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89" r:id="rId5"/>
    <p:sldMasterId id="2147483666" r:id="rId6"/>
    <p:sldMasterId id="2147483694" r:id="rId7"/>
  </p:sldMasterIdLst>
  <p:notesMasterIdLst>
    <p:notesMasterId r:id="rId236"/>
  </p:notesMasterIdLst>
  <p:handoutMasterIdLst>
    <p:handoutMasterId r:id="rId237"/>
  </p:handoutMasterIdLst>
  <p:sldIdLst>
    <p:sldId id="872" r:id="rId8"/>
    <p:sldId id="881" r:id="rId9"/>
    <p:sldId id="882" r:id="rId10"/>
    <p:sldId id="883" r:id="rId11"/>
    <p:sldId id="658" r:id="rId12"/>
    <p:sldId id="659" r:id="rId13"/>
    <p:sldId id="660" r:id="rId14"/>
    <p:sldId id="661" r:id="rId15"/>
    <p:sldId id="662" r:id="rId16"/>
    <p:sldId id="663" r:id="rId17"/>
    <p:sldId id="435" r:id="rId18"/>
    <p:sldId id="455" r:id="rId19"/>
    <p:sldId id="676" r:id="rId20"/>
    <p:sldId id="437" r:id="rId21"/>
    <p:sldId id="677" r:id="rId22"/>
    <p:sldId id="439" r:id="rId23"/>
    <p:sldId id="678" r:id="rId24"/>
    <p:sldId id="488" r:id="rId25"/>
    <p:sldId id="449" r:id="rId26"/>
    <p:sldId id="441" r:id="rId27"/>
    <p:sldId id="442" r:id="rId28"/>
    <p:sldId id="490" r:id="rId29"/>
    <p:sldId id="444" r:id="rId30"/>
    <p:sldId id="489" r:id="rId31"/>
    <p:sldId id="443" r:id="rId32"/>
    <p:sldId id="446" r:id="rId33"/>
    <p:sldId id="679" r:id="rId34"/>
    <p:sldId id="448" r:id="rId35"/>
    <p:sldId id="680" r:id="rId36"/>
    <p:sldId id="450" r:id="rId37"/>
    <p:sldId id="451" r:id="rId38"/>
    <p:sldId id="452" r:id="rId39"/>
    <p:sldId id="453" r:id="rId40"/>
    <p:sldId id="454" r:id="rId41"/>
    <p:sldId id="319" r:id="rId42"/>
    <p:sldId id="492" r:id="rId43"/>
    <p:sldId id="493" r:id="rId44"/>
    <p:sldId id="494" r:id="rId45"/>
    <p:sldId id="495" r:id="rId46"/>
    <p:sldId id="496" r:id="rId47"/>
    <p:sldId id="497" r:id="rId48"/>
    <p:sldId id="498" r:id="rId49"/>
    <p:sldId id="320" r:id="rId50"/>
    <p:sldId id="499" r:id="rId51"/>
    <p:sldId id="500" r:id="rId52"/>
    <p:sldId id="501" r:id="rId53"/>
    <p:sldId id="502" r:id="rId54"/>
    <p:sldId id="468" r:id="rId55"/>
    <p:sldId id="469" r:id="rId56"/>
    <p:sldId id="470" r:id="rId57"/>
    <p:sldId id="471" r:id="rId58"/>
    <p:sldId id="472" r:id="rId59"/>
    <p:sldId id="473" r:id="rId60"/>
    <p:sldId id="503" r:id="rId61"/>
    <p:sldId id="504" r:id="rId62"/>
    <p:sldId id="505" r:id="rId63"/>
    <p:sldId id="506" r:id="rId64"/>
    <p:sldId id="475" r:id="rId65"/>
    <p:sldId id="476" r:id="rId66"/>
    <p:sldId id="477" r:id="rId67"/>
    <p:sldId id="478" r:id="rId68"/>
    <p:sldId id="479" r:id="rId69"/>
    <p:sldId id="480" r:id="rId70"/>
    <p:sldId id="481" r:id="rId71"/>
    <p:sldId id="482" r:id="rId72"/>
    <p:sldId id="800" r:id="rId73"/>
    <p:sldId id="484" r:id="rId74"/>
    <p:sldId id="801" r:id="rId75"/>
    <p:sldId id="340" r:id="rId76"/>
    <p:sldId id="802" r:id="rId77"/>
    <p:sldId id="509" r:id="rId78"/>
    <p:sldId id="510" r:id="rId79"/>
    <p:sldId id="511" r:id="rId80"/>
    <p:sldId id="876" r:id="rId81"/>
    <p:sldId id="877" r:id="rId82"/>
    <p:sldId id="878" r:id="rId83"/>
    <p:sldId id="347" r:id="rId84"/>
    <p:sldId id="587" r:id="rId85"/>
    <p:sldId id="585" r:id="rId86"/>
    <p:sldId id="674" r:id="rId87"/>
    <p:sldId id="554" r:id="rId88"/>
    <p:sldId id="555" r:id="rId89"/>
    <p:sldId id="556" r:id="rId90"/>
    <p:sldId id="557" r:id="rId91"/>
    <p:sldId id="558" r:id="rId92"/>
    <p:sldId id="559" r:id="rId93"/>
    <p:sldId id="560"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6" r:id="rId109"/>
    <p:sldId id="804" r:id="rId110"/>
    <p:sldId id="805" r:id="rId111"/>
    <p:sldId id="803" r:id="rId112"/>
    <p:sldId id="712" r:id="rId113"/>
    <p:sldId id="713" r:id="rId114"/>
    <p:sldId id="714" r:id="rId115"/>
    <p:sldId id="715" r:id="rId116"/>
    <p:sldId id="716" r:id="rId117"/>
    <p:sldId id="720" r:id="rId118"/>
    <p:sldId id="721" r:id="rId119"/>
    <p:sldId id="722" r:id="rId120"/>
    <p:sldId id="723" r:id="rId121"/>
    <p:sldId id="724" r:id="rId122"/>
    <p:sldId id="725" r:id="rId123"/>
    <p:sldId id="726" r:id="rId124"/>
    <p:sldId id="727" r:id="rId125"/>
    <p:sldId id="728" r:id="rId126"/>
    <p:sldId id="729" r:id="rId127"/>
    <p:sldId id="730" r:id="rId128"/>
    <p:sldId id="731" r:id="rId129"/>
    <p:sldId id="732" r:id="rId130"/>
    <p:sldId id="733" r:id="rId131"/>
    <p:sldId id="734" r:id="rId132"/>
    <p:sldId id="735" r:id="rId133"/>
    <p:sldId id="738" r:id="rId134"/>
    <p:sldId id="739" r:id="rId135"/>
    <p:sldId id="740" r:id="rId136"/>
    <p:sldId id="741" r:id="rId137"/>
    <p:sldId id="742" r:id="rId138"/>
    <p:sldId id="743" r:id="rId139"/>
    <p:sldId id="746" r:id="rId140"/>
    <p:sldId id="747" r:id="rId141"/>
    <p:sldId id="748" r:id="rId142"/>
    <p:sldId id="749" r:id="rId143"/>
    <p:sldId id="752" r:id="rId144"/>
    <p:sldId id="753" r:id="rId145"/>
    <p:sldId id="807" r:id="rId146"/>
    <p:sldId id="755" r:id="rId147"/>
    <p:sldId id="756" r:id="rId148"/>
    <p:sldId id="808" r:id="rId149"/>
    <p:sldId id="757" r:id="rId150"/>
    <p:sldId id="758" r:id="rId151"/>
    <p:sldId id="761" r:id="rId152"/>
    <p:sldId id="762" r:id="rId153"/>
    <p:sldId id="763" r:id="rId154"/>
    <p:sldId id="764" r:id="rId155"/>
    <p:sldId id="765" r:id="rId156"/>
    <p:sldId id="766" r:id="rId157"/>
    <p:sldId id="767" r:id="rId158"/>
    <p:sldId id="770" r:id="rId159"/>
    <p:sldId id="773" r:id="rId160"/>
    <p:sldId id="774" r:id="rId161"/>
    <p:sldId id="775" r:id="rId162"/>
    <p:sldId id="776" r:id="rId163"/>
    <p:sldId id="779" r:id="rId164"/>
    <p:sldId id="780" r:id="rId165"/>
    <p:sldId id="781" r:id="rId166"/>
    <p:sldId id="782" r:id="rId167"/>
    <p:sldId id="783" r:id="rId168"/>
    <p:sldId id="784" r:id="rId169"/>
    <p:sldId id="787" r:id="rId170"/>
    <p:sldId id="788" r:id="rId171"/>
    <p:sldId id="789" r:id="rId172"/>
    <p:sldId id="792" r:id="rId173"/>
    <p:sldId id="795" r:id="rId174"/>
    <p:sldId id="798" r:id="rId175"/>
    <p:sldId id="903" r:id="rId176"/>
    <p:sldId id="904" r:id="rId177"/>
    <p:sldId id="906" r:id="rId178"/>
    <p:sldId id="907" r:id="rId179"/>
    <p:sldId id="908" r:id="rId180"/>
    <p:sldId id="909" r:id="rId181"/>
    <p:sldId id="910" r:id="rId182"/>
    <p:sldId id="911" r:id="rId183"/>
    <p:sldId id="912" r:id="rId184"/>
    <p:sldId id="913" r:id="rId185"/>
    <p:sldId id="914" r:id="rId186"/>
    <p:sldId id="915" r:id="rId187"/>
    <p:sldId id="916" r:id="rId188"/>
    <p:sldId id="917" r:id="rId189"/>
    <p:sldId id="918" r:id="rId190"/>
    <p:sldId id="919" r:id="rId191"/>
    <p:sldId id="920" r:id="rId192"/>
    <p:sldId id="921" r:id="rId193"/>
    <p:sldId id="922" r:id="rId194"/>
    <p:sldId id="923" r:id="rId195"/>
    <p:sldId id="811" r:id="rId196"/>
    <p:sldId id="902" r:id="rId197"/>
    <p:sldId id="924" r:id="rId198"/>
    <p:sldId id="925" r:id="rId199"/>
    <p:sldId id="926" r:id="rId200"/>
    <p:sldId id="927" r:id="rId201"/>
    <p:sldId id="928" r:id="rId202"/>
    <p:sldId id="929" r:id="rId203"/>
    <p:sldId id="930" r:id="rId204"/>
    <p:sldId id="931" r:id="rId205"/>
    <p:sldId id="932" r:id="rId206"/>
    <p:sldId id="933" r:id="rId207"/>
    <p:sldId id="934" r:id="rId208"/>
    <p:sldId id="935" r:id="rId209"/>
    <p:sldId id="936" r:id="rId210"/>
    <p:sldId id="937" r:id="rId211"/>
    <p:sldId id="938" r:id="rId212"/>
    <p:sldId id="939" r:id="rId213"/>
    <p:sldId id="940" r:id="rId214"/>
    <p:sldId id="941" r:id="rId215"/>
    <p:sldId id="942" r:id="rId216"/>
    <p:sldId id="943" r:id="rId217"/>
    <p:sldId id="944" r:id="rId218"/>
    <p:sldId id="945" r:id="rId219"/>
    <p:sldId id="946" r:id="rId220"/>
    <p:sldId id="947" r:id="rId221"/>
    <p:sldId id="948" r:id="rId222"/>
    <p:sldId id="949" r:id="rId223"/>
    <p:sldId id="950" r:id="rId224"/>
    <p:sldId id="951" r:id="rId225"/>
    <p:sldId id="952" r:id="rId226"/>
    <p:sldId id="953" r:id="rId227"/>
    <p:sldId id="954" r:id="rId228"/>
    <p:sldId id="955" r:id="rId229"/>
    <p:sldId id="956" r:id="rId230"/>
    <p:sldId id="957" r:id="rId231"/>
    <p:sldId id="958" r:id="rId232"/>
    <p:sldId id="959" r:id="rId233"/>
    <p:sldId id="960" r:id="rId234"/>
    <p:sldId id="885" r:id="rId235"/>
  </p:sldIdLst>
  <p:sldSz cx="9144000" cy="6858000" type="screen4x3"/>
  <p:notesSz cx="6858000" cy="9144000"/>
  <p:custDataLst>
    <p:tags r:id="rId238"/>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de garde" id="{08A7A120-F0D8-4960-8144-BC4A0772DB8E}">
          <p14:sldIdLst>
            <p14:sldId id="872"/>
          </p14:sldIdLst>
        </p14:section>
        <p14:section name="Introduction" id="{C6374193-9F53-4D66-BE16-7D724A136B94}">
          <p14:sldIdLst>
            <p14:sldId id="881"/>
            <p14:sldId id="882"/>
            <p14:sldId id="883"/>
          </p14:sldIdLst>
        </p14:section>
        <p14:section name="Présentation générale de l'OEMD" id="{6C6A06AF-E08A-4F32-9BC7-29F73E95F177}">
          <p14:sldIdLst>
            <p14:sldId id="658"/>
            <p14:sldId id="659"/>
            <p14:sldId id="660"/>
            <p14:sldId id="661"/>
            <p14:sldId id="662"/>
            <p14:sldId id="663"/>
            <p14:sldId id="435"/>
            <p14:sldId id="455"/>
            <p14:sldId id="676"/>
            <p14:sldId id="437"/>
            <p14:sldId id="677"/>
            <p14:sldId id="439"/>
            <p14:sldId id="678"/>
            <p14:sldId id="488"/>
            <p14:sldId id="449"/>
            <p14:sldId id="441"/>
            <p14:sldId id="442"/>
            <p14:sldId id="490"/>
            <p14:sldId id="444"/>
            <p14:sldId id="489"/>
            <p14:sldId id="443"/>
            <p14:sldId id="446"/>
            <p14:sldId id="679"/>
            <p14:sldId id="448"/>
            <p14:sldId id="680"/>
            <p14:sldId id="450"/>
            <p14:sldId id="451"/>
            <p14:sldId id="452"/>
            <p14:sldId id="453"/>
            <p14:sldId id="454"/>
          </p14:sldIdLst>
        </p14:section>
        <p14:section name="Présentation détaillée des items" id="{E9709249-3FF1-4C1C-8D85-389448DA8C61}">
          <p14:sldIdLst>
            <p14:sldId id="319"/>
            <p14:sldId id="492"/>
            <p14:sldId id="493"/>
            <p14:sldId id="494"/>
            <p14:sldId id="495"/>
            <p14:sldId id="496"/>
            <p14:sldId id="497"/>
            <p14:sldId id="498"/>
            <p14:sldId id="320"/>
            <p14:sldId id="499"/>
            <p14:sldId id="500"/>
            <p14:sldId id="501"/>
            <p14:sldId id="502"/>
            <p14:sldId id="468"/>
            <p14:sldId id="469"/>
            <p14:sldId id="470"/>
            <p14:sldId id="471"/>
            <p14:sldId id="472"/>
            <p14:sldId id="473"/>
            <p14:sldId id="503"/>
            <p14:sldId id="504"/>
            <p14:sldId id="505"/>
            <p14:sldId id="506"/>
            <p14:sldId id="475"/>
            <p14:sldId id="476"/>
            <p14:sldId id="477"/>
            <p14:sldId id="478"/>
            <p14:sldId id="479"/>
            <p14:sldId id="480"/>
            <p14:sldId id="481"/>
            <p14:sldId id="482"/>
            <p14:sldId id="800"/>
            <p14:sldId id="484"/>
            <p14:sldId id="801"/>
            <p14:sldId id="340"/>
            <p14:sldId id="802"/>
            <p14:sldId id="509"/>
            <p14:sldId id="510"/>
            <p14:sldId id="511"/>
            <p14:sldId id="876"/>
            <p14:sldId id="877"/>
            <p14:sldId id="878"/>
            <p14:sldId id="347"/>
            <p14:sldId id="587"/>
            <p14:sldId id="585"/>
            <p14:sldId id="674"/>
            <p14:sldId id="554"/>
            <p14:sldId id="555"/>
            <p14:sldId id="556"/>
            <p14:sldId id="557"/>
            <p14:sldId id="558"/>
            <p14:sldId id="559"/>
            <p14:sldId id="560"/>
            <p14:sldId id="569"/>
            <p14:sldId id="570"/>
            <p14:sldId id="571"/>
            <p14:sldId id="572"/>
            <p14:sldId id="573"/>
            <p14:sldId id="574"/>
            <p14:sldId id="575"/>
            <p14:sldId id="576"/>
            <p14:sldId id="577"/>
            <p14:sldId id="578"/>
            <p14:sldId id="579"/>
            <p14:sldId id="580"/>
            <p14:sldId id="581"/>
            <p14:sldId id="582"/>
            <p14:sldId id="586"/>
            <p14:sldId id="804"/>
            <p14:sldId id="805"/>
            <p14:sldId id="803"/>
            <p14:sldId id="712"/>
            <p14:sldId id="713"/>
            <p14:sldId id="714"/>
            <p14:sldId id="715"/>
            <p14:sldId id="716"/>
            <p14:sldId id="720"/>
            <p14:sldId id="721"/>
            <p14:sldId id="722"/>
            <p14:sldId id="723"/>
            <p14:sldId id="724"/>
            <p14:sldId id="725"/>
            <p14:sldId id="726"/>
            <p14:sldId id="727"/>
            <p14:sldId id="728"/>
            <p14:sldId id="729"/>
            <p14:sldId id="730"/>
            <p14:sldId id="731"/>
            <p14:sldId id="732"/>
            <p14:sldId id="733"/>
            <p14:sldId id="734"/>
            <p14:sldId id="735"/>
            <p14:sldId id="738"/>
            <p14:sldId id="739"/>
            <p14:sldId id="740"/>
            <p14:sldId id="741"/>
            <p14:sldId id="742"/>
            <p14:sldId id="743"/>
            <p14:sldId id="746"/>
            <p14:sldId id="747"/>
            <p14:sldId id="748"/>
            <p14:sldId id="749"/>
            <p14:sldId id="752"/>
            <p14:sldId id="753"/>
            <p14:sldId id="807"/>
            <p14:sldId id="755"/>
            <p14:sldId id="756"/>
            <p14:sldId id="808"/>
            <p14:sldId id="757"/>
            <p14:sldId id="758"/>
            <p14:sldId id="761"/>
            <p14:sldId id="762"/>
            <p14:sldId id="763"/>
            <p14:sldId id="764"/>
            <p14:sldId id="765"/>
            <p14:sldId id="766"/>
            <p14:sldId id="767"/>
            <p14:sldId id="770"/>
            <p14:sldId id="773"/>
            <p14:sldId id="774"/>
            <p14:sldId id="775"/>
            <p14:sldId id="776"/>
            <p14:sldId id="779"/>
            <p14:sldId id="780"/>
            <p14:sldId id="781"/>
            <p14:sldId id="782"/>
            <p14:sldId id="783"/>
            <p14:sldId id="784"/>
            <p14:sldId id="787"/>
            <p14:sldId id="788"/>
            <p14:sldId id="789"/>
            <p14:sldId id="792"/>
            <p14:sldId id="795"/>
            <p14:sldId id="798"/>
          </p14:sldIdLst>
        </p14:section>
        <p14:section name="Applications de l'instrument InterRAI HC (Alertes et GAD)" id="{685E2A8C-A428-4DDF-B3BE-2D1F58FE20CE}">
          <p14:sldIdLst>
            <p14:sldId id="903"/>
            <p14:sldId id="904"/>
            <p14:sldId id="906"/>
            <p14:sldId id="907"/>
            <p14:sldId id="908"/>
            <p14:sldId id="909"/>
            <p14:sldId id="910"/>
            <p14:sldId id="911"/>
            <p14:sldId id="912"/>
            <p14:sldId id="913"/>
            <p14:sldId id="914"/>
            <p14:sldId id="915"/>
            <p14:sldId id="916"/>
            <p14:sldId id="917"/>
            <p14:sldId id="918"/>
            <p14:sldId id="919"/>
            <p14:sldId id="920"/>
            <p14:sldId id="921"/>
            <p14:sldId id="922"/>
            <p14:sldId id="923"/>
            <p14:sldId id="811"/>
            <p14:sldId id="902"/>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956"/>
            <p14:sldId id="957"/>
            <p14:sldId id="958"/>
            <p14:sldId id="959"/>
            <p14:sldId id="960"/>
          </p14:sldIdLst>
        </p14:section>
        <p14:section name="Fin du support" id="{EAC853F5-2111-4D35-ADF7-737A859DE6F4}">
          <p14:sldIdLst>
            <p14:sldId id="88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591" userDrawn="1">
          <p15:clr>
            <a:srgbClr val="A4A3A4"/>
          </p15:clr>
        </p15:guide>
        <p15:guide id="4" pos="2857"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aud BORIE" initials="AB" lastIdx="37" clrIdx="0">
    <p:extLst/>
  </p:cmAuthor>
  <p:cmAuthor id="2" name="CNSA" initials="SMF" lastIdx="5" clrIdx="1"/>
  <p:cmAuthor id="3" name="Marie COLLIN" initials="MC" lastIdx="14" clrIdx="2">
    <p:extLst/>
  </p:cmAuthor>
  <p:cmAuthor id="4" name="Tahnee NEMO RAMIREZ" initials="TNR" lastIdx="5" clrIdx="3">
    <p:extLst/>
  </p:cmAuthor>
  <p:cmAuthor id="5" name="Pierre SIZUN" initials="PS"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A9C"/>
    <a:srgbClr val="00B0F0"/>
    <a:srgbClr val="FBFCFF"/>
    <a:srgbClr val="78B955"/>
    <a:srgbClr val="F0F4FE"/>
    <a:srgbClr val="B9D031"/>
    <a:srgbClr val="5F5F5F"/>
    <a:srgbClr val="66C430"/>
    <a:srgbClr val="DFE9B3"/>
    <a:srgbClr val="BFDF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6" autoAdjust="0"/>
    <p:restoredTop sz="96552" autoAdjust="0"/>
  </p:normalViewPr>
  <p:slideViewPr>
    <p:cSldViewPr snapToGrid="0" snapToObjects="1">
      <p:cViewPr varScale="1">
        <p:scale>
          <a:sx n="118" d="100"/>
          <a:sy n="118" d="100"/>
        </p:scale>
        <p:origin x="-1410" y="-102"/>
      </p:cViewPr>
      <p:guideLst>
        <p:guide orient="horz" pos="2160"/>
        <p:guide orient="horz" pos="2591"/>
        <p:guide pos="2880"/>
        <p:guide pos="28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 r:id="rId138" collapse="1"/>
      <p:sld r:id="rId139" collapse="1"/>
      <p:sld r:id="rId140" collapse="1"/>
      <p:sld r:id="rId141" collapse="1"/>
      <p:sld r:id="rId142" collapse="1"/>
      <p:sld r:id="rId143" collapse="1"/>
      <p:sld r:id="rId144" collapse="1"/>
      <p:sld r:id="rId145" collapse="1"/>
      <p:sld r:id="rId146" collapse="1"/>
      <p:sld r:id="rId147" collapse="1"/>
      <p:sld r:id="rId148" collapse="1"/>
      <p:sld r:id="rId149" collapse="1"/>
      <p:sld r:id="rId150" collapse="1"/>
      <p:sld r:id="rId151" collapse="1"/>
      <p:sld r:id="rId152" collapse="1"/>
      <p:sld r:id="rId153" collapse="1"/>
      <p:sld r:id="rId154" collapse="1"/>
      <p:sld r:id="rId155" collapse="1"/>
      <p:sld r:id="rId156" collapse="1"/>
      <p:sld r:id="rId157" collapse="1"/>
      <p:sld r:id="rId158" collapse="1"/>
      <p:sld r:id="rId159" collapse="1"/>
      <p:sld r:id="rId160" collapse="1"/>
      <p:sld r:id="rId161" collapse="1"/>
      <p:sld r:id="rId162" collapse="1"/>
      <p:sld r:id="rId163" collapse="1"/>
      <p:sld r:id="rId164" collapse="1"/>
      <p:sld r:id="rId165" collapse="1"/>
      <p:sld r:id="rId166" collapse="1"/>
      <p:sld r:id="rId167" collapse="1"/>
      <p:sld r:id="rId168" collapse="1"/>
      <p:sld r:id="rId169" collapse="1"/>
      <p:sld r:id="rId170" collapse="1"/>
    </p:sldLst>
  </p:outlineViewPr>
  <p:notesTextViewPr>
    <p:cViewPr>
      <p:scale>
        <a:sx n="100" d="100"/>
        <a:sy n="100" d="100"/>
      </p:scale>
      <p:origin x="0" y="0"/>
    </p:cViewPr>
  </p:notesTextViewPr>
  <p:sorterViewPr>
    <p:cViewPr>
      <p:scale>
        <a:sx n="100" d="100"/>
        <a:sy n="100" d="100"/>
      </p:scale>
      <p:origin x="0" y="-35598"/>
    </p:cViewPr>
  </p:sorterViewPr>
  <p:notesViewPr>
    <p:cSldViewPr snapToGrid="0" snapToObjects="1">
      <p:cViewPr varScale="1">
        <p:scale>
          <a:sx n="88" d="100"/>
          <a:sy n="88" d="100"/>
        </p:scale>
        <p:origin x="936"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handoutMaster" Target="handoutMasters/handoutMaster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3.xml"/><Relationship Id="rId238" Type="http://schemas.openxmlformats.org/officeDocument/2006/relationships/tags" Target="tags/tag1.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4.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commentAuthors" Target="commentAuthors.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presProps" Target="presProps.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viewProps" Target="view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1.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36" Type="http://schemas.openxmlformats.org/officeDocument/2006/relationships/notesMaster" Target="notesMasters/notesMaster1.xml"/><Relationship Id="rId26" Type="http://schemas.openxmlformats.org/officeDocument/2006/relationships/slide" Target="slides/slide19.xml"/><Relationship Id="rId231" Type="http://schemas.openxmlformats.org/officeDocument/2006/relationships/slide" Target="slides/slide224.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theme" Target="theme/theme1.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tableStyles" Target="tableStyles.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12" Type="http://schemas.openxmlformats.org/officeDocument/2006/relationships/slide" Target="slides/slide205.xml"/><Relationship Id="rId233" Type="http://schemas.openxmlformats.org/officeDocument/2006/relationships/slide" Target="slides/slide22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customXml" Target="../customXml/item2.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customXml" Target="../customXml/item3.xml"/><Relationship Id="rId214" Type="http://schemas.openxmlformats.org/officeDocument/2006/relationships/slide" Target="slides/slide207.xml"/><Relationship Id="rId235" Type="http://schemas.openxmlformats.org/officeDocument/2006/relationships/slide" Target="slides/slide228.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s>
</file>

<file path=ppt/_rels/viewProps.xml.rels><?xml version="1.0" encoding="UTF-8" standalone="yes"?>
<Relationships xmlns="http://schemas.openxmlformats.org/package/2006/relationships"><Relationship Id="rId117" Type="http://schemas.openxmlformats.org/officeDocument/2006/relationships/slide" Target="slides/slide117.xml"/><Relationship Id="rId21" Type="http://schemas.openxmlformats.org/officeDocument/2006/relationships/slide" Target="slides/slide21.xml"/><Relationship Id="rId42" Type="http://schemas.openxmlformats.org/officeDocument/2006/relationships/slide" Target="slides/slide42.xml"/><Relationship Id="rId63" Type="http://schemas.openxmlformats.org/officeDocument/2006/relationships/slide" Target="slides/slide63.xml"/><Relationship Id="rId84" Type="http://schemas.openxmlformats.org/officeDocument/2006/relationships/slide" Target="slides/slide84.xml"/><Relationship Id="rId138" Type="http://schemas.openxmlformats.org/officeDocument/2006/relationships/slide" Target="slides/slide138.xml"/><Relationship Id="rId159" Type="http://schemas.openxmlformats.org/officeDocument/2006/relationships/slide" Target="slides/slide159.xml"/><Relationship Id="rId170" Type="http://schemas.openxmlformats.org/officeDocument/2006/relationships/slide" Target="slides/slide228.xml"/><Relationship Id="rId107" Type="http://schemas.openxmlformats.org/officeDocument/2006/relationships/slide" Target="slides/slide107.xml"/><Relationship Id="rId11" Type="http://schemas.openxmlformats.org/officeDocument/2006/relationships/slide" Target="slides/slide11.xml"/><Relationship Id="rId32" Type="http://schemas.openxmlformats.org/officeDocument/2006/relationships/slide" Target="slides/slide32.xml"/><Relationship Id="rId53" Type="http://schemas.openxmlformats.org/officeDocument/2006/relationships/slide" Target="slides/slide53.xml"/><Relationship Id="rId74" Type="http://schemas.openxmlformats.org/officeDocument/2006/relationships/slide" Target="slides/slide74.xml"/><Relationship Id="rId128" Type="http://schemas.openxmlformats.org/officeDocument/2006/relationships/slide" Target="slides/slide128.xml"/><Relationship Id="rId149" Type="http://schemas.openxmlformats.org/officeDocument/2006/relationships/slide" Target="slides/slide149.xml"/><Relationship Id="rId5" Type="http://schemas.openxmlformats.org/officeDocument/2006/relationships/slide" Target="slides/slide5.xml"/><Relationship Id="rId95" Type="http://schemas.openxmlformats.org/officeDocument/2006/relationships/slide" Target="slides/slide95.xml"/><Relationship Id="rId160" Type="http://schemas.openxmlformats.org/officeDocument/2006/relationships/slide" Target="slides/slide160.xml"/><Relationship Id="rId22" Type="http://schemas.openxmlformats.org/officeDocument/2006/relationships/slide" Target="slides/slide22.xml"/><Relationship Id="rId43" Type="http://schemas.openxmlformats.org/officeDocument/2006/relationships/slide" Target="slides/slide43.xml"/><Relationship Id="rId64" Type="http://schemas.openxmlformats.org/officeDocument/2006/relationships/slide" Target="slides/slide64.xml"/><Relationship Id="rId118" Type="http://schemas.openxmlformats.org/officeDocument/2006/relationships/slide" Target="slides/slide118.xml"/><Relationship Id="rId139" Type="http://schemas.openxmlformats.org/officeDocument/2006/relationships/slide" Target="slides/slide139.xml"/><Relationship Id="rId85" Type="http://schemas.openxmlformats.org/officeDocument/2006/relationships/slide" Target="slides/slide85.xml"/><Relationship Id="rId150" Type="http://schemas.openxmlformats.org/officeDocument/2006/relationships/slide" Target="slides/slide150.xml"/><Relationship Id="rId12" Type="http://schemas.openxmlformats.org/officeDocument/2006/relationships/slide" Target="slides/slide12.xml"/><Relationship Id="rId33" Type="http://schemas.openxmlformats.org/officeDocument/2006/relationships/slide" Target="slides/slide33.xml"/><Relationship Id="rId108" Type="http://schemas.openxmlformats.org/officeDocument/2006/relationships/slide" Target="slides/slide108.xml"/><Relationship Id="rId129" Type="http://schemas.openxmlformats.org/officeDocument/2006/relationships/slide" Target="slides/slide129.xml"/><Relationship Id="rId54" Type="http://schemas.openxmlformats.org/officeDocument/2006/relationships/slide" Target="slides/slide54.xml"/><Relationship Id="rId70" Type="http://schemas.openxmlformats.org/officeDocument/2006/relationships/slide" Target="slides/slide70.xml"/><Relationship Id="rId75" Type="http://schemas.openxmlformats.org/officeDocument/2006/relationships/slide" Target="slides/slide75.xml"/><Relationship Id="rId91" Type="http://schemas.openxmlformats.org/officeDocument/2006/relationships/slide" Target="slides/slide91.xml"/><Relationship Id="rId96" Type="http://schemas.openxmlformats.org/officeDocument/2006/relationships/slide" Target="slides/slide96.xml"/><Relationship Id="rId140" Type="http://schemas.openxmlformats.org/officeDocument/2006/relationships/slide" Target="slides/slide140.xml"/><Relationship Id="rId145" Type="http://schemas.openxmlformats.org/officeDocument/2006/relationships/slide" Target="slides/slide145.xml"/><Relationship Id="rId161" Type="http://schemas.openxmlformats.org/officeDocument/2006/relationships/slide" Target="slides/slide161.xml"/><Relationship Id="rId166" Type="http://schemas.openxmlformats.org/officeDocument/2006/relationships/slide" Target="slides/slide166.xml"/><Relationship Id="rId1" Type="http://schemas.openxmlformats.org/officeDocument/2006/relationships/slide" Target="slides/slide1.xml"/><Relationship Id="rId6" Type="http://schemas.openxmlformats.org/officeDocument/2006/relationships/slide" Target="slides/slide6.xml"/><Relationship Id="rId23" Type="http://schemas.openxmlformats.org/officeDocument/2006/relationships/slide" Target="slides/slide23.xml"/><Relationship Id="rId28" Type="http://schemas.openxmlformats.org/officeDocument/2006/relationships/slide" Target="slides/slide28.xml"/><Relationship Id="rId49" Type="http://schemas.openxmlformats.org/officeDocument/2006/relationships/slide" Target="slides/slide49.xml"/><Relationship Id="rId114" Type="http://schemas.openxmlformats.org/officeDocument/2006/relationships/slide" Target="slides/slide114.xml"/><Relationship Id="rId119" Type="http://schemas.openxmlformats.org/officeDocument/2006/relationships/slide" Target="slides/slide119.xml"/><Relationship Id="rId44" Type="http://schemas.openxmlformats.org/officeDocument/2006/relationships/slide" Target="slides/slide44.xml"/><Relationship Id="rId60" Type="http://schemas.openxmlformats.org/officeDocument/2006/relationships/slide" Target="slides/slide60.xml"/><Relationship Id="rId65" Type="http://schemas.openxmlformats.org/officeDocument/2006/relationships/slide" Target="slides/slide65.xml"/><Relationship Id="rId81" Type="http://schemas.openxmlformats.org/officeDocument/2006/relationships/slide" Target="slides/slide81.xml"/><Relationship Id="rId86" Type="http://schemas.openxmlformats.org/officeDocument/2006/relationships/slide" Target="slides/slide86.xml"/><Relationship Id="rId130" Type="http://schemas.openxmlformats.org/officeDocument/2006/relationships/slide" Target="slides/slide130.xml"/><Relationship Id="rId135" Type="http://schemas.openxmlformats.org/officeDocument/2006/relationships/slide" Target="slides/slide135.xml"/><Relationship Id="rId151" Type="http://schemas.openxmlformats.org/officeDocument/2006/relationships/slide" Target="slides/slide151.xml"/><Relationship Id="rId156" Type="http://schemas.openxmlformats.org/officeDocument/2006/relationships/slide" Target="slides/slide156.xml"/><Relationship Id="rId13" Type="http://schemas.openxmlformats.org/officeDocument/2006/relationships/slide" Target="slides/slide13.xml"/><Relationship Id="rId18" Type="http://schemas.openxmlformats.org/officeDocument/2006/relationships/slide" Target="slides/slide18.xml"/><Relationship Id="rId39" Type="http://schemas.openxmlformats.org/officeDocument/2006/relationships/slide" Target="slides/slide39.xml"/><Relationship Id="rId109" Type="http://schemas.openxmlformats.org/officeDocument/2006/relationships/slide" Target="slides/slide109.xml"/><Relationship Id="rId34" Type="http://schemas.openxmlformats.org/officeDocument/2006/relationships/slide" Target="slides/slide34.xml"/><Relationship Id="rId50" Type="http://schemas.openxmlformats.org/officeDocument/2006/relationships/slide" Target="slides/slide50.xml"/><Relationship Id="rId55" Type="http://schemas.openxmlformats.org/officeDocument/2006/relationships/slide" Target="slides/slide55.xml"/><Relationship Id="rId76" Type="http://schemas.openxmlformats.org/officeDocument/2006/relationships/slide" Target="slides/slide76.xml"/><Relationship Id="rId97" Type="http://schemas.openxmlformats.org/officeDocument/2006/relationships/slide" Target="slides/slide97.xml"/><Relationship Id="rId104" Type="http://schemas.openxmlformats.org/officeDocument/2006/relationships/slide" Target="slides/slide104.xml"/><Relationship Id="rId120" Type="http://schemas.openxmlformats.org/officeDocument/2006/relationships/slide" Target="slides/slide120.xml"/><Relationship Id="rId125" Type="http://schemas.openxmlformats.org/officeDocument/2006/relationships/slide" Target="slides/slide125.xml"/><Relationship Id="rId141" Type="http://schemas.openxmlformats.org/officeDocument/2006/relationships/slide" Target="slides/slide141.xml"/><Relationship Id="rId146" Type="http://schemas.openxmlformats.org/officeDocument/2006/relationships/slide" Target="slides/slide146.xml"/><Relationship Id="rId167" Type="http://schemas.openxmlformats.org/officeDocument/2006/relationships/slide" Target="slides/slide167.xml"/><Relationship Id="rId7" Type="http://schemas.openxmlformats.org/officeDocument/2006/relationships/slide" Target="slides/slide7.xml"/><Relationship Id="rId71" Type="http://schemas.openxmlformats.org/officeDocument/2006/relationships/slide" Target="slides/slide71.xml"/><Relationship Id="rId92" Type="http://schemas.openxmlformats.org/officeDocument/2006/relationships/slide" Target="slides/slide92.xml"/><Relationship Id="rId162" Type="http://schemas.openxmlformats.org/officeDocument/2006/relationships/slide" Target="slides/slide162.xml"/><Relationship Id="rId2" Type="http://schemas.openxmlformats.org/officeDocument/2006/relationships/slide" Target="slides/slide2.xml"/><Relationship Id="rId29" Type="http://schemas.openxmlformats.org/officeDocument/2006/relationships/slide" Target="slides/slide29.xml"/><Relationship Id="rId24" Type="http://schemas.openxmlformats.org/officeDocument/2006/relationships/slide" Target="slides/slide24.xml"/><Relationship Id="rId40" Type="http://schemas.openxmlformats.org/officeDocument/2006/relationships/slide" Target="slides/slide40.xml"/><Relationship Id="rId45" Type="http://schemas.openxmlformats.org/officeDocument/2006/relationships/slide" Target="slides/slide45.xml"/><Relationship Id="rId66" Type="http://schemas.openxmlformats.org/officeDocument/2006/relationships/slide" Target="slides/slide66.xml"/><Relationship Id="rId87" Type="http://schemas.openxmlformats.org/officeDocument/2006/relationships/slide" Target="slides/slide87.xml"/><Relationship Id="rId110" Type="http://schemas.openxmlformats.org/officeDocument/2006/relationships/slide" Target="slides/slide110.xml"/><Relationship Id="rId115" Type="http://schemas.openxmlformats.org/officeDocument/2006/relationships/slide" Target="slides/slide115.xml"/><Relationship Id="rId131" Type="http://schemas.openxmlformats.org/officeDocument/2006/relationships/slide" Target="slides/slide131.xml"/><Relationship Id="rId136" Type="http://schemas.openxmlformats.org/officeDocument/2006/relationships/slide" Target="slides/slide136.xml"/><Relationship Id="rId157" Type="http://schemas.openxmlformats.org/officeDocument/2006/relationships/slide" Target="slides/slide157.xml"/><Relationship Id="rId61" Type="http://schemas.openxmlformats.org/officeDocument/2006/relationships/slide" Target="slides/slide61.xml"/><Relationship Id="rId82" Type="http://schemas.openxmlformats.org/officeDocument/2006/relationships/slide" Target="slides/slide82.xml"/><Relationship Id="rId152" Type="http://schemas.openxmlformats.org/officeDocument/2006/relationships/slide" Target="slides/slide152.xml"/><Relationship Id="rId19" Type="http://schemas.openxmlformats.org/officeDocument/2006/relationships/slide" Target="slides/slide19.xml"/><Relationship Id="rId14" Type="http://schemas.openxmlformats.org/officeDocument/2006/relationships/slide" Target="slides/slide14.xml"/><Relationship Id="rId30" Type="http://schemas.openxmlformats.org/officeDocument/2006/relationships/slide" Target="slides/slide30.xml"/><Relationship Id="rId35" Type="http://schemas.openxmlformats.org/officeDocument/2006/relationships/slide" Target="slides/slide35.xml"/><Relationship Id="rId56" Type="http://schemas.openxmlformats.org/officeDocument/2006/relationships/slide" Target="slides/slide56.xml"/><Relationship Id="rId77" Type="http://schemas.openxmlformats.org/officeDocument/2006/relationships/slide" Target="slides/slide77.xml"/><Relationship Id="rId100" Type="http://schemas.openxmlformats.org/officeDocument/2006/relationships/slide" Target="slides/slide100.xml"/><Relationship Id="rId105" Type="http://schemas.openxmlformats.org/officeDocument/2006/relationships/slide" Target="slides/slide105.xml"/><Relationship Id="rId126" Type="http://schemas.openxmlformats.org/officeDocument/2006/relationships/slide" Target="slides/slide126.xml"/><Relationship Id="rId147" Type="http://schemas.openxmlformats.org/officeDocument/2006/relationships/slide" Target="slides/slide147.xml"/><Relationship Id="rId168" Type="http://schemas.openxmlformats.org/officeDocument/2006/relationships/slide" Target="slides/slide168.xml"/><Relationship Id="rId8" Type="http://schemas.openxmlformats.org/officeDocument/2006/relationships/slide" Target="slides/slide8.xml"/><Relationship Id="rId51" Type="http://schemas.openxmlformats.org/officeDocument/2006/relationships/slide" Target="slides/slide51.xml"/><Relationship Id="rId72" Type="http://schemas.openxmlformats.org/officeDocument/2006/relationships/slide" Target="slides/slide72.xml"/><Relationship Id="rId93" Type="http://schemas.openxmlformats.org/officeDocument/2006/relationships/slide" Target="slides/slide93.xml"/><Relationship Id="rId98" Type="http://schemas.openxmlformats.org/officeDocument/2006/relationships/slide" Target="slides/slide98.xml"/><Relationship Id="rId121" Type="http://schemas.openxmlformats.org/officeDocument/2006/relationships/slide" Target="slides/slide121.xml"/><Relationship Id="rId142" Type="http://schemas.openxmlformats.org/officeDocument/2006/relationships/slide" Target="slides/slide142.xml"/><Relationship Id="rId163" Type="http://schemas.openxmlformats.org/officeDocument/2006/relationships/slide" Target="slides/slide163.xml"/><Relationship Id="rId3" Type="http://schemas.openxmlformats.org/officeDocument/2006/relationships/slide" Target="slides/slide3.xml"/><Relationship Id="rId25" Type="http://schemas.openxmlformats.org/officeDocument/2006/relationships/slide" Target="slides/slide25.xml"/><Relationship Id="rId46" Type="http://schemas.openxmlformats.org/officeDocument/2006/relationships/slide" Target="slides/slide46.xml"/><Relationship Id="rId67" Type="http://schemas.openxmlformats.org/officeDocument/2006/relationships/slide" Target="slides/slide67.xml"/><Relationship Id="rId116" Type="http://schemas.openxmlformats.org/officeDocument/2006/relationships/slide" Target="slides/slide116.xml"/><Relationship Id="rId137" Type="http://schemas.openxmlformats.org/officeDocument/2006/relationships/slide" Target="slides/slide137.xml"/><Relationship Id="rId158" Type="http://schemas.openxmlformats.org/officeDocument/2006/relationships/slide" Target="slides/slide158.xml"/><Relationship Id="rId20" Type="http://schemas.openxmlformats.org/officeDocument/2006/relationships/slide" Target="slides/slide20.xml"/><Relationship Id="rId41" Type="http://schemas.openxmlformats.org/officeDocument/2006/relationships/slide" Target="slides/slide41.xml"/><Relationship Id="rId62" Type="http://schemas.openxmlformats.org/officeDocument/2006/relationships/slide" Target="slides/slide62.xml"/><Relationship Id="rId83" Type="http://schemas.openxmlformats.org/officeDocument/2006/relationships/slide" Target="slides/slide83.xml"/><Relationship Id="rId88" Type="http://schemas.openxmlformats.org/officeDocument/2006/relationships/slide" Target="slides/slide88.xml"/><Relationship Id="rId111" Type="http://schemas.openxmlformats.org/officeDocument/2006/relationships/slide" Target="slides/slide111.xml"/><Relationship Id="rId132" Type="http://schemas.openxmlformats.org/officeDocument/2006/relationships/slide" Target="slides/slide132.xml"/><Relationship Id="rId153" Type="http://schemas.openxmlformats.org/officeDocument/2006/relationships/slide" Target="slides/slide153.xml"/><Relationship Id="rId15" Type="http://schemas.openxmlformats.org/officeDocument/2006/relationships/slide" Target="slides/slide15.xml"/><Relationship Id="rId36" Type="http://schemas.openxmlformats.org/officeDocument/2006/relationships/slide" Target="slides/slide36.xml"/><Relationship Id="rId57" Type="http://schemas.openxmlformats.org/officeDocument/2006/relationships/slide" Target="slides/slide57.xml"/><Relationship Id="rId106" Type="http://schemas.openxmlformats.org/officeDocument/2006/relationships/slide" Target="slides/slide106.xml"/><Relationship Id="rId127" Type="http://schemas.openxmlformats.org/officeDocument/2006/relationships/slide" Target="slides/slide127.xml"/><Relationship Id="rId10" Type="http://schemas.openxmlformats.org/officeDocument/2006/relationships/slide" Target="slides/slide10.xml"/><Relationship Id="rId31" Type="http://schemas.openxmlformats.org/officeDocument/2006/relationships/slide" Target="slides/slide31.xml"/><Relationship Id="rId52" Type="http://schemas.openxmlformats.org/officeDocument/2006/relationships/slide" Target="slides/slide52.xml"/><Relationship Id="rId73" Type="http://schemas.openxmlformats.org/officeDocument/2006/relationships/slide" Target="slides/slide73.xml"/><Relationship Id="rId78" Type="http://schemas.openxmlformats.org/officeDocument/2006/relationships/slide" Target="slides/slide78.xml"/><Relationship Id="rId94" Type="http://schemas.openxmlformats.org/officeDocument/2006/relationships/slide" Target="slides/slide94.xml"/><Relationship Id="rId99" Type="http://schemas.openxmlformats.org/officeDocument/2006/relationships/slide" Target="slides/slide99.xml"/><Relationship Id="rId101" Type="http://schemas.openxmlformats.org/officeDocument/2006/relationships/slide" Target="slides/slide101.xml"/><Relationship Id="rId122" Type="http://schemas.openxmlformats.org/officeDocument/2006/relationships/slide" Target="slides/slide122.xml"/><Relationship Id="rId143" Type="http://schemas.openxmlformats.org/officeDocument/2006/relationships/slide" Target="slides/slide143.xml"/><Relationship Id="rId148" Type="http://schemas.openxmlformats.org/officeDocument/2006/relationships/slide" Target="slides/slide148.xml"/><Relationship Id="rId164" Type="http://schemas.openxmlformats.org/officeDocument/2006/relationships/slide" Target="slides/slide164.xml"/><Relationship Id="rId169" Type="http://schemas.openxmlformats.org/officeDocument/2006/relationships/slide" Target="slides/slide189.xml"/><Relationship Id="rId4" Type="http://schemas.openxmlformats.org/officeDocument/2006/relationships/slide" Target="slides/slide4.xml"/><Relationship Id="rId9" Type="http://schemas.openxmlformats.org/officeDocument/2006/relationships/slide" Target="slides/slide9.xml"/><Relationship Id="rId26" Type="http://schemas.openxmlformats.org/officeDocument/2006/relationships/slide" Target="slides/slide26.xml"/><Relationship Id="rId47" Type="http://schemas.openxmlformats.org/officeDocument/2006/relationships/slide" Target="slides/slide47.xml"/><Relationship Id="rId68" Type="http://schemas.openxmlformats.org/officeDocument/2006/relationships/slide" Target="slides/slide68.xml"/><Relationship Id="rId89" Type="http://schemas.openxmlformats.org/officeDocument/2006/relationships/slide" Target="slides/slide89.xml"/><Relationship Id="rId112" Type="http://schemas.openxmlformats.org/officeDocument/2006/relationships/slide" Target="slides/slide112.xml"/><Relationship Id="rId133" Type="http://schemas.openxmlformats.org/officeDocument/2006/relationships/slide" Target="slides/slide133.xml"/><Relationship Id="rId154" Type="http://schemas.openxmlformats.org/officeDocument/2006/relationships/slide" Target="slides/slide154.xml"/><Relationship Id="rId16" Type="http://schemas.openxmlformats.org/officeDocument/2006/relationships/slide" Target="slides/slide16.xml"/><Relationship Id="rId37" Type="http://schemas.openxmlformats.org/officeDocument/2006/relationships/slide" Target="slides/slide37.xml"/><Relationship Id="rId58" Type="http://schemas.openxmlformats.org/officeDocument/2006/relationships/slide" Target="slides/slide58.xml"/><Relationship Id="rId79" Type="http://schemas.openxmlformats.org/officeDocument/2006/relationships/slide" Target="slides/slide79.xml"/><Relationship Id="rId102" Type="http://schemas.openxmlformats.org/officeDocument/2006/relationships/slide" Target="slides/slide102.xml"/><Relationship Id="rId123" Type="http://schemas.openxmlformats.org/officeDocument/2006/relationships/slide" Target="slides/slide123.xml"/><Relationship Id="rId144" Type="http://schemas.openxmlformats.org/officeDocument/2006/relationships/slide" Target="slides/slide144.xml"/><Relationship Id="rId90" Type="http://schemas.openxmlformats.org/officeDocument/2006/relationships/slide" Target="slides/slide90.xml"/><Relationship Id="rId165" Type="http://schemas.openxmlformats.org/officeDocument/2006/relationships/slide" Target="slides/slide165.xml"/><Relationship Id="rId27" Type="http://schemas.openxmlformats.org/officeDocument/2006/relationships/slide" Target="slides/slide27.xml"/><Relationship Id="rId48" Type="http://schemas.openxmlformats.org/officeDocument/2006/relationships/slide" Target="slides/slide48.xml"/><Relationship Id="rId69" Type="http://schemas.openxmlformats.org/officeDocument/2006/relationships/slide" Target="slides/slide69.xml"/><Relationship Id="rId113" Type="http://schemas.openxmlformats.org/officeDocument/2006/relationships/slide" Target="slides/slide113.xml"/><Relationship Id="rId134" Type="http://schemas.openxmlformats.org/officeDocument/2006/relationships/slide" Target="slides/slide134.xml"/><Relationship Id="rId80" Type="http://schemas.openxmlformats.org/officeDocument/2006/relationships/slide" Target="slides/slide80.xml"/><Relationship Id="rId155" Type="http://schemas.openxmlformats.org/officeDocument/2006/relationships/slide" Target="slides/slide155.xml"/><Relationship Id="rId17" Type="http://schemas.openxmlformats.org/officeDocument/2006/relationships/slide" Target="slides/slide17.xml"/><Relationship Id="rId38" Type="http://schemas.openxmlformats.org/officeDocument/2006/relationships/slide" Target="slides/slide38.xml"/><Relationship Id="rId59" Type="http://schemas.openxmlformats.org/officeDocument/2006/relationships/slide" Target="slides/slide59.xml"/><Relationship Id="rId103" Type="http://schemas.openxmlformats.org/officeDocument/2006/relationships/slide" Target="slides/slide103.xml"/><Relationship Id="rId124"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19974-AA8E-4E53-92AC-25934EC58A47}"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fr-FR"/>
        </a:p>
      </dgm:t>
    </dgm:pt>
    <dgm:pt modelId="{5923C3B1-88B1-44DB-A36A-2B58F13649F0}">
      <dgm:prSet phldrT="[Texte]"/>
      <dgm:spPr/>
      <dgm:t>
        <a:bodyPr/>
        <a:lstStyle/>
        <a:p>
          <a:r>
            <a:rPr lang="fr-FR" b="1" dirty="0" smtClean="0">
              <a:latin typeface="Arial" panose="020B0604020202020204" pitchFamily="34" charset="0"/>
              <a:cs typeface="Arial" panose="020B0604020202020204" pitchFamily="34" charset="0"/>
            </a:rPr>
            <a:t>En priorité, les </a:t>
          </a:r>
          <a:r>
            <a:rPr lang="fr-FR" b="1"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entretiens</a:t>
          </a:r>
          <a:r>
            <a:rPr lang="fr-FR" b="1" dirty="0" smtClean="0">
              <a:latin typeface="Arial" panose="020B0604020202020204" pitchFamily="34" charset="0"/>
              <a:cs typeface="Arial" panose="020B0604020202020204" pitchFamily="34" charset="0"/>
            </a:rPr>
            <a:t> avec la personne </a:t>
          </a:r>
          <a:r>
            <a:rPr lang="fr-FR" dirty="0" smtClean="0">
              <a:latin typeface="Arial" panose="020B0604020202020204" pitchFamily="34" charset="0"/>
              <a:cs typeface="Arial" panose="020B0604020202020204" pitchFamily="34" charset="0"/>
            </a:rPr>
            <a:t>et vos </a:t>
          </a:r>
          <a:r>
            <a:rPr lang="fr-FR"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observations</a:t>
          </a:r>
          <a:endParaRPr lang="fr-FR" dirty="0"/>
        </a:p>
      </dgm:t>
    </dgm:pt>
    <dgm:pt modelId="{32267C85-E336-4577-AD6C-2CBD266B635F}" type="parTrans" cxnId="{EC892718-7D40-4A0D-9BDC-0E8D5B3F5122}">
      <dgm:prSet/>
      <dgm:spPr/>
      <dgm:t>
        <a:bodyPr/>
        <a:lstStyle/>
        <a:p>
          <a:endParaRPr lang="fr-FR"/>
        </a:p>
      </dgm:t>
    </dgm:pt>
    <dgm:pt modelId="{427A4941-E442-4A16-8EE5-E86ACC85C01E}" type="sibTrans" cxnId="{EC892718-7D40-4A0D-9BDC-0E8D5B3F5122}">
      <dgm:prSet/>
      <dgm:spPr/>
      <dgm:t>
        <a:bodyPr/>
        <a:lstStyle/>
        <a:p>
          <a:endParaRPr lang="fr-FR"/>
        </a:p>
      </dgm:t>
    </dgm:pt>
    <dgm:pt modelId="{AF9C2565-39A3-47F1-9471-21AF87C4596A}">
      <dgm:prSet phldrT="[Texte]"/>
      <dgm:spPr/>
      <dgm:t>
        <a:bodyPr/>
        <a:lstStyle/>
        <a:p>
          <a:r>
            <a:rPr lang="fr-FR" dirty="0" smtClean="0">
              <a:latin typeface="Arial" panose="020B0604020202020204" pitchFamily="34" charset="0"/>
              <a:cs typeface="Arial" panose="020B0604020202020204" pitchFamily="34" charset="0"/>
            </a:rPr>
            <a:t>La revue de tout </a:t>
          </a:r>
          <a:r>
            <a:rPr lang="fr-FR" b="1" dirty="0" smtClean="0">
              <a:ln w="0"/>
              <a:latin typeface="Arial" panose="020B0604020202020204" pitchFamily="34" charset="0"/>
              <a:cs typeface="Arial" panose="020B0604020202020204" pitchFamily="34" charset="0"/>
            </a:rPr>
            <a:t>dossier clinique </a:t>
          </a:r>
          <a:r>
            <a:rPr lang="fr-FR" dirty="0" smtClean="0">
              <a:latin typeface="Arial" panose="020B0604020202020204" pitchFamily="34" charset="0"/>
              <a:cs typeface="Arial" panose="020B0604020202020204" pitchFamily="34" charset="0"/>
            </a:rPr>
            <a:t>et autre </a:t>
          </a:r>
          <a:r>
            <a:rPr lang="fr-FR" b="1"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document administratif </a:t>
          </a:r>
          <a:endParaRPr lang="fr-FR" dirty="0"/>
        </a:p>
      </dgm:t>
    </dgm:pt>
    <dgm:pt modelId="{A20D974F-8224-49B7-B57E-6DC71A578356}" type="parTrans" cxnId="{29FFEEAE-7B23-47AC-8287-66BBA06E63D5}">
      <dgm:prSet/>
      <dgm:spPr/>
      <dgm:t>
        <a:bodyPr/>
        <a:lstStyle/>
        <a:p>
          <a:endParaRPr lang="fr-FR"/>
        </a:p>
      </dgm:t>
    </dgm:pt>
    <dgm:pt modelId="{AB5ED5A5-437A-4A19-A926-7D382A1FF5AE}" type="sibTrans" cxnId="{29FFEEAE-7B23-47AC-8287-66BBA06E63D5}">
      <dgm:prSet/>
      <dgm:spPr/>
      <dgm:t>
        <a:bodyPr/>
        <a:lstStyle/>
        <a:p>
          <a:endParaRPr lang="fr-FR"/>
        </a:p>
      </dgm:t>
    </dgm:pt>
    <dgm:pt modelId="{45F57753-DF0B-44FE-A524-A5B3C741317F}">
      <dgm:prSet phldrT="[Texte]"/>
      <dgm:spPr/>
      <dgm:t>
        <a:bodyPr/>
        <a:lstStyle/>
        <a:p>
          <a:r>
            <a:rPr lang="fr-FR" dirty="0" smtClean="0">
              <a:latin typeface="Arial" panose="020B0604020202020204" pitchFamily="34" charset="0"/>
              <a:cs typeface="Arial" panose="020B0604020202020204" pitchFamily="34" charset="0"/>
            </a:rPr>
            <a:t>Les </a:t>
          </a:r>
          <a:r>
            <a:rPr lang="fr-FR" b="1" dirty="0" smtClean="0">
              <a:latin typeface="Arial" panose="020B0604020202020204" pitchFamily="34" charset="0"/>
              <a:cs typeface="Arial" panose="020B0604020202020204" pitchFamily="34" charset="0"/>
            </a:rPr>
            <a:t>discussions </a:t>
          </a:r>
          <a:r>
            <a:rPr lang="fr-FR" dirty="0" smtClean="0">
              <a:latin typeface="Arial" panose="020B0604020202020204" pitchFamily="34" charset="0"/>
              <a:cs typeface="Arial" panose="020B0604020202020204" pitchFamily="34" charset="0"/>
            </a:rPr>
            <a:t>auprès de </a:t>
          </a:r>
          <a:r>
            <a:rPr lang="fr-FR" b="1"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famille / aidants / médecin </a:t>
          </a:r>
          <a:r>
            <a:rPr lang="fr-FR" b="1" dirty="0" smtClean="0">
              <a:latin typeface="Arial" panose="020B0604020202020204" pitchFamily="34" charset="0"/>
              <a:cs typeface="Arial" panose="020B0604020202020204" pitchFamily="34" charset="0"/>
            </a:rPr>
            <a:t>traitant </a:t>
          </a:r>
          <a:endParaRPr lang="fr-FR" dirty="0"/>
        </a:p>
      </dgm:t>
    </dgm:pt>
    <dgm:pt modelId="{AB30008E-282C-4297-B9E3-71172BDDB6EB}" type="parTrans" cxnId="{8861CE88-502B-490E-8E08-C4937F8708F8}">
      <dgm:prSet/>
      <dgm:spPr/>
      <dgm:t>
        <a:bodyPr/>
        <a:lstStyle/>
        <a:p>
          <a:endParaRPr lang="fr-FR"/>
        </a:p>
      </dgm:t>
    </dgm:pt>
    <dgm:pt modelId="{942CA207-0406-4352-A275-E5CE1B63E099}" type="sibTrans" cxnId="{8861CE88-502B-490E-8E08-C4937F8708F8}">
      <dgm:prSet/>
      <dgm:spPr/>
      <dgm:t>
        <a:bodyPr/>
        <a:lstStyle/>
        <a:p>
          <a:endParaRPr lang="fr-FR"/>
        </a:p>
      </dgm:t>
    </dgm:pt>
    <dgm:pt modelId="{AA955AAA-10F8-4C68-898E-1B3943A9EE38}" type="pres">
      <dgm:prSet presAssocID="{84619974-AA8E-4E53-92AC-25934EC58A47}" presName="Name0" presStyleCnt="0">
        <dgm:presLayoutVars>
          <dgm:dir/>
          <dgm:resizeHandles val="exact"/>
        </dgm:presLayoutVars>
      </dgm:prSet>
      <dgm:spPr/>
      <dgm:t>
        <a:bodyPr/>
        <a:lstStyle/>
        <a:p>
          <a:endParaRPr lang="fr-FR"/>
        </a:p>
      </dgm:t>
    </dgm:pt>
    <dgm:pt modelId="{05EDCC7B-9E4E-4880-9D67-FF0D75B457A3}" type="pres">
      <dgm:prSet presAssocID="{5923C3B1-88B1-44DB-A36A-2B58F13649F0}" presName="Name5" presStyleLbl="vennNode1" presStyleIdx="0" presStyleCnt="3">
        <dgm:presLayoutVars>
          <dgm:bulletEnabled val="1"/>
        </dgm:presLayoutVars>
      </dgm:prSet>
      <dgm:spPr/>
      <dgm:t>
        <a:bodyPr/>
        <a:lstStyle/>
        <a:p>
          <a:endParaRPr lang="fr-FR"/>
        </a:p>
      </dgm:t>
    </dgm:pt>
    <dgm:pt modelId="{5FDEFA5F-DCCB-44F8-A7DA-468C7E694F33}" type="pres">
      <dgm:prSet presAssocID="{427A4941-E442-4A16-8EE5-E86ACC85C01E}" presName="space" presStyleCnt="0"/>
      <dgm:spPr/>
    </dgm:pt>
    <dgm:pt modelId="{7F1564EB-0A3F-48B5-9757-2D29A1BE7DC9}" type="pres">
      <dgm:prSet presAssocID="{45F57753-DF0B-44FE-A524-A5B3C741317F}" presName="Name5" presStyleLbl="vennNode1" presStyleIdx="1" presStyleCnt="3">
        <dgm:presLayoutVars>
          <dgm:bulletEnabled val="1"/>
        </dgm:presLayoutVars>
      </dgm:prSet>
      <dgm:spPr/>
      <dgm:t>
        <a:bodyPr/>
        <a:lstStyle/>
        <a:p>
          <a:endParaRPr lang="fr-FR"/>
        </a:p>
      </dgm:t>
    </dgm:pt>
    <dgm:pt modelId="{AF295D3D-4F5F-443C-B29C-88341CA2E7E6}" type="pres">
      <dgm:prSet presAssocID="{942CA207-0406-4352-A275-E5CE1B63E099}" presName="space" presStyleCnt="0"/>
      <dgm:spPr/>
    </dgm:pt>
    <dgm:pt modelId="{B8B96C08-1733-483F-BFC6-0EAA42D2ABB3}" type="pres">
      <dgm:prSet presAssocID="{AF9C2565-39A3-47F1-9471-21AF87C4596A}" presName="Name5" presStyleLbl="vennNode1" presStyleIdx="2" presStyleCnt="3">
        <dgm:presLayoutVars>
          <dgm:bulletEnabled val="1"/>
        </dgm:presLayoutVars>
      </dgm:prSet>
      <dgm:spPr/>
      <dgm:t>
        <a:bodyPr/>
        <a:lstStyle/>
        <a:p>
          <a:endParaRPr lang="fr-FR"/>
        </a:p>
      </dgm:t>
    </dgm:pt>
  </dgm:ptLst>
  <dgm:cxnLst>
    <dgm:cxn modelId="{29FFEEAE-7B23-47AC-8287-66BBA06E63D5}" srcId="{84619974-AA8E-4E53-92AC-25934EC58A47}" destId="{AF9C2565-39A3-47F1-9471-21AF87C4596A}" srcOrd="2" destOrd="0" parTransId="{A20D974F-8224-49B7-B57E-6DC71A578356}" sibTransId="{AB5ED5A5-437A-4A19-A926-7D382A1FF5AE}"/>
    <dgm:cxn modelId="{30F794A5-7BAE-416D-922F-BC53C4E797B3}" type="presOf" srcId="{45F57753-DF0B-44FE-A524-A5B3C741317F}" destId="{7F1564EB-0A3F-48B5-9757-2D29A1BE7DC9}" srcOrd="0" destOrd="0" presId="urn:microsoft.com/office/officeart/2005/8/layout/venn3"/>
    <dgm:cxn modelId="{8861CE88-502B-490E-8E08-C4937F8708F8}" srcId="{84619974-AA8E-4E53-92AC-25934EC58A47}" destId="{45F57753-DF0B-44FE-A524-A5B3C741317F}" srcOrd="1" destOrd="0" parTransId="{AB30008E-282C-4297-B9E3-71172BDDB6EB}" sibTransId="{942CA207-0406-4352-A275-E5CE1B63E099}"/>
    <dgm:cxn modelId="{F9D2DD5D-B55A-4E97-BC0F-F740D91066B5}" type="presOf" srcId="{84619974-AA8E-4E53-92AC-25934EC58A47}" destId="{AA955AAA-10F8-4C68-898E-1B3943A9EE38}" srcOrd="0" destOrd="0" presId="urn:microsoft.com/office/officeart/2005/8/layout/venn3"/>
    <dgm:cxn modelId="{9F7503C7-C711-4711-96B1-77C98D369DCF}" type="presOf" srcId="{5923C3B1-88B1-44DB-A36A-2B58F13649F0}" destId="{05EDCC7B-9E4E-4880-9D67-FF0D75B457A3}" srcOrd="0" destOrd="0" presId="urn:microsoft.com/office/officeart/2005/8/layout/venn3"/>
    <dgm:cxn modelId="{A7E6E2F4-89C9-4953-B28F-C1325802186A}" type="presOf" srcId="{AF9C2565-39A3-47F1-9471-21AF87C4596A}" destId="{B8B96C08-1733-483F-BFC6-0EAA42D2ABB3}" srcOrd="0" destOrd="0" presId="urn:microsoft.com/office/officeart/2005/8/layout/venn3"/>
    <dgm:cxn modelId="{EC892718-7D40-4A0D-9BDC-0E8D5B3F5122}" srcId="{84619974-AA8E-4E53-92AC-25934EC58A47}" destId="{5923C3B1-88B1-44DB-A36A-2B58F13649F0}" srcOrd="0" destOrd="0" parTransId="{32267C85-E336-4577-AD6C-2CBD266B635F}" sibTransId="{427A4941-E442-4A16-8EE5-E86ACC85C01E}"/>
    <dgm:cxn modelId="{12865AF3-42B4-4467-B5CC-781685A51D98}" type="presParOf" srcId="{AA955AAA-10F8-4C68-898E-1B3943A9EE38}" destId="{05EDCC7B-9E4E-4880-9D67-FF0D75B457A3}" srcOrd="0" destOrd="0" presId="urn:microsoft.com/office/officeart/2005/8/layout/venn3"/>
    <dgm:cxn modelId="{CDC61C0C-3B33-47B7-A134-C4B4FDE271B7}" type="presParOf" srcId="{AA955AAA-10F8-4C68-898E-1B3943A9EE38}" destId="{5FDEFA5F-DCCB-44F8-A7DA-468C7E694F33}" srcOrd="1" destOrd="0" presId="urn:microsoft.com/office/officeart/2005/8/layout/venn3"/>
    <dgm:cxn modelId="{3C4C68A4-29D3-4E8F-BA27-90BDA335FF4E}" type="presParOf" srcId="{AA955AAA-10F8-4C68-898E-1B3943A9EE38}" destId="{7F1564EB-0A3F-48B5-9757-2D29A1BE7DC9}" srcOrd="2" destOrd="0" presId="urn:microsoft.com/office/officeart/2005/8/layout/venn3"/>
    <dgm:cxn modelId="{1B6BB4C8-3DA4-44E7-96AA-E4379300D87E}" type="presParOf" srcId="{AA955AAA-10F8-4C68-898E-1B3943A9EE38}" destId="{AF295D3D-4F5F-443C-B29C-88341CA2E7E6}" srcOrd="3" destOrd="0" presId="urn:microsoft.com/office/officeart/2005/8/layout/venn3"/>
    <dgm:cxn modelId="{42E159DE-541E-433E-8806-0F79F5302AC1}" type="presParOf" srcId="{AA955AAA-10F8-4C68-898E-1B3943A9EE38}" destId="{B8B96C08-1733-483F-BFC6-0EAA42D2ABB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DCC7B-9E4E-4880-9D67-FF0D75B457A3}">
      <dsp:nvSpPr>
        <dsp:cNvPr id="0" name=""/>
        <dsp:cNvSpPr/>
      </dsp:nvSpPr>
      <dsp:spPr>
        <a:xfrm>
          <a:off x="1291142" y="146"/>
          <a:ext cx="1984918" cy="1984918"/>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9237" tIns="17780" rIns="109237" bIns="17780" numCol="1" spcCol="1270" anchor="ctr" anchorCtr="0">
          <a:noAutofit/>
        </a:bodyPr>
        <a:lstStyle/>
        <a:p>
          <a:pPr lvl="0" algn="ctr" defTabSz="622300">
            <a:lnSpc>
              <a:spcPct val="90000"/>
            </a:lnSpc>
            <a:spcBef>
              <a:spcPct val="0"/>
            </a:spcBef>
            <a:spcAft>
              <a:spcPct val="35000"/>
            </a:spcAft>
          </a:pPr>
          <a:r>
            <a:rPr lang="fr-FR" sz="1400" b="1" kern="1200" dirty="0" smtClean="0">
              <a:latin typeface="Arial" panose="020B0604020202020204" pitchFamily="34" charset="0"/>
              <a:cs typeface="Arial" panose="020B0604020202020204" pitchFamily="34" charset="0"/>
            </a:rPr>
            <a:t>En priorité, les </a:t>
          </a:r>
          <a:r>
            <a:rPr lang="fr-FR" sz="1400" b="1" kern="12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entretiens</a:t>
          </a:r>
          <a:r>
            <a:rPr lang="fr-FR" sz="1400" b="1" kern="1200" dirty="0" smtClean="0">
              <a:latin typeface="Arial" panose="020B0604020202020204" pitchFamily="34" charset="0"/>
              <a:cs typeface="Arial" panose="020B0604020202020204" pitchFamily="34" charset="0"/>
            </a:rPr>
            <a:t> avec la personne </a:t>
          </a:r>
          <a:r>
            <a:rPr lang="fr-FR" sz="1400" kern="1200" dirty="0" smtClean="0">
              <a:latin typeface="Arial" panose="020B0604020202020204" pitchFamily="34" charset="0"/>
              <a:cs typeface="Arial" panose="020B0604020202020204" pitchFamily="34" charset="0"/>
            </a:rPr>
            <a:t>et vos </a:t>
          </a:r>
          <a:r>
            <a:rPr lang="fr-FR" sz="1400" kern="12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observations</a:t>
          </a:r>
          <a:endParaRPr lang="fr-FR" sz="1400" kern="1200" dirty="0"/>
        </a:p>
      </dsp:txBody>
      <dsp:txXfrm>
        <a:off x="1581827" y="290831"/>
        <a:ext cx="1403548" cy="1403548"/>
      </dsp:txXfrm>
    </dsp:sp>
    <dsp:sp modelId="{7F1564EB-0A3F-48B5-9757-2D29A1BE7DC9}">
      <dsp:nvSpPr>
        <dsp:cNvPr id="0" name=""/>
        <dsp:cNvSpPr/>
      </dsp:nvSpPr>
      <dsp:spPr>
        <a:xfrm>
          <a:off x="2879077" y="146"/>
          <a:ext cx="1984918" cy="1984918"/>
        </a:xfrm>
        <a:prstGeom prst="ellipse">
          <a:avLst/>
        </a:prstGeom>
        <a:solidFill>
          <a:schemeClr val="accent1">
            <a:shade val="80000"/>
            <a:alpha val="50000"/>
            <a:hueOff val="7"/>
            <a:satOff val="1521"/>
            <a:lumOff val="2542"/>
            <a:alpha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9237" tIns="17780" rIns="109237"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panose="020B0604020202020204" pitchFamily="34" charset="0"/>
              <a:cs typeface="Arial" panose="020B0604020202020204" pitchFamily="34" charset="0"/>
            </a:rPr>
            <a:t>Les </a:t>
          </a:r>
          <a:r>
            <a:rPr lang="fr-FR" sz="1400" b="1" kern="1200" dirty="0" smtClean="0">
              <a:latin typeface="Arial" panose="020B0604020202020204" pitchFamily="34" charset="0"/>
              <a:cs typeface="Arial" panose="020B0604020202020204" pitchFamily="34" charset="0"/>
            </a:rPr>
            <a:t>discussions </a:t>
          </a:r>
          <a:r>
            <a:rPr lang="fr-FR" sz="1400" kern="1200" dirty="0" smtClean="0">
              <a:latin typeface="Arial" panose="020B0604020202020204" pitchFamily="34" charset="0"/>
              <a:cs typeface="Arial" panose="020B0604020202020204" pitchFamily="34" charset="0"/>
            </a:rPr>
            <a:t>auprès de </a:t>
          </a:r>
          <a:r>
            <a:rPr lang="fr-FR" sz="1400" b="1" kern="12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famille / aidants / médecin </a:t>
          </a:r>
          <a:r>
            <a:rPr lang="fr-FR" sz="1400" b="1" kern="1200" dirty="0" smtClean="0">
              <a:latin typeface="Arial" panose="020B0604020202020204" pitchFamily="34" charset="0"/>
              <a:cs typeface="Arial" panose="020B0604020202020204" pitchFamily="34" charset="0"/>
            </a:rPr>
            <a:t>traitant </a:t>
          </a:r>
          <a:endParaRPr lang="fr-FR" sz="1400" kern="1200" dirty="0"/>
        </a:p>
      </dsp:txBody>
      <dsp:txXfrm>
        <a:off x="3169762" y="290831"/>
        <a:ext cx="1403548" cy="1403548"/>
      </dsp:txXfrm>
    </dsp:sp>
    <dsp:sp modelId="{B8B96C08-1733-483F-BFC6-0EAA42D2ABB3}">
      <dsp:nvSpPr>
        <dsp:cNvPr id="0" name=""/>
        <dsp:cNvSpPr/>
      </dsp:nvSpPr>
      <dsp:spPr>
        <a:xfrm>
          <a:off x="4467012" y="146"/>
          <a:ext cx="1984918" cy="1984918"/>
        </a:xfrm>
        <a:prstGeom prst="ellipse">
          <a:avLst/>
        </a:prstGeom>
        <a:solidFill>
          <a:schemeClr val="accent1">
            <a:shade val="80000"/>
            <a:alpha val="50000"/>
            <a:hueOff val="15"/>
            <a:satOff val="3042"/>
            <a:lumOff val="5084"/>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9237" tIns="17780" rIns="109237"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panose="020B0604020202020204" pitchFamily="34" charset="0"/>
              <a:cs typeface="Arial" panose="020B0604020202020204" pitchFamily="34" charset="0"/>
            </a:rPr>
            <a:t>La revue de tout </a:t>
          </a:r>
          <a:r>
            <a:rPr lang="fr-FR" sz="1400" b="1" kern="1200" dirty="0" smtClean="0">
              <a:ln w="0"/>
              <a:latin typeface="Arial" panose="020B0604020202020204" pitchFamily="34" charset="0"/>
              <a:cs typeface="Arial" panose="020B0604020202020204" pitchFamily="34" charset="0"/>
            </a:rPr>
            <a:t>dossier clinique </a:t>
          </a:r>
          <a:r>
            <a:rPr lang="fr-FR" sz="1400" kern="1200" dirty="0" smtClean="0">
              <a:latin typeface="Arial" panose="020B0604020202020204" pitchFamily="34" charset="0"/>
              <a:cs typeface="Arial" panose="020B0604020202020204" pitchFamily="34" charset="0"/>
            </a:rPr>
            <a:t>et autre </a:t>
          </a:r>
          <a:r>
            <a:rPr lang="fr-FR" sz="1400" b="1" kern="1200"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document administratif </a:t>
          </a:r>
          <a:endParaRPr lang="fr-FR" sz="1400" kern="1200" dirty="0"/>
        </a:p>
      </dsp:txBody>
      <dsp:txXfrm>
        <a:off x="4757697" y="290831"/>
        <a:ext cx="1403548" cy="140354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8503A6-A4EC-4B47-B7CE-BE709341DBE9}" type="datetimeFigureOut">
              <a:rPr lang="fr-FR" smtClean="0"/>
              <a:t>25/01/2019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A91639-5A9A-49B0-85A4-E6FA6B8C4715}" type="slidenum">
              <a:rPr lang="fr-FR" smtClean="0"/>
              <a:t>‹N°›</a:t>
            </a:fld>
            <a:endParaRPr lang="fr-FR" dirty="0"/>
          </a:p>
        </p:txBody>
      </p:sp>
    </p:spTree>
    <p:extLst>
      <p:ext uri="{BB962C8B-B14F-4D97-AF65-F5344CB8AC3E}">
        <p14:creationId xmlns:p14="http://schemas.microsoft.com/office/powerpoint/2010/main" val="139392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AFFA3-91A3-46E3-89BE-37CF33F70CA9}" type="datetimeFigureOut">
              <a:rPr lang="fr-FR" smtClean="0"/>
              <a:t>25/01/2019</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9888D-2F98-4F0F-B274-8E6FEE45C9FF}" type="slidenum">
              <a:rPr lang="fr-FR" smtClean="0"/>
              <a:t>‹N°›</a:t>
            </a:fld>
            <a:endParaRPr lang="fr-FR" dirty="0"/>
          </a:p>
        </p:txBody>
      </p:sp>
    </p:spTree>
    <p:extLst>
      <p:ext uri="{BB962C8B-B14F-4D97-AF65-F5344CB8AC3E}">
        <p14:creationId xmlns:p14="http://schemas.microsoft.com/office/powerpoint/2010/main" val="266693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a:t>
            </a:fld>
            <a:endParaRPr lang="fr-FR" dirty="0"/>
          </a:p>
        </p:txBody>
      </p:sp>
    </p:spTree>
    <p:extLst>
      <p:ext uri="{BB962C8B-B14F-4D97-AF65-F5344CB8AC3E}">
        <p14:creationId xmlns:p14="http://schemas.microsoft.com/office/powerpoint/2010/main" val="767646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17</a:t>
            </a:fld>
            <a:endParaRPr lang="fr-FR" dirty="0"/>
          </a:p>
        </p:txBody>
      </p:sp>
    </p:spTree>
    <p:extLst>
      <p:ext uri="{BB962C8B-B14F-4D97-AF65-F5344CB8AC3E}">
        <p14:creationId xmlns:p14="http://schemas.microsoft.com/office/powerpoint/2010/main" val="215046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18</a:t>
            </a:fld>
            <a:endParaRPr lang="fr-FR" dirty="0"/>
          </a:p>
        </p:txBody>
      </p:sp>
    </p:spTree>
    <p:extLst>
      <p:ext uri="{BB962C8B-B14F-4D97-AF65-F5344CB8AC3E}">
        <p14:creationId xmlns:p14="http://schemas.microsoft.com/office/powerpoint/2010/main" val="32879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19</a:t>
            </a:fld>
            <a:endParaRPr lang="fr-FR" dirty="0"/>
          </a:p>
        </p:txBody>
      </p:sp>
    </p:spTree>
    <p:extLst>
      <p:ext uri="{BB962C8B-B14F-4D97-AF65-F5344CB8AC3E}">
        <p14:creationId xmlns:p14="http://schemas.microsoft.com/office/powerpoint/2010/main" val="2756158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21</a:t>
            </a:fld>
            <a:endParaRPr lang="fr-FR" dirty="0"/>
          </a:p>
        </p:txBody>
      </p:sp>
    </p:spTree>
    <p:extLst>
      <p:ext uri="{BB962C8B-B14F-4D97-AF65-F5344CB8AC3E}">
        <p14:creationId xmlns:p14="http://schemas.microsoft.com/office/powerpoint/2010/main" val="105962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22</a:t>
            </a:fld>
            <a:endParaRPr lang="fr-FR" dirty="0"/>
          </a:p>
        </p:txBody>
      </p:sp>
    </p:spTree>
    <p:extLst>
      <p:ext uri="{BB962C8B-B14F-4D97-AF65-F5344CB8AC3E}">
        <p14:creationId xmlns:p14="http://schemas.microsoft.com/office/powerpoint/2010/main" val="305614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23</a:t>
            </a:fld>
            <a:endParaRPr lang="fr-FR" dirty="0"/>
          </a:p>
        </p:txBody>
      </p:sp>
    </p:spTree>
    <p:extLst>
      <p:ext uri="{BB962C8B-B14F-4D97-AF65-F5344CB8AC3E}">
        <p14:creationId xmlns:p14="http://schemas.microsoft.com/office/powerpoint/2010/main" val="200131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24</a:t>
            </a:fld>
            <a:endParaRPr lang="fr-FR" dirty="0"/>
          </a:p>
        </p:txBody>
      </p:sp>
    </p:spTree>
    <p:extLst>
      <p:ext uri="{BB962C8B-B14F-4D97-AF65-F5344CB8AC3E}">
        <p14:creationId xmlns:p14="http://schemas.microsoft.com/office/powerpoint/2010/main" val="231424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25</a:t>
            </a:fld>
            <a:endParaRPr lang="fr-FR" dirty="0"/>
          </a:p>
        </p:txBody>
      </p:sp>
    </p:spTree>
    <p:extLst>
      <p:ext uri="{BB962C8B-B14F-4D97-AF65-F5344CB8AC3E}">
        <p14:creationId xmlns:p14="http://schemas.microsoft.com/office/powerpoint/2010/main" val="194598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26</a:t>
            </a:fld>
            <a:endParaRPr lang="fr-FR" dirty="0"/>
          </a:p>
        </p:txBody>
      </p:sp>
    </p:spTree>
    <p:extLst>
      <p:ext uri="{BB962C8B-B14F-4D97-AF65-F5344CB8AC3E}">
        <p14:creationId xmlns:p14="http://schemas.microsoft.com/office/powerpoint/2010/main" val="422592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28</a:t>
            </a:fld>
            <a:endParaRPr lang="fr-FR" dirty="0"/>
          </a:p>
        </p:txBody>
      </p:sp>
    </p:spTree>
    <p:extLst>
      <p:ext uri="{BB962C8B-B14F-4D97-AF65-F5344CB8AC3E}">
        <p14:creationId xmlns:p14="http://schemas.microsoft.com/office/powerpoint/2010/main" val="244687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5</a:t>
            </a:fld>
            <a:endParaRPr lang="fr-FR" dirty="0"/>
          </a:p>
        </p:txBody>
      </p:sp>
    </p:spTree>
    <p:extLst>
      <p:ext uri="{BB962C8B-B14F-4D97-AF65-F5344CB8AC3E}">
        <p14:creationId xmlns:p14="http://schemas.microsoft.com/office/powerpoint/2010/main" val="322813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42</a:t>
            </a:fld>
            <a:endParaRPr lang="fr-FR" dirty="0"/>
          </a:p>
        </p:txBody>
      </p:sp>
    </p:spTree>
    <p:extLst>
      <p:ext uri="{BB962C8B-B14F-4D97-AF65-F5344CB8AC3E}">
        <p14:creationId xmlns:p14="http://schemas.microsoft.com/office/powerpoint/2010/main" val="3518937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=&gt; Revoir la définition de</a:t>
            </a:r>
            <a:r>
              <a:rPr lang="fr-FR" baseline="0" dirty="0" smtClean="0"/>
              <a:t> l’état cognitif</a:t>
            </a:r>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48</a:t>
            </a:fld>
            <a:endParaRPr lang="fr-FR" dirty="0"/>
          </a:p>
        </p:txBody>
      </p:sp>
    </p:spTree>
    <p:extLst>
      <p:ext uri="{BB962C8B-B14F-4D97-AF65-F5344CB8AC3E}">
        <p14:creationId xmlns:p14="http://schemas.microsoft.com/office/powerpoint/2010/main" val="2575338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58</a:t>
            </a:fld>
            <a:endParaRPr lang="fr-FR" dirty="0"/>
          </a:p>
        </p:txBody>
      </p:sp>
    </p:spTree>
    <p:extLst>
      <p:ext uri="{BB962C8B-B14F-4D97-AF65-F5344CB8AC3E}">
        <p14:creationId xmlns:p14="http://schemas.microsoft.com/office/powerpoint/2010/main" val="279603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59</a:t>
            </a:fld>
            <a:endParaRPr lang="fr-FR" dirty="0"/>
          </a:p>
        </p:txBody>
      </p:sp>
    </p:spTree>
    <p:extLst>
      <p:ext uri="{BB962C8B-B14F-4D97-AF65-F5344CB8AC3E}">
        <p14:creationId xmlns:p14="http://schemas.microsoft.com/office/powerpoint/2010/main" val="17302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69</a:t>
            </a:fld>
            <a:endParaRPr lang="fr-FR" dirty="0"/>
          </a:p>
        </p:txBody>
      </p:sp>
    </p:spTree>
    <p:extLst>
      <p:ext uri="{BB962C8B-B14F-4D97-AF65-F5344CB8AC3E}">
        <p14:creationId xmlns:p14="http://schemas.microsoft.com/office/powerpoint/2010/main" val="1216192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70</a:t>
            </a:fld>
            <a:endParaRPr lang="fr-FR" dirty="0"/>
          </a:p>
        </p:txBody>
      </p:sp>
    </p:spTree>
    <p:extLst>
      <p:ext uri="{BB962C8B-B14F-4D97-AF65-F5344CB8AC3E}">
        <p14:creationId xmlns:p14="http://schemas.microsoft.com/office/powerpoint/2010/main" val="406211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71</a:t>
            </a:fld>
            <a:endParaRPr lang="fr-FR" dirty="0"/>
          </a:p>
        </p:txBody>
      </p:sp>
    </p:spTree>
    <p:extLst>
      <p:ext uri="{BB962C8B-B14F-4D97-AF65-F5344CB8AC3E}">
        <p14:creationId xmlns:p14="http://schemas.microsoft.com/office/powerpoint/2010/main" val="3732341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73</a:t>
            </a:fld>
            <a:endParaRPr lang="fr-FR" dirty="0"/>
          </a:p>
        </p:txBody>
      </p:sp>
    </p:spTree>
    <p:extLst>
      <p:ext uri="{BB962C8B-B14F-4D97-AF65-F5344CB8AC3E}">
        <p14:creationId xmlns:p14="http://schemas.microsoft.com/office/powerpoint/2010/main" val="1657100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75</a:t>
            </a:fld>
            <a:endParaRPr lang="fr-FR" dirty="0"/>
          </a:p>
        </p:txBody>
      </p:sp>
    </p:spTree>
    <p:extLst>
      <p:ext uri="{BB962C8B-B14F-4D97-AF65-F5344CB8AC3E}">
        <p14:creationId xmlns:p14="http://schemas.microsoft.com/office/powerpoint/2010/main" val="3033218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76</a:t>
            </a:fld>
            <a:endParaRPr lang="fr-FR" dirty="0"/>
          </a:p>
        </p:txBody>
      </p:sp>
    </p:spTree>
    <p:extLst>
      <p:ext uri="{BB962C8B-B14F-4D97-AF65-F5344CB8AC3E}">
        <p14:creationId xmlns:p14="http://schemas.microsoft.com/office/powerpoint/2010/main" val="6552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6</a:t>
            </a:fld>
            <a:endParaRPr lang="fr-FR" dirty="0"/>
          </a:p>
        </p:txBody>
      </p:sp>
    </p:spTree>
    <p:extLst>
      <p:ext uri="{BB962C8B-B14F-4D97-AF65-F5344CB8AC3E}">
        <p14:creationId xmlns:p14="http://schemas.microsoft.com/office/powerpoint/2010/main" val="3035579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77</a:t>
            </a:fld>
            <a:endParaRPr lang="fr-FR" dirty="0"/>
          </a:p>
        </p:txBody>
      </p:sp>
    </p:spTree>
    <p:extLst>
      <p:ext uri="{BB962C8B-B14F-4D97-AF65-F5344CB8AC3E}">
        <p14:creationId xmlns:p14="http://schemas.microsoft.com/office/powerpoint/2010/main" val="406420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Trouver un exemple</a:t>
            </a:r>
          </a:p>
          <a:p>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78</a:t>
            </a:fld>
            <a:endParaRPr lang="fr-FR" dirty="0"/>
          </a:p>
        </p:txBody>
      </p:sp>
    </p:spTree>
    <p:extLst>
      <p:ext uri="{BB962C8B-B14F-4D97-AF65-F5344CB8AC3E}">
        <p14:creationId xmlns:p14="http://schemas.microsoft.com/office/powerpoint/2010/main" val="40403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80</a:t>
            </a:fld>
            <a:endParaRPr lang="fr-FR" dirty="0"/>
          </a:p>
        </p:txBody>
      </p:sp>
    </p:spTree>
    <p:extLst>
      <p:ext uri="{BB962C8B-B14F-4D97-AF65-F5344CB8AC3E}">
        <p14:creationId xmlns:p14="http://schemas.microsoft.com/office/powerpoint/2010/main" val="3174532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83</a:t>
            </a:fld>
            <a:endParaRPr lang="fr-FR" dirty="0"/>
          </a:p>
        </p:txBody>
      </p:sp>
    </p:spTree>
    <p:extLst>
      <p:ext uri="{BB962C8B-B14F-4D97-AF65-F5344CB8AC3E}">
        <p14:creationId xmlns:p14="http://schemas.microsoft.com/office/powerpoint/2010/main" val="75535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84</a:t>
            </a:fld>
            <a:endParaRPr lang="fr-FR" dirty="0"/>
          </a:p>
        </p:txBody>
      </p:sp>
    </p:spTree>
    <p:extLst>
      <p:ext uri="{BB962C8B-B14F-4D97-AF65-F5344CB8AC3E}">
        <p14:creationId xmlns:p14="http://schemas.microsoft.com/office/powerpoint/2010/main" val="3680612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105</a:t>
            </a:fld>
            <a:endParaRPr lang="fr-FR" dirty="0"/>
          </a:p>
        </p:txBody>
      </p:sp>
    </p:spTree>
    <p:extLst>
      <p:ext uri="{BB962C8B-B14F-4D97-AF65-F5344CB8AC3E}">
        <p14:creationId xmlns:p14="http://schemas.microsoft.com/office/powerpoint/2010/main" val="3536223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106</a:t>
            </a:fld>
            <a:endParaRPr lang="fr-FR" dirty="0"/>
          </a:p>
        </p:txBody>
      </p:sp>
    </p:spTree>
    <p:extLst>
      <p:ext uri="{BB962C8B-B14F-4D97-AF65-F5344CB8AC3E}">
        <p14:creationId xmlns:p14="http://schemas.microsoft.com/office/powerpoint/2010/main" val="1486873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107</a:t>
            </a:fld>
            <a:endParaRPr lang="fr-FR" dirty="0"/>
          </a:p>
        </p:txBody>
      </p:sp>
    </p:spTree>
    <p:extLst>
      <p:ext uri="{BB962C8B-B14F-4D97-AF65-F5344CB8AC3E}">
        <p14:creationId xmlns:p14="http://schemas.microsoft.com/office/powerpoint/2010/main" val="3687076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108</a:t>
            </a:fld>
            <a:endParaRPr lang="fr-FR" dirty="0"/>
          </a:p>
        </p:txBody>
      </p:sp>
    </p:spTree>
    <p:extLst>
      <p:ext uri="{BB962C8B-B14F-4D97-AF65-F5344CB8AC3E}">
        <p14:creationId xmlns:p14="http://schemas.microsoft.com/office/powerpoint/2010/main" val="2134802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110</a:t>
            </a:fld>
            <a:endParaRPr lang="fr-FR" dirty="0"/>
          </a:p>
        </p:txBody>
      </p:sp>
    </p:spTree>
    <p:extLst>
      <p:ext uri="{BB962C8B-B14F-4D97-AF65-F5344CB8AC3E}">
        <p14:creationId xmlns:p14="http://schemas.microsoft.com/office/powerpoint/2010/main" val="405436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7</a:t>
            </a:fld>
            <a:endParaRPr lang="fr-FR" dirty="0"/>
          </a:p>
        </p:txBody>
      </p:sp>
    </p:spTree>
    <p:extLst>
      <p:ext uri="{BB962C8B-B14F-4D97-AF65-F5344CB8AC3E}">
        <p14:creationId xmlns:p14="http://schemas.microsoft.com/office/powerpoint/2010/main" val="1235167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111</a:t>
            </a:fld>
            <a:endParaRPr lang="fr-FR" dirty="0"/>
          </a:p>
        </p:txBody>
      </p:sp>
    </p:spTree>
    <p:extLst>
      <p:ext uri="{BB962C8B-B14F-4D97-AF65-F5344CB8AC3E}">
        <p14:creationId xmlns:p14="http://schemas.microsoft.com/office/powerpoint/2010/main" val="419853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113</a:t>
            </a:fld>
            <a:endParaRPr lang="fr-FR" dirty="0"/>
          </a:p>
        </p:txBody>
      </p:sp>
    </p:spTree>
    <p:extLst>
      <p:ext uri="{BB962C8B-B14F-4D97-AF65-F5344CB8AC3E}">
        <p14:creationId xmlns:p14="http://schemas.microsoft.com/office/powerpoint/2010/main" val="1242218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126</a:t>
            </a:fld>
            <a:endParaRPr lang="fr-FR" dirty="0"/>
          </a:p>
        </p:txBody>
      </p:sp>
    </p:spTree>
    <p:extLst>
      <p:ext uri="{BB962C8B-B14F-4D97-AF65-F5344CB8AC3E}">
        <p14:creationId xmlns:p14="http://schemas.microsoft.com/office/powerpoint/2010/main" val="665191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127</a:t>
            </a:fld>
            <a:endParaRPr lang="fr-FR" dirty="0"/>
          </a:p>
        </p:txBody>
      </p:sp>
    </p:spTree>
    <p:extLst>
      <p:ext uri="{BB962C8B-B14F-4D97-AF65-F5344CB8AC3E}">
        <p14:creationId xmlns:p14="http://schemas.microsoft.com/office/powerpoint/2010/main" val="8419231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128</a:t>
            </a:fld>
            <a:endParaRPr lang="fr-FR" dirty="0"/>
          </a:p>
        </p:txBody>
      </p:sp>
    </p:spTree>
    <p:extLst>
      <p:ext uri="{BB962C8B-B14F-4D97-AF65-F5344CB8AC3E}">
        <p14:creationId xmlns:p14="http://schemas.microsoft.com/office/powerpoint/2010/main" val="4059752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131</a:t>
            </a:fld>
            <a:endParaRPr lang="fr-FR" dirty="0"/>
          </a:p>
        </p:txBody>
      </p:sp>
    </p:spTree>
    <p:extLst>
      <p:ext uri="{BB962C8B-B14F-4D97-AF65-F5344CB8AC3E}">
        <p14:creationId xmlns:p14="http://schemas.microsoft.com/office/powerpoint/2010/main" val="1428138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132</a:t>
            </a:fld>
            <a:endParaRPr lang="fr-FR" dirty="0"/>
          </a:p>
        </p:txBody>
      </p:sp>
    </p:spTree>
    <p:extLst>
      <p:ext uri="{BB962C8B-B14F-4D97-AF65-F5344CB8AC3E}">
        <p14:creationId xmlns:p14="http://schemas.microsoft.com/office/powerpoint/2010/main" val="3892154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135</a:t>
            </a:fld>
            <a:endParaRPr lang="fr-FR" dirty="0"/>
          </a:p>
        </p:txBody>
      </p:sp>
    </p:spTree>
    <p:extLst>
      <p:ext uri="{BB962C8B-B14F-4D97-AF65-F5344CB8AC3E}">
        <p14:creationId xmlns:p14="http://schemas.microsoft.com/office/powerpoint/2010/main" val="1398945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137</a:t>
            </a:fld>
            <a:endParaRPr lang="fr-FR" dirty="0"/>
          </a:p>
        </p:txBody>
      </p:sp>
    </p:spTree>
    <p:extLst>
      <p:ext uri="{BB962C8B-B14F-4D97-AF65-F5344CB8AC3E}">
        <p14:creationId xmlns:p14="http://schemas.microsoft.com/office/powerpoint/2010/main" val="3919270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138</a:t>
            </a:fld>
            <a:endParaRPr lang="fr-FR" dirty="0"/>
          </a:p>
        </p:txBody>
      </p:sp>
    </p:spTree>
    <p:extLst>
      <p:ext uri="{BB962C8B-B14F-4D97-AF65-F5344CB8AC3E}">
        <p14:creationId xmlns:p14="http://schemas.microsoft.com/office/powerpoint/2010/main" val="189686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9</a:t>
            </a:fld>
            <a:endParaRPr lang="fr-FR" dirty="0"/>
          </a:p>
        </p:txBody>
      </p:sp>
    </p:spTree>
    <p:extLst>
      <p:ext uri="{BB962C8B-B14F-4D97-AF65-F5344CB8AC3E}">
        <p14:creationId xmlns:p14="http://schemas.microsoft.com/office/powerpoint/2010/main" val="2166207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139</a:t>
            </a:fld>
            <a:endParaRPr lang="fr-FR" dirty="0"/>
          </a:p>
        </p:txBody>
      </p:sp>
    </p:spTree>
    <p:extLst>
      <p:ext uri="{BB962C8B-B14F-4D97-AF65-F5344CB8AC3E}">
        <p14:creationId xmlns:p14="http://schemas.microsoft.com/office/powerpoint/2010/main" val="3063973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140</a:t>
            </a:fld>
            <a:endParaRPr lang="fr-FR" dirty="0"/>
          </a:p>
        </p:txBody>
      </p:sp>
    </p:spTree>
    <p:extLst>
      <p:ext uri="{BB962C8B-B14F-4D97-AF65-F5344CB8AC3E}">
        <p14:creationId xmlns:p14="http://schemas.microsoft.com/office/powerpoint/2010/main" val="25996391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145</a:t>
            </a:fld>
            <a:endParaRPr lang="fr-FR" dirty="0"/>
          </a:p>
        </p:txBody>
      </p:sp>
    </p:spTree>
    <p:extLst>
      <p:ext uri="{BB962C8B-B14F-4D97-AF65-F5344CB8AC3E}">
        <p14:creationId xmlns:p14="http://schemas.microsoft.com/office/powerpoint/2010/main" val="4066148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150</a:t>
            </a:fld>
            <a:endParaRPr lang="fr-FR" dirty="0"/>
          </a:p>
        </p:txBody>
      </p:sp>
    </p:spTree>
    <p:extLst>
      <p:ext uri="{BB962C8B-B14F-4D97-AF65-F5344CB8AC3E}">
        <p14:creationId xmlns:p14="http://schemas.microsoft.com/office/powerpoint/2010/main" val="21076535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151</a:t>
            </a:fld>
            <a:endParaRPr lang="fr-FR" dirty="0"/>
          </a:p>
        </p:txBody>
      </p:sp>
    </p:spTree>
    <p:extLst>
      <p:ext uri="{BB962C8B-B14F-4D97-AF65-F5344CB8AC3E}">
        <p14:creationId xmlns:p14="http://schemas.microsoft.com/office/powerpoint/2010/main" val="1677912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152</a:t>
            </a:fld>
            <a:endParaRPr lang="fr-FR" dirty="0"/>
          </a:p>
        </p:txBody>
      </p:sp>
    </p:spTree>
    <p:extLst>
      <p:ext uri="{BB962C8B-B14F-4D97-AF65-F5344CB8AC3E}">
        <p14:creationId xmlns:p14="http://schemas.microsoft.com/office/powerpoint/2010/main" val="292026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153</a:t>
            </a:fld>
            <a:endParaRPr lang="fr-FR" dirty="0"/>
          </a:p>
        </p:txBody>
      </p:sp>
    </p:spTree>
    <p:extLst>
      <p:ext uri="{BB962C8B-B14F-4D97-AF65-F5344CB8AC3E}">
        <p14:creationId xmlns:p14="http://schemas.microsoft.com/office/powerpoint/2010/main" val="3677103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155</a:t>
            </a:fld>
            <a:endParaRPr lang="fr-FR" dirty="0"/>
          </a:p>
        </p:txBody>
      </p:sp>
    </p:spTree>
    <p:extLst>
      <p:ext uri="{BB962C8B-B14F-4D97-AF65-F5344CB8AC3E}">
        <p14:creationId xmlns:p14="http://schemas.microsoft.com/office/powerpoint/2010/main" val="3082024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u="sng" baseline="0" dirty="0" smtClean="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157</a:t>
            </a:fld>
            <a:endParaRPr lang="fr-FR" dirty="0"/>
          </a:p>
        </p:txBody>
      </p:sp>
    </p:spTree>
    <p:extLst>
      <p:ext uri="{BB962C8B-B14F-4D97-AF65-F5344CB8AC3E}">
        <p14:creationId xmlns:p14="http://schemas.microsoft.com/office/powerpoint/2010/main" val="123067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158</a:t>
            </a:fld>
            <a:endParaRPr lang="fr-FR" dirty="0"/>
          </a:p>
        </p:txBody>
      </p:sp>
    </p:spTree>
    <p:extLst>
      <p:ext uri="{BB962C8B-B14F-4D97-AF65-F5344CB8AC3E}">
        <p14:creationId xmlns:p14="http://schemas.microsoft.com/office/powerpoint/2010/main" val="157147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10</a:t>
            </a:fld>
            <a:endParaRPr lang="fr-FR" dirty="0"/>
          </a:p>
        </p:txBody>
      </p:sp>
    </p:spTree>
    <p:extLst>
      <p:ext uri="{BB962C8B-B14F-4D97-AF65-F5344CB8AC3E}">
        <p14:creationId xmlns:p14="http://schemas.microsoft.com/office/powerpoint/2010/main" val="2182469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159</a:t>
            </a:fld>
            <a:endParaRPr lang="fr-FR" dirty="0"/>
          </a:p>
        </p:txBody>
      </p:sp>
    </p:spTree>
    <p:extLst>
      <p:ext uri="{BB962C8B-B14F-4D97-AF65-F5344CB8AC3E}">
        <p14:creationId xmlns:p14="http://schemas.microsoft.com/office/powerpoint/2010/main" val="42508319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163</a:t>
            </a:fld>
            <a:endParaRPr lang="fr-FR" dirty="0"/>
          </a:p>
        </p:txBody>
      </p:sp>
    </p:spTree>
    <p:extLst>
      <p:ext uri="{BB962C8B-B14F-4D97-AF65-F5344CB8AC3E}">
        <p14:creationId xmlns:p14="http://schemas.microsoft.com/office/powerpoint/2010/main" val="13940021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166</a:t>
            </a:fld>
            <a:endParaRPr lang="fr-FR" dirty="0"/>
          </a:p>
        </p:txBody>
      </p:sp>
    </p:spTree>
    <p:extLst>
      <p:ext uri="{BB962C8B-B14F-4D97-AF65-F5344CB8AC3E}">
        <p14:creationId xmlns:p14="http://schemas.microsoft.com/office/powerpoint/2010/main" val="2144759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167</a:t>
            </a:fld>
            <a:endParaRPr lang="fr-FR" dirty="0"/>
          </a:p>
        </p:txBody>
      </p:sp>
    </p:spTree>
    <p:extLst>
      <p:ext uri="{BB962C8B-B14F-4D97-AF65-F5344CB8AC3E}">
        <p14:creationId xmlns:p14="http://schemas.microsoft.com/office/powerpoint/2010/main" val="35192364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L’algorithme correspond au traitement des données </a:t>
            </a:r>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170</a:t>
            </a:fld>
            <a:endParaRPr lang="fr-FR" dirty="0">
              <a:solidFill>
                <a:prstClr val="black"/>
              </a:solidFill>
            </a:endParaRPr>
          </a:p>
        </p:txBody>
      </p:sp>
    </p:spTree>
    <p:extLst>
      <p:ext uri="{BB962C8B-B14F-4D97-AF65-F5344CB8AC3E}">
        <p14:creationId xmlns:p14="http://schemas.microsoft.com/office/powerpoint/2010/main" val="22603348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171</a:t>
            </a:fld>
            <a:endParaRPr lang="fr-FR" dirty="0">
              <a:solidFill>
                <a:prstClr val="black"/>
              </a:solidFill>
            </a:endParaRPr>
          </a:p>
        </p:txBody>
      </p:sp>
    </p:spTree>
    <p:extLst>
      <p:ext uri="{BB962C8B-B14F-4D97-AF65-F5344CB8AC3E}">
        <p14:creationId xmlns:p14="http://schemas.microsoft.com/office/powerpoint/2010/main" val="23331546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signaux d’alarmes sont des items ou des scores</a:t>
            </a:r>
            <a:r>
              <a:rPr lang="fr-FR" baseline="0" dirty="0" smtClean="0"/>
              <a:t> sur le échelles</a:t>
            </a:r>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189</a:t>
            </a:fld>
            <a:endParaRPr lang="fr-FR" dirty="0">
              <a:solidFill>
                <a:prstClr val="black"/>
              </a:solidFill>
            </a:endParaRPr>
          </a:p>
        </p:txBody>
      </p:sp>
    </p:spTree>
    <p:extLst>
      <p:ext uri="{BB962C8B-B14F-4D97-AF65-F5344CB8AC3E}">
        <p14:creationId xmlns:p14="http://schemas.microsoft.com/office/powerpoint/2010/main" val="2295256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191</a:t>
            </a:fld>
            <a:endParaRPr lang="fr-FR" dirty="0">
              <a:solidFill>
                <a:prstClr val="black"/>
              </a:solidFill>
            </a:endParaRPr>
          </a:p>
        </p:txBody>
      </p:sp>
    </p:spTree>
    <p:extLst>
      <p:ext uri="{BB962C8B-B14F-4D97-AF65-F5344CB8AC3E}">
        <p14:creationId xmlns:p14="http://schemas.microsoft.com/office/powerpoint/2010/main" val="17410483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192</a:t>
            </a:fld>
            <a:endParaRPr lang="fr-FR" dirty="0">
              <a:solidFill>
                <a:prstClr val="black"/>
              </a:solidFill>
            </a:endParaRPr>
          </a:p>
        </p:txBody>
      </p:sp>
    </p:spTree>
    <p:extLst>
      <p:ext uri="{BB962C8B-B14F-4D97-AF65-F5344CB8AC3E}">
        <p14:creationId xmlns:p14="http://schemas.microsoft.com/office/powerpoint/2010/main" val="1357553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206</a:t>
            </a:fld>
            <a:endParaRPr lang="fr-FR" dirty="0">
              <a:solidFill>
                <a:prstClr val="black"/>
              </a:solidFill>
            </a:endParaRPr>
          </a:p>
        </p:txBody>
      </p:sp>
    </p:spTree>
    <p:extLst>
      <p:ext uri="{BB962C8B-B14F-4D97-AF65-F5344CB8AC3E}">
        <p14:creationId xmlns:p14="http://schemas.microsoft.com/office/powerpoint/2010/main" val="160949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11</a:t>
            </a:fld>
            <a:endParaRPr lang="fr-FR" dirty="0"/>
          </a:p>
        </p:txBody>
      </p:sp>
    </p:spTree>
    <p:extLst>
      <p:ext uri="{BB962C8B-B14F-4D97-AF65-F5344CB8AC3E}">
        <p14:creationId xmlns:p14="http://schemas.microsoft.com/office/powerpoint/2010/main" val="41118849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solidFill>
                  <a:prstClr val="black"/>
                </a:solidFill>
              </a:rPr>
              <a:pPr/>
              <a:t>214</a:t>
            </a:fld>
            <a:endParaRPr lang="fr-FR" dirty="0">
              <a:solidFill>
                <a:prstClr val="black"/>
              </a:solidFill>
            </a:endParaRPr>
          </a:p>
        </p:txBody>
      </p:sp>
    </p:spTree>
    <p:extLst>
      <p:ext uri="{BB962C8B-B14F-4D97-AF65-F5344CB8AC3E}">
        <p14:creationId xmlns:p14="http://schemas.microsoft.com/office/powerpoint/2010/main" val="30962151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228</a:t>
            </a:fld>
            <a:endParaRPr lang="fr-FR" dirty="0"/>
          </a:p>
        </p:txBody>
      </p:sp>
    </p:spTree>
    <p:extLst>
      <p:ext uri="{BB962C8B-B14F-4D97-AF65-F5344CB8AC3E}">
        <p14:creationId xmlns:p14="http://schemas.microsoft.com/office/powerpoint/2010/main" val="112491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12</a:t>
            </a:fld>
            <a:endParaRPr lang="fr-FR" dirty="0"/>
          </a:p>
        </p:txBody>
      </p:sp>
    </p:spTree>
    <p:extLst>
      <p:ext uri="{BB962C8B-B14F-4D97-AF65-F5344CB8AC3E}">
        <p14:creationId xmlns:p14="http://schemas.microsoft.com/office/powerpoint/2010/main" val="192511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7F9888D-2F98-4F0F-B274-8E6FEE45C9FF}" type="slidenum">
              <a:rPr lang="fr-FR" smtClean="0"/>
              <a:t>13</a:t>
            </a:fld>
            <a:endParaRPr lang="fr-FR" dirty="0"/>
          </a:p>
        </p:txBody>
      </p:sp>
    </p:spTree>
    <p:extLst>
      <p:ext uri="{BB962C8B-B14F-4D97-AF65-F5344CB8AC3E}">
        <p14:creationId xmlns:p14="http://schemas.microsoft.com/office/powerpoint/2010/main" val="2052627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7467"/>
            <a:ext cx="8049020" cy="6036765"/>
          </a:xfrm>
          <a:prstGeom prst="rect">
            <a:avLst/>
          </a:prstGeom>
        </p:spPr>
      </p:pic>
      <p:cxnSp>
        <p:nvCxnSpPr>
          <p:cNvPr id="4" name="Connecteur droit 3"/>
          <p:cNvCxnSpPr/>
          <p:nvPr userDrawn="1"/>
        </p:nvCxnSpPr>
        <p:spPr>
          <a:xfrm>
            <a:off x="642783"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40"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9" y="1529908"/>
            <a:ext cx="7773091"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09" indent="-176209">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9" y="2058245"/>
            <a:ext cx="7773091" cy="3654299"/>
          </a:xfrm>
          <a:prstGeom prst="rect">
            <a:avLst/>
          </a:prstGeom>
        </p:spPr>
        <p:txBody>
          <a:bodyPr/>
          <a:lstStyle>
            <a:lvl1pPr marL="265107" indent="-265107">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grpSp>
        <p:nvGrpSpPr>
          <p:cNvPr id="8" name="Groupe 7"/>
          <p:cNvGrpSpPr/>
          <p:nvPr userDrawn="1"/>
        </p:nvGrpSpPr>
        <p:grpSpPr>
          <a:xfrm>
            <a:off x="60960" y="6382090"/>
            <a:ext cx="1093524" cy="396000"/>
            <a:chOff x="60960" y="6382090"/>
            <a:chExt cx="1093524" cy="396000"/>
          </a:xfrm>
        </p:grpSpPr>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12" name="Image 11"/>
            <p:cNvPicPr>
              <a:picLocks noChangeAspect="1"/>
            </p:cNvPicPr>
            <p:nvPr userDrawn="1"/>
          </p:nvPicPr>
          <p:blipFill>
            <a:blip r:embed="rId4"/>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336779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18441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8"/>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1" y="2505075"/>
            <a:ext cx="3887391"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28650" y="6356353"/>
            <a:ext cx="2057400" cy="365125"/>
          </a:xfrm>
          <a:prstGeom prst="rect">
            <a:avLst/>
          </a:prstGeom>
        </p:spPr>
        <p:txBody>
          <a:bodyPr/>
          <a:lstStyle/>
          <a:p>
            <a:fld id="{BEE493A2-83A2-6F4B-9099-DF5165EF2738}" type="datetimeFigureOut">
              <a:rPr lang="fr-FR" smtClean="0"/>
              <a:t>25/01/2019</a:t>
            </a:fld>
            <a:endParaRPr lang="fr-FR" dirty="0"/>
          </a:p>
        </p:txBody>
      </p:sp>
      <p:sp>
        <p:nvSpPr>
          <p:cNvPr id="8" name="Espace réservé du pied de page 7"/>
          <p:cNvSpPr>
            <a:spLocks noGrp="1"/>
          </p:cNvSpPr>
          <p:nvPr>
            <p:ph type="ftr" sz="quarter" idx="11"/>
          </p:nvPr>
        </p:nvSpPr>
        <p:spPr>
          <a:xfrm>
            <a:off x="3028950" y="6356353"/>
            <a:ext cx="3086100" cy="365125"/>
          </a:xfrm>
          <a:prstGeom prst="rect">
            <a:avLst/>
          </a:prstGeom>
        </p:spPr>
        <p:txBody>
          <a:bodyPr/>
          <a:lstStyle/>
          <a:p>
            <a:endParaRPr lang="fr-FR" dirty="0"/>
          </a:p>
        </p:txBody>
      </p:sp>
      <p:sp>
        <p:nvSpPr>
          <p:cNvPr id="9" name="Espace réservé du numéro de diapositive 8"/>
          <p:cNvSpPr>
            <a:spLocks noGrp="1"/>
          </p:cNvSpPr>
          <p:nvPr>
            <p:ph type="sldNum" sz="quarter" idx="12"/>
          </p:nvPr>
        </p:nvSpPr>
        <p:spPr>
          <a:xfrm>
            <a:off x="6457950" y="6356353"/>
            <a:ext cx="2057400" cy="365125"/>
          </a:xfrm>
          <a:prstGeom prst="rect">
            <a:avLst/>
          </a:prstGeom>
        </p:spPr>
        <p:txBody>
          <a:bodyPr/>
          <a:lstStyle/>
          <a:p>
            <a:fld id="{8D78EFB9-B6EF-A447-AD76-ED11CF87B111}" type="slidenum">
              <a:rPr lang="fr-FR" smtClean="0"/>
              <a:t>‹N°›</a:t>
            </a:fld>
            <a:endParaRPr lang="fr-FR" dirty="0"/>
          </a:p>
        </p:txBody>
      </p:sp>
    </p:spTree>
    <p:extLst>
      <p:ext uri="{BB962C8B-B14F-4D97-AF65-F5344CB8AC3E}">
        <p14:creationId xmlns:p14="http://schemas.microsoft.com/office/powerpoint/2010/main" val="18028193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1654554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872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du contenu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smtClean="0"/>
              <a:t>Cliquez pour modifier les styles du texte du masque</a:t>
            </a:r>
          </a:p>
        </p:txBody>
      </p:sp>
    </p:spTree>
    <p:extLst>
      <p:ext uri="{BB962C8B-B14F-4D97-AF65-F5344CB8AC3E}">
        <p14:creationId xmlns:p14="http://schemas.microsoft.com/office/powerpoint/2010/main" val="25869348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FR" smtClean="0"/>
              <a:t>Cliquez pour modifier le style des sous-titres du masque</a:t>
            </a:r>
            <a:endParaRPr lang="fr-FR"/>
          </a:p>
        </p:txBody>
      </p:sp>
    </p:spTree>
    <p:extLst>
      <p:ext uri="{BB962C8B-B14F-4D97-AF65-F5344CB8AC3E}">
        <p14:creationId xmlns:p14="http://schemas.microsoft.com/office/powerpoint/2010/main" val="28332655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Cliquez et modifiez le titre</a:t>
            </a:r>
            <a:endParaRPr lang="fr-FR"/>
          </a:p>
        </p:txBody>
      </p:sp>
      <p:sp>
        <p:nvSpPr>
          <p:cNvPr id="3" name="Espace réservé pour une image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dirty="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FR" smtClean="0"/>
              <a:t>Cliquez pour modifier les styles du texte du masque</a:t>
            </a:r>
          </a:p>
        </p:txBody>
      </p:sp>
    </p:spTree>
    <p:extLst>
      <p:ext uri="{BB962C8B-B14F-4D97-AF65-F5344CB8AC3E}">
        <p14:creationId xmlns:p14="http://schemas.microsoft.com/office/powerpoint/2010/main" val="34367976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a:t>
            </a:r>
            <a:r>
              <a:rPr lang="fr-FR" dirty="0" smtClean="0"/>
              <a:t>le </a:t>
            </a:r>
            <a:r>
              <a:rPr lang="fr-FR" dirty="0"/>
              <a:t>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39188020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38059545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2535221" y="2771775"/>
            <a:ext cx="5307879" cy="163988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a:defRPr sz="3600" b="1">
                <a:latin typeface="Arial" panose="020B0604020202020204" pitchFamily="34" charset="0"/>
                <a:cs typeface="Arial" panose="020B0604020202020204" pitchFamily="34" charset="0"/>
              </a:defRPr>
            </a:lvl2pPr>
            <a:lvl3pPr>
              <a:defRPr sz="3600" b="1">
                <a:latin typeface="Arial" panose="020B0604020202020204" pitchFamily="34" charset="0"/>
                <a:cs typeface="Arial" panose="020B0604020202020204" pitchFamily="34" charset="0"/>
              </a:defRPr>
            </a:lvl3pPr>
            <a:lvl4pPr>
              <a:defRPr sz="3600" b="1">
                <a:latin typeface="Arial" panose="020B0604020202020204" pitchFamily="34" charset="0"/>
                <a:cs typeface="Arial" panose="020B0604020202020204" pitchFamily="34" charset="0"/>
              </a:defRPr>
            </a:lvl4pPr>
            <a:lvl5pPr>
              <a:defRPr sz="3600" b="1">
                <a:latin typeface="Arial" panose="020B0604020202020204" pitchFamily="34" charset="0"/>
                <a:cs typeface="Arial" panose="020B0604020202020204" pitchFamily="34" charset="0"/>
              </a:defRPr>
            </a:lvl5pPr>
          </a:lstStyle>
          <a:p>
            <a:pPr lvl="0"/>
            <a:r>
              <a:rPr lang="fr-FR" dirty="0"/>
              <a:t>Modifier les styles du texte du masque</a:t>
            </a:r>
          </a:p>
        </p:txBody>
      </p:sp>
      <p:cxnSp>
        <p:nvCxnSpPr>
          <p:cNvPr id="10" name="Connecteur droit 9"/>
          <p:cNvCxnSpPr/>
          <p:nvPr userDrawn="1"/>
        </p:nvCxnSpPr>
        <p:spPr>
          <a:xfrm>
            <a:off x="2790625" y="4243688"/>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1" hasCustomPrompt="1"/>
          </p:nvPr>
        </p:nvSpPr>
        <p:spPr>
          <a:xfrm>
            <a:off x="2535238" y="4751388"/>
            <a:ext cx="2649504" cy="80168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fr-FR" dirty="0"/>
              <a:t>Sous-titre / date</a:t>
            </a:r>
          </a:p>
        </p:txBody>
      </p:sp>
    </p:spTree>
    <p:extLst>
      <p:ext uri="{BB962C8B-B14F-4D97-AF65-F5344CB8AC3E}">
        <p14:creationId xmlns:p14="http://schemas.microsoft.com/office/powerpoint/2010/main" val="3955353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grpSp>
        <p:nvGrpSpPr>
          <p:cNvPr id="2" name="Groupe 1"/>
          <p:cNvGrpSpPr/>
          <p:nvPr userDrawn="1"/>
        </p:nvGrpSpPr>
        <p:grpSpPr>
          <a:xfrm>
            <a:off x="60960" y="6382090"/>
            <a:ext cx="1093524" cy="396000"/>
            <a:chOff x="60960" y="6382090"/>
            <a:chExt cx="1093524" cy="39600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4" name="Image 3"/>
            <p:cNvPicPr>
              <a:picLocks noChangeAspect="1"/>
            </p:cNvPicPr>
            <p:nvPr userDrawn="1"/>
          </p:nvPicPr>
          <p:blipFill>
            <a:blip r:embed="rId3"/>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193084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rotWithShape="1">
          <a:blip r:embed="rId2">
            <a:extLst>
              <a:ext uri="{28A0092B-C50C-407E-A947-70E740481C1C}">
                <a14:useLocalDpi xmlns:a14="http://schemas.microsoft.com/office/drawing/2010/main" val="0"/>
              </a:ext>
            </a:extLst>
          </a:blip>
          <a:srcRect t="76"/>
          <a:stretch/>
        </p:blipFill>
        <p:spPr>
          <a:xfrm>
            <a:off x="2" y="-6181"/>
            <a:ext cx="9177489" cy="6886800"/>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a:t>
            </a:r>
            <a:r>
              <a:rPr lang="fr-FR" dirty="0" smtClean="0"/>
              <a:t>le </a:t>
            </a:r>
            <a:r>
              <a:rPr lang="fr-FR" dirty="0"/>
              <a:t>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186791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7467"/>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spTree>
    <p:extLst>
      <p:ext uri="{BB962C8B-B14F-4D97-AF65-F5344CB8AC3E}">
        <p14:creationId xmlns:p14="http://schemas.microsoft.com/office/powerpoint/2010/main" val="1697935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7470"/>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2" y="2051328"/>
            <a:ext cx="734297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spTree>
    <p:extLst>
      <p:ext uri="{BB962C8B-B14F-4D97-AF65-F5344CB8AC3E}">
        <p14:creationId xmlns:p14="http://schemas.microsoft.com/office/powerpoint/2010/main" val="798875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0" cy="914400"/>
          </a:xfrm>
          <a:prstGeom prst="rect">
            <a:avLst/>
          </a:prstGeo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a:prstGeom prst="rect">
            <a:avLst/>
          </a:prstGeo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dirty="0" smtClean="0">
                <a:solidFill>
                  <a:srgbClr val="000000"/>
                </a:solidFill>
              </a:rPr>
              <a:t>Title of presentation</a:t>
            </a:r>
            <a:endParaRPr lang="en-GB" dirty="0">
              <a:solidFill>
                <a:srgbClr val="000000"/>
              </a:solidFill>
            </a:endParaRPr>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5" name="Shape 14"/>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solidFill>
                  <a:srgbClr val="000000"/>
                </a:solidFill>
              </a:rPr>
              <a:pPr/>
              <a:t>‹N°›</a:t>
            </a:fld>
            <a:endParaRPr lang="en-GB"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fr-FR" dirty="0" smtClean="0">
                <a:solidFill>
                  <a:srgbClr val="000000"/>
                </a:solidFill>
              </a:rPr>
              <a:t>Insert date here</a:t>
            </a:r>
            <a:endParaRPr lang="en-GB" dirty="0">
              <a:solidFill>
                <a:srgbClr val="000000"/>
              </a:solidFill>
            </a:endParaRPr>
          </a:p>
        </p:txBody>
      </p:sp>
    </p:spTree>
    <p:extLst>
      <p:ext uri="{BB962C8B-B14F-4D97-AF65-F5344CB8AC3E}">
        <p14:creationId xmlns:p14="http://schemas.microsoft.com/office/powerpoint/2010/main" val="1910793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calaire">
    <p:spTree>
      <p:nvGrpSpPr>
        <p:cNvPr id="1" name=""/>
        <p:cNvGrpSpPr/>
        <p:nvPr/>
      </p:nvGrpSpPr>
      <p:grpSpPr>
        <a:xfrm>
          <a:off x="0" y="0"/>
          <a:ext cx="0" cy="0"/>
          <a:chOff x="0" y="0"/>
          <a:chExt cx="0" cy="0"/>
        </a:xfrm>
      </p:grpSpPr>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a:t>
            </a:r>
            <a:r>
              <a:rPr lang="fr-FR" dirty="0" smtClean="0"/>
              <a:t>le </a:t>
            </a:r>
            <a:r>
              <a:rPr lang="fr-FR" dirty="0"/>
              <a:t>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grpSp>
        <p:nvGrpSpPr>
          <p:cNvPr id="7" name="Groupe 6"/>
          <p:cNvGrpSpPr/>
          <p:nvPr userDrawn="1"/>
        </p:nvGrpSpPr>
        <p:grpSpPr>
          <a:xfrm>
            <a:off x="60960" y="6382090"/>
            <a:ext cx="1093524" cy="396000"/>
            <a:chOff x="60960" y="6382090"/>
            <a:chExt cx="1093524" cy="39600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9" name="Image 8"/>
            <p:cNvPicPr>
              <a:picLocks noChangeAspect="1"/>
            </p:cNvPicPr>
            <p:nvPr userDrawn="1"/>
          </p:nvPicPr>
          <p:blipFill>
            <a:blip r:embed="rId3"/>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34860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pic>
        <p:nvPicPr>
          <p:cNvPr id="7" name="Image 6" descr="fond ppt2.pdf"/>
          <p:cNvPicPr>
            <a:picLocks noChangeAspect="1"/>
          </p:cNvPicPr>
          <p:nvPr userDrawn="1"/>
        </p:nvPicPr>
        <p:blipFill rotWithShape="1">
          <a:blip r:embed="rId2">
            <a:extLst>
              <a:ext uri="{28A0092B-C50C-407E-A947-70E740481C1C}">
                <a14:useLocalDpi xmlns:a14="http://schemas.microsoft.com/office/drawing/2010/main" val="0"/>
              </a:ext>
            </a:extLst>
          </a:blip>
          <a:srcRect t="76"/>
          <a:stretch/>
        </p:blipFill>
        <p:spPr>
          <a:xfrm>
            <a:off x="2" y="-6181"/>
            <a:ext cx="9177489" cy="6886800"/>
          </a:xfrm>
          <a:prstGeom prst="rect">
            <a:avLst/>
          </a:prstGeom>
        </p:spPr>
      </p:pic>
      <p:sp>
        <p:nvSpPr>
          <p:cNvPr id="3" name="Espace réservé du texte 2"/>
          <p:cNvSpPr>
            <a:spLocks noGrp="1"/>
          </p:cNvSpPr>
          <p:nvPr>
            <p:ph type="body" sz="quarter" idx="10" hasCustomPrompt="1"/>
          </p:nvPr>
        </p:nvSpPr>
        <p:spPr>
          <a:xfrm>
            <a:off x="3583698" y="2696066"/>
            <a:ext cx="4754057" cy="1424650"/>
          </a:xfrm>
          <a:prstGeom prst="rect">
            <a:avLst/>
          </a:prstGeom>
        </p:spPr>
        <p:txBody>
          <a:bodyPr/>
          <a:lstStyle>
            <a:lvl1pPr marL="0" indent="0">
              <a:buNone/>
              <a:defRPr sz="3000" b="1" baseline="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fr-FR" dirty="0"/>
              <a:t>Modifier </a:t>
            </a:r>
            <a:r>
              <a:rPr lang="fr-FR" dirty="0" smtClean="0"/>
              <a:t>le </a:t>
            </a:r>
            <a:r>
              <a:rPr lang="fr-FR" dirty="0"/>
              <a:t>titre</a:t>
            </a:r>
          </a:p>
        </p:txBody>
      </p:sp>
      <p:cxnSp>
        <p:nvCxnSpPr>
          <p:cNvPr id="5" name="Connecteur droit 4"/>
          <p:cNvCxnSpPr/>
          <p:nvPr userDrawn="1"/>
        </p:nvCxnSpPr>
        <p:spPr>
          <a:xfrm>
            <a:off x="3668572" y="3700462"/>
            <a:ext cx="642784" cy="0"/>
          </a:xfrm>
          <a:prstGeom prst="line">
            <a:avLst/>
          </a:prstGeom>
          <a:ln w="7620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1" hasCustomPrompt="1"/>
          </p:nvPr>
        </p:nvSpPr>
        <p:spPr>
          <a:xfrm>
            <a:off x="3583698" y="4278812"/>
            <a:ext cx="4754057" cy="1196975"/>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fr-FR" dirty="0"/>
              <a:t>Sous-titre</a:t>
            </a:r>
          </a:p>
        </p:txBody>
      </p:sp>
    </p:spTree>
    <p:extLst>
      <p:ext uri="{BB962C8B-B14F-4D97-AF65-F5344CB8AC3E}">
        <p14:creationId xmlns:p14="http://schemas.microsoft.com/office/powerpoint/2010/main" val="423096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7467"/>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9" name="Espace réservé du texte 8"/>
          <p:cNvSpPr>
            <a:spLocks noGrp="1"/>
          </p:cNvSpPr>
          <p:nvPr>
            <p:ph type="body" sz="quarter" idx="11" hasCustomPrompt="1"/>
          </p:nvPr>
        </p:nvSpPr>
        <p:spPr>
          <a:xfrm>
            <a:off x="642938" y="1529906"/>
            <a:ext cx="6102350" cy="441683"/>
          </a:xfrm>
          <a:prstGeom prst="rect">
            <a:avLst/>
          </a:prstGeom>
        </p:spPr>
        <p:txBody>
          <a:bodyPr/>
          <a:lstStyle>
            <a:lvl1pPr marL="0" indent="0">
              <a:buFont typeface="Arial" panose="020B0604020202020204" pitchFamily="34" charset="0"/>
              <a:buNone/>
              <a:defRPr sz="1800" b="1">
                <a:latin typeface="Arial" panose="020B0604020202020204" pitchFamily="34" charset="0"/>
                <a:cs typeface="Arial" panose="020B0604020202020204" pitchFamily="34" charset="0"/>
              </a:defRPr>
            </a:lvl1pPr>
            <a:lvl2pPr marL="176213" indent="-176213">
              <a:buClr>
                <a:srgbClr val="5AAB45"/>
              </a:buClr>
              <a:buFont typeface="Arial" panose="020B0604020202020204" pitchFamily="34" charset="0"/>
              <a:buChar char="•"/>
              <a:defRPr sz="1600">
                <a:latin typeface="Arial" panose="020B0604020202020204" pitchFamily="34" charset="0"/>
                <a:cs typeface="Arial" panose="020B0604020202020204" pitchFamily="34" charset="0"/>
              </a:defRPr>
            </a:lvl2pPr>
          </a:lstStyle>
          <a:p>
            <a:pPr lvl="0"/>
            <a:r>
              <a:rPr lang="fr-FR" dirty="0"/>
              <a:t>Exemple de liste à puces :</a:t>
            </a:r>
          </a:p>
        </p:txBody>
      </p:sp>
      <p:sp>
        <p:nvSpPr>
          <p:cNvPr id="11" name="Espace réservé du texte 10"/>
          <p:cNvSpPr>
            <a:spLocks noGrp="1"/>
          </p:cNvSpPr>
          <p:nvPr>
            <p:ph type="body" sz="quarter" idx="12" hasCustomPrompt="1"/>
          </p:nvPr>
        </p:nvSpPr>
        <p:spPr>
          <a:xfrm>
            <a:off x="642938" y="2058243"/>
            <a:ext cx="6102350" cy="3654299"/>
          </a:xfrm>
          <a:prstGeom prst="rect">
            <a:avLst/>
          </a:prstGeom>
        </p:spPr>
        <p:txBody>
          <a:bodyPr/>
          <a:lstStyle>
            <a:lvl1pPr marL="265113" indent="-265113">
              <a:buClr>
                <a:srgbClr val="5AAB45"/>
              </a:buClr>
              <a:defRPr sz="1600" baseline="0">
                <a:latin typeface="Arial" panose="020B0604020202020204" pitchFamily="34" charset="0"/>
                <a:cs typeface="Arial" panose="020B0604020202020204" pitchFamily="34" charset="0"/>
              </a:defRPr>
            </a:lvl1pPr>
          </a:lstStyle>
          <a:p>
            <a:pPr lvl="0"/>
            <a:r>
              <a:rPr lang="fr-FR" dirty="0"/>
              <a:t>Puce 1</a:t>
            </a:r>
          </a:p>
          <a:p>
            <a:pPr lvl="0"/>
            <a:r>
              <a:rPr lang="fr-FR" dirty="0"/>
              <a:t>Puce 2</a:t>
            </a:r>
          </a:p>
          <a:p>
            <a:pPr lvl="0"/>
            <a:r>
              <a:rPr lang="fr-FR" dirty="0"/>
              <a:t>Puce 3</a:t>
            </a:r>
          </a:p>
        </p:txBody>
      </p:sp>
      <p:grpSp>
        <p:nvGrpSpPr>
          <p:cNvPr id="8" name="Groupe 7"/>
          <p:cNvGrpSpPr/>
          <p:nvPr userDrawn="1"/>
        </p:nvGrpSpPr>
        <p:grpSpPr>
          <a:xfrm>
            <a:off x="60960" y="6382090"/>
            <a:ext cx="1093524" cy="396000"/>
            <a:chOff x="60960" y="6382090"/>
            <a:chExt cx="1093524" cy="396000"/>
          </a:xfrm>
        </p:grpSpPr>
        <p:pic>
          <p:nvPicPr>
            <p:cNvPr id="10" name="Imag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12" name="Image 11"/>
            <p:cNvPicPr>
              <a:picLocks noChangeAspect="1"/>
            </p:cNvPicPr>
            <p:nvPr userDrawn="1"/>
          </p:nvPicPr>
          <p:blipFill>
            <a:blip r:embed="rId4"/>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142085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e texte">
    <p:spTree>
      <p:nvGrpSpPr>
        <p:cNvPr id="1" name=""/>
        <p:cNvGrpSpPr/>
        <p:nvPr/>
      </p:nvGrpSpPr>
      <p:grpSpPr>
        <a:xfrm>
          <a:off x="0" y="0"/>
          <a:ext cx="0" cy="0"/>
          <a:chOff x="0" y="0"/>
          <a:chExt cx="0" cy="0"/>
        </a:xfrm>
      </p:grpSpPr>
      <p:pic>
        <p:nvPicPr>
          <p:cNvPr id="7" name="Image 6" descr="fond ppt3.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94980" y="-7470"/>
            <a:ext cx="8049020" cy="6036765"/>
          </a:xfrm>
          <a:prstGeom prst="rect">
            <a:avLst/>
          </a:prstGeom>
        </p:spPr>
      </p:pic>
      <p:cxnSp>
        <p:nvCxnSpPr>
          <p:cNvPr id="4" name="Connecteur droit 3"/>
          <p:cNvCxnSpPr/>
          <p:nvPr userDrawn="1"/>
        </p:nvCxnSpPr>
        <p:spPr>
          <a:xfrm>
            <a:off x="642782"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a:spLocks noGrp="1"/>
          </p:cNvSpPr>
          <p:nvPr>
            <p:ph type="body" sz="quarter" idx="10"/>
          </p:nvPr>
        </p:nvSpPr>
        <p:spPr>
          <a:xfrm>
            <a:off x="642938" y="354013"/>
            <a:ext cx="6102350" cy="481012"/>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a:defRPr sz="2000" b="1">
                <a:latin typeface="Arial" panose="020B0604020202020204" pitchFamily="34" charset="0"/>
                <a:cs typeface="Arial" panose="020B0604020202020204" pitchFamily="34" charset="0"/>
              </a:defRPr>
            </a:lvl2pPr>
            <a:lvl3pPr>
              <a:defRPr sz="2000" b="1">
                <a:latin typeface="Arial" panose="020B0604020202020204" pitchFamily="34" charset="0"/>
                <a:cs typeface="Arial" panose="020B0604020202020204" pitchFamily="34" charset="0"/>
              </a:defRPr>
            </a:lvl3pPr>
            <a:lvl4pPr>
              <a:defRPr sz="2000" b="1">
                <a:latin typeface="Arial" panose="020B0604020202020204" pitchFamily="34" charset="0"/>
                <a:cs typeface="Arial" panose="020B0604020202020204" pitchFamily="34" charset="0"/>
              </a:defRPr>
            </a:lvl4pPr>
            <a:lvl5pPr>
              <a:defRPr sz="2000" b="1">
                <a:latin typeface="Arial" panose="020B0604020202020204" pitchFamily="34" charset="0"/>
                <a:cs typeface="Arial" panose="020B0604020202020204" pitchFamily="34" charset="0"/>
              </a:defRPr>
            </a:lvl5pPr>
          </a:lstStyle>
          <a:p>
            <a:pPr lvl="0"/>
            <a:r>
              <a:rPr lang="fr-FR" dirty="0"/>
              <a:t>Modifier les styles du texte du masque</a:t>
            </a:r>
          </a:p>
        </p:txBody>
      </p:sp>
      <p:sp>
        <p:nvSpPr>
          <p:cNvPr id="3" name="Espace réservé du texte 2"/>
          <p:cNvSpPr>
            <a:spLocks noGrp="1"/>
          </p:cNvSpPr>
          <p:nvPr>
            <p:ph type="body" sz="quarter" idx="11" hasCustomPrompt="1"/>
          </p:nvPr>
        </p:nvSpPr>
        <p:spPr>
          <a:xfrm>
            <a:off x="642938" y="1592263"/>
            <a:ext cx="2001939" cy="364356"/>
          </a:xfrm>
          <a:prstGeom prst="rect">
            <a:avLst/>
          </a:prstGeom>
        </p:spPr>
        <p:txBody>
          <a:bodyPr/>
          <a:lstStyle>
            <a:lvl1pPr marL="0" indent="0">
              <a:buNone/>
              <a:defRPr sz="1600" b="1">
                <a:latin typeface="Arial" panose="020B0604020202020204" pitchFamily="34" charset="0"/>
                <a:cs typeface="Arial" panose="020B0604020202020204" pitchFamily="34" charset="0"/>
              </a:defRPr>
            </a:lvl1pPr>
          </a:lstStyle>
          <a:p>
            <a:pPr lvl="0"/>
            <a:r>
              <a:rPr lang="fr-FR" dirty="0"/>
              <a:t>Tableau type</a:t>
            </a:r>
          </a:p>
        </p:txBody>
      </p:sp>
      <p:sp>
        <p:nvSpPr>
          <p:cNvPr id="12" name="Espace réservé du tableau 11" title="Texte"/>
          <p:cNvSpPr>
            <a:spLocks noGrp="1"/>
          </p:cNvSpPr>
          <p:nvPr>
            <p:ph type="tbl" sz="quarter" idx="12"/>
          </p:nvPr>
        </p:nvSpPr>
        <p:spPr>
          <a:xfrm>
            <a:off x="642782" y="2051328"/>
            <a:ext cx="7342978" cy="2000250"/>
          </a:xfrm>
          <a:prstGeom prst="rect">
            <a:avLst/>
          </a:prstGeom>
          <a:solidFill>
            <a:srgbClr val="E0E6E7"/>
          </a:solidFill>
          <a:ln>
            <a:solidFill>
              <a:schemeClr val="bg1"/>
            </a:solidFill>
          </a:ln>
        </p:spPr>
        <p:txBody>
          <a:bodyPr numCol="1"/>
          <a:lstStyle>
            <a:lvl1pPr marL="0" indent="0">
              <a:buNone/>
              <a:defRPr sz="1600">
                <a:latin typeface="Arial" panose="020B0604020202020204" pitchFamily="34" charset="0"/>
                <a:cs typeface="Arial" panose="020B0604020202020204" pitchFamily="34" charset="0"/>
              </a:defRPr>
            </a:lvl1pPr>
          </a:lstStyle>
          <a:p>
            <a:endParaRPr lang="fr-FR" dirty="0"/>
          </a:p>
        </p:txBody>
      </p:sp>
      <p:grpSp>
        <p:nvGrpSpPr>
          <p:cNvPr id="8" name="Groupe 7"/>
          <p:cNvGrpSpPr/>
          <p:nvPr userDrawn="1"/>
        </p:nvGrpSpPr>
        <p:grpSpPr>
          <a:xfrm>
            <a:off x="60960" y="6382090"/>
            <a:ext cx="1093524" cy="396000"/>
            <a:chOff x="60960" y="6382090"/>
            <a:chExt cx="1093524" cy="396000"/>
          </a:xfrm>
        </p:grpSpPr>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10" name="Image 9"/>
            <p:cNvPicPr>
              <a:picLocks noChangeAspect="1"/>
            </p:cNvPicPr>
            <p:nvPr userDrawn="1"/>
          </p:nvPicPr>
          <p:blipFill>
            <a:blip r:embed="rId4"/>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141396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33400" y="674255"/>
            <a:ext cx="8077200" cy="914400"/>
          </a:xfrm>
          <a:prstGeom prst="rect">
            <a:avLst/>
          </a:prstGeo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a:prstGeom prst="rect">
            <a:avLst/>
          </a:prstGeo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dirty="0" smtClean="0">
                <a:solidFill>
                  <a:srgbClr val="000000"/>
                </a:solidFill>
              </a:rPr>
              <a:t>Title of presentation</a:t>
            </a:r>
            <a:endParaRPr lang="en-GB" dirty="0">
              <a:solidFill>
                <a:srgbClr val="000000"/>
              </a:solidFill>
            </a:endParaRPr>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5" name="Shape 14"/>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solidFill>
                  <a:srgbClr val="000000"/>
                </a:solidFill>
              </a:rPr>
              <a:pPr/>
              <a:t>‹N°›</a:t>
            </a:fld>
            <a:endParaRPr lang="en-GB" dirty="0">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fr-FR" dirty="0" smtClean="0">
                <a:solidFill>
                  <a:srgbClr val="000000"/>
                </a:solidFill>
              </a:rPr>
              <a:t>Insert date here</a:t>
            </a:r>
            <a:endParaRPr lang="en-GB" dirty="0">
              <a:solidFill>
                <a:srgbClr val="000000"/>
              </a:solidFill>
            </a:endParaRPr>
          </a:p>
        </p:txBody>
      </p:sp>
    </p:spTree>
    <p:extLst>
      <p:ext uri="{BB962C8B-B14F-4D97-AF65-F5344CB8AC3E}">
        <p14:creationId xmlns:p14="http://schemas.microsoft.com/office/powerpoint/2010/main" val="29403657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02146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41"/>
            <a:ext cx="7886700" cy="2852737"/>
          </a:xfrm>
        </p:spPr>
        <p:txBody>
          <a:bodyPr anchor="b"/>
          <a:lstStyle>
            <a:lvl1pPr>
              <a:defRPr sz="45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FR" smtClean="0"/>
              <a:t>Cliquez pour modifier les styles du texte du masque</a:t>
            </a:r>
          </a:p>
        </p:txBody>
      </p:sp>
    </p:spTree>
    <p:extLst>
      <p:ext uri="{BB962C8B-B14F-4D97-AF65-F5344CB8AC3E}">
        <p14:creationId xmlns:p14="http://schemas.microsoft.com/office/powerpoint/2010/main" val="27122260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3.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2"/>
          <p:cNvSpPr txBox="1">
            <a:spLocks/>
          </p:cNvSpPr>
          <p:nvPr userDrawn="1"/>
        </p:nvSpPr>
        <p:spPr>
          <a:xfrm>
            <a:off x="8732463" y="6514695"/>
            <a:ext cx="411539" cy="258157"/>
          </a:xfrm>
          <a:prstGeom prst="rect">
            <a:avLst/>
          </a:prstGeom>
        </p:spPr>
        <p:txBody>
          <a:bodyPr/>
          <a:lstStyle>
            <a:defPPr>
              <a:defRPr lang="fr-FR"/>
            </a:defPPr>
            <a:lvl1pPr marL="0" algn="l" defTabSz="457200" rtl="0" eaLnBrk="1" latinLnBrk="0" hangingPunct="1">
              <a:defRPr lang="fr-FR" sz="18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36C6D1-1D7D-45E1-A7D6-44C33DC01A23}" type="slidenum">
              <a:rPr lang="fr-FR" sz="900" smtClean="0">
                <a:solidFill>
                  <a:srgbClr val="5AAB45"/>
                </a:solidFill>
                <a:latin typeface="Arial"/>
                <a:cs typeface="Arial"/>
              </a:rPr>
              <a:pPr/>
              <a:t>‹N°›</a:t>
            </a:fld>
            <a:endParaRPr lang="fr-FR" sz="900" dirty="0">
              <a:solidFill>
                <a:srgbClr val="5AAB45"/>
              </a:solidFill>
              <a:latin typeface="Arial"/>
              <a:cs typeface="Arial"/>
            </a:endParaRPr>
          </a:p>
        </p:txBody>
      </p:sp>
      <p:pic>
        <p:nvPicPr>
          <p:cNvPr id="3" name="Image 2" descr="fond ppt3.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094980" y="-7467"/>
            <a:ext cx="8049020" cy="6036765"/>
          </a:xfrm>
          <a:prstGeom prst="rect">
            <a:avLst/>
          </a:prstGeom>
        </p:spPr>
      </p:pic>
      <p:pic>
        <p:nvPicPr>
          <p:cNvPr id="4" name="Image 3" descr="fond ppt3.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094980" y="-7467"/>
            <a:ext cx="8049020" cy="6036765"/>
          </a:xfrm>
          <a:prstGeom prst="rect">
            <a:avLst/>
          </a:prstGeom>
        </p:spPr>
      </p:pic>
      <p:cxnSp>
        <p:nvCxnSpPr>
          <p:cNvPr id="5" name="Connecteur droit 4"/>
          <p:cNvCxnSpPr/>
          <p:nvPr userDrawn="1"/>
        </p:nvCxnSpPr>
        <p:spPr>
          <a:xfrm>
            <a:off x="642783" y="909439"/>
            <a:ext cx="470332" cy="0"/>
          </a:xfrm>
          <a:prstGeom prst="line">
            <a:avLst/>
          </a:prstGeom>
          <a:ln w="57150" cmpd="sng">
            <a:solidFill>
              <a:srgbClr val="B9D031"/>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texte 5"/>
          <p:cNvSpPr txBox="1">
            <a:spLocks/>
          </p:cNvSpPr>
          <p:nvPr userDrawn="1"/>
        </p:nvSpPr>
        <p:spPr>
          <a:xfrm>
            <a:off x="642940" y="354013"/>
            <a:ext cx="6102350" cy="481012"/>
          </a:xfrm>
          <a:prstGeom prst="rect">
            <a:avLst/>
          </a:prstGeom>
        </p:spPr>
        <p:txBody>
          <a:bodyPr/>
          <a:lstStyle>
            <a:lvl1pPr marL="0" indent="0" algn="l" defTabSz="457189" rtl="0" eaLnBrk="1" latinLnBrk="0" hangingPunct="1">
              <a:spcBef>
                <a:spcPct val="20000"/>
              </a:spcBef>
              <a:buFont typeface="Arial"/>
              <a:buNone/>
              <a:defRPr sz="2000" b="1"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b="1"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000" b="1"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000" b="1"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000" b="1"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Modifier les styles du texte du masque</a:t>
            </a:r>
            <a:endParaRPr lang="fr-FR" dirty="0"/>
          </a:p>
        </p:txBody>
      </p:sp>
      <p:sp>
        <p:nvSpPr>
          <p:cNvPr id="8" name="Espace réservé du texte 8"/>
          <p:cNvSpPr txBox="1">
            <a:spLocks/>
          </p:cNvSpPr>
          <p:nvPr userDrawn="1"/>
        </p:nvSpPr>
        <p:spPr>
          <a:xfrm>
            <a:off x="642939" y="1529908"/>
            <a:ext cx="7773091" cy="441683"/>
          </a:xfrm>
          <a:prstGeom prst="rect">
            <a:avLst/>
          </a:prstGeom>
        </p:spPr>
        <p:txBody>
          <a:bodyPr/>
          <a:lstStyle>
            <a:lvl1pPr marL="0" indent="0" algn="l" defTabSz="457189"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76209" indent="-176209" algn="l" defTabSz="457189" rtl="0" eaLnBrk="1" latinLnBrk="0" hangingPunct="1">
              <a:spcBef>
                <a:spcPct val="20000"/>
              </a:spcBef>
              <a:buClr>
                <a:srgbClr val="5AAB4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Exemple de liste à puces :</a:t>
            </a:r>
            <a:endParaRPr lang="fr-FR" dirty="0"/>
          </a:p>
        </p:txBody>
      </p:sp>
      <p:sp>
        <p:nvSpPr>
          <p:cNvPr id="9" name="Espace réservé du texte 10"/>
          <p:cNvSpPr txBox="1">
            <a:spLocks/>
          </p:cNvSpPr>
          <p:nvPr userDrawn="1"/>
        </p:nvSpPr>
        <p:spPr>
          <a:xfrm>
            <a:off x="642939" y="2058245"/>
            <a:ext cx="7773091" cy="3654299"/>
          </a:xfrm>
          <a:prstGeom prst="rect">
            <a:avLst/>
          </a:prstGeom>
        </p:spPr>
        <p:txBody>
          <a:bodyPr/>
          <a:lstStyle>
            <a:lvl1pPr marL="265107" indent="-265107" algn="l" defTabSz="457189" rtl="0" eaLnBrk="1" latinLnBrk="0" hangingPunct="1">
              <a:spcBef>
                <a:spcPct val="20000"/>
              </a:spcBef>
              <a:buClr>
                <a:srgbClr val="5AAB45"/>
              </a:buClr>
              <a:buFont typeface="Arial"/>
              <a:buChar char="•"/>
              <a:defRPr sz="1600" kern="1200" baseline="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Puce 1</a:t>
            </a:r>
          </a:p>
          <a:p>
            <a:r>
              <a:rPr lang="fr-FR" dirty="0" smtClean="0"/>
              <a:t>Puce 2</a:t>
            </a:r>
          </a:p>
          <a:p>
            <a:r>
              <a:rPr lang="fr-FR" dirty="0" smtClean="0"/>
              <a:t>Puce 3</a:t>
            </a:r>
            <a:endParaRPr lang="fr-FR" dirty="0"/>
          </a:p>
        </p:txBody>
      </p:sp>
    </p:spTree>
    <p:extLst>
      <p:ext uri="{BB962C8B-B14F-4D97-AF65-F5344CB8AC3E}">
        <p14:creationId xmlns:p14="http://schemas.microsoft.com/office/powerpoint/2010/main" val="4035149420"/>
      </p:ext>
    </p:extLst>
  </p:cSld>
  <p:clrMap bg1="lt1" tx1="dk1" bg2="lt2" tx2="dk2" accent1="accent1" accent2="accent2" accent3="accent3" accent4="accent4" accent5="accent5" accent6="accent6" hlink="hlink" folHlink="folHlink"/>
  <p:sldLayoutIdLst>
    <p:sldLayoutId id="2147483683" r:id="rId1"/>
    <p:sldLayoutId id="2147483686" r:id="rId2"/>
    <p:sldLayoutId id="2147483688" r:id="rId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2"/>
          <p:cNvSpPr txBox="1">
            <a:spLocks/>
          </p:cNvSpPr>
          <p:nvPr userDrawn="1"/>
        </p:nvSpPr>
        <p:spPr>
          <a:xfrm>
            <a:off x="8732461" y="6514691"/>
            <a:ext cx="411539" cy="258157"/>
          </a:xfrm>
          <a:prstGeom prst="rect">
            <a:avLst/>
          </a:prstGeom>
        </p:spPr>
        <p:txBody>
          <a:bodyPr/>
          <a:lstStyle>
            <a:defPPr>
              <a:defRPr lang="fr-FR"/>
            </a:defPPr>
            <a:lvl1pPr marL="0" algn="l" defTabSz="457200" rtl="0" eaLnBrk="1" latinLnBrk="0" hangingPunct="1">
              <a:defRPr lang="fr-FR" sz="18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36C6D1-1D7D-45E1-A7D6-44C33DC01A23}" type="slidenum">
              <a:rPr sz="900">
                <a:solidFill>
                  <a:srgbClr val="5AAB45"/>
                </a:solidFill>
                <a:cs typeface="Arial"/>
              </a:rPr>
              <a:pPr/>
              <a:t>‹N°›</a:t>
            </a:fld>
            <a:endParaRPr sz="900" dirty="0">
              <a:solidFill>
                <a:srgbClr val="5AAB45"/>
              </a:solidFill>
              <a:cs typeface="Arial"/>
            </a:endParaRPr>
          </a:p>
        </p:txBody>
      </p:sp>
    </p:spTree>
    <p:extLst>
      <p:ext uri="{BB962C8B-B14F-4D97-AF65-F5344CB8AC3E}">
        <p14:creationId xmlns:p14="http://schemas.microsoft.com/office/powerpoint/2010/main" val="39245964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37160" y="365128"/>
            <a:ext cx="8874252"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137160" y="1690688"/>
            <a:ext cx="8874252" cy="435133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5"/>
          <p:cNvSpPr/>
          <p:nvPr userDrawn="1"/>
        </p:nvSpPr>
        <p:spPr>
          <a:xfrm>
            <a:off x="1" y="6311902"/>
            <a:ext cx="4567685" cy="546101"/>
          </a:xfrm>
          <a:prstGeom prst="rect">
            <a:avLst/>
          </a:prstGeom>
          <a:solidFill>
            <a:srgbClr val="26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 name="Rectangle 7"/>
          <p:cNvSpPr/>
          <p:nvPr userDrawn="1"/>
        </p:nvSpPr>
        <p:spPr>
          <a:xfrm>
            <a:off x="4567684" y="6311902"/>
            <a:ext cx="4576316" cy="546101"/>
          </a:xfrm>
          <a:prstGeom prst="rect">
            <a:avLst/>
          </a:prstGeom>
          <a:solidFill>
            <a:srgbClr val="78B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4" name="Groupe 3"/>
          <p:cNvGrpSpPr/>
          <p:nvPr userDrawn="1"/>
        </p:nvGrpSpPr>
        <p:grpSpPr>
          <a:xfrm>
            <a:off x="60960" y="6382090"/>
            <a:ext cx="1093524" cy="396000"/>
            <a:chOff x="60960" y="6382090"/>
            <a:chExt cx="1093524" cy="396000"/>
          </a:xfrm>
        </p:grpSpPr>
        <p:pic>
          <p:nvPicPr>
            <p:cNvPr id="7" name="Image 6"/>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758484" y="6382090"/>
              <a:ext cx="396000" cy="396000"/>
            </a:xfrm>
            <a:prstGeom prst="rect">
              <a:avLst/>
            </a:prstGeom>
          </p:spPr>
        </p:pic>
        <p:pic>
          <p:nvPicPr>
            <p:cNvPr id="9" name="Image 8"/>
            <p:cNvPicPr>
              <a:picLocks noChangeAspect="1"/>
            </p:cNvPicPr>
            <p:nvPr userDrawn="1"/>
          </p:nvPicPr>
          <p:blipFill>
            <a:blip r:embed="rId15"/>
            <a:stretch>
              <a:fillRect/>
            </a:stretch>
          </p:blipFill>
          <p:spPr>
            <a:xfrm>
              <a:off x="60960" y="6382090"/>
              <a:ext cx="623865" cy="396000"/>
            </a:xfrm>
            <a:prstGeom prst="rect">
              <a:avLst/>
            </a:prstGeom>
          </p:spPr>
        </p:pic>
      </p:grpSp>
    </p:spTree>
    <p:extLst>
      <p:ext uri="{BB962C8B-B14F-4D97-AF65-F5344CB8AC3E}">
        <p14:creationId xmlns:p14="http://schemas.microsoft.com/office/powerpoint/2010/main" val="42449537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iming>
    <p:tnLst>
      <p:par>
        <p:cTn id="1" dur="indefinite" restart="never" nodeType="tmRoot"/>
      </p:par>
    </p:tnLst>
  </p:timing>
  <p:txStyles>
    <p:titleStyle>
      <a:lvl1pPr algn="l" defTabSz="685783" rtl="0" eaLnBrk="1" latinLnBrk="0" hangingPunct="1">
        <a:lnSpc>
          <a:spcPct val="90000"/>
        </a:lnSpc>
        <a:spcBef>
          <a:spcPct val="0"/>
        </a:spcBef>
        <a:buNone/>
        <a:defRPr sz="1800" kern="1200">
          <a:solidFill>
            <a:srgbClr val="0F3A9C"/>
          </a:solidFill>
          <a:latin typeface="Arial" charset="0"/>
          <a:ea typeface="Arial" charset="0"/>
          <a:cs typeface="Arial" charset="0"/>
        </a:defRPr>
      </a:lvl1pPr>
    </p:titleStyle>
    <p:bodyStyle>
      <a:lvl1pPr marL="0" indent="0" algn="l" defTabSz="685783" rtl="0" eaLnBrk="1" latinLnBrk="0" hangingPunct="1">
        <a:lnSpc>
          <a:spcPct val="90000"/>
        </a:lnSpc>
        <a:spcBef>
          <a:spcPts val="750"/>
        </a:spcBef>
        <a:buFontTx/>
        <a:buNone/>
        <a:defRPr sz="1800" kern="1200">
          <a:solidFill>
            <a:srgbClr val="0F3A9C"/>
          </a:solidFill>
          <a:latin typeface="Arial" charset="0"/>
          <a:ea typeface="Arial" charset="0"/>
          <a:cs typeface="Arial" charset="0"/>
        </a:defRPr>
      </a:lvl1pPr>
      <a:lvl2pPr marL="342892"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2pPr>
      <a:lvl3pPr marL="685783"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3pPr>
      <a:lvl4pPr marL="1028675"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4pPr>
      <a:lvl5pPr marL="1371566"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numéro de diapositive 2"/>
          <p:cNvSpPr txBox="1">
            <a:spLocks/>
          </p:cNvSpPr>
          <p:nvPr userDrawn="1"/>
        </p:nvSpPr>
        <p:spPr>
          <a:xfrm>
            <a:off x="8732461" y="6514691"/>
            <a:ext cx="411539" cy="258157"/>
          </a:xfrm>
          <a:prstGeom prst="rect">
            <a:avLst/>
          </a:prstGeom>
        </p:spPr>
        <p:txBody>
          <a:bodyPr/>
          <a:lstStyle>
            <a:defPPr>
              <a:defRPr lang="fr-FR"/>
            </a:defPPr>
            <a:lvl1pPr marL="0" algn="l" defTabSz="457200" rtl="0" eaLnBrk="1" latinLnBrk="0" hangingPunct="1">
              <a:defRPr lang="fr-FR" sz="1800" kern="1200" smtClean="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136C6D1-1D7D-45E1-A7D6-44C33DC01A23}" type="slidenum">
              <a:rPr sz="900">
                <a:solidFill>
                  <a:srgbClr val="5AAB45"/>
                </a:solidFill>
                <a:cs typeface="Arial"/>
              </a:rPr>
              <a:pPr/>
              <a:t>‹N°›</a:t>
            </a:fld>
            <a:endParaRPr sz="900" dirty="0">
              <a:solidFill>
                <a:srgbClr val="5AAB45"/>
              </a:solidFill>
              <a:cs typeface="Arial"/>
            </a:endParaRPr>
          </a:p>
        </p:txBody>
      </p:sp>
    </p:spTree>
    <p:extLst>
      <p:ext uri="{BB962C8B-B14F-4D97-AF65-F5344CB8AC3E}">
        <p14:creationId xmlns:p14="http://schemas.microsoft.com/office/powerpoint/2010/main" val="4519304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7.xml.rels><?xml version="1.0" encoding="UTF-8" standalone="yes"?>
<Relationships xmlns="http://schemas.openxmlformats.org/package/2006/relationships"><Relationship Id="rId2" Type="http://schemas.openxmlformats.org/officeDocument/2006/relationships/hyperlink" Target="mailto:appui.formation.oemd@pwc.com" TargetMode="External"/><Relationship Id="rId1" Type="http://schemas.openxmlformats.org/officeDocument/2006/relationships/slideLayout" Target="../slideLayouts/slideLayout18.xml"/></Relationships>
</file>

<file path=ppt/slides/_rels/slide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atalog.interrai.org/HC-home-care-French-manual" TargetMode="Externa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hyperlink" Target="https://www.cnsa.fr/" TargetMode="External"/><Relationship Id="rId5" Type="http://schemas.openxmlformats.org/officeDocument/2006/relationships/hyperlink" Target="http://www.francerai.fr/"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111.xml"/><Relationship Id="rId18" Type="http://schemas.openxmlformats.org/officeDocument/2006/relationships/slide" Target="slide152.xml"/><Relationship Id="rId26" Type="http://schemas.openxmlformats.org/officeDocument/2006/relationships/image" Target="../media/image8.png"/><Relationship Id="rId3" Type="http://schemas.openxmlformats.org/officeDocument/2006/relationships/slide" Target="slide11.xml"/><Relationship Id="rId21" Type="http://schemas.openxmlformats.org/officeDocument/2006/relationships/slide" Target="slide163.xml"/><Relationship Id="rId7" Type="http://schemas.openxmlformats.org/officeDocument/2006/relationships/slide" Target="slide54.xml"/><Relationship Id="rId12" Type="http://schemas.openxmlformats.org/officeDocument/2006/relationships/slide" Target="slide105.xml"/><Relationship Id="rId17" Type="http://schemas.openxmlformats.org/officeDocument/2006/relationships/slide" Target="slide145.xml"/><Relationship Id="rId25" Type="http://schemas.openxmlformats.org/officeDocument/2006/relationships/slide" Target="slide169.xml"/><Relationship Id="rId2" Type="http://schemas.openxmlformats.org/officeDocument/2006/relationships/slide" Target="slide5.xml"/><Relationship Id="rId16" Type="http://schemas.openxmlformats.org/officeDocument/2006/relationships/slide" Target="slide137.xml"/><Relationship Id="rId20" Type="http://schemas.openxmlformats.org/officeDocument/2006/relationships/slide" Target="slide157.xml"/><Relationship Id="rId1" Type="http://schemas.openxmlformats.org/officeDocument/2006/relationships/slideLayout" Target="../slideLayouts/slideLayout5.xml"/><Relationship Id="rId6" Type="http://schemas.openxmlformats.org/officeDocument/2006/relationships/slide" Target="slide48.xml"/><Relationship Id="rId11" Type="http://schemas.openxmlformats.org/officeDocument/2006/relationships/slide" Target="slide77.xml"/><Relationship Id="rId24" Type="http://schemas.openxmlformats.org/officeDocument/2006/relationships/slide" Target="slide168.xml"/><Relationship Id="rId5" Type="http://schemas.openxmlformats.org/officeDocument/2006/relationships/slide" Target="slide44.xml"/><Relationship Id="rId15" Type="http://schemas.openxmlformats.org/officeDocument/2006/relationships/slide" Target="slide133.xml"/><Relationship Id="rId23" Type="http://schemas.openxmlformats.org/officeDocument/2006/relationships/slide" Target="slide167.xml"/><Relationship Id="rId10" Type="http://schemas.openxmlformats.org/officeDocument/2006/relationships/slide" Target="slide74.xml"/><Relationship Id="rId19" Type="http://schemas.openxmlformats.org/officeDocument/2006/relationships/slide" Target="slide153.xml"/><Relationship Id="rId4" Type="http://schemas.openxmlformats.org/officeDocument/2006/relationships/slide" Target="slide35.xml"/><Relationship Id="rId9" Type="http://schemas.openxmlformats.org/officeDocument/2006/relationships/slide" Target="slide69.xml"/><Relationship Id="rId14" Type="http://schemas.openxmlformats.org/officeDocument/2006/relationships/slide" Target="slide127.xml"/><Relationship Id="rId22" Type="http://schemas.openxmlformats.org/officeDocument/2006/relationships/slide" Target="slide166.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1128422" y="2195488"/>
            <a:ext cx="6887155" cy="1050219"/>
          </a:xfrm>
          <a:prstGeom prst="rect">
            <a:avLst/>
          </a:prstGeom>
        </p:spPr>
        <p:txBody>
          <a:bodyPr/>
          <a:lstStyle/>
          <a:p>
            <a:r>
              <a:rPr lang="fr-FR" sz="2000" b="1" dirty="0" smtClean="0"/>
              <a:t>Formation à l’outil d’évaluation multidimensionnelle </a:t>
            </a:r>
            <a:r>
              <a:rPr lang="fr-FR" sz="2000" b="1" dirty="0"/>
              <a:t>I</a:t>
            </a:r>
            <a:r>
              <a:rPr lang="fr-FR" sz="2000" b="1" dirty="0" smtClean="0"/>
              <a:t>nterRAI-HC</a:t>
            </a:r>
            <a:r>
              <a:rPr lang="fr-FR" sz="2000" dirty="0"/>
              <a:t/>
            </a:r>
            <a:br>
              <a:rPr lang="fr-FR" sz="2000" dirty="0"/>
            </a:br>
            <a:r>
              <a:rPr lang="fr-FR" sz="2000" b="1" dirty="0" smtClean="0"/>
              <a:t> </a:t>
            </a:r>
          </a:p>
          <a:p>
            <a:endParaRPr lang="fr-FR" dirty="0"/>
          </a:p>
        </p:txBody>
      </p:sp>
      <p:sp>
        <p:nvSpPr>
          <p:cNvPr id="10" name="Espace réservé du texte 9"/>
          <p:cNvSpPr>
            <a:spLocks noGrp="1"/>
          </p:cNvSpPr>
          <p:nvPr>
            <p:ph type="body" sz="quarter" idx="11"/>
          </p:nvPr>
        </p:nvSpPr>
        <p:spPr>
          <a:xfrm>
            <a:off x="2194970" y="4271659"/>
            <a:ext cx="4754057" cy="1196975"/>
          </a:xfrm>
        </p:spPr>
        <p:txBody>
          <a:bodyPr/>
          <a:lstStyle/>
          <a:p>
            <a:pPr algn="ctr"/>
            <a:r>
              <a:rPr lang="fr-FR" i="1" dirty="0" smtClean="0"/>
              <a:t>Support de formation</a:t>
            </a:r>
            <a:endParaRPr lang="fr-FR" i="1" dirty="0"/>
          </a:p>
          <a:p>
            <a:pPr algn="ctr"/>
            <a:r>
              <a:rPr lang="fr-FR" sz="1400" i="1" dirty="0" smtClean="0"/>
              <a:t>Edition à destination des pilotes</a:t>
            </a:r>
            <a:endParaRPr lang="fr-FR" sz="1400" i="1" dirty="0"/>
          </a:p>
          <a:p>
            <a:pPr algn="ctr"/>
            <a:endParaRPr lang="fr-FR" dirty="0"/>
          </a:p>
        </p:txBody>
      </p:sp>
      <p:sp>
        <p:nvSpPr>
          <p:cNvPr id="8" name="Espace réservé du texte 1"/>
          <p:cNvSpPr txBox="1">
            <a:spLocks/>
          </p:cNvSpPr>
          <p:nvPr/>
        </p:nvSpPr>
        <p:spPr>
          <a:xfrm>
            <a:off x="3210098" y="4048897"/>
            <a:ext cx="2723804" cy="473676"/>
          </a:xfrm>
          <a:prstGeom prst="rect">
            <a:avLst/>
          </a:prstGeom>
        </p:spPr>
        <p:txBody>
          <a:bodyPr/>
          <a:lstStyle>
            <a:lvl1pPr marL="0" indent="0" algn="l" defTabSz="457200" rtl="0" eaLnBrk="1" latinLnBrk="0" hangingPunct="1">
              <a:spcBef>
                <a:spcPct val="20000"/>
              </a:spcBef>
              <a:buFont typeface="Arial"/>
              <a:buNone/>
              <a:defRPr sz="36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fr-FR" sz="2000"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6518" y="131047"/>
            <a:ext cx="715345" cy="715345"/>
          </a:xfrm>
          <a:prstGeom prst="rect">
            <a:avLst/>
          </a:prstGeom>
        </p:spPr>
      </p:pic>
      <p:pic>
        <p:nvPicPr>
          <p:cNvPr id="3" name="Image 2"/>
          <p:cNvPicPr>
            <a:picLocks noChangeAspect="1"/>
          </p:cNvPicPr>
          <p:nvPr/>
        </p:nvPicPr>
        <p:blipFill>
          <a:blip r:embed="rId4"/>
          <a:stretch>
            <a:fillRect/>
          </a:stretch>
        </p:blipFill>
        <p:spPr>
          <a:xfrm>
            <a:off x="142042" y="131048"/>
            <a:ext cx="1121083" cy="711609"/>
          </a:xfrm>
          <a:prstGeom prst="rect">
            <a:avLst/>
          </a:prstGeom>
        </p:spPr>
      </p:pic>
    </p:spTree>
    <p:extLst>
      <p:ext uri="{BB962C8B-B14F-4D97-AF65-F5344CB8AC3E}">
        <p14:creationId xmlns:p14="http://schemas.microsoft.com/office/powerpoint/2010/main" val="49835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 choix d’un outil scientifiquement validé</a:t>
            </a:r>
            <a:endParaRPr lang="fr-FR" dirty="0"/>
          </a:p>
        </p:txBody>
      </p:sp>
      <p:sp>
        <p:nvSpPr>
          <p:cNvPr id="5" name="Espace réservé du texte 8"/>
          <p:cNvSpPr>
            <a:spLocks noGrp="1"/>
          </p:cNvSpPr>
          <p:nvPr>
            <p:ph type="body" sz="quarter" idx="11"/>
          </p:nvPr>
        </p:nvSpPr>
        <p:spPr>
          <a:xfrm>
            <a:off x="642938" y="1263575"/>
            <a:ext cx="7747300" cy="4685543"/>
          </a:xfrm>
        </p:spPr>
        <p:txBody>
          <a:bodyPr>
            <a:noAutofit/>
          </a:bodyPr>
          <a:lstStyle/>
          <a:p>
            <a:pPr algn="just"/>
            <a:r>
              <a:rPr lang="fr-FR" dirty="0" smtClean="0"/>
              <a:t>Les grandes caractéristiques d’un outil validé scientifiquement sont </a:t>
            </a:r>
            <a:r>
              <a:rPr lang="fr-FR" dirty="0" smtClean="0"/>
              <a:t>:</a:t>
            </a:r>
            <a:endParaRPr lang="fr-FR" b="0" dirty="0"/>
          </a:p>
          <a:p>
            <a:pPr marL="461963" lvl="1" indent="-285750" algn="just">
              <a:spcAft>
                <a:spcPts val="600"/>
              </a:spcAft>
            </a:pPr>
            <a:r>
              <a:rPr lang="fr-FR" sz="1800" b="1" dirty="0" smtClean="0"/>
              <a:t>l'objectivité</a:t>
            </a:r>
            <a:r>
              <a:rPr lang="fr-FR" sz="1800" dirty="0" smtClean="0"/>
              <a:t> : </a:t>
            </a:r>
            <a:r>
              <a:rPr lang="fr-FR" sz="1800" dirty="0"/>
              <a:t>le système de codage est suffisamment standardisé pour laisser le moins de place possible à la subjectivité dépendant de chaque évaluateur et pouvant faire varier les résultats</a:t>
            </a:r>
            <a:r>
              <a:rPr lang="fr-FR" sz="1800" dirty="0" smtClean="0"/>
              <a:t>.</a:t>
            </a:r>
          </a:p>
          <a:p>
            <a:pPr marL="461963" lvl="1" indent="-285750" algn="just">
              <a:spcAft>
                <a:spcPts val="600"/>
              </a:spcAft>
            </a:pPr>
            <a:r>
              <a:rPr lang="fr-FR" sz="1800" b="1" dirty="0" smtClean="0"/>
              <a:t>La reproductibilité inter juge </a:t>
            </a:r>
            <a:r>
              <a:rPr lang="fr-FR" sz="1800" dirty="0" smtClean="0"/>
              <a:t>:</a:t>
            </a:r>
            <a:r>
              <a:rPr lang="fr-FR" sz="1800" dirty="0" smtClean="0"/>
              <a:t> les données remontées sont comparables d’un juge à l’autre</a:t>
            </a:r>
            <a:endParaRPr lang="fr-FR" sz="1800" dirty="0"/>
          </a:p>
          <a:p>
            <a:pPr marL="461963" lvl="1" indent="-285750" algn="just">
              <a:spcAft>
                <a:spcPts val="600"/>
              </a:spcAft>
            </a:pPr>
            <a:r>
              <a:rPr lang="fr-FR" sz="1800" b="1" dirty="0"/>
              <a:t>la </a:t>
            </a:r>
            <a:r>
              <a:rPr lang="fr-FR" sz="1800" b="1" dirty="0" smtClean="0"/>
              <a:t>sensibilité au </a:t>
            </a:r>
            <a:r>
              <a:rPr lang="fr-FR" sz="1800" b="1" dirty="0"/>
              <a:t>changement </a:t>
            </a:r>
            <a:r>
              <a:rPr lang="fr-FR" sz="1800" dirty="0"/>
              <a:t>: l'outil doit être capable de refléter les variations dans le temps d'une situation </a:t>
            </a:r>
            <a:r>
              <a:rPr lang="fr-FR" sz="1800" dirty="0" smtClean="0"/>
              <a:t>évaluée.</a:t>
            </a:r>
            <a:endParaRPr lang="fr-FR" sz="1800" dirty="0"/>
          </a:p>
          <a:p>
            <a:pPr marL="461963" lvl="1" indent="-285750" algn="just">
              <a:spcAft>
                <a:spcPts val="600"/>
              </a:spcAft>
            </a:pPr>
            <a:r>
              <a:rPr lang="fr-FR" sz="1800" b="1" dirty="0"/>
              <a:t>la fidélité </a:t>
            </a:r>
            <a:r>
              <a:rPr lang="fr-FR" sz="1800" dirty="0"/>
              <a:t>: l'outil est capable de rapporter des résultats semblables quel que soit l'intervalle de temps séparant les 2 opérations de mesure. </a:t>
            </a:r>
          </a:p>
          <a:p>
            <a:pPr marL="461963" lvl="1" indent="-285750" algn="just">
              <a:spcAft>
                <a:spcPts val="600"/>
              </a:spcAft>
            </a:pPr>
            <a:r>
              <a:rPr lang="fr-FR" sz="1800" b="1" dirty="0"/>
              <a:t>la validité </a:t>
            </a:r>
            <a:r>
              <a:rPr lang="fr-FR" sz="1800" dirty="0"/>
              <a:t>: il a été vérifié qu'il mesurait bien ce pourquoi il a été conçu</a:t>
            </a:r>
            <a:r>
              <a:rPr lang="fr-FR" sz="1800" dirty="0" smtClean="0"/>
              <a:t>.</a:t>
            </a:r>
            <a:endParaRPr lang="fr-FR" sz="1800" dirty="0"/>
          </a:p>
          <a:p>
            <a:pPr marL="461963" lvl="1" indent="-285750" algn="just">
              <a:spcAft>
                <a:spcPts val="600"/>
              </a:spcAft>
            </a:pPr>
            <a:r>
              <a:rPr lang="fr-FR" sz="1800" b="1" dirty="0"/>
              <a:t>l'acceptabilité</a:t>
            </a:r>
            <a:r>
              <a:rPr lang="fr-FR" sz="1800" dirty="0"/>
              <a:t> : le fait d'être utilisé par de nombreux professionnels d'évaluation dans le monde est un critère important pour prouver son utilité, sa pertinence et lui donner une légitimité aux yeux des professionnels. </a:t>
            </a:r>
          </a:p>
        </p:txBody>
      </p:sp>
      <p:sp>
        <p:nvSpPr>
          <p:cNvPr id="4" name="Rectangle 3"/>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6" name="ZoneTexte 5">
            <a:hlinkClick r:id="rId3"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15918418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6"/>
            <a:ext cx="7818120" cy="123059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smtClean="0">
                <a:solidFill>
                  <a:srgbClr val="0F3A9C"/>
                </a:solidFill>
              </a:rPr>
              <a:t>0 </a:t>
            </a:r>
            <a:r>
              <a:rPr lang="fr-FR" sz="1200" dirty="0">
                <a:solidFill>
                  <a:srgbClr val="0F3A9C"/>
                </a:solidFill>
              </a:rPr>
              <a:t>– </a:t>
            </a:r>
            <a:r>
              <a:rPr lang="fr-FR" sz="1200" dirty="0" smtClean="0">
                <a:solidFill>
                  <a:srgbClr val="0F3A9C"/>
                </a:solidFill>
              </a:rPr>
              <a:t>Aucune </a:t>
            </a:r>
            <a:endParaRPr lang="fr-FR" sz="1200" dirty="0">
              <a:solidFill>
                <a:srgbClr val="0F3A9C"/>
              </a:solidFill>
            </a:endParaRPr>
          </a:p>
          <a:p>
            <a:pPr lvl="1" algn="just"/>
            <a:r>
              <a:rPr lang="fr-FR" sz="1200" dirty="0">
                <a:solidFill>
                  <a:srgbClr val="0F3A9C"/>
                </a:solidFill>
              </a:rPr>
              <a:t>1 – </a:t>
            </a:r>
            <a:r>
              <a:rPr lang="fr-FR" sz="1200" dirty="0" smtClean="0">
                <a:solidFill>
                  <a:srgbClr val="0F3A9C"/>
                </a:solidFill>
              </a:rPr>
              <a:t>Moins </a:t>
            </a:r>
            <a:r>
              <a:rPr lang="fr-FR" sz="1200" dirty="0">
                <a:solidFill>
                  <a:srgbClr val="0F3A9C"/>
                </a:solidFill>
              </a:rPr>
              <a:t>d'I heure </a:t>
            </a:r>
          </a:p>
          <a:p>
            <a:pPr lvl="1" algn="just"/>
            <a:r>
              <a:rPr lang="fr-FR" sz="1200" dirty="0">
                <a:solidFill>
                  <a:srgbClr val="0F3A9C"/>
                </a:solidFill>
              </a:rPr>
              <a:t>2 – </a:t>
            </a:r>
            <a:r>
              <a:rPr lang="fr-FR" sz="1200" dirty="0" smtClean="0">
                <a:solidFill>
                  <a:srgbClr val="0F3A9C"/>
                </a:solidFill>
              </a:rPr>
              <a:t>1-2 </a:t>
            </a:r>
            <a:r>
              <a:rPr lang="fr-FR" sz="1200" dirty="0">
                <a:solidFill>
                  <a:srgbClr val="0F3A9C"/>
                </a:solidFill>
              </a:rPr>
              <a:t>heures </a:t>
            </a:r>
          </a:p>
          <a:p>
            <a:pPr lvl="1" algn="just"/>
            <a:r>
              <a:rPr lang="fr-FR" sz="1200" dirty="0">
                <a:solidFill>
                  <a:srgbClr val="0F3A9C"/>
                </a:solidFill>
              </a:rPr>
              <a:t>3 – </a:t>
            </a:r>
            <a:r>
              <a:rPr lang="fr-FR" sz="1200" dirty="0" smtClean="0">
                <a:solidFill>
                  <a:srgbClr val="0F3A9C"/>
                </a:solidFill>
              </a:rPr>
              <a:t>3-4 </a:t>
            </a:r>
            <a:r>
              <a:rPr lang="fr-FR" sz="1200" dirty="0">
                <a:solidFill>
                  <a:srgbClr val="0F3A9C"/>
                </a:solidFill>
              </a:rPr>
              <a:t>heures </a:t>
            </a:r>
          </a:p>
          <a:p>
            <a:pPr lvl="1" algn="just"/>
            <a:r>
              <a:rPr lang="fr-FR" sz="1200" dirty="0">
                <a:solidFill>
                  <a:srgbClr val="0F3A9C"/>
                </a:solidFill>
              </a:rPr>
              <a:t>4 – </a:t>
            </a:r>
            <a:r>
              <a:rPr lang="fr-FR" sz="1200" dirty="0" smtClean="0">
                <a:solidFill>
                  <a:srgbClr val="0F3A9C"/>
                </a:solidFill>
              </a:rPr>
              <a:t>Plus </a:t>
            </a:r>
            <a:r>
              <a:rPr lang="fr-FR" sz="1200" dirty="0">
                <a:solidFill>
                  <a:srgbClr val="0F3A9C"/>
                </a:solidFill>
              </a:rPr>
              <a:t>de 4 </a:t>
            </a:r>
            <a:r>
              <a:rPr lang="fr-FR" sz="1200" dirty="0" smtClean="0">
                <a:solidFill>
                  <a:srgbClr val="0F3A9C"/>
                </a:solidFill>
              </a:rPr>
              <a:t>heures</a:t>
            </a:r>
            <a:endParaRPr lang="fr-FR" sz="1200" dirty="0">
              <a:solidFill>
                <a:srgbClr val="0F3A9C"/>
              </a:solidFill>
            </a:endParaRPr>
          </a:p>
        </p:txBody>
      </p:sp>
      <p:sp>
        <p:nvSpPr>
          <p:cNvPr id="9" name="ZoneTexte 8"/>
          <p:cNvSpPr txBox="1"/>
          <p:nvPr/>
        </p:nvSpPr>
        <p:spPr>
          <a:xfrm>
            <a:off x="957700" y="1013619"/>
            <a:ext cx="7212808" cy="369332"/>
          </a:xfrm>
          <a:prstGeom prst="rect">
            <a:avLst/>
          </a:prstGeom>
          <a:solidFill>
            <a:schemeClr val="bg1"/>
          </a:solidFill>
        </p:spPr>
        <p:txBody>
          <a:bodyPr wrap="none" rtlCol="0">
            <a:spAutoFit/>
          </a:bodyPr>
          <a:lstStyle/>
          <a:p>
            <a:r>
              <a:rPr lang="fr-FR" b="1" i="1" dirty="0" smtClean="0">
                <a:solidFill>
                  <a:srgbClr val="0F3A9C"/>
                </a:solidFill>
              </a:rPr>
              <a:t>iG6a </a:t>
            </a:r>
            <a:r>
              <a:rPr lang="fr-FR" b="1" i="1" dirty="0">
                <a:solidFill>
                  <a:srgbClr val="0F3A9C"/>
                </a:solidFill>
              </a:rPr>
              <a:t>- Total d'heures d'activité physique/exercice dans les 3 derniers jours</a:t>
            </a:r>
          </a:p>
        </p:txBody>
      </p:sp>
      <p:sp>
        <p:nvSpPr>
          <p:cNvPr id="13" name="Rectangle 12"/>
          <p:cNvSpPr/>
          <p:nvPr/>
        </p:nvSpPr>
        <p:spPr>
          <a:xfrm>
            <a:off x="642938" y="2922290"/>
            <a:ext cx="7818120" cy="149712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i="1" dirty="0" smtClean="0">
              <a:solidFill>
                <a:srgbClr val="0F3A9C"/>
              </a:solidFill>
            </a:endParaRPr>
          </a:p>
          <a:p>
            <a:pPr algn="just"/>
            <a:endParaRPr lang="fr-FR" sz="1200" i="1" dirty="0">
              <a:solidFill>
                <a:srgbClr val="0F3A9C"/>
              </a:solidFill>
            </a:endParaRPr>
          </a:p>
          <a:p>
            <a:pPr algn="just"/>
            <a:r>
              <a:rPr lang="fr-FR" sz="1200" i="1" dirty="0">
                <a:solidFill>
                  <a:srgbClr val="0F3A9C"/>
                </a:solidFill>
              </a:rPr>
              <a:t>Même un court </a:t>
            </a:r>
            <a:r>
              <a:rPr lang="fr-FR" sz="1200" i="1" dirty="0" smtClean="0">
                <a:solidFill>
                  <a:srgbClr val="0F3A9C"/>
                </a:solidFill>
              </a:rPr>
              <a:t>moment…</a:t>
            </a:r>
            <a:endParaRPr lang="fr-FR" sz="1200" i="1" dirty="0">
              <a:solidFill>
                <a:srgbClr val="0F3A9C"/>
              </a:solidFill>
            </a:endParaRP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Aucun jour</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1 </a:t>
            </a:r>
            <a:r>
              <a:rPr lang="fr-FR" sz="1200" dirty="0">
                <a:solidFill>
                  <a:srgbClr val="0F3A9C"/>
                </a:solidFill>
              </a:rPr>
              <a:t>– Aucun jour mais le fait habituellement sur une </a:t>
            </a:r>
            <a:r>
              <a:rPr lang="fr-FR" sz="1200" dirty="0" smtClean="0">
                <a:solidFill>
                  <a:srgbClr val="0F3A9C"/>
                </a:solidFill>
              </a:rPr>
              <a:t>période </a:t>
            </a:r>
            <a:r>
              <a:rPr lang="fr-FR" sz="1200" dirty="0">
                <a:solidFill>
                  <a:srgbClr val="0F3A9C"/>
                </a:solidFill>
              </a:rPr>
              <a:t>de 3 jours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2 </a:t>
            </a:r>
            <a:r>
              <a:rPr lang="fr-FR" sz="1200" dirty="0">
                <a:solidFill>
                  <a:srgbClr val="0F3A9C"/>
                </a:solidFill>
              </a:rPr>
              <a:t>– 1-2 jours</a:t>
            </a:r>
          </a:p>
          <a:p>
            <a:pPr lvl="1" algn="just"/>
            <a:r>
              <a:rPr lang="fr-FR" sz="1200" dirty="0">
                <a:solidFill>
                  <a:srgbClr val="0F3A9C"/>
                </a:solidFill>
              </a:rPr>
              <a:t>3 – 3 </a:t>
            </a:r>
            <a:r>
              <a:rPr lang="fr-FR" sz="1200" dirty="0" smtClean="0">
                <a:solidFill>
                  <a:srgbClr val="0F3A9C"/>
                </a:solidFill>
              </a:rPr>
              <a:t>jours</a:t>
            </a:r>
          </a:p>
        </p:txBody>
      </p:sp>
      <p:sp>
        <p:nvSpPr>
          <p:cNvPr id="14" name="ZoneTexte 13"/>
          <p:cNvSpPr txBox="1"/>
          <p:nvPr/>
        </p:nvSpPr>
        <p:spPr>
          <a:xfrm>
            <a:off x="957700" y="2763564"/>
            <a:ext cx="6462275" cy="584775"/>
          </a:xfrm>
          <a:prstGeom prst="rect">
            <a:avLst/>
          </a:prstGeom>
          <a:solidFill>
            <a:schemeClr val="bg1"/>
          </a:solidFill>
        </p:spPr>
        <p:txBody>
          <a:bodyPr wrap="square" rtlCol="0">
            <a:spAutoFit/>
          </a:bodyPr>
          <a:lstStyle/>
          <a:p>
            <a:r>
              <a:rPr lang="fr-FR" sz="1600" b="1" i="1" dirty="0" smtClean="0">
                <a:solidFill>
                  <a:srgbClr val="0F3A9C"/>
                </a:solidFill>
              </a:rPr>
              <a:t>iG6b </a:t>
            </a:r>
            <a:r>
              <a:rPr lang="fr-FR" sz="1600" b="1" i="1" dirty="0">
                <a:solidFill>
                  <a:srgbClr val="0F3A9C"/>
                </a:solidFill>
              </a:rPr>
              <a:t>- Nombre de jours, durant les 3 derniers jours, où la personne sort du logement ou de l'immeuble où elle réside </a:t>
            </a:r>
          </a:p>
        </p:txBody>
      </p:sp>
      <p:sp>
        <p:nvSpPr>
          <p:cNvPr id="19" name="Arrondir un rectangle avec un coin du même côté 18"/>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2" name="Groupe 11"/>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0124272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2829444"/>
            <a:ext cx="7818120" cy="195099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endParaRPr lang="fr-FR" sz="1200" dirty="0" smtClean="0">
              <a:solidFill>
                <a:srgbClr val="0F3A9C"/>
              </a:solidFill>
            </a:endParaRPr>
          </a:p>
          <a:p>
            <a:pPr algn="just"/>
            <a:endParaRPr lang="fr-FR" sz="1200" i="1" dirty="0" smtClean="0">
              <a:solidFill>
                <a:srgbClr val="0F3A9C"/>
              </a:solidFill>
            </a:endParaRPr>
          </a:p>
          <a:p>
            <a:pPr algn="just"/>
            <a:r>
              <a:rPr lang="fr-FR" sz="1200" i="1" dirty="0" smtClean="0">
                <a:solidFill>
                  <a:srgbClr val="0F3A9C"/>
                </a:solidFill>
              </a:rPr>
              <a:t>Codez </a:t>
            </a:r>
            <a:r>
              <a:rPr lang="fr-FR" sz="1200" i="1" dirty="0">
                <a:solidFill>
                  <a:srgbClr val="0F3A9C"/>
                </a:solidFill>
              </a:rPr>
              <a:t>pour l'état actuel des AVQ, par rapport à il y a 90 jours. S'il y a un changement dans de multiples domaines, codez dans le sens global du changement. N'utilisez le code incertain seulement quand il n'y a pas de preuves ou qu'elles sont insuffisantes pour déterminer si l'état </a:t>
            </a:r>
            <a:r>
              <a:rPr lang="fr-FR" sz="1200" i="1" dirty="0" smtClean="0">
                <a:solidFill>
                  <a:srgbClr val="0F3A9C"/>
                </a:solidFill>
              </a:rPr>
              <a:t>d'accomplissement </a:t>
            </a:r>
            <a:r>
              <a:rPr lang="fr-FR" sz="1200" i="1" dirty="0">
                <a:solidFill>
                  <a:srgbClr val="0F3A9C"/>
                </a:solidFill>
              </a:rPr>
              <a:t>des AVQ de la </a:t>
            </a:r>
            <a:r>
              <a:rPr lang="fr-FR" sz="1200" i="1" dirty="0" smtClean="0">
                <a:solidFill>
                  <a:srgbClr val="0F3A9C"/>
                </a:solidFill>
              </a:rPr>
              <a:t>personne </a:t>
            </a:r>
            <a:r>
              <a:rPr lang="fr-FR" sz="1200" i="1" dirty="0">
                <a:solidFill>
                  <a:srgbClr val="0F3A9C"/>
                </a:solidFill>
              </a:rPr>
              <a:t>s'est amélioré, a décliné ou n'a pas changé par rapport à il y a 90 derniers jours</a:t>
            </a:r>
            <a:r>
              <a:rPr lang="fr-FR" sz="1200" i="1" dirty="0" smtClean="0">
                <a:solidFill>
                  <a:srgbClr val="0F3A9C"/>
                </a:solidFill>
              </a:rPr>
              <a:t>.</a:t>
            </a:r>
            <a:endParaRPr lang="fr-FR" sz="1200" i="1" dirty="0">
              <a:solidFill>
                <a:srgbClr val="0F3A9C"/>
              </a:solidFill>
            </a:endParaRPr>
          </a:p>
          <a:p>
            <a:pPr lvl="1" algn="just"/>
            <a:r>
              <a:rPr lang="fr-FR" sz="1200" dirty="0" smtClean="0">
                <a:solidFill>
                  <a:srgbClr val="0F3A9C"/>
                </a:solidFill>
              </a:rPr>
              <a:t>0 </a:t>
            </a:r>
            <a:r>
              <a:rPr lang="fr-FR" sz="1200" dirty="0">
                <a:solidFill>
                  <a:srgbClr val="0F3A9C"/>
                </a:solidFill>
              </a:rPr>
              <a:t>– </a:t>
            </a:r>
            <a:r>
              <a:rPr lang="fr-FR" sz="1200" dirty="0" smtClean="0">
                <a:solidFill>
                  <a:srgbClr val="0F3A9C"/>
                </a:solidFill>
              </a:rPr>
              <a:t>Amélioration</a:t>
            </a:r>
            <a:endParaRPr lang="fr-FR" sz="1200" dirty="0">
              <a:solidFill>
                <a:srgbClr val="0F3A9C"/>
              </a:solidFill>
            </a:endParaRPr>
          </a:p>
          <a:p>
            <a:pPr lvl="1" algn="just"/>
            <a:r>
              <a:rPr lang="fr-FR" sz="1200" dirty="0">
                <a:solidFill>
                  <a:srgbClr val="0F3A9C"/>
                </a:solidFill>
              </a:rPr>
              <a:t>1 – </a:t>
            </a:r>
            <a:r>
              <a:rPr lang="fr-FR" sz="1200" dirty="0" smtClean="0">
                <a:solidFill>
                  <a:srgbClr val="0F3A9C"/>
                </a:solidFill>
              </a:rPr>
              <a:t>Pas de changement </a:t>
            </a:r>
            <a:endParaRPr lang="fr-FR" sz="1200" dirty="0">
              <a:solidFill>
                <a:srgbClr val="0F3A9C"/>
              </a:solidFill>
            </a:endParaRPr>
          </a:p>
          <a:p>
            <a:pPr lvl="1" algn="just"/>
            <a:r>
              <a:rPr lang="fr-FR" sz="1200" dirty="0">
                <a:solidFill>
                  <a:srgbClr val="0F3A9C"/>
                </a:solidFill>
              </a:rPr>
              <a:t>2 – </a:t>
            </a:r>
            <a:r>
              <a:rPr lang="fr-FR" sz="1200" dirty="0" smtClean="0">
                <a:solidFill>
                  <a:srgbClr val="0F3A9C"/>
                </a:solidFill>
              </a:rPr>
              <a:t>Déclin</a:t>
            </a:r>
            <a:endParaRPr lang="fr-FR" sz="1200" dirty="0">
              <a:solidFill>
                <a:srgbClr val="0F3A9C"/>
              </a:solidFill>
            </a:endParaRPr>
          </a:p>
          <a:p>
            <a:pPr lvl="1" algn="just"/>
            <a:r>
              <a:rPr lang="fr-FR" sz="1200" dirty="0" smtClean="0">
                <a:solidFill>
                  <a:srgbClr val="0F3A9C"/>
                </a:solidFill>
              </a:rPr>
              <a:t>8 </a:t>
            </a:r>
            <a:r>
              <a:rPr lang="fr-FR" sz="1200" dirty="0">
                <a:solidFill>
                  <a:srgbClr val="0F3A9C"/>
                </a:solidFill>
              </a:rPr>
              <a:t>– </a:t>
            </a:r>
            <a:r>
              <a:rPr lang="fr-FR" sz="1200" dirty="0" smtClean="0">
                <a:solidFill>
                  <a:srgbClr val="0F3A9C"/>
                </a:solidFill>
              </a:rPr>
              <a:t>Incertain</a:t>
            </a:r>
            <a:endParaRPr lang="fr-FR" sz="1200" dirty="0">
              <a:solidFill>
                <a:srgbClr val="0F3A9C"/>
              </a:solidFill>
            </a:endParaRPr>
          </a:p>
        </p:txBody>
      </p:sp>
      <p:sp>
        <p:nvSpPr>
          <p:cNvPr id="9" name="ZoneTexte 8"/>
          <p:cNvSpPr txBox="1"/>
          <p:nvPr/>
        </p:nvSpPr>
        <p:spPr>
          <a:xfrm>
            <a:off x="957700" y="2644779"/>
            <a:ext cx="6462275" cy="584775"/>
          </a:xfrm>
          <a:prstGeom prst="rect">
            <a:avLst/>
          </a:prstGeom>
          <a:solidFill>
            <a:schemeClr val="bg1"/>
          </a:solidFill>
        </p:spPr>
        <p:txBody>
          <a:bodyPr wrap="square" rtlCol="0">
            <a:spAutoFit/>
          </a:bodyPr>
          <a:lstStyle/>
          <a:p>
            <a:r>
              <a:rPr lang="fr-FR" sz="1600" b="1" i="1" dirty="0" smtClean="0">
                <a:solidFill>
                  <a:srgbClr val="0F3A9C"/>
                </a:solidFill>
              </a:rPr>
              <a:t>iG8a2 </a:t>
            </a:r>
            <a:r>
              <a:rPr lang="fr-FR" sz="1600" b="1" i="1" dirty="0">
                <a:solidFill>
                  <a:srgbClr val="0F3A9C"/>
                </a:solidFill>
              </a:rPr>
              <a:t>- Changement dans les performances des AVQ par rapport à il y a 90 jours (ou depuis la dernière évaluation si moins de 90 jours)</a:t>
            </a:r>
          </a:p>
        </p:txBody>
      </p:sp>
      <p:sp>
        <p:nvSpPr>
          <p:cNvPr id="19" name="Arrondir un rectangle avec un coin du même côté 18"/>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12" name="Rectangle 11"/>
          <p:cNvSpPr/>
          <p:nvPr/>
        </p:nvSpPr>
        <p:spPr>
          <a:xfrm>
            <a:off x="642938" y="1159533"/>
            <a:ext cx="7818120" cy="151467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endParaRPr lang="fr-FR" sz="1200" dirty="0">
              <a:solidFill>
                <a:srgbClr val="0F3A9C"/>
              </a:solidFill>
            </a:endParaRPr>
          </a:p>
        </p:txBody>
      </p:sp>
      <p:sp>
        <p:nvSpPr>
          <p:cNvPr id="13" name="ZoneTexte 12"/>
          <p:cNvSpPr txBox="1"/>
          <p:nvPr/>
        </p:nvSpPr>
        <p:spPr>
          <a:xfrm>
            <a:off x="957700" y="974867"/>
            <a:ext cx="5761129" cy="369332"/>
          </a:xfrm>
          <a:prstGeom prst="rect">
            <a:avLst/>
          </a:prstGeom>
          <a:solidFill>
            <a:schemeClr val="bg1"/>
          </a:solidFill>
        </p:spPr>
        <p:txBody>
          <a:bodyPr wrap="none" rtlCol="0">
            <a:spAutoFit/>
          </a:bodyPr>
          <a:lstStyle/>
          <a:p>
            <a:r>
              <a:rPr lang="fr-FR" b="1" i="1" dirty="0" smtClean="0">
                <a:solidFill>
                  <a:srgbClr val="0F3A9C"/>
                </a:solidFill>
              </a:rPr>
              <a:t>iG7 - </a:t>
            </a:r>
            <a:r>
              <a:rPr lang="fr-FR" b="1" i="1" dirty="0">
                <a:solidFill>
                  <a:srgbClr val="0F3A9C"/>
                </a:solidFill>
              </a:rPr>
              <a:t>Potentiel d'amélioration des performances physiques</a:t>
            </a:r>
          </a:p>
        </p:txBody>
      </p:sp>
      <p:sp>
        <p:nvSpPr>
          <p:cNvPr id="14" name="Rectangle 13"/>
          <p:cNvSpPr/>
          <p:nvPr/>
        </p:nvSpPr>
        <p:spPr>
          <a:xfrm>
            <a:off x="788036" y="1316856"/>
            <a:ext cx="3620451" cy="1470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iG7a </a:t>
            </a:r>
            <a:r>
              <a:rPr lang="fr-FR" sz="1200" b="1" dirty="0">
                <a:solidFill>
                  <a:srgbClr val="0F3A9C"/>
                </a:solidFill>
              </a:rPr>
              <a:t>- La personne estime qu'elle est capable d'augmenter ses performances fonctionnelles </a:t>
            </a:r>
            <a:r>
              <a:rPr lang="fr-FR" sz="1200" b="1" dirty="0" smtClean="0">
                <a:solidFill>
                  <a:srgbClr val="0F3A9C"/>
                </a:solidFill>
              </a:rPr>
              <a:t>physiques</a:t>
            </a:r>
          </a:p>
          <a:p>
            <a:pPr algn="just"/>
            <a:r>
              <a:rPr lang="fr-FR" sz="1200" i="1" dirty="0" smtClean="0">
                <a:solidFill>
                  <a:srgbClr val="0F3A9C"/>
                </a:solidFill>
              </a:rPr>
              <a:t>Si la personne ne répond pas, codez Non.</a:t>
            </a:r>
          </a:p>
          <a:p>
            <a:pPr algn="just"/>
            <a:r>
              <a:rPr lang="fr-FR" sz="1200" dirty="0">
                <a:solidFill>
                  <a:srgbClr val="0F3A9C"/>
                </a:solidFill>
              </a:rPr>
              <a:t>	</a:t>
            </a:r>
            <a:r>
              <a:rPr lang="fr-FR" sz="1200" dirty="0" smtClean="0">
                <a:solidFill>
                  <a:srgbClr val="0F3A9C"/>
                </a:solidFill>
              </a:rPr>
              <a:t>0 – Non</a:t>
            </a:r>
          </a:p>
          <a:p>
            <a:pPr algn="just"/>
            <a:r>
              <a:rPr lang="fr-FR" sz="1200" dirty="0">
                <a:solidFill>
                  <a:srgbClr val="0F3A9C"/>
                </a:solidFill>
              </a:rPr>
              <a:t>	</a:t>
            </a:r>
            <a:r>
              <a:rPr lang="fr-FR" sz="1200" dirty="0" smtClean="0">
                <a:solidFill>
                  <a:srgbClr val="0F3A9C"/>
                </a:solidFill>
              </a:rPr>
              <a:t>1 – Oui</a:t>
            </a:r>
          </a:p>
          <a:p>
            <a:pPr algn="just"/>
            <a:endParaRPr lang="fr-FR" sz="1200" dirty="0" smtClean="0">
              <a:solidFill>
                <a:srgbClr val="0F3A9C"/>
              </a:solidFill>
            </a:endParaRPr>
          </a:p>
        </p:txBody>
      </p:sp>
      <p:sp>
        <p:nvSpPr>
          <p:cNvPr id="15" name="Rectangle 14"/>
          <p:cNvSpPr/>
          <p:nvPr/>
        </p:nvSpPr>
        <p:spPr>
          <a:xfrm>
            <a:off x="4640898" y="1316856"/>
            <a:ext cx="3620451" cy="1470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iG7b – Les professionnels estiment que la personne est </a:t>
            </a:r>
            <a:r>
              <a:rPr lang="fr-FR" sz="1200" b="1" dirty="0">
                <a:solidFill>
                  <a:srgbClr val="0F3A9C"/>
                </a:solidFill>
              </a:rPr>
              <a:t>capable d'augmenter ses performances fonctionnelles </a:t>
            </a:r>
            <a:r>
              <a:rPr lang="fr-FR" sz="1200" b="1" dirty="0" smtClean="0">
                <a:solidFill>
                  <a:srgbClr val="0F3A9C"/>
                </a:solidFill>
              </a:rPr>
              <a:t>physiques</a:t>
            </a:r>
          </a:p>
          <a:p>
            <a:pPr algn="just"/>
            <a:r>
              <a:rPr lang="fr-FR" sz="1200" dirty="0" smtClean="0">
                <a:solidFill>
                  <a:srgbClr val="0F3A9C"/>
                </a:solidFill>
              </a:rPr>
              <a:t>Si un Oui parmi les professionnels, codez Oui.</a:t>
            </a:r>
          </a:p>
          <a:p>
            <a:pPr algn="just"/>
            <a:r>
              <a:rPr lang="fr-FR" sz="1200" dirty="0">
                <a:solidFill>
                  <a:srgbClr val="0F3A9C"/>
                </a:solidFill>
              </a:rPr>
              <a:t>	0 – Non</a:t>
            </a:r>
          </a:p>
          <a:p>
            <a:pPr algn="just"/>
            <a:r>
              <a:rPr lang="fr-FR" sz="1200" dirty="0">
                <a:solidFill>
                  <a:srgbClr val="0F3A9C"/>
                </a:solidFill>
              </a:rPr>
              <a:t>	1 – </a:t>
            </a:r>
            <a:r>
              <a:rPr lang="fr-FR" sz="1200" dirty="0" smtClean="0">
                <a:solidFill>
                  <a:srgbClr val="0F3A9C"/>
                </a:solidFill>
              </a:rPr>
              <a:t>Oui</a:t>
            </a:r>
            <a:endParaRPr lang="fr-FR" sz="1200" dirty="0">
              <a:solidFill>
                <a:srgbClr val="0F3A9C"/>
              </a:solidFill>
            </a:endParaRPr>
          </a:p>
          <a:p>
            <a:pPr algn="just"/>
            <a:endParaRPr lang="fr-FR" sz="1200" dirty="0">
              <a:solidFill>
                <a:srgbClr val="0F3A9C"/>
              </a:solidFill>
            </a:endParaRPr>
          </a:p>
        </p:txBody>
      </p:sp>
      <p:sp>
        <p:nvSpPr>
          <p:cNvPr id="16" name="Rectangle 15"/>
          <p:cNvSpPr/>
          <p:nvPr/>
        </p:nvSpPr>
        <p:spPr>
          <a:xfrm>
            <a:off x="642938" y="4906293"/>
            <a:ext cx="7818120" cy="136399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nSpc>
                <a:spcPct val="100000"/>
              </a:lnSpc>
            </a:pPr>
            <a:r>
              <a:rPr lang="fr-FR" sz="1400" b="1" dirty="0" smtClean="0">
                <a:latin typeface="Arial" panose="020B0604020202020204" pitchFamily="34" charset="0"/>
                <a:cs typeface="Arial" panose="020B0604020202020204" pitchFamily="34" charset="0"/>
              </a:rPr>
              <a:t>Pour l’item « Potentiel d’amélioration des performances physiques » :</a:t>
            </a:r>
          </a:p>
          <a:p>
            <a:pPr marL="171450" indent="-171450">
              <a:lnSpc>
                <a:spcPct val="10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La personne estime qu’elle est capable d’augmenter ses performances. Sa parole est prioritaire. Si elle ne répond pas : codage </a:t>
            </a:r>
            <a:r>
              <a:rPr lang="fr-FR" sz="1400" dirty="0" smtClean="0">
                <a:latin typeface="Arial" panose="020B0604020202020204" pitchFamily="34" charset="0"/>
                <a:cs typeface="Arial" panose="020B0604020202020204" pitchFamily="34" charset="0"/>
              </a:rPr>
              <a:t>NON.</a:t>
            </a:r>
          </a:p>
          <a:p>
            <a:pPr marL="171450" indent="-171450">
              <a:lnSpc>
                <a:spcPct val="100000"/>
              </a:lnSpc>
              <a:buFont typeface="Arial" panose="020B0604020202020204" pitchFamily="34" charset="0"/>
              <a:buChar char="•"/>
            </a:pPr>
            <a:r>
              <a:rPr lang="fr-FR" sz="1400" dirty="0" smtClean="0">
                <a:latin typeface="Arial" panose="020B0604020202020204" pitchFamily="34" charset="0"/>
                <a:cs typeface="Arial" panose="020B0604020202020204" pitchFamily="34" charset="0"/>
              </a:rPr>
              <a:t>Les </a:t>
            </a:r>
            <a:r>
              <a:rPr lang="fr-FR" sz="1400" dirty="0">
                <a:latin typeface="Arial" panose="020B0604020202020204" pitchFamily="34" charset="0"/>
                <a:cs typeface="Arial" panose="020B0604020202020204" pitchFamily="34" charset="0"/>
              </a:rPr>
              <a:t>professionnels ne sont pas toujours tous d’accord, il suffit qu’il y en ait au moins un pour coder OUI. Si vous pensez qu’elle peut s’améliorer coder OUI, vous faites partie des </a:t>
            </a:r>
            <a:r>
              <a:rPr lang="fr-FR" sz="1400" dirty="0" smtClean="0">
                <a:latin typeface="Arial" panose="020B0604020202020204" pitchFamily="34" charset="0"/>
                <a:cs typeface="Arial" panose="020B0604020202020204" pitchFamily="34" charset="0"/>
              </a:rPr>
              <a:t>professionnels.</a:t>
            </a:r>
            <a:endParaRPr lang="fr-FR" sz="1400" dirty="0">
              <a:latin typeface="Arial" panose="020B0604020202020204" pitchFamily="34" charset="0"/>
              <a:cs typeface="Arial" panose="020B0604020202020204" pitchFamily="34" charset="0"/>
            </a:endParaRPr>
          </a:p>
        </p:txBody>
      </p:sp>
      <p:sp>
        <p:nvSpPr>
          <p:cNvPr id="20" name="ZoneTexte 19"/>
          <p:cNvSpPr txBox="1"/>
          <p:nvPr/>
        </p:nvSpPr>
        <p:spPr>
          <a:xfrm rot="16200000">
            <a:off x="11903" y="547691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21" name="Groupe 20"/>
          <p:cNvGrpSpPr/>
          <p:nvPr/>
        </p:nvGrpSpPr>
        <p:grpSpPr>
          <a:xfrm>
            <a:off x="4251987" y="6437688"/>
            <a:ext cx="640026" cy="325577"/>
            <a:chOff x="4063779" y="6537716"/>
            <a:chExt cx="1016441" cy="200055"/>
          </a:xfrm>
        </p:grpSpPr>
        <p:sp>
          <p:nvSpPr>
            <p:cNvPr id="22" name="Rectangle 2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3" name="ZoneTexte 2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2810967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0" name="Rectangle 9"/>
          <p:cNvSpPr/>
          <p:nvPr/>
        </p:nvSpPr>
        <p:spPr>
          <a:xfrm>
            <a:off x="642938" y="1443197"/>
            <a:ext cx="7818120" cy="95737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Non</a:t>
            </a:r>
          </a:p>
          <a:p>
            <a:pPr algn="just"/>
            <a:r>
              <a:rPr lang="fr-FR" sz="1200" dirty="0">
                <a:solidFill>
                  <a:srgbClr val="0F3A9C"/>
                </a:solidFill>
              </a:rPr>
              <a:t>	1 – </a:t>
            </a:r>
            <a:r>
              <a:rPr lang="fr-FR" sz="1200" dirty="0" smtClean="0">
                <a:solidFill>
                  <a:srgbClr val="0F3A9C"/>
                </a:solidFill>
              </a:rPr>
              <a:t>Oui</a:t>
            </a:r>
            <a:endParaRPr lang="fr-FR" sz="1200" dirty="0">
              <a:solidFill>
                <a:srgbClr val="0F3A9C"/>
              </a:solidFill>
            </a:endParaRPr>
          </a:p>
        </p:txBody>
      </p:sp>
      <p:sp>
        <p:nvSpPr>
          <p:cNvPr id="11" name="ZoneTexte 10"/>
          <p:cNvSpPr txBox="1"/>
          <p:nvPr/>
        </p:nvSpPr>
        <p:spPr>
          <a:xfrm>
            <a:off x="957700" y="1258530"/>
            <a:ext cx="6893426" cy="369332"/>
          </a:xfrm>
          <a:prstGeom prst="rect">
            <a:avLst/>
          </a:prstGeom>
          <a:solidFill>
            <a:schemeClr val="bg1"/>
          </a:solidFill>
        </p:spPr>
        <p:txBody>
          <a:bodyPr wrap="none" rtlCol="0">
            <a:spAutoFit/>
          </a:bodyPr>
          <a:lstStyle/>
          <a:p>
            <a:r>
              <a:rPr lang="fr-FR" b="1" i="1" dirty="0" smtClean="0">
                <a:solidFill>
                  <a:srgbClr val="0F3A9C"/>
                </a:solidFill>
              </a:rPr>
              <a:t>iG9a </a:t>
            </a:r>
            <a:r>
              <a:rPr lang="fr-FR" b="1" i="1" dirty="0">
                <a:solidFill>
                  <a:srgbClr val="0F3A9C"/>
                </a:solidFill>
              </a:rPr>
              <a:t>- Conduite d'un véhicule (auto, moto) durant les 90 derniers jours</a:t>
            </a:r>
          </a:p>
        </p:txBody>
      </p:sp>
      <p:sp>
        <p:nvSpPr>
          <p:cNvPr id="17" name="Rectangle 16"/>
          <p:cNvSpPr/>
          <p:nvPr/>
        </p:nvSpPr>
        <p:spPr>
          <a:xfrm>
            <a:off x="642938" y="2835022"/>
            <a:ext cx="7818120" cy="95737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Non</a:t>
            </a:r>
          </a:p>
          <a:p>
            <a:pPr algn="just"/>
            <a:r>
              <a:rPr lang="fr-FR" sz="1200" dirty="0">
                <a:solidFill>
                  <a:srgbClr val="0F3A9C"/>
                </a:solidFill>
              </a:rPr>
              <a:t>	1 – </a:t>
            </a:r>
            <a:r>
              <a:rPr lang="fr-FR" sz="1200" dirty="0" smtClean="0">
                <a:solidFill>
                  <a:srgbClr val="0F3A9C"/>
                </a:solidFill>
              </a:rPr>
              <a:t>Oui</a:t>
            </a:r>
            <a:endParaRPr lang="fr-FR" sz="1200" dirty="0">
              <a:solidFill>
                <a:srgbClr val="0F3A9C"/>
              </a:solidFill>
            </a:endParaRPr>
          </a:p>
        </p:txBody>
      </p:sp>
      <p:sp>
        <p:nvSpPr>
          <p:cNvPr id="18" name="ZoneTexte 17"/>
          <p:cNvSpPr txBox="1"/>
          <p:nvPr/>
        </p:nvSpPr>
        <p:spPr>
          <a:xfrm>
            <a:off x="957700" y="2650355"/>
            <a:ext cx="7148880" cy="369332"/>
          </a:xfrm>
          <a:prstGeom prst="rect">
            <a:avLst/>
          </a:prstGeom>
          <a:solidFill>
            <a:schemeClr val="bg1"/>
          </a:solidFill>
        </p:spPr>
        <p:txBody>
          <a:bodyPr wrap="none" rtlCol="0">
            <a:spAutoFit/>
          </a:bodyPr>
          <a:lstStyle/>
          <a:p>
            <a:r>
              <a:rPr lang="fr-FR" b="1" i="1" dirty="0" smtClean="0">
                <a:solidFill>
                  <a:srgbClr val="0F3A9C"/>
                </a:solidFill>
              </a:rPr>
              <a:t>iG9b </a:t>
            </a:r>
            <a:r>
              <a:rPr lang="fr-FR" b="1" i="1" dirty="0">
                <a:solidFill>
                  <a:srgbClr val="0F3A9C"/>
                </a:solidFill>
              </a:rPr>
              <a:t>- Suggestion par un professionnel de limiter ou d'arrêter la conduite</a:t>
            </a:r>
          </a:p>
        </p:txBody>
      </p:sp>
      <p:sp>
        <p:nvSpPr>
          <p:cNvPr id="19" name="Arrondir un rectangle avec un coin du même côté 18"/>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12" name="Rectangle 11"/>
          <p:cNvSpPr/>
          <p:nvPr/>
        </p:nvSpPr>
        <p:spPr>
          <a:xfrm>
            <a:off x="642938" y="4341510"/>
            <a:ext cx="7818120" cy="112082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prstClr val="white"/>
                </a:solidFill>
                <a:latin typeface="Arial" panose="020B0604020202020204" pitchFamily="34" charset="0"/>
                <a:cs typeface="Arial" panose="020B0604020202020204" pitchFamily="34" charset="0"/>
              </a:rPr>
              <a:t>Pour l’item « suggestion par un profession de limiter ou d’arrêter la conduite » : </a:t>
            </a:r>
            <a:r>
              <a:rPr lang="fr-FR" sz="1400" dirty="0" smtClean="0">
                <a:solidFill>
                  <a:prstClr val="white"/>
                </a:solidFill>
                <a:latin typeface="Arial" panose="020B0604020202020204" pitchFamily="34" charset="0"/>
                <a:cs typeface="Arial" panose="020B0604020202020204" pitchFamily="34" charset="0"/>
              </a:rPr>
              <a:t>Une </a:t>
            </a:r>
            <a:r>
              <a:rPr lang="fr-FR" sz="1400" dirty="0">
                <a:solidFill>
                  <a:prstClr val="white"/>
                </a:solidFill>
                <a:latin typeface="Arial" panose="020B0604020202020204" pitchFamily="34" charset="0"/>
                <a:cs typeface="Arial" panose="020B0604020202020204" pitchFamily="34" charset="0"/>
              </a:rPr>
              <a:t>personne a suggéré l’arrêt de la conduite automobile. Si vous l’avez fait vous-même au cours de précédentes visites codez: OUI. Codez NON </a:t>
            </a:r>
            <a:r>
              <a:rPr lang="fr-FR" sz="1400" dirty="0" smtClean="0">
                <a:solidFill>
                  <a:prstClr val="white"/>
                </a:solidFill>
                <a:latin typeface="Arial" panose="020B0604020202020204" pitchFamily="34" charset="0"/>
                <a:cs typeface="Arial" panose="020B0604020202020204" pitchFamily="34" charset="0"/>
              </a:rPr>
              <a:t>si c’est </a:t>
            </a:r>
            <a:r>
              <a:rPr lang="fr-FR" sz="1400" dirty="0">
                <a:solidFill>
                  <a:prstClr val="white"/>
                </a:solidFill>
                <a:latin typeface="Arial" panose="020B0604020202020204" pitchFamily="34" charset="0"/>
                <a:cs typeface="Arial" panose="020B0604020202020204" pitchFamily="34" charset="0"/>
              </a:rPr>
              <a:t>vous </a:t>
            </a:r>
            <a:r>
              <a:rPr lang="fr-FR" sz="1400" dirty="0" smtClean="0">
                <a:solidFill>
                  <a:prstClr val="white"/>
                </a:solidFill>
                <a:latin typeface="Arial" panose="020B0604020202020204" pitchFamily="34" charset="0"/>
                <a:cs typeface="Arial" panose="020B0604020202020204" pitchFamily="34" charset="0"/>
              </a:rPr>
              <a:t>qui le faite au </a:t>
            </a:r>
            <a:r>
              <a:rPr lang="fr-FR" sz="1400" dirty="0">
                <a:solidFill>
                  <a:prstClr val="white"/>
                </a:solidFill>
                <a:latin typeface="Arial" panose="020B0604020202020204" pitchFamily="34" charset="0"/>
                <a:cs typeface="Arial" panose="020B0604020202020204" pitchFamily="34" charset="0"/>
              </a:rPr>
              <a:t>cours de l’évaluation actuelle</a:t>
            </a:r>
            <a:r>
              <a:rPr lang="fr-FR" sz="1400" dirty="0" smtClean="0">
                <a:solidFill>
                  <a:prstClr val="white"/>
                </a:solidFill>
                <a:latin typeface="Arial" panose="020B0604020202020204" pitchFamily="34" charset="0"/>
                <a:cs typeface="Arial" panose="020B0604020202020204" pitchFamily="34" charset="0"/>
              </a:rPr>
              <a:t>. Le codage sera OUI pour la prochaine évaluation.</a:t>
            </a:r>
            <a:endParaRPr lang="fr-FR" sz="1400" dirty="0">
              <a:solidFill>
                <a:prstClr val="white"/>
              </a:solidFill>
              <a:latin typeface="Arial" panose="020B0604020202020204" pitchFamily="34" charset="0"/>
              <a:cs typeface="Arial" panose="020B0604020202020204" pitchFamily="34" charset="0"/>
            </a:endParaRPr>
          </a:p>
        </p:txBody>
      </p:sp>
      <p:sp>
        <p:nvSpPr>
          <p:cNvPr id="13" name="ZoneTexte 12"/>
          <p:cNvSpPr txBox="1"/>
          <p:nvPr/>
        </p:nvSpPr>
        <p:spPr>
          <a:xfrm rot="16200000">
            <a:off x="-22469" y="479693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6" name="Groupe 15"/>
          <p:cNvGrpSpPr/>
          <p:nvPr/>
        </p:nvGrpSpPr>
        <p:grpSpPr>
          <a:xfrm>
            <a:off x="4251987" y="6437688"/>
            <a:ext cx="640026" cy="325577"/>
            <a:chOff x="4063779" y="6537716"/>
            <a:chExt cx="1016441" cy="200055"/>
          </a:xfrm>
        </p:grpSpPr>
        <p:sp>
          <p:nvSpPr>
            <p:cNvPr id="20" name="Rectangle 1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1" name="ZoneTexte 2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80011184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 des points importants</a:t>
            </a:r>
            <a:endParaRPr lang="fr-FR" dirty="0"/>
          </a:p>
        </p:txBody>
      </p:sp>
      <p:sp>
        <p:nvSpPr>
          <p:cNvPr id="13" name="Rectangle 12"/>
          <p:cNvSpPr/>
          <p:nvPr/>
        </p:nvSpPr>
        <p:spPr>
          <a:xfrm>
            <a:off x="536639" y="1087688"/>
            <a:ext cx="7818120" cy="5414711"/>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générales</a:t>
            </a:r>
            <a:endParaRPr lang="fr-FR" sz="1200" b="1" u="sng" dirty="0">
              <a:solidFill>
                <a:prstClr val="white"/>
              </a:solidFill>
              <a:latin typeface="Arial" panose="020B0604020202020204" pitchFamily="34" charset="0"/>
              <a:cs typeface="Arial" panose="020B0604020202020204" pitchFamily="34" charset="0"/>
            </a:endParaRPr>
          </a:p>
          <a:p>
            <a:pPr algn="just"/>
            <a:endParaRPr lang="fr-FR" sz="1200" b="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b="1" dirty="0">
                <a:solidFill>
                  <a:prstClr val="white"/>
                </a:solidFill>
                <a:latin typeface="Arial" panose="020B0604020202020204" pitchFamily="34" charset="0"/>
                <a:cs typeface="Arial" panose="020B0604020202020204" pitchFamily="34" charset="0"/>
              </a:rPr>
              <a:t>Pour tous les items « P</a:t>
            </a:r>
            <a:r>
              <a:rPr lang="fr-FR" sz="1200" b="1" dirty="0" smtClean="0">
                <a:solidFill>
                  <a:prstClr val="white"/>
                </a:solidFill>
                <a:latin typeface="Arial" panose="020B0604020202020204" pitchFamily="34" charset="0"/>
                <a:cs typeface="Arial" panose="020B0604020202020204" pitchFamily="34" charset="0"/>
              </a:rPr>
              <a:t>erformance </a:t>
            </a:r>
            <a:r>
              <a:rPr lang="fr-FR" sz="1200" b="1" dirty="0">
                <a:solidFill>
                  <a:prstClr val="white"/>
                </a:solidFill>
                <a:latin typeface="Arial" panose="020B0604020202020204" pitchFamily="34" charset="0"/>
                <a:cs typeface="Arial" panose="020B0604020202020204" pitchFamily="34" charset="0"/>
              </a:rPr>
              <a:t>dans les AIVQ » : </a:t>
            </a:r>
            <a:r>
              <a:rPr lang="fr-FR" sz="1200" dirty="0">
                <a:solidFill>
                  <a:prstClr val="white"/>
                </a:solidFill>
                <a:latin typeface="Arial" panose="020B0604020202020204" pitchFamily="34" charset="0"/>
                <a:cs typeface="Arial" panose="020B0604020202020204" pitchFamily="34" charset="0"/>
              </a:rPr>
              <a:t>Il faut évaluer ce que la personne a effectivement accompli durant les 3 derniers jours et non pas ce qu’elle aurait été capable d’accomplir.</a:t>
            </a:r>
          </a:p>
          <a:p>
            <a:pPr marL="171450" indent="-171450" algn="just">
              <a:buFont typeface="Arial" panose="020B0604020202020204" pitchFamily="34" charset="0"/>
              <a:buChar char="•"/>
            </a:pPr>
            <a:r>
              <a:rPr lang="fr-FR" sz="1200" b="1" dirty="0">
                <a:solidFill>
                  <a:schemeClr val="bg1"/>
                </a:solidFill>
                <a:latin typeface="Arial" panose="020B0604020202020204" pitchFamily="34" charset="0"/>
                <a:cs typeface="Arial" panose="020B0604020202020204" pitchFamily="34" charset="0"/>
              </a:rPr>
              <a:t>Pour tous les items « Capacités dans les AIVQ » : </a:t>
            </a:r>
            <a:r>
              <a:rPr lang="fr-FR" sz="1200" dirty="0">
                <a:solidFill>
                  <a:schemeClr val="bg1"/>
                </a:solidFill>
                <a:latin typeface="Arial" panose="020B0604020202020204" pitchFamily="34" charset="0"/>
                <a:cs typeface="Arial" panose="020B0604020202020204" pitchFamily="34" charset="0"/>
              </a:rPr>
              <a:t>Il faut évaluer ce que la personne aurait été en mesure de faire, pas ce qu’elle a réellement accompli. Vous devrez par moment vous fier à votre estimation personnelle</a:t>
            </a:r>
            <a:r>
              <a:rPr lang="fr-FR" sz="1200" dirty="0" smtClean="0">
                <a:solidFill>
                  <a:schemeClr val="bg1"/>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dirty="0">
                <a:solidFill>
                  <a:prstClr val="white"/>
                </a:solidFill>
                <a:latin typeface="Arial" panose="020B0604020202020204" pitchFamily="34" charset="0"/>
                <a:cs typeface="Arial" panose="020B0604020202020204" pitchFamily="34" charset="0"/>
              </a:rPr>
              <a:t>Le codage 8 – Signifie que l’activité </a:t>
            </a:r>
            <a:r>
              <a:rPr lang="fr-FR" sz="1200" b="1" dirty="0">
                <a:solidFill>
                  <a:prstClr val="white"/>
                </a:solidFill>
                <a:latin typeface="Arial" panose="020B0604020202020204" pitchFamily="34" charset="0"/>
                <a:cs typeface="Arial" panose="020B0604020202020204" pitchFamily="34" charset="0"/>
              </a:rPr>
              <a:t>n’a pas été accomplie durant l’ensemble de la période ni par la personne ni par un tiers</a:t>
            </a:r>
            <a:r>
              <a:rPr lang="fr-FR" sz="1200" dirty="0">
                <a:solidFill>
                  <a:prstClr val="white"/>
                </a:solidFill>
                <a:latin typeface="Arial" panose="020B0604020202020204" pitchFamily="34" charset="0"/>
                <a:cs typeface="Arial" panose="020B0604020202020204" pitchFamily="34" charset="0"/>
              </a:rPr>
              <a:t>, il ne peut pas être utilisé pour la capacité. </a:t>
            </a:r>
            <a:r>
              <a:rPr lang="fr-FR" sz="1200" dirty="0" smtClean="0">
                <a:solidFill>
                  <a:prstClr val="white"/>
                </a:solidFill>
                <a:latin typeface="Arial" panose="020B0604020202020204" pitchFamily="34" charset="0"/>
                <a:cs typeface="Arial" panose="020B0604020202020204" pitchFamily="34" charset="0"/>
              </a:rPr>
              <a:t>La </a:t>
            </a:r>
            <a:r>
              <a:rPr lang="fr-FR" sz="1200" dirty="0">
                <a:solidFill>
                  <a:prstClr val="white"/>
                </a:solidFill>
                <a:latin typeface="Arial" panose="020B0604020202020204" pitchFamily="34" charset="0"/>
                <a:cs typeface="Arial" panose="020B0604020202020204" pitchFamily="34" charset="0"/>
              </a:rPr>
              <a:t>capacité est estimée, donc toujours codée.</a:t>
            </a:r>
          </a:p>
          <a:p>
            <a:pPr marL="171450" indent="-171450" algn="just">
              <a:buFont typeface="Arial" panose="020B0604020202020204" pitchFamily="34" charset="0"/>
              <a:buChar char="•"/>
            </a:pPr>
            <a:r>
              <a:rPr lang="fr-FR" sz="1200" dirty="0">
                <a:solidFill>
                  <a:prstClr val="white"/>
                </a:solidFill>
                <a:latin typeface="Arial" panose="020B0604020202020204" pitchFamily="34" charset="0"/>
                <a:cs typeface="Arial" panose="020B0604020202020204" pitchFamily="34" charset="0"/>
              </a:rPr>
              <a:t>Le codage 6 – Signifie que l’activité </a:t>
            </a:r>
            <a:r>
              <a:rPr lang="fr-FR" sz="1200" b="1" dirty="0">
                <a:solidFill>
                  <a:prstClr val="white"/>
                </a:solidFill>
                <a:latin typeface="Arial" panose="020B0604020202020204" pitchFamily="34" charset="0"/>
                <a:cs typeface="Arial" panose="020B0604020202020204" pitchFamily="34" charset="0"/>
              </a:rPr>
              <a:t>n’est pas accomplie par la personne, mais elle est totalement réalisée par d’autres, durant les 3 derniers jours</a:t>
            </a:r>
            <a:r>
              <a:rPr lang="fr-FR" sz="1200" dirty="0">
                <a:solidFill>
                  <a:prstClr val="white"/>
                </a:solidFill>
                <a:latin typeface="Arial" panose="020B0604020202020204" pitchFamily="34" charset="0"/>
                <a:cs typeface="Arial" panose="020B0604020202020204" pitchFamily="34" charset="0"/>
              </a:rPr>
              <a:t>.</a:t>
            </a:r>
          </a:p>
          <a:p>
            <a:pPr algn="just"/>
            <a:endParaRPr lang="fr-FR" sz="1200" u="sng" dirty="0" smtClean="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Remarques </a:t>
            </a:r>
            <a:r>
              <a:rPr lang="fr-FR" sz="1200" b="1" u="sng" dirty="0" smtClean="0">
                <a:solidFill>
                  <a:prstClr val="white"/>
                </a:solidFill>
                <a:latin typeface="Arial" panose="020B0604020202020204" pitchFamily="34" charset="0"/>
                <a:cs typeface="Arial" panose="020B0604020202020204" pitchFamily="34" charset="0"/>
              </a:rPr>
              <a:t>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 </a:t>
            </a:r>
            <a:r>
              <a:rPr lang="fr-FR" sz="1200" i="1" dirty="0">
                <a:solidFill>
                  <a:prstClr val="white"/>
                </a:solidFill>
                <a:latin typeface="Arial" panose="020B0604020202020204" pitchFamily="34" charset="0"/>
                <a:cs typeface="Arial" panose="020B0604020202020204" pitchFamily="34" charset="0"/>
              </a:rPr>
              <a:t>Préparation des </a:t>
            </a:r>
            <a:r>
              <a:rPr lang="fr-FR" sz="1200" i="1" dirty="0" smtClean="0">
                <a:solidFill>
                  <a:prstClr val="white"/>
                </a:solidFill>
                <a:latin typeface="Arial" panose="020B0604020202020204" pitchFamily="34" charset="0"/>
                <a:cs typeface="Arial" panose="020B0604020202020204" pitchFamily="34" charset="0"/>
              </a:rPr>
              <a:t>repas » </a:t>
            </a:r>
            <a:r>
              <a:rPr lang="fr-FR" sz="1200" i="1" dirty="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Ex : si la personne est capable de préparer des céréales froides pour le petit déjeuner - composer un sandwich et boire un café au déjeuner - faire des toasts pour le dîner sans aide, la personne pourra obtenir un code indépendance dans la préparation des repas</a:t>
            </a:r>
            <a:r>
              <a:rPr lang="fr-FR" sz="1200" dirty="0" smtClean="0">
                <a:solidFill>
                  <a:prstClr val="white"/>
                </a:solidFill>
                <a:latin typeface="Arial" panose="020B0604020202020204" pitchFamily="34" charset="0"/>
                <a:cs typeface="Arial" panose="020B0604020202020204" pitchFamily="34" charset="0"/>
              </a:rPr>
              <a:t>. </a:t>
            </a:r>
            <a:endParaRPr lang="fr-FR" sz="1200" dirty="0">
              <a:solidFill>
                <a:prstClr val="white"/>
              </a:solidFill>
              <a:latin typeface="Arial" panose="020B0604020202020204" pitchFamily="34" charset="0"/>
              <a:cs typeface="Arial" panose="020B0604020202020204" pitchFamily="34" charset="0"/>
            </a:endParaRPr>
          </a:p>
          <a:p>
            <a:pPr algn="just"/>
            <a:r>
              <a:rPr lang="fr-FR" sz="1200" dirty="0" smtClean="0">
                <a:solidFill>
                  <a:prstClr val="white"/>
                </a:solidFill>
                <a:latin typeface="Arial" panose="020B0604020202020204" pitchFamily="34" charset="0"/>
                <a:cs typeface="Arial" panose="020B0604020202020204" pitchFamily="34" charset="0"/>
              </a:rPr>
              <a:t>	Dans </a:t>
            </a:r>
            <a:r>
              <a:rPr lang="fr-FR" sz="1200" dirty="0">
                <a:solidFill>
                  <a:prstClr val="white"/>
                </a:solidFill>
                <a:latin typeface="Arial" panose="020B0604020202020204" pitchFamily="34" charset="0"/>
                <a:cs typeface="Arial" panose="020B0604020202020204" pitchFamily="34" charset="0"/>
              </a:rPr>
              <a:t>la préparation d’un repas, il y a la notion de mélange de plusieurs ingrédients (au moins 2</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a:t>
            </a:r>
            <a:r>
              <a:rPr lang="fr-FR" sz="1200" i="1" dirty="0" smtClean="0">
                <a:solidFill>
                  <a:prstClr val="white"/>
                </a:solidFill>
                <a:latin typeface="Arial" panose="020B0604020202020204" pitchFamily="34" charset="0"/>
                <a:cs typeface="Arial" panose="020B0604020202020204" pitchFamily="34" charset="0"/>
              </a:rPr>
              <a:t>« Ménage </a:t>
            </a:r>
            <a:r>
              <a:rPr lang="fr-FR" sz="1200" i="1" dirty="0">
                <a:solidFill>
                  <a:prstClr val="white"/>
                </a:solidFill>
                <a:latin typeface="Arial" panose="020B0604020202020204" pitchFamily="34" charset="0"/>
                <a:cs typeface="Arial" panose="020B0604020202020204" pitchFamily="34" charset="0"/>
              </a:rPr>
              <a:t>courant » –</a:t>
            </a:r>
            <a:r>
              <a:rPr lang="fr-FR" sz="1200" dirty="0">
                <a:solidFill>
                  <a:prstClr val="white"/>
                </a:solidFill>
                <a:latin typeface="Arial" panose="020B0604020202020204" pitchFamily="34" charset="0"/>
                <a:cs typeface="Arial" panose="020B0604020202020204" pitchFamily="34" charset="0"/>
              </a:rPr>
              <a:t> Ex : faire la vaisselle, épousseter, faire le lit, faire la lessive. Pas les grandes tâches ménagères comme laver les vitres ou nettoyer le grenier.</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a:t>
            </a:r>
            <a:r>
              <a:rPr lang="fr-FR" sz="1200" i="1" dirty="0" smtClean="0">
                <a:solidFill>
                  <a:prstClr val="white"/>
                </a:solidFill>
                <a:latin typeface="Arial" panose="020B0604020202020204" pitchFamily="34" charset="0"/>
                <a:cs typeface="Arial" panose="020B0604020202020204" pitchFamily="34" charset="0"/>
              </a:rPr>
              <a:t>« Gestion </a:t>
            </a:r>
            <a:r>
              <a:rPr lang="fr-FR" sz="1200" i="1" dirty="0">
                <a:solidFill>
                  <a:prstClr val="white"/>
                </a:solidFill>
                <a:latin typeface="Arial" panose="020B0604020202020204" pitchFamily="34" charset="0"/>
                <a:cs typeface="Arial" panose="020B0604020202020204" pitchFamily="34" charset="0"/>
              </a:rPr>
              <a:t>des </a:t>
            </a:r>
            <a:r>
              <a:rPr lang="fr-FR" sz="1200" i="1" dirty="0" smtClean="0">
                <a:solidFill>
                  <a:prstClr val="white"/>
                </a:solidFill>
                <a:latin typeface="Arial" panose="020B0604020202020204" pitchFamily="34" charset="0"/>
                <a:cs typeface="Arial" panose="020B0604020202020204" pitchFamily="34" charset="0"/>
              </a:rPr>
              <a:t>médicaments » </a:t>
            </a:r>
            <a:r>
              <a:rPr lang="fr-FR" sz="1200" i="1" dirty="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La personne ne doit pas forcément savoir les nommer ou en connaître précisément les indications pour être considérée comme indépendante.</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a:t>
            </a:r>
            <a:r>
              <a:rPr lang="fr-FR" sz="1200" i="1" dirty="0" smtClean="0">
                <a:solidFill>
                  <a:prstClr val="white"/>
                </a:solidFill>
                <a:latin typeface="Arial" panose="020B0604020202020204" pitchFamily="34" charset="0"/>
                <a:cs typeface="Arial" panose="020B0604020202020204" pitchFamily="34" charset="0"/>
              </a:rPr>
              <a:t>« Usage </a:t>
            </a:r>
            <a:r>
              <a:rPr lang="fr-FR" sz="1200" i="1" dirty="0">
                <a:solidFill>
                  <a:prstClr val="white"/>
                </a:solidFill>
                <a:latin typeface="Arial" panose="020B0604020202020204" pitchFamily="34" charset="0"/>
                <a:cs typeface="Arial" panose="020B0604020202020204" pitchFamily="34" charset="0"/>
              </a:rPr>
              <a:t>du téléphone » –</a:t>
            </a:r>
            <a:r>
              <a:rPr lang="fr-FR" sz="1200" dirty="0">
                <a:solidFill>
                  <a:prstClr val="white"/>
                </a:solidFill>
                <a:latin typeface="Arial" panose="020B0604020202020204" pitchFamily="34" charset="0"/>
                <a:cs typeface="Arial" panose="020B0604020202020204" pitchFamily="34" charset="0"/>
              </a:rPr>
              <a:t> N’hésitez pas à faire téléphoner la personne pour bien évaluer sa capacité à le faire </a:t>
            </a:r>
            <a:r>
              <a:rPr lang="fr-FR" sz="1200" dirty="0" smtClean="0">
                <a:solidFill>
                  <a:prstClr val="white"/>
                </a:solidFill>
                <a:latin typeface="Arial" panose="020B0604020202020204" pitchFamily="34" charset="0"/>
                <a:cs typeface="Arial" panose="020B0604020202020204" pitchFamily="34" charset="0"/>
              </a:rPr>
              <a:t>! Les </a:t>
            </a:r>
            <a:r>
              <a:rPr lang="fr-FR" sz="1200" dirty="0">
                <a:solidFill>
                  <a:prstClr val="white"/>
                </a:solidFill>
                <a:latin typeface="Arial" panose="020B0604020202020204" pitchFamily="34" charset="0"/>
                <a:cs typeface="Arial" panose="020B0604020202020204" pitchFamily="34" charset="0"/>
              </a:rPr>
              <a:t>codages 0, 1 et 2 signifient que la personne qui aide ne touche pas le </a:t>
            </a:r>
            <a:r>
              <a:rPr lang="fr-FR" sz="1200" dirty="0" smtClean="0">
                <a:solidFill>
                  <a:prstClr val="white"/>
                </a:solidFill>
                <a:latin typeface="Arial" panose="020B0604020202020204" pitchFamily="34" charset="0"/>
                <a:cs typeface="Arial" panose="020B0604020202020204" pitchFamily="34" charset="0"/>
              </a:rPr>
              <a:t>téléphone. Une </a:t>
            </a:r>
            <a:r>
              <a:rPr lang="fr-FR" sz="1200" dirty="0">
                <a:solidFill>
                  <a:prstClr val="white"/>
                </a:solidFill>
                <a:latin typeface="Arial" panose="020B0604020202020204" pitchFamily="34" charset="0"/>
                <a:cs typeface="Arial" panose="020B0604020202020204" pitchFamily="34" charset="0"/>
              </a:rPr>
              <a:t>personne qui ne peut que décrocher son téléphone doit être codée 5 : elle ne réalise que des tâches plus </a:t>
            </a:r>
            <a:r>
              <a:rPr lang="fr-FR" sz="1200" dirty="0" smtClean="0">
                <a:solidFill>
                  <a:prstClr val="white"/>
                </a:solidFill>
                <a:latin typeface="Arial" panose="020B0604020202020204" pitchFamily="34" charset="0"/>
                <a:cs typeface="Arial" panose="020B0604020202020204" pitchFamily="34" charset="0"/>
              </a:rPr>
              <a:t>élémentaires</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Faire les courses » –</a:t>
            </a:r>
            <a:r>
              <a:rPr lang="fr-FR" sz="1200" dirty="0">
                <a:solidFill>
                  <a:prstClr val="white"/>
                </a:solidFill>
                <a:latin typeface="Arial" panose="020B0604020202020204" pitchFamily="34" charset="0"/>
                <a:cs typeface="Arial" panose="020B0604020202020204" pitchFamily="34" charset="0"/>
              </a:rPr>
              <a:t> Dans la réalisation des courses on ne prend pas en compte le moyen de s’y rendre</a:t>
            </a:r>
            <a:r>
              <a:rPr lang="fr-FR" sz="1200" dirty="0" smtClean="0">
                <a:solidFill>
                  <a:prstClr val="white"/>
                </a:solidFill>
                <a:latin typeface="Arial" panose="020B0604020202020204" pitchFamily="34" charset="0"/>
                <a:cs typeface="Arial" panose="020B0604020202020204" pitchFamily="34" charset="0"/>
              </a:rPr>
              <a:t>.</a:t>
            </a:r>
          </a:p>
          <a:p>
            <a:pPr algn="just"/>
            <a:r>
              <a:rPr lang="fr-FR" sz="1200" dirty="0">
                <a:solidFill>
                  <a:prstClr val="white"/>
                </a:solidFill>
                <a:latin typeface="Arial" panose="020B0604020202020204" pitchFamily="34" charset="0"/>
                <a:cs typeface="Arial" panose="020B0604020202020204" pitchFamily="34" charset="0"/>
              </a:rPr>
              <a:t>NB : la grille AGIR doit toujours être utilisée pour évaluer le GIR, c’est l’outil d’éligibilité qui est opposable</a:t>
            </a:r>
            <a:endParaRPr lang="fr-FR" sz="1200" dirty="0">
              <a:solidFill>
                <a:prstClr val="white"/>
              </a:solidFill>
              <a:latin typeface="Arial" panose="020B0604020202020204" pitchFamily="34" charset="0"/>
              <a:cs typeface="Arial" panose="020B0604020202020204" pitchFamily="34" charset="0"/>
            </a:endParaRPr>
          </a:p>
        </p:txBody>
      </p:sp>
      <p:sp>
        <p:nvSpPr>
          <p:cNvPr id="5" name="Arrondir un rectangle avec un coin du même côté 4"/>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6248262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 des points importants</a:t>
            </a:r>
            <a:endParaRPr lang="fr-FR" dirty="0"/>
          </a:p>
        </p:txBody>
      </p:sp>
      <p:sp>
        <p:nvSpPr>
          <p:cNvPr id="5" name="Arrondir un rectangle avec un coin du même côté 4"/>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14" name="Rectangle 13"/>
          <p:cNvSpPr/>
          <p:nvPr/>
        </p:nvSpPr>
        <p:spPr>
          <a:xfrm>
            <a:off x="536639" y="944464"/>
            <a:ext cx="7818120" cy="565601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Se laver le tronc et les </a:t>
            </a:r>
            <a:r>
              <a:rPr lang="fr-FR" sz="1200" i="1" dirty="0" smtClean="0">
                <a:solidFill>
                  <a:prstClr val="white"/>
                </a:solidFill>
                <a:latin typeface="Arial" panose="020B0604020202020204" pitchFamily="34" charset="0"/>
                <a:cs typeface="Arial" panose="020B0604020202020204" pitchFamily="34" charset="0"/>
              </a:rPr>
              <a:t>membres (</a:t>
            </a:r>
            <a:r>
              <a:rPr lang="fr-FR" sz="1200" i="1" dirty="0">
                <a:solidFill>
                  <a:prstClr val="white"/>
                </a:solidFill>
                <a:latin typeface="Arial" panose="020B0604020202020204" pitchFamily="34" charset="0"/>
                <a:cs typeface="Arial" panose="020B0604020202020204" pitchFamily="34" charset="0"/>
              </a:rPr>
              <a:t>bain, douche, lavabo) » –</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Règle </a:t>
            </a:r>
            <a:r>
              <a:rPr lang="fr-FR" sz="1200" dirty="0">
                <a:solidFill>
                  <a:prstClr val="white"/>
                </a:solidFill>
                <a:latin typeface="Arial" panose="020B0604020202020204" pitchFamily="34" charset="0"/>
                <a:cs typeface="Arial" panose="020B0604020202020204" pitchFamily="34" charset="0"/>
              </a:rPr>
              <a:t>de codage pour les performances : Si le niveau d’assistance n’a pas été le même dans les 3 derniers jour, codez l’assistance la moins importante si elle est observée 2/3 jours – codez l’assistance la plus </a:t>
            </a:r>
            <a:r>
              <a:rPr lang="fr-FR" sz="1200" dirty="0" smtClean="0">
                <a:solidFill>
                  <a:prstClr val="white"/>
                </a:solidFill>
                <a:latin typeface="Arial" panose="020B0604020202020204" pitchFamily="34" charset="0"/>
                <a:cs typeface="Arial" panose="020B0604020202020204" pitchFamily="34" charset="0"/>
              </a:rPr>
              <a:t>importante si </a:t>
            </a:r>
            <a:r>
              <a:rPr lang="fr-FR" sz="1200" dirty="0">
                <a:solidFill>
                  <a:prstClr val="white"/>
                </a:solidFill>
                <a:latin typeface="Arial" panose="020B0604020202020204" pitchFamily="34" charset="0"/>
                <a:cs typeface="Arial" panose="020B0604020202020204" pitchFamily="34" charset="0"/>
              </a:rPr>
              <a:t>elle est observée 2/3 </a:t>
            </a:r>
            <a:r>
              <a:rPr lang="fr-FR" sz="1200" dirty="0" smtClean="0">
                <a:solidFill>
                  <a:prstClr val="white"/>
                </a:solidFill>
                <a:latin typeface="Arial" panose="020B0604020202020204" pitchFamily="34" charset="0"/>
                <a:cs typeface="Arial" panose="020B0604020202020204" pitchFamily="34" charset="0"/>
              </a:rPr>
              <a:t>jours.</a:t>
            </a:r>
            <a:endParaRPr lang="fr-FR" sz="12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Hygiène </a:t>
            </a:r>
            <a:r>
              <a:rPr lang="fr-FR" sz="1200" i="1" dirty="0" smtClean="0">
                <a:solidFill>
                  <a:prstClr val="white"/>
                </a:solidFill>
                <a:latin typeface="Arial" panose="020B0604020202020204" pitchFamily="34" charset="0"/>
                <a:cs typeface="Arial" panose="020B0604020202020204" pitchFamily="34" charset="0"/>
              </a:rPr>
              <a:t>personnelle » </a:t>
            </a:r>
            <a:r>
              <a:rPr lang="fr-FR" sz="1200" i="1" dirty="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Ici, le but n’est pas d’évaluer qualitativement l’hygiène personnelle mais simplement de noter si les actions ci-dessus ont pu être réalisées les 3 derniers </a:t>
            </a:r>
            <a:r>
              <a:rPr lang="fr-FR" sz="1200" dirty="0" smtClean="0">
                <a:solidFill>
                  <a:prstClr val="white"/>
                </a:solidFill>
                <a:latin typeface="Arial" panose="020B0604020202020204" pitchFamily="34" charset="0"/>
                <a:cs typeface="Arial" panose="020B0604020202020204" pitchFamily="34" charset="0"/>
              </a:rPr>
              <a:t>jours. Pour </a:t>
            </a:r>
            <a:r>
              <a:rPr lang="fr-FR" sz="1200" dirty="0">
                <a:solidFill>
                  <a:prstClr val="white"/>
                </a:solidFill>
                <a:latin typeface="Arial" panose="020B0604020202020204" pitchFamily="34" charset="0"/>
                <a:cs typeface="Arial" panose="020B0604020202020204" pitchFamily="34" charset="0"/>
              </a:rPr>
              <a:t>l’hygiène personnelle l’aide à la préparation peut signifier préparer les différents éléments </a:t>
            </a:r>
            <a:r>
              <a:rPr lang="fr-FR" sz="1200" dirty="0" smtClean="0">
                <a:solidFill>
                  <a:prstClr val="white"/>
                </a:solidFill>
                <a:latin typeface="Arial" panose="020B0604020202020204" pitchFamily="34" charset="0"/>
                <a:cs typeface="Arial" panose="020B0604020202020204" pitchFamily="34" charset="0"/>
              </a:rPr>
              <a:t>nécessaires </a:t>
            </a:r>
            <a:r>
              <a:rPr lang="fr-FR" sz="1200" dirty="0">
                <a:solidFill>
                  <a:prstClr val="white"/>
                </a:solidFill>
                <a:latin typeface="Arial" panose="020B0604020202020204" pitchFamily="34" charset="0"/>
                <a:cs typeface="Arial" panose="020B0604020202020204" pitchFamily="34" charset="0"/>
              </a:rPr>
              <a:t>à la toilette (gant, savon, rasoir, </a:t>
            </a:r>
            <a:r>
              <a:rPr lang="fr-FR" sz="1200" dirty="0" smtClean="0">
                <a:solidFill>
                  <a:prstClr val="white"/>
                </a:solidFill>
                <a:latin typeface="Arial" panose="020B0604020202020204" pitchFamily="34" charset="0"/>
                <a:cs typeface="Arial" panose="020B0604020202020204" pitchFamily="34" charset="0"/>
              </a:rPr>
              <a:t>…). Surveillance </a:t>
            </a:r>
            <a:r>
              <a:rPr lang="fr-FR" sz="1200" dirty="0">
                <a:solidFill>
                  <a:prstClr val="white"/>
                </a:solidFill>
                <a:latin typeface="Arial" panose="020B0604020202020204" pitchFamily="34" charset="0"/>
                <a:cs typeface="Arial" panose="020B0604020202020204" pitchFamily="34" charset="0"/>
              </a:rPr>
              <a:t>ou/indications signifie qu’il faut rester à coté pour surveiller ou guider la personne</a:t>
            </a:r>
            <a:r>
              <a:rPr lang="fr-FR" sz="1200" dirty="0" smtClean="0">
                <a:solidFill>
                  <a:prstClr val="white"/>
                </a:solidFill>
                <a:latin typeface="Arial" panose="020B0604020202020204" pitchFamily="34" charset="0"/>
                <a:cs typeface="Arial" panose="020B0604020202020204" pitchFamily="34" charset="0"/>
              </a:rPr>
              <a:t>.</a:t>
            </a:r>
            <a:endParaRPr lang="fr-FR" sz="12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a:t>
            </a:r>
            <a:r>
              <a:rPr lang="fr-FR" sz="1200" i="1" dirty="0" smtClean="0">
                <a:solidFill>
                  <a:prstClr val="white"/>
                </a:solidFill>
                <a:latin typeface="Arial" panose="020B0604020202020204" pitchFamily="34" charset="0"/>
                <a:cs typeface="Arial" panose="020B0604020202020204" pitchFamily="34" charset="0"/>
              </a:rPr>
              <a:t>« Locomotion » </a:t>
            </a:r>
            <a:r>
              <a:rPr lang="fr-FR" sz="1200" i="1" dirty="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On s’interroge ici sur comment la personne se déplace (en marchant ou en fauteuil roulant) entre deux points du même étage. Si elle utilise une chaise roulante on cherche à mesurer si elle indépendante une fois </a:t>
            </a:r>
            <a:r>
              <a:rPr lang="fr-FR" sz="1200" dirty="0" smtClean="0">
                <a:solidFill>
                  <a:prstClr val="white"/>
                </a:solidFill>
                <a:latin typeface="Arial" panose="020B0604020202020204" pitchFamily="34" charset="0"/>
                <a:cs typeface="Arial" panose="020B0604020202020204" pitchFamily="34" charset="0"/>
              </a:rPr>
              <a:t>installée. Pour </a:t>
            </a:r>
            <a:r>
              <a:rPr lang="fr-FR" sz="1200" dirty="0">
                <a:solidFill>
                  <a:prstClr val="white"/>
                </a:solidFill>
                <a:latin typeface="Arial" panose="020B0604020202020204" pitchFamily="34" charset="0"/>
                <a:cs typeface="Arial" panose="020B0604020202020204" pitchFamily="34" charset="0"/>
              </a:rPr>
              <a:t>la locomotion, l’aide à la préparation peut consister à donner à la personne la canne ou le déambulateur. </a:t>
            </a:r>
            <a:endParaRPr lang="fr-FR" sz="1200" dirty="0" smtClean="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Transfert (s'asseoir, se lever) des toilettes » </a:t>
            </a:r>
            <a:r>
              <a:rPr lang="fr-FR" sz="1200" dirty="0">
                <a:solidFill>
                  <a:prstClr val="white"/>
                </a:solidFill>
                <a:latin typeface="Arial" panose="020B0604020202020204" pitchFamily="34" charset="0"/>
                <a:cs typeface="Arial" panose="020B0604020202020204" pitchFamily="34" charset="0"/>
              </a:rPr>
              <a:t>– On parle uniquement de lieux qui sont considérés comme des cabinets de toilettes</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Utilisation des toilettes » </a:t>
            </a:r>
            <a:r>
              <a:rPr lang="fr-FR" sz="1200" dirty="0">
                <a:solidFill>
                  <a:prstClr val="white"/>
                </a:solidFill>
                <a:latin typeface="Arial" panose="020B0604020202020204" pitchFamily="34" charset="0"/>
                <a:cs typeface="Arial" panose="020B0604020202020204" pitchFamily="34" charset="0"/>
              </a:rPr>
              <a:t>– On parle de lieux qui sont considérés comme des sanitaires.</a:t>
            </a:r>
          </a:p>
          <a:p>
            <a:pPr marL="171450" indent="-171450" algn="just">
              <a:buFont typeface="Arial" panose="020B0604020202020204" pitchFamily="34" charset="0"/>
              <a:buChar char="•"/>
            </a:pPr>
            <a:r>
              <a:rPr lang="fr-FR" sz="1200" dirty="0">
                <a:solidFill>
                  <a:prstClr val="white"/>
                </a:solidFill>
                <a:latin typeface="Arial" panose="020B0604020202020204" pitchFamily="34" charset="0"/>
                <a:cs typeface="Arial" panose="020B0604020202020204" pitchFamily="34" charset="0"/>
              </a:rPr>
              <a:t>Item « Mobilité dans le lit » – Une fois que la personne est installée dans le lit (de façon indépendante ou pas)</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S’alimenter » </a:t>
            </a:r>
            <a:r>
              <a:rPr lang="fr-FR" sz="1200" dirty="0">
                <a:solidFill>
                  <a:prstClr val="white"/>
                </a:solidFill>
                <a:latin typeface="Arial" panose="020B0604020202020204" pitchFamily="34" charset="0"/>
                <a:cs typeface="Arial" panose="020B0604020202020204" pitchFamily="34" charset="0"/>
              </a:rPr>
              <a:t>– Pour l’alimentation l’aide à la préparation peut comprendre couper la viande ou ouvrir les récipients lors des repas - passer les plats les uns après les autres.</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Temps pour parcourir 4 mètres de marche » </a:t>
            </a:r>
            <a:r>
              <a:rPr lang="fr-FR" sz="1200" dirty="0">
                <a:solidFill>
                  <a:prstClr val="white"/>
                </a:solidFill>
                <a:latin typeface="Arial" panose="020B0604020202020204" pitchFamily="34" charset="0"/>
                <a:cs typeface="Arial" panose="020B0604020202020204" pitchFamily="34" charset="0"/>
              </a:rPr>
              <a:t>– Préparez un parcours droit, sans obstacle. En moyenne, une vitesse </a:t>
            </a:r>
            <a:r>
              <a:rPr lang="fr-FR" sz="1200" dirty="0" smtClean="0">
                <a:solidFill>
                  <a:prstClr val="white"/>
                </a:solidFill>
                <a:latin typeface="Arial" panose="020B0604020202020204" pitchFamily="34" charset="0"/>
                <a:cs typeface="Arial" panose="020B0604020202020204" pitchFamily="34" charset="0"/>
              </a:rPr>
              <a:t>de marche </a:t>
            </a:r>
            <a:r>
              <a:rPr lang="fr-FR" sz="1200" dirty="0">
                <a:solidFill>
                  <a:prstClr val="white"/>
                </a:solidFill>
                <a:latin typeface="Arial" panose="020B0604020202020204" pitchFamily="34" charset="0"/>
                <a:cs typeface="Arial" panose="020B0604020202020204" pitchFamily="34" charset="0"/>
              </a:rPr>
              <a:t>normale est de 1 mètre en 1,3 secondes.</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Potentiel d’amélioration des performances physiques » </a:t>
            </a:r>
            <a:r>
              <a:rPr lang="fr-FR" sz="1200" dirty="0">
                <a:solidFill>
                  <a:prstClr val="white"/>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 personne estime qu’elle est capable d’augmenter ses performances. Sa parole est prioritaire. Si elle ne répond pas : codage NON. Les professionnels ne sont pas toujours tous d’accord, il suffit qu’il y en ait au moins un pour coder OUI. Si vous pensez qu’elle peut s’améliorer coder OUI, vous faites partie des professionnels</a:t>
            </a:r>
            <a:r>
              <a:rPr lang="fr-FR" sz="1200" dirty="0" smtClean="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b="1" dirty="0">
                <a:solidFill>
                  <a:prstClr val="white"/>
                </a:solidFill>
                <a:latin typeface="Arial" panose="020B0604020202020204" pitchFamily="34" charset="0"/>
                <a:cs typeface="Arial" panose="020B0604020202020204" pitchFamily="34" charset="0"/>
              </a:rPr>
              <a:t> </a:t>
            </a:r>
            <a:r>
              <a:rPr lang="fr-FR" sz="1200" i="1" dirty="0">
                <a:solidFill>
                  <a:prstClr val="white"/>
                </a:solidFill>
                <a:latin typeface="Arial" panose="020B0604020202020204" pitchFamily="34" charset="0"/>
                <a:cs typeface="Arial" panose="020B0604020202020204" pitchFamily="34" charset="0"/>
              </a:rPr>
              <a:t>Item « Suggestion par un profession de limiter ou d’arrêter la conduite » </a:t>
            </a:r>
            <a:r>
              <a:rPr lang="fr-FR" sz="1200" dirty="0">
                <a:solidFill>
                  <a:prstClr val="white"/>
                </a:solidFill>
                <a:latin typeface="Arial" panose="020B0604020202020204" pitchFamily="34" charset="0"/>
                <a:cs typeface="Arial" panose="020B0604020202020204" pitchFamily="34" charset="0"/>
              </a:rPr>
              <a:t>– Une personne a suggéré l’arrêt de la conduite automobile. Si vous l’avez fait vous-même au cours de précédentes visites codez: OUI. Codez NON si c’est vous qui le faite au cours de l’évaluation actuelle. Le codage sera OUI pour la prochaine évaluation</a:t>
            </a:r>
            <a:r>
              <a:rPr lang="fr-FR" sz="1200" dirty="0" smtClean="0">
                <a:solidFill>
                  <a:prstClr val="white"/>
                </a:solidFill>
                <a:latin typeface="Arial" panose="020B0604020202020204" pitchFamily="34" charset="0"/>
                <a:cs typeface="Arial" panose="020B0604020202020204" pitchFamily="34" charset="0"/>
              </a:rPr>
              <a:t>.</a:t>
            </a:r>
            <a:endParaRPr lang="fr-FR" sz="1200" dirty="0">
              <a:solidFill>
                <a:prstClr val="white"/>
              </a:solidFill>
              <a:latin typeface="Arial" panose="020B0604020202020204" pitchFamily="34" charset="0"/>
              <a:cs typeface="Arial" panose="020B0604020202020204" pitchFamily="34" charset="0"/>
            </a:endParaRP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199804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77811"/>
            <a:ext cx="7388954" cy="481012"/>
          </a:xfrm>
        </p:spPr>
        <p:txBody>
          <a:bodyPr>
            <a:noAutofit/>
          </a:bodyPr>
          <a:lstStyle/>
          <a:p>
            <a:r>
              <a:rPr lang="fr-FR" sz="1600" dirty="0" smtClean="0"/>
              <a:t>Présentation du domaine</a:t>
            </a:r>
            <a:endParaRPr lang="fr-FR" sz="1600" dirty="0"/>
          </a:p>
        </p:txBody>
      </p:sp>
      <p:sp>
        <p:nvSpPr>
          <p:cNvPr id="4" name="Rectangle 3"/>
          <p:cNvSpPr/>
          <p:nvPr/>
        </p:nvSpPr>
        <p:spPr>
          <a:xfrm>
            <a:off x="662940" y="1389023"/>
            <a:ext cx="7818120" cy="6286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Diagnostics médicaux</a:t>
            </a:r>
            <a:r>
              <a:rPr lang="fr-FR" sz="1400" dirty="0" smtClean="0">
                <a:solidFill>
                  <a:prstClr val="white"/>
                </a:solidFill>
                <a:latin typeface="Arial" panose="020B0604020202020204" pitchFamily="34" charset="0"/>
                <a:cs typeface="Arial" panose="020B0604020202020204" pitchFamily="34" charset="0"/>
              </a:rPr>
              <a:t> permet de passer en revue les diagnostics médicaux actuels connus parmi les diagnostics les plus fréquemment rencontrés pour la population âgée.</a:t>
            </a:r>
            <a:endParaRPr lang="fr-FR" sz="14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62940" y="2455525"/>
            <a:ext cx="7818120" cy="176334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smtClean="0">
                <a:solidFill>
                  <a:srgbClr val="0F3A9C"/>
                </a:solidFill>
              </a:rPr>
              <a:t>La présence ou non de certaines maladies est susceptible d’avoir un impact important sur les activités quotidiennes, les fonctions cognitives, l’humeur ou le comportement de la personne, sur les traitements, le besoin de surveillance et le risque de décès.</a:t>
            </a:r>
          </a:p>
          <a:p>
            <a:pPr algn="just"/>
            <a:endParaRPr lang="fr-FR" sz="1600" dirty="0">
              <a:solidFill>
                <a:srgbClr val="0F3A9C"/>
              </a:solidFill>
            </a:endParaRPr>
          </a:p>
          <a:p>
            <a:pPr algn="just"/>
            <a:r>
              <a:rPr lang="fr-FR" sz="1600" dirty="0" smtClean="0">
                <a:solidFill>
                  <a:srgbClr val="0F3A9C"/>
                </a:solidFill>
              </a:rPr>
              <a:t>L’évaluation du domaine </a:t>
            </a:r>
            <a:r>
              <a:rPr lang="fr-FR" sz="1600" b="1" dirty="0" smtClean="0">
                <a:solidFill>
                  <a:srgbClr val="0F3A9C"/>
                </a:solidFill>
              </a:rPr>
              <a:t>Diagnostics médicaux </a:t>
            </a:r>
            <a:r>
              <a:rPr lang="fr-FR" sz="1600" dirty="0" smtClean="0">
                <a:solidFill>
                  <a:srgbClr val="0F3A9C"/>
                </a:solidFill>
              </a:rPr>
              <a:t>conditionne le plan de soins dont a besoin la personne.</a:t>
            </a:r>
            <a:endParaRPr lang="fr-FR" sz="1600" b="1" dirty="0">
              <a:solidFill>
                <a:srgbClr val="0F3A9C"/>
              </a:solidFill>
            </a:endParaRPr>
          </a:p>
        </p:txBody>
      </p:sp>
      <p:sp>
        <p:nvSpPr>
          <p:cNvPr id="8" name="Rectangle 7"/>
          <p:cNvSpPr/>
          <p:nvPr/>
        </p:nvSpPr>
        <p:spPr>
          <a:xfrm>
            <a:off x="642938" y="4388556"/>
            <a:ext cx="7818120" cy="1831769"/>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b="1" u="sng" dirty="0" smtClean="0">
                <a:solidFill>
                  <a:prstClr val="white"/>
                </a:solidFill>
                <a:latin typeface="Arial" panose="020B0604020202020204" pitchFamily="34" charset="0"/>
                <a:cs typeface="Arial" panose="020B0604020202020204" pitchFamily="34" charset="0"/>
              </a:rPr>
              <a:t>Définition </a:t>
            </a:r>
            <a:r>
              <a:rPr lang="fr-FR" sz="1400" b="1" u="sng" dirty="0">
                <a:solidFill>
                  <a:prstClr val="white"/>
                </a:solidFill>
                <a:latin typeface="Arial" panose="020B0604020202020204" pitchFamily="34" charset="0"/>
                <a:cs typeface="Arial" panose="020B0604020202020204" pitchFamily="34" charset="0"/>
              </a:rPr>
              <a:t>de diagnostic pour la section :</a:t>
            </a:r>
            <a:r>
              <a:rPr lang="fr-FR" sz="1400" b="1" dirty="0">
                <a:solidFill>
                  <a:prstClr val="white"/>
                </a:solidFill>
                <a:latin typeface="Arial" panose="020B0604020202020204" pitchFamily="34" charset="0"/>
                <a:cs typeface="Arial" panose="020B0604020202020204" pitchFamily="34" charset="0"/>
              </a:rPr>
              <a:t> </a:t>
            </a:r>
            <a:r>
              <a:rPr lang="fr-FR" sz="1400" b="1" dirty="0" smtClean="0">
                <a:solidFill>
                  <a:prstClr val="white"/>
                </a:solidFill>
                <a:latin typeface="Arial" panose="020B0604020202020204" pitchFamily="34" charset="0"/>
                <a:cs typeface="Arial" panose="020B0604020202020204" pitchFamily="34" charset="0"/>
              </a:rPr>
              <a:t>Maladies </a:t>
            </a:r>
            <a:r>
              <a:rPr lang="fr-FR" sz="1400" b="1" dirty="0">
                <a:solidFill>
                  <a:prstClr val="white"/>
                </a:solidFill>
                <a:latin typeface="Arial" panose="020B0604020202020204" pitchFamily="34" charset="0"/>
                <a:cs typeface="Arial" panose="020B0604020202020204" pitchFamily="34" charset="0"/>
              </a:rPr>
              <a:t>en </a:t>
            </a:r>
            <a:r>
              <a:rPr lang="fr-FR" sz="1400" b="1" dirty="0" smtClean="0">
                <a:solidFill>
                  <a:prstClr val="white"/>
                </a:solidFill>
                <a:latin typeface="Arial" panose="020B0604020202020204" pitchFamily="34" charset="0"/>
                <a:cs typeface="Arial" panose="020B0604020202020204" pitchFamily="34" charset="0"/>
              </a:rPr>
              <a:t>cours</a:t>
            </a:r>
            <a:endParaRPr lang="fr-FR" sz="1400" b="1"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Pour toute cette section, le diagnostic est renseigné par un médecin, la famille ou la personne.</a:t>
            </a:r>
          </a:p>
          <a:p>
            <a:pPr marL="285750" indent="-2857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Il peut y avoir plusieurs diagnostics principaux : à vous de juger de ceux dont l’impact sur le fonctionnement actuel est important.</a:t>
            </a:r>
          </a:p>
          <a:p>
            <a:pPr marL="285750" indent="-2857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Les antécédents : maladies et états pathologiques qui ont été résolus ne sont pas renseignés. Ils n’ont plus d’impacts sur le fonctionnement et l’état de santé actuel.</a:t>
            </a:r>
            <a:endParaRPr lang="fr-FR" sz="1400" dirty="0">
              <a:solidFill>
                <a:prstClr val="white"/>
              </a:solidFill>
              <a:latin typeface="Arial" panose="020B0604020202020204" pitchFamily="34" charset="0"/>
              <a:cs typeface="Arial" panose="020B0604020202020204" pitchFamily="34" charset="0"/>
            </a:endParaRPr>
          </a:p>
        </p:txBody>
      </p:sp>
      <p:sp>
        <p:nvSpPr>
          <p:cNvPr id="9" name="ZoneTexte 8"/>
          <p:cNvSpPr txBox="1"/>
          <p:nvPr/>
        </p:nvSpPr>
        <p:spPr>
          <a:xfrm rot="16200000">
            <a:off x="-22469" y="5188716"/>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0" name="Arrondir un rectangle avec un coin du même côté 9"/>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sp>
        <p:nvSpPr>
          <p:cNvPr id="12" name="ZoneTexte 11"/>
          <p:cNvSpPr txBox="1"/>
          <p:nvPr/>
        </p:nvSpPr>
        <p:spPr>
          <a:xfrm>
            <a:off x="662940" y="2067143"/>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52318" y="204016"/>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I. Diagnostics médicaux</a:t>
            </a:r>
            <a:endParaRPr lang="fr-FR" dirty="0" smtClean="0">
              <a:effectLst/>
            </a:endParaRPr>
          </a:p>
          <a:p>
            <a:endParaRPr lang="fr-FR" dirty="0"/>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66919252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220365"/>
            <a:ext cx="7818120" cy="282026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Le </a:t>
            </a:r>
            <a:r>
              <a:rPr lang="fr-FR" sz="1200" dirty="0">
                <a:solidFill>
                  <a:srgbClr val="0F3A9C"/>
                </a:solidFill>
              </a:rPr>
              <a:t>codage </a:t>
            </a:r>
            <a:r>
              <a:rPr lang="fr-FR" sz="1200" b="1" dirty="0">
                <a:solidFill>
                  <a:srgbClr val="0F3A9C"/>
                </a:solidFill>
              </a:rPr>
              <a:t>pour tous les items de diagnostics médicaux </a:t>
            </a:r>
            <a:r>
              <a:rPr lang="fr-FR" sz="1200" dirty="0">
                <a:solidFill>
                  <a:srgbClr val="0F3A9C"/>
                </a:solidFill>
              </a:rPr>
              <a:t>est le suivant :</a:t>
            </a:r>
          </a:p>
          <a:p>
            <a:pPr algn="just"/>
            <a:r>
              <a:rPr lang="fr-FR" sz="1200" dirty="0">
                <a:solidFill>
                  <a:srgbClr val="0F3A9C"/>
                </a:solidFill>
              </a:rPr>
              <a:t> 	0 – Absente</a:t>
            </a:r>
          </a:p>
          <a:p>
            <a:pPr algn="just"/>
            <a:r>
              <a:rPr lang="fr-FR" sz="1200" dirty="0">
                <a:solidFill>
                  <a:srgbClr val="0F3A9C"/>
                </a:solidFill>
              </a:rPr>
              <a:t>	1 – Principal ou principaux diagnostics pour </a:t>
            </a:r>
            <a:r>
              <a:rPr lang="fr-FR" sz="1200" dirty="0" smtClean="0">
                <a:solidFill>
                  <a:srgbClr val="0F3A9C"/>
                </a:solidFill>
              </a:rPr>
              <a:t>l’épisode </a:t>
            </a:r>
            <a:r>
              <a:rPr lang="fr-FR" sz="1200" dirty="0">
                <a:solidFill>
                  <a:srgbClr val="0F3A9C"/>
                </a:solidFill>
              </a:rPr>
              <a:t>de soins actuel</a:t>
            </a:r>
          </a:p>
          <a:p>
            <a:pPr algn="just"/>
            <a:r>
              <a:rPr lang="fr-FR" sz="1200" dirty="0">
                <a:solidFill>
                  <a:srgbClr val="0F3A9C"/>
                </a:solidFill>
              </a:rPr>
              <a:t>	2 – Diagnostic présent avec traitement actif </a:t>
            </a:r>
          </a:p>
          <a:p>
            <a:pPr algn="just"/>
            <a:r>
              <a:rPr lang="fr-FR" sz="1200" dirty="0">
                <a:solidFill>
                  <a:srgbClr val="0F3A9C"/>
                </a:solidFill>
              </a:rPr>
              <a:t>	3 – Diagnostic présent suivi mais sans </a:t>
            </a:r>
            <a:r>
              <a:rPr lang="fr-FR" sz="1200" dirty="0" smtClean="0">
                <a:solidFill>
                  <a:srgbClr val="0F3A9C"/>
                </a:solidFill>
              </a:rPr>
              <a:t>traitement </a:t>
            </a:r>
            <a:r>
              <a:rPr lang="fr-FR" sz="1200" dirty="0">
                <a:solidFill>
                  <a:srgbClr val="0F3A9C"/>
                </a:solidFill>
              </a:rPr>
              <a:t>actif</a:t>
            </a:r>
          </a:p>
          <a:p>
            <a:pPr algn="just"/>
            <a:endParaRPr lang="fr-FR" sz="1200" dirty="0" smtClean="0">
              <a:solidFill>
                <a:srgbClr val="0F3A9C"/>
              </a:solidFill>
            </a:endParaRPr>
          </a:p>
          <a:p>
            <a:pPr algn="just"/>
            <a:endParaRPr lang="fr-FR" sz="1200" dirty="0">
              <a:solidFill>
                <a:srgbClr val="0F3A9C"/>
              </a:solidFill>
            </a:endParaRPr>
          </a:p>
          <a:p>
            <a:pPr algn="just"/>
            <a:endParaRPr lang="fr-FR" sz="1200" dirty="0" smtClean="0">
              <a:solidFill>
                <a:srgbClr val="0F3A9C"/>
              </a:solidFill>
            </a:endParaRPr>
          </a:p>
          <a:p>
            <a:pPr algn="just"/>
            <a:endParaRPr lang="fr-FR" sz="1200" dirty="0">
              <a:solidFill>
                <a:srgbClr val="0F3A9C"/>
              </a:solidFill>
            </a:endParaRPr>
          </a:p>
          <a:p>
            <a:pPr algn="just"/>
            <a:endParaRPr lang="fr-FR" sz="1200" dirty="0" smtClean="0">
              <a:solidFill>
                <a:srgbClr val="0F3A9C"/>
              </a:solidFill>
            </a:endParaRPr>
          </a:p>
          <a:p>
            <a:pPr algn="just"/>
            <a:endParaRPr lang="fr-FR" sz="1200" dirty="0">
              <a:solidFill>
                <a:srgbClr val="0F3A9C"/>
              </a:solidFill>
            </a:endParaRPr>
          </a:p>
          <a:p>
            <a:pPr algn="just"/>
            <a:endParaRPr lang="fr-FR" sz="1200" dirty="0" smtClean="0">
              <a:solidFill>
                <a:srgbClr val="0F3A9C"/>
              </a:solidFill>
            </a:endParaRPr>
          </a:p>
          <a:p>
            <a:pPr algn="just"/>
            <a:endParaRPr lang="fr-FR" sz="1200" dirty="0">
              <a:solidFill>
                <a:srgbClr val="0F3A9C"/>
              </a:solidFill>
            </a:endParaRPr>
          </a:p>
          <a:p>
            <a:pPr algn="just"/>
            <a:endParaRPr lang="fr-FR" sz="1200" dirty="0" smtClean="0">
              <a:solidFill>
                <a:srgbClr val="0F3A9C"/>
              </a:solidFill>
            </a:endParaRPr>
          </a:p>
          <a:p>
            <a:pPr algn="just"/>
            <a:endParaRPr lang="fr-FR" sz="1200" dirty="0" smtClean="0">
              <a:solidFill>
                <a:srgbClr val="0F3A9C"/>
              </a:solidFill>
            </a:endParaRPr>
          </a:p>
        </p:txBody>
      </p:sp>
      <p:sp>
        <p:nvSpPr>
          <p:cNvPr id="9" name="ZoneTexte 8"/>
          <p:cNvSpPr txBox="1"/>
          <p:nvPr/>
        </p:nvSpPr>
        <p:spPr>
          <a:xfrm>
            <a:off x="957700" y="942011"/>
            <a:ext cx="2668038" cy="369332"/>
          </a:xfrm>
          <a:prstGeom prst="rect">
            <a:avLst/>
          </a:prstGeom>
          <a:solidFill>
            <a:schemeClr val="bg1"/>
          </a:solidFill>
        </p:spPr>
        <p:txBody>
          <a:bodyPr wrap="none" rtlCol="0">
            <a:spAutoFit/>
          </a:bodyPr>
          <a:lstStyle/>
          <a:p>
            <a:r>
              <a:rPr lang="fr-FR" b="1" i="1" dirty="0" smtClean="0">
                <a:solidFill>
                  <a:srgbClr val="0F3A9C"/>
                </a:solidFill>
              </a:rPr>
              <a:t>iI1 </a:t>
            </a:r>
            <a:r>
              <a:rPr lang="fr-FR" b="1" i="1" dirty="0">
                <a:solidFill>
                  <a:srgbClr val="0F3A9C"/>
                </a:solidFill>
              </a:rPr>
              <a:t>- Diagnostics médicaux</a:t>
            </a:r>
          </a:p>
        </p:txBody>
      </p:sp>
      <p:sp>
        <p:nvSpPr>
          <p:cNvPr id="12" name="Arrondir un rectangle avec un coin du même côté 11"/>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sp>
        <p:nvSpPr>
          <p:cNvPr id="13" name="Rectangle 12"/>
          <p:cNvSpPr/>
          <p:nvPr/>
        </p:nvSpPr>
        <p:spPr>
          <a:xfrm>
            <a:off x="788036" y="1865974"/>
            <a:ext cx="3620451" cy="235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smtClean="0">
              <a:solidFill>
                <a:srgbClr val="0F3A9C"/>
              </a:solidFill>
            </a:endParaRPr>
          </a:p>
          <a:p>
            <a:pPr algn="just"/>
            <a:r>
              <a:rPr lang="fr-FR" sz="1200" b="1" dirty="0" smtClean="0">
                <a:solidFill>
                  <a:srgbClr val="0F3A9C"/>
                </a:solidFill>
              </a:rPr>
              <a:t>il1a </a:t>
            </a:r>
            <a:r>
              <a:rPr lang="fr-FR" sz="1200" b="1" dirty="0">
                <a:solidFill>
                  <a:srgbClr val="0F3A9C"/>
                </a:solidFill>
              </a:rPr>
              <a:t>- Fracture de la hanche durant les 30 derniers jours </a:t>
            </a:r>
            <a:r>
              <a:rPr lang="fr-FR" sz="1200" i="1" dirty="0">
                <a:solidFill>
                  <a:srgbClr val="0F3A9C"/>
                </a:solidFill>
              </a:rPr>
              <a:t>Ou depuis la dernière évaluation si moins de 30 jours. Comprend toute fracture quelle qu'en soit la date durant les 30 derniers jours (ou depuis la dernière évaluation), dans la mesure où elle est en relation avec l'état actuel de la personne, les traitements, la surveillance etc. Le diagnostic de fracture de hanche inclut tout type de fractures du col du fémur, y compris fractures du trochanter ou </a:t>
            </a:r>
            <a:r>
              <a:rPr lang="fr-FR" sz="1200" i="1" dirty="0" smtClean="0">
                <a:solidFill>
                  <a:srgbClr val="0F3A9C"/>
                </a:solidFill>
              </a:rPr>
              <a:t>sous-capitales.</a:t>
            </a:r>
          </a:p>
        </p:txBody>
      </p:sp>
      <p:sp>
        <p:nvSpPr>
          <p:cNvPr id="14" name="Rectangle 13"/>
          <p:cNvSpPr/>
          <p:nvPr/>
        </p:nvSpPr>
        <p:spPr>
          <a:xfrm>
            <a:off x="4640898" y="1901486"/>
            <a:ext cx="3620451" cy="235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il1b </a:t>
            </a:r>
            <a:r>
              <a:rPr lang="fr-FR" sz="1200" b="1" dirty="0">
                <a:solidFill>
                  <a:srgbClr val="0F3A9C"/>
                </a:solidFill>
              </a:rPr>
              <a:t>- Autre fracture durant les 30 derniers </a:t>
            </a:r>
            <a:r>
              <a:rPr lang="fr-FR" sz="1200" b="1" dirty="0" smtClean="0">
                <a:solidFill>
                  <a:srgbClr val="0F3A9C"/>
                </a:solidFill>
              </a:rPr>
              <a:t>jours</a:t>
            </a:r>
          </a:p>
          <a:p>
            <a:pPr algn="just"/>
            <a:r>
              <a:rPr lang="fr-FR" sz="1200" i="1" dirty="0">
                <a:solidFill>
                  <a:srgbClr val="0F3A9C"/>
                </a:solidFill>
              </a:rPr>
              <a:t>Ou depuis la dernière évaluation si moins de 30 jours. Toute autre fracture qu'une fracture de l'extrémité supérieure du fémur (Ex : poignet) quelle qu'en soit l'origine. Ex : chute, fragilité osseuse, conséquence d'un cancer, </a:t>
            </a:r>
            <a:r>
              <a:rPr lang="fr-FR" sz="1200" i="1" dirty="0" smtClean="0">
                <a:solidFill>
                  <a:srgbClr val="0F3A9C"/>
                </a:solidFill>
              </a:rPr>
              <a:t>etc.</a:t>
            </a:r>
          </a:p>
          <a:p>
            <a:pPr algn="just"/>
            <a:endParaRPr lang="fr-FR" sz="1200" i="1" dirty="0">
              <a:solidFill>
                <a:srgbClr val="0F3A9C"/>
              </a:solidFill>
            </a:endParaRPr>
          </a:p>
          <a:p>
            <a:pPr algn="just"/>
            <a:endParaRPr lang="fr-FR" sz="1200" i="1" dirty="0">
              <a:solidFill>
                <a:srgbClr val="0F3A9C"/>
              </a:solidFill>
            </a:endParaRPr>
          </a:p>
        </p:txBody>
      </p:sp>
      <p:sp>
        <p:nvSpPr>
          <p:cNvPr id="15" name="Rectangle 14"/>
          <p:cNvSpPr/>
          <p:nvPr/>
        </p:nvSpPr>
        <p:spPr>
          <a:xfrm>
            <a:off x="642938" y="4126835"/>
            <a:ext cx="7818120" cy="215365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Modalités de codage pour toute la section</a:t>
            </a:r>
            <a:endParaRPr lang="fr-FR" sz="1400" b="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b="1" dirty="0">
                <a:latin typeface="Arial" panose="020B0604020202020204" pitchFamily="34" charset="0"/>
                <a:cs typeface="Arial" panose="020B0604020202020204" pitchFamily="34" charset="0"/>
              </a:rPr>
              <a:t>0 Absent </a:t>
            </a:r>
            <a:endParaRPr lang="fr-FR" sz="14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b="1" dirty="0">
                <a:latin typeface="Arial" panose="020B0604020202020204" pitchFamily="34" charset="0"/>
                <a:cs typeface="Arial" panose="020B0604020202020204" pitchFamily="34" charset="0"/>
              </a:rPr>
              <a:t>1 </a:t>
            </a:r>
            <a:r>
              <a:rPr lang="fr-FR" sz="1400" b="1" dirty="0" smtClean="0">
                <a:latin typeface="Arial" panose="020B0604020202020204" pitchFamily="34" charset="0"/>
                <a:cs typeface="Arial" panose="020B0604020202020204" pitchFamily="34" charset="0"/>
              </a:rPr>
              <a:t>Diagnostic(s) principal(aux) </a:t>
            </a:r>
            <a:r>
              <a:rPr lang="fr-FR" sz="1400" b="1" dirty="0">
                <a:latin typeface="Arial" panose="020B0604020202020204" pitchFamily="34" charset="0"/>
                <a:cs typeface="Arial" panose="020B0604020202020204" pitchFamily="34" charset="0"/>
              </a:rPr>
              <a:t>pour l’épisode de soins actuel. </a:t>
            </a:r>
            <a:r>
              <a:rPr lang="fr-FR" sz="1400" dirty="0" smtClean="0">
                <a:latin typeface="Arial" panose="020B0604020202020204" pitchFamily="34" charset="0"/>
                <a:cs typeface="Arial" panose="020B0604020202020204" pitchFamily="34" charset="0"/>
              </a:rPr>
              <a:t>Un, ou plusieurs </a:t>
            </a:r>
            <a:r>
              <a:rPr lang="fr-FR" sz="1400" dirty="0">
                <a:latin typeface="Arial" panose="020B0604020202020204" pitchFamily="34" charset="0"/>
                <a:cs typeface="Arial" panose="020B0604020202020204" pitchFamily="34" charset="0"/>
              </a:rPr>
              <a:t>diagnostic(s) </a:t>
            </a:r>
            <a:r>
              <a:rPr lang="fr-FR" sz="1400" dirty="0" smtClean="0">
                <a:latin typeface="Arial" panose="020B0604020202020204" pitchFamily="34" charset="0"/>
                <a:cs typeface="Arial" panose="020B0604020202020204" pitchFamily="34" charset="0"/>
              </a:rPr>
              <a:t>qui a (ont) un impact conséquent sur </a:t>
            </a:r>
            <a:r>
              <a:rPr lang="fr-FR" sz="1400" dirty="0">
                <a:latin typeface="Arial" panose="020B0604020202020204" pitchFamily="34" charset="0"/>
                <a:cs typeface="Arial" panose="020B0604020202020204" pitchFamily="34" charset="0"/>
              </a:rPr>
              <a:t>le fonctionnement actuel</a:t>
            </a:r>
            <a:r>
              <a:rPr lang="fr-FR" sz="1400" dirty="0" smtClean="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Il peut y avoir plusieurs diagnostics </a:t>
            </a:r>
            <a:r>
              <a:rPr lang="fr-FR" sz="1400" dirty="0" smtClean="0">
                <a:latin typeface="Arial" panose="020B0604020202020204" pitchFamily="34" charset="0"/>
                <a:cs typeface="Arial" panose="020B0604020202020204" pitchFamily="34" charset="0"/>
              </a:rPr>
              <a:t>principaux.</a:t>
            </a:r>
          </a:p>
          <a:p>
            <a:pPr marL="171450" indent="-171450" algn="just">
              <a:buFont typeface="Arial" panose="020B0604020202020204" pitchFamily="34" charset="0"/>
              <a:buChar char="•"/>
            </a:pPr>
            <a:r>
              <a:rPr lang="fr-FR" sz="1400" b="1" dirty="0" smtClean="0">
                <a:latin typeface="Arial" panose="020B0604020202020204" pitchFamily="34" charset="0"/>
                <a:cs typeface="Arial" panose="020B0604020202020204" pitchFamily="34" charset="0"/>
              </a:rPr>
              <a:t>2 </a:t>
            </a:r>
            <a:r>
              <a:rPr lang="fr-FR" sz="1400" b="1" dirty="0">
                <a:latin typeface="Arial" panose="020B0604020202020204" pitchFamily="34" charset="0"/>
                <a:cs typeface="Arial" panose="020B0604020202020204" pitchFamily="34" charset="0"/>
              </a:rPr>
              <a:t>Diagnostic présent avec traitement actif. </a:t>
            </a:r>
            <a:r>
              <a:rPr lang="fr-FR" sz="1400" dirty="0">
                <a:latin typeface="Arial" panose="020B0604020202020204" pitchFamily="34" charset="0"/>
                <a:cs typeface="Arial" panose="020B0604020202020204" pitchFamily="34" charset="0"/>
              </a:rPr>
              <a:t>Le traitement peut </a:t>
            </a:r>
            <a:r>
              <a:rPr lang="fr-FR" sz="1400" dirty="0" smtClean="0">
                <a:latin typeface="Arial" panose="020B0604020202020204" pitchFamily="34" charset="0"/>
                <a:cs typeface="Arial" panose="020B0604020202020204" pitchFamily="34" charset="0"/>
              </a:rPr>
              <a:t>inclure </a:t>
            </a:r>
            <a:r>
              <a:rPr lang="fr-FR" sz="1400" dirty="0">
                <a:latin typeface="Arial" panose="020B0604020202020204" pitchFamily="34" charset="0"/>
                <a:cs typeface="Arial" panose="020B0604020202020204" pitchFamily="34" charset="0"/>
              </a:rPr>
              <a:t>médicaments, services de rééducation, ou un soin infirmier technique tel que soin de plaie ou aspiration. </a:t>
            </a:r>
          </a:p>
          <a:p>
            <a:pPr marL="171450" indent="-171450" algn="just">
              <a:buFont typeface="Arial" panose="020B0604020202020204" pitchFamily="34" charset="0"/>
              <a:buChar char="•"/>
            </a:pPr>
            <a:r>
              <a:rPr lang="fr-FR" sz="1400" b="1" dirty="0">
                <a:latin typeface="Arial" panose="020B0604020202020204" pitchFamily="34" charset="0"/>
                <a:cs typeface="Arial" panose="020B0604020202020204" pitchFamily="34" charset="0"/>
              </a:rPr>
              <a:t>3 Diagnostic présent, surveillé mais sans traitement actif. </a:t>
            </a:r>
            <a:r>
              <a:rPr lang="fr-FR" sz="1400" dirty="0" smtClean="0">
                <a:latin typeface="Arial" panose="020B0604020202020204" pitchFamily="34" charset="0"/>
                <a:cs typeface="Arial" panose="020B0604020202020204" pitchFamily="34" charset="0"/>
              </a:rPr>
              <a:t>La maladie est surveillée (ex : avec </a:t>
            </a:r>
            <a:r>
              <a:rPr lang="fr-FR" sz="1400" dirty="0">
                <a:latin typeface="Arial" panose="020B0604020202020204" pitchFamily="34" charset="0"/>
                <a:cs typeface="Arial" panose="020B0604020202020204" pitchFamily="34" charset="0"/>
              </a:rPr>
              <a:t>des examens de </a:t>
            </a:r>
            <a:r>
              <a:rPr lang="fr-FR" sz="1400" dirty="0" smtClean="0">
                <a:latin typeface="Arial" panose="020B0604020202020204" pitchFamily="34" charset="0"/>
                <a:cs typeface="Arial" panose="020B0604020202020204" pitchFamily="34" charset="0"/>
              </a:rPr>
              <a:t>laboratoire) </a:t>
            </a:r>
            <a:r>
              <a:rPr lang="fr-FR" sz="1400" dirty="0">
                <a:latin typeface="Arial" panose="020B0604020202020204" pitchFamily="34" charset="0"/>
                <a:cs typeface="Arial" panose="020B0604020202020204" pitchFamily="34" charset="0"/>
              </a:rPr>
              <a:t>mais aucun traitement actif n’est mis en oeuvre. </a:t>
            </a:r>
            <a:endParaRPr lang="fr-FR" sz="1400" dirty="0">
              <a:solidFill>
                <a:prstClr val="white"/>
              </a:solidFill>
              <a:latin typeface="Arial" panose="020B0604020202020204" pitchFamily="34" charset="0"/>
              <a:cs typeface="Arial" panose="020B0604020202020204" pitchFamily="34" charset="0"/>
            </a:endParaRPr>
          </a:p>
        </p:txBody>
      </p:sp>
      <p:sp>
        <p:nvSpPr>
          <p:cNvPr id="16" name="ZoneTexte 15"/>
          <p:cNvSpPr txBox="1"/>
          <p:nvPr/>
        </p:nvSpPr>
        <p:spPr>
          <a:xfrm rot="16200000">
            <a:off x="-12161" y="507558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6803937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438261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1013619"/>
            <a:ext cx="2668038" cy="369332"/>
          </a:xfrm>
          <a:prstGeom prst="rect">
            <a:avLst/>
          </a:prstGeom>
          <a:solidFill>
            <a:schemeClr val="bg1"/>
          </a:solidFill>
        </p:spPr>
        <p:txBody>
          <a:bodyPr wrap="none" rtlCol="0">
            <a:spAutoFit/>
          </a:bodyPr>
          <a:lstStyle/>
          <a:p>
            <a:r>
              <a:rPr lang="fr-FR" b="1" i="1" dirty="0" smtClean="0">
                <a:solidFill>
                  <a:srgbClr val="0F3A9C"/>
                </a:solidFill>
              </a:rPr>
              <a:t>iI1 </a:t>
            </a:r>
            <a:r>
              <a:rPr lang="fr-FR" b="1" i="1" dirty="0">
                <a:solidFill>
                  <a:srgbClr val="0F3A9C"/>
                </a:solidFill>
              </a:rPr>
              <a:t>- Diagnostics médicaux</a:t>
            </a:r>
          </a:p>
        </p:txBody>
      </p:sp>
      <p:sp>
        <p:nvSpPr>
          <p:cNvPr id="10" name="Rectangle 9"/>
          <p:cNvSpPr/>
          <p:nvPr/>
        </p:nvSpPr>
        <p:spPr>
          <a:xfrm>
            <a:off x="642938" y="5710538"/>
            <a:ext cx="7818120" cy="51959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prstClr val="white"/>
                </a:solidFill>
                <a:latin typeface="Arial" panose="020B0604020202020204" pitchFamily="34" charset="0"/>
                <a:cs typeface="Arial" panose="020B0604020202020204" pitchFamily="34" charset="0"/>
              </a:rPr>
              <a:t>Attention : </a:t>
            </a:r>
            <a:r>
              <a:rPr lang="fr-FR" sz="1400" dirty="0">
                <a:solidFill>
                  <a:prstClr val="white"/>
                </a:solidFill>
                <a:latin typeface="Arial" panose="020B0604020202020204" pitchFamily="34" charset="0"/>
                <a:cs typeface="Arial" panose="020B0604020202020204" pitchFamily="34" charset="0"/>
              </a:rPr>
              <a:t>les prescriptions de médicaments ne doivent pas servir de preuve de présence d’une maladie.</a:t>
            </a:r>
          </a:p>
        </p:txBody>
      </p:sp>
      <p:sp>
        <p:nvSpPr>
          <p:cNvPr id="11" name="ZoneTexte 10"/>
          <p:cNvSpPr txBox="1"/>
          <p:nvPr/>
        </p:nvSpPr>
        <p:spPr>
          <a:xfrm rot="16200000">
            <a:off x="298132" y="5802597"/>
            <a:ext cx="381836" cy="307777"/>
          </a:xfrm>
          <a:prstGeom prst="rect">
            <a:avLst/>
          </a:prstGeom>
          <a:noFill/>
        </p:spPr>
        <p:txBody>
          <a:bodyPr wrap="none" rtlCol="0">
            <a:spAutoFit/>
          </a:bodyPr>
          <a:lstStyle/>
          <a:p>
            <a:r>
              <a:rPr lang="fr-FR" sz="1400" b="1" dirty="0" smtClean="0">
                <a:solidFill>
                  <a:srgbClr val="0F3A9C"/>
                </a:solidFill>
              </a:rPr>
              <a:t>Rq</a:t>
            </a:r>
            <a:endParaRPr lang="fr-FR" sz="1400" b="1" dirty="0">
              <a:solidFill>
                <a:srgbClr val="0F3A9C"/>
              </a:solidFill>
            </a:endParaRPr>
          </a:p>
        </p:txBody>
      </p:sp>
      <p:sp>
        <p:nvSpPr>
          <p:cNvPr id="12" name="Arrondir un rectangle avec un coin du même côté 11"/>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sp>
        <p:nvSpPr>
          <p:cNvPr id="13" name="Rectangle 12"/>
          <p:cNvSpPr/>
          <p:nvPr/>
        </p:nvSpPr>
        <p:spPr>
          <a:xfrm>
            <a:off x="788036" y="1285876"/>
            <a:ext cx="3620451" cy="4295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smtClean="0">
              <a:solidFill>
                <a:srgbClr val="0F3A9C"/>
              </a:solidFill>
            </a:endParaRPr>
          </a:p>
          <a:p>
            <a:pPr algn="just"/>
            <a:r>
              <a:rPr lang="fr-FR" sz="1200" b="1" dirty="0" smtClean="0">
                <a:solidFill>
                  <a:srgbClr val="0F3A9C"/>
                </a:solidFill>
              </a:rPr>
              <a:t>il1c </a:t>
            </a:r>
            <a:r>
              <a:rPr lang="fr-FR" sz="1200" b="1" dirty="0">
                <a:solidFill>
                  <a:srgbClr val="0F3A9C"/>
                </a:solidFill>
              </a:rPr>
              <a:t>- Maladie </a:t>
            </a:r>
            <a:r>
              <a:rPr lang="fr-FR" sz="1200" b="1" dirty="0" smtClean="0">
                <a:solidFill>
                  <a:srgbClr val="0F3A9C"/>
                </a:solidFill>
              </a:rPr>
              <a:t>d'Alzheimer</a:t>
            </a:r>
          </a:p>
          <a:p>
            <a:pPr algn="just"/>
            <a:r>
              <a:rPr lang="fr-FR" sz="1200" i="1" dirty="0">
                <a:solidFill>
                  <a:srgbClr val="0F3A9C"/>
                </a:solidFill>
              </a:rPr>
              <a:t>Démence dégénérative et progressive, diagnostiquée par exclusion d'autres démences et de raisons physiologiques d'une démence.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il1d </a:t>
            </a:r>
            <a:r>
              <a:rPr lang="fr-FR" sz="1200" b="1" dirty="0">
                <a:solidFill>
                  <a:srgbClr val="0F3A9C"/>
                </a:solidFill>
              </a:rPr>
              <a:t>- Démence autre que la maladie </a:t>
            </a:r>
            <a:r>
              <a:rPr lang="fr-FR" sz="1200" b="1" dirty="0" smtClean="0">
                <a:solidFill>
                  <a:srgbClr val="0F3A9C"/>
                </a:solidFill>
              </a:rPr>
              <a:t>d'Alzheimer</a:t>
            </a:r>
          </a:p>
          <a:p>
            <a:pPr algn="just"/>
            <a:r>
              <a:rPr lang="fr-FR" sz="1200" i="1" dirty="0">
                <a:solidFill>
                  <a:srgbClr val="0F3A9C"/>
                </a:solidFill>
              </a:rPr>
              <a:t>Comprend les diagnostics de syndrome de déficit cérébral organique ou de déficit cérébral chronique, sénilité, démence sénile, démence par infarctus cérébraux multiples et les démences associées à des maladies neurologiques autres que la maladie d'Alzheimer (Ex : démences fronto-temporales, maladies de Pic, démences à corps de Lewy, maladie de Creutzfeld-Jakob, chorée de Huntington, tumeurs cérébrales, etc</a:t>
            </a:r>
            <a:r>
              <a:rPr lang="fr-FR" sz="1200" i="1" dirty="0" smtClean="0">
                <a:solidFill>
                  <a:srgbClr val="0F3A9C"/>
                </a:solidFill>
              </a:rPr>
              <a:t>.)</a:t>
            </a:r>
          </a:p>
          <a:p>
            <a:pPr algn="just"/>
            <a:endParaRPr lang="fr-FR" sz="1200" i="1" dirty="0">
              <a:solidFill>
                <a:srgbClr val="0F3A9C"/>
              </a:solidFill>
            </a:endParaRPr>
          </a:p>
          <a:p>
            <a:pPr algn="just"/>
            <a:r>
              <a:rPr lang="fr-FR" sz="1200" b="1" dirty="0" smtClean="0">
                <a:solidFill>
                  <a:srgbClr val="0F3A9C"/>
                </a:solidFill>
              </a:rPr>
              <a:t>il1e – Hémiplégie</a:t>
            </a:r>
          </a:p>
          <a:p>
            <a:pPr algn="just"/>
            <a:r>
              <a:rPr lang="fr-FR" sz="1200" i="1" dirty="0">
                <a:solidFill>
                  <a:srgbClr val="0F3A9C"/>
                </a:solidFill>
              </a:rPr>
              <a:t>Une paralysie (déficit permanent ou temporaire du fonctionnement, de la motricité, de la sensibilité) d'une moitié du corps. Habituellement due à une hémorragie, une thrombose, une embolie ou une tumeur cérébrale. Le diagnostic d'hémiplégie doit être dans le dossier clinique pour coder cet item. </a:t>
            </a:r>
            <a:endParaRPr lang="fr-FR" sz="1200" i="1" dirty="0" smtClean="0">
              <a:solidFill>
                <a:srgbClr val="0F3A9C"/>
              </a:solidFill>
            </a:endParaRPr>
          </a:p>
          <a:p>
            <a:pPr algn="just"/>
            <a:endParaRPr lang="fr-FR" sz="1200" i="1" dirty="0" smtClean="0">
              <a:solidFill>
                <a:srgbClr val="0F3A9C"/>
              </a:solidFill>
            </a:endParaRPr>
          </a:p>
        </p:txBody>
      </p:sp>
      <p:sp>
        <p:nvSpPr>
          <p:cNvPr id="14" name="Rectangle 13"/>
          <p:cNvSpPr/>
          <p:nvPr/>
        </p:nvSpPr>
        <p:spPr>
          <a:xfrm>
            <a:off x="4640898" y="1285876"/>
            <a:ext cx="3620451" cy="4295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il1f </a:t>
            </a:r>
            <a:r>
              <a:rPr lang="fr-FR" sz="1200" b="1" dirty="0">
                <a:solidFill>
                  <a:srgbClr val="0F3A9C"/>
                </a:solidFill>
              </a:rPr>
              <a:t>- Sclérose en </a:t>
            </a:r>
            <a:r>
              <a:rPr lang="fr-FR" sz="1200" b="1" dirty="0" smtClean="0">
                <a:solidFill>
                  <a:srgbClr val="0F3A9C"/>
                </a:solidFill>
              </a:rPr>
              <a:t>plaques</a:t>
            </a:r>
          </a:p>
          <a:p>
            <a:pPr algn="just"/>
            <a:r>
              <a:rPr lang="fr-FR" sz="1200" i="1" dirty="0">
                <a:solidFill>
                  <a:srgbClr val="0F3A9C"/>
                </a:solidFill>
              </a:rPr>
              <a:t>Une maladie démyélinisante du système nerveux central. Les signes les plus typiques sont une faiblesse musculaire, un trouble de la coordination, des paresthésies, des troubles du langage et des troubles visuels</a:t>
            </a:r>
            <a:r>
              <a:rPr lang="fr-FR" sz="1200" i="1" dirty="0" smtClean="0">
                <a:solidFill>
                  <a:srgbClr val="0F3A9C"/>
                </a:solidFill>
              </a:rPr>
              <a:t>.</a:t>
            </a:r>
          </a:p>
          <a:p>
            <a:pPr algn="just"/>
            <a:endParaRPr lang="fr-FR" sz="1200" i="1" dirty="0">
              <a:solidFill>
                <a:srgbClr val="0F3A9C"/>
              </a:solidFill>
            </a:endParaRPr>
          </a:p>
          <a:p>
            <a:pPr algn="just"/>
            <a:r>
              <a:rPr lang="fr-FR" sz="1200" b="1" dirty="0" smtClean="0">
                <a:solidFill>
                  <a:srgbClr val="0F3A9C"/>
                </a:solidFill>
              </a:rPr>
              <a:t>il1g </a:t>
            </a:r>
            <a:r>
              <a:rPr lang="fr-FR" sz="1200" b="1" dirty="0">
                <a:solidFill>
                  <a:srgbClr val="0F3A9C"/>
                </a:solidFill>
              </a:rPr>
              <a:t>- Paraplégie </a:t>
            </a:r>
          </a:p>
          <a:p>
            <a:pPr algn="just"/>
            <a:r>
              <a:rPr lang="fr-FR" sz="1200" i="1" dirty="0">
                <a:solidFill>
                  <a:srgbClr val="0F3A9C"/>
                </a:solidFill>
              </a:rPr>
              <a:t>Paralysie (déficit temporaire ou permanente du fonctionnement, de la motricité) de la moitié inférieure du corps incluant les deux membres </a:t>
            </a:r>
            <a:r>
              <a:rPr lang="fr-FR" sz="1200" i="1" dirty="0" smtClean="0">
                <a:solidFill>
                  <a:srgbClr val="0F3A9C"/>
                </a:solidFill>
              </a:rPr>
              <a:t>inférieurs</a:t>
            </a:r>
            <a:r>
              <a:rPr lang="fr-FR" sz="1200" i="1" dirty="0">
                <a:solidFill>
                  <a:srgbClr val="0F3A9C"/>
                </a:solidFill>
              </a:rPr>
              <a:t>.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il1h </a:t>
            </a:r>
            <a:r>
              <a:rPr lang="fr-FR" sz="1200" b="1" dirty="0">
                <a:solidFill>
                  <a:srgbClr val="0F3A9C"/>
                </a:solidFill>
              </a:rPr>
              <a:t>- Maladie de Parkinson </a:t>
            </a:r>
          </a:p>
          <a:p>
            <a:pPr algn="just"/>
            <a:r>
              <a:rPr lang="fr-FR" sz="1200" i="1" dirty="0" smtClean="0">
                <a:solidFill>
                  <a:srgbClr val="0F3A9C"/>
                </a:solidFill>
              </a:rPr>
              <a:t>Maladie </a:t>
            </a:r>
            <a:r>
              <a:rPr lang="fr-FR" sz="1200" i="1" dirty="0">
                <a:solidFill>
                  <a:srgbClr val="0F3A9C"/>
                </a:solidFill>
              </a:rPr>
              <a:t>cérébrale caractérisée par l'existence d'un tremblement, d'une rigidité, de difficultés dans la mobilité, la marche et la coordination.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il1i </a:t>
            </a:r>
            <a:r>
              <a:rPr lang="fr-FR" sz="1200" b="1" dirty="0">
                <a:solidFill>
                  <a:srgbClr val="0F3A9C"/>
                </a:solidFill>
              </a:rPr>
              <a:t>- Quadriplégie </a:t>
            </a:r>
          </a:p>
          <a:p>
            <a:pPr algn="just"/>
            <a:r>
              <a:rPr lang="fr-FR" sz="1200" i="1" dirty="0" smtClean="0">
                <a:solidFill>
                  <a:srgbClr val="0F3A9C"/>
                </a:solidFill>
              </a:rPr>
              <a:t>Paralysie </a:t>
            </a:r>
            <a:r>
              <a:rPr lang="fr-FR" sz="1200" i="1" dirty="0">
                <a:solidFill>
                  <a:srgbClr val="0F3A9C"/>
                </a:solidFill>
              </a:rPr>
              <a:t>(déficit temporaire ou permanente du fonctionnement, de la motricité) des 4 membres et du tronc. </a:t>
            </a:r>
            <a:endParaRPr lang="fr-FR" sz="1200" i="1" dirty="0" smtClean="0">
              <a:solidFill>
                <a:srgbClr val="0F3A9C"/>
              </a:solidFill>
            </a:endParaRPr>
          </a:p>
          <a:p>
            <a:pPr algn="just"/>
            <a:endParaRPr lang="fr-FR" sz="1200" i="1" dirty="0">
              <a:solidFill>
                <a:srgbClr val="0F3A9C"/>
              </a:solidFill>
            </a:endParaRPr>
          </a:p>
        </p:txBody>
      </p:sp>
      <p:grpSp>
        <p:nvGrpSpPr>
          <p:cNvPr id="20" name="Groupe 19"/>
          <p:cNvGrpSpPr/>
          <p:nvPr/>
        </p:nvGrpSpPr>
        <p:grpSpPr>
          <a:xfrm>
            <a:off x="4251987" y="6437688"/>
            <a:ext cx="640026" cy="325577"/>
            <a:chOff x="4063779" y="6537716"/>
            <a:chExt cx="1016441" cy="200055"/>
          </a:xfrm>
        </p:grpSpPr>
        <p:sp>
          <p:nvSpPr>
            <p:cNvPr id="21" name="Rectangle 2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2" name="ZoneTexte 2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6211266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438261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1013619"/>
            <a:ext cx="2668038" cy="369332"/>
          </a:xfrm>
          <a:prstGeom prst="rect">
            <a:avLst/>
          </a:prstGeom>
          <a:solidFill>
            <a:schemeClr val="bg1"/>
          </a:solidFill>
        </p:spPr>
        <p:txBody>
          <a:bodyPr wrap="none" rtlCol="0">
            <a:spAutoFit/>
          </a:bodyPr>
          <a:lstStyle/>
          <a:p>
            <a:r>
              <a:rPr lang="fr-FR" b="1" i="1" dirty="0" smtClean="0">
                <a:solidFill>
                  <a:srgbClr val="0F3A9C"/>
                </a:solidFill>
              </a:rPr>
              <a:t>iI1 </a:t>
            </a:r>
            <a:r>
              <a:rPr lang="fr-FR" b="1" i="1" dirty="0">
                <a:solidFill>
                  <a:srgbClr val="0F3A9C"/>
                </a:solidFill>
              </a:rPr>
              <a:t>- Diagnostics médicaux</a:t>
            </a:r>
          </a:p>
        </p:txBody>
      </p:sp>
      <p:sp>
        <p:nvSpPr>
          <p:cNvPr id="12" name="Arrondir un rectangle avec un coin du même côté 11"/>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sp>
        <p:nvSpPr>
          <p:cNvPr id="13" name="Rectangle 12"/>
          <p:cNvSpPr/>
          <p:nvPr/>
        </p:nvSpPr>
        <p:spPr>
          <a:xfrm>
            <a:off x="788036" y="1285876"/>
            <a:ext cx="3620451" cy="4295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smtClean="0">
              <a:solidFill>
                <a:srgbClr val="0F3A9C"/>
              </a:solidFill>
            </a:endParaRPr>
          </a:p>
          <a:p>
            <a:pPr algn="just"/>
            <a:r>
              <a:rPr lang="fr-FR" sz="1200" b="1" dirty="0" smtClean="0">
                <a:solidFill>
                  <a:srgbClr val="0F3A9C"/>
                </a:solidFill>
              </a:rPr>
              <a:t>il1j </a:t>
            </a:r>
            <a:r>
              <a:rPr lang="fr-FR" sz="1200" b="1" dirty="0">
                <a:solidFill>
                  <a:srgbClr val="0F3A9C"/>
                </a:solidFill>
              </a:rPr>
              <a:t>- Attaque/Accident vasculaire cérébral </a:t>
            </a:r>
          </a:p>
          <a:p>
            <a:pPr algn="just"/>
            <a:r>
              <a:rPr lang="fr-FR" sz="1200" i="1" dirty="0" smtClean="0">
                <a:solidFill>
                  <a:srgbClr val="0F3A9C"/>
                </a:solidFill>
              </a:rPr>
              <a:t>Une </a:t>
            </a:r>
            <a:r>
              <a:rPr lang="fr-FR" sz="1200" i="1" dirty="0">
                <a:solidFill>
                  <a:srgbClr val="0F3A9C"/>
                </a:solidFill>
              </a:rPr>
              <a:t>rupture soudaine ou une thrombose d'un vaisseau sanguin intra-cérébral causant de sérieuses lésions cérébrales.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il1k </a:t>
            </a:r>
            <a:r>
              <a:rPr lang="fr-FR" sz="1200" b="1" dirty="0">
                <a:solidFill>
                  <a:srgbClr val="0F3A9C"/>
                </a:solidFill>
              </a:rPr>
              <a:t>- Maladie coronarienne </a:t>
            </a:r>
          </a:p>
          <a:p>
            <a:pPr algn="just"/>
            <a:r>
              <a:rPr lang="fr-FR" sz="1200" i="1" dirty="0">
                <a:solidFill>
                  <a:srgbClr val="0F3A9C"/>
                </a:solidFill>
              </a:rPr>
              <a:t>Un état chronique marqué par un épaississement et une perte d'élasticité des artères coronaires. Causée par les dépôts de plaques d'athérome. </a:t>
            </a:r>
          </a:p>
          <a:p>
            <a:pPr algn="just"/>
            <a:endParaRPr lang="fr-FR" sz="1200" i="1" dirty="0">
              <a:solidFill>
                <a:srgbClr val="0F3A9C"/>
              </a:solidFill>
            </a:endParaRPr>
          </a:p>
          <a:p>
            <a:pPr algn="just"/>
            <a:r>
              <a:rPr lang="fr-FR" sz="1200" b="1" dirty="0" smtClean="0">
                <a:solidFill>
                  <a:srgbClr val="0F3A9C"/>
                </a:solidFill>
              </a:rPr>
              <a:t>il1m </a:t>
            </a:r>
            <a:r>
              <a:rPr lang="fr-FR" sz="1200" b="1" dirty="0">
                <a:solidFill>
                  <a:srgbClr val="0F3A9C"/>
                </a:solidFill>
              </a:rPr>
              <a:t>- Insuffisance cardiaque </a:t>
            </a:r>
          </a:p>
          <a:p>
            <a:pPr algn="just"/>
            <a:r>
              <a:rPr lang="fr-FR" sz="1200" i="1" dirty="0">
                <a:solidFill>
                  <a:srgbClr val="0F3A9C"/>
                </a:solidFill>
              </a:rPr>
              <a:t>Un état dans lequel le cœur ne peut chasser tout le sang qu'il contient, ce qui conduit à une accumulation de sang dans les vaisseaux, une rétention d'eau et une congestion pulmonaire.</a:t>
            </a:r>
          </a:p>
          <a:p>
            <a:pPr algn="just"/>
            <a:endParaRPr lang="fr-FR" sz="1200" b="1" dirty="0" smtClean="0">
              <a:solidFill>
                <a:srgbClr val="0F3A9C"/>
              </a:solidFill>
            </a:endParaRPr>
          </a:p>
          <a:p>
            <a:pPr algn="just"/>
            <a:r>
              <a:rPr lang="fr-FR" sz="1200" b="1" dirty="0">
                <a:solidFill>
                  <a:srgbClr val="0F3A9C"/>
                </a:solidFill>
              </a:rPr>
              <a:t> </a:t>
            </a:r>
            <a:r>
              <a:rPr lang="fr-FR" sz="1200" b="1" dirty="0" smtClean="0">
                <a:solidFill>
                  <a:srgbClr val="0F3A9C"/>
                </a:solidFill>
              </a:rPr>
              <a:t>il1n </a:t>
            </a:r>
            <a:r>
              <a:rPr lang="fr-FR" sz="1200" b="1" dirty="0">
                <a:solidFill>
                  <a:srgbClr val="0F3A9C"/>
                </a:solidFill>
              </a:rPr>
              <a:t>- Anxiété </a:t>
            </a:r>
          </a:p>
          <a:p>
            <a:pPr algn="just"/>
            <a:r>
              <a:rPr lang="fr-FR" sz="1200" i="1" dirty="0">
                <a:solidFill>
                  <a:srgbClr val="0F3A9C"/>
                </a:solidFill>
              </a:rPr>
              <a:t>Malaise psychique, crainte d'une menace réelle ou imaginaire. Il y en a 5 types : Anxiété généralisée - Trouble obsessionnel compulsif - Trouble panique - Phobie - Stress post-traumatique </a:t>
            </a:r>
          </a:p>
        </p:txBody>
      </p:sp>
      <p:sp>
        <p:nvSpPr>
          <p:cNvPr id="14" name="Rectangle 13"/>
          <p:cNvSpPr/>
          <p:nvPr/>
        </p:nvSpPr>
        <p:spPr>
          <a:xfrm>
            <a:off x="4640898" y="1285876"/>
            <a:ext cx="3620451" cy="4295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il1w </a:t>
            </a:r>
            <a:r>
              <a:rPr lang="fr-FR" sz="1200" b="1" dirty="0">
                <a:solidFill>
                  <a:srgbClr val="0F3A9C"/>
                </a:solidFill>
              </a:rPr>
              <a:t>- Psychose maniaco-dépressive (maladie bipolaire) </a:t>
            </a:r>
          </a:p>
          <a:p>
            <a:pPr algn="just"/>
            <a:r>
              <a:rPr lang="fr-FR" sz="1200" i="1" dirty="0" smtClean="0">
                <a:solidFill>
                  <a:srgbClr val="0F3A9C"/>
                </a:solidFill>
              </a:rPr>
              <a:t>Comprend </a:t>
            </a:r>
            <a:r>
              <a:rPr lang="fr-FR" sz="1200" i="1" dirty="0">
                <a:solidFill>
                  <a:srgbClr val="0F3A9C"/>
                </a:solidFill>
              </a:rPr>
              <a:t>les diagnostics cliniques de psychose maniaco-dépressive ou maladie bipolaire.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il1o </a:t>
            </a:r>
            <a:r>
              <a:rPr lang="fr-FR" sz="1200" b="1" dirty="0">
                <a:solidFill>
                  <a:srgbClr val="0F3A9C"/>
                </a:solidFill>
              </a:rPr>
              <a:t>- Dépression </a:t>
            </a:r>
          </a:p>
          <a:p>
            <a:pPr algn="just"/>
            <a:r>
              <a:rPr lang="fr-FR" sz="1200" i="1" dirty="0">
                <a:solidFill>
                  <a:srgbClr val="0F3A9C"/>
                </a:solidFill>
              </a:rPr>
              <a:t>Etat mental pathologique caractérisé par une humeur dépressive (Ex : la personne se sent triste ou vide, pleure), une diminution de la capacité à penser ou à se concentrer, une perte d'intérêt ou de plaisir pour les activités habituelles, une insomnie ou une hypersomnie, une perte d'énergie, un changement d'appétit, le sentiment de n'avoir aucun espoir, de ne rien valoir ou de culpabilité. Elle peut inclure des idées de mort ou de </a:t>
            </a:r>
            <a:r>
              <a:rPr lang="fr-FR" sz="1200" i="1" dirty="0" smtClean="0">
                <a:solidFill>
                  <a:srgbClr val="0F3A9C"/>
                </a:solidFill>
              </a:rPr>
              <a:t>suicide.</a:t>
            </a:r>
            <a:endParaRPr lang="fr-FR" sz="1200" i="1" dirty="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il1p </a:t>
            </a:r>
            <a:r>
              <a:rPr lang="fr-FR" sz="1200" b="1" dirty="0">
                <a:solidFill>
                  <a:srgbClr val="0F3A9C"/>
                </a:solidFill>
              </a:rPr>
              <a:t>- Psychose </a:t>
            </a:r>
          </a:p>
          <a:p>
            <a:pPr algn="just"/>
            <a:r>
              <a:rPr lang="fr-FR" sz="1200" i="1" dirty="0" smtClean="0">
                <a:solidFill>
                  <a:srgbClr val="0F3A9C"/>
                </a:solidFill>
              </a:rPr>
              <a:t>Un </a:t>
            </a:r>
            <a:r>
              <a:rPr lang="fr-FR" sz="1200" i="1" dirty="0">
                <a:solidFill>
                  <a:srgbClr val="0F3A9C"/>
                </a:solidFill>
              </a:rPr>
              <a:t>trouble grave de la personnalité caractérisé par des hallucinations, des idées délirantes, une désorganisation du discours, du comportement ou de la pensée, un émoussement affectif. Cette catégorie inclut toutes les formes de schizophrénie (Ex : simple, paranoïde, catatonique, indifférencié, </a:t>
            </a:r>
            <a:r>
              <a:rPr lang="fr-FR" sz="1200" i="1" dirty="0" smtClean="0">
                <a:solidFill>
                  <a:srgbClr val="0F3A9C"/>
                </a:solidFill>
              </a:rPr>
              <a:t>infantile). </a:t>
            </a:r>
            <a:endParaRPr lang="fr-FR" sz="1200" i="1" dirty="0">
              <a:solidFill>
                <a:srgbClr val="0F3A9C"/>
              </a:solidFill>
            </a:endParaRPr>
          </a:p>
        </p:txBody>
      </p:sp>
      <p:sp>
        <p:nvSpPr>
          <p:cNvPr id="15" name="Rectangle 14"/>
          <p:cNvSpPr/>
          <p:nvPr/>
        </p:nvSpPr>
        <p:spPr>
          <a:xfrm>
            <a:off x="642938" y="5710538"/>
            <a:ext cx="7818120" cy="51959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prstClr val="white"/>
                </a:solidFill>
                <a:latin typeface="Arial" panose="020B0604020202020204" pitchFamily="34" charset="0"/>
                <a:cs typeface="Arial" panose="020B0604020202020204" pitchFamily="34" charset="0"/>
              </a:rPr>
              <a:t>Attention : les </a:t>
            </a:r>
            <a:r>
              <a:rPr lang="fr-FR" sz="1400" b="1" dirty="0">
                <a:solidFill>
                  <a:prstClr val="white"/>
                </a:solidFill>
                <a:latin typeface="Arial" panose="020B0604020202020204" pitchFamily="34" charset="0"/>
                <a:cs typeface="Arial" panose="020B0604020202020204" pitchFamily="34" charset="0"/>
              </a:rPr>
              <a:t>prescriptions de médicaments ne doivent pas servir de preuve de présence d’une maladie.</a:t>
            </a:r>
          </a:p>
        </p:txBody>
      </p:sp>
      <p:sp>
        <p:nvSpPr>
          <p:cNvPr id="16" name="ZoneTexte 15"/>
          <p:cNvSpPr txBox="1"/>
          <p:nvPr/>
        </p:nvSpPr>
        <p:spPr>
          <a:xfrm rot="16200000">
            <a:off x="298132" y="5802597"/>
            <a:ext cx="381836" cy="307777"/>
          </a:xfrm>
          <a:prstGeom prst="rect">
            <a:avLst/>
          </a:prstGeom>
          <a:noFill/>
        </p:spPr>
        <p:txBody>
          <a:bodyPr wrap="none" rtlCol="0">
            <a:spAutoFit/>
          </a:bodyPr>
          <a:lstStyle/>
          <a:p>
            <a:r>
              <a:rPr lang="fr-FR" sz="1400" b="1" dirty="0" smtClean="0">
                <a:solidFill>
                  <a:srgbClr val="0F3A9C"/>
                </a:solidFill>
              </a:rPr>
              <a:t>Rq</a:t>
            </a:r>
            <a:endParaRPr lang="fr-FR" sz="1400" b="1" dirty="0">
              <a:solidFill>
                <a:srgbClr val="0F3A9C"/>
              </a:solidFill>
            </a:endParaRPr>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5897735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6"/>
            <a:ext cx="7818120" cy="212594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1013619"/>
            <a:ext cx="2668038" cy="369332"/>
          </a:xfrm>
          <a:prstGeom prst="rect">
            <a:avLst/>
          </a:prstGeom>
          <a:solidFill>
            <a:schemeClr val="bg1"/>
          </a:solidFill>
        </p:spPr>
        <p:txBody>
          <a:bodyPr wrap="none" rtlCol="0">
            <a:spAutoFit/>
          </a:bodyPr>
          <a:lstStyle/>
          <a:p>
            <a:r>
              <a:rPr lang="fr-FR" b="1" i="1" dirty="0" smtClean="0">
                <a:solidFill>
                  <a:srgbClr val="0F3A9C"/>
                </a:solidFill>
              </a:rPr>
              <a:t>iI1 </a:t>
            </a:r>
            <a:r>
              <a:rPr lang="fr-FR" b="1" i="1" dirty="0">
                <a:solidFill>
                  <a:srgbClr val="0F3A9C"/>
                </a:solidFill>
              </a:rPr>
              <a:t>- Diagnostics médicaux</a:t>
            </a:r>
          </a:p>
        </p:txBody>
      </p:sp>
      <p:sp>
        <p:nvSpPr>
          <p:cNvPr id="12" name="Arrondir un rectangle avec un coin du même côté 11"/>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sp>
        <p:nvSpPr>
          <p:cNvPr id="13" name="Rectangle 12"/>
          <p:cNvSpPr/>
          <p:nvPr/>
        </p:nvSpPr>
        <p:spPr>
          <a:xfrm>
            <a:off x="788036" y="1285876"/>
            <a:ext cx="3620451" cy="2190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smtClean="0">
              <a:solidFill>
                <a:srgbClr val="0F3A9C"/>
              </a:solidFill>
            </a:endParaRPr>
          </a:p>
          <a:p>
            <a:pPr algn="just"/>
            <a:r>
              <a:rPr lang="fr-FR" sz="1200" b="1" dirty="0" smtClean="0">
                <a:solidFill>
                  <a:srgbClr val="0F3A9C"/>
                </a:solidFill>
              </a:rPr>
              <a:t>il1q </a:t>
            </a:r>
            <a:r>
              <a:rPr lang="fr-FR" sz="1200" b="1" dirty="0">
                <a:solidFill>
                  <a:srgbClr val="0F3A9C"/>
                </a:solidFill>
              </a:rPr>
              <a:t>- Pneumonie </a:t>
            </a:r>
          </a:p>
          <a:p>
            <a:pPr algn="just"/>
            <a:r>
              <a:rPr lang="fr-FR" sz="1200" i="1" dirty="0" smtClean="0">
                <a:solidFill>
                  <a:srgbClr val="0F3A9C"/>
                </a:solidFill>
              </a:rPr>
              <a:t>Une </a:t>
            </a:r>
            <a:r>
              <a:rPr lang="fr-FR" sz="1200" i="1" dirty="0">
                <a:solidFill>
                  <a:srgbClr val="0F3A9C"/>
                </a:solidFill>
              </a:rPr>
              <a:t>affection aiguë du poumon le plus souvent d'origine bactérienne ou virale. </a:t>
            </a:r>
            <a:endParaRPr lang="fr-FR" sz="1200" i="1" dirty="0" smtClean="0">
              <a:solidFill>
                <a:srgbClr val="0F3A9C"/>
              </a:solidFill>
            </a:endParaRPr>
          </a:p>
          <a:p>
            <a:pPr algn="just"/>
            <a:endParaRPr lang="fr-FR" sz="1200" i="1" dirty="0">
              <a:solidFill>
                <a:srgbClr val="0F3A9C"/>
              </a:solidFill>
            </a:endParaRPr>
          </a:p>
          <a:p>
            <a:pPr algn="just"/>
            <a:r>
              <a:rPr lang="fr-FR" sz="1200" b="1" dirty="0" smtClean="0">
                <a:solidFill>
                  <a:srgbClr val="0F3A9C"/>
                </a:solidFill>
              </a:rPr>
              <a:t>il1r </a:t>
            </a:r>
            <a:r>
              <a:rPr lang="fr-FR" sz="1200" b="1" dirty="0">
                <a:solidFill>
                  <a:srgbClr val="0F3A9C"/>
                </a:solidFill>
              </a:rPr>
              <a:t>- Infection urinaire durant les 3 derniers jours </a:t>
            </a:r>
          </a:p>
          <a:p>
            <a:pPr algn="just"/>
            <a:r>
              <a:rPr lang="fr-FR" sz="1200" i="1" dirty="0" smtClean="0">
                <a:solidFill>
                  <a:srgbClr val="0F3A9C"/>
                </a:solidFill>
              </a:rPr>
              <a:t>Comprend </a:t>
            </a:r>
            <a:r>
              <a:rPr lang="fr-FR" sz="1200" i="1" dirty="0">
                <a:solidFill>
                  <a:srgbClr val="0F3A9C"/>
                </a:solidFill>
              </a:rPr>
              <a:t>les infections aiguës et chroniques symptomatiques au cours des 30 derniers jours. Codez cet item seulement s'il y a des preuves de présence d'infection et des examens de laboratoire significatifs dans le dossier </a:t>
            </a:r>
            <a:r>
              <a:rPr lang="fr-FR" sz="1200" i="1" dirty="0" smtClean="0">
                <a:solidFill>
                  <a:srgbClr val="0F3A9C"/>
                </a:solidFill>
              </a:rPr>
              <a:t>clinique. </a:t>
            </a:r>
            <a:endParaRPr lang="fr-FR" sz="1200" i="1" dirty="0">
              <a:solidFill>
                <a:srgbClr val="0F3A9C"/>
              </a:solidFill>
            </a:endParaRPr>
          </a:p>
          <a:p>
            <a:pPr algn="just"/>
            <a:endParaRPr lang="fr-FR" sz="1200" i="1" dirty="0">
              <a:solidFill>
                <a:srgbClr val="0F3A9C"/>
              </a:solidFill>
            </a:endParaRPr>
          </a:p>
          <a:p>
            <a:pPr algn="just"/>
            <a:endParaRPr lang="fr-FR" sz="1200" b="1" dirty="0" smtClean="0">
              <a:solidFill>
                <a:srgbClr val="0F3A9C"/>
              </a:solidFill>
            </a:endParaRPr>
          </a:p>
        </p:txBody>
      </p:sp>
      <p:sp>
        <p:nvSpPr>
          <p:cNvPr id="14" name="Rectangle 13"/>
          <p:cNvSpPr/>
          <p:nvPr/>
        </p:nvSpPr>
        <p:spPr>
          <a:xfrm>
            <a:off x="4640898" y="1285876"/>
            <a:ext cx="3620451" cy="2190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il1s </a:t>
            </a:r>
            <a:r>
              <a:rPr lang="fr-FR" sz="1200" b="1" dirty="0">
                <a:solidFill>
                  <a:srgbClr val="0F3A9C"/>
                </a:solidFill>
              </a:rPr>
              <a:t>- Cancer </a:t>
            </a:r>
          </a:p>
          <a:p>
            <a:pPr algn="just"/>
            <a:r>
              <a:rPr lang="fr-FR" sz="1200" i="1" dirty="0">
                <a:solidFill>
                  <a:srgbClr val="0F3A9C"/>
                </a:solidFill>
              </a:rPr>
              <a:t>Toute grosseur ou tumeur maligne causée par des divisions cellulaires anormales et incontrôlées qui peut essaimer dans d'autre partie du corps par voie sanguine ou lymphatique. </a:t>
            </a:r>
          </a:p>
          <a:p>
            <a:pPr algn="just"/>
            <a:endParaRPr lang="fr-FR" sz="1200" b="1" dirty="0" smtClean="0">
              <a:solidFill>
                <a:srgbClr val="0F3A9C"/>
              </a:solidFill>
            </a:endParaRPr>
          </a:p>
          <a:p>
            <a:pPr algn="just"/>
            <a:r>
              <a:rPr lang="fr-FR" sz="1200" b="1" dirty="0" smtClean="0">
                <a:solidFill>
                  <a:srgbClr val="0F3A9C"/>
                </a:solidFill>
              </a:rPr>
              <a:t>il1t </a:t>
            </a:r>
            <a:r>
              <a:rPr lang="fr-FR" sz="1200" b="1" dirty="0">
                <a:solidFill>
                  <a:srgbClr val="0F3A9C"/>
                </a:solidFill>
              </a:rPr>
              <a:t>- </a:t>
            </a:r>
            <a:r>
              <a:rPr lang="fr-FR" sz="1200" b="1" dirty="0" smtClean="0">
                <a:solidFill>
                  <a:srgbClr val="0F3A9C"/>
                </a:solidFill>
              </a:rPr>
              <a:t>Diabète</a:t>
            </a:r>
            <a:endParaRPr lang="fr-FR" sz="1200" b="1" dirty="0">
              <a:solidFill>
                <a:srgbClr val="0F3A9C"/>
              </a:solidFill>
            </a:endParaRPr>
          </a:p>
          <a:p>
            <a:pPr algn="just"/>
            <a:r>
              <a:rPr lang="fr-FR" sz="1200" i="1" dirty="0" smtClean="0">
                <a:solidFill>
                  <a:srgbClr val="0F3A9C"/>
                </a:solidFill>
              </a:rPr>
              <a:t>Inclut le diabète insulino-dépendant, ou non, et le diabète de surcharge contrôlé par un régime. </a:t>
            </a:r>
            <a:endParaRPr lang="fr-FR" sz="1200" i="1" dirty="0">
              <a:solidFill>
                <a:srgbClr val="0F3A9C"/>
              </a:solidFill>
            </a:endParaRPr>
          </a:p>
          <a:p>
            <a:pPr algn="just"/>
            <a:endParaRPr lang="fr-FR" sz="1200" b="1" dirty="0">
              <a:solidFill>
                <a:srgbClr val="0F3A9C"/>
              </a:solidFill>
            </a:endParaRPr>
          </a:p>
        </p:txBody>
      </p:sp>
      <p:sp>
        <p:nvSpPr>
          <p:cNvPr id="15" name="Rectangle 14"/>
          <p:cNvSpPr/>
          <p:nvPr/>
        </p:nvSpPr>
        <p:spPr>
          <a:xfrm>
            <a:off x="642938" y="3655736"/>
            <a:ext cx="7818120" cy="160087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Nom du diagnostic puis si il est principal pour l’épisode de soins ou présent avec traitement actif ou présent mais sans traitement actif. Notez enfin le CODE CIM associé.</a:t>
            </a:r>
          </a:p>
          <a:p>
            <a:pPr algn="just"/>
            <a:r>
              <a:rPr lang="fr-FR" sz="1200" i="1" dirty="0">
                <a:solidFill>
                  <a:srgbClr val="0F3A9C"/>
                </a:solidFill>
              </a:rPr>
              <a:t>	</a:t>
            </a:r>
            <a:r>
              <a:rPr lang="fr-FR" sz="1200" dirty="0" smtClean="0">
                <a:solidFill>
                  <a:srgbClr val="0F3A9C"/>
                </a:solidFill>
              </a:rPr>
              <a:t>|______________________|</a:t>
            </a:r>
          </a:p>
          <a:p>
            <a:pPr algn="just"/>
            <a:r>
              <a:rPr lang="fr-FR" sz="1200" i="1" dirty="0">
                <a:solidFill>
                  <a:srgbClr val="0F3A9C"/>
                </a:solidFill>
              </a:rPr>
              <a:t>	</a:t>
            </a:r>
            <a:r>
              <a:rPr lang="fr-FR" sz="1200" dirty="0" smtClean="0">
                <a:solidFill>
                  <a:srgbClr val="0F3A9C"/>
                </a:solidFill>
              </a:rPr>
              <a:t>|______________________|</a:t>
            </a:r>
          </a:p>
          <a:p>
            <a:pPr algn="just"/>
            <a:r>
              <a:rPr lang="fr-FR" sz="1200" i="1" dirty="0">
                <a:solidFill>
                  <a:srgbClr val="0F3A9C"/>
                </a:solidFill>
              </a:rPr>
              <a:t>	</a:t>
            </a:r>
            <a:r>
              <a:rPr lang="fr-FR" sz="1200" dirty="0" smtClean="0">
                <a:solidFill>
                  <a:srgbClr val="0F3A9C"/>
                </a:solidFill>
              </a:rPr>
              <a:t>|______________________|</a:t>
            </a:r>
          </a:p>
          <a:p>
            <a:pPr algn="just"/>
            <a:r>
              <a:rPr lang="fr-FR" sz="1200" i="1" dirty="0">
                <a:solidFill>
                  <a:srgbClr val="0F3A9C"/>
                </a:solidFill>
              </a:rPr>
              <a:t>	</a:t>
            </a:r>
            <a:r>
              <a:rPr lang="fr-FR" sz="1200" dirty="0" smtClean="0">
                <a:solidFill>
                  <a:srgbClr val="0F3A9C"/>
                </a:solidFill>
              </a:rPr>
              <a:t>|______________________|</a:t>
            </a:r>
          </a:p>
          <a:p>
            <a:pPr algn="just"/>
            <a:r>
              <a:rPr lang="fr-FR" sz="1200" i="1" dirty="0">
                <a:solidFill>
                  <a:srgbClr val="0F3A9C"/>
                </a:solidFill>
              </a:rPr>
              <a:t>	</a:t>
            </a:r>
            <a:r>
              <a:rPr lang="fr-FR" sz="1200" dirty="0" smtClean="0">
                <a:solidFill>
                  <a:srgbClr val="0F3A9C"/>
                </a:solidFill>
              </a:rPr>
              <a:t>|______________________|</a:t>
            </a:r>
          </a:p>
        </p:txBody>
      </p:sp>
      <p:sp>
        <p:nvSpPr>
          <p:cNvPr id="16" name="ZoneTexte 15"/>
          <p:cNvSpPr txBox="1"/>
          <p:nvPr/>
        </p:nvSpPr>
        <p:spPr>
          <a:xfrm>
            <a:off x="957700" y="3471069"/>
            <a:ext cx="3370153" cy="369332"/>
          </a:xfrm>
          <a:prstGeom prst="rect">
            <a:avLst/>
          </a:prstGeom>
          <a:solidFill>
            <a:schemeClr val="bg1"/>
          </a:solidFill>
        </p:spPr>
        <p:txBody>
          <a:bodyPr wrap="none" rtlCol="0">
            <a:spAutoFit/>
          </a:bodyPr>
          <a:lstStyle/>
          <a:p>
            <a:r>
              <a:rPr lang="fr-FR" b="1" i="1" dirty="0" smtClean="0">
                <a:solidFill>
                  <a:srgbClr val="0F3A9C"/>
                </a:solidFill>
              </a:rPr>
              <a:t>iI2 – Autres diagnostics médicaux</a:t>
            </a:r>
            <a:endParaRPr lang="fr-FR" b="1" i="1" dirty="0">
              <a:solidFill>
                <a:srgbClr val="0F3A9C"/>
              </a:solidFill>
            </a:endParaRPr>
          </a:p>
        </p:txBody>
      </p:sp>
      <p:sp>
        <p:nvSpPr>
          <p:cNvPr id="17" name="Rectangle 16"/>
          <p:cNvSpPr/>
          <p:nvPr/>
        </p:nvSpPr>
        <p:spPr>
          <a:xfrm>
            <a:off x="642940" y="5311702"/>
            <a:ext cx="7818120" cy="101494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chemeClr val="bg1"/>
                </a:solidFill>
                <a:latin typeface="Arial" panose="020B0604020202020204" pitchFamily="34" charset="0"/>
                <a:cs typeface="Arial" panose="020B0604020202020204" pitchFamily="34" charset="0"/>
              </a:rPr>
              <a:t>Le code CIM10 des autres diagnostics médicaux doit vous être donné par le médecin. </a:t>
            </a:r>
            <a:r>
              <a:rPr lang="fr-FR" sz="1200" dirty="0">
                <a:solidFill>
                  <a:schemeClr val="bg1"/>
                </a:solidFill>
                <a:latin typeface="Arial" panose="020B0604020202020204" pitchFamily="34" charset="0"/>
                <a:cs typeface="Arial" panose="020B0604020202020204" pitchFamily="34" charset="0"/>
              </a:rPr>
              <a:t>Le codage </a:t>
            </a:r>
            <a:r>
              <a:rPr lang="fr-FR" sz="1200" dirty="0" smtClean="0">
                <a:solidFill>
                  <a:schemeClr val="bg1"/>
                </a:solidFill>
                <a:latin typeface="Arial" panose="020B0604020202020204" pitchFamily="34" charset="0"/>
                <a:cs typeface="Arial" panose="020B0604020202020204" pitchFamily="34" charset="0"/>
              </a:rPr>
              <a:t>de Paralysie </a:t>
            </a:r>
            <a:r>
              <a:rPr lang="fr-FR" sz="1200" dirty="0">
                <a:solidFill>
                  <a:schemeClr val="bg1"/>
                </a:solidFill>
                <a:latin typeface="Arial" panose="020B0604020202020204" pitchFamily="34" charset="0"/>
                <a:cs typeface="Arial" panose="020B0604020202020204" pitchFamily="34" charset="0"/>
              </a:rPr>
              <a:t>cérébrale sans </a:t>
            </a:r>
            <a:r>
              <a:rPr lang="fr-FR" sz="1200" dirty="0" smtClean="0">
                <a:solidFill>
                  <a:schemeClr val="bg1"/>
                </a:solidFill>
                <a:latin typeface="Arial" panose="020B0604020202020204" pitchFamily="34" charset="0"/>
                <a:cs typeface="Arial" panose="020B0604020202020204" pitchFamily="34" charset="0"/>
              </a:rPr>
              <a:t>précision, infirmité </a:t>
            </a:r>
            <a:r>
              <a:rPr lang="fr-FR" sz="1200" dirty="0">
                <a:solidFill>
                  <a:schemeClr val="bg1"/>
                </a:solidFill>
                <a:latin typeface="Arial" panose="020B0604020202020204" pitchFamily="34" charset="0"/>
                <a:cs typeface="Arial" panose="020B0604020202020204" pitchFamily="34" charset="0"/>
              </a:rPr>
              <a:t>motrice </a:t>
            </a:r>
            <a:r>
              <a:rPr lang="fr-FR" sz="1200" dirty="0" smtClean="0">
                <a:solidFill>
                  <a:schemeClr val="bg1"/>
                </a:solidFill>
                <a:latin typeface="Arial" panose="020B0604020202020204" pitchFamily="34" charset="0"/>
                <a:cs typeface="Arial" panose="020B0604020202020204" pitchFamily="34" charset="0"/>
              </a:rPr>
              <a:t>cérébrale et Sepsis </a:t>
            </a:r>
            <a:r>
              <a:rPr lang="fr-FR" sz="1200" dirty="0">
                <a:solidFill>
                  <a:schemeClr val="bg1"/>
                </a:solidFill>
                <a:latin typeface="Arial" panose="020B0604020202020204" pitchFamily="34" charset="0"/>
                <a:cs typeface="Arial" panose="020B0604020202020204" pitchFamily="34" charset="0"/>
              </a:rPr>
              <a:t>à streptocoque sans </a:t>
            </a:r>
            <a:r>
              <a:rPr lang="fr-FR" sz="1200" dirty="0" smtClean="0">
                <a:solidFill>
                  <a:schemeClr val="bg1"/>
                </a:solidFill>
                <a:latin typeface="Arial" panose="020B0604020202020204" pitchFamily="34" charset="0"/>
                <a:cs typeface="Arial" panose="020B0604020202020204" pitchFamily="34" charset="0"/>
              </a:rPr>
              <a:t>précision / Autre </a:t>
            </a:r>
            <a:r>
              <a:rPr lang="fr-FR" sz="1200" dirty="0">
                <a:solidFill>
                  <a:schemeClr val="bg1"/>
                </a:solidFill>
                <a:latin typeface="Arial" panose="020B0604020202020204" pitchFamily="34" charset="0"/>
                <a:cs typeface="Arial" panose="020B0604020202020204" pitchFamily="34" charset="0"/>
              </a:rPr>
              <a:t>sepsis sans </a:t>
            </a:r>
            <a:r>
              <a:rPr lang="fr-FR" sz="1200" dirty="0" smtClean="0">
                <a:solidFill>
                  <a:schemeClr val="bg1"/>
                </a:solidFill>
                <a:latin typeface="Arial" panose="020B0604020202020204" pitchFamily="34" charset="0"/>
                <a:cs typeface="Arial" panose="020B0604020202020204" pitchFamily="34" charset="0"/>
              </a:rPr>
              <a:t>précision sera proposé dans votre SI : il s’agit des seuls diagnostics pris en compte dans les algorithmes.</a:t>
            </a:r>
            <a:endParaRPr lang="fr-FR" sz="1200" dirty="0">
              <a:solidFill>
                <a:schemeClr val="bg1"/>
              </a:solidFill>
              <a:latin typeface="Arial" panose="020B0604020202020204" pitchFamily="34" charset="0"/>
              <a:cs typeface="Arial" panose="020B0604020202020204" pitchFamily="34" charset="0"/>
            </a:endParaRPr>
          </a:p>
        </p:txBody>
      </p:sp>
      <p:sp>
        <p:nvSpPr>
          <p:cNvPr id="18" name="ZoneTexte 17"/>
          <p:cNvSpPr txBox="1"/>
          <p:nvPr/>
        </p:nvSpPr>
        <p:spPr>
          <a:xfrm rot="16200000">
            <a:off x="298134" y="5665283"/>
            <a:ext cx="381836" cy="307777"/>
          </a:xfrm>
          <a:prstGeom prst="rect">
            <a:avLst/>
          </a:prstGeom>
          <a:noFill/>
        </p:spPr>
        <p:txBody>
          <a:bodyPr wrap="none" rtlCol="0">
            <a:spAutoFit/>
          </a:bodyPr>
          <a:lstStyle/>
          <a:p>
            <a:r>
              <a:rPr lang="fr-FR" sz="1400" b="1" dirty="0" smtClean="0">
                <a:solidFill>
                  <a:srgbClr val="0F3A9C"/>
                </a:solidFill>
              </a:rPr>
              <a:t>Rq</a:t>
            </a:r>
            <a:endParaRPr lang="fr-FR" sz="1400" b="1" dirty="0">
              <a:solidFill>
                <a:srgbClr val="0F3A9C"/>
              </a:solidFill>
            </a:endParaRPr>
          </a:p>
        </p:txBody>
      </p:sp>
      <p:grpSp>
        <p:nvGrpSpPr>
          <p:cNvPr id="21" name="Groupe 20"/>
          <p:cNvGrpSpPr/>
          <p:nvPr/>
        </p:nvGrpSpPr>
        <p:grpSpPr>
          <a:xfrm>
            <a:off x="4251987" y="6437688"/>
            <a:ext cx="640026" cy="325577"/>
            <a:chOff x="4063779" y="6537716"/>
            <a:chExt cx="1016441" cy="200055"/>
          </a:xfrm>
        </p:grpSpPr>
        <p:sp>
          <p:nvSpPr>
            <p:cNvPr id="22" name="Rectangle 2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3" name="ZoneTexte 2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67408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200" b="1" dirty="0">
                <a:solidFill>
                  <a:schemeClr val="accent1">
                    <a:lumMod val="75000"/>
                  </a:schemeClr>
                </a:solidFill>
              </a:rPr>
              <a:t>Le système </a:t>
            </a:r>
            <a:r>
              <a:rPr lang="fr-FR" sz="3200" b="1" dirty="0" smtClean="0">
                <a:solidFill>
                  <a:schemeClr val="accent1">
                    <a:lumMod val="75000"/>
                  </a:schemeClr>
                </a:solidFill>
              </a:rPr>
              <a:t>interRAI : </a:t>
            </a:r>
            <a:br>
              <a:rPr lang="fr-FR" sz="3200" b="1" dirty="0" smtClean="0">
                <a:solidFill>
                  <a:schemeClr val="accent1">
                    <a:lumMod val="75000"/>
                  </a:schemeClr>
                </a:solidFill>
              </a:rPr>
            </a:br>
            <a:r>
              <a:rPr lang="fr-FR" sz="3200" b="1" dirty="0" smtClean="0">
                <a:solidFill>
                  <a:schemeClr val="accent1">
                    <a:lumMod val="75000"/>
                  </a:schemeClr>
                </a:solidFill>
              </a:rPr>
              <a:t>instruments et applications</a:t>
            </a:r>
            <a:endParaRPr lang="fr-FR" sz="3200" b="1" dirty="0"/>
          </a:p>
        </p:txBody>
      </p:sp>
    </p:spTree>
    <p:extLst>
      <p:ext uri="{BB962C8B-B14F-4D97-AF65-F5344CB8AC3E}">
        <p14:creationId xmlns:p14="http://schemas.microsoft.com/office/powerpoint/2010/main" val="25337693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092201"/>
            <a:ext cx="7818120" cy="511810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b="1" u="sng" dirty="0" smtClean="0">
                <a:solidFill>
                  <a:prstClr val="white"/>
                </a:solidFill>
                <a:latin typeface="Arial" panose="020B0604020202020204" pitchFamily="34" charset="0"/>
                <a:cs typeface="Arial" panose="020B0604020202020204" pitchFamily="34" charset="0"/>
              </a:rPr>
              <a:t>Remarques générales</a:t>
            </a:r>
            <a:endParaRPr lang="fr-FR" sz="1300" b="1" u="sng"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Pour </a:t>
            </a:r>
            <a:r>
              <a:rPr lang="fr-FR" sz="1300" dirty="0">
                <a:solidFill>
                  <a:prstClr val="white"/>
                </a:solidFill>
                <a:latin typeface="Arial" panose="020B0604020202020204" pitchFamily="34" charset="0"/>
                <a:cs typeface="Arial" panose="020B0604020202020204" pitchFamily="34" charset="0"/>
              </a:rPr>
              <a:t>toute cette section, le diagnostic est renseigné par un médecin, la famille ou la personne</a:t>
            </a:r>
            <a:r>
              <a:rPr lang="fr-FR" sz="1300" dirty="0" smtClean="0">
                <a:solidFill>
                  <a:prstClr val="white"/>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Les modalités de codage sont :</a:t>
            </a:r>
          </a:p>
          <a:p>
            <a:pPr marL="628650" lvl="1" indent="-171450" algn="just">
              <a:buFont typeface="Arial" panose="020B0604020202020204" pitchFamily="34" charset="0"/>
              <a:buChar char="•"/>
            </a:pPr>
            <a:r>
              <a:rPr lang="fr-FR" sz="1300" b="1" dirty="0">
                <a:latin typeface="Arial" panose="020B0604020202020204" pitchFamily="34" charset="0"/>
                <a:cs typeface="Arial" panose="020B0604020202020204" pitchFamily="34" charset="0"/>
              </a:rPr>
              <a:t>0 Absent </a:t>
            </a:r>
            <a:endParaRPr lang="fr-FR" sz="1300" dirty="0">
              <a:latin typeface="Arial" panose="020B0604020202020204" pitchFamily="34" charset="0"/>
              <a:cs typeface="Arial" panose="020B0604020202020204" pitchFamily="34" charset="0"/>
            </a:endParaRPr>
          </a:p>
          <a:p>
            <a:pPr marL="628650" lvl="1" indent="-171450" algn="just">
              <a:buFont typeface="Arial" panose="020B0604020202020204" pitchFamily="34" charset="0"/>
              <a:buChar char="•"/>
            </a:pPr>
            <a:r>
              <a:rPr lang="fr-FR" sz="1300" b="1" dirty="0">
                <a:latin typeface="Arial" panose="020B0604020202020204" pitchFamily="34" charset="0"/>
                <a:cs typeface="Arial" panose="020B0604020202020204" pitchFamily="34" charset="0"/>
              </a:rPr>
              <a:t>1 Diagnostic(s) principal(aux) pour l’épisode de soins actuel. </a:t>
            </a:r>
            <a:r>
              <a:rPr lang="fr-FR" sz="1300" dirty="0">
                <a:latin typeface="Arial" panose="020B0604020202020204" pitchFamily="34" charset="0"/>
                <a:cs typeface="Arial" panose="020B0604020202020204" pitchFamily="34" charset="0"/>
              </a:rPr>
              <a:t>Un, ou plusieurs diagnostic(s) qui a (ont) un impact conséquent sur le fonctionnement actuel. Il peut y avoir plusieurs diagnostics principaux.</a:t>
            </a:r>
          </a:p>
          <a:p>
            <a:pPr marL="628650" lvl="1" indent="-171450" algn="just">
              <a:buFont typeface="Arial" panose="020B0604020202020204" pitchFamily="34" charset="0"/>
              <a:buChar char="•"/>
            </a:pPr>
            <a:r>
              <a:rPr lang="fr-FR" sz="1300" b="1" dirty="0">
                <a:latin typeface="Arial" panose="020B0604020202020204" pitchFamily="34" charset="0"/>
                <a:cs typeface="Arial" panose="020B0604020202020204" pitchFamily="34" charset="0"/>
              </a:rPr>
              <a:t>2 Diagnostic présent avec traitement actif. </a:t>
            </a:r>
            <a:r>
              <a:rPr lang="fr-FR" sz="1300" dirty="0">
                <a:latin typeface="Arial" panose="020B0604020202020204" pitchFamily="34" charset="0"/>
                <a:cs typeface="Arial" panose="020B0604020202020204" pitchFamily="34" charset="0"/>
              </a:rPr>
              <a:t>Le traitement peut inclure médicaments, services de rééducation, ou un soin infirmier technique tel que soin de plaie ou aspiration. </a:t>
            </a:r>
          </a:p>
          <a:p>
            <a:pPr marL="628650" lvl="1" indent="-171450" algn="just">
              <a:buFont typeface="Arial" panose="020B0604020202020204" pitchFamily="34" charset="0"/>
              <a:buChar char="•"/>
            </a:pPr>
            <a:r>
              <a:rPr lang="fr-FR" sz="1300" b="1" dirty="0">
                <a:latin typeface="Arial" panose="020B0604020202020204" pitchFamily="34" charset="0"/>
                <a:cs typeface="Arial" panose="020B0604020202020204" pitchFamily="34" charset="0"/>
              </a:rPr>
              <a:t>3 Diagnostic présent, surveillé mais sans traitement actif. </a:t>
            </a:r>
            <a:r>
              <a:rPr lang="fr-FR" sz="1300" dirty="0">
                <a:latin typeface="Arial" panose="020B0604020202020204" pitchFamily="34" charset="0"/>
                <a:cs typeface="Arial" panose="020B0604020202020204" pitchFamily="34" charset="0"/>
              </a:rPr>
              <a:t>La maladie est surveillée (ex : avec des examens de laboratoire) mais aucun traitement actif n’est mis en </a:t>
            </a:r>
            <a:r>
              <a:rPr lang="fr-FR" sz="1300" dirty="0" smtClean="0">
                <a:latin typeface="Arial" panose="020B0604020202020204" pitchFamily="34" charset="0"/>
                <a:cs typeface="Arial" panose="020B0604020202020204" pitchFamily="34" charset="0"/>
              </a:rPr>
              <a:t>œuvre. </a:t>
            </a:r>
            <a:endParaRPr lang="fr-FR" sz="1300"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Il </a:t>
            </a:r>
            <a:r>
              <a:rPr lang="fr-FR" sz="1300" dirty="0">
                <a:solidFill>
                  <a:prstClr val="white"/>
                </a:solidFill>
                <a:latin typeface="Arial" panose="020B0604020202020204" pitchFamily="34" charset="0"/>
                <a:cs typeface="Arial" panose="020B0604020202020204" pitchFamily="34" charset="0"/>
              </a:rPr>
              <a:t>peut y avoir plusieurs diagnostics principaux : à vous de jugez de ceux dont l’impact sur le fonctionnement actuel </a:t>
            </a:r>
            <a:r>
              <a:rPr lang="fr-FR" sz="1300" dirty="0" smtClean="0">
                <a:solidFill>
                  <a:prstClr val="white"/>
                </a:solidFill>
                <a:latin typeface="Arial" panose="020B0604020202020204" pitchFamily="34" charset="0"/>
                <a:cs typeface="Arial" panose="020B0604020202020204" pitchFamily="34" charset="0"/>
              </a:rPr>
              <a:t>est important. Pour </a:t>
            </a:r>
            <a:r>
              <a:rPr lang="fr-FR" sz="1300" dirty="0">
                <a:solidFill>
                  <a:prstClr val="white"/>
                </a:solidFill>
                <a:latin typeface="Arial" panose="020B0604020202020204" pitchFamily="34" charset="0"/>
                <a:cs typeface="Arial" panose="020B0604020202020204" pitchFamily="34" charset="0"/>
              </a:rPr>
              <a:t>savoir </a:t>
            </a:r>
            <a:r>
              <a:rPr lang="fr-FR" sz="1300" dirty="0" smtClean="0">
                <a:solidFill>
                  <a:prstClr val="white"/>
                </a:solidFill>
                <a:latin typeface="Arial" panose="020B0604020202020204" pitchFamily="34" charset="0"/>
                <a:cs typeface="Arial" panose="020B0604020202020204" pitchFamily="34" charset="0"/>
              </a:rPr>
              <a:t>si </a:t>
            </a:r>
            <a:r>
              <a:rPr lang="fr-FR" sz="1300" dirty="0">
                <a:solidFill>
                  <a:prstClr val="white"/>
                </a:solidFill>
                <a:latin typeface="Arial" panose="020B0604020202020204" pitchFamily="34" charset="0"/>
                <a:cs typeface="Arial" panose="020B0604020202020204" pitchFamily="34" charset="0"/>
              </a:rPr>
              <a:t>un diagnostic peut être qualifié de principal, posez vous la question : le fonctionnement de cette personne serait-il différent s’il n’avait pas cette pathologie ? si OUI : principal, si NON : </a:t>
            </a:r>
            <a:r>
              <a:rPr lang="fr-FR" sz="1300" dirty="0" smtClean="0">
                <a:solidFill>
                  <a:prstClr val="white"/>
                </a:solidFill>
                <a:latin typeface="Arial" panose="020B0604020202020204" pitchFamily="34" charset="0"/>
                <a:cs typeface="Arial" panose="020B0604020202020204" pitchFamily="34" charset="0"/>
              </a:rPr>
              <a:t>présent.</a:t>
            </a:r>
          </a:p>
          <a:p>
            <a:pPr marL="285750" indent="-285750" algn="just">
              <a:buFont typeface="Arial" panose="020B0604020202020204" pitchFamily="34" charset="0"/>
              <a:buChar char="•"/>
            </a:pPr>
            <a:endParaRPr lang="fr-FR" sz="1300" dirty="0">
              <a:solidFill>
                <a:prstClr val="white"/>
              </a:solidFill>
              <a:latin typeface="Arial" panose="020B0604020202020204" pitchFamily="34" charset="0"/>
              <a:cs typeface="Arial" panose="020B0604020202020204" pitchFamily="34" charset="0"/>
            </a:endParaRPr>
          </a:p>
          <a:p>
            <a:pPr algn="just"/>
            <a:r>
              <a:rPr lang="fr-FR" sz="1300" b="1" u="sng" dirty="0" smtClean="0">
                <a:solidFill>
                  <a:prstClr val="white"/>
                </a:solidFill>
                <a:latin typeface="Arial" panose="020B0604020202020204" pitchFamily="34" charset="0"/>
                <a:cs typeface="Arial" panose="020B0604020202020204" pitchFamily="34" charset="0"/>
              </a:rPr>
              <a:t>Remarques spécifiques</a:t>
            </a:r>
          </a:p>
          <a:p>
            <a:pPr marL="171450" indent="-171450" algn="just">
              <a:buFont typeface="Arial" panose="020B0604020202020204" pitchFamily="34" charset="0"/>
              <a:buChar char="•"/>
            </a:pPr>
            <a:r>
              <a:rPr lang="fr-FR" sz="1300" i="1" dirty="0" smtClean="0">
                <a:solidFill>
                  <a:prstClr val="white"/>
                </a:solidFill>
                <a:latin typeface="Arial" panose="020B0604020202020204" pitchFamily="34" charset="0"/>
                <a:cs typeface="Arial" panose="020B0604020202020204" pitchFamily="34" charset="0"/>
              </a:rPr>
              <a:t>Item « Autre diagnostics médicaux » - </a:t>
            </a:r>
            <a:r>
              <a:rPr lang="fr-FR" sz="1300" dirty="0">
                <a:solidFill>
                  <a:schemeClr val="bg1"/>
                </a:solidFill>
                <a:latin typeface="Arial" panose="020B0604020202020204" pitchFamily="34" charset="0"/>
                <a:cs typeface="Arial" panose="020B0604020202020204" pitchFamily="34" charset="0"/>
              </a:rPr>
              <a:t>Le code CIM10 des autres diagnostics médicaux doivent vous être donné par le médecin</a:t>
            </a:r>
            <a:r>
              <a:rPr lang="fr-FR" sz="1300" dirty="0" smtClean="0">
                <a:solidFill>
                  <a:schemeClr val="bg1"/>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endParaRPr lang="fr-FR" sz="1300" dirty="0">
              <a:solidFill>
                <a:schemeClr val="bg1"/>
              </a:solidFill>
              <a:latin typeface="Arial" panose="020B0604020202020204" pitchFamily="34" charset="0"/>
              <a:cs typeface="Arial" panose="020B0604020202020204" pitchFamily="34" charset="0"/>
            </a:endParaRPr>
          </a:p>
          <a:p>
            <a:pPr algn="just"/>
            <a:r>
              <a:rPr lang="fr-FR" sz="1300" b="1" u="sng" dirty="0" smtClean="0">
                <a:solidFill>
                  <a:schemeClr val="bg1"/>
                </a:solidFill>
                <a:latin typeface="Arial" panose="020B0604020202020204" pitchFamily="34" charset="0"/>
                <a:cs typeface="Arial" panose="020B0604020202020204" pitchFamily="34" charset="0"/>
              </a:rPr>
              <a:t>Définitions </a:t>
            </a:r>
            <a:r>
              <a:rPr lang="fr-FR" sz="1300" b="1" u="sng" dirty="0">
                <a:solidFill>
                  <a:schemeClr val="bg1"/>
                </a:solidFill>
                <a:latin typeface="Arial" panose="020B0604020202020204" pitchFamily="34" charset="0"/>
                <a:cs typeface="Arial" panose="020B0604020202020204" pitchFamily="34" charset="0"/>
              </a:rPr>
              <a:t>importantes</a:t>
            </a:r>
          </a:p>
          <a:p>
            <a:pPr marL="171450" indent="-171450" algn="just">
              <a:buFont typeface="Arial" panose="020B0604020202020204" pitchFamily="34" charset="0"/>
              <a:buChar char="•"/>
            </a:pPr>
            <a:r>
              <a:rPr lang="fr-FR" sz="1300" u="sng" dirty="0" smtClean="0">
                <a:solidFill>
                  <a:prstClr val="white"/>
                </a:solidFill>
                <a:latin typeface="Arial" panose="020B0604020202020204" pitchFamily="34" charset="0"/>
                <a:cs typeface="Arial" panose="020B0604020202020204" pitchFamily="34" charset="0"/>
              </a:rPr>
              <a:t>Diagnostic :</a:t>
            </a:r>
            <a:r>
              <a:rPr lang="fr-FR" sz="1300" dirty="0" smtClean="0">
                <a:solidFill>
                  <a:prstClr val="white"/>
                </a:solidFill>
                <a:latin typeface="Arial" panose="020B0604020202020204" pitchFamily="34" charset="0"/>
                <a:cs typeface="Arial" panose="020B0604020202020204" pitchFamily="34" charset="0"/>
              </a:rPr>
              <a:t> Maladie en cours.</a:t>
            </a:r>
            <a:endParaRPr lang="fr-FR" sz="13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300" u="sng" dirty="0">
                <a:solidFill>
                  <a:prstClr val="white"/>
                </a:solidFill>
                <a:latin typeface="Arial" panose="020B0604020202020204" pitchFamily="34" charset="0"/>
                <a:cs typeface="Arial" panose="020B0604020202020204" pitchFamily="34" charset="0"/>
              </a:rPr>
              <a:t>Les antécédents :</a:t>
            </a:r>
            <a:r>
              <a:rPr lang="fr-FR" sz="1300" dirty="0">
                <a:solidFill>
                  <a:prstClr val="white"/>
                </a:solidFill>
                <a:latin typeface="Arial" panose="020B0604020202020204" pitchFamily="34" charset="0"/>
                <a:cs typeface="Arial" panose="020B0604020202020204" pitchFamily="34" charset="0"/>
              </a:rPr>
              <a:t> </a:t>
            </a:r>
            <a:r>
              <a:rPr lang="fr-FR" sz="1300" dirty="0" smtClean="0">
                <a:solidFill>
                  <a:prstClr val="white"/>
                </a:solidFill>
                <a:latin typeface="Arial" panose="020B0604020202020204" pitchFamily="34" charset="0"/>
                <a:cs typeface="Arial" panose="020B0604020202020204" pitchFamily="34" charset="0"/>
              </a:rPr>
              <a:t>Maladies </a:t>
            </a:r>
            <a:r>
              <a:rPr lang="fr-FR" sz="1300" dirty="0">
                <a:solidFill>
                  <a:prstClr val="white"/>
                </a:solidFill>
                <a:latin typeface="Arial" panose="020B0604020202020204" pitchFamily="34" charset="0"/>
                <a:cs typeface="Arial" panose="020B0604020202020204" pitchFamily="34" charset="0"/>
              </a:rPr>
              <a:t>et états </a:t>
            </a:r>
            <a:r>
              <a:rPr lang="fr-FR" sz="1300" dirty="0" smtClean="0">
                <a:solidFill>
                  <a:prstClr val="white"/>
                </a:solidFill>
                <a:latin typeface="Arial" panose="020B0604020202020204" pitchFamily="34" charset="0"/>
                <a:cs typeface="Arial" panose="020B0604020202020204" pitchFamily="34" charset="0"/>
              </a:rPr>
              <a:t>pathologiques </a:t>
            </a:r>
            <a:r>
              <a:rPr lang="fr-FR" sz="1300" dirty="0">
                <a:solidFill>
                  <a:prstClr val="white"/>
                </a:solidFill>
                <a:latin typeface="Arial" panose="020B0604020202020204" pitchFamily="34" charset="0"/>
                <a:cs typeface="Arial" panose="020B0604020202020204" pitchFamily="34" charset="0"/>
              </a:rPr>
              <a:t>qui ont été résolus ne sont pas renseignés</a:t>
            </a:r>
            <a:r>
              <a:rPr lang="fr-FR" sz="1300" dirty="0" smtClean="0">
                <a:solidFill>
                  <a:prstClr val="white"/>
                </a:solidFill>
                <a:latin typeface="Arial" panose="020B0604020202020204" pitchFamily="34" charset="0"/>
                <a:cs typeface="Arial" panose="020B0604020202020204" pitchFamily="34" charset="0"/>
              </a:rPr>
              <a:t>. Ils </a:t>
            </a:r>
            <a:r>
              <a:rPr lang="fr-FR" sz="1300" dirty="0">
                <a:solidFill>
                  <a:prstClr val="white"/>
                </a:solidFill>
                <a:latin typeface="Arial" panose="020B0604020202020204" pitchFamily="34" charset="0"/>
                <a:cs typeface="Arial" panose="020B0604020202020204" pitchFamily="34" charset="0"/>
              </a:rPr>
              <a:t>plus d’impacts sur le fonctionnement et l’état de santé actuel.</a:t>
            </a:r>
            <a:endParaRPr lang="fr-FR" sz="1300" dirty="0" smtClean="0">
              <a:solidFill>
                <a:prstClr val="white"/>
              </a:solidFill>
              <a:latin typeface="Arial" panose="020B0604020202020204" pitchFamily="34" charset="0"/>
              <a:cs typeface="Arial" panose="020B0604020202020204" pitchFamily="34" charset="0"/>
            </a:endParaRP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7" name="Arrondir un rectangle avec un coin du même côté 6"/>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8075957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50298"/>
            <a:ext cx="7388954" cy="684727"/>
          </a:xfrm>
        </p:spPr>
        <p:txBody>
          <a:bodyPr>
            <a:noAutofit/>
          </a:bodyPr>
          <a:lstStyle/>
          <a:p>
            <a:r>
              <a:rPr lang="fr-FR" sz="1600" dirty="0" smtClean="0"/>
              <a:t>Présentation du domaine</a:t>
            </a:r>
            <a:endParaRPr lang="fr-FR" sz="1600" dirty="0"/>
          </a:p>
        </p:txBody>
      </p:sp>
      <p:sp>
        <p:nvSpPr>
          <p:cNvPr id="15" name="Rectangle 14"/>
          <p:cNvSpPr/>
          <p:nvPr/>
        </p:nvSpPr>
        <p:spPr>
          <a:xfrm>
            <a:off x="662940" y="4983829"/>
            <a:ext cx="7818120" cy="113561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prstClr val="white"/>
                </a:solidFill>
                <a:latin typeface="Arial" panose="020B0604020202020204" pitchFamily="34" charset="0"/>
                <a:cs typeface="Arial" panose="020B0604020202020204" pitchFamily="34" charset="0"/>
              </a:rPr>
              <a:t>Pour toute la section</a:t>
            </a:r>
            <a:r>
              <a:rPr lang="fr-FR" sz="1400" dirty="0" smtClean="0">
                <a:solidFill>
                  <a:prstClr val="white"/>
                </a:solidFill>
                <a:latin typeface="Arial" panose="020B0604020202020204" pitchFamily="34" charset="0"/>
                <a:cs typeface="Arial" panose="020B0604020202020204" pitchFamily="34" charset="0"/>
              </a:rPr>
              <a:t>, les sources d’informations sont les personnes, les proches, les professionnels (dossier infirmier ou AMD à domicile) et l’observation de </a:t>
            </a:r>
            <a:r>
              <a:rPr lang="fr-FR" sz="1400" dirty="0">
                <a:solidFill>
                  <a:prstClr val="white"/>
                </a:solidFill>
                <a:latin typeface="Arial" panose="020B0604020202020204" pitchFamily="34" charset="0"/>
                <a:cs typeface="Arial" panose="020B0604020202020204" pitchFamily="34" charset="0"/>
              </a:rPr>
              <a:t>l’évaluateur. </a:t>
            </a:r>
            <a:endParaRPr lang="fr-FR" sz="1400" dirty="0" smtClean="0">
              <a:solidFill>
                <a:prstClr val="white"/>
              </a:solidFill>
              <a:latin typeface="Arial" panose="020B0604020202020204" pitchFamily="34" charset="0"/>
              <a:cs typeface="Arial" panose="020B0604020202020204" pitchFamily="34" charset="0"/>
            </a:endParaRPr>
          </a:p>
          <a:p>
            <a:pPr algn="just"/>
            <a:r>
              <a:rPr lang="fr-FR" sz="1400" dirty="0">
                <a:solidFill>
                  <a:prstClr val="white"/>
                </a:solidFill>
                <a:latin typeface="Arial" panose="020B0604020202020204" pitchFamily="34" charset="0"/>
                <a:cs typeface="Arial" panose="020B0604020202020204" pitchFamily="34" charset="0"/>
              </a:rPr>
              <a:t>Les problèmes sont souvent facilement identifiables. Lorsque cela n’a pas été observé au cours de l’évaluation, que cela n’est pas rapporté par la personne, ni par l’entourage, ni par un professionnel : Ne pas </a:t>
            </a:r>
            <a:r>
              <a:rPr lang="fr-FR" sz="1400" dirty="0" smtClean="0">
                <a:solidFill>
                  <a:prstClr val="white"/>
                </a:solidFill>
                <a:latin typeface="Arial" panose="020B0604020202020204" pitchFamily="34" charset="0"/>
                <a:cs typeface="Arial" panose="020B0604020202020204" pitchFamily="34" charset="0"/>
              </a:rPr>
              <a:t>hésiter à </a:t>
            </a:r>
            <a:r>
              <a:rPr lang="fr-FR" sz="1400" dirty="0">
                <a:solidFill>
                  <a:prstClr val="white"/>
                </a:solidFill>
                <a:latin typeface="Arial" panose="020B0604020202020204" pitchFamily="34" charset="0"/>
                <a:cs typeface="Arial" panose="020B0604020202020204" pitchFamily="34" charset="0"/>
              </a:rPr>
              <a:t>coder Non (0).</a:t>
            </a:r>
          </a:p>
        </p:txBody>
      </p:sp>
      <p:sp>
        <p:nvSpPr>
          <p:cNvPr id="16" name="ZoneTexte 15"/>
          <p:cNvSpPr txBox="1"/>
          <p:nvPr/>
        </p:nvSpPr>
        <p:spPr>
          <a:xfrm rot="16200000">
            <a:off x="-44195" y="5397748"/>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9" name="Arrondir un rectangle avec un coin du même côté 8"/>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62940" y="1389023"/>
            <a:ext cx="7818120" cy="111651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prstClr val="white"/>
                </a:solidFill>
                <a:latin typeface="Arial" panose="020B0604020202020204" pitchFamily="34" charset="0"/>
                <a:cs typeface="Arial" panose="020B0604020202020204" pitchFamily="34" charset="0"/>
              </a:rPr>
              <a:t>Le domaine </a:t>
            </a:r>
            <a:r>
              <a:rPr lang="fr-FR" sz="1400" b="1" dirty="0">
                <a:solidFill>
                  <a:prstClr val="white"/>
                </a:solidFill>
                <a:latin typeface="Arial" panose="020B0604020202020204" pitchFamily="34" charset="0"/>
                <a:cs typeface="Arial" panose="020B0604020202020204" pitchFamily="34" charset="0"/>
              </a:rPr>
              <a:t>Problèmes de santé</a:t>
            </a:r>
            <a:r>
              <a:rPr lang="fr-FR" sz="1400" dirty="0">
                <a:solidFill>
                  <a:prstClr val="white"/>
                </a:solidFill>
                <a:latin typeface="Arial" panose="020B0604020202020204" pitchFamily="34" charset="0"/>
                <a:cs typeface="Arial" panose="020B0604020202020204" pitchFamily="34" charset="0"/>
              </a:rPr>
              <a:t> permet de passer en </a:t>
            </a:r>
            <a:r>
              <a:rPr lang="fr-FR" sz="1400" dirty="0" smtClean="0">
                <a:solidFill>
                  <a:prstClr val="white"/>
                </a:solidFill>
                <a:latin typeface="Arial" panose="020B0604020202020204" pitchFamily="34" charset="0"/>
                <a:cs typeface="Arial" panose="020B0604020202020204" pitchFamily="34" charset="0"/>
              </a:rPr>
              <a:t>revue les </a:t>
            </a:r>
            <a:r>
              <a:rPr lang="fr-FR" sz="1400" dirty="0">
                <a:solidFill>
                  <a:prstClr val="white"/>
                </a:solidFill>
                <a:latin typeface="Arial" panose="020B0604020202020204" pitchFamily="34" charset="0"/>
                <a:cs typeface="Arial" panose="020B0604020202020204" pitchFamily="34" charset="0"/>
              </a:rPr>
              <a:t>problèmes de santé les plus fréquemment rencontrés chez une personne fragile, leur caractère récent et leur fréquence. Le plus souvent, ce sont des symptômes (ressentis par la personne) ou signes (observés par un tiers) qui sont des manifestations possibles de maladies</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62940" y="3028343"/>
            <a:ext cx="7818120" cy="176334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a:solidFill>
                  <a:srgbClr val="0F3A9C"/>
                </a:solidFill>
              </a:rPr>
              <a:t>Les problèmes de santé peuvent être des manifestations de maladies chroniques connues, de décompensations aiguë de ces maladies ou d’un nouvel événement médical. Il est important de les repérer car ils peuvent modifier le fonctionnement d’un individu, sont à l’origine d’incapacités et de situation de handicap (douleurs, essoufflement, instabilité de la marche</a:t>
            </a:r>
            <a:r>
              <a:rPr lang="fr-FR" sz="1600" dirty="0" smtClean="0">
                <a:solidFill>
                  <a:srgbClr val="0F3A9C"/>
                </a:solidFill>
              </a:rPr>
              <a:t>…).</a:t>
            </a:r>
            <a:endParaRPr lang="fr-FR" sz="1600" dirty="0">
              <a:solidFill>
                <a:srgbClr val="0F3A9C"/>
              </a:solidFill>
            </a:endParaRPr>
          </a:p>
        </p:txBody>
      </p:sp>
      <p:sp>
        <p:nvSpPr>
          <p:cNvPr id="19" name="ZoneTexte 18"/>
          <p:cNvSpPr txBox="1"/>
          <p:nvPr/>
        </p:nvSpPr>
        <p:spPr>
          <a:xfrm>
            <a:off x="662940" y="2639961"/>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80027" y="172243"/>
            <a:ext cx="8874252" cy="1325563"/>
          </a:xfrm>
        </p:spPr>
        <p:txBody>
          <a:bodyPr/>
          <a:lstStyle/>
          <a:p>
            <a:r>
              <a:rPr lang="fr-FR" sz="1600" dirty="0" smtClean="0"/>
              <a:t>Section J. Problèmes de santé</a:t>
            </a:r>
          </a:p>
          <a:p>
            <a:endParaRPr lang="fr-FR" dirty="0"/>
          </a:p>
        </p:txBody>
      </p:sp>
      <p:grpSp>
        <p:nvGrpSpPr>
          <p:cNvPr id="14" name="Groupe 13"/>
          <p:cNvGrpSpPr/>
          <p:nvPr/>
        </p:nvGrpSpPr>
        <p:grpSpPr>
          <a:xfrm>
            <a:off x="4251987" y="6437688"/>
            <a:ext cx="640026" cy="325577"/>
            <a:chOff x="4063779" y="6537716"/>
            <a:chExt cx="1016441" cy="200055"/>
          </a:xfrm>
        </p:grpSpPr>
        <p:sp>
          <p:nvSpPr>
            <p:cNvPr id="17" name="Rectangle 1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8" name="ZoneTexte 17">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4729770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198285"/>
            <a:ext cx="7818120" cy="310562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b="1" dirty="0" smtClean="0">
              <a:solidFill>
                <a:srgbClr val="0F3A9C"/>
              </a:solidFill>
            </a:endParaRPr>
          </a:p>
          <a:p>
            <a:pPr algn="just"/>
            <a:r>
              <a:rPr lang="fr-FR" sz="1200" b="1" dirty="0" smtClean="0">
                <a:solidFill>
                  <a:srgbClr val="0F3A9C"/>
                </a:solidFill>
              </a:rPr>
              <a:t>iJ1g </a:t>
            </a:r>
            <a:r>
              <a:rPr lang="fr-FR" sz="1200" b="1" dirty="0">
                <a:solidFill>
                  <a:srgbClr val="0F3A9C"/>
                </a:solidFill>
              </a:rPr>
              <a:t>- Chute durant les 30 derniers </a:t>
            </a:r>
            <a:r>
              <a:rPr lang="fr-FR" sz="1200" b="1" dirty="0" smtClean="0">
                <a:solidFill>
                  <a:srgbClr val="0F3A9C"/>
                </a:solidFill>
              </a:rPr>
              <a:t>jours</a:t>
            </a:r>
          </a:p>
          <a:p>
            <a:pPr algn="just"/>
            <a:r>
              <a:rPr lang="fr-FR" sz="1200" dirty="0">
                <a:solidFill>
                  <a:srgbClr val="0F3A9C"/>
                </a:solidFill>
              </a:rPr>
              <a:t>	</a:t>
            </a:r>
            <a:r>
              <a:rPr lang="fr-FR" sz="1200" dirty="0" smtClean="0">
                <a:solidFill>
                  <a:srgbClr val="0F3A9C"/>
                </a:solidFill>
              </a:rPr>
              <a:t>0 – Pas de chute</a:t>
            </a:r>
          </a:p>
          <a:p>
            <a:pPr algn="just"/>
            <a:r>
              <a:rPr lang="fr-FR" sz="1200" dirty="0">
                <a:solidFill>
                  <a:srgbClr val="0F3A9C"/>
                </a:solidFill>
              </a:rPr>
              <a:t>	</a:t>
            </a:r>
            <a:r>
              <a:rPr lang="fr-FR" sz="1200" dirty="0" smtClean="0">
                <a:solidFill>
                  <a:srgbClr val="0F3A9C"/>
                </a:solidFill>
              </a:rPr>
              <a:t>1 – Une chute</a:t>
            </a:r>
          </a:p>
          <a:p>
            <a:pPr algn="just"/>
            <a:r>
              <a:rPr lang="fr-FR" sz="1200" dirty="0">
                <a:solidFill>
                  <a:srgbClr val="0F3A9C"/>
                </a:solidFill>
              </a:rPr>
              <a:t>	</a:t>
            </a:r>
            <a:r>
              <a:rPr lang="fr-FR" sz="1200" dirty="0" smtClean="0">
                <a:solidFill>
                  <a:srgbClr val="0F3A9C"/>
                </a:solidFill>
              </a:rPr>
              <a:t>2 – Deux chutes ou plus</a:t>
            </a:r>
          </a:p>
          <a:p>
            <a:pPr algn="just"/>
            <a:endParaRPr lang="fr-FR" sz="1200" dirty="0">
              <a:solidFill>
                <a:srgbClr val="0F3A9C"/>
              </a:solidFill>
            </a:endParaRPr>
          </a:p>
          <a:p>
            <a:pPr algn="just"/>
            <a:r>
              <a:rPr lang="fr-FR" sz="1200" b="1" dirty="0">
                <a:solidFill>
                  <a:srgbClr val="0F3A9C"/>
                </a:solidFill>
              </a:rPr>
              <a:t>iJ1h - Chute il y a 31 à 90 </a:t>
            </a:r>
            <a:r>
              <a:rPr lang="fr-FR" sz="1200" b="1" dirty="0" smtClean="0">
                <a:solidFill>
                  <a:srgbClr val="0F3A9C"/>
                </a:solidFill>
              </a:rPr>
              <a:t>jours</a:t>
            </a:r>
          </a:p>
          <a:p>
            <a:pPr algn="just"/>
            <a:r>
              <a:rPr lang="fr-FR" sz="1200" dirty="0">
                <a:solidFill>
                  <a:srgbClr val="0F3A9C"/>
                </a:solidFill>
              </a:rPr>
              <a:t>	0 – Pas de chute</a:t>
            </a:r>
          </a:p>
          <a:p>
            <a:pPr algn="just"/>
            <a:r>
              <a:rPr lang="fr-FR" sz="1200" dirty="0">
                <a:solidFill>
                  <a:srgbClr val="0F3A9C"/>
                </a:solidFill>
              </a:rPr>
              <a:t>	1 – Une chute</a:t>
            </a:r>
          </a:p>
          <a:p>
            <a:pPr algn="just"/>
            <a:r>
              <a:rPr lang="fr-FR" sz="1200" dirty="0">
                <a:solidFill>
                  <a:srgbClr val="0F3A9C"/>
                </a:solidFill>
              </a:rPr>
              <a:t>	2 – Deux chutes ou </a:t>
            </a:r>
            <a:r>
              <a:rPr lang="fr-FR" sz="1200" dirty="0" smtClean="0">
                <a:solidFill>
                  <a:srgbClr val="0F3A9C"/>
                </a:solidFill>
              </a:rPr>
              <a:t>plus</a:t>
            </a:r>
          </a:p>
          <a:p>
            <a:pPr algn="just"/>
            <a:endParaRPr lang="fr-FR" sz="1200" dirty="0">
              <a:solidFill>
                <a:srgbClr val="0F3A9C"/>
              </a:solidFill>
            </a:endParaRPr>
          </a:p>
          <a:p>
            <a:pPr algn="just"/>
            <a:r>
              <a:rPr lang="fr-FR" sz="1200" b="1" dirty="0">
                <a:solidFill>
                  <a:srgbClr val="0F3A9C"/>
                </a:solidFill>
              </a:rPr>
              <a:t>iJ1i - Chute il y a 91 à 180 </a:t>
            </a:r>
            <a:r>
              <a:rPr lang="fr-FR" sz="1200" b="1" dirty="0" smtClean="0">
                <a:solidFill>
                  <a:srgbClr val="0F3A9C"/>
                </a:solidFill>
              </a:rPr>
              <a:t>jours</a:t>
            </a:r>
          </a:p>
          <a:p>
            <a:pPr algn="just"/>
            <a:r>
              <a:rPr lang="fr-FR" sz="1200" dirty="0">
                <a:solidFill>
                  <a:srgbClr val="0F3A9C"/>
                </a:solidFill>
              </a:rPr>
              <a:t>	0 – Pas de chute</a:t>
            </a:r>
          </a:p>
          <a:p>
            <a:pPr algn="just"/>
            <a:r>
              <a:rPr lang="fr-FR" sz="1200" dirty="0">
                <a:solidFill>
                  <a:srgbClr val="0F3A9C"/>
                </a:solidFill>
              </a:rPr>
              <a:t>	1 – Une chute</a:t>
            </a:r>
          </a:p>
          <a:p>
            <a:pPr algn="just"/>
            <a:r>
              <a:rPr lang="fr-FR" sz="1200" dirty="0">
                <a:solidFill>
                  <a:srgbClr val="0F3A9C"/>
                </a:solidFill>
              </a:rPr>
              <a:t>	2 – Deux chutes ou </a:t>
            </a:r>
            <a:r>
              <a:rPr lang="fr-FR" sz="1200" dirty="0" smtClean="0">
                <a:solidFill>
                  <a:srgbClr val="0F3A9C"/>
                </a:solidFill>
              </a:rPr>
              <a:t>plus</a:t>
            </a:r>
          </a:p>
        </p:txBody>
      </p:sp>
      <p:sp>
        <p:nvSpPr>
          <p:cNvPr id="12" name="ZoneTexte 11"/>
          <p:cNvSpPr txBox="1"/>
          <p:nvPr/>
        </p:nvSpPr>
        <p:spPr>
          <a:xfrm>
            <a:off x="977702" y="1013620"/>
            <a:ext cx="1258230" cy="369332"/>
          </a:xfrm>
          <a:prstGeom prst="rect">
            <a:avLst/>
          </a:prstGeom>
          <a:solidFill>
            <a:schemeClr val="bg1"/>
          </a:solidFill>
        </p:spPr>
        <p:txBody>
          <a:bodyPr wrap="none" rtlCol="0">
            <a:spAutoFit/>
          </a:bodyPr>
          <a:lstStyle/>
          <a:p>
            <a:r>
              <a:rPr lang="fr-FR" b="1" i="1" dirty="0">
                <a:solidFill>
                  <a:srgbClr val="0F3A9C"/>
                </a:solidFill>
              </a:rPr>
              <a:t>iJ1 - Chutes</a:t>
            </a:r>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8860455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004359"/>
            <a:ext cx="7818119" cy="417441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b="1" dirty="0" smtClean="0">
              <a:solidFill>
                <a:srgbClr val="0F3A9C"/>
              </a:solidFill>
            </a:endParaRPr>
          </a:p>
          <a:p>
            <a:pPr algn="just"/>
            <a:endParaRPr lang="fr-FR" sz="1200" b="1" dirty="0">
              <a:solidFill>
                <a:srgbClr val="0F3A9C"/>
              </a:solidFill>
            </a:endParaRPr>
          </a:p>
          <a:p>
            <a:pPr algn="just"/>
            <a:r>
              <a:rPr lang="fr-FR" sz="1200" b="1" dirty="0" smtClean="0">
                <a:solidFill>
                  <a:srgbClr val="0F3A9C"/>
                </a:solidFill>
              </a:rPr>
              <a:t>iJ2a </a:t>
            </a:r>
            <a:r>
              <a:rPr lang="fr-FR" sz="1200" b="1" dirty="0">
                <a:solidFill>
                  <a:srgbClr val="0F3A9C"/>
                </a:solidFill>
              </a:rPr>
              <a:t>- Difficulté ou impossibilité de passer à la station debout sans </a:t>
            </a:r>
            <a:r>
              <a:rPr lang="fr-FR" sz="1200" b="1" dirty="0" smtClean="0">
                <a:solidFill>
                  <a:srgbClr val="0F3A9C"/>
                </a:solidFill>
              </a:rPr>
              <a:t>aide</a:t>
            </a:r>
          </a:p>
          <a:p>
            <a:pPr algn="just"/>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4 – Manifeste chaque jour</a:t>
            </a:r>
          </a:p>
          <a:p>
            <a:pPr algn="just"/>
            <a:endParaRPr lang="fr-FR" sz="1200" dirty="0" smtClean="0">
              <a:solidFill>
                <a:srgbClr val="0F3A9C"/>
              </a:solidFill>
            </a:endParaRPr>
          </a:p>
          <a:p>
            <a:pPr algn="just"/>
            <a:r>
              <a:rPr lang="fr-FR" sz="1200" b="1" dirty="0">
                <a:solidFill>
                  <a:srgbClr val="0F3A9C"/>
                </a:solidFill>
              </a:rPr>
              <a:t>iJ2b - Debout, difficulté ou impossibilité de faire demi-tour</a:t>
            </a:r>
          </a:p>
          <a:p>
            <a:pPr algn="just"/>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a:t>
            </a:r>
            <a:r>
              <a:rPr lang="fr-FR" sz="1200" dirty="0" smtClean="0">
                <a:solidFill>
                  <a:srgbClr val="0F3A9C"/>
                </a:solidFill>
              </a:rPr>
              <a:t>jours</a:t>
            </a:r>
          </a:p>
          <a:p>
            <a:pPr algn="just"/>
            <a:r>
              <a:rPr lang="fr-FR" sz="1200" dirty="0">
                <a:solidFill>
                  <a:srgbClr val="0F3A9C"/>
                </a:solidFill>
              </a:rPr>
              <a:t>	4 – Manifeste chaque </a:t>
            </a:r>
            <a:r>
              <a:rPr lang="fr-FR" sz="1200" dirty="0" smtClean="0">
                <a:solidFill>
                  <a:srgbClr val="0F3A9C"/>
                </a:solidFill>
              </a:rPr>
              <a:t>jour</a:t>
            </a:r>
          </a:p>
          <a:p>
            <a:pPr algn="just"/>
            <a:endParaRPr lang="fr-FR" sz="1200" dirty="0" smtClean="0">
              <a:solidFill>
                <a:srgbClr val="0F3A9C"/>
              </a:solidFill>
            </a:endParaRPr>
          </a:p>
          <a:p>
            <a:pPr algn="just"/>
            <a:r>
              <a:rPr lang="fr-FR" sz="1200" b="1" dirty="0">
                <a:solidFill>
                  <a:srgbClr val="0F3A9C"/>
                </a:solidFill>
              </a:rPr>
              <a:t>iJ2c - Etourdissement </a:t>
            </a:r>
            <a:endParaRPr lang="fr-FR" sz="1200" b="1" dirty="0" smtClean="0">
              <a:solidFill>
                <a:srgbClr val="0F3A9C"/>
              </a:solidFill>
            </a:endParaRPr>
          </a:p>
          <a:p>
            <a:pPr algn="just"/>
            <a:r>
              <a:rPr lang="fr-FR" sz="1200" i="1" dirty="0">
                <a:solidFill>
                  <a:srgbClr val="0F3A9C"/>
                </a:solidFill>
              </a:rPr>
              <a:t>Sensation d'instabilité, de tourner ou que cela tourne autour de soi. </a:t>
            </a:r>
            <a:endParaRPr lang="fr-FR" sz="1200" i="1" dirty="0" smtClean="0">
              <a:solidFill>
                <a:srgbClr val="0F3A9C"/>
              </a:solidFill>
            </a:endParaRPr>
          </a:p>
          <a:p>
            <a:pPr algn="just"/>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a:t>
            </a:r>
            <a:r>
              <a:rPr lang="fr-FR" sz="1200" dirty="0" smtClean="0">
                <a:solidFill>
                  <a:srgbClr val="0F3A9C"/>
                </a:solidFill>
              </a:rPr>
              <a:t>jours</a:t>
            </a:r>
          </a:p>
          <a:p>
            <a:pPr algn="just"/>
            <a:r>
              <a:rPr lang="fr-FR" sz="1200" dirty="0">
                <a:solidFill>
                  <a:srgbClr val="0F3A9C"/>
                </a:solidFill>
              </a:rPr>
              <a:t>	4 – Manifeste chaque </a:t>
            </a:r>
            <a:r>
              <a:rPr lang="fr-FR" sz="1200" dirty="0" smtClean="0">
                <a:solidFill>
                  <a:srgbClr val="0F3A9C"/>
                </a:solidFill>
              </a:rPr>
              <a:t>jour</a:t>
            </a:r>
          </a:p>
          <a:p>
            <a:pPr algn="just"/>
            <a:endParaRPr lang="fr-FR" sz="1200" dirty="0">
              <a:solidFill>
                <a:srgbClr val="0F3A9C"/>
              </a:solidFill>
            </a:endParaRPr>
          </a:p>
        </p:txBody>
      </p:sp>
      <p:sp>
        <p:nvSpPr>
          <p:cNvPr id="11" name="ZoneTexte 10"/>
          <p:cNvSpPr txBox="1"/>
          <p:nvPr/>
        </p:nvSpPr>
        <p:spPr>
          <a:xfrm>
            <a:off x="1294717" y="850384"/>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7" y="5256219"/>
            <a:ext cx="7818120" cy="1071271"/>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dirty="0" smtClean="0">
                <a:solidFill>
                  <a:prstClr val="white"/>
                </a:solidFill>
                <a:latin typeface="Arial" panose="020B0604020202020204" pitchFamily="34" charset="0"/>
                <a:cs typeface="Arial" panose="020B0604020202020204" pitchFamily="34" charset="0"/>
              </a:rPr>
              <a:t>Si </a:t>
            </a:r>
            <a:r>
              <a:rPr lang="fr-FR" sz="1300" dirty="0">
                <a:solidFill>
                  <a:prstClr val="white"/>
                </a:solidFill>
                <a:latin typeface="Arial" panose="020B0604020202020204" pitchFamily="34" charset="0"/>
                <a:cs typeface="Arial" panose="020B0604020202020204" pitchFamily="34" charset="0"/>
              </a:rPr>
              <a:t>la personne est </a:t>
            </a:r>
            <a:r>
              <a:rPr lang="fr-FR" sz="1300" dirty="0" smtClean="0">
                <a:solidFill>
                  <a:prstClr val="white"/>
                </a:solidFill>
                <a:latin typeface="Arial" panose="020B0604020202020204" pitchFamily="34" charset="0"/>
                <a:cs typeface="Arial" panose="020B0604020202020204" pitchFamily="34" charset="0"/>
              </a:rPr>
              <a:t>confinée </a:t>
            </a:r>
            <a:r>
              <a:rPr lang="fr-FR" sz="1300" dirty="0">
                <a:solidFill>
                  <a:prstClr val="white"/>
                </a:solidFill>
                <a:latin typeface="Arial" panose="020B0604020202020204" pitchFamily="34" charset="0"/>
                <a:cs typeface="Arial" panose="020B0604020202020204" pitchFamily="34" charset="0"/>
              </a:rPr>
              <a:t>au lit </a:t>
            </a:r>
            <a:r>
              <a:rPr lang="fr-FR" sz="1300" dirty="0" smtClean="0">
                <a:solidFill>
                  <a:prstClr val="white"/>
                </a:solidFill>
                <a:latin typeface="Arial" panose="020B0604020202020204" pitchFamily="34" charset="0"/>
                <a:cs typeface="Arial" panose="020B0604020202020204" pitchFamily="34" charset="0"/>
              </a:rPr>
              <a:t>: codez « présent » pour difficulté ou impossibilité de passer à la station debout et « non présent » pour difficulté ou impossibilité de faire demi-tour, une fois debout et démarche instable.</a:t>
            </a:r>
          </a:p>
          <a:p>
            <a:pPr algn="just"/>
            <a:r>
              <a:rPr lang="fr-FR" sz="1300" dirty="0" smtClean="0">
                <a:solidFill>
                  <a:prstClr val="white"/>
                </a:solidFill>
                <a:latin typeface="Arial" panose="020B0604020202020204" pitchFamily="34" charset="0"/>
                <a:cs typeface="Arial" panose="020B0604020202020204" pitchFamily="34" charset="0"/>
              </a:rPr>
              <a:t>Si la personne est mise au fauteuil en tenant même légèrement en station debout : « présent » également </a:t>
            </a:r>
            <a:r>
              <a:rPr lang="fr-FR" sz="1300" dirty="0">
                <a:solidFill>
                  <a:prstClr val="white"/>
                </a:solidFill>
                <a:latin typeface="Arial" panose="020B0604020202020204" pitchFamily="34" charset="0"/>
                <a:cs typeface="Arial" panose="020B0604020202020204" pitchFamily="34" charset="0"/>
              </a:rPr>
              <a:t>pour difficulté ou impossibilité de faire demi-tour, une fois </a:t>
            </a:r>
            <a:r>
              <a:rPr lang="fr-FR" sz="1300" dirty="0" smtClean="0">
                <a:solidFill>
                  <a:prstClr val="white"/>
                </a:solidFill>
                <a:latin typeface="Arial" panose="020B0604020202020204" pitchFamily="34" charset="0"/>
                <a:cs typeface="Arial" panose="020B0604020202020204" pitchFamily="34" charset="0"/>
              </a:rPr>
              <a:t>debout.</a:t>
            </a:r>
            <a:endParaRPr lang="fr-FR" sz="1300" dirty="0">
              <a:solidFill>
                <a:prstClr val="white"/>
              </a:solidFill>
              <a:latin typeface="Arial" panose="020B0604020202020204" pitchFamily="34" charset="0"/>
              <a:cs typeface="Arial" panose="020B0604020202020204" pitchFamily="34" charset="0"/>
            </a:endParaRPr>
          </a:p>
        </p:txBody>
      </p:sp>
      <p:sp>
        <p:nvSpPr>
          <p:cNvPr id="9" name="ZoneTexte 8"/>
          <p:cNvSpPr txBox="1"/>
          <p:nvPr/>
        </p:nvSpPr>
        <p:spPr>
          <a:xfrm rot="16200000">
            <a:off x="298132" y="5637967"/>
            <a:ext cx="381836" cy="307777"/>
          </a:xfrm>
          <a:prstGeom prst="rect">
            <a:avLst/>
          </a:prstGeom>
          <a:noFill/>
        </p:spPr>
        <p:txBody>
          <a:bodyPr wrap="none" rtlCol="0">
            <a:spAutoFit/>
          </a:bodyPr>
          <a:lstStyle/>
          <a:p>
            <a:r>
              <a:rPr lang="fr-FR" sz="1400" b="1" dirty="0" smtClean="0">
                <a:solidFill>
                  <a:srgbClr val="0F3A9C"/>
                </a:solidFill>
              </a:rPr>
              <a:t>Rq</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4108806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5"/>
            <a:ext cx="7818120" cy="389759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iJ2d - Démarche instable </a:t>
            </a:r>
          </a:p>
          <a:p>
            <a:pPr algn="just"/>
            <a:r>
              <a:rPr lang="fr-FR" sz="1200" i="1" dirty="0" smtClean="0">
                <a:solidFill>
                  <a:srgbClr val="0F3A9C"/>
                </a:solidFill>
              </a:rPr>
              <a:t>Démarche </a:t>
            </a:r>
            <a:r>
              <a:rPr lang="fr-FR" sz="1200" i="1" dirty="0">
                <a:solidFill>
                  <a:srgbClr val="0F3A9C"/>
                </a:solidFill>
              </a:rPr>
              <a:t>qui entraine pour la personne un risque de chute. La personne peut sembler instable ou marcher en oscillant, ne pas être coordonnée ou avoir des mouvements saccadés. Exemples de démarche instable : une démarche rapide avec de grands mouvements brusques, une démarche anormalement lente avec des pas traînants ou une démarche avec élargissement du polygone de sustentation, avec des arrêts et des pas hésitants. </a:t>
            </a:r>
            <a:endParaRPr lang="fr-FR" sz="1200" i="1" dirty="0" smtClean="0">
              <a:solidFill>
                <a:srgbClr val="0F3A9C"/>
              </a:solidFill>
            </a:endParaRPr>
          </a:p>
          <a:p>
            <a:pPr algn="just"/>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jour</a:t>
            </a:r>
          </a:p>
          <a:p>
            <a:pPr algn="just"/>
            <a:endParaRPr lang="fr-FR" sz="1200" dirty="0" smtClean="0">
              <a:solidFill>
                <a:srgbClr val="0F3A9C"/>
              </a:solidFill>
            </a:endParaRPr>
          </a:p>
          <a:p>
            <a:pPr algn="just"/>
            <a:r>
              <a:rPr lang="fr-FR" sz="1200" b="1" dirty="0">
                <a:solidFill>
                  <a:srgbClr val="0F3A9C"/>
                </a:solidFill>
              </a:rPr>
              <a:t>iJ2e - Douleur thoracique </a:t>
            </a:r>
          </a:p>
          <a:p>
            <a:pPr algn="just"/>
            <a:r>
              <a:rPr lang="fr-FR" sz="1200" i="1" dirty="0" smtClean="0">
                <a:solidFill>
                  <a:srgbClr val="0F3A9C"/>
                </a:solidFill>
              </a:rPr>
              <a:t>La </a:t>
            </a:r>
            <a:r>
              <a:rPr lang="fr-FR" sz="1200" i="1" dirty="0">
                <a:solidFill>
                  <a:srgbClr val="0F3A9C"/>
                </a:solidFill>
              </a:rPr>
              <a:t>personne rapporte tout type de douleur dans la région de la poitrine qui peut être décrite comme une brûlure, une constriction, un coup de couteau, un vague malaise etc</a:t>
            </a:r>
            <a:r>
              <a:rPr lang="fr-FR" sz="1200" i="1" dirty="0" smtClean="0">
                <a:solidFill>
                  <a:srgbClr val="0F3A9C"/>
                </a:solidFill>
              </a:rPr>
              <a:t>.</a:t>
            </a:r>
          </a:p>
          <a:p>
            <a:pPr algn="just"/>
            <a:r>
              <a:rPr lang="fr-FR" sz="1200" b="1" dirty="0" smtClean="0">
                <a:solidFill>
                  <a:srgbClr val="0F3A9C"/>
                </a:solidFill>
              </a:rPr>
              <a:t> </a:t>
            </a:r>
            <a:r>
              <a:rPr lang="fr-FR" sz="1200" dirty="0" smtClean="0">
                <a:solidFill>
                  <a:srgbClr val="0F3A9C"/>
                </a:solidFill>
              </a:rPr>
              <a:t>	0 – Non présent </a:t>
            </a:r>
          </a:p>
          <a:p>
            <a:pPr algn="just"/>
            <a:r>
              <a:rPr lang="fr-FR" sz="1200" dirty="0" smtClean="0">
                <a:solidFill>
                  <a:srgbClr val="0F3A9C"/>
                </a:solidFill>
              </a:rPr>
              <a:t>	1 – Présent mais non manifeste au cours des 3 derniers jours </a:t>
            </a:r>
          </a:p>
          <a:p>
            <a:pPr algn="just"/>
            <a:r>
              <a:rPr lang="fr-FR" sz="1200" dirty="0" smtClean="0">
                <a:solidFill>
                  <a:srgbClr val="0F3A9C"/>
                </a:solidFill>
              </a:rPr>
              <a:t>	2 – Manifeste 1 des 3 derniers jours </a:t>
            </a:r>
          </a:p>
          <a:p>
            <a:pPr algn="just"/>
            <a:r>
              <a:rPr lang="fr-FR" sz="1200" dirty="0" smtClean="0">
                <a:solidFill>
                  <a:srgbClr val="0F3A9C"/>
                </a:solidFill>
              </a:rPr>
              <a:t>	3 – Manifeste 2 des 3 derniers jours</a:t>
            </a:r>
          </a:p>
          <a:p>
            <a:pPr algn="just"/>
            <a:r>
              <a:rPr lang="fr-FR" sz="1200" dirty="0">
                <a:solidFill>
                  <a:srgbClr val="0F3A9C"/>
                </a:solidFill>
              </a:rPr>
              <a:t>	4 – Manifeste chaque </a:t>
            </a:r>
            <a:r>
              <a:rPr lang="fr-FR" sz="1200" dirty="0" smtClean="0">
                <a:solidFill>
                  <a:srgbClr val="0F3A9C"/>
                </a:solidFill>
              </a:rPr>
              <a:t>jour</a:t>
            </a:r>
            <a:endParaRPr lang="fr-FR" sz="12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3263564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5167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iJ2f </a:t>
            </a:r>
            <a:r>
              <a:rPr lang="fr-FR" sz="1200" b="1" dirty="0">
                <a:solidFill>
                  <a:srgbClr val="0F3A9C"/>
                </a:solidFill>
              </a:rPr>
              <a:t>- Difficulté pour tousser ou éliminer les sécrétions des voies respiratoires </a:t>
            </a:r>
          </a:p>
          <a:p>
            <a:pPr algn="just"/>
            <a:r>
              <a:rPr lang="fr-FR" sz="1200" i="1" dirty="0" smtClean="0">
                <a:solidFill>
                  <a:srgbClr val="0F3A9C"/>
                </a:solidFill>
              </a:rPr>
              <a:t>Durant </a:t>
            </a:r>
            <a:r>
              <a:rPr lang="fr-FR" sz="1200" i="1" dirty="0">
                <a:solidFill>
                  <a:srgbClr val="0F3A9C"/>
                </a:solidFill>
              </a:rPr>
              <a:t>les 3 derniers jours la personne rapporte ou a été observée comme étant incapable de tousser de façon efficace pour évacuer ses secrétions bronchiques (Ex : du fait de faiblesse ou de douleur) ou incapable d'évacuer les secrétions ou les crachats de sa bouche (Ex : du fait de dysphagie ou de douleur) ou de sa trachéotomie (Ex : du fait de la viscosité des crachats, de l'incapacité physique à enlever les secrétions de l'orifice de trachéotomie). Une personne ayant une pneumonie, trop faible pour tousser et expectorer les crachats ou une personne sous assistance respiratoire qui requiert une aspiration pour évacuer les secrétions. </a:t>
            </a:r>
            <a:endParaRPr lang="fr-FR" sz="1200" i="1" dirty="0" smtClean="0">
              <a:solidFill>
                <a:srgbClr val="0F3A9C"/>
              </a:solidFill>
            </a:endParaRPr>
          </a:p>
          <a:p>
            <a:pPr algn="just"/>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jour</a:t>
            </a:r>
          </a:p>
          <a:p>
            <a:pPr algn="just"/>
            <a:endParaRPr lang="fr-FR" sz="1200" dirty="0" smtClean="0">
              <a:solidFill>
                <a:srgbClr val="0F3A9C"/>
              </a:solidFill>
            </a:endParaRPr>
          </a:p>
          <a:p>
            <a:pPr algn="just"/>
            <a:r>
              <a:rPr lang="fr-FR" sz="1200" b="1" dirty="0">
                <a:solidFill>
                  <a:srgbClr val="0F3A9C"/>
                </a:solidFill>
              </a:rPr>
              <a:t>iJ2g - Troubles du cours de la pensée </a:t>
            </a:r>
          </a:p>
          <a:p>
            <a:pPr algn="just"/>
            <a:r>
              <a:rPr lang="fr-FR" sz="1200" i="1" dirty="0" smtClean="0">
                <a:solidFill>
                  <a:srgbClr val="0F3A9C"/>
                </a:solidFill>
              </a:rPr>
              <a:t>L'observation </a:t>
            </a:r>
            <a:r>
              <a:rPr lang="fr-FR" sz="1200" i="1" dirty="0">
                <a:solidFill>
                  <a:srgbClr val="0F3A9C"/>
                </a:solidFill>
              </a:rPr>
              <a:t>objective de la personne indique des anomalies dans la forme ou la façon dont les idées sont exprimées. </a:t>
            </a:r>
            <a:endParaRPr lang="fr-FR" sz="1200" i="1" dirty="0" smtClean="0">
              <a:solidFill>
                <a:srgbClr val="0F3A9C"/>
              </a:solidFill>
            </a:endParaRPr>
          </a:p>
          <a:p>
            <a:pPr algn="just"/>
            <a:r>
              <a:rPr lang="fr-FR" sz="1200" i="1" dirty="0" smtClean="0">
                <a:solidFill>
                  <a:srgbClr val="0F3A9C"/>
                </a:solidFill>
              </a:rPr>
              <a:t>Inclus </a:t>
            </a:r>
            <a:r>
              <a:rPr lang="fr-FR" sz="1200" i="1" dirty="0">
                <a:solidFill>
                  <a:srgbClr val="0F3A9C"/>
                </a:solidFill>
              </a:rPr>
              <a:t>: diffluences, barrages, fuite des idées, pensées tangentielles, prolixité circonlocutoire, incohérence, néologismes, calembours, idées délirantes, hallucinations. </a:t>
            </a:r>
            <a:endParaRPr lang="fr-FR" sz="1200" i="1" dirty="0" smtClean="0">
              <a:solidFill>
                <a:srgbClr val="0F3A9C"/>
              </a:solidFill>
            </a:endParaRPr>
          </a:p>
          <a:p>
            <a:pPr algn="just"/>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smtClean="0">
                <a:solidFill>
                  <a:srgbClr val="0F3A9C"/>
                </a:solidFill>
              </a:rPr>
              <a:t>	3 – Manifeste 2 des 3 derniers jours</a:t>
            </a:r>
          </a:p>
          <a:p>
            <a:pPr algn="just"/>
            <a:r>
              <a:rPr lang="fr-FR" sz="1200" dirty="0">
                <a:solidFill>
                  <a:srgbClr val="0F3A9C"/>
                </a:solidFill>
              </a:rPr>
              <a:t>	4 – Manifeste chaque </a:t>
            </a:r>
            <a:r>
              <a:rPr lang="fr-FR" sz="1200" dirty="0" smtClean="0">
                <a:solidFill>
                  <a:srgbClr val="0F3A9C"/>
                </a:solidFill>
              </a:rPr>
              <a:t>jour</a:t>
            </a:r>
            <a:endParaRPr lang="fr-FR" sz="12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0220618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503106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100" b="1" dirty="0">
                <a:solidFill>
                  <a:srgbClr val="0F3A9C"/>
                </a:solidFill>
              </a:rPr>
              <a:t>iJ2h - Idées délirantes - Fausses croyances fixes </a:t>
            </a:r>
          </a:p>
          <a:p>
            <a:pPr algn="just"/>
            <a:r>
              <a:rPr lang="fr-FR" sz="1100" i="1" dirty="0" smtClean="0">
                <a:solidFill>
                  <a:srgbClr val="0F3A9C"/>
                </a:solidFill>
              </a:rPr>
              <a:t>Fausses </a:t>
            </a:r>
            <a:r>
              <a:rPr lang="fr-FR" sz="1100" i="1" dirty="0">
                <a:solidFill>
                  <a:srgbClr val="0F3A9C"/>
                </a:solidFill>
              </a:rPr>
              <a:t>croyances fixes. La personne a des idées fixes et fausses, que les autres ne partagent pas. Ex : elle croit qu'elle est à l'article de la mort, que le conjoint la trompe, que la nourriture servie (au restaurant ou dans la salle à manger de l'établissement) est empoisonnée</a:t>
            </a:r>
            <a:r>
              <a:rPr lang="fr-FR" sz="1100" i="1" dirty="0" smtClean="0">
                <a:solidFill>
                  <a:srgbClr val="0F3A9C"/>
                </a:solidFill>
              </a:rPr>
              <a:t>.</a:t>
            </a:r>
          </a:p>
          <a:p>
            <a:pPr algn="just"/>
            <a:r>
              <a:rPr lang="fr-FR" sz="1100" b="1" dirty="0" smtClean="0">
                <a:solidFill>
                  <a:srgbClr val="0F3A9C"/>
                </a:solidFill>
              </a:rPr>
              <a:t> </a:t>
            </a:r>
            <a:r>
              <a:rPr lang="fr-FR" sz="1100" dirty="0" smtClean="0">
                <a:solidFill>
                  <a:srgbClr val="0F3A9C"/>
                </a:solidFill>
              </a:rPr>
              <a:t>	0 – Non </a:t>
            </a:r>
            <a:r>
              <a:rPr lang="fr-FR" sz="1100" dirty="0">
                <a:solidFill>
                  <a:srgbClr val="0F3A9C"/>
                </a:solidFill>
              </a:rPr>
              <a:t>présent </a:t>
            </a:r>
          </a:p>
          <a:p>
            <a:pPr algn="just"/>
            <a:r>
              <a:rPr lang="fr-FR" sz="1100" dirty="0" smtClean="0">
                <a:solidFill>
                  <a:srgbClr val="0F3A9C"/>
                </a:solidFill>
              </a:rPr>
              <a:t>	1 – Présent </a:t>
            </a:r>
            <a:r>
              <a:rPr lang="fr-FR" sz="1100" dirty="0">
                <a:solidFill>
                  <a:srgbClr val="0F3A9C"/>
                </a:solidFill>
              </a:rPr>
              <a:t>mais non manifeste au cours des 3 derniers jours </a:t>
            </a:r>
          </a:p>
          <a:p>
            <a:pPr algn="just"/>
            <a:r>
              <a:rPr lang="fr-FR" sz="1100" dirty="0" smtClean="0">
                <a:solidFill>
                  <a:srgbClr val="0F3A9C"/>
                </a:solidFill>
              </a:rPr>
              <a:t>	2</a:t>
            </a:r>
            <a:r>
              <a:rPr lang="fr-FR" sz="1100" dirty="0">
                <a:solidFill>
                  <a:srgbClr val="0F3A9C"/>
                </a:solidFill>
              </a:rPr>
              <a:t> – </a:t>
            </a:r>
            <a:r>
              <a:rPr lang="fr-FR" sz="1100" dirty="0" smtClean="0">
                <a:solidFill>
                  <a:srgbClr val="0F3A9C"/>
                </a:solidFill>
              </a:rPr>
              <a:t>Manifeste </a:t>
            </a:r>
            <a:r>
              <a:rPr lang="fr-FR" sz="1100" dirty="0">
                <a:solidFill>
                  <a:srgbClr val="0F3A9C"/>
                </a:solidFill>
              </a:rPr>
              <a:t>1 des 3 derniers jours </a:t>
            </a:r>
          </a:p>
          <a:p>
            <a:pPr algn="just"/>
            <a:r>
              <a:rPr lang="fr-FR" sz="1100" dirty="0" smtClean="0">
                <a:solidFill>
                  <a:srgbClr val="0F3A9C"/>
                </a:solidFill>
              </a:rPr>
              <a:t>	3</a:t>
            </a:r>
            <a:r>
              <a:rPr lang="fr-FR" sz="1100" dirty="0">
                <a:solidFill>
                  <a:srgbClr val="0F3A9C"/>
                </a:solidFill>
              </a:rPr>
              <a:t> – </a:t>
            </a:r>
            <a:r>
              <a:rPr lang="fr-FR" sz="1100" dirty="0" smtClean="0">
                <a:solidFill>
                  <a:srgbClr val="0F3A9C"/>
                </a:solidFill>
              </a:rPr>
              <a:t>Manifeste </a:t>
            </a:r>
            <a:r>
              <a:rPr lang="fr-FR" sz="1100" dirty="0">
                <a:solidFill>
                  <a:srgbClr val="0F3A9C"/>
                </a:solidFill>
              </a:rPr>
              <a:t>2 des 3 derniers jours </a:t>
            </a:r>
            <a:endParaRPr lang="fr-FR" sz="1100" dirty="0" smtClean="0">
              <a:solidFill>
                <a:srgbClr val="0F3A9C"/>
              </a:solidFill>
            </a:endParaRPr>
          </a:p>
          <a:p>
            <a:pPr algn="just"/>
            <a:r>
              <a:rPr lang="fr-FR" sz="1100" dirty="0">
                <a:solidFill>
                  <a:srgbClr val="0F3A9C"/>
                </a:solidFill>
              </a:rPr>
              <a:t>	4 – Manifeste chaque jour</a:t>
            </a:r>
          </a:p>
          <a:p>
            <a:pPr algn="just"/>
            <a:endParaRPr lang="fr-FR" sz="1100" dirty="0" smtClean="0">
              <a:solidFill>
                <a:srgbClr val="0F3A9C"/>
              </a:solidFill>
            </a:endParaRPr>
          </a:p>
          <a:p>
            <a:pPr algn="just"/>
            <a:r>
              <a:rPr lang="fr-FR" sz="1100" b="1" dirty="0">
                <a:solidFill>
                  <a:srgbClr val="0F3A9C"/>
                </a:solidFill>
              </a:rPr>
              <a:t>iJ2i - Hallucinations - Fausses perceptions sensorielles </a:t>
            </a:r>
          </a:p>
          <a:p>
            <a:pPr algn="just"/>
            <a:r>
              <a:rPr lang="fr-FR" sz="1100" i="1" dirty="0" smtClean="0">
                <a:solidFill>
                  <a:srgbClr val="0F3A9C"/>
                </a:solidFill>
              </a:rPr>
              <a:t>Fausses </a:t>
            </a:r>
            <a:r>
              <a:rPr lang="fr-FR" sz="1100" i="1" dirty="0">
                <a:solidFill>
                  <a:srgbClr val="0F3A9C"/>
                </a:solidFill>
              </a:rPr>
              <a:t>perceptions sensorielles. La personne a de fausses perceptions qui surviennent en dehors de tout stimulus réel. Une hallucination peut être auditive (entend des voix), visuelle (voit des personnages, des animaux), tactile (sensation d'insectes rampants sur la peau), olfactive (sent des fumées empoisonnées) ou gustative (goûts étranges</a:t>
            </a:r>
            <a:r>
              <a:rPr lang="fr-FR" sz="1100" i="1" dirty="0" smtClean="0">
                <a:solidFill>
                  <a:srgbClr val="0F3A9C"/>
                </a:solidFill>
              </a:rPr>
              <a:t>).</a:t>
            </a:r>
          </a:p>
          <a:p>
            <a:pPr algn="just"/>
            <a:r>
              <a:rPr lang="fr-FR" sz="1100" b="1" dirty="0" smtClean="0">
                <a:solidFill>
                  <a:srgbClr val="0F3A9C"/>
                </a:solidFill>
              </a:rPr>
              <a:t> </a:t>
            </a:r>
            <a:r>
              <a:rPr lang="fr-FR" sz="1100" dirty="0">
                <a:solidFill>
                  <a:srgbClr val="0F3A9C"/>
                </a:solidFill>
              </a:rPr>
              <a:t>	0 – Non présent </a:t>
            </a:r>
          </a:p>
          <a:p>
            <a:pPr algn="just"/>
            <a:r>
              <a:rPr lang="fr-FR" sz="1100" dirty="0">
                <a:solidFill>
                  <a:srgbClr val="0F3A9C"/>
                </a:solidFill>
              </a:rPr>
              <a:t>	1 – Présent mais non manifeste au cours des 3 derniers jours </a:t>
            </a:r>
          </a:p>
          <a:p>
            <a:pPr algn="just"/>
            <a:r>
              <a:rPr lang="fr-FR" sz="1100" dirty="0">
                <a:solidFill>
                  <a:srgbClr val="0F3A9C"/>
                </a:solidFill>
              </a:rPr>
              <a:t>	2 – Manifeste 1 des 3 derniers jours </a:t>
            </a:r>
          </a:p>
          <a:p>
            <a:pPr algn="just"/>
            <a:r>
              <a:rPr lang="fr-FR" sz="1100" dirty="0" smtClean="0">
                <a:solidFill>
                  <a:srgbClr val="0F3A9C"/>
                </a:solidFill>
              </a:rPr>
              <a:t>	3 – Manifeste 2 des 3 derniers jours</a:t>
            </a:r>
          </a:p>
          <a:p>
            <a:pPr algn="just"/>
            <a:r>
              <a:rPr lang="fr-FR" sz="1100" dirty="0">
                <a:solidFill>
                  <a:srgbClr val="0F3A9C"/>
                </a:solidFill>
              </a:rPr>
              <a:t>	4 – Manifeste chaque jour</a:t>
            </a:r>
          </a:p>
          <a:p>
            <a:pPr algn="just"/>
            <a:endParaRPr lang="fr-FR" sz="1100" dirty="0">
              <a:solidFill>
                <a:srgbClr val="0F3A9C"/>
              </a:solidFill>
            </a:endParaRPr>
          </a:p>
          <a:p>
            <a:pPr algn="just"/>
            <a:r>
              <a:rPr lang="fr-FR" sz="1100" b="1" dirty="0">
                <a:solidFill>
                  <a:srgbClr val="0F3A9C"/>
                </a:solidFill>
              </a:rPr>
              <a:t>iJ2j - Aphasie </a:t>
            </a:r>
          </a:p>
          <a:p>
            <a:pPr algn="just"/>
            <a:r>
              <a:rPr lang="fr-FR" sz="1100" i="1" dirty="0" smtClean="0">
                <a:solidFill>
                  <a:srgbClr val="0F3A9C"/>
                </a:solidFill>
              </a:rPr>
              <a:t>Trouble </a:t>
            </a:r>
            <a:r>
              <a:rPr lang="fr-FR" sz="1100" i="1" dirty="0">
                <a:solidFill>
                  <a:srgbClr val="0F3A9C"/>
                </a:solidFill>
              </a:rPr>
              <a:t>de la parole ou du langage, dû à une maladie ou des dommages cérébraux, entraînant des difficultés pour s'exprimer (par la parole, l'écriture) ou pour comprendre le langage écrit ou oral</a:t>
            </a:r>
            <a:r>
              <a:rPr lang="fr-FR" sz="1100" i="1" dirty="0" smtClean="0">
                <a:solidFill>
                  <a:srgbClr val="0F3A9C"/>
                </a:solidFill>
              </a:rPr>
              <a:t>.</a:t>
            </a:r>
          </a:p>
          <a:p>
            <a:pPr algn="just"/>
            <a:r>
              <a:rPr lang="fr-FR" sz="1100" b="1" dirty="0">
                <a:solidFill>
                  <a:srgbClr val="0F3A9C"/>
                </a:solidFill>
              </a:rPr>
              <a:t> </a:t>
            </a:r>
            <a:r>
              <a:rPr lang="fr-FR" sz="1100" dirty="0">
                <a:solidFill>
                  <a:srgbClr val="0F3A9C"/>
                </a:solidFill>
              </a:rPr>
              <a:t>	0 – Non présent </a:t>
            </a:r>
          </a:p>
          <a:p>
            <a:pPr algn="just"/>
            <a:r>
              <a:rPr lang="fr-FR" sz="1100" dirty="0">
                <a:solidFill>
                  <a:srgbClr val="0F3A9C"/>
                </a:solidFill>
              </a:rPr>
              <a:t>	1 – Présent mais non manifeste au cours des 3 derniers jours </a:t>
            </a:r>
          </a:p>
          <a:p>
            <a:pPr algn="just"/>
            <a:r>
              <a:rPr lang="fr-FR" sz="1100" dirty="0">
                <a:solidFill>
                  <a:srgbClr val="0F3A9C"/>
                </a:solidFill>
              </a:rPr>
              <a:t>	2 – Manifeste 1 des 3 derniers jours </a:t>
            </a:r>
          </a:p>
          <a:p>
            <a:pPr algn="just"/>
            <a:r>
              <a:rPr lang="fr-FR" sz="1100" dirty="0">
                <a:solidFill>
                  <a:srgbClr val="0F3A9C"/>
                </a:solidFill>
              </a:rPr>
              <a:t>	3 – Manifeste 2 des 3 derniers </a:t>
            </a:r>
            <a:r>
              <a:rPr lang="fr-FR" sz="1100" dirty="0" smtClean="0">
                <a:solidFill>
                  <a:srgbClr val="0F3A9C"/>
                </a:solidFill>
              </a:rPr>
              <a:t>jours</a:t>
            </a:r>
          </a:p>
          <a:p>
            <a:pPr algn="just"/>
            <a:r>
              <a:rPr lang="fr-FR" sz="1100" dirty="0">
                <a:solidFill>
                  <a:srgbClr val="0F3A9C"/>
                </a:solidFill>
              </a:rPr>
              <a:t>	4 – Manifeste chaque </a:t>
            </a:r>
            <a:r>
              <a:rPr lang="fr-FR" sz="1100" dirty="0" smtClean="0">
                <a:solidFill>
                  <a:srgbClr val="0F3A9C"/>
                </a:solidFill>
              </a:rPr>
              <a:t>jour</a:t>
            </a:r>
            <a:endParaRPr lang="fr-FR" sz="11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1820143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13068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1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788036" y="1285876"/>
            <a:ext cx="3620451" cy="4048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iJ2m - Reflux acide </a:t>
            </a:r>
          </a:p>
          <a:p>
            <a:pPr algn="just"/>
            <a:r>
              <a:rPr lang="fr-FR" sz="1200" i="1" dirty="0">
                <a:solidFill>
                  <a:srgbClr val="0F3A9C"/>
                </a:solidFill>
              </a:rPr>
              <a:t>Régurgitation de petites quantités d'acide dans la gorge provenant de l'estomac.</a:t>
            </a: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a:t>
            </a:r>
            <a:r>
              <a:rPr lang="fr-FR" sz="1200" dirty="0" smtClean="0">
                <a:solidFill>
                  <a:srgbClr val="0F3A9C"/>
                </a:solidFill>
              </a:rPr>
              <a:t>	derniers </a:t>
            </a:r>
            <a:r>
              <a:rPr lang="fr-FR" sz="1200" dirty="0">
                <a:solidFill>
                  <a:srgbClr val="0F3A9C"/>
                </a:solidFill>
              </a:rPr>
              <a:t>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jours </a:t>
            </a:r>
          </a:p>
          <a:p>
            <a:pPr algn="just"/>
            <a:r>
              <a:rPr lang="fr-FR" sz="1200" dirty="0">
                <a:solidFill>
                  <a:srgbClr val="0F3A9C"/>
                </a:solidFill>
              </a:rPr>
              <a:t>	4 – Manifeste chaque jour</a:t>
            </a:r>
          </a:p>
          <a:p>
            <a:pPr algn="just"/>
            <a:endParaRPr lang="fr-FR" sz="1200" dirty="0">
              <a:solidFill>
                <a:srgbClr val="0F3A9C"/>
              </a:solidFill>
            </a:endParaRPr>
          </a:p>
          <a:p>
            <a:pPr algn="just"/>
            <a:r>
              <a:rPr lang="fr-FR" sz="1200" b="1" dirty="0">
                <a:solidFill>
                  <a:srgbClr val="0F3A9C"/>
                </a:solidFill>
              </a:rPr>
              <a:t>iJ2k - Constipation </a:t>
            </a:r>
          </a:p>
          <a:p>
            <a:pPr algn="just"/>
            <a:r>
              <a:rPr lang="fr-FR" sz="1200" i="1" dirty="0">
                <a:solidFill>
                  <a:srgbClr val="0F3A9C"/>
                </a:solidFill>
              </a:rPr>
              <a:t>Pas d'élimination de selles durant les 3 derniers jours ou difficultés à évacuer des selles dures.</a:t>
            </a: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a:t>
            </a:r>
            <a:r>
              <a:rPr lang="fr-FR" sz="1200" dirty="0" smtClean="0">
                <a:solidFill>
                  <a:srgbClr val="0F3A9C"/>
                </a:solidFill>
              </a:rPr>
              <a:t>	derniers </a:t>
            </a:r>
            <a:r>
              <a:rPr lang="fr-FR" sz="1200" dirty="0">
                <a:solidFill>
                  <a:srgbClr val="0F3A9C"/>
                </a:solidFill>
              </a:rPr>
              <a:t>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jours</a:t>
            </a:r>
          </a:p>
          <a:p>
            <a:pPr algn="just"/>
            <a:r>
              <a:rPr lang="fr-FR" sz="1200" dirty="0">
                <a:solidFill>
                  <a:srgbClr val="0F3A9C"/>
                </a:solidFill>
              </a:rPr>
              <a:t>	4 – Manifeste chaque jour</a:t>
            </a:r>
          </a:p>
        </p:txBody>
      </p:sp>
      <p:sp>
        <p:nvSpPr>
          <p:cNvPr id="9" name="Rectangle 8"/>
          <p:cNvSpPr/>
          <p:nvPr/>
        </p:nvSpPr>
        <p:spPr>
          <a:xfrm>
            <a:off x="4640898" y="1285876"/>
            <a:ext cx="3620451" cy="4048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200" dirty="0">
              <a:solidFill>
                <a:srgbClr val="0F3A9C"/>
              </a:solidFill>
            </a:endParaRPr>
          </a:p>
          <a:p>
            <a:pPr algn="just"/>
            <a:r>
              <a:rPr lang="fr-FR" sz="1200" b="1" dirty="0">
                <a:solidFill>
                  <a:srgbClr val="0F3A9C"/>
                </a:solidFill>
              </a:rPr>
              <a:t>iJ21 - Diarrhée </a:t>
            </a:r>
          </a:p>
          <a:p>
            <a:pPr algn="just"/>
            <a:r>
              <a:rPr lang="fr-FR" sz="1200" i="1" dirty="0">
                <a:solidFill>
                  <a:srgbClr val="0F3A9C"/>
                </a:solidFill>
              </a:rPr>
              <a:t>Émissions fréquentes de selles liquides quelle qu'en soit la cause.</a:t>
            </a: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a:t>
            </a:r>
            <a:r>
              <a:rPr lang="fr-FR" sz="1200" dirty="0" smtClean="0">
                <a:solidFill>
                  <a:srgbClr val="0F3A9C"/>
                </a:solidFill>
              </a:rPr>
              <a:t>	derniers </a:t>
            </a:r>
            <a:r>
              <a:rPr lang="fr-FR" sz="1200" dirty="0">
                <a:solidFill>
                  <a:srgbClr val="0F3A9C"/>
                </a:solidFill>
              </a:rPr>
              <a:t>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jours</a:t>
            </a:r>
          </a:p>
          <a:p>
            <a:pPr algn="just"/>
            <a:r>
              <a:rPr lang="fr-FR" sz="1200" dirty="0">
                <a:solidFill>
                  <a:srgbClr val="0F3A9C"/>
                </a:solidFill>
              </a:rPr>
              <a:t>	4 – Manifeste chaque jour</a:t>
            </a:r>
          </a:p>
          <a:p>
            <a:pPr algn="just"/>
            <a:endParaRPr lang="fr-FR" sz="1200" dirty="0">
              <a:solidFill>
                <a:srgbClr val="0F3A9C"/>
              </a:solidFill>
            </a:endParaRPr>
          </a:p>
          <a:p>
            <a:pPr algn="just"/>
            <a:r>
              <a:rPr lang="fr-FR" sz="1200" b="1" dirty="0">
                <a:solidFill>
                  <a:srgbClr val="0F3A9C"/>
                </a:solidFill>
              </a:rPr>
              <a:t>iJ2n - Vomissements </a:t>
            </a:r>
          </a:p>
          <a:p>
            <a:pPr algn="just"/>
            <a:r>
              <a:rPr lang="fr-FR" sz="1200" i="1" dirty="0">
                <a:solidFill>
                  <a:srgbClr val="0F3A9C"/>
                </a:solidFill>
              </a:rPr>
              <a:t>Rejet du contenu de l'estomac, quelle qu'en soit la cause (Ex : psychologique, toxicité médicamenteuse, grippe).</a:t>
            </a:r>
          </a:p>
          <a:p>
            <a:pPr algn="just"/>
            <a:r>
              <a:rPr lang="fr-FR" sz="1200"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a:t>
            </a:r>
            <a:r>
              <a:rPr lang="fr-FR" sz="1200" dirty="0" smtClean="0">
                <a:solidFill>
                  <a:srgbClr val="0F3A9C"/>
                </a:solidFill>
              </a:rPr>
              <a:t>	derniers </a:t>
            </a:r>
            <a:r>
              <a:rPr lang="fr-FR" sz="1200" dirty="0">
                <a:solidFill>
                  <a:srgbClr val="0F3A9C"/>
                </a:solidFill>
              </a:rPr>
              <a:t>jours </a:t>
            </a:r>
          </a:p>
          <a:p>
            <a:pPr algn="just"/>
            <a:r>
              <a:rPr lang="fr-FR" sz="1200" dirty="0">
                <a:solidFill>
                  <a:srgbClr val="0F3A9C"/>
                </a:solidFill>
              </a:rPr>
              <a:t>	2 – Manifeste 1 des 3 derniers jours </a:t>
            </a:r>
          </a:p>
          <a:p>
            <a:pPr algn="just"/>
            <a:r>
              <a:rPr lang="fr-FR" sz="1200" dirty="0">
                <a:solidFill>
                  <a:srgbClr val="0F3A9C"/>
                </a:solidFill>
              </a:rPr>
              <a:t>	3 – Manifeste 2 des 3 derniers jours</a:t>
            </a:r>
          </a:p>
          <a:p>
            <a:pPr algn="just"/>
            <a:r>
              <a:rPr lang="fr-FR" sz="1200" dirty="0">
                <a:solidFill>
                  <a:srgbClr val="0F3A9C"/>
                </a:solidFill>
              </a:rPr>
              <a:t>	4 – Manifeste chaque jour</a:t>
            </a:r>
          </a:p>
          <a:p>
            <a:endParaRPr lang="fr-FR" sz="1200" dirty="0"/>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7054850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4786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iJ2o </a:t>
            </a:r>
            <a:r>
              <a:rPr lang="fr-FR" sz="1200" b="1" dirty="0">
                <a:solidFill>
                  <a:srgbClr val="0F3A9C"/>
                </a:solidFill>
              </a:rPr>
              <a:t>- Difficulté pour dormir </a:t>
            </a:r>
          </a:p>
          <a:p>
            <a:pPr algn="just"/>
            <a:r>
              <a:rPr lang="fr-FR" sz="1200" i="1" dirty="0" smtClean="0">
                <a:solidFill>
                  <a:srgbClr val="0F3A9C"/>
                </a:solidFill>
              </a:rPr>
              <a:t>Fait </a:t>
            </a:r>
            <a:r>
              <a:rPr lang="fr-FR" sz="1200" i="1" dirty="0">
                <a:solidFill>
                  <a:srgbClr val="0F3A9C"/>
                </a:solidFill>
              </a:rPr>
              <a:t>l'expérience d'un intervalle de temps croissant entre le moment où </a:t>
            </a:r>
            <a:r>
              <a:rPr lang="fr-FR" sz="1200" i="1" dirty="0" smtClean="0">
                <a:solidFill>
                  <a:srgbClr val="0F3A9C"/>
                </a:solidFill>
              </a:rPr>
              <a:t>elle </a:t>
            </a:r>
            <a:r>
              <a:rPr lang="fr-FR" sz="1200" i="1" dirty="0">
                <a:solidFill>
                  <a:srgbClr val="0F3A9C"/>
                </a:solidFill>
              </a:rPr>
              <a:t>s'attend à s'endormir et </a:t>
            </a:r>
            <a:r>
              <a:rPr lang="fr-FR" sz="1200" i="1" dirty="0" smtClean="0">
                <a:solidFill>
                  <a:srgbClr val="0F3A9C"/>
                </a:solidFill>
              </a:rPr>
              <a:t>le </a:t>
            </a:r>
            <a:r>
              <a:rPr lang="fr-FR" sz="1200" i="1" dirty="0">
                <a:solidFill>
                  <a:srgbClr val="0F3A9C"/>
                </a:solidFill>
              </a:rPr>
              <a:t>moment </a:t>
            </a:r>
            <a:r>
              <a:rPr lang="fr-FR" sz="1200" i="1" dirty="0" smtClean="0">
                <a:solidFill>
                  <a:srgbClr val="0F3A9C"/>
                </a:solidFill>
              </a:rPr>
              <a:t>où le sommeil </a:t>
            </a:r>
            <a:r>
              <a:rPr lang="fr-FR" sz="1200" i="1" dirty="0">
                <a:solidFill>
                  <a:srgbClr val="0F3A9C"/>
                </a:solidFill>
              </a:rPr>
              <a:t>survient réellement, </a:t>
            </a:r>
          </a:p>
          <a:p>
            <a:pPr algn="just"/>
            <a:r>
              <a:rPr lang="fr-FR" sz="1200" i="1" dirty="0" smtClean="0">
                <a:solidFill>
                  <a:srgbClr val="0F3A9C"/>
                </a:solidFill>
              </a:rPr>
              <a:t>Se </a:t>
            </a:r>
            <a:r>
              <a:rPr lang="fr-FR" sz="1200" i="1" dirty="0">
                <a:solidFill>
                  <a:srgbClr val="0F3A9C"/>
                </a:solidFill>
              </a:rPr>
              <a:t>réveille bien avant l'heure désirée à cause de facteurs inhérents à elle-même (EXCLU ; la situation où la personne est réveillée par une cause extérieure) </a:t>
            </a:r>
          </a:p>
          <a:p>
            <a:pPr algn="just"/>
            <a:r>
              <a:rPr lang="fr-FR" sz="1200" i="1" dirty="0" smtClean="0">
                <a:solidFill>
                  <a:srgbClr val="0F3A9C"/>
                </a:solidFill>
              </a:rPr>
              <a:t>Souffre </a:t>
            </a:r>
            <a:r>
              <a:rPr lang="fr-FR" sz="1200" i="1" dirty="0">
                <a:solidFill>
                  <a:srgbClr val="0F3A9C"/>
                </a:solidFill>
              </a:rPr>
              <a:t>d'un sommeil agité et mouvementé, ou accompagné de rêves qui entraine mouvements ou absence de repos do sorte que la personne ne se sent pas détendue ou reposée quand elle s'éveille </a:t>
            </a:r>
          </a:p>
          <a:p>
            <a:pPr algn="just"/>
            <a:r>
              <a:rPr lang="fr-FR" sz="1200" i="1" dirty="0" smtClean="0">
                <a:solidFill>
                  <a:srgbClr val="0F3A9C"/>
                </a:solidFill>
              </a:rPr>
              <a:t>Est </a:t>
            </a:r>
            <a:r>
              <a:rPr lang="fr-FR" sz="1200" i="1" dirty="0">
                <a:solidFill>
                  <a:srgbClr val="0F3A9C"/>
                </a:solidFill>
              </a:rPr>
              <a:t>facilement réveillée durant son sommeil par des sons ou des mouvements et connait une ou plusieurs périodes d'éveil après l'endormissement</a:t>
            </a:r>
            <a:r>
              <a:rPr lang="fr-FR" sz="1200" i="1" dirty="0" smtClean="0">
                <a:solidFill>
                  <a:srgbClr val="0F3A9C"/>
                </a:solidFill>
              </a:rPr>
              <a:t>.</a:t>
            </a:r>
          </a:p>
          <a:p>
            <a:pPr algn="just"/>
            <a:r>
              <a:rPr lang="fr-FR" sz="1200" b="1" dirty="0" smtClean="0">
                <a:solidFill>
                  <a:srgbClr val="0F3A9C"/>
                </a:solidFill>
              </a:rPr>
              <a:t> </a:t>
            </a:r>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a:t>
            </a:r>
            <a:r>
              <a:rPr lang="fr-FR" sz="1200" dirty="0" smtClean="0">
                <a:solidFill>
                  <a:srgbClr val="0F3A9C"/>
                </a:solidFill>
              </a:rPr>
              <a:t>jour</a:t>
            </a:r>
          </a:p>
          <a:p>
            <a:pPr algn="just"/>
            <a:endParaRPr lang="fr-FR" sz="1200" dirty="0" smtClean="0">
              <a:solidFill>
                <a:srgbClr val="0F3A9C"/>
              </a:solidFill>
            </a:endParaRPr>
          </a:p>
          <a:p>
            <a:pPr algn="just"/>
            <a:r>
              <a:rPr lang="fr-FR" sz="1200" b="1" dirty="0">
                <a:solidFill>
                  <a:srgbClr val="0F3A9C"/>
                </a:solidFill>
              </a:rPr>
              <a:t>iJ2p - Trop de sommeil </a:t>
            </a:r>
          </a:p>
          <a:p>
            <a:pPr algn="just"/>
            <a:r>
              <a:rPr lang="fr-FR" sz="1200" i="1" dirty="0" smtClean="0">
                <a:solidFill>
                  <a:srgbClr val="0F3A9C"/>
                </a:solidFill>
              </a:rPr>
              <a:t>Excès </a:t>
            </a:r>
            <a:r>
              <a:rPr lang="fr-FR" sz="1200" i="1" dirty="0">
                <a:solidFill>
                  <a:srgbClr val="0F3A9C"/>
                </a:solidFill>
              </a:rPr>
              <a:t>de sommeil interférant avec le fonctionnement habituel de la </a:t>
            </a:r>
            <a:r>
              <a:rPr lang="fr-FR" sz="1200" i="1" dirty="0" smtClean="0">
                <a:solidFill>
                  <a:srgbClr val="0F3A9C"/>
                </a:solidFill>
              </a:rPr>
              <a:t>personne.</a:t>
            </a: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smtClean="0">
                <a:solidFill>
                  <a:srgbClr val="0F3A9C"/>
                </a:solidFill>
              </a:rPr>
              <a:t>	3 – Manifeste 2 des 3 derniers jours</a:t>
            </a:r>
          </a:p>
          <a:p>
            <a:pPr algn="just"/>
            <a:r>
              <a:rPr lang="fr-FR" sz="1200" dirty="0">
                <a:solidFill>
                  <a:srgbClr val="0F3A9C"/>
                </a:solidFill>
              </a:rPr>
              <a:t>	4 – Manifeste chaque </a:t>
            </a:r>
            <a:r>
              <a:rPr lang="fr-FR" sz="1200" dirty="0" smtClean="0">
                <a:solidFill>
                  <a:srgbClr val="0F3A9C"/>
                </a:solidFill>
              </a:rPr>
              <a:t>jour</a:t>
            </a:r>
            <a:endParaRPr lang="fr-FR" sz="12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9435436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32340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iJ2t </a:t>
            </a:r>
            <a:r>
              <a:rPr lang="fr-FR" sz="1200" b="1" dirty="0">
                <a:solidFill>
                  <a:srgbClr val="0F3A9C"/>
                </a:solidFill>
              </a:rPr>
              <a:t>- Inhalation de substance étrangère (fausse route) </a:t>
            </a:r>
          </a:p>
          <a:p>
            <a:pPr algn="just"/>
            <a:r>
              <a:rPr lang="fr-FR" sz="1200" i="1" dirty="0" smtClean="0">
                <a:solidFill>
                  <a:srgbClr val="0F3A9C"/>
                </a:solidFill>
              </a:rPr>
              <a:t>Inhalation </a:t>
            </a:r>
            <a:r>
              <a:rPr lang="fr-FR" sz="1200" i="1" dirty="0">
                <a:solidFill>
                  <a:srgbClr val="0F3A9C"/>
                </a:solidFill>
              </a:rPr>
              <a:t>de nourriture ou de liquide dans les </a:t>
            </a:r>
            <a:r>
              <a:rPr lang="fr-FR" sz="1200" i="1" dirty="0" smtClean="0">
                <a:solidFill>
                  <a:srgbClr val="0F3A9C"/>
                </a:solidFill>
              </a:rPr>
              <a:t>poumons.</a:t>
            </a:r>
          </a:p>
          <a:p>
            <a:pPr algn="just"/>
            <a:r>
              <a:rPr lang="fr-FR" sz="1200" b="1" dirty="0" smtClean="0">
                <a:solidFill>
                  <a:srgbClr val="0F3A9C"/>
                </a:solidFill>
              </a:rPr>
              <a:t> </a:t>
            </a:r>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jour</a:t>
            </a:r>
          </a:p>
          <a:p>
            <a:pPr algn="just"/>
            <a:endParaRPr lang="fr-FR" sz="1200" dirty="0" smtClean="0">
              <a:solidFill>
                <a:srgbClr val="0F3A9C"/>
              </a:solidFill>
            </a:endParaRPr>
          </a:p>
          <a:p>
            <a:pPr algn="just"/>
            <a:r>
              <a:rPr lang="fr-FR" sz="1200" b="1" dirty="0">
                <a:solidFill>
                  <a:srgbClr val="0F3A9C"/>
                </a:solidFill>
              </a:rPr>
              <a:t>iJ2q - Fièvre </a:t>
            </a:r>
          </a:p>
          <a:p>
            <a:pPr algn="just"/>
            <a:r>
              <a:rPr lang="fr-FR" sz="1200" i="1" dirty="0" smtClean="0">
                <a:solidFill>
                  <a:srgbClr val="0F3A9C"/>
                </a:solidFill>
              </a:rPr>
              <a:t>Elévation </a:t>
            </a:r>
            <a:r>
              <a:rPr lang="fr-FR" sz="1200" i="1" dirty="0">
                <a:solidFill>
                  <a:srgbClr val="0F3A9C"/>
                </a:solidFill>
              </a:rPr>
              <a:t>de la température du corps, souvent d'origine infectieuse. </a:t>
            </a:r>
            <a:endParaRPr lang="fr-FR" sz="1200" i="1" dirty="0" smtClean="0">
              <a:solidFill>
                <a:srgbClr val="0F3A9C"/>
              </a:solidFill>
            </a:endParaRP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smtClean="0">
                <a:solidFill>
                  <a:srgbClr val="0F3A9C"/>
                </a:solidFill>
              </a:rPr>
              <a:t>	3 – Manifeste 2 des 3 derniers jours</a:t>
            </a:r>
          </a:p>
          <a:p>
            <a:pPr algn="just"/>
            <a:r>
              <a:rPr lang="fr-FR" sz="1200" dirty="0">
                <a:solidFill>
                  <a:srgbClr val="0F3A9C"/>
                </a:solidFill>
              </a:rPr>
              <a:t>	4 – Manifeste chaque </a:t>
            </a:r>
            <a:r>
              <a:rPr lang="fr-FR" sz="1200" dirty="0" smtClean="0">
                <a:solidFill>
                  <a:srgbClr val="0F3A9C"/>
                </a:solidFill>
              </a:rPr>
              <a:t>jour</a:t>
            </a: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245312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92500"/>
          </a:bodyPr>
          <a:lstStyle/>
          <a:p>
            <a:r>
              <a:rPr lang="fr-FR" dirty="0">
                <a:solidFill>
                  <a:schemeClr val="accent1">
                    <a:lumMod val="75000"/>
                  </a:schemeClr>
                </a:solidFill>
              </a:rPr>
              <a:t>Le système </a:t>
            </a:r>
            <a:r>
              <a:rPr lang="fr-FR" dirty="0" smtClean="0">
                <a:solidFill>
                  <a:schemeClr val="accent1">
                    <a:lumMod val="75000"/>
                  </a:schemeClr>
                </a:solidFill>
              </a:rPr>
              <a:t>interRAI </a:t>
            </a:r>
            <a:r>
              <a:rPr lang="fr-FR" dirty="0">
                <a:solidFill>
                  <a:schemeClr val="accent1">
                    <a:lumMod val="75000"/>
                  </a:schemeClr>
                </a:solidFill>
              </a:rPr>
              <a:t>: </a:t>
            </a:r>
            <a:r>
              <a:rPr lang="fr-FR" dirty="0" smtClean="0">
                <a:solidFill>
                  <a:schemeClr val="accent1">
                    <a:lumMod val="75000"/>
                  </a:schemeClr>
                </a:solidFill>
              </a:rPr>
              <a:t>instruments </a:t>
            </a:r>
            <a:r>
              <a:rPr lang="fr-FR" dirty="0">
                <a:solidFill>
                  <a:schemeClr val="accent1">
                    <a:lumMod val="75000"/>
                  </a:schemeClr>
                </a:solidFill>
              </a:rPr>
              <a:t>et applications</a:t>
            </a:r>
            <a:endParaRPr lang="fr-FR" dirty="0"/>
          </a:p>
        </p:txBody>
      </p:sp>
      <p:sp>
        <p:nvSpPr>
          <p:cNvPr id="4" name="Espace réservé du texte 3"/>
          <p:cNvSpPr>
            <a:spLocks noGrp="1"/>
          </p:cNvSpPr>
          <p:nvPr>
            <p:ph type="body" sz="quarter" idx="11"/>
          </p:nvPr>
        </p:nvSpPr>
        <p:spPr>
          <a:xfrm>
            <a:off x="642937" y="1529906"/>
            <a:ext cx="7825654" cy="2705210"/>
          </a:xfrm>
        </p:spPr>
        <p:txBody>
          <a:bodyPr vert="horz" lIns="91440" tIns="45720" rIns="91440" bIns="45720" rtlCol="0">
            <a:noAutofit/>
          </a:bodyPr>
          <a:lstStyle/>
          <a:p>
            <a:pPr>
              <a:lnSpc>
                <a:spcPct val="150000"/>
              </a:lnSpc>
            </a:pPr>
            <a:r>
              <a:rPr lang="fr-FR" sz="1600" dirty="0" smtClean="0"/>
              <a:t>Introduction : Principes de base de l’évaluation </a:t>
            </a:r>
            <a:r>
              <a:rPr lang="fr-FR" sz="1600" dirty="0"/>
              <a:t>par les instruments </a:t>
            </a:r>
            <a:r>
              <a:rPr lang="fr-FR" sz="1600" dirty="0" smtClean="0"/>
              <a:t>interRAI</a:t>
            </a:r>
          </a:p>
          <a:p>
            <a:pPr marL="342900" indent="-342900">
              <a:lnSpc>
                <a:spcPct val="150000"/>
              </a:lnSpc>
              <a:buFont typeface="+mj-lt"/>
              <a:buAutoNum type="arabicPeriod"/>
            </a:pPr>
            <a:r>
              <a:rPr lang="fr-FR" sz="1600" dirty="0" smtClean="0"/>
              <a:t>Origines </a:t>
            </a:r>
            <a:r>
              <a:rPr lang="fr-FR" sz="1600" dirty="0"/>
              <a:t>et développement des instruments interRAI</a:t>
            </a:r>
          </a:p>
          <a:p>
            <a:pPr marL="342900" indent="-342900">
              <a:lnSpc>
                <a:spcPct val="150000"/>
              </a:lnSpc>
              <a:buFont typeface="+mj-lt"/>
              <a:buAutoNum type="arabicPeriod"/>
            </a:pPr>
            <a:r>
              <a:rPr lang="fr-FR" sz="1600" dirty="0" smtClean="0"/>
              <a:t>Qu’est-ce </a:t>
            </a:r>
            <a:r>
              <a:rPr lang="fr-FR" sz="1600" dirty="0"/>
              <a:t>qui caractérise l’évaluation interRAI-HC ?</a:t>
            </a:r>
          </a:p>
          <a:p>
            <a:pPr marL="342900" indent="-342900">
              <a:lnSpc>
                <a:spcPct val="150000"/>
              </a:lnSpc>
              <a:buFont typeface="+mj-lt"/>
              <a:buAutoNum type="arabicPeriod"/>
            </a:pPr>
            <a:r>
              <a:rPr lang="fr-FR" sz="1600" dirty="0"/>
              <a:t>Comment le gestionnaire de cas doit-il aborder l’évaluation interRAI-HC ? </a:t>
            </a:r>
          </a:p>
        </p:txBody>
      </p:sp>
    </p:spTree>
    <p:extLst>
      <p:ext uri="{BB962C8B-B14F-4D97-AF65-F5344CB8AC3E}">
        <p14:creationId xmlns:p14="http://schemas.microsoft.com/office/powerpoint/2010/main" val="264318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4786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iJ2r - Saignement gastro-intestinal/génito-urinaire </a:t>
            </a:r>
          </a:p>
          <a:p>
            <a:pPr algn="just"/>
            <a:r>
              <a:rPr lang="fr-FR" sz="1200" i="1" dirty="0" smtClean="0">
                <a:solidFill>
                  <a:srgbClr val="0F3A9C"/>
                </a:solidFill>
              </a:rPr>
              <a:t>Saignement </a:t>
            </a:r>
            <a:r>
              <a:rPr lang="fr-FR" sz="1200" i="1" dirty="0">
                <a:solidFill>
                  <a:srgbClr val="0F3A9C"/>
                </a:solidFill>
              </a:rPr>
              <a:t>gastro-intestinal - Tout saignement prouvé par un examen gastro-intestinal ou par toute preuve de saignement actuel lors d'un examen rectal ou un test. </a:t>
            </a:r>
          </a:p>
          <a:p>
            <a:pPr algn="just"/>
            <a:r>
              <a:rPr lang="fr-FR" sz="1200" i="1" dirty="0" smtClean="0">
                <a:solidFill>
                  <a:srgbClr val="0F3A9C"/>
                </a:solidFill>
              </a:rPr>
              <a:t>Le </a:t>
            </a:r>
            <a:r>
              <a:rPr lang="fr-FR" sz="1200" i="1" dirty="0">
                <a:solidFill>
                  <a:srgbClr val="0F3A9C"/>
                </a:solidFill>
              </a:rPr>
              <a:t>saignement peut être franc (sang rouge vif) ou occulte (Ex : test utilisant le gaïac positif). </a:t>
            </a:r>
          </a:p>
          <a:p>
            <a:pPr algn="just"/>
            <a:r>
              <a:rPr lang="fr-FR" sz="1200" i="1" dirty="0" smtClean="0">
                <a:solidFill>
                  <a:srgbClr val="0F3A9C"/>
                </a:solidFill>
              </a:rPr>
              <a:t>Saignement </a:t>
            </a:r>
            <a:r>
              <a:rPr lang="fr-FR" sz="1200" i="1" dirty="0">
                <a:solidFill>
                  <a:srgbClr val="0F3A9C"/>
                </a:solidFill>
              </a:rPr>
              <a:t>génito-urinaire — Saignement qui survient dans une quelconque partie du tractus génito-urinaire. Les urines peuvent apparaître foncées ou troubles et doivent faire l'objet d'une recherche de présence de sang. </a:t>
            </a:r>
          </a:p>
          <a:p>
            <a:pPr algn="just"/>
            <a:r>
              <a:rPr lang="fr-FR" sz="1200" i="1" dirty="0" smtClean="0">
                <a:solidFill>
                  <a:srgbClr val="0F3A9C"/>
                </a:solidFill>
              </a:rPr>
              <a:t>Il </a:t>
            </a:r>
            <a:r>
              <a:rPr lang="fr-FR" sz="1200" i="1" dirty="0">
                <a:solidFill>
                  <a:srgbClr val="0F3A9C"/>
                </a:solidFill>
              </a:rPr>
              <a:t>peut aussi y avoir une présence visible de sang dans les urines de la personne ou un saignement franc (présence de sang rouge vif) provenant d'un méat urétral </a:t>
            </a:r>
            <a:r>
              <a:rPr lang="fr-FR" sz="1200" i="1" dirty="0" smtClean="0">
                <a:solidFill>
                  <a:srgbClr val="0F3A9C"/>
                </a:solidFill>
              </a:rPr>
              <a:t>.</a:t>
            </a:r>
          </a:p>
          <a:p>
            <a:pPr algn="just"/>
            <a:r>
              <a:rPr lang="fr-FR" sz="1200" b="1" dirty="0" smtClean="0">
                <a:solidFill>
                  <a:srgbClr val="0F3A9C"/>
                </a:solidFill>
              </a:rPr>
              <a:t> </a:t>
            </a:r>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a:t>
            </a:r>
            <a:r>
              <a:rPr lang="fr-FR" sz="1200" dirty="0" smtClean="0">
                <a:solidFill>
                  <a:srgbClr val="0F3A9C"/>
                </a:solidFill>
              </a:rPr>
              <a:t>jour</a:t>
            </a:r>
          </a:p>
          <a:p>
            <a:pPr algn="just"/>
            <a:endParaRPr lang="fr-FR" sz="1200" dirty="0" smtClean="0">
              <a:solidFill>
                <a:srgbClr val="0F3A9C"/>
              </a:solidFill>
            </a:endParaRPr>
          </a:p>
          <a:p>
            <a:pPr algn="just"/>
            <a:r>
              <a:rPr lang="fr-FR" sz="1200" b="1" dirty="0">
                <a:solidFill>
                  <a:srgbClr val="0F3A9C"/>
                </a:solidFill>
              </a:rPr>
              <a:t>iJ2s - </a:t>
            </a:r>
            <a:r>
              <a:rPr lang="fr-FR" sz="1200" b="1" dirty="0" smtClean="0">
                <a:solidFill>
                  <a:srgbClr val="0F3A9C"/>
                </a:solidFill>
              </a:rPr>
              <a:t>Œdème </a:t>
            </a:r>
            <a:r>
              <a:rPr lang="fr-FR" sz="1200" b="1" dirty="0">
                <a:solidFill>
                  <a:srgbClr val="0F3A9C"/>
                </a:solidFill>
              </a:rPr>
              <a:t>des membres inférieurs </a:t>
            </a:r>
          </a:p>
          <a:p>
            <a:pPr algn="just"/>
            <a:r>
              <a:rPr lang="fr-FR" sz="1200" i="1" dirty="0" smtClean="0">
                <a:solidFill>
                  <a:srgbClr val="0F3A9C"/>
                </a:solidFill>
              </a:rPr>
              <a:t>Accumulation </a:t>
            </a:r>
            <a:r>
              <a:rPr lang="fr-FR" sz="1200" i="1" dirty="0">
                <a:solidFill>
                  <a:srgbClr val="0F3A9C"/>
                </a:solidFill>
              </a:rPr>
              <a:t>excessive de liquide dans pieds, les chevilles ou les jambes</a:t>
            </a:r>
            <a:r>
              <a:rPr lang="fr-FR" sz="1200" i="1" dirty="0" smtClean="0">
                <a:solidFill>
                  <a:srgbClr val="0F3A9C"/>
                </a:solidFill>
              </a:rPr>
              <a:t>.</a:t>
            </a:r>
          </a:p>
          <a:p>
            <a:pPr algn="just"/>
            <a:r>
              <a:rPr lang="fr-FR" sz="1200" b="1" dirty="0" smtClean="0">
                <a:solidFill>
                  <a:srgbClr val="0F3A9C"/>
                </a:solidFill>
              </a:rPr>
              <a:t> </a:t>
            </a:r>
            <a:r>
              <a:rPr lang="fr-FR" sz="1200" dirty="0">
                <a:solidFill>
                  <a:srgbClr val="0F3A9C"/>
                </a:solidFill>
              </a:rPr>
              <a:t>	0 – Non présent </a:t>
            </a:r>
          </a:p>
          <a:p>
            <a:pPr algn="just"/>
            <a:r>
              <a:rPr lang="fr-FR" sz="1200" dirty="0">
                <a:solidFill>
                  <a:srgbClr val="0F3A9C"/>
                </a:solidFill>
              </a:rPr>
              <a:t>	1 – Présent mais non manifeste au cours des 3 derniers jours </a:t>
            </a:r>
          </a:p>
          <a:p>
            <a:pPr algn="just"/>
            <a:r>
              <a:rPr lang="fr-FR" sz="1200" dirty="0">
                <a:solidFill>
                  <a:srgbClr val="0F3A9C"/>
                </a:solidFill>
              </a:rPr>
              <a:t>	2 – Manifeste 1 des 3 derniers jours </a:t>
            </a:r>
          </a:p>
          <a:p>
            <a:pPr algn="just"/>
            <a:r>
              <a:rPr lang="fr-FR" sz="1200" dirty="0" smtClean="0">
                <a:solidFill>
                  <a:srgbClr val="0F3A9C"/>
                </a:solidFill>
              </a:rPr>
              <a:t>	3 – Manifeste 2 des 3 derniers jours</a:t>
            </a:r>
          </a:p>
          <a:p>
            <a:pPr algn="just"/>
            <a:r>
              <a:rPr lang="fr-FR" sz="1200" dirty="0">
                <a:solidFill>
                  <a:srgbClr val="0F3A9C"/>
                </a:solidFill>
              </a:rPr>
              <a:t>	4 – Manifeste chaque </a:t>
            </a:r>
            <a:r>
              <a:rPr lang="fr-FR" sz="1200" dirty="0" smtClean="0">
                <a:solidFill>
                  <a:srgbClr val="0F3A9C"/>
                </a:solidFill>
              </a:rPr>
              <a:t>jour</a:t>
            </a:r>
            <a:endParaRPr lang="fr-FR" sz="1200" dirty="0">
              <a:solidFill>
                <a:srgbClr val="0F3A9C"/>
              </a:solidFill>
            </a:endParaRP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4786235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20148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iJ2mm </a:t>
            </a:r>
            <a:r>
              <a:rPr lang="fr-FR" sz="1200" b="1" dirty="0">
                <a:solidFill>
                  <a:srgbClr val="0F3A9C"/>
                </a:solidFill>
              </a:rPr>
              <a:t>- Hygiène </a:t>
            </a:r>
          </a:p>
          <a:p>
            <a:pPr algn="just"/>
            <a:r>
              <a:rPr lang="fr-FR" sz="1200" i="1" dirty="0" smtClean="0">
                <a:solidFill>
                  <a:srgbClr val="0F3A9C"/>
                </a:solidFill>
              </a:rPr>
              <a:t>Mauvaise </a:t>
            </a:r>
            <a:r>
              <a:rPr lang="fr-FR" sz="1200" i="1" dirty="0">
                <a:solidFill>
                  <a:srgbClr val="0F3A9C"/>
                </a:solidFill>
              </a:rPr>
              <a:t>hygiène inhabituelle, </a:t>
            </a:r>
            <a:r>
              <a:rPr lang="fr-FR" sz="1200" i="1" dirty="0" smtClean="0">
                <a:solidFill>
                  <a:srgbClr val="0F3A9C"/>
                </a:solidFill>
              </a:rPr>
              <a:t>négligée, </a:t>
            </a:r>
            <a:r>
              <a:rPr lang="fr-FR" sz="1200" i="1" dirty="0">
                <a:solidFill>
                  <a:srgbClr val="0F3A9C"/>
                </a:solidFill>
              </a:rPr>
              <a:t>échevelée. La personne a une hygiène déplorable inhabituelle très inferieure à ce qui est considéré culturellement comme approprié. Une mauvaise hygiène expose la personne à des lésions cutanées et à d'autres complications d'ordre médical et psychologique</a:t>
            </a:r>
            <a:r>
              <a:rPr lang="fr-FR" sz="1200" i="1" dirty="0" smtClean="0">
                <a:solidFill>
                  <a:srgbClr val="0F3A9C"/>
                </a:solidFill>
              </a:rPr>
              <a:t>.</a:t>
            </a:r>
          </a:p>
          <a:p>
            <a:pPr algn="just"/>
            <a:r>
              <a:rPr lang="fr-FR" sz="1200" b="1" dirty="0" smtClean="0">
                <a:solidFill>
                  <a:srgbClr val="0F3A9C"/>
                </a:solidFill>
              </a:rPr>
              <a:t>  </a:t>
            </a:r>
            <a:r>
              <a:rPr lang="fr-FR" sz="1200" dirty="0" smtClean="0">
                <a:solidFill>
                  <a:srgbClr val="0F3A9C"/>
                </a:solidFill>
              </a:rPr>
              <a:t>	0 – Non </a:t>
            </a:r>
            <a:r>
              <a:rPr lang="fr-FR" sz="1200" dirty="0">
                <a:solidFill>
                  <a:srgbClr val="0F3A9C"/>
                </a:solidFill>
              </a:rPr>
              <a:t>présent </a:t>
            </a:r>
          </a:p>
          <a:p>
            <a:pPr algn="just"/>
            <a:r>
              <a:rPr lang="fr-FR" sz="1200" dirty="0" smtClean="0">
                <a:solidFill>
                  <a:srgbClr val="0F3A9C"/>
                </a:solidFill>
              </a:rPr>
              <a:t>	1 – Présent </a:t>
            </a:r>
            <a:r>
              <a:rPr lang="fr-FR" sz="1200" dirty="0">
                <a:solidFill>
                  <a:srgbClr val="0F3A9C"/>
                </a:solidFill>
              </a:rPr>
              <a:t>mais non manifeste au cours des 3 derniers jours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Manifeste </a:t>
            </a:r>
            <a:r>
              <a:rPr lang="fr-FR" sz="1200" dirty="0">
                <a:solidFill>
                  <a:srgbClr val="0F3A9C"/>
                </a:solidFill>
              </a:rPr>
              <a:t>1 des 3 derniers jours </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Manifeste </a:t>
            </a:r>
            <a:r>
              <a:rPr lang="fr-FR" sz="1200" dirty="0">
                <a:solidFill>
                  <a:srgbClr val="0F3A9C"/>
                </a:solidFill>
              </a:rPr>
              <a:t>2 des 3 derniers jours </a:t>
            </a:r>
            <a:endParaRPr lang="fr-FR" sz="1200" dirty="0" smtClean="0">
              <a:solidFill>
                <a:srgbClr val="0F3A9C"/>
              </a:solidFill>
            </a:endParaRPr>
          </a:p>
          <a:p>
            <a:pPr algn="just"/>
            <a:r>
              <a:rPr lang="fr-FR" sz="1200" dirty="0">
                <a:solidFill>
                  <a:srgbClr val="0F3A9C"/>
                </a:solidFill>
              </a:rPr>
              <a:t>	4 – Manifeste chaque </a:t>
            </a:r>
            <a:r>
              <a:rPr lang="fr-FR" sz="1200" dirty="0" smtClean="0">
                <a:solidFill>
                  <a:srgbClr val="0F3A9C"/>
                </a:solidFill>
              </a:rPr>
              <a:t>jour</a:t>
            </a:r>
          </a:p>
        </p:txBody>
      </p:sp>
      <p:sp>
        <p:nvSpPr>
          <p:cNvPr id="11" name="ZoneTexte 10"/>
          <p:cNvSpPr txBox="1"/>
          <p:nvPr/>
        </p:nvSpPr>
        <p:spPr>
          <a:xfrm>
            <a:off x="957700" y="1013619"/>
            <a:ext cx="3905172" cy="369332"/>
          </a:xfrm>
          <a:prstGeom prst="rect">
            <a:avLst/>
          </a:prstGeom>
          <a:solidFill>
            <a:schemeClr val="bg1"/>
          </a:solidFill>
        </p:spPr>
        <p:txBody>
          <a:bodyPr wrap="none" rtlCol="0">
            <a:spAutoFit/>
          </a:bodyPr>
          <a:lstStyle/>
          <a:p>
            <a:r>
              <a:rPr lang="fr-FR" b="1" i="1" dirty="0">
                <a:solidFill>
                  <a:srgbClr val="0F3A9C"/>
                </a:solidFill>
              </a:rPr>
              <a:t>iJ2 - Fréquence d'un problème de santé</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3409631"/>
            <a:ext cx="7818120" cy="123135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150" i="1" dirty="0" smtClean="0">
              <a:solidFill>
                <a:srgbClr val="0F3A9C"/>
              </a:solidFill>
            </a:endParaRPr>
          </a:p>
          <a:p>
            <a:pPr algn="just"/>
            <a:r>
              <a:rPr lang="fr-FR" sz="1150" i="1" dirty="0" smtClean="0">
                <a:solidFill>
                  <a:srgbClr val="0F3A9C"/>
                </a:solidFill>
              </a:rPr>
              <a:t>Déterminer </a:t>
            </a:r>
            <a:r>
              <a:rPr lang="fr-FR" sz="1150" i="1" dirty="0">
                <a:solidFill>
                  <a:srgbClr val="0F3A9C"/>
                </a:solidFill>
              </a:rPr>
              <a:t>la présence de difficultés à respirer, manque de </a:t>
            </a:r>
            <a:r>
              <a:rPr lang="fr-FR" sz="1150" i="1" dirty="0" smtClean="0">
                <a:solidFill>
                  <a:srgbClr val="0F3A9C"/>
                </a:solidFill>
              </a:rPr>
              <a:t>souffle… </a:t>
            </a:r>
            <a:r>
              <a:rPr lang="fr-FR" sz="1150" i="1" dirty="0">
                <a:solidFill>
                  <a:srgbClr val="0F3A9C"/>
                </a:solidFill>
              </a:rPr>
              <a:t>et les circonstances de sa survenue</a:t>
            </a:r>
            <a:r>
              <a:rPr lang="fr-FR" sz="1150" i="1" dirty="0" smtClean="0">
                <a:solidFill>
                  <a:srgbClr val="0F3A9C"/>
                </a:solidFill>
              </a:rPr>
              <a:t>.</a:t>
            </a:r>
          </a:p>
          <a:p>
            <a:pPr algn="just"/>
            <a:r>
              <a:rPr lang="fr-FR" sz="1150" b="1" dirty="0" smtClean="0">
                <a:solidFill>
                  <a:srgbClr val="0F3A9C"/>
                </a:solidFill>
              </a:rPr>
              <a:t> </a:t>
            </a:r>
            <a:r>
              <a:rPr lang="fr-FR" sz="1150" dirty="0">
                <a:solidFill>
                  <a:srgbClr val="0F3A9C"/>
                </a:solidFill>
              </a:rPr>
              <a:t>	0 – Absente </a:t>
            </a:r>
          </a:p>
          <a:p>
            <a:pPr algn="just"/>
            <a:r>
              <a:rPr lang="fr-FR" sz="1150" dirty="0">
                <a:solidFill>
                  <a:srgbClr val="0F3A9C"/>
                </a:solidFill>
              </a:rPr>
              <a:t>	1 – Présente lors de </a:t>
            </a:r>
            <a:r>
              <a:rPr lang="fr-FR" sz="1150" dirty="0" smtClean="0">
                <a:solidFill>
                  <a:srgbClr val="0F3A9C"/>
                </a:solidFill>
              </a:rPr>
              <a:t>l’accomplissement </a:t>
            </a:r>
            <a:r>
              <a:rPr lang="fr-FR" sz="1150" dirty="0">
                <a:solidFill>
                  <a:srgbClr val="0F3A9C"/>
                </a:solidFill>
              </a:rPr>
              <a:t>d' activités modérées</a:t>
            </a:r>
          </a:p>
          <a:p>
            <a:pPr algn="just"/>
            <a:r>
              <a:rPr lang="fr-FR" sz="1150" dirty="0">
                <a:solidFill>
                  <a:srgbClr val="0F3A9C"/>
                </a:solidFill>
              </a:rPr>
              <a:t>	2 – Présente lors de </a:t>
            </a:r>
            <a:r>
              <a:rPr lang="fr-FR" sz="1150" dirty="0" smtClean="0">
                <a:solidFill>
                  <a:srgbClr val="0F3A9C"/>
                </a:solidFill>
              </a:rPr>
              <a:t>l’accomplissement </a:t>
            </a:r>
            <a:r>
              <a:rPr lang="fr-FR" sz="1150" dirty="0">
                <a:solidFill>
                  <a:srgbClr val="0F3A9C"/>
                </a:solidFill>
              </a:rPr>
              <a:t>des tâches habituelles de la vie quotidienne . </a:t>
            </a:r>
          </a:p>
          <a:p>
            <a:pPr algn="just"/>
            <a:r>
              <a:rPr lang="fr-FR" sz="1150" dirty="0" smtClean="0">
                <a:solidFill>
                  <a:srgbClr val="0F3A9C"/>
                </a:solidFill>
              </a:rPr>
              <a:t>	3 </a:t>
            </a:r>
            <a:r>
              <a:rPr lang="fr-FR" sz="1150" dirty="0">
                <a:solidFill>
                  <a:srgbClr val="0F3A9C"/>
                </a:solidFill>
              </a:rPr>
              <a:t>– Présente au </a:t>
            </a:r>
            <a:r>
              <a:rPr lang="fr-FR" sz="1150" dirty="0" smtClean="0">
                <a:solidFill>
                  <a:srgbClr val="0F3A9C"/>
                </a:solidFill>
              </a:rPr>
              <a:t>repos</a:t>
            </a:r>
          </a:p>
        </p:txBody>
      </p:sp>
      <p:sp>
        <p:nvSpPr>
          <p:cNvPr id="9" name="ZoneTexte 8"/>
          <p:cNvSpPr txBox="1"/>
          <p:nvPr/>
        </p:nvSpPr>
        <p:spPr>
          <a:xfrm>
            <a:off x="957700" y="3224966"/>
            <a:ext cx="3035959" cy="369332"/>
          </a:xfrm>
          <a:prstGeom prst="rect">
            <a:avLst/>
          </a:prstGeom>
          <a:solidFill>
            <a:schemeClr val="bg1"/>
          </a:solidFill>
        </p:spPr>
        <p:txBody>
          <a:bodyPr wrap="none" rtlCol="0">
            <a:spAutoFit/>
          </a:bodyPr>
          <a:lstStyle/>
          <a:p>
            <a:r>
              <a:rPr lang="fr-FR" b="1" i="1" dirty="0">
                <a:solidFill>
                  <a:srgbClr val="0F3A9C"/>
                </a:solidFill>
              </a:rPr>
              <a:t>iJ3 - Essoufflement (Dyspnée) </a:t>
            </a:r>
          </a:p>
        </p:txBody>
      </p:sp>
      <p:sp>
        <p:nvSpPr>
          <p:cNvPr id="13" name="Rectangle 12"/>
          <p:cNvSpPr/>
          <p:nvPr/>
        </p:nvSpPr>
        <p:spPr>
          <a:xfrm>
            <a:off x="642938" y="4856743"/>
            <a:ext cx="7818120" cy="141602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150" i="1" dirty="0" smtClean="0">
              <a:solidFill>
                <a:srgbClr val="0F3A9C"/>
              </a:solidFill>
            </a:endParaRPr>
          </a:p>
          <a:p>
            <a:pPr algn="just"/>
            <a:r>
              <a:rPr lang="fr-FR" sz="1150" i="1" dirty="0" smtClean="0">
                <a:solidFill>
                  <a:srgbClr val="0F3A9C"/>
                </a:solidFill>
              </a:rPr>
              <a:t>Sensation </a:t>
            </a:r>
            <a:r>
              <a:rPr lang="fr-FR" sz="1150" i="1" dirty="0">
                <a:solidFill>
                  <a:srgbClr val="0F3A9C"/>
                </a:solidFill>
              </a:rPr>
              <a:t>d'épuisement et de diminution des capacités pour accomplir les activités physiques et mentales. Due à une diminution d'énergie.</a:t>
            </a:r>
          </a:p>
          <a:p>
            <a:pPr algn="just"/>
            <a:r>
              <a:rPr lang="fr-FR" sz="1150" b="1" dirty="0" smtClean="0">
                <a:solidFill>
                  <a:srgbClr val="0F3A9C"/>
                </a:solidFill>
              </a:rPr>
              <a:t> </a:t>
            </a:r>
            <a:r>
              <a:rPr lang="fr-FR" sz="1150" dirty="0">
                <a:solidFill>
                  <a:srgbClr val="0F3A9C"/>
                </a:solidFill>
              </a:rPr>
              <a:t>	0 – Aucune</a:t>
            </a:r>
          </a:p>
          <a:p>
            <a:pPr algn="just"/>
            <a:r>
              <a:rPr lang="fr-FR" sz="1150" dirty="0">
                <a:solidFill>
                  <a:srgbClr val="0F3A9C"/>
                </a:solidFill>
              </a:rPr>
              <a:t>	1 – </a:t>
            </a:r>
            <a:r>
              <a:rPr lang="fr-FR" sz="1150" dirty="0" smtClean="0">
                <a:solidFill>
                  <a:srgbClr val="0F3A9C"/>
                </a:solidFill>
              </a:rPr>
              <a:t>Minime - Achève </a:t>
            </a:r>
            <a:r>
              <a:rPr lang="fr-FR" sz="1150" dirty="0">
                <a:solidFill>
                  <a:srgbClr val="0F3A9C"/>
                </a:solidFill>
              </a:rPr>
              <a:t>les activités habituelles de la vie quotidienne</a:t>
            </a:r>
          </a:p>
          <a:p>
            <a:pPr algn="just"/>
            <a:r>
              <a:rPr lang="fr-FR" sz="1150" dirty="0">
                <a:solidFill>
                  <a:srgbClr val="0F3A9C"/>
                </a:solidFill>
              </a:rPr>
              <a:t>	2 – </a:t>
            </a:r>
            <a:r>
              <a:rPr lang="fr-FR" sz="1150" dirty="0" smtClean="0">
                <a:solidFill>
                  <a:srgbClr val="0F3A9C"/>
                </a:solidFill>
              </a:rPr>
              <a:t>Modérée</a:t>
            </a:r>
            <a:r>
              <a:rPr lang="fr-FR" sz="1150" dirty="0">
                <a:solidFill>
                  <a:srgbClr val="0F3A9C"/>
                </a:solidFill>
              </a:rPr>
              <a:t> - </a:t>
            </a:r>
            <a:r>
              <a:rPr lang="fr-FR" sz="1150" dirty="0" smtClean="0">
                <a:solidFill>
                  <a:srgbClr val="0F3A9C"/>
                </a:solidFill>
              </a:rPr>
              <a:t>Incapable </a:t>
            </a:r>
            <a:r>
              <a:rPr lang="fr-FR" sz="1150" dirty="0">
                <a:solidFill>
                  <a:srgbClr val="0F3A9C"/>
                </a:solidFill>
              </a:rPr>
              <a:t>d' achever les activités </a:t>
            </a:r>
            <a:r>
              <a:rPr lang="fr-FR" sz="1150" dirty="0" smtClean="0">
                <a:solidFill>
                  <a:srgbClr val="0F3A9C"/>
                </a:solidFill>
              </a:rPr>
              <a:t>habituelles </a:t>
            </a:r>
            <a:r>
              <a:rPr lang="fr-FR" sz="1150" dirty="0">
                <a:solidFill>
                  <a:srgbClr val="0F3A9C"/>
                </a:solidFill>
              </a:rPr>
              <a:t>de la vie quotidienne</a:t>
            </a:r>
          </a:p>
          <a:p>
            <a:pPr algn="just"/>
            <a:r>
              <a:rPr lang="fr-FR" sz="1150" dirty="0" smtClean="0">
                <a:solidFill>
                  <a:srgbClr val="0F3A9C"/>
                </a:solidFill>
              </a:rPr>
              <a:t>	3 </a:t>
            </a:r>
            <a:r>
              <a:rPr lang="fr-FR" sz="1150" dirty="0">
                <a:solidFill>
                  <a:srgbClr val="0F3A9C"/>
                </a:solidFill>
              </a:rPr>
              <a:t>– </a:t>
            </a:r>
            <a:r>
              <a:rPr lang="fr-FR" sz="1150" dirty="0" smtClean="0">
                <a:solidFill>
                  <a:srgbClr val="0F3A9C"/>
                </a:solidFill>
              </a:rPr>
              <a:t>Sévère</a:t>
            </a:r>
            <a:r>
              <a:rPr lang="fr-FR" sz="1150" dirty="0">
                <a:solidFill>
                  <a:srgbClr val="0F3A9C"/>
                </a:solidFill>
              </a:rPr>
              <a:t> - </a:t>
            </a:r>
            <a:r>
              <a:rPr lang="fr-FR" sz="1150" dirty="0" smtClean="0">
                <a:solidFill>
                  <a:srgbClr val="0F3A9C"/>
                </a:solidFill>
              </a:rPr>
              <a:t>Incapable </a:t>
            </a:r>
            <a:r>
              <a:rPr lang="fr-FR" sz="1150" dirty="0">
                <a:solidFill>
                  <a:srgbClr val="0F3A9C"/>
                </a:solidFill>
              </a:rPr>
              <a:t>de commencer certaines activités habituelles de la vie quotidienne</a:t>
            </a:r>
            <a:endParaRPr lang="fr-FR" sz="1150" dirty="0" smtClean="0">
              <a:solidFill>
                <a:srgbClr val="0F3A9C"/>
              </a:solidFill>
            </a:endParaRPr>
          </a:p>
          <a:p>
            <a:pPr algn="just"/>
            <a:r>
              <a:rPr lang="fr-FR" sz="1150" dirty="0">
                <a:solidFill>
                  <a:srgbClr val="0F3A9C"/>
                </a:solidFill>
              </a:rPr>
              <a:t>	4 – Incapable de commencer toute activité habituelle de la vie quotidienne</a:t>
            </a:r>
            <a:endParaRPr lang="fr-FR" sz="1150" dirty="0" smtClean="0">
              <a:solidFill>
                <a:srgbClr val="0F3A9C"/>
              </a:solidFill>
            </a:endParaRPr>
          </a:p>
        </p:txBody>
      </p:sp>
      <p:sp>
        <p:nvSpPr>
          <p:cNvPr id="14" name="ZoneTexte 13"/>
          <p:cNvSpPr txBox="1"/>
          <p:nvPr/>
        </p:nvSpPr>
        <p:spPr>
          <a:xfrm>
            <a:off x="957700" y="4672078"/>
            <a:ext cx="1382494" cy="369332"/>
          </a:xfrm>
          <a:prstGeom prst="rect">
            <a:avLst/>
          </a:prstGeom>
          <a:solidFill>
            <a:schemeClr val="bg1"/>
          </a:solidFill>
        </p:spPr>
        <p:txBody>
          <a:bodyPr wrap="none" rtlCol="0">
            <a:spAutoFit/>
          </a:bodyPr>
          <a:lstStyle/>
          <a:p>
            <a:r>
              <a:rPr lang="fr-FR" b="1" i="1" dirty="0">
                <a:solidFill>
                  <a:srgbClr val="0F3A9C"/>
                </a:solidFill>
              </a:rPr>
              <a:t>iJ4 - Fatigue </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7450047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50719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iJ5a - Fréquence de la douleur </a:t>
            </a:r>
          </a:p>
          <a:p>
            <a:pPr algn="just"/>
            <a:r>
              <a:rPr lang="fr-FR" sz="1200" i="1" dirty="0" smtClean="0">
                <a:solidFill>
                  <a:srgbClr val="0F3A9C"/>
                </a:solidFill>
              </a:rPr>
              <a:t>Mesure </a:t>
            </a:r>
            <a:r>
              <a:rPr lang="fr-FR" sz="1200" i="1" dirty="0">
                <a:solidFill>
                  <a:srgbClr val="0F3A9C"/>
                </a:solidFill>
              </a:rPr>
              <a:t>la fréquence avec laquelle la personne souffre ou manifeste des signes de douleur (inclut grimaces, serrement de dents, gémissement, retrait lors d'un contact ou d'autres manifestations non verbales suggérant la douleur)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Pas </a:t>
            </a:r>
            <a:r>
              <a:rPr lang="fr-FR" sz="1200" dirty="0">
                <a:solidFill>
                  <a:srgbClr val="0F3A9C"/>
                </a:solidFill>
              </a:rPr>
              <a:t>de douleur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Présente </a:t>
            </a:r>
            <a:r>
              <a:rPr lang="fr-FR" sz="1200" dirty="0">
                <a:solidFill>
                  <a:srgbClr val="0F3A9C"/>
                </a:solidFill>
              </a:rPr>
              <a:t>mais non manifeste durant les 3 derniers jours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Présente </a:t>
            </a:r>
            <a:r>
              <a:rPr lang="fr-FR" sz="1200" dirty="0">
                <a:solidFill>
                  <a:srgbClr val="0F3A9C"/>
                </a:solidFill>
              </a:rPr>
              <a:t>et manifeste pendant 1, 2 jours durant les 3 </a:t>
            </a:r>
            <a:r>
              <a:rPr lang="fr-FR" sz="1200" dirty="0" smtClean="0">
                <a:solidFill>
                  <a:srgbClr val="0F3A9C"/>
                </a:solidFill>
              </a:rPr>
              <a:t>derniers </a:t>
            </a:r>
            <a:r>
              <a:rPr lang="fr-FR" sz="1200" dirty="0">
                <a:solidFill>
                  <a:srgbClr val="0F3A9C"/>
                </a:solidFill>
              </a:rPr>
              <a:t>jours </a:t>
            </a:r>
            <a:endParaRPr lang="fr-FR" sz="1200" dirty="0" smtClean="0">
              <a:solidFill>
                <a:srgbClr val="0F3A9C"/>
              </a:solidFill>
            </a:endParaRP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Manifeste </a:t>
            </a:r>
            <a:r>
              <a:rPr lang="fr-FR" sz="1200" dirty="0">
                <a:solidFill>
                  <a:srgbClr val="0F3A9C"/>
                </a:solidFill>
              </a:rPr>
              <a:t>chacun des 3 derniers jours </a:t>
            </a:r>
            <a:endParaRPr lang="fr-FR" sz="1200" dirty="0" smtClean="0">
              <a:solidFill>
                <a:srgbClr val="0F3A9C"/>
              </a:solidFill>
            </a:endParaRPr>
          </a:p>
          <a:p>
            <a:pPr algn="just"/>
            <a:endParaRPr lang="fr-FR" sz="1200" b="1" dirty="0">
              <a:solidFill>
                <a:srgbClr val="0F3A9C"/>
              </a:solidFill>
            </a:endParaRPr>
          </a:p>
          <a:p>
            <a:pPr algn="just"/>
            <a:r>
              <a:rPr lang="fr-FR" sz="1200" b="1" dirty="0" smtClean="0">
                <a:solidFill>
                  <a:srgbClr val="0F3A9C"/>
                </a:solidFill>
              </a:rPr>
              <a:t>iJ5b </a:t>
            </a:r>
            <a:r>
              <a:rPr lang="fr-FR" sz="1200" b="1" dirty="0">
                <a:solidFill>
                  <a:srgbClr val="0F3A9C"/>
                </a:solidFill>
              </a:rPr>
              <a:t>- Intensité maximale de la douleur présente </a:t>
            </a:r>
          </a:p>
          <a:p>
            <a:pPr algn="just"/>
            <a:r>
              <a:rPr lang="fr-FR" sz="1200" i="1" dirty="0" smtClean="0">
                <a:solidFill>
                  <a:srgbClr val="0F3A9C"/>
                </a:solidFill>
              </a:rPr>
              <a:t>Niveau </a:t>
            </a:r>
            <a:r>
              <a:rPr lang="fr-FR" sz="1200" i="1" dirty="0">
                <a:solidFill>
                  <a:srgbClr val="0F3A9C"/>
                </a:solidFill>
              </a:rPr>
              <a:t>le plus élevé de douleur rapportée ou observée chez la personne.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Pas </a:t>
            </a:r>
            <a:r>
              <a:rPr lang="fr-FR" sz="1200" dirty="0">
                <a:solidFill>
                  <a:srgbClr val="0F3A9C"/>
                </a:solidFill>
              </a:rPr>
              <a:t>de douleur </a:t>
            </a:r>
            <a:endParaRPr lang="fr-FR" sz="1200" dirty="0" smtClean="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Légère </a:t>
            </a:r>
            <a:endParaRPr lang="fr-FR" sz="1200" dirty="0">
              <a:solidFill>
                <a:srgbClr val="0F3A9C"/>
              </a:solidFill>
            </a:endParaRP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Modérée </a:t>
            </a:r>
            <a:endParaRPr lang="fr-FR" sz="1200" dirty="0">
              <a:solidFill>
                <a:srgbClr val="0F3A9C"/>
              </a:solidFill>
            </a:endParaRP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Sévère </a:t>
            </a:r>
            <a:endParaRPr lang="fr-FR" sz="1200" dirty="0">
              <a:solidFill>
                <a:srgbClr val="0F3A9C"/>
              </a:solidFill>
            </a:endParaRPr>
          </a:p>
          <a:p>
            <a:pPr lvl="1" algn="just"/>
            <a:r>
              <a:rPr lang="fr-FR" sz="1200" dirty="0" smtClean="0">
                <a:solidFill>
                  <a:srgbClr val="0F3A9C"/>
                </a:solidFill>
              </a:rPr>
              <a:t>4</a:t>
            </a:r>
            <a:r>
              <a:rPr lang="fr-FR" sz="1200" dirty="0">
                <a:solidFill>
                  <a:srgbClr val="0F3A9C"/>
                </a:solidFill>
              </a:rPr>
              <a:t> – </a:t>
            </a:r>
            <a:r>
              <a:rPr lang="fr-FR" sz="1200" dirty="0" smtClean="0">
                <a:solidFill>
                  <a:srgbClr val="0F3A9C"/>
                </a:solidFill>
              </a:rPr>
              <a:t>Douleur </a:t>
            </a:r>
            <a:r>
              <a:rPr lang="fr-FR" sz="1200" dirty="0">
                <a:solidFill>
                  <a:srgbClr val="0F3A9C"/>
                </a:solidFill>
              </a:rPr>
              <a:t>par moments atroce ou </a:t>
            </a:r>
            <a:r>
              <a:rPr lang="fr-FR" sz="1200" dirty="0" smtClean="0">
                <a:solidFill>
                  <a:srgbClr val="0F3A9C"/>
                </a:solidFill>
              </a:rPr>
              <a:t>insupportable</a:t>
            </a:r>
          </a:p>
          <a:p>
            <a:pPr algn="just"/>
            <a:endParaRPr lang="fr-FR" sz="1200" b="1" dirty="0">
              <a:solidFill>
                <a:srgbClr val="0F3A9C"/>
              </a:solidFill>
            </a:endParaRPr>
          </a:p>
          <a:p>
            <a:pPr algn="just"/>
            <a:r>
              <a:rPr lang="fr-FR" sz="1200" b="1" dirty="0" smtClean="0">
                <a:solidFill>
                  <a:srgbClr val="0F3A9C"/>
                </a:solidFill>
              </a:rPr>
              <a:t>iJ5c </a:t>
            </a:r>
            <a:r>
              <a:rPr lang="fr-FR" sz="1200" b="1" dirty="0">
                <a:solidFill>
                  <a:srgbClr val="0F3A9C"/>
                </a:solidFill>
              </a:rPr>
              <a:t>- Rythme de la douleur </a:t>
            </a:r>
          </a:p>
          <a:p>
            <a:pPr algn="just"/>
            <a:r>
              <a:rPr lang="fr-FR" sz="1200" i="1" dirty="0" smtClean="0">
                <a:solidFill>
                  <a:srgbClr val="0F3A9C"/>
                </a:solidFill>
              </a:rPr>
              <a:t>Mesure </a:t>
            </a:r>
            <a:r>
              <a:rPr lang="fr-FR" sz="1200" i="1" dirty="0">
                <a:solidFill>
                  <a:srgbClr val="0F3A9C"/>
                </a:solidFill>
              </a:rPr>
              <a:t>le rythme de la douleur (montée et retombée de la douleur) d'après le point de vue de la personne</a:t>
            </a:r>
            <a:r>
              <a:rPr lang="fr-FR" sz="1200" b="1" dirty="0">
                <a:solidFill>
                  <a:srgbClr val="0F3A9C"/>
                </a:solidFill>
              </a:rPr>
              <a:t>.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Pas </a:t>
            </a:r>
            <a:r>
              <a:rPr lang="fr-FR" sz="1200" dirty="0">
                <a:solidFill>
                  <a:srgbClr val="0F3A9C"/>
                </a:solidFill>
              </a:rPr>
              <a:t>de douleur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Unique </a:t>
            </a:r>
            <a:r>
              <a:rPr lang="fr-FR" sz="1200" dirty="0">
                <a:solidFill>
                  <a:srgbClr val="0F3A9C"/>
                </a:solidFill>
              </a:rPr>
              <a:t>épisode durant les 3 jours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Intermittente </a:t>
            </a:r>
            <a:endParaRPr lang="fr-FR" sz="1200" dirty="0">
              <a:solidFill>
                <a:srgbClr val="0F3A9C"/>
              </a:solidFill>
            </a:endParaRP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Constante</a:t>
            </a:r>
          </a:p>
        </p:txBody>
      </p:sp>
      <p:sp>
        <p:nvSpPr>
          <p:cNvPr id="11" name="ZoneTexte 10"/>
          <p:cNvSpPr txBox="1"/>
          <p:nvPr/>
        </p:nvSpPr>
        <p:spPr>
          <a:xfrm>
            <a:off x="957700" y="1013619"/>
            <a:ext cx="2802114" cy="369332"/>
          </a:xfrm>
          <a:prstGeom prst="rect">
            <a:avLst/>
          </a:prstGeom>
          <a:solidFill>
            <a:schemeClr val="bg1"/>
          </a:solidFill>
        </p:spPr>
        <p:txBody>
          <a:bodyPr wrap="none" rtlCol="0">
            <a:spAutoFit/>
          </a:bodyPr>
          <a:lstStyle/>
          <a:p>
            <a:r>
              <a:rPr lang="fr-FR" b="1" i="1" dirty="0">
                <a:solidFill>
                  <a:srgbClr val="0F3A9C"/>
                </a:solidFill>
              </a:rPr>
              <a:t>iJ5 - Symptômes de douleur</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88279341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5"/>
            <a:ext cx="7818120" cy="331656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b="1" dirty="0" smtClean="0">
              <a:solidFill>
                <a:srgbClr val="0F3A9C"/>
              </a:solidFill>
            </a:endParaRPr>
          </a:p>
          <a:p>
            <a:pPr algn="just"/>
            <a:r>
              <a:rPr lang="fr-FR" sz="1200" b="1" dirty="0" smtClean="0">
                <a:solidFill>
                  <a:srgbClr val="0F3A9C"/>
                </a:solidFill>
              </a:rPr>
              <a:t>iJ5d </a:t>
            </a:r>
            <a:r>
              <a:rPr lang="fr-FR" sz="1200" b="1" dirty="0">
                <a:solidFill>
                  <a:srgbClr val="0F3A9C"/>
                </a:solidFill>
              </a:rPr>
              <a:t>- Poussée aiguë de la douleur </a:t>
            </a:r>
          </a:p>
          <a:p>
            <a:pPr algn="just"/>
            <a:r>
              <a:rPr lang="fr-FR" sz="1200" i="1" dirty="0" smtClean="0">
                <a:solidFill>
                  <a:srgbClr val="0F3A9C"/>
                </a:solidFill>
              </a:rPr>
              <a:t>Période </a:t>
            </a:r>
            <a:r>
              <a:rPr lang="fr-FR" sz="1200" i="1" dirty="0">
                <a:solidFill>
                  <a:srgbClr val="0F3A9C"/>
                </a:solidFill>
              </a:rPr>
              <a:t>durant les 3 derniers jours ou la personne a éprouvé un accès soudain d'aggravation de la douleur. Un épisode aigu peut être une augmentation dramatique du niveau de douleur par rapport au niveau habituel d'effet des antalgiques ou la réapparition d'une douleur lors de la cessation de l'effet de la dose </a:t>
            </a:r>
            <a:r>
              <a:rPr lang="fr-FR" sz="1200" i="1" dirty="0" smtClean="0">
                <a:solidFill>
                  <a:srgbClr val="0F3A9C"/>
                </a:solidFill>
              </a:rPr>
              <a:t>d'antalgique</a:t>
            </a:r>
            <a:r>
              <a:rPr lang="fr-FR" sz="1200" i="1" dirty="0">
                <a:solidFill>
                  <a:srgbClr val="0F3A9C"/>
                </a:solidFill>
              </a:rPr>
              <a:t>.</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endParaRPr lang="fr-FR" sz="1200" dirty="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Oui</a:t>
            </a:r>
          </a:p>
          <a:p>
            <a:pPr algn="just"/>
            <a:endParaRPr lang="fr-FR" sz="1200" b="1" dirty="0">
              <a:solidFill>
                <a:srgbClr val="0F3A9C"/>
              </a:solidFill>
            </a:endParaRPr>
          </a:p>
          <a:p>
            <a:pPr algn="just"/>
            <a:r>
              <a:rPr lang="fr-FR" sz="1200" b="1" dirty="0" smtClean="0">
                <a:solidFill>
                  <a:srgbClr val="0F3A9C"/>
                </a:solidFill>
              </a:rPr>
              <a:t>iJ5e </a:t>
            </a:r>
            <a:r>
              <a:rPr lang="fr-FR" sz="1200" b="1" dirty="0">
                <a:solidFill>
                  <a:srgbClr val="0F3A9C"/>
                </a:solidFill>
              </a:rPr>
              <a:t>- Maitrise de la douleur </a:t>
            </a:r>
          </a:p>
          <a:p>
            <a:pPr algn="just"/>
            <a:r>
              <a:rPr lang="fr-FR" sz="1200" i="1" dirty="0" smtClean="0">
                <a:solidFill>
                  <a:srgbClr val="0F3A9C"/>
                </a:solidFill>
              </a:rPr>
              <a:t>Capacité </a:t>
            </a:r>
            <a:r>
              <a:rPr lang="fr-FR" sz="1200" i="1" dirty="0">
                <a:solidFill>
                  <a:srgbClr val="0F3A9C"/>
                </a:solidFill>
              </a:rPr>
              <a:t>du protocole thérapeutique a contrôler la douleur de la personne (d'après le point de vue de la personne). Cet item décrit l'adéquation ou l'inadéquation des mesures de maitrise de la douleur instaurées par la personne, l'aidant familial, le personnel soignant s'occupant de la personne. Ex : médicaments, massages, autres traitements.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Pas </a:t>
            </a:r>
            <a:r>
              <a:rPr lang="fr-FR" sz="1200" dirty="0">
                <a:solidFill>
                  <a:srgbClr val="0F3A9C"/>
                </a:solidFill>
              </a:rPr>
              <a:t>de problème de douleur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Douleur </a:t>
            </a:r>
            <a:r>
              <a:rPr lang="fr-FR" sz="1200" dirty="0">
                <a:solidFill>
                  <a:srgbClr val="0F3A9C"/>
                </a:solidFill>
              </a:rPr>
              <a:t>acceptable pour la personne, pas de traitement ou changement </a:t>
            </a:r>
            <a:r>
              <a:rPr lang="fr-FR" sz="1200" dirty="0" smtClean="0">
                <a:solidFill>
                  <a:srgbClr val="0F3A9C"/>
                </a:solidFill>
              </a:rPr>
              <a:t>nécessaire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Maitrise </a:t>
            </a:r>
            <a:r>
              <a:rPr lang="fr-FR" sz="1200" dirty="0">
                <a:solidFill>
                  <a:srgbClr val="0F3A9C"/>
                </a:solidFill>
              </a:rPr>
              <a:t>adéquate par les thérapeutiques </a:t>
            </a: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Maitrise </a:t>
            </a:r>
            <a:r>
              <a:rPr lang="fr-FR" sz="1200" dirty="0">
                <a:solidFill>
                  <a:srgbClr val="0F3A9C"/>
                </a:solidFill>
              </a:rPr>
              <a:t>quand les prescriptions sont respectées mais pas toujours suivies </a:t>
            </a:r>
          </a:p>
          <a:p>
            <a:pPr lvl="1" algn="just"/>
            <a:r>
              <a:rPr lang="fr-FR" sz="1200" dirty="0" smtClean="0">
                <a:solidFill>
                  <a:srgbClr val="0F3A9C"/>
                </a:solidFill>
              </a:rPr>
              <a:t>4</a:t>
            </a:r>
            <a:r>
              <a:rPr lang="fr-FR" sz="1200" dirty="0">
                <a:solidFill>
                  <a:srgbClr val="0F3A9C"/>
                </a:solidFill>
              </a:rPr>
              <a:t> – </a:t>
            </a:r>
            <a:r>
              <a:rPr lang="fr-FR" sz="1200" dirty="0" smtClean="0">
                <a:solidFill>
                  <a:srgbClr val="0F3A9C"/>
                </a:solidFill>
              </a:rPr>
              <a:t>Prescriptions </a:t>
            </a:r>
            <a:r>
              <a:rPr lang="fr-FR" sz="1200" dirty="0">
                <a:solidFill>
                  <a:srgbClr val="0F3A9C"/>
                </a:solidFill>
              </a:rPr>
              <a:t>suivies mais maîtrise incomplète </a:t>
            </a:r>
          </a:p>
          <a:p>
            <a:pPr lvl="1" algn="just"/>
            <a:r>
              <a:rPr lang="fr-FR" sz="1200" dirty="0" smtClean="0">
                <a:solidFill>
                  <a:srgbClr val="0F3A9C"/>
                </a:solidFill>
              </a:rPr>
              <a:t>5</a:t>
            </a:r>
            <a:r>
              <a:rPr lang="fr-FR" sz="1200" dirty="0">
                <a:solidFill>
                  <a:srgbClr val="0F3A9C"/>
                </a:solidFill>
              </a:rPr>
              <a:t> – </a:t>
            </a:r>
            <a:r>
              <a:rPr lang="fr-FR" sz="1200" dirty="0" smtClean="0">
                <a:solidFill>
                  <a:srgbClr val="0F3A9C"/>
                </a:solidFill>
              </a:rPr>
              <a:t>Pas </a:t>
            </a:r>
            <a:r>
              <a:rPr lang="fr-FR" sz="1200" dirty="0">
                <a:solidFill>
                  <a:srgbClr val="0F3A9C"/>
                </a:solidFill>
              </a:rPr>
              <a:t>de prescriptions antalgiques suivies, douleur non adéquatement </a:t>
            </a:r>
            <a:r>
              <a:rPr lang="fr-FR" sz="1200" dirty="0" smtClean="0">
                <a:solidFill>
                  <a:srgbClr val="0F3A9C"/>
                </a:solidFill>
              </a:rPr>
              <a:t>maîtrisée</a:t>
            </a:r>
          </a:p>
        </p:txBody>
      </p:sp>
      <p:sp>
        <p:nvSpPr>
          <p:cNvPr id="11" name="ZoneTexte 10"/>
          <p:cNvSpPr txBox="1"/>
          <p:nvPr/>
        </p:nvSpPr>
        <p:spPr>
          <a:xfrm>
            <a:off x="957700" y="1013619"/>
            <a:ext cx="2802114" cy="369332"/>
          </a:xfrm>
          <a:prstGeom prst="rect">
            <a:avLst/>
          </a:prstGeom>
          <a:solidFill>
            <a:schemeClr val="bg1"/>
          </a:solidFill>
        </p:spPr>
        <p:txBody>
          <a:bodyPr wrap="none" rtlCol="0">
            <a:spAutoFit/>
          </a:bodyPr>
          <a:lstStyle/>
          <a:p>
            <a:r>
              <a:rPr lang="fr-FR" b="1" i="1" dirty="0">
                <a:solidFill>
                  <a:srgbClr val="0F3A9C"/>
                </a:solidFill>
              </a:rPr>
              <a:t>iJ5 - Symptômes de douleur</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4729401"/>
            <a:ext cx="7818120" cy="147506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b="1" dirty="0" smtClean="0">
              <a:solidFill>
                <a:srgbClr val="0F3A9C"/>
              </a:solidFill>
            </a:endParaRPr>
          </a:p>
          <a:p>
            <a:pPr algn="just"/>
            <a:r>
              <a:rPr lang="fr-FR" sz="1200" b="1" dirty="0">
                <a:solidFill>
                  <a:srgbClr val="0F3A9C"/>
                </a:solidFill>
              </a:rPr>
              <a:t>iJ6a - Problèmes de santé ou maladies rendant instables (fluctuants précaires ou détériorés), l'état cognitif, les AVQ, l'humeur ou le comportement </a:t>
            </a:r>
            <a:endParaRPr lang="fr-FR" sz="1200" b="1" dirty="0" smtClean="0">
              <a:solidFill>
                <a:srgbClr val="0F3A9C"/>
              </a:solidFill>
            </a:endParaRPr>
          </a:p>
          <a:p>
            <a:pPr algn="just"/>
            <a:r>
              <a:rPr lang="fr-FR" sz="1200" i="1" dirty="0">
                <a:solidFill>
                  <a:srgbClr val="0F3A9C"/>
                </a:solidFill>
              </a:rPr>
              <a:t>Témoigne d'un changement ou d'une variation de l'état de la personne. Ex : une personne peut avoir un problème tel qu'une colite ulcéreuse, une polyarthrite rhumatoïde ou un syndrome de Parkinson qui causent des douleurs ou diminuent la mobilité ou sensation, il en résulte une dépendance accrue et une dépression</a:t>
            </a:r>
            <a:r>
              <a:rPr lang="fr-FR" sz="1200" i="1" dirty="0" smtClean="0">
                <a:solidFill>
                  <a:srgbClr val="0F3A9C"/>
                </a:solidFill>
              </a:rPr>
              <a:t>.</a:t>
            </a:r>
            <a:endParaRPr lang="fr-FR" sz="1200" i="1" dirty="0">
              <a:solidFill>
                <a:srgbClr val="0F3A9C"/>
              </a:solidFill>
            </a:endParaRP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endParaRPr lang="fr-FR" sz="1200" dirty="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Oui</a:t>
            </a:r>
          </a:p>
        </p:txBody>
      </p:sp>
      <p:sp>
        <p:nvSpPr>
          <p:cNvPr id="9" name="ZoneTexte 8"/>
          <p:cNvSpPr txBox="1"/>
          <p:nvPr/>
        </p:nvSpPr>
        <p:spPr>
          <a:xfrm>
            <a:off x="957700" y="4544735"/>
            <a:ext cx="2992679" cy="369332"/>
          </a:xfrm>
          <a:prstGeom prst="rect">
            <a:avLst/>
          </a:prstGeom>
          <a:solidFill>
            <a:schemeClr val="bg1"/>
          </a:solidFill>
        </p:spPr>
        <p:txBody>
          <a:bodyPr wrap="none" rtlCol="0">
            <a:spAutoFit/>
          </a:bodyPr>
          <a:lstStyle/>
          <a:p>
            <a:r>
              <a:rPr lang="fr-FR" b="1" i="1" dirty="0">
                <a:solidFill>
                  <a:srgbClr val="0F3A9C"/>
                </a:solidFill>
              </a:rPr>
              <a:t>iJ6 - Etats morbides instables </a:t>
            </a: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9768572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311654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iJ6b - Fait l'expérience d'un épisode aigu ou d'une poussée d'un problème récurrent ou chronique </a:t>
            </a:r>
          </a:p>
          <a:p>
            <a:pPr algn="just"/>
            <a:r>
              <a:rPr lang="fr-FR" sz="1200" i="1" dirty="0" smtClean="0">
                <a:solidFill>
                  <a:srgbClr val="0F3A9C"/>
                </a:solidFill>
              </a:rPr>
              <a:t>La </a:t>
            </a:r>
            <a:r>
              <a:rPr lang="fr-FR" sz="1200" i="1" dirty="0">
                <a:solidFill>
                  <a:srgbClr val="0F3A9C"/>
                </a:solidFill>
              </a:rPr>
              <a:t>personne présente les symptômes d'un problème de santé aigu. Ex : nouvel infarctus, réaction secondaire à un médicament ou grippe d'un problème aigu récurrent. Ex : infection pulmonaire par inhalation ou une infection urinaire. Inclus : les personnes qui font l'expérience d'une poussée aiguë ou d'une exacerbation d'une maladie chronique. Ex : nouvel épisode de dyspnée chez une personne ayant une histoire d'asthme, augmentation des </a:t>
            </a:r>
            <a:r>
              <a:rPr lang="fr-FR" sz="1200" i="1" dirty="0" smtClean="0">
                <a:solidFill>
                  <a:srgbClr val="0F3A9C"/>
                </a:solidFill>
              </a:rPr>
              <a:t>œdèmes </a:t>
            </a:r>
            <a:r>
              <a:rPr lang="fr-FR" sz="1200" i="1" dirty="0">
                <a:solidFill>
                  <a:srgbClr val="0F3A9C"/>
                </a:solidFill>
              </a:rPr>
              <a:t>des pieds chez une personne présentant une insuffisance cardiaque) </a:t>
            </a:r>
          </a:p>
          <a:p>
            <a:pPr algn="just"/>
            <a:r>
              <a:rPr lang="fr-FR" sz="1200" i="1" dirty="0" smtClean="0">
                <a:solidFill>
                  <a:srgbClr val="0F3A9C"/>
                </a:solidFill>
              </a:rPr>
              <a:t>Généralement</a:t>
            </a:r>
            <a:r>
              <a:rPr lang="fr-FR" sz="1200" i="1" dirty="0">
                <a:solidFill>
                  <a:srgbClr val="0F3A9C"/>
                </a:solidFill>
              </a:rPr>
              <a:t>, l'apparition d'un épisode aigu est brutal et sa durée limitée. Il exige un examen médical.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endParaRPr lang="fr-FR" sz="1200" dirty="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Oui</a:t>
            </a:r>
            <a:r>
              <a:rPr lang="fr-FR" sz="1200" b="1" dirty="0" smtClean="0">
                <a:solidFill>
                  <a:srgbClr val="0F3A9C"/>
                </a:solidFill>
              </a:rPr>
              <a:t> </a:t>
            </a:r>
          </a:p>
          <a:p>
            <a:pPr algn="just"/>
            <a:endParaRPr lang="fr-FR" sz="1200" b="1" dirty="0">
              <a:solidFill>
                <a:srgbClr val="0F3A9C"/>
              </a:solidFill>
            </a:endParaRPr>
          </a:p>
          <a:p>
            <a:pPr algn="just"/>
            <a:r>
              <a:rPr lang="fr-FR" sz="1200" b="1" dirty="0" smtClean="0">
                <a:solidFill>
                  <a:srgbClr val="0F3A9C"/>
                </a:solidFill>
              </a:rPr>
              <a:t>iJ6c </a:t>
            </a:r>
            <a:r>
              <a:rPr lang="fr-FR" sz="1200" b="1" dirty="0">
                <a:solidFill>
                  <a:srgbClr val="0F3A9C"/>
                </a:solidFill>
              </a:rPr>
              <a:t>- Maladie en phase terminale (6 mois ou moins à vivre) </a:t>
            </a:r>
          </a:p>
          <a:p>
            <a:pPr algn="just"/>
            <a:r>
              <a:rPr lang="fr-FR" sz="1200" i="1" dirty="0" smtClean="0">
                <a:solidFill>
                  <a:srgbClr val="0F3A9C"/>
                </a:solidFill>
              </a:rPr>
              <a:t>La </a:t>
            </a:r>
            <a:r>
              <a:rPr lang="fr-FR" sz="1200" i="1" dirty="0">
                <a:solidFill>
                  <a:srgbClr val="0F3A9C"/>
                </a:solidFill>
              </a:rPr>
              <a:t>personne a une maladie en phase terminale et le médecin a déclaré qu'elle n'a qu'approximativement 6 mois au plus à vivre.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endParaRPr lang="fr-FR" sz="1200" dirty="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Oui</a:t>
            </a:r>
          </a:p>
        </p:txBody>
      </p:sp>
      <p:sp>
        <p:nvSpPr>
          <p:cNvPr id="11" name="ZoneTexte 10"/>
          <p:cNvSpPr txBox="1"/>
          <p:nvPr/>
        </p:nvSpPr>
        <p:spPr>
          <a:xfrm>
            <a:off x="957700" y="1013619"/>
            <a:ext cx="2992679" cy="369332"/>
          </a:xfrm>
          <a:prstGeom prst="rect">
            <a:avLst/>
          </a:prstGeom>
          <a:solidFill>
            <a:schemeClr val="bg1"/>
          </a:solidFill>
        </p:spPr>
        <p:txBody>
          <a:bodyPr wrap="none" rtlCol="0">
            <a:spAutoFit/>
          </a:bodyPr>
          <a:lstStyle/>
          <a:p>
            <a:r>
              <a:rPr lang="fr-FR" b="1" i="1" dirty="0">
                <a:solidFill>
                  <a:srgbClr val="0F3A9C"/>
                </a:solidFill>
              </a:rPr>
              <a:t>iJ6 - Etats morbides instables </a:t>
            </a: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4601467"/>
            <a:ext cx="7818120" cy="161835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b="1" dirty="0" smtClean="0">
              <a:solidFill>
                <a:srgbClr val="0F3A9C"/>
              </a:solidFill>
            </a:endParaRPr>
          </a:p>
          <a:p>
            <a:pPr algn="just"/>
            <a:r>
              <a:rPr lang="fr-FR" sz="1200" i="1" dirty="0">
                <a:solidFill>
                  <a:srgbClr val="0F3A9C"/>
                </a:solidFill>
              </a:rPr>
              <a:t>Evaluer la perception de la personne sur sa santé. Demandez à la personne, « en général, comment </a:t>
            </a:r>
            <a:r>
              <a:rPr lang="fr-FR" sz="1200" i="1" dirty="0" smtClean="0">
                <a:solidFill>
                  <a:srgbClr val="0F3A9C"/>
                </a:solidFill>
              </a:rPr>
              <a:t>appréciez-vous </a:t>
            </a:r>
            <a:r>
              <a:rPr lang="fr-FR" sz="1200" i="1" dirty="0">
                <a:solidFill>
                  <a:srgbClr val="0F3A9C"/>
                </a:solidFill>
              </a:rPr>
              <a:t>votre santé : excellente, bonne, passable ou mauvaise ? </a:t>
            </a:r>
            <a:r>
              <a:rPr lang="fr-FR" sz="1200" i="1" dirty="0" smtClean="0">
                <a:solidFill>
                  <a:srgbClr val="0F3A9C"/>
                </a:solidFill>
              </a:rPr>
              <a:t>»</a:t>
            </a:r>
          </a:p>
          <a:p>
            <a:pPr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Excellente </a:t>
            </a:r>
          </a:p>
          <a:p>
            <a:pPr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Bonne </a:t>
            </a:r>
            <a:endParaRPr lang="fr-FR" sz="1200" dirty="0">
              <a:solidFill>
                <a:srgbClr val="0F3A9C"/>
              </a:solidFill>
            </a:endParaRPr>
          </a:p>
          <a:p>
            <a:pPr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Passable</a:t>
            </a:r>
            <a:endParaRPr lang="fr-FR" sz="1200" dirty="0">
              <a:solidFill>
                <a:srgbClr val="0F3A9C"/>
              </a:solidFill>
            </a:endParaRPr>
          </a:p>
          <a:p>
            <a:pPr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Mauvaise </a:t>
            </a:r>
            <a:endParaRPr lang="fr-FR" sz="1200" dirty="0">
              <a:solidFill>
                <a:srgbClr val="0F3A9C"/>
              </a:solidFill>
            </a:endParaRPr>
          </a:p>
          <a:p>
            <a:pPr algn="just"/>
            <a:r>
              <a:rPr lang="fr-FR" sz="1200" dirty="0" smtClean="0">
                <a:solidFill>
                  <a:srgbClr val="0F3A9C"/>
                </a:solidFill>
              </a:rPr>
              <a:t>8</a:t>
            </a:r>
            <a:r>
              <a:rPr lang="fr-FR" sz="1200" dirty="0">
                <a:solidFill>
                  <a:srgbClr val="0F3A9C"/>
                </a:solidFill>
              </a:rPr>
              <a:t> – </a:t>
            </a:r>
            <a:r>
              <a:rPr lang="fr-FR" sz="1200" dirty="0" smtClean="0">
                <a:solidFill>
                  <a:srgbClr val="0F3A9C"/>
                </a:solidFill>
              </a:rPr>
              <a:t>Ne </a:t>
            </a:r>
            <a:r>
              <a:rPr lang="fr-FR" sz="1200" dirty="0">
                <a:solidFill>
                  <a:srgbClr val="0F3A9C"/>
                </a:solidFill>
              </a:rPr>
              <a:t>peut (ou ne veut) pas </a:t>
            </a:r>
            <a:r>
              <a:rPr lang="fr-FR" sz="1200" dirty="0" smtClean="0">
                <a:solidFill>
                  <a:srgbClr val="0F3A9C"/>
                </a:solidFill>
              </a:rPr>
              <a:t>répondre</a:t>
            </a:r>
          </a:p>
        </p:txBody>
      </p:sp>
      <p:sp>
        <p:nvSpPr>
          <p:cNvPr id="9" name="ZoneTexte 8"/>
          <p:cNvSpPr txBox="1"/>
          <p:nvPr/>
        </p:nvSpPr>
        <p:spPr>
          <a:xfrm>
            <a:off x="957700" y="4416802"/>
            <a:ext cx="3621184" cy="369332"/>
          </a:xfrm>
          <a:prstGeom prst="rect">
            <a:avLst/>
          </a:prstGeom>
          <a:solidFill>
            <a:schemeClr val="bg1"/>
          </a:solidFill>
        </p:spPr>
        <p:txBody>
          <a:bodyPr wrap="none" rtlCol="0">
            <a:spAutoFit/>
          </a:bodyPr>
          <a:lstStyle/>
          <a:p>
            <a:r>
              <a:rPr lang="fr-FR" b="1" i="1" dirty="0">
                <a:solidFill>
                  <a:srgbClr val="0F3A9C"/>
                </a:solidFill>
              </a:rPr>
              <a:t>iJ7 - Perception de son état de santé</a:t>
            </a: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1531108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31451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iJ8a - Tabac </a:t>
            </a:r>
          </a:p>
          <a:p>
            <a:pPr algn="just"/>
            <a:r>
              <a:rPr lang="fr-FR" sz="1200" dirty="0" smtClean="0">
                <a:solidFill>
                  <a:srgbClr val="0F3A9C"/>
                </a:solidFill>
              </a:rPr>
              <a:t>Déterminer </a:t>
            </a:r>
            <a:r>
              <a:rPr lang="fr-FR" sz="1200" dirty="0">
                <a:solidFill>
                  <a:srgbClr val="0F3A9C"/>
                </a:solidFill>
              </a:rPr>
              <a:t>si la personne fume du </a:t>
            </a:r>
            <a:r>
              <a:rPr lang="fr-FR" sz="1200" dirty="0" smtClean="0">
                <a:solidFill>
                  <a:srgbClr val="0F3A9C"/>
                </a:solidFill>
              </a:rPr>
              <a:t>tabac</a:t>
            </a:r>
          </a:p>
          <a:p>
            <a:pPr lvl="1" algn="just"/>
            <a:r>
              <a:rPr lang="fr-FR" sz="1200" dirty="0" smtClean="0">
                <a:solidFill>
                  <a:srgbClr val="0F3A9C"/>
                </a:solidFill>
              </a:rPr>
              <a:t>0 – Non</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Pas </a:t>
            </a:r>
            <a:r>
              <a:rPr lang="fr-FR" sz="1200" dirty="0">
                <a:solidFill>
                  <a:srgbClr val="0F3A9C"/>
                </a:solidFill>
              </a:rPr>
              <a:t>dans les 3 derniers jours mais est habituellement un fumeur quotidien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Oui </a:t>
            </a:r>
          </a:p>
          <a:p>
            <a:pPr algn="just"/>
            <a:endParaRPr lang="fr-FR" sz="1200" dirty="0">
              <a:solidFill>
                <a:srgbClr val="0F3A9C"/>
              </a:solidFill>
            </a:endParaRPr>
          </a:p>
          <a:p>
            <a:pPr algn="just"/>
            <a:r>
              <a:rPr lang="fr-FR" sz="1200" b="1" dirty="0" smtClean="0">
                <a:solidFill>
                  <a:srgbClr val="0F3A9C"/>
                </a:solidFill>
              </a:rPr>
              <a:t>iJ8c </a:t>
            </a:r>
            <a:r>
              <a:rPr lang="fr-FR" sz="1200" b="1" dirty="0">
                <a:solidFill>
                  <a:srgbClr val="0F3A9C"/>
                </a:solidFill>
              </a:rPr>
              <a:t>FR - Nombre de verre de boissons alcoolisées durant les 7 derniers jours </a:t>
            </a:r>
          </a:p>
          <a:p>
            <a:pPr algn="just"/>
            <a:r>
              <a:rPr lang="fr-FR" sz="1200" dirty="0" smtClean="0">
                <a:solidFill>
                  <a:srgbClr val="0F3A9C"/>
                </a:solidFill>
              </a:rPr>
              <a:t>Codez </a:t>
            </a:r>
            <a:r>
              <a:rPr lang="fr-FR" sz="1200" dirty="0">
                <a:solidFill>
                  <a:srgbClr val="0F3A9C"/>
                </a:solidFill>
              </a:rPr>
              <a:t>0 si aucun </a:t>
            </a:r>
          </a:p>
          <a:p>
            <a:pPr algn="just"/>
            <a:r>
              <a:rPr lang="fr-FR" sz="1200" i="1" dirty="0">
                <a:solidFill>
                  <a:srgbClr val="0F3A9C"/>
                </a:solidFill>
              </a:rPr>
              <a:t>	</a:t>
            </a:r>
            <a:r>
              <a:rPr lang="fr-FR" sz="1200" dirty="0">
                <a:solidFill>
                  <a:srgbClr val="0F3A9C"/>
                </a:solidFill>
              </a:rPr>
              <a:t>|______________________|</a:t>
            </a:r>
          </a:p>
          <a:p>
            <a:pPr algn="just"/>
            <a:endParaRPr lang="fr-FR" sz="1200" dirty="0">
              <a:solidFill>
                <a:srgbClr val="0F3A9C"/>
              </a:solidFill>
            </a:endParaRPr>
          </a:p>
          <a:p>
            <a:pPr algn="just"/>
            <a:r>
              <a:rPr lang="fr-FR" sz="1200" b="1" dirty="0" smtClean="0">
                <a:solidFill>
                  <a:srgbClr val="0F3A9C"/>
                </a:solidFill>
              </a:rPr>
              <a:t>iJ8b - Nombre maximum de verres consommés au cours d'une seule fois durant les 14 derniers jours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Aucun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1 </a:t>
            </a:r>
            <a:r>
              <a:rPr lang="fr-FR" sz="1200" dirty="0">
                <a:solidFill>
                  <a:srgbClr val="0F3A9C"/>
                </a:solidFill>
              </a:rPr>
              <a:t>verre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2-4 </a:t>
            </a:r>
            <a:r>
              <a:rPr lang="fr-FR" sz="1200" dirty="0">
                <a:solidFill>
                  <a:srgbClr val="0F3A9C"/>
                </a:solidFill>
              </a:rPr>
              <a:t>verres </a:t>
            </a: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5 verres </a:t>
            </a:r>
            <a:r>
              <a:rPr lang="fr-FR" sz="1200" dirty="0">
                <a:solidFill>
                  <a:srgbClr val="0F3A9C"/>
                </a:solidFill>
              </a:rPr>
              <a:t>ou </a:t>
            </a:r>
            <a:r>
              <a:rPr lang="fr-FR" sz="1200" dirty="0" smtClean="0">
                <a:solidFill>
                  <a:srgbClr val="0F3A9C"/>
                </a:solidFill>
              </a:rPr>
              <a:t>plus</a:t>
            </a:r>
            <a:endParaRPr lang="fr-FR" sz="1200" dirty="0">
              <a:solidFill>
                <a:srgbClr val="0F3A9C"/>
              </a:solidFill>
            </a:endParaRPr>
          </a:p>
        </p:txBody>
      </p:sp>
      <p:sp>
        <p:nvSpPr>
          <p:cNvPr id="11" name="ZoneTexte 10"/>
          <p:cNvSpPr txBox="1"/>
          <p:nvPr/>
        </p:nvSpPr>
        <p:spPr>
          <a:xfrm>
            <a:off x="957700" y="1013619"/>
            <a:ext cx="2080891" cy="369332"/>
          </a:xfrm>
          <a:prstGeom prst="rect">
            <a:avLst/>
          </a:prstGeom>
          <a:solidFill>
            <a:schemeClr val="bg1"/>
          </a:solidFill>
        </p:spPr>
        <p:txBody>
          <a:bodyPr wrap="none" rtlCol="0">
            <a:spAutoFit/>
          </a:bodyPr>
          <a:lstStyle/>
          <a:p>
            <a:r>
              <a:rPr lang="fr-FR" b="1" i="1" dirty="0" smtClean="0">
                <a:solidFill>
                  <a:srgbClr val="0F3A9C"/>
                </a:solidFill>
              </a:rPr>
              <a:t>iJ8 – Tabac et alcool</a:t>
            </a:r>
            <a:endParaRPr lang="fr-FR" b="1" i="1" dirty="0">
              <a:solidFill>
                <a:srgbClr val="0F3A9C"/>
              </a:solidFill>
            </a:endParaRPr>
          </a:p>
        </p:txBody>
      </p:sp>
      <p:sp>
        <p:nvSpPr>
          <p:cNvPr id="7" name="Arrondir un rectangle avec un coin du même côté 6"/>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82986564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423318"/>
            <a:ext cx="7818120" cy="381650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générales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b="1" dirty="0">
                <a:solidFill>
                  <a:prstClr val="white"/>
                </a:solidFill>
                <a:latin typeface="Arial" panose="020B0604020202020204" pitchFamily="34" charset="0"/>
                <a:cs typeface="Arial" panose="020B0604020202020204" pitchFamily="34" charset="0"/>
              </a:rPr>
              <a:t>Pour toute la section</a:t>
            </a:r>
            <a:r>
              <a:rPr lang="fr-FR" sz="1200" dirty="0">
                <a:solidFill>
                  <a:prstClr val="white"/>
                </a:solidFill>
                <a:latin typeface="Arial" panose="020B0604020202020204" pitchFamily="34" charset="0"/>
                <a:cs typeface="Arial" panose="020B0604020202020204" pitchFamily="34" charset="0"/>
              </a:rPr>
              <a:t>, les sources d’informations sont les personnes, les proches, les professionnels (dossier infirmier ou AMD à domicile) et l’observation de l’évaluateur. </a:t>
            </a:r>
          </a:p>
          <a:p>
            <a:pPr marL="171450" indent="-171450" algn="just">
              <a:buFont typeface="Arial" panose="020B0604020202020204" pitchFamily="34" charset="0"/>
              <a:buChar char="•"/>
            </a:pPr>
            <a:r>
              <a:rPr lang="fr-FR" sz="1200" dirty="0">
                <a:solidFill>
                  <a:prstClr val="white"/>
                </a:solidFill>
                <a:latin typeface="Arial" panose="020B0604020202020204" pitchFamily="34" charset="0"/>
                <a:cs typeface="Arial" panose="020B0604020202020204" pitchFamily="34" charset="0"/>
              </a:rPr>
              <a:t>Les problèmes sont souvent facilement identifiables. Lorsque cela n’a pas été observé au cours de l’évaluation, que cela n’est pas rapporté par la personne, ni par l’entourage, ni par un professionnel : Ne pas </a:t>
            </a:r>
            <a:r>
              <a:rPr lang="fr-FR" sz="1200" dirty="0" smtClean="0">
                <a:solidFill>
                  <a:prstClr val="white"/>
                </a:solidFill>
                <a:latin typeface="Arial" panose="020B0604020202020204" pitchFamily="34" charset="0"/>
                <a:cs typeface="Arial" panose="020B0604020202020204" pitchFamily="34" charset="0"/>
              </a:rPr>
              <a:t>hésiter à </a:t>
            </a:r>
            <a:r>
              <a:rPr lang="fr-FR" sz="1200" dirty="0">
                <a:solidFill>
                  <a:prstClr val="white"/>
                </a:solidFill>
                <a:latin typeface="Arial" panose="020B0604020202020204" pitchFamily="34" charset="0"/>
                <a:cs typeface="Arial" panose="020B0604020202020204" pitchFamily="34" charset="0"/>
              </a:rPr>
              <a:t>coder Non (0).</a:t>
            </a:r>
          </a:p>
          <a:p>
            <a:pPr algn="just"/>
            <a:endParaRPr lang="fr-FR" sz="1200" u="sng" dirty="0" smtClean="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Remarques </a:t>
            </a:r>
            <a:r>
              <a:rPr lang="fr-FR" sz="1200" b="1" u="sng" dirty="0" smtClean="0">
                <a:solidFill>
                  <a:prstClr val="white"/>
                </a:solidFill>
                <a:latin typeface="Arial" panose="020B0604020202020204" pitchFamily="34" charset="0"/>
                <a:cs typeface="Arial" panose="020B0604020202020204" pitchFamily="34" charset="0"/>
              </a:rPr>
              <a:t>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 Difficulté </a:t>
            </a:r>
            <a:r>
              <a:rPr lang="fr-FR" sz="1200" i="1" dirty="0">
                <a:solidFill>
                  <a:prstClr val="white"/>
                </a:solidFill>
                <a:latin typeface="Arial" panose="020B0604020202020204" pitchFamily="34" charset="0"/>
                <a:cs typeface="Arial" panose="020B0604020202020204" pitchFamily="34" charset="0"/>
              </a:rPr>
              <a:t>ou impossibilité de passer à la station debout</a:t>
            </a:r>
            <a:r>
              <a:rPr lang="fr-FR" sz="1200" i="1" dirty="0" smtClean="0">
                <a:solidFill>
                  <a:prstClr val="white"/>
                </a:solidFill>
                <a:latin typeface="Arial" panose="020B0604020202020204" pitchFamily="34" charset="0"/>
                <a:cs typeface="Arial" panose="020B0604020202020204" pitchFamily="34" charset="0"/>
              </a:rPr>
              <a:t> » </a:t>
            </a:r>
            <a:r>
              <a:rPr lang="fr-FR" sz="1200" dirty="0" smtClean="0">
                <a:solidFill>
                  <a:prstClr val="white"/>
                </a:solidFill>
                <a:latin typeface="Arial" panose="020B0604020202020204" pitchFamily="34" charset="0"/>
                <a:cs typeface="Arial" panose="020B0604020202020204" pitchFamily="34" charset="0"/>
              </a:rPr>
              <a:t>– Si </a:t>
            </a:r>
            <a:r>
              <a:rPr lang="fr-FR" sz="1200" dirty="0">
                <a:solidFill>
                  <a:prstClr val="white"/>
                </a:solidFill>
                <a:latin typeface="Arial" panose="020B0604020202020204" pitchFamily="34" charset="0"/>
                <a:cs typeface="Arial" panose="020B0604020202020204" pitchFamily="34" charset="0"/>
              </a:rPr>
              <a:t>la personne est confinée au lit : codez « présent </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a:t>
            </a:r>
            <a:r>
              <a:rPr lang="fr-FR" sz="1200" i="1" dirty="0" smtClean="0">
                <a:solidFill>
                  <a:prstClr val="white"/>
                </a:solidFill>
                <a:latin typeface="Arial" panose="020B0604020202020204" pitchFamily="34" charset="0"/>
                <a:cs typeface="Arial" panose="020B0604020202020204" pitchFamily="34" charset="0"/>
              </a:rPr>
              <a:t>Difficulté </a:t>
            </a:r>
            <a:r>
              <a:rPr lang="fr-FR" sz="1200" i="1" dirty="0">
                <a:solidFill>
                  <a:prstClr val="white"/>
                </a:solidFill>
                <a:latin typeface="Arial" panose="020B0604020202020204" pitchFamily="34" charset="0"/>
                <a:cs typeface="Arial" panose="020B0604020202020204" pitchFamily="34" charset="0"/>
              </a:rPr>
              <a:t>ou impossibilité de faire demi-tour, une fois debout </a:t>
            </a:r>
            <a:r>
              <a:rPr lang="fr-FR" sz="1200" i="1" dirty="0" smtClean="0">
                <a:solidFill>
                  <a:prstClr val="white"/>
                </a:solidFill>
                <a:latin typeface="Arial" panose="020B0604020202020204" pitchFamily="34" charset="0"/>
                <a:cs typeface="Arial" panose="020B0604020202020204" pitchFamily="34" charset="0"/>
              </a:rPr>
              <a:t>» et </a:t>
            </a:r>
            <a:r>
              <a:rPr lang="fr-FR" sz="1200" i="1"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Démarche instable » </a:t>
            </a:r>
            <a:r>
              <a:rPr lang="fr-FR" sz="1200" dirty="0">
                <a:solidFill>
                  <a:prstClr val="white"/>
                </a:solidFill>
                <a:latin typeface="Arial" panose="020B0604020202020204" pitchFamily="34" charset="0"/>
                <a:cs typeface="Arial" panose="020B0604020202020204" pitchFamily="34" charset="0"/>
              </a:rPr>
              <a:t>– Si la personne est confinée au lit : codez « </a:t>
            </a:r>
            <a:r>
              <a:rPr lang="fr-FR" sz="1200" dirty="0" smtClean="0">
                <a:solidFill>
                  <a:prstClr val="white"/>
                </a:solidFill>
                <a:latin typeface="Arial" panose="020B0604020202020204" pitchFamily="34" charset="0"/>
                <a:cs typeface="Arial" panose="020B0604020202020204" pitchFamily="34" charset="0"/>
              </a:rPr>
              <a:t>non présent</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Si </a:t>
            </a:r>
            <a:r>
              <a:rPr lang="fr-FR" sz="1200" dirty="0">
                <a:solidFill>
                  <a:prstClr val="white"/>
                </a:solidFill>
                <a:latin typeface="Arial" panose="020B0604020202020204" pitchFamily="34" charset="0"/>
                <a:cs typeface="Arial" panose="020B0604020202020204" pitchFamily="34" charset="0"/>
              </a:rPr>
              <a:t>la personne est mise au fauteuil en tenant même légèrement en station debout : « présent </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endParaRPr lang="fr-FR" sz="1200" dirty="0">
              <a:solidFill>
                <a:prstClr val="white"/>
              </a:solidFill>
              <a:latin typeface="Arial" panose="020B0604020202020204" pitchFamily="34" charset="0"/>
              <a:cs typeface="Arial" panose="020B0604020202020204" pitchFamily="34" charset="0"/>
            </a:endParaRP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10" name="Arrondir un rectangle avec un coin du même côté 9"/>
          <p:cNvSpPr/>
          <p:nvPr/>
        </p:nvSpPr>
        <p:spPr>
          <a:xfrm rot="10800000">
            <a:off x="5972174" y="-11627"/>
            <a:ext cx="220027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Problèmes de santé</a:t>
            </a:r>
            <a:endParaRPr lang="fr-FR" sz="1400" b="1" dirty="0">
              <a:solidFill>
                <a:prstClr val="white"/>
              </a:solidFill>
              <a:latin typeface="Arial" panose="020B0604020202020204" pitchFamily="34" charset="0"/>
              <a:cs typeface="Arial" panose="020B0604020202020204" pitchFamily="34" charset="0"/>
            </a:endParaRPr>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1372809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38" y="203439"/>
            <a:ext cx="8874252" cy="1325563"/>
          </a:xfrm>
        </p:spPr>
        <p:txBody>
          <a:bodyPr/>
          <a:lstStyle/>
          <a:p>
            <a:r>
              <a:rPr lang="fr-FR" sz="1600" dirty="0" smtClean="0"/>
              <a:t>Section K. Etat nutritionnel/bucco-dentaire</a:t>
            </a:r>
          </a:p>
          <a:p>
            <a:endParaRPr lang="fr-FR" dirty="0"/>
          </a:p>
        </p:txBody>
      </p:sp>
      <p:sp>
        <p:nvSpPr>
          <p:cNvPr id="3" name="Espace réservé du texte 2"/>
          <p:cNvSpPr>
            <a:spLocks noGrp="1"/>
          </p:cNvSpPr>
          <p:nvPr>
            <p:ph type="body" sz="quarter" idx="10"/>
          </p:nvPr>
        </p:nvSpPr>
        <p:spPr>
          <a:xfrm>
            <a:off x="642938" y="228600"/>
            <a:ext cx="7388954" cy="606425"/>
          </a:xfrm>
        </p:spPr>
        <p:txBody>
          <a:bodyPr>
            <a:noAutofit/>
          </a:bodyPr>
          <a:lstStyle/>
          <a:p>
            <a:r>
              <a:rPr lang="fr-FR" sz="1600" dirty="0" smtClean="0"/>
              <a:t>Présentation du domaine</a:t>
            </a:r>
            <a:endParaRPr lang="fr-FR" sz="1600" dirty="0"/>
          </a:p>
        </p:txBody>
      </p:sp>
      <p:sp>
        <p:nvSpPr>
          <p:cNvPr id="4" name="Rectangle 3"/>
          <p:cNvSpPr/>
          <p:nvPr/>
        </p:nvSpPr>
        <p:spPr>
          <a:xfrm>
            <a:off x="662940" y="1389022"/>
            <a:ext cx="7818120" cy="93598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Etat nutritionnel et buccodentaire</a:t>
            </a:r>
            <a:r>
              <a:rPr lang="fr-FR" sz="1400" dirty="0" smtClean="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regroupe des items qui renseignent sur la nutrition (utilisation des aliments pour assurer la vie et le fonctionnement des organes), l’alimentation et l’état bucco-dentaire. Les problèmes de bouche et de dents sont étroitement liée à l’alimentation et influence l’état nutritionnel.</a:t>
            </a:r>
          </a:p>
        </p:txBody>
      </p:sp>
      <p:sp>
        <p:nvSpPr>
          <p:cNvPr id="8" name="Rectangle 7"/>
          <p:cNvSpPr/>
          <p:nvPr/>
        </p:nvSpPr>
        <p:spPr>
          <a:xfrm>
            <a:off x="642938" y="2621024"/>
            <a:ext cx="7818120" cy="151167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iK1ab - Taille (cm)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dirty="0" smtClean="0">
              <a:solidFill>
                <a:srgbClr val="0F3A9C"/>
              </a:solidFill>
            </a:endParaRPr>
          </a:p>
          <a:p>
            <a:pPr algn="just"/>
            <a:r>
              <a:rPr lang="fr-FR" sz="1200" b="1" dirty="0">
                <a:solidFill>
                  <a:srgbClr val="0F3A9C"/>
                </a:solidFill>
              </a:rPr>
              <a:t>iK1bb - Poids (kg) </a:t>
            </a:r>
            <a:endParaRPr lang="fr-FR" sz="1200" b="1" dirty="0" smtClean="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0" name="ZoneTexte 9"/>
          <p:cNvSpPr txBox="1"/>
          <p:nvPr/>
        </p:nvSpPr>
        <p:spPr>
          <a:xfrm>
            <a:off x="957700" y="2455526"/>
            <a:ext cx="2070182" cy="369332"/>
          </a:xfrm>
          <a:prstGeom prst="rect">
            <a:avLst/>
          </a:prstGeom>
          <a:solidFill>
            <a:schemeClr val="bg1"/>
          </a:solidFill>
        </p:spPr>
        <p:txBody>
          <a:bodyPr wrap="none" rtlCol="0">
            <a:spAutoFit/>
          </a:bodyPr>
          <a:lstStyle/>
          <a:p>
            <a:r>
              <a:rPr lang="fr-FR" b="1" i="1" dirty="0" smtClean="0">
                <a:solidFill>
                  <a:srgbClr val="0F3A9C"/>
                </a:solidFill>
              </a:rPr>
              <a:t>iK1 – Taille et poids</a:t>
            </a:r>
            <a:endParaRPr lang="fr-FR" b="1" i="1" dirty="0">
              <a:solidFill>
                <a:srgbClr val="0F3A9C"/>
              </a:solidFill>
            </a:endParaRPr>
          </a:p>
        </p:txBody>
      </p:sp>
      <p:sp>
        <p:nvSpPr>
          <p:cNvPr id="11" name="Rectangle 10"/>
          <p:cNvSpPr/>
          <p:nvPr/>
        </p:nvSpPr>
        <p:spPr>
          <a:xfrm>
            <a:off x="662940" y="4263223"/>
            <a:ext cx="7798118" cy="183962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marL="171450" indent="-171450" algn="just">
              <a:buFont typeface="Arial" panose="020B0604020202020204" pitchFamily="34" charset="0"/>
              <a:buChar char="•"/>
            </a:pPr>
            <a:r>
              <a:rPr lang="fr-FR" sz="1400" dirty="0" smtClean="0">
                <a:solidFill>
                  <a:schemeClr val="bg1"/>
                </a:solidFill>
                <a:latin typeface="Arial" panose="020B0604020202020204" pitchFamily="34" charset="0"/>
                <a:cs typeface="Arial" panose="020B0604020202020204" pitchFamily="34" charset="0"/>
              </a:rPr>
              <a:t>Poids et taille </a:t>
            </a:r>
            <a:r>
              <a:rPr lang="fr-FR" sz="1400" dirty="0">
                <a:solidFill>
                  <a:schemeClr val="bg1"/>
                </a:solidFill>
                <a:latin typeface="Arial" panose="020B0604020202020204" pitchFamily="34" charset="0"/>
                <a:cs typeface="Arial" panose="020B0604020202020204" pitchFamily="34" charset="0"/>
              </a:rPr>
              <a:t>actuels </a:t>
            </a:r>
            <a:r>
              <a:rPr lang="fr-FR" sz="1400" dirty="0" smtClean="0">
                <a:solidFill>
                  <a:schemeClr val="bg1"/>
                </a:solidFill>
                <a:latin typeface="Arial" panose="020B0604020202020204" pitchFamily="34" charset="0"/>
                <a:cs typeface="Arial" panose="020B0604020202020204" pitchFamily="34" charset="0"/>
              </a:rPr>
              <a:t>sont des marqueurs de l’état </a:t>
            </a:r>
            <a:r>
              <a:rPr lang="fr-FR" sz="1400" dirty="0">
                <a:solidFill>
                  <a:schemeClr val="bg1"/>
                </a:solidFill>
                <a:latin typeface="Arial" panose="020B0604020202020204" pitchFamily="34" charset="0"/>
                <a:cs typeface="Arial" panose="020B0604020202020204" pitchFamily="34" charset="0"/>
              </a:rPr>
              <a:t>nutritionnel et </a:t>
            </a:r>
            <a:r>
              <a:rPr lang="fr-FR" sz="1400" dirty="0" smtClean="0">
                <a:solidFill>
                  <a:schemeClr val="bg1"/>
                </a:solidFill>
                <a:latin typeface="Arial" panose="020B0604020202020204" pitchFamily="34" charset="0"/>
                <a:cs typeface="Arial" panose="020B0604020202020204" pitchFamily="34" charset="0"/>
              </a:rPr>
              <a:t>d’hydratation de la personne. Ce sont des indicateurs simples qui donnent de nombreuses informations sur l’état de la personne et son évolution.</a:t>
            </a:r>
          </a:p>
          <a:p>
            <a:pPr marL="171450" indent="-171450" algn="just">
              <a:buFont typeface="Arial" panose="020B0604020202020204" pitchFamily="34" charset="0"/>
              <a:buChar char="•"/>
            </a:pPr>
            <a:r>
              <a:rPr lang="fr-FR" sz="1400" dirty="0" smtClean="0">
                <a:solidFill>
                  <a:schemeClr val="bg1"/>
                </a:solidFill>
                <a:latin typeface="Arial" panose="020B0604020202020204" pitchFamily="34" charset="0"/>
                <a:cs typeface="Arial" panose="020B0604020202020204" pitchFamily="34" charset="0"/>
              </a:rPr>
              <a:t>Soit il y a un pèse personne et vous pouvez mesurer le poids directement, soit vous le récupérez auprès d’un professionnel. Dans l’idéal , vous devez vous appuyer sur un poids de moins de 30 jours.</a:t>
            </a:r>
          </a:p>
          <a:p>
            <a:pPr marL="171450" indent="-171450" algn="just">
              <a:buFont typeface="Arial" panose="020B0604020202020204" pitchFamily="34" charset="0"/>
              <a:buChar char="•"/>
            </a:pPr>
            <a:r>
              <a:rPr lang="fr-FR" sz="1400" dirty="0" smtClean="0">
                <a:solidFill>
                  <a:schemeClr val="bg1"/>
                </a:solidFill>
                <a:latin typeface="Arial" panose="020B0604020202020204" pitchFamily="34" charset="0"/>
                <a:cs typeface="Arial" panose="020B0604020202020204" pitchFamily="34" charset="0"/>
              </a:rPr>
              <a:t>Le poids peut limiter l’état fonctionnel (qu’il soit diminué ou augmenté par rapport à l’habituel), il est souvent prédicteur de la dénutrition.</a:t>
            </a:r>
          </a:p>
        </p:txBody>
      </p:sp>
      <p:sp>
        <p:nvSpPr>
          <p:cNvPr id="12" name="ZoneTexte 11"/>
          <p:cNvSpPr txBox="1"/>
          <p:nvPr/>
        </p:nvSpPr>
        <p:spPr>
          <a:xfrm rot="16200000">
            <a:off x="-22469" y="518268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9" name="Arrondir un rectangle avec un coin du même côté 8"/>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71965531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67529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iK2a - </a:t>
            </a:r>
            <a:r>
              <a:rPr lang="fr-FR" sz="1200" b="1" dirty="0" smtClean="0">
                <a:solidFill>
                  <a:srgbClr val="0F3A9C"/>
                </a:solidFill>
              </a:rPr>
              <a:t>Perte </a:t>
            </a:r>
            <a:r>
              <a:rPr lang="fr-FR" sz="1200" b="1" dirty="0">
                <a:solidFill>
                  <a:srgbClr val="0F3A9C"/>
                </a:solidFill>
              </a:rPr>
              <a:t>de poids de 5 pourcents ou plus dans les 30 derniers jours ou de 10 pourcents ou plus dans les 6 derniers mois</a:t>
            </a:r>
            <a:r>
              <a:rPr lang="fr-FR" sz="1200" dirty="0">
                <a:solidFill>
                  <a:srgbClr val="0F3A9C"/>
                </a:solidFill>
              </a:rPr>
              <a:t> </a:t>
            </a:r>
          </a:p>
          <a:p>
            <a:pPr algn="just"/>
            <a:r>
              <a:rPr lang="fr-FR" sz="1200" i="1" dirty="0" smtClean="0">
                <a:solidFill>
                  <a:srgbClr val="0F3A9C"/>
                </a:solidFill>
              </a:rPr>
              <a:t>Demandez </a:t>
            </a:r>
            <a:r>
              <a:rPr lang="fr-FR" sz="1200" i="1" dirty="0">
                <a:solidFill>
                  <a:srgbClr val="0F3A9C"/>
                </a:solidFill>
              </a:rPr>
              <a:t>à la personne ou à sa famille si elle a changé de poids au cours des 30 derniers jours et au cours des 6 derniers mois. Utilisez les relevés de poids s'ils sont accessibles. En leur absence, une estimation subjective par la personne ou l'entourage des changements de poids peut entre utilisée. Prendre un moment précis remontant approximativement à 6 mois (« Par comparaison avec l'année dernière ? ») peut aider à visualiser un repère antérieur. Vous pouvez aider en demandant : Quel poids pensez-vous avoir perdu ? , et rapprocher la réponse avec le poids actuel rapporté ou observé par vous. Vous pouvez aussi demander : Avez-vous beaucoup maigri ? Vous sentez-vous plus mince ou plus faible ? ou : Vos vêtements semblent flotter sur vous, étiez-vous plus gros six mois auparavant ? </a:t>
            </a:r>
          </a:p>
          <a:p>
            <a:pPr lvl="1" algn="just"/>
            <a:r>
              <a:rPr lang="fr-FR" sz="1200" dirty="0">
                <a:solidFill>
                  <a:srgbClr val="0F3A9C"/>
                </a:solidFill>
              </a:rPr>
              <a:t>0 – Non</a:t>
            </a:r>
          </a:p>
          <a:p>
            <a:pPr lvl="1" algn="just"/>
            <a:r>
              <a:rPr lang="fr-FR" sz="1200" dirty="0">
                <a:solidFill>
                  <a:srgbClr val="0F3A9C"/>
                </a:solidFill>
              </a:rPr>
              <a:t>1 – Oui</a:t>
            </a:r>
          </a:p>
          <a:p>
            <a:pPr algn="just"/>
            <a:endParaRPr lang="fr-FR" sz="1200" dirty="0">
              <a:solidFill>
                <a:srgbClr val="0F3A9C"/>
              </a:solidFill>
            </a:endParaRPr>
          </a:p>
          <a:p>
            <a:pPr algn="just"/>
            <a:r>
              <a:rPr lang="fr-FR" sz="1200" b="1" dirty="0">
                <a:solidFill>
                  <a:srgbClr val="0F3A9C"/>
                </a:solidFill>
              </a:rPr>
              <a:t>iK2c - </a:t>
            </a:r>
            <a:r>
              <a:rPr lang="fr-FR" sz="1200" b="1" dirty="0" smtClean="0">
                <a:solidFill>
                  <a:srgbClr val="0F3A9C"/>
                </a:solidFill>
              </a:rPr>
              <a:t>Déshydraté </a:t>
            </a:r>
            <a:r>
              <a:rPr lang="fr-FR" sz="1200" b="1" dirty="0">
                <a:solidFill>
                  <a:srgbClr val="0F3A9C"/>
                </a:solidFill>
              </a:rPr>
              <a:t>ou rapport urée sanguine/créatinine&gt; 25 </a:t>
            </a:r>
          </a:p>
          <a:p>
            <a:pPr algn="just"/>
            <a:r>
              <a:rPr lang="fr-FR" sz="1200" i="1" dirty="0" smtClean="0">
                <a:solidFill>
                  <a:srgbClr val="0F3A9C"/>
                </a:solidFill>
              </a:rPr>
              <a:t>Reconnaitre </a:t>
            </a:r>
            <a:r>
              <a:rPr lang="fr-FR" sz="1200" i="1" dirty="0">
                <a:solidFill>
                  <a:srgbClr val="0F3A9C"/>
                </a:solidFill>
              </a:rPr>
              <a:t>une déshydratation peut être difficile. Enregistrez votre appréciation clinique en vous basant sur les signes et symptômes. Ex : vomissements sévères durant une période. Alternativement, un examen de laboratoire montrant une déshydratation peut être disponible (rapport urée sanguine/créatinine&gt; 25). </a:t>
            </a:r>
          </a:p>
          <a:p>
            <a:pPr lvl="1" algn="just"/>
            <a:r>
              <a:rPr lang="fr-FR" sz="1200" dirty="0">
                <a:solidFill>
                  <a:srgbClr val="0F3A9C"/>
                </a:solidFill>
              </a:rPr>
              <a:t>0 – Non</a:t>
            </a:r>
          </a:p>
          <a:p>
            <a:pPr lvl="1" algn="just"/>
            <a:r>
              <a:rPr lang="fr-FR" sz="1200" dirty="0">
                <a:solidFill>
                  <a:srgbClr val="0F3A9C"/>
                </a:solidFill>
              </a:rPr>
              <a:t>1 – Oui</a:t>
            </a:r>
          </a:p>
          <a:p>
            <a:pPr algn="just"/>
            <a:r>
              <a:rPr lang="fr-FR" sz="1200" b="1" dirty="0" smtClean="0">
                <a:solidFill>
                  <a:srgbClr val="0F3A9C"/>
                </a:solidFill>
              </a:rPr>
              <a:t> </a:t>
            </a:r>
            <a:endParaRPr lang="fr-FR" sz="1200" b="1" dirty="0">
              <a:solidFill>
                <a:srgbClr val="0F3A9C"/>
              </a:solidFill>
            </a:endParaRPr>
          </a:p>
          <a:p>
            <a:pPr algn="just"/>
            <a:r>
              <a:rPr lang="fr-FR" sz="1200" b="1" dirty="0" smtClean="0">
                <a:solidFill>
                  <a:srgbClr val="0F3A9C"/>
                </a:solidFill>
              </a:rPr>
              <a:t>iK2b </a:t>
            </a:r>
            <a:r>
              <a:rPr lang="fr-FR" sz="1200" b="1" dirty="0">
                <a:solidFill>
                  <a:srgbClr val="0F3A9C"/>
                </a:solidFill>
              </a:rPr>
              <a:t>- Apport de liquide de moins d'I litre par jour (moins de 4 bols de 250cc) </a:t>
            </a:r>
            <a:r>
              <a:rPr lang="fr-FR" sz="1200" dirty="0" smtClean="0">
                <a:solidFill>
                  <a:srgbClr val="0F3A9C"/>
                </a:solidFill>
              </a:rPr>
              <a:t>. </a:t>
            </a:r>
            <a:endParaRPr lang="fr-FR" sz="1200" dirty="0">
              <a:solidFill>
                <a:srgbClr val="0F3A9C"/>
              </a:solidFill>
            </a:endParaRPr>
          </a:p>
          <a:p>
            <a:pPr lvl="1" algn="just"/>
            <a:r>
              <a:rPr lang="fr-FR" sz="1200" dirty="0" smtClean="0">
                <a:solidFill>
                  <a:srgbClr val="0F3A9C"/>
                </a:solidFill>
              </a:rPr>
              <a:t>0 – Non</a:t>
            </a:r>
          </a:p>
          <a:p>
            <a:pPr lvl="1" algn="just"/>
            <a:r>
              <a:rPr lang="fr-FR" sz="1200" dirty="0" smtClean="0">
                <a:solidFill>
                  <a:srgbClr val="0F3A9C"/>
                </a:solidFill>
              </a:rPr>
              <a:t>1 – Oui</a:t>
            </a:r>
          </a:p>
        </p:txBody>
      </p:sp>
      <p:sp>
        <p:nvSpPr>
          <p:cNvPr id="11" name="ZoneTexte 10"/>
          <p:cNvSpPr txBox="1"/>
          <p:nvPr/>
        </p:nvSpPr>
        <p:spPr>
          <a:xfrm>
            <a:off x="957700" y="1013619"/>
            <a:ext cx="3001143" cy="369332"/>
          </a:xfrm>
          <a:prstGeom prst="rect">
            <a:avLst/>
          </a:prstGeom>
          <a:solidFill>
            <a:schemeClr val="bg1"/>
          </a:solidFill>
        </p:spPr>
        <p:txBody>
          <a:bodyPr wrap="none" rtlCol="0">
            <a:spAutoFit/>
          </a:bodyPr>
          <a:lstStyle/>
          <a:p>
            <a:r>
              <a:rPr lang="fr-FR" b="1" i="1" dirty="0">
                <a:solidFill>
                  <a:srgbClr val="0F3A9C"/>
                </a:solidFill>
              </a:rPr>
              <a:t>iK2 - Problèmes </a:t>
            </a:r>
            <a:r>
              <a:rPr lang="fr-FR" b="1" i="1" dirty="0" smtClean="0">
                <a:solidFill>
                  <a:srgbClr val="0F3A9C"/>
                </a:solidFill>
              </a:rPr>
              <a:t>nutritionnels</a:t>
            </a:r>
            <a:endParaRPr lang="fr-FR" b="1" i="1" dirty="0">
              <a:solidFill>
                <a:srgbClr val="0F3A9C"/>
              </a:solidFill>
            </a:endParaRP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3005659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433754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iK2h - Les éliminations de liquide </a:t>
            </a:r>
            <a:r>
              <a:rPr lang="fr-FR" sz="1200" b="1" dirty="0" smtClean="0">
                <a:solidFill>
                  <a:srgbClr val="0F3A9C"/>
                </a:solidFill>
              </a:rPr>
              <a:t>excèdent </a:t>
            </a:r>
            <a:r>
              <a:rPr lang="fr-FR" sz="1200" b="1" dirty="0">
                <a:solidFill>
                  <a:srgbClr val="0F3A9C"/>
                </a:solidFill>
              </a:rPr>
              <a:t>les ingestions </a:t>
            </a:r>
          </a:p>
          <a:p>
            <a:pPr algn="just"/>
            <a:r>
              <a:rPr lang="fr-FR" sz="1200" i="1" dirty="0" smtClean="0">
                <a:solidFill>
                  <a:srgbClr val="0F3A9C"/>
                </a:solidFill>
              </a:rPr>
              <a:t>Les </a:t>
            </a:r>
            <a:r>
              <a:rPr lang="fr-FR" sz="1200" i="1" dirty="0">
                <a:solidFill>
                  <a:srgbClr val="0F3A9C"/>
                </a:solidFill>
              </a:rPr>
              <a:t>éliminations liquidiennes excèdent les apports liquidiens que la personne a pris (Ex : pertes par vomissements, fièvre ou diarrhée qui excèdent les apports liquidiens). </a:t>
            </a:r>
          </a:p>
          <a:p>
            <a:pPr lvl="1" algn="just"/>
            <a:r>
              <a:rPr lang="fr-FR" sz="1200" dirty="0">
                <a:solidFill>
                  <a:srgbClr val="0F3A9C"/>
                </a:solidFill>
              </a:rPr>
              <a:t>0 – Non </a:t>
            </a:r>
          </a:p>
          <a:p>
            <a:pPr lvl="1" algn="just"/>
            <a:r>
              <a:rPr lang="fr-FR" sz="1200" dirty="0">
                <a:solidFill>
                  <a:srgbClr val="0F3A9C"/>
                </a:solidFill>
              </a:rPr>
              <a:t>1 – Oui</a:t>
            </a:r>
          </a:p>
          <a:p>
            <a:pPr algn="just"/>
            <a:endParaRPr lang="fr-FR" sz="1200" b="1" dirty="0">
              <a:solidFill>
                <a:srgbClr val="0F3A9C"/>
              </a:solidFill>
            </a:endParaRPr>
          </a:p>
          <a:p>
            <a:pPr algn="just"/>
            <a:r>
              <a:rPr lang="fr-FR" sz="1200" b="1" dirty="0">
                <a:solidFill>
                  <a:srgbClr val="0F3A9C"/>
                </a:solidFill>
              </a:rPr>
              <a:t> iK2m - A mangé un seul repas ou moins durant au moins 2 des 3 derniers jours </a:t>
            </a:r>
          </a:p>
          <a:p>
            <a:pPr algn="just"/>
            <a:r>
              <a:rPr lang="fr-FR" sz="1200" i="1" dirty="0" smtClean="0">
                <a:solidFill>
                  <a:srgbClr val="0F3A9C"/>
                </a:solidFill>
              </a:rPr>
              <a:t>La </a:t>
            </a:r>
            <a:r>
              <a:rPr lang="fr-FR" sz="1200" i="1" dirty="0">
                <a:solidFill>
                  <a:srgbClr val="0F3A9C"/>
                </a:solidFill>
              </a:rPr>
              <a:t>réduction du nombre des repas quotidiens peut indiquer une réduction d'appétit, un trouble de l'humeur, des complications médicamenteuses, un abus d'alcool ou d'autres problèmes. Cet item cherche à identifier les personnes qui ont un apport calorique insuffisant. Indépendamment de la quantité de nourriture prise lors des repas, les personnes qui mangent seulement un repas par jour, voire moins, ont probablement des apports insuffisants. La question du nombre de repas introduit la conversation sur les apports alimentaires. </a:t>
            </a:r>
          </a:p>
          <a:p>
            <a:pPr algn="just"/>
            <a:r>
              <a:rPr lang="fr-FR" sz="1200" i="1" dirty="0" smtClean="0">
                <a:solidFill>
                  <a:srgbClr val="0F3A9C"/>
                </a:solidFill>
              </a:rPr>
              <a:t>Si </a:t>
            </a:r>
            <a:r>
              <a:rPr lang="fr-FR" sz="1200" i="1" dirty="0">
                <a:solidFill>
                  <a:srgbClr val="0F3A9C"/>
                </a:solidFill>
              </a:rPr>
              <a:t>la personne mange 3 repas (froids ou chauds) tous les jours, l'apport énergétique est probablement suffisant. </a:t>
            </a:r>
          </a:p>
          <a:p>
            <a:pPr algn="just"/>
            <a:r>
              <a:rPr lang="fr-FR" sz="1200" i="1" dirty="0" smtClean="0">
                <a:solidFill>
                  <a:srgbClr val="0F3A9C"/>
                </a:solidFill>
              </a:rPr>
              <a:t>Si </a:t>
            </a:r>
            <a:r>
              <a:rPr lang="fr-FR" sz="1200" i="1" dirty="0">
                <a:solidFill>
                  <a:srgbClr val="0F3A9C"/>
                </a:solidFill>
              </a:rPr>
              <a:t>la personne mange moins souvent, les repas doivent être très bien composés pour apporter suffisamment de calories et de nutriments. </a:t>
            </a:r>
          </a:p>
          <a:p>
            <a:pPr algn="just"/>
            <a:r>
              <a:rPr lang="fr-FR" sz="1200" i="1" dirty="0" smtClean="0">
                <a:solidFill>
                  <a:srgbClr val="0F3A9C"/>
                </a:solidFill>
              </a:rPr>
              <a:t>Diminution </a:t>
            </a:r>
            <a:r>
              <a:rPr lang="fr-FR" sz="1200" i="1" dirty="0">
                <a:solidFill>
                  <a:srgbClr val="0F3A9C"/>
                </a:solidFill>
              </a:rPr>
              <a:t>notable durant les 3 derniers jours de la quantité de nourriture que la personne ingère habituellement. Une diminution notable est estimée par rapport à la consommation habituelle de nourriture. Prenez en compte la période des 24 heures et pas seulement les heures de repas. La personne peut choisir de diminuer les repas et d'augmenter la fréquence de snacks (casse-croûte). Toute diminution de la consommation totale doit être considérée comme notable.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p>
          <a:p>
            <a:pPr lvl="1" algn="just"/>
            <a:r>
              <a:rPr lang="fr-FR" sz="1200" dirty="0" smtClean="0">
                <a:solidFill>
                  <a:srgbClr val="0F3A9C"/>
                </a:solidFill>
              </a:rPr>
              <a:t>1 – Oui</a:t>
            </a:r>
          </a:p>
        </p:txBody>
      </p:sp>
      <p:sp>
        <p:nvSpPr>
          <p:cNvPr id="11" name="ZoneTexte 10"/>
          <p:cNvSpPr txBox="1"/>
          <p:nvPr/>
        </p:nvSpPr>
        <p:spPr>
          <a:xfrm>
            <a:off x="957700" y="1013619"/>
            <a:ext cx="3001143" cy="369332"/>
          </a:xfrm>
          <a:prstGeom prst="rect">
            <a:avLst/>
          </a:prstGeom>
          <a:solidFill>
            <a:schemeClr val="bg1"/>
          </a:solidFill>
        </p:spPr>
        <p:txBody>
          <a:bodyPr wrap="none" rtlCol="0">
            <a:spAutoFit/>
          </a:bodyPr>
          <a:lstStyle/>
          <a:p>
            <a:r>
              <a:rPr lang="fr-FR" b="1" i="1" dirty="0">
                <a:solidFill>
                  <a:srgbClr val="0F3A9C"/>
                </a:solidFill>
              </a:rPr>
              <a:t>iK2 - Problèmes </a:t>
            </a:r>
            <a:r>
              <a:rPr lang="fr-FR" b="1" i="1" dirty="0" smtClean="0">
                <a:solidFill>
                  <a:srgbClr val="0F3A9C"/>
                </a:solidFill>
              </a:rPr>
              <a:t>nutritionnels</a:t>
            </a:r>
            <a:endParaRPr lang="fr-FR" b="1" i="1" dirty="0">
              <a:solidFill>
                <a:srgbClr val="0F3A9C"/>
              </a:solidFill>
            </a:endParaRP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602667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2252924"/>
            <a:ext cx="8679771" cy="3372555"/>
          </a:xfrm>
          <a:prstGeom prst="rect">
            <a:avLst/>
          </a:prstGeom>
          <a:solidFill>
            <a:schemeClr val="accent1">
              <a:lumMod val="20000"/>
              <a:lumOff val="80000"/>
            </a:schemeClr>
          </a:solidFill>
          <a:ln w="635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1"/>
          <p:cNvSpPr txBox="1">
            <a:spLocks/>
          </p:cNvSpPr>
          <p:nvPr/>
        </p:nvSpPr>
        <p:spPr>
          <a:xfrm>
            <a:off x="139375" y="427831"/>
            <a:ext cx="8795998" cy="481012"/>
          </a:xfrm>
          <a:prstGeom prst="rect">
            <a:avLst/>
          </a:prstGeom>
        </p:spPr>
        <p:txBody>
          <a:bodyPr>
            <a:normAutofit/>
          </a:bodyPr>
          <a:lstStyle>
            <a:lvl1pPr marL="0" indent="0" algn="l" defTabSz="685783" rtl="0" eaLnBrk="1" latinLnBrk="0" hangingPunct="1">
              <a:lnSpc>
                <a:spcPct val="90000"/>
              </a:lnSpc>
              <a:spcBef>
                <a:spcPts val="750"/>
              </a:spcBef>
              <a:buFontTx/>
              <a:buNone/>
              <a:defRPr sz="1800" kern="1200">
                <a:solidFill>
                  <a:srgbClr val="0F3A9C"/>
                </a:solidFill>
                <a:latin typeface="Arial" charset="0"/>
                <a:ea typeface="Arial" charset="0"/>
                <a:cs typeface="Arial" charset="0"/>
              </a:defRPr>
            </a:lvl1pPr>
            <a:lvl2pPr marL="342892"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2pPr>
            <a:lvl3pPr marL="685783"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3pPr>
            <a:lvl4pPr marL="1028675"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4pPr>
            <a:lvl5pPr marL="1371566"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fr-FR" b="1" dirty="0"/>
              <a:t>Principes de base de l’évaluation par les instruments interRAI</a:t>
            </a:r>
          </a:p>
        </p:txBody>
      </p:sp>
      <p:sp>
        <p:nvSpPr>
          <p:cNvPr id="5" name="Espace réservé du texte 2"/>
          <p:cNvSpPr txBox="1">
            <a:spLocks/>
          </p:cNvSpPr>
          <p:nvPr/>
        </p:nvSpPr>
        <p:spPr>
          <a:xfrm>
            <a:off x="254000" y="1437678"/>
            <a:ext cx="8658735" cy="4014065"/>
          </a:xfrm>
          <a:prstGeom prst="rect">
            <a:avLst/>
          </a:prstGeom>
        </p:spPr>
        <p:txBody>
          <a:bodyPr>
            <a:normAutofit/>
          </a:bodyPr>
          <a:lstStyle>
            <a:lvl1pPr marL="0" indent="0" algn="l" defTabSz="685783" rtl="0" eaLnBrk="1" latinLnBrk="0" hangingPunct="1">
              <a:lnSpc>
                <a:spcPct val="90000"/>
              </a:lnSpc>
              <a:spcBef>
                <a:spcPts val="750"/>
              </a:spcBef>
              <a:buFontTx/>
              <a:buNone/>
              <a:defRPr sz="1800" kern="1200">
                <a:solidFill>
                  <a:srgbClr val="0F3A9C"/>
                </a:solidFill>
                <a:latin typeface="Arial" charset="0"/>
                <a:ea typeface="Arial" charset="0"/>
                <a:cs typeface="Arial" charset="0"/>
              </a:defRPr>
            </a:lvl1pPr>
            <a:lvl2pPr marL="342892"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2pPr>
            <a:lvl3pPr marL="685783"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3pPr>
            <a:lvl4pPr marL="1028675"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4pPr>
            <a:lvl5pPr marL="1371566" indent="0" algn="l" defTabSz="685783" rtl="0" eaLnBrk="1" latinLnBrk="0" hangingPunct="1">
              <a:lnSpc>
                <a:spcPct val="90000"/>
              </a:lnSpc>
              <a:spcBef>
                <a:spcPts val="375"/>
              </a:spcBef>
              <a:buFontTx/>
              <a:buNone/>
              <a:defRPr sz="1800" kern="1200">
                <a:solidFill>
                  <a:srgbClr val="0F3A9C"/>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a:lnSpc>
                <a:spcPct val="110000"/>
              </a:lnSpc>
            </a:pPr>
            <a:r>
              <a:rPr lang="fr-FR" sz="1400" b="1" dirty="0" smtClean="0"/>
              <a:t>InterRAI Home Care est l’instrument du système interRAI qui permet de conduire la démarche de l’évaluation multidimensionnelle des personnes qui reçoivent des aides et des soins à domicile.</a:t>
            </a:r>
          </a:p>
          <a:p>
            <a:pPr algn="just">
              <a:lnSpc>
                <a:spcPct val="150000"/>
              </a:lnSpc>
            </a:pPr>
            <a:endParaRPr lang="fr-FR" sz="800" b="1" dirty="0"/>
          </a:p>
          <a:p>
            <a:pPr marL="285750" indent="-285750" algn="just">
              <a:lnSpc>
                <a:spcPct val="150000"/>
              </a:lnSpc>
              <a:buFont typeface="Lucida Grande"/>
              <a:buChar char="-"/>
            </a:pPr>
            <a:r>
              <a:rPr lang="fr-FR" sz="1400" dirty="0" smtClean="0"/>
              <a:t>InterRAI-HC permet de recueillir les informations médicales, psychosociales, fonctionnelles et environnementales qui permettent de comprendre le fonctionnement global d’une personne    en </a:t>
            </a:r>
            <a:r>
              <a:rPr lang="fr-FR" sz="1400" b="1" dirty="0" smtClean="0"/>
              <a:t>identifiant les atouts, préférences et besoins de la personne</a:t>
            </a:r>
          </a:p>
          <a:p>
            <a:pPr marL="285750" indent="-285750" algn="just">
              <a:lnSpc>
                <a:spcPct val="150000"/>
              </a:lnSpc>
              <a:buFont typeface="Lucida Grande"/>
              <a:buChar char="-"/>
            </a:pPr>
            <a:r>
              <a:rPr lang="fr-FR" sz="1400" dirty="0" err="1" smtClean="0"/>
              <a:t>InterRAI</a:t>
            </a:r>
            <a:r>
              <a:rPr lang="fr-FR" sz="1400" dirty="0" smtClean="0"/>
              <a:t>-HC organise </a:t>
            </a:r>
            <a:r>
              <a:rPr lang="fr-FR" sz="1400" b="1" dirty="0" smtClean="0"/>
              <a:t>le traitement des informations recueillies</a:t>
            </a:r>
          </a:p>
          <a:p>
            <a:pPr marL="285750" indent="-285750" algn="just">
              <a:lnSpc>
                <a:spcPct val="150000"/>
              </a:lnSpc>
              <a:buFont typeface="Lucida Grande"/>
              <a:buChar char="-"/>
            </a:pPr>
            <a:r>
              <a:rPr lang="fr-FR" sz="1400" dirty="0" smtClean="0"/>
              <a:t>InterRAI-HC est un </a:t>
            </a:r>
            <a:r>
              <a:rPr lang="fr-FR" sz="1400" b="1" dirty="0" smtClean="0"/>
              <a:t>outil d’aide à la prise de décision</a:t>
            </a:r>
          </a:p>
          <a:p>
            <a:pPr marL="285750" indent="-285750" algn="just">
              <a:lnSpc>
                <a:spcPct val="150000"/>
              </a:lnSpc>
              <a:buFont typeface="Lucida Grande"/>
              <a:buChar char="-"/>
            </a:pPr>
            <a:r>
              <a:rPr lang="fr-FR" sz="1400" dirty="0" smtClean="0"/>
              <a:t>InterRAI-HC est </a:t>
            </a:r>
            <a:r>
              <a:rPr lang="fr-FR" sz="1400" b="1" dirty="0" smtClean="0"/>
              <a:t>un instrument scientifique</a:t>
            </a:r>
            <a:r>
              <a:rPr lang="fr-FR" sz="1400" dirty="0" smtClean="0"/>
              <a:t> dont fiabilité et validité ont été démontrées dans des études scientifiques internationales.</a:t>
            </a:r>
          </a:p>
          <a:p>
            <a:pPr marL="285750" indent="-285750" algn="just">
              <a:lnSpc>
                <a:spcPct val="150000"/>
              </a:lnSpc>
              <a:buFont typeface="Lucida Grande"/>
              <a:buChar char="-"/>
            </a:pPr>
            <a:r>
              <a:rPr lang="fr-FR" sz="1400" dirty="0" smtClean="0"/>
              <a:t>InterRAI-HC aide à la planification </a:t>
            </a:r>
            <a:r>
              <a:rPr lang="fr-FR" sz="1400" u="sng" dirty="0" smtClean="0"/>
              <a:t>mais n’élabore pas automatiquement le plan de soins individualisé</a:t>
            </a:r>
            <a:endParaRPr lang="fr-FR" sz="200" b="1" dirty="0" smtClean="0"/>
          </a:p>
          <a:p>
            <a:pPr lvl="4" algn="just"/>
            <a:endParaRPr lang="fr-FR" sz="1400" b="1" dirty="0" smtClean="0"/>
          </a:p>
          <a:p>
            <a:pPr algn="just"/>
            <a:endParaRPr lang="fr-FR" sz="1600" b="1" dirty="0" smtClean="0"/>
          </a:p>
          <a:p>
            <a:pPr algn="just"/>
            <a:endParaRPr lang="fr-FR" sz="1600" b="1" dirty="0"/>
          </a:p>
        </p:txBody>
      </p:sp>
      <p:sp>
        <p:nvSpPr>
          <p:cNvPr id="6" name="Rectangle 5"/>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ZoneTexte 6">
            <a:hlinkClick r:id="rId3"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32335170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236870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Normal - Avale les aliments de toute consistance </a:t>
            </a:r>
          </a:p>
          <a:p>
            <a:pPr algn="just"/>
            <a:r>
              <a:rPr lang="fr-FR" sz="1200" dirty="0">
                <a:solidFill>
                  <a:srgbClr val="0F3A9C"/>
                </a:solidFill>
              </a:rPr>
              <a:t>	1 – Indépendance modifiée - Ex : petite gorgées de liquide, prend des quantités de </a:t>
            </a:r>
          </a:p>
          <a:p>
            <a:pPr algn="just"/>
            <a:r>
              <a:rPr lang="fr-FR" sz="1200" dirty="0" smtClean="0">
                <a:solidFill>
                  <a:srgbClr val="0F3A9C"/>
                </a:solidFill>
              </a:rPr>
              <a:t>	nourriture limitées</a:t>
            </a:r>
          </a:p>
          <a:p>
            <a:pPr algn="just"/>
            <a:r>
              <a:rPr lang="fr-FR" sz="1200" dirty="0">
                <a:solidFill>
                  <a:srgbClr val="0F3A9C"/>
                </a:solidFill>
              </a:rPr>
              <a:t>	2 – Requiert des modifications pour avaler les aliments </a:t>
            </a:r>
            <a:r>
              <a:rPr lang="fr-FR" sz="1200" dirty="0" smtClean="0">
                <a:solidFill>
                  <a:srgbClr val="0F3A9C"/>
                </a:solidFill>
              </a:rPr>
              <a:t>solides (régime mixé) </a:t>
            </a:r>
            <a:endParaRPr lang="fr-FR" sz="1200" dirty="0">
              <a:solidFill>
                <a:srgbClr val="0F3A9C"/>
              </a:solidFill>
            </a:endParaRPr>
          </a:p>
          <a:p>
            <a:pPr algn="just"/>
            <a:r>
              <a:rPr lang="fr-FR" sz="1200" dirty="0">
                <a:solidFill>
                  <a:srgbClr val="0F3A9C"/>
                </a:solidFill>
              </a:rPr>
              <a:t>	3 – Requiert des modifications pour avaler les aliments </a:t>
            </a:r>
            <a:r>
              <a:rPr lang="fr-FR" sz="1200" dirty="0" smtClean="0">
                <a:solidFill>
                  <a:srgbClr val="0F3A9C"/>
                </a:solidFill>
              </a:rPr>
              <a:t>liquide </a:t>
            </a:r>
            <a:r>
              <a:rPr lang="fr-FR" sz="1200" dirty="0">
                <a:solidFill>
                  <a:srgbClr val="0F3A9C"/>
                </a:solidFill>
              </a:rPr>
              <a:t>épaissis </a:t>
            </a:r>
          </a:p>
          <a:p>
            <a:pPr algn="just"/>
            <a:r>
              <a:rPr lang="fr-FR" sz="1200" dirty="0">
                <a:solidFill>
                  <a:srgbClr val="0F3A9C"/>
                </a:solidFill>
              </a:rPr>
              <a:t>	4 – Ne peut avaler que les purées comme solides </a:t>
            </a:r>
            <a:r>
              <a:rPr lang="fr-FR" sz="1200" dirty="0" smtClean="0">
                <a:solidFill>
                  <a:srgbClr val="0F3A9C"/>
                </a:solidFill>
              </a:rPr>
              <a:t>et </a:t>
            </a:r>
            <a:r>
              <a:rPr lang="fr-FR" sz="1200" dirty="0">
                <a:solidFill>
                  <a:srgbClr val="0F3A9C"/>
                </a:solidFill>
              </a:rPr>
              <a:t>des liquides </a:t>
            </a:r>
            <a:r>
              <a:rPr lang="fr-FR" sz="1200" dirty="0" smtClean="0">
                <a:solidFill>
                  <a:srgbClr val="0F3A9C"/>
                </a:solidFill>
              </a:rPr>
              <a:t>épaissis </a:t>
            </a:r>
            <a:endParaRPr lang="fr-FR" sz="1200" dirty="0">
              <a:solidFill>
                <a:srgbClr val="0F3A9C"/>
              </a:solidFill>
            </a:endParaRPr>
          </a:p>
          <a:p>
            <a:pPr algn="just"/>
            <a:r>
              <a:rPr lang="fr-FR" sz="1200" b="1" dirty="0" smtClean="0">
                <a:solidFill>
                  <a:srgbClr val="0F3A9C"/>
                </a:solidFill>
              </a:rPr>
              <a:t> </a:t>
            </a:r>
            <a:r>
              <a:rPr lang="fr-FR" sz="1200" dirty="0">
                <a:solidFill>
                  <a:srgbClr val="0F3A9C"/>
                </a:solidFill>
              </a:rPr>
              <a:t>	</a:t>
            </a:r>
            <a:r>
              <a:rPr lang="fr-FR" sz="1200" dirty="0" smtClean="0">
                <a:solidFill>
                  <a:srgbClr val="0F3A9C"/>
                </a:solidFill>
              </a:rPr>
              <a:t>5 </a:t>
            </a:r>
            <a:r>
              <a:rPr lang="fr-FR" sz="1200" dirty="0">
                <a:solidFill>
                  <a:srgbClr val="0F3A9C"/>
                </a:solidFill>
              </a:rPr>
              <a:t>– Combinaison d' alimentation orale et par sonde </a:t>
            </a:r>
          </a:p>
          <a:p>
            <a:pPr algn="just"/>
            <a:r>
              <a:rPr lang="fr-FR" sz="1200" dirty="0">
                <a:solidFill>
                  <a:srgbClr val="0F3A9C"/>
                </a:solidFill>
              </a:rPr>
              <a:t>	</a:t>
            </a:r>
            <a:r>
              <a:rPr lang="fr-FR" sz="1200" dirty="0" smtClean="0">
                <a:solidFill>
                  <a:srgbClr val="0F3A9C"/>
                </a:solidFill>
              </a:rPr>
              <a:t>6 </a:t>
            </a:r>
            <a:r>
              <a:rPr lang="fr-FR" sz="1200" dirty="0">
                <a:solidFill>
                  <a:srgbClr val="0F3A9C"/>
                </a:solidFill>
              </a:rPr>
              <a:t>– Alimentation par sonde </a:t>
            </a:r>
            <a:r>
              <a:rPr lang="fr-FR" sz="1200" dirty="0" smtClean="0">
                <a:solidFill>
                  <a:srgbClr val="0F3A9C"/>
                </a:solidFill>
              </a:rPr>
              <a:t>nasogastrique </a:t>
            </a:r>
            <a:r>
              <a:rPr lang="fr-FR" sz="1200" dirty="0">
                <a:solidFill>
                  <a:srgbClr val="0F3A9C"/>
                </a:solidFill>
              </a:rPr>
              <a:t>seule </a:t>
            </a:r>
          </a:p>
          <a:p>
            <a:pPr algn="just"/>
            <a:r>
              <a:rPr lang="fr-FR" sz="1200" dirty="0">
                <a:solidFill>
                  <a:srgbClr val="0F3A9C"/>
                </a:solidFill>
              </a:rPr>
              <a:t>	</a:t>
            </a:r>
            <a:r>
              <a:rPr lang="fr-FR" sz="1200" dirty="0" smtClean="0">
                <a:solidFill>
                  <a:srgbClr val="0F3A9C"/>
                </a:solidFill>
              </a:rPr>
              <a:t>7 </a:t>
            </a:r>
            <a:r>
              <a:rPr lang="fr-FR" sz="1200" dirty="0">
                <a:solidFill>
                  <a:srgbClr val="0F3A9C"/>
                </a:solidFill>
              </a:rPr>
              <a:t>– </a:t>
            </a:r>
            <a:r>
              <a:rPr lang="fr-FR" sz="1200" dirty="0" smtClean="0">
                <a:solidFill>
                  <a:srgbClr val="0F3A9C"/>
                </a:solidFill>
              </a:rPr>
              <a:t>Alimentation </a:t>
            </a:r>
            <a:r>
              <a:rPr lang="fr-FR" sz="1200" dirty="0">
                <a:solidFill>
                  <a:srgbClr val="0F3A9C"/>
                </a:solidFill>
              </a:rPr>
              <a:t>par sonde gastrostomie seule </a:t>
            </a:r>
          </a:p>
          <a:p>
            <a:pPr algn="just"/>
            <a:r>
              <a:rPr lang="fr-FR" sz="1200" dirty="0">
                <a:solidFill>
                  <a:srgbClr val="0F3A9C"/>
                </a:solidFill>
              </a:rPr>
              <a:t>	</a:t>
            </a:r>
            <a:r>
              <a:rPr lang="fr-FR" sz="1200" dirty="0" smtClean="0">
                <a:solidFill>
                  <a:srgbClr val="0F3A9C"/>
                </a:solidFill>
              </a:rPr>
              <a:t>8 </a:t>
            </a:r>
            <a:r>
              <a:rPr lang="fr-FR" sz="1200" dirty="0">
                <a:solidFill>
                  <a:srgbClr val="0F3A9C"/>
                </a:solidFill>
              </a:rPr>
              <a:t>– Alimentation parentérale seule</a:t>
            </a:r>
          </a:p>
          <a:p>
            <a:pPr algn="just"/>
            <a:r>
              <a:rPr lang="fr-FR" sz="1200" dirty="0">
                <a:solidFill>
                  <a:srgbClr val="0F3A9C"/>
                </a:solidFill>
              </a:rPr>
              <a:t>	</a:t>
            </a:r>
            <a:r>
              <a:rPr lang="fr-FR" sz="1200" dirty="0" smtClean="0">
                <a:solidFill>
                  <a:srgbClr val="0F3A9C"/>
                </a:solidFill>
              </a:rPr>
              <a:t>9 </a:t>
            </a:r>
            <a:r>
              <a:rPr lang="fr-FR" sz="1200" dirty="0">
                <a:solidFill>
                  <a:srgbClr val="0F3A9C"/>
                </a:solidFill>
              </a:rPr>
              <a:t>– </a:t>
            </a:r>
            <a:r>
              <a:rPr lang="fr-FR" sz="1200" dirty="0" smtClean="0">
                <a:solidFill>
                  <a:srgbClr val="0F3A9C"/>
                </a:solidFill>
              </a:rPr>
              <a:t>Activité </a:t>
            </a:r>
            <a:r>
              <a:rPr lang="fr-FR" sz="1200" dirty="0">
                <a:solidFill>
                  <a:srgbClr val="0F3A9C"/>
                </a:solidFill>
              </a:rPr>
              <a:t>non accomplie </a:t>
            </a:r>
            <a:endParaRPr lang="fr-FR" sz="1200" dirty="0" smtClean="0">
              <a:solidFill>
                <a:srgbClr val="0F3A9C"/>
              </a:solidFill>
            </a:endParaRPr>
          </a:p>
        </p:txBody>
      </p:sp>
      <p:sp>
        <p:nvSpPr>
          <p:cNvPr id="11" name="ZoneTexte 10"/>
          <p:cNvSpPr txBox="1"/>
          <p:nvPr/>
        </p:nvSpPr>
        <p:spPr>
          <a:xfrm>
            <a:off x="957700" y="1013619"/>
            <a:ext cx="2718758" cy="369332"/>
          </a:xfrm>
          <a:prstGeom prst="rect">
            <a:avLst/>
          </a:prstGeom>
          <a:solidFill>
            <a:schemeClr val="bg1"/>
          </a:solidFill>
        </p:spPr>
        <p:txBody>
          <a:bodyPr wrap="none" rtlCol="0">
            <a:spAutoFit/>
          </a:bodyPr>
          <a:lstStyle/>
          <a:p>
            <a:r>
              <a:rPr lang="fr-FR" b="1" i="1" dirty="0" smtClean="0">
                <a:solidFill>
                  <a:srgbClr val="0F3A9C"/>
                </a:solidFill>
              </a:rPr>
              <a:t>iK</a:t>
            </a:r>
            <a:r>
              <a:rPr lang="fr-FR" b="1" i="1" dirty="0">
                <a:solidFill>
                  <a:srgbClr val="0F3A9C"/>
                </a:solidFill>
              </a:rPr>
              <a:t>3</a:t>
            </a:r>
            <a:r>
              <a:rPr lang="fr-FR" b="1" i="1" dirty="0" smtClean="0">
                <a:solidFill>
                  <a:srgbClr val="0F3A9C"/>
                </a:solidFill>
              </a:rPr>
              <a:t> – Mode d’alimentation</a:t>
            </a:r>
            <a:endParaRPr lang="fr-FR" b="1" i="1" dirty="0">
              <a:solidFill>
                <a:srgbClr val="0F3A9C"/>
              </a:solidFill>
            </a:endParaRP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3850867"/>
            <a:ext cx="7818120" cy="236870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iK4a - Porteur d'un dentier (prothèse mobile) </a:t>
            </a:r>
          </a:p>
          <a:p>
            <a:pPr algn="just"/>
            <a:r>
              <a:rPr lang="fr-FR" sz="1200" i="1" dirty="0" smtClean="0">
                <a:solidFill>
                  <a:srgbClr val="0F3A9C"/>
                </a:solidFill>
              </a:rPr>
              <a:t>Une </a:t>
            </a:r>
            <a:r>
              <a:rPr lang="fr-FR" sz="1200" i="1" dirty="0">
                <a:solidFill>
                  <a:srgbClr val="0F3A9C"/>
                </a:solidFill>
              </a:rPr>
              <a:t>prothèse peut remplacer toutes ou plusieurs dents de la mâchoire supérieure ou inferieure. Un dentier peut être retiré par la personne ou par un aidant. </a:t>
            </a:r>
          </a:p>
          <a:p>
            <a:pPr lvl="1" algn="just"/>
            <a:r>
              <a:rPr lang="fr-FR" sz="1200" dirty="0" smtClean="0">
                <a:solidFill>
                  <a:srgbClr val="0F3A9C"/>
                </a:solidFill>
              </a:rPr>
              <a:t>0 – Non </a:t>
            </a:r>
            <a:endParaRPr lang="fr-FR" sz="1200" dirty="0">
              <a:solidFill>
                <a:srgbClr val="0F3A9C"/>
              </a:solidFill>
            </a:endParaRPr>
          </a:p>
          <a:p>
            <a:pPr lvl="1" algn="just"/>
            <a:r>
              <a:rPr lang="fr-FR" sz="1200" dirty="0" smtClean="0">
                <a:solidFill>
                  <a:srgbClr val="0F3A9C"/>
                </a:solidFill>
              </a:rPr>
              <a:t>1 – Oui</a:t>
            </a:r>
          </a:p>
          <a:p>
            <a:pPr algn="just"/>
            <a:endParaRPr lang="fr-FR" sz="1200" dirty="0">
              <a:solidFill>
                <a:srgbClr val="0F3A9C"/>
              </a:solidFill>
            </a:endParaRPr>
          </a:p>
          <a:p>
            <a:pPr algn="just"/>
            <a:r>
              <a:rPr lang="fr-FR" sz="1200" b="1" dirty="0" smtClean="0">
                <a:solidFill>
                  <a:srgbClr val="0F3A9C"/>
                </a:solidFill>
              </a:rPr>
              <a:t>iK4b </a:t>
            </a:r>
            <a:r>
              <a:rPr lang="fr-FR" sz="1200" b="1" dirty="0">
                <a:solidFill>
                  <a:srgbClr val="0F3A9C"/>
                </a:solidFill>
              </a:rPr>
              <a:t>- A des dents cassées, fracturées ou altérées </a:t>
            </a:r>
          </a:p>
          <a:p>
            <a:pPr algn="just"/>
            <a:r>
              <a:rPr lang="fr-FR" sz="1200" i="1" dirty="0" smtClean="0">
                <a:solidFill>
                  <a:srgbClr val="0F3A9C"/>
                </a:solidFill>
              </a:rPr>
              <a:t>La </a:t>
            </a:r>
            <a:r>
              <a:rPr lang="fr-FR" sz="1200" i="1" dirty="0">
                <a:solidFill>
                  <a:srgbClr val="0F3A9C"/>
                </a:solidFill>
              </a:rPr>
              <a:t>personne a des dents naturelles qui sont cassés, fragmentée (Ex : un morceau de dent peut manquer) ou branlantes (Ex </a:t>
            </a:r>
            <a:r>
              <a:rPr lang="fr-FR" sz="1200" i="1" dirty="0" smtClean="0">
                <a:solidFill>
                  <a:srgbClr val="0F3A9C"/>
                </a:solidFill>
              </a:rPr>
              <a:t>: une </a:t>
            </a:r>
            <a:r>
              <a:rPr lang="fr-FR" sz="1200" i="1" dirty="0">
                <a:solidFill>
                  <a:srgbClr val="0F3A9C"/>
                </a:solidFill>
              </a:rPr>
              <a:t>dent bouge lorsqu'elle est touchée). </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Oui</a:t>
            </a:r>
          </a:p>
        </p:txBody>
      </p:sp>
      <p:sp>
        <p:nvSpPr>
          <p:cNvPr id="9" name="ZoneTexte 8"/>
          <p:cNvSpPr txBox="1"/>
          <p:nvPr/>
        </p:nvSpPr>
        <p:spPr>
          <a:xfrm>
            <a:off x="957700" y="3666203"/>
            <a:ext cx="2573397" cy="369332"/>
          </a:xfrm>
          <a:prstGeom prst="rect">
            <a:avLst/>
          </a:prstGeom>
          <a:solidFill>
            <a:schemeClr val="bg1"/>
          </a:solidFill>
        </p:spPr>
        <p:txBody>
          <a:bodyPr wrap="none" rtlCol="0">
            <a:spAutoFit/>
          </a:bodyPr>
          <a:lstStyle/>
          <a:p>
            <a:r>
              <a:rPr lang="fr-FR" b="1" i="1" dirty="0" smtClean="0">
                <a:solidFill>
                  <a:srgbClr val="0F3A9C"/>
                </a:solidFill>
              </a:rPr>
              <a:t>iK4 – Etat bucco-dentaire</a:t>
            </a:r>
            <a:endParaRPr lang="fr-FR" b="1" i="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7586484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376089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iK4c </a:t>
            </a:r>
            <a:r>
              <a:rPr lang="fr-FR" sz="1200" b="1" dirty="0">
                <a:solidFill>
                  <a:srgbClr val="0F3A9C"/>
                </a:solidFill>
              </a:rPr>
              <a:t>- Rapporte ou observe avoir la bouche sèche </a:t>
            </a:r>
          </a:p>
          <a:p>
            <a:pPr algn="just"/>
            <a:r>
              <a:rPr lang="fr-FR" sz="1200" dirty="0">
                <a:solidFill>
                  <a:srgbClr val="0F3A9C"/>
                </a:solidFill>
              </a:rPr>
              <a:t>La personne rapporte avoir la bouche sèche ou avoir des difficultés pour déplacer le bol alimentaire dans la bouche. </a:t>
            </a:r>
          </a:p>
          <a:p>
            <a:pPr lvl="1" algn="just"/>
            <a:r>
              <a:rPr lang="fr-FR" sz="1200" dirty="0">
                <a:solidFill>
                  <a:srgbClr val="0F3A9C"/>
                </a:solidFill>
              </a:rPr>
              <a:t>0 – Non </a:t>
            </a:r>
          </a:p>
          <a:p>
            <a:pPr lvl="1" algn="just"/>
            <a:r>
              <a:rPr lang="fr-FR" sz="1200" dirty="0">
                <a:solidFill>
                  <a:srgbClr val="0F3A9C"/>
                </a:solidFill>
              </a:rPr>
              <a:t>1 – Oui</a:t>
            </a:r>
          </a:p>
          <a:p>
            <a:pPr algn="just"/>
            <a:endParaRPr lang="fr-FR" sz="1200" dirty="0">
              <a:solidFill>
                <a:srgbClr val="0F3A9C"/>
              </a:solidFill>
            </a:endParaRPr>
          </a:p>
          <a:p>
            <a:pPr algn="just"/>
            <a:r>
              <a:rPr lang="fr-FR" sz="1200" b="1" dirty="0" smtClean="0">
                <a:solidFill>
                  <a:srgbClr val="0F3A9C"/>
                </a:solidFill>
              </a:rPr>
              <a:t>iK4d </a:t>
            </a:r>
            <a:r>
              <a:rPr lang="fr-FR" sz="1200" b="1" dirty="0">
                <a:solidFill>
                  <a:srgbClr val="0F3A9C"/>
                </a:solidFill>
              </a:rPr>
              <a:t>- Rapporte ou observe des difficultés lors de la mastication </a:t>
            </a:r>
          </a:p>
          <a:p>
            <a:pPr algn="just"/>
            <a:r>
              <a:rPr lang="fr-FR" sz="1200" dirty="0">
                <a:solidFill>
                  <a:srgbClr val="0F3A9C"/>
                </a:solidFill>
              </a:rPr>
              <a:t>La personne est incapable de mâcher la nourriture aisément et sans douleur ou difficultés, indépendamment de la cause (Ex : la personne utilise un dentier mal adapté ou a une déficience neurologique de la mastication, une douleur temporo-maxillaire ou une dent douloureuse). </a:t>
            </a:r>
          </a:p>
          <a:p>
            <a:pPr lvl="1" algn="just"/>
            <a:r>
              <a:rPr lang="fr-FR" sz="1200" dirty="0">
                <a:solidFill>
                  <a:srgbClr val="0F3A9C"/>
                </a:solidFill>
              </a:rPr>
              <a:t>0 – Non </a:t>
            </a:r>
          </a:p>
          <a:p>
            <a:pPr lvl="1" algn="just"/>
            <a:r>
              <a:rPr lang="fr-FR" sz="1200" dirty="0">
                <a:solidFill>
                  <a:srgbClr val="0F3A9C"/>
                </a:solidFill>
              </a:rPr>
              <a:t>1 – Oui</a:t>
            </a:r>
          </a:p>
          <a:p>
            <a:pPr algn="just"/>
            <a:endParaRPr lang="fr-FR" sz="1200" dirty="0">
              <a:solidFill>
                <a:srgbClr val="0F3A9C"/>
              </a:solidFill>
            </a:endParaRPr>
          </a:p>
          <a:p>
            <a:pPr algn="just"/>
            <a:r>
              <a:rPr lang="fr-FR" sz="1200" b="1" dirty="0" smtClean="0">
                <a:solidFill>
                  <a:srgbClr val="0F3A9C"/>
                </a:solidFill>
              </a:rPr>
              <a:t>iK4e_FR </a:t>
            </a:r>
            <a:r>
              <a:rPr lang="fr-FR" sz="1200" b="1" dirty="0">
                <a:solidFill>
                  <a:srgbClr val="0F3A9C"/>
                </a:solidFill>
              </a:rPr>
              <a:t>- Rapporte ou observe des troubles de la déglutition </a:t>
            </a:r>
            <a:endParaRPr lang="fr-FR" sz="1200" b="1" dirty="0" smtClean="0">
              <a:solidFill>
                <a:srgbClr val="0F3A9C"/>
              </a:solidFill>
            </a:endParaRPr>
          </a:p>
          <a:p>
            <a:pPr algn="just"/>
            <a:r>
              <a:rPr lang="fr-FR" sz="1200" dirty="0">
                <a:solidFill>
                  <a:srgbClr val="0F3A9C"/>
                </a:solidFill>
              </a:rPr>
              <a:t>La personne rapporte avaler de travers ou l'entourage a observé que parfois elle toussait ou s'étouffait en avalant de la boisson ou de la nourriture</a:t>
            </a:r>
            <a:r>
              <a:rPr lang="fr-FR" sz="1200" dirty="0" smtClean="0">
                <a:solidFill>
                  <a:srgbClr val="0F3A9C"/>
                </a:solidFill>
              </a:rPr>
              <a:t>.</a:t>
            </a:r>
            <a:endParaRPr lang="fr-FR" sz="1200" dirty="0">
              <a:solidFill>
                <a:srgbClr val="0F3A9C"/>
              </a:solidFill>
            </a:endParaRP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a:t>
            </a:r>
            <a:endParaRPr lang="fr-FR" sz="1200" dirty="0">
              <a:solidFill>
                <a:srgbClr val="0F3A9C"/>
              </a:solidFill>
            </a:endParaRPr>
          </a:p>
        </p:txBody>
      </p:sp>
      <p:sp>
        <p:nvSpPr>
          <p:cNvPr id="11" name="ZoneTexte 10"/>
          <p:cNvSpPr txBox="1"/>
          <p:nvPr/>
        </p:nvSpPr>
        <p:spPr>
          <a:xfrm>
            <a:off x="957700" y="1013619"/>
            <a:ext cx="2573397" cy="369332"/>
          </a:xfrm>
          <a:prstGeom prst="rect">
            <a:avLst/>
          </a:prstGeom>
          <a:solidFill>
            <a:schemeClr val="bg1"/>
          </a:solidFill>
        </p:spPr>
        <p:txBody>
          <a:bodyPr wrap="none" rtlCol="0">
            <a:spAutoFit/>
          </a:bodyPr>
          <a:lstStyle/>
          <a:p>
            <a:r>
              <a:rPr lang="fr-FR" b="1" i="1" dirty="0">
                <a:solidFill>
                  <a:srgbClr val="0F3A9C"/>
                </a:solidFill>
              </a:rPr>
              <a:t>iK4 – Etat </a:t>
            </a:r>
            <a:r>
              <a:rPr lang="fr-FR" b="1" i="1" dirty="0" smtClean="0">
                <a:solidFill>
                  <a:srgbClr val="0F3A9C"/>
                </a:solidFill>
              </a:rPr>
              <a:t>bucco-dentaire</a:t>
            </a:r>
            <a:endParaRPr lang="fr-FR" b="1" i="1" dirty="0">
              <a:solidFill>
                <a:srgbClr val="0F3A9C"/>
              </a:solidFill>
            </a:endParaRP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62940" y="5037826"/>
            <a:ext cx="7818120" cy="123045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chemeClr val="bg1"/>
                </a:solidFill>
                <a:latin typeface="Arial" panose="020B0604020202020204" pitchFamily="34" charset="0"/>
                <a:cs typeface="Arial" panose="020B0604020202020204" pitchFamily="34" charset="0"/>
              </a:rPr>
              <a:t>Les problèmes </a:t>
            </a:r>
            <a:r>
              <a:rPr lang="fr-FR" sz="1400" dirty="0" smtClean="0">
                <a:solidFill>
                  <a:schemeClr val="bg1"/>
                </a:solidFill>
                <a:latin typeface="Arial" panose="020B0604020202020204" pitchFamily="34" charset="0"/>
                <a:cs typeface="Arial" panose="020B0604020202020204" pitchFamily="34" charset="0"/>
              </a:rPr>
              <a:t>que l’on cherche </a:t>
            </a:r>
            <a:r>
              <a:rPr lang="fr-FR" sz="1400" dirty="0">
                <a:solidFill>
                  <a:schemeClr val="bg1"/>
                </a:solidFill>
                <a:latin typeface="Arial" panose="020B0604020202020204" pitchFamily="34" charset="0"/>
                <a:cs typeface="Arial" panose="020B0604020202020204" pitchFamily="34" charset="0"/>
              </a:rPr>
              <a:t>à </a:t>
            </a:r>
            <a:r>
              <a:rPr lang="fr-FR" sz="1400" dirty="0" smtClean="0">
                <a:solidFill>
                  <a:schemeClr val="bg1"/>
                </a:solidFill>
                <a:latin typeface="Arial" panose="020B0604020202020204" pitchFamily="34" charset="0"/>
                <a:cs typeface="Arial" panose="020B0604020202020204" pitchFamily="34" charset="0"/>
              </a:rPr>
              <a:t>repérer sont ceux qui </a:t>
            </a:r>
            <a:r>
              <a:rPr lang="fr-FR" sz="1400" dirty="0">
                <a:solidFill>
                  <a:schemeClr val="bg1"/>
                </a:solidFill>
                <a:latin typeface="Arial" panose="020B0604020202020204" pitchFamily="34" charset="0"/>
                <a:cs typeface="Arial" panose="020B0604020202020204" pitchFamily="34" charset="0"/>
              </a:rPr>
              <a:t>peuvent gêner voire empêcher l’alimentation, hors il sont souvent à portée de solutions.</a:t>
            </a:r>
          </a:p>
          <a:p>
            <a:pPr algn="just"/>
            <a:r>
              <a:rPr lang="fr-FR" sz="1400" dirty="0">
                <a:solidFill>
                  <a:schemeClr val="bg1"/>
                </a:solidFill>
                <a:latin typeface="Arial" panose="020B0604020202020204" pitchFamily="34" charset="0"/>
                <a:cs typeface="Arial" panose="020B0604020202020204" pitchFamily="34" charset="0"/>
              </a:rPr>
              <a:t>Les problèmes sont souvent facilement identifiables. Lorsque cela n’a pas été observé au cours de l’évaluation, que cela n’est pas rapporté par la personne, ni par l’entourage, ni par un professionnel : Ne pas hésiter à coder Non (0</a:t>
            </a:r>
            <a:r>
              <a:rPr lang="fr-FR" sz="1400" dirty="0" smtClean="0">
                <a:solidFill>
                  <a:schemeClr val="bg1"/>
                </a:solidFill>
                <a:latin typeface="Arial" panose="020B0604020202020204" pitchFamily="34" charset="0"/>
                <a:cs typeface="Arial" panose="020B0604020202020204" pitchFamily="34" charset="0"/>
              </a:rPr>
              <a:t>).</a:t>
            </a:r>
            <a:endParaRPr lang="fr-FR" sz="1400" dirty="0">
              <a:solidFill>
                <a:schemeClr val="bg1"/>
              </a:solidFill>
              <a:latin typeface="Arial" panose="020B0604020202020204" pitchFamily="34" charset="0"/>
              <a:cs typeface="Arial" panose="020B0604020202020204" pitchFamily="34" charset="0"/>
            </a:endParaRPr>
          </a:p>
        </p:txBody>
      </p:sp>
      <p:sp>
        <p:nvSpPr>
          <p:cNvPr id="12" name="ZoneTexte 11"/>
          <p:cNvSpPr txBox="1"/>
          <p:nvPr/>
        </p:nvSpPr>
        <p:spPr>
          <a:xfrm rot="16200000">
            <a:off x="-22469" y="550052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42031926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423318"/>
            <a:ext cx="7818120" cy="308518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b="1" u="sng" dirty="0">
              <a:solidFill>
                <a:prstClr val="white"/>
              </a:solidFill>
              <a:latin typeface="Arial" panose="020B0604020202020204" pitchFamily="34" charset="0"/>
              <a:cs typeface="Arial" panose="020B0604020202020204" pitchFamily="34" charset="0"/>
            </a:endParaRPr>
          </a:p>
          <a:p>
            <a:pPr algn="just"/>
            <a:r>
              <a:rPr lang="fr-FR" sz="12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200" i="1" dirty="0" smtClean="0">
                <a:solidFill>
                  <a:schemeClr val="bg1"/>
                </a:solidFill>
                <a:latin typeface="Arial" panose="020B0604020202020204" pitchFamily="34" charset="0"/>
                <a:cs typeface="Arial" panose="020B0604020202020204" pitchFamily="34" charset="0"/>
              </a:rPr>
              <a:t>Item </a:t>
            </a:r>
            <a:r>
              <a:rPr lang="fr-FR" sz="1200" i="1" dirty="0">
                <a:solidFill>
                  <a:schemeClr val="bg1"/>
                </a:solidFill>
                <a:latin typeface="Arial" panose="020B0604020202020204" pitchFamily="34" charset="0"/>
                <a:cs typeface="Arial" panose="020B0604020202020204" pitchFamily="34" charset="0"/>
              </a:rPr>
              <a:t>« Taille et poids » </a:t>
            </a:r>
            <a:r>
              <a:rPr lang="fr-FR" sz="1200" dirty="0" smtClean="0">
                <a:solidFill>
                  <a:schemeClr val="bg1"/>
                </a:solidFill>
                <a:latin typeface="Arial" panose="020B0604020202020204" pitchFamily="34" charset="0"/>
                <a:cs typeface="Arial" panose="020B0604020202020204" pitchFamily="34" charset="0"/>
              </a:rPr>
              <a:t>– </a:t>
            </a:r>
            <a:r>
              <a:rPr lang="fr-FR" sz="1200" dirty="0">
                <a:solidFill>
                  <a:schemeClr val="bg1"/>
                </a:solidFill>
                <a:latin typeface="Arial" panose="020B0604020202020204" pitchFamily="34" charset="0"/>
                <a:cs typeface="Arial" panose="020B0604020202020204" pitchFamily="34" charset="0"/>
              </a:rPr>
              <a:t>Poids et taille actuels sont des marqueurs de l’état nutritionnel et d’hydratation de la personne. Ce sont des indicateurs simples qui donnent de nombreuses informations sur l’état de la personne et son évolution.</a:t>
            </a:r>
          </a:p>
          <a:p>
            <a:pPr lvl="1" algn="just"/>
            <a:r>
              <a:rPr lang="fr-FR" sz="1200" dirty="0">
                <a:solidFill>
                  <a:schemeClr val="bg1"/>
                </a:solidFill>
                <a:latin typeface="Arial" panose="020B0604020202020204" pitchFamily="34" charset="0"/>
                <a:cs typeface="Arial" panose="020B0604020202020204" pitchFamily="34" charset="0"/>
              </a:rPr>
              <a:t>Soit il y a un </a:t>
            </a:r>
            <a:r>
              <a:rPr lang="fr-FR" sz="1200" dirty="0" smtClean="0">
                <a:solidFill>
                  <a:schemeClr val="bg1"/>
                </a:solidFill>
                <a:latin typeface="Arial" panose="020B0604020202020204" pitchFamily="34" charset="0"/>
                <a:cs typeface="Arial" panose="020B0604020202020204" pitchFamily="34" charset="0"/>
              </a:rPr>
              <a:t>pèse-personne </a:t>
            </a:r>
            <a:r>
              <a:rPr lang="fr-FR" sz="1200" dirty="0">
                <a:solidFill>
                  <a:schemeClr val="bg1"/>
                </a:solidFill>
                <a:latin typeface="Arial" panose="020B0604020202020204" pitchFamily="34" charset="0"/>
                <a:cs typeface="Arial" panose="020B0604020202020204" pitchFamily="34" charset="0"/>
              </a:rPr>
              <a:t>et vous pouvez mesurer le poids directement, soit vous le récupérez auprès d’un professionnel. Dans l’idéal , vous devez vous appuyer sur un poids de moins de 30 jours.</a:t>
            </a:r>
          </a:p>
          <a:p>
            <a:pPr lvl="1" algn="just"/>
            <a:r>
              <a:rPr lang="fr-FR" sz="1200" dirty="0">
                <a:solidFill>
                  <a:schemeClr val="bg1"/>
                </a:solidFill>
                <a:latin typeface="Arial" panose="020B0604020202020204" pitchFamily="34" charset="0"/>
                <a:cs typeface="Arial" panose="020B0604020202020204" pitchFamily="34" charset="0"/>
              </a:rPr>
              <a:t>Le poids peut limiter l’état fonctionnel (qu’il soit diminué ou augmenté par rapport à l’habituel), il est souvent prédicteur de la dénutrition</a:t>
            </a:r>
            <a:r>
              <a:rPr lang="fr-FR" sz="1200" dirty="0" smtClean="0">
                <a:solidFill>
                  <a:schemeClr val="bg1"/>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a:solidFill>
                  <a:schemeClr val="bg1"/>
                </a:solidFill>
                <a:latin typeface="Arial" panose="020B0604020202020204" pitchFamily="34" charset="0"/>
                <a:cs typeface="Arial" panose="020B0604020202020204" pitchFamily="34" charset="0"/>
              </a:rPr>
              <a:t>Item « </a:t>
            </a:r>
            <a:r>
              <a:rPr lang="fr-FR" sz="1200" i="1" dirty="0" smtClean="0">
                <a:solidFill>
                  <a:schemeClr val="bg1"/>
                </a:solidFill>
                <a:latin typeface="Arial" panose="020B0604020202020204" pitchFamily="34" charset="0"/>
                <a:cs typeface="Arial" panose="020B0604020202020204" pitchFamily="34" charset="0"/>
              </a:rPr>
              <a:t>Etat bucco-dentaire</a:t>
            </a:r>
            <a:r>
              <a:rPr lang="fr-FR" sz="1200" i="1" dirty="0">
                <a:solidFill>
                  <a:schemeClr val="bg1"/>
                </a:solidFill>
                <a:latin typeface="Arial" panose="020B0604020202020204" pitchFamily="34" charset="0"/>
                <a:cs typeface="Arial" panose="020B0604020202020204" pitchFamily="34" charset="0"/>
              </a:rPr>
              <a:t> » </a:t>
            </a:r>
            <a:r>
              <a:rPr lang="fr-FR" sz="1200" dirty="0">
                <a:solidFill>
                  <a:schemeClr val="bg1"/>
                </a:solidFill>
                <a:latin typeface="Arial" panose="020B0604020202020204" pitchFamily="34" charset="0"/>
                <a:cs typeface="Arial" panose="020B0604020202020204" pitchFamily="34" charset="0"/>
              </a:rPr>
              <a:t>– Les problèmes qui cherchent à être repérés peuvent gêner voire empêcher l’alimentation, hors il sont souvent à portée de solutions.</a:t>
            </a:r>
          </a:p>
          <a:p>
            <a:pPr lvl="1" algn="just"/>
            <a:r>
              <a:rPr lang="fr-FR" sz="1200" dirty="0">
                <a:solidFill>
                  <a:schemeClr val="bg1"/>
                </a:solidFill>
                <a:latin typeface="Arial" panose="020B0604020202020204" pitchFamily="34" charset="0"/>
                <a:cs typeface="Arial" panose="020B0604020202020204" pitchFamily="34" charset="0"/>
              </a:rPr>
              <a:t>Les problèmes sont souvent facilement identifiables. Lorsque cela n’a pas été observé au cours de l’évaluation, que cela n’est pas rapporté par la personne, ni par l’entourage, ni par un professionnel : Ne pas hésiter à coder Non (0).</a:t>
            </a:r>
          </a:p>
          <a:p>
            <a:pPr lvl="1" algn="just"/>
            <a:endParaRPr lang="fr-FR" sz="12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sz="1200" dirty="0">
              <a:solidFill>
                <a:schemeClr val="bg1"/>
              </a:solidFill>
              <a:latin typeface="Arial" panose="020B0604020202020204" pitchFamily="34" charset="0"/>
              <a:cs typeface="Arial" panose="020B0604020202020204" pitchFamily="34" charset="0"/>
            </a:endParaRP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9" name="Arrondir un rectangle avec un coin du même côté 8"/>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nutritionnel et buccodentaire</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6031328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38" y="202540"/>
            <a:ext cx="8874252" cy="1325563"/>
          </a:xfrm>
        </p:spPr>
        <p:txBody>
          <a:bodyPr/>
          <a:lstStyle/>
          <a:p>
            <a:r>
              <a:rPr lang="fr-FR" sz="1600" dirty="0" smtClean="0"/>
              <a:t>Section L. Etat de la peau et des pieds</a:t>
            </a:r>
          </a:p>
          <a:p>
            <a:endParaRPr lang="fr-FR" dirty="0"/>
          </a:p>
        </p:txBody>
      </p:sp>
      <p:sp>
        <p:nvSpPr>
          <p:cNvPr id="3" name="Espace réservé du texte 2"/>
          <p:cNvSpPr>
            <a:spLocks noGrp="1"/>
          </p:cNvSpPr>
          <p:nvPr>
            <p:ph type="body" sz="quarter" idx="10"/>
          </p:nvPr>
        </p:nvSpPr>
        <p:spPr>
          <a:xfrm>
            <a:off x="642938" y="245153"/>
            <a:ext cx="7388954" cy="481012"/>
          </a:xfrm>
        </p:spPr>
        <p:txBody>
          <a:bodyPr>
            <a:noAutofit/>
          </a:bodyPr>
          <a:lstStyle/>
          <a:p>
            <a:r>
              <a:rPr lang="fr-FR" sz="1600" dirty="0" smtClean="0"/>
              <a:t>Présentation du domaine</a:t>
            </a:r>
            <a:endParaRPr lang="fr-FR" sz="1600" dirty="0"/>
          </a:p>
        </p:txBody>
      </p:sp>
      <p:sp>
        <p:nvSpPr>
          <p:cNvPr id="4" name="Rectangle 3"/>
          <p:cNvSpPr/>
          <p:nvPr/>
        </p:nvSpPr>
        <p:spPr>
          <a:xfrm>
            <a:off x="662940" y="1389023"/>
            <a:ext cx="7818120" cy="88183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Etat de la peau et des pieds</a:t>
            </a:r>
            <a:r>
              <a:rPr lang="fr-FR" sz="1400" dirty="0" smtClean="0">
                <a:solidFill>
                  <a:prstClr val="white"/>
                </a:solidFill>
                <a:latin typeface="Arial" panose="020B0604020202020204" pitchFamily="34" charset="0"/>
                <a:cs typeface="Arial" panose="020B0604020202020204" pitchFamily="34" charset="0"/>
              </a:rPr>
              <a:t> a </a:t>
            </a:r>
            <a:r>
              <a:rPr lang="fr-FR" sz="1400" dirty="0">
                <a:solidFill>
                  <a:prstClr val="white"/>
                </a:solidFill>
                <a:latin typeface="Arial" panose="020B0604020202020204" pitchFamily="34" charset="0"/>
                <a:cs typeface="Arial" panose="020B0604020202020204" pitchFamily="34" charset="0"/>
              </a:rPr>
              <a:t>pour objectif de </a:t>
            </a:r>
            <a:r>
              <a:rPr lang="fr-FR" sz="1400" dirty="0" smtClean="0">
                <a:solidFill>
                  <a:prstClr val="white"/>
                </a:solidFill>
                <a:latin typeface="Arial" panose="020B0604020202020204" pitchFamily="34" charset="0"/>
                <a:cs typeface="Arial" panose="020B0604020202020204" pitchFamily="34" charset="0"/>
              </a:rPr>
              <a:t>déterminer </a:t>
            </a:r>
            <a:r>
              <a:rPr lang="fr-FR" sz="1400" dirty="0">
                <a:solidFill>
                  <a:prstClr val="white"/>
                </a:solidFill>
                <a:latin typeface="Arial" panose="020B0604020202020204" pitchFamily="34" charset="0"/>
                <a:cs typeface="Arial" panose="020B0604020202020204" pitchFamily="34" charset="0"/>
              </a:rPr>
              <a:t>l’état de la peau de la personne, identifier la présence et le </a:t>
            </a:r>
            <a:r>
              <a:rPr lang="fr-FR" sz="1400" dirty="0" smtClean="0">
                <a:solidFill>
                  <a:prstClr val="white"/>
                </a:solidFill>
                <a:latin typeface="Arial" panose="020B0604020202020204" pitchFamily="34" charset="0"/>
                <a:cs typeface="Arial" panose="020B0604020202020204" pitchFamily="34" charset="0"/>
              </a:rPr>
              <a:t>stade d’ulcère</a:t>
            </a:r>
            <a:r>
              <a:rPr lang="fr-FR" sz="1400" dirty="0">
                <a:solidFill>
                  <a:prstClr val="white"/>
                </a:solidFill>
                <a:latin typeface="Arial" panose="020B0604020202020204" pitchFamily="34" charset="0"/>
                <a:cs typeface="Arial" panose="020B0604020202020204" pitchFamily="34" charset="0"/>
              </a:rPr>
              <a:t>, repérer tout autre problème cutané et noter la présence de tout problème concernant les pieds</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640191"/>
            <a:ext cx="7818120" cy="151167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smtClean="0">
                <a:solidFill>
                  <a:srgbClr val="0F3A9C"/>
                </a:solidFill>
              </a:rPr>
              <a:t>0 – Pas </a:t>
            </a:r>
            <a:r>
              <a:rPr lang="fr-FR" sz="1200" dirty="0">
                <a:solidFill>
                  <a:srgbClr val="0F3A9C"/>
                </a:solidFill>
              </a:rPr>
              <a:t>d'ulcère de pression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Toute </a:t>
            </a:r>
            <a:r>
              <a:rPr lang="fr-FR" sz="1200" dirty="0">
                <a:solidFill>
                  <a:srgbClr val="0F3A9C"/>
                </a:solidFill>
              </a:rPr>
              <a:t>zone de rougeur persistante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Perte </a:t>
            </a:r>
            <a:r>
              <a:rPr lang="fr-FR" sz="1200" dirty="0">
                <a:solidFill>
                  <a:srgbClr val="0F3A9C"/>
                </a:solidFill>
              </a:rPr>
              <a:t>partielle des couches de la peau </a:t>
            </a:r>
          </a:p>
          <a:p>
            <a:pPr lvl="1" algn="just"/>
            <a:r>
              <a:rPr lang="fr-FR" sz="1200" dirty="0" smtClean="0">
                <a:solidFill>
                  <a:srgbClr val="0F3A9C"/>
                </a:solidFill>
              </a:rPr>
              <a:t>3</a:t>
            </a:r>
            <a:r>
              <a:rPr lang="fr-FR" sz="1200" dirty="0">
                <a:solidFill>
                  <a:srgbClr val="0F3A9C"/>
                </a:solidFill>
              </a:rPr>
              <a:t> – </a:t>
            </a:r>
            <a:r>
              <a:rPr lang="fr-FR" sz="1200" dirty="0" smtClean="0">
                <a:solidFill>
                  <a:srgbClr val="0F3A9C"/>
                </a:solidFill>
              </a:rPr>
              <a:t>Cratère </a:t>
            </a:r>
            <a:r>
              <a:rPr lang="fr-FR" sz="1200" dirty="0">
                <a:solidFill>
                  <a:srgbClr val="0F3A9C"/>
                </a:solidFill>
              </a:rPr>
              <a:t>profond dans la peau </a:t>
            </a:r>
          </a:p>
          <a:p>
            <a:pPr lvl="1" algn="just"/>
            <a:r>
              <a:rPr lang="fr-FR" sz="1200" dirty="0" smtClean="0">
                <a:solidFill>
                  <a:srgbClr val="0F3A9C"/>
                </a:solidFill>
              </a:rPr>
              <a:t>4</a:t>
            </a:r>
            <a:r>
              <a:rPr lang="fr-FR" sz="1200" dirty="0">
                <a:solidFill>
                  <a:srgbClr val="0F3A9C"/>
                </a:solidFill>
              </a:rPr>
              <a:t> – </a:t>
            </a:r>
            <a:r>
              <a:rPr lang="fr-FR" sz="1200" dirty="0" smtClean="0">
                <a:solidFill>
                  <a:srgbClr val="0F3A9C"/>
                </a:solidFill>
              </a:rPr>
              <a:t>Lésions </a:t>
            </a:r>
            <a:r>
              <a:rPr lang="fr-FR" sz="1200" dirty="0">
                <a:solidFill>
                  <a:srgbClr val="0F3A9C"/>
                </a:solidFill>
              </a:rPr>
              <a:t>de la peau exposant le muscle ou </a:t>
            </a:r>
            <a:r>
              <a:rPr lang="fr-FR" sz="1200" dirty="0" smtClean="0">
                <a:solidFill>
                  <a:srgbClr val="0F3A9C"/>
                </a:solidFill>
              </a:rPr>
              <a:t>l'os </a:t>
            </a:r>
            <a:endParaRPr lang="fr-FR" sz="1200" dirty="0">
              <a:solidFill>
                <a:srgbClr val="0F3A9C"/>
              </a:solidFill>
            </a:endParaRPr>
          </a:p>
          <a:p>
            <a:pPr lvl="1" algn="just"/>
            <a:r>
              <a:rPr lang="fr-FR" sz="1200" dirty="0" smtClean="0">
                <a:solidFill>
                  <a:srgbClr val="0F3A9C"/>
                </a:solidFill>
              </a:rPr>
              <a:t>5</a:t>
            </a:r>
            <a:r>
              <a:rPr lang="fr-FR" sz="1200" dirty="0">
                <a:solidFill>
                  <a:srgbClr val="0F3A9C"/>
                </a:solidFill>
              </a:rPr>
              <a:t> – </a:t>
            </a:r>
            <a:r>
              <a:rPr lang="fr-FR" sz="1200" dirty="0" smtClean="0">
                <a:solidFill>
                  <a:srgbClr val="0F3A9C"/>
                </a:solidFill>
              </a:rPr>
              <a:t>Pas </a:t>
            </a:r>
            <a:r>
              <a:rPr lang="fr-FR" sz="1200" dirty="0">
                <a:solidFill>
                  <a:srgbClr val="0F3A9C"/>
                </a:solidFill>
              </a:rPr>
              <a:t>de stade quantifiable (Ex : prédominance de débris nécrotiques)</a:t>
            </a:r>
          </a:p>
        </p:txBody>
      </p:sp>
      <p:sp>
        <p:nvSpPr>
          <p:cNvPr id="10" name="ZoneTexte 9"/>
          <p:cNvSpPr txBox="1"/>
          <p:nvPr/>
        </p:nvSpPr>
        <p:spPr>
          <a:xfrm>
            <a:off x="957700" y="2455526"/>
            <a:ext cx="5413598" cy="369332"/>
          </a:xfrm>
          <a:prstGeom prst="rect">
            <a:avLst/>
          </a:prstGeom>
          <a:solidFill>
            <a:schemeClr val="bg1"/>
          </a:solidFill>
        </p:spPr>
        <p:txBody>
          <a:bodyPr wrap="none" rtlCol="0">
            <a:spAutoFit/>
          </a:bodyPr>
          <a:lstStyle/>
          <a:p>
            <a:r>
              <a:rPr lang="fr-FR" b="1" i="1" dirty="0">
                <a:solidFill>
                  <a:srgbClr val="0F3A9C"/>
                </a:solidFill>
              </a:rPr>
              <a:t>iL1 - Stade le plus sévère d'escarre (ulcère de pression</a:t>
            </a:r>
            <a:r>
              <a:rPr lang="fr-FR" b="1" i="1" dirty="0" smtClean="0">
                <a:solidFill>
                  <a:srgbClr val="0F3A9C"/>
                </a:solidFill>
              </a:rPr>
              <a:t>)</a:t>
            </a:r>
            <a:endParaRPr lang="fr-FR" b="1" i="1" dirty="0">
              <a:solidFill>
                <a:srgbClr val="0F3A9C"/>
              </a:solidFill>
            </a:endParaRPr>
          </a:p>
        </p:txBody>
      </p:sp>
      <p:sp>
        <p:nvSpPr>
          <p:cNvPr id="11" name="Rectangle 10"/>
          <p:cNvSpPr/>
          <p:nvPr/>
        </p:nvSpPr>
        <p:spPr>
          <a:xfrm>
            <a:off x="662940" y="4521202"/>
            <a:ext cx="7818120" cy="126086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prstClr val="white"/>
                </a:solidFill>
                <a:latin typeface="Arial" panose="020B0604020202020204" pitchFamily="34" charset="0"/>
                <a:cs typeface="Arial" panose="020B0604020202020204" pitchFamily="34" charset="0"/>
              </a:rPr>
              <a:t>Définition d’un ulcère de pression :</a:t>
            </a:r>
            <a:r>
              <a:rPr lang="fr-FR" sz="1400" dirty="0">
                <a:solidFill>
                  <a:prstClr val="white"/>
                </a:solidFill>
                <a:latin typeface="Arial" panose="020B0604020202020204" pitchFamily="34" charset="0"/>
                <a:cs typeface="Arial" panose="020B0604020202020204" pitchFamily="34" charset="0"/>
              </a:rPr>
              <a:t> Toute lésion causée par une pression continue. </a:t>
            </a:r>
            <a:r>
              <a:rPr lang="fr-FR" sz="1400" dirty="0" smtClean="0">
                <a:solidFill>
                  <a:prstClr val="white"/>
                </a:solidFill>
                <a:latin typeface="Arial" panose="020B0604020202020204" pitchFamily="34" charset="0"/>
                <a:cs typeface="Arial" panose="020B0604020202020204" pitchFamily="34" charset="0"/>
              </a:rPr>
              <a:t>Les ulcères </a:t>
            </a:r>
            <a:r>
              <a:rPr lang="fr-FR" sz="1400" dirty="0">
                <a:solidFill>
                  <a:prstClr val="white"/>
                </a:solidFill>
                <a:latin typeface="Arial" panose="020B0604020202020204" pitchFamily="34" charset="0"/>
                <a:cs typeface="Arial" panose="020B0604020202020204" pitchFamily="34" charset="0"/>
              </a:rPr>
              <a:t>de pression surviennent au niveau des proéminences osseuses et on </a:t>
            </a:r>
            <a:r>
              <a:rPr lang="fr-FR" sz="1400" dirty="0" smtClean="0">
                <a:solidFill>
                  <a:prstClr val="white"/>
                </a:solidFill>
                <a:latin typeface="Arial" panose="020B0604020202020204" pitchFamily="34" charset="0"/>
                <a:cs typeface="Arial" panose="020B0604020202020204" pitchFamily="34" charset="0"/>
              </a:rPr>
              <a:t>leur attribue </a:t>
            </a:r>
            <a:r>
              <a:rPr lang="fr-FR" sz="1400" dirty="0">
                <a:solidFill>
                  <a:prstClr val="white"/>
                </a:solidFill>
                <a:latin typeface="Arial" panose="020B0604020202020204" pitchFamily="34" charset="0"/>
                <a:cs typeface="Arial" panose="020B0604020202020204" pitchFamily="34" charset="0"/>
              </a:rPr>
              <a:t>des stades pour classifier les dommages tissulaires observés.</a:t>
            </a:r>
            <a:endParaRPr lang="fr-FR" sz="1400" u="sng" dirty="0">
              <a:solidFill>
                <a:prstClr val="white"/>
              </a:solidFill>
              <a:latin typeface="Arial" panose="020B0604020202020204" pitchFamily="34" charset="0"/>
              <a:cs typeface="Arial" panose="020B0604020202020204" pitchFamily="34" charset="0"/>
            </a:endParaRPr>
          </a:p>
        </p:txBody>
      </p:sp>
      <p:sp>
        <p:nvSpPr>
          <p:cNvPr id="12" name="ZoneTexte 11"/>
          <p:cNvSpPr txBox="1"/>
          <p:nvPr/>
        </p:nvSpPr>
        <p:spPr>
          <a:xfrm rot="16200000">
            <a:off x="-22469" y="499774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9" name="Arrondir un rectangle avec un coin du même côté 8"/>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de la peau et des pieds</a:t>
            </a:r>
            <a:endParaRPr lang="fr-FR" sz="1400" b="1" dirty="0">
              <a:solidFill>
                <a:prstClr val="white"/>
              </a:solidFill>
              <a:latin typeface="Arial" panose="020B0604020202020204" pitchFamily="34" charset="0"/>
              <a:cs typeface="Arial" panose="020B0604020202020204" pitchFamily="34" charset="0"/>
            </a:endParaRP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8762358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71289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a:solidFill>
                  <a:srgbClr val="0F3A9C"/>
                </a:solidFill>
              </a:rPr>
              <a:t>0 – Non </a:t>
            </a:r>
          </a:p>
          <a:p>
            <a:pPr lvl="1" algn="just"/>
            <a:r>
              <a:rPr lang="fr-FR" sz="1200" dirty="0">
                <a:solidFill>
                  <a:srgbClr val="0F3A9C"/>
                </a:solidFill>
              </a:rPr>
              <a:t>1 – Oui</a:t>
            </a:r>
          </a:p>
        </p:txBody>
      </p:sp>
      <p:sp>
        <p:nvSpPr>
          <p:cNvPr id="11" name="ZoneTexte 10"/>
          <p:cNvSpPr txBox="1"/>
          <p:nvPr/>
        </p:nvSpPr>
        <p:spPr>
          <a:xfrm>
            <a:off x="957700" y="1013619"/>
            <a:ext cx="3676006" cy="369332"/>
          </a:xfrm>
          <a:prstGeom prst="rect">
            <a:avLst/>
          </a:prstGeom>
          <a:solidFill>
            <a:schemeClr val="bg1"/>
          </a:solidFill>
        </p:spPr>
        <p:txBody>
          <a:bodyPr wrap="none" rtlCol="0">
            <a:spAutoFit/>
          </a:bodyPr>
          <a:lstStyle/>
          <a:p>
            <a:r>
              <a:rPr lang="fr-FR" b="1" i="1" dirty="0">
                <a:solidFill>
                  <a:srgbClr val="0F3A9C"/>
                </a:solidFill>
              </a:rPr>
              <a:t>iL2 </a:t>
            </a:r>
            <a:r>
              <a:rPr lang="fr-FR" b="1" i="1" dirty="0" smtClean="0">
                <a:solidFill>
                  <a:srgbClr val="0F3A9C"/>
                </a:solidFill>
              </a:rPr>
              <a:t>- Antécédent </a:t>
            </a:r>
            <a:r>
              <a:rPr lang="fr-FR" b="1" i="1" dirty="0">
                <a:solidFill>
                  <a:srgbClr val="0F3A9C"/>
                </a:solidFill>
              </a:rPr>
              <a:t>d'ulcère de pression</a:t>
            </a: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de la peau et des pieds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254784"/>
            <a:ext cx="7818120" cy="90717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Ex </a:t>
            </a:r>
            <a:r>
              <a:rPr lang="fr-FR" sz="1200" i="1" dirty="0">
                <a:solidFill>
                  <a:srgbClr val="0F3A9C"/>
                </a:solidFill>
              </a:rPr>
              <a:t>: origine veineuse, artérielle, mixte, ulcère diabétique du </a:t>
            </a:r>
            <a:r>
              <a:rPr lang="fr-FR" sz="1200" i="1" dirty="0" smtClean="0">
                <a:solidFill>
                  <a:srgbClr val="0F3A9C"/>
                </a:solidFill>
              </a:rPr>
              <a:t>pied. </a:t>
            </a:r>
            <a:endParaRPr lang="fr-FR" sz="1200" i="1" dirty="0">
              <a:solidFill>
                <a:srgbClr val="0F3A9C"/>
              </a:solidFill>
            </a:endParaRPr>
          </a:p>
          <a:p>
            <a:pPr lvl="1" algn="just"/>
            <a:r>
              <a:rPr lang="fr-FR" sz="1200" dirty="0" smtClean="0">
                <a:solidFill>
                  <a:srgbClr val="0F3A9C"/>
                </a:solidFill>
              </a:rPr>
              <a:t>0 – Non </a:t>
            </a:r>
            <a:endParaRPr lang="fr-FR" sz="1200" dirty="0">
              <a:solidFill>
                <a:srgbClr val="0F3A9C"/>
              </a:solidFill>
            </a:endParaRPr>
          </a:p>
          <a:p>
            <a:pPr lvl="1" algn="just"/>
            <a:r>
              <a:rPr lang="fr-FR" sz="1200" dirty="0" smtClean="0">
                <a:solidFill>
                  <a:srgbClr val="0F3A9C"/>
                </a:solidFill>
              </a:rPr>
              <a:t>1 – Oui</a:t>
            </a:r>
          </a:p>
        </p:txBody>
      </p:sp>
      <p:sp>
        <p:nvSpPr>
          <p:cNvPr id="9" name="ZoneTexte 8"/>
          <p:cNvSpPr txBox="1"/>
          <p:nvPr/>
        </p:nvSpPr>
        <p:spPr>
          <a:xfrm>
            <a:off x="957700" y="2070119"/>
            <a:ext cx="3364960" cy="369332"/>
          </a:xfrm>
          <a:prstGeom prst="rect">
            <a:avLst/>
          </a:prstGeom>
          <a:solidFill>
            <a:schemeClr val="bg1"/>
          </a:solidFill>
        </p:spPr>
        <p:txBody>
          <a:bodyPr wrap="none" rtlCol="0">
            <a:spAutoFit/>
          </a:bodyPr>
          <a:lstStyle/>
          <a:p>
            <a:r>
              <a:rPr lang="fr-FR" b="1" i="1" dirty="0">
                <a:solidFill>
                  <a:srgbClr val="0F3A9C"/>
                </a:solidFill>
              </a:rPr>
              <a:t>iL3 - Ulcère autre que de pression</a:t>
            </a:r>
          </a:p>
        </p:txBody>
      </p:sp>
      <p:sp>
        <p:nvSpPr>
          <p:cNvPr id="10" name="Rectangle 9"/>
          <p:cNvSpPr/>
          <p:nvPr/>
        </p:nvSpPr>
        <p:spPr>
          <a:xfrm>
            <a:off x="642938" y="3529912"/>
            <a:ext cx="7818120" cy="145398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Cet item inclut : brulures du 2ème ou 3ème degré, plaie chirurgicale en cours de guérison. NOTE : n'incluez pas dans cet item ulcère cutané ou tout autre problème comme les déchirures cutanées ou coupures, ecchymoses, éruptions, démangeaisons, tâches, herpès, intertrigo, eczéma. </a:t>
            </a:r>
          </a:p>
          <a:p>
            <a:pPr lvl="1" algn="just"/>
            <a:r>
              <a:rPr lang="fr-FR" sz="1200" dirty="0" smtClean="0">
                <a:solidFill>
                  <a:srgbClr val="0F3A9C"/>
                </a:solidFill>
              </a:rPr>
              <a:t>0 – Non </a:t>
            </a:r>
            <a:endParaRPr lang="fr-FR" sz="1200" dirty="0">
              <a:solidFill>
                <a:srgbClr val="0F3A9C"/>
              </a:solidFill>
            </a:endParaRPr>
          </a:p>
          <a:p>
            <a:pPr lvl="1" algn="just"/>
            <a:r>
              <a:rPr lang="fr-FR" sz="1200" dirty="0" smtClean="0">
                <a:solidFill>
                  <a:srgbClr val="0F3A9C"/>
                </a:solidFill>
              </a:rPr>
              <a:t>1 – Oui</a:t>
            </a:r>
          </a:p>
        </p:txBody>
      </p:sp>
      <p:sp>
        <p:nvSpPr>
          <p:cNvPr id="12" name="ZoneTexte 11"/>
          <p:cNvSpPr txBox="1"/>
          <p:nvPr/>
        </p:nvSpPr>
        <p:spPr>
          <a:xfrm>
            <a:off x="957700" y="3345247"/>
            <a:ext cx="3364960" cy="369332"/>
          </a:xfrm>
          <a:prstGeom prst="rect">
            <a:avLst/>
          </a:prstGeom>
          <a:solidFill>
            <a:schemeClr val="bg1"/>
          </a:solidFill>
        </p:spPr>
        <p:txBody>
          <a:bodyPr wrap="none" rtlCol="0">
            <a:spAutoFit/>
          </a:bodyPr>
          <a:lstStyle/>
          <a:p>
            <a:r>
              <a:rPr lang="fr-FR" b="1" i="1" dirty="0">
                <a:solidFill>
                  <a:srgbClr val="0F3A9C"/>
                </a:solidFill>
              </a:rPr>
              <a:t>iL4 - Problèmes cutanés majeurs</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2927437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71289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a:solidFill>
                  <a:srgbClr val="0F3A9C"/>
                </a:solidFill>
              </a:rPr>
              <a:t>0 – Non </a:t>
            </a:r>
          </a:p>
          <a:p>
            <a:pPr lvl="1" algn="just"/>
            <a:r>
              <a:rPr lang="fr-FR" sz="1200" dirty="0">
                <a:solidFill>
                  <a:srgbClr val="0F3A9C"/>
                </a:solidFill>
              </a:rPr>
              <a:t>1 – Oui</a:t>
            </a:r>
          </a:p>
        </p:txBody>
      </p:sp>
      <p:sp>
        <p:nvSpPr>
          <p:cNvPr id="11" name="ZoneTexte 10"/>
          <p:cNvSpPr txBox="1"/>
          <p:nvPr/>
        </p:nvSpPr>
        <p:spPr>
          <a:xfrm>
            <a:off x="957700" y="1013619"/>
            <a:ext cx="5813130" cy="369332"/>
          </a:xfrm>
          <a:prstGeom prst="rect">
            <a:avLst/>
          </a:prstGeom>
          <a:solidFill>
            <a:schemeClr val="bg1"/>
          </a:solidFill>
        </p:spPr>
        <p:txBody>
          <a:bodyPr wrap="none" rtlCol="0">
            <a:spAutoFit/>
          </a:bodyPr>
          <a:lstStyle/>
          <a:p>
            <a:r>
              <a:rPr lang="fr-FR" b="1" i="1" dirty="0">
                <a:solidFill>
                  <a:srgbClr val="0F3A9C"/>
                </a:solidFill>
              </a:rPr>
              <a:t>iL5 - Déchirures cutanées ou plaies autres que chirurgicales</a:t>
            </a:r>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de la peau et des pieds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254784"/>
            <a:ext cx="7818120" cy="90717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Ex : ecchymoses, éruptions, démangeaisons, tâches, herpès, intertrigo, </a:t>
            </a:r>
            <a:r>
              <a:rPr lang="fr-FR" sz="1200" i="1" dirty="0" smtClean="0">
                <a:solidFill>
                  <a:srgbClr val="0F3A9C"/>
                </a:solidFill>
              </a:rPr>
              <a:t>eczéma. </a:t>
            </a:r>
            <a:endParaRPr lang="fr-FR" sz="1200" i="1" dirty="0">
              <a:solidFill>
                <a:srgbClr val="0F3A9C"/>
              </a:solidFill>
            </a:endParaRPr>
          </a:p>
          <a:p>
            <a:pPr lvl="1" algn="just"/>
            <a:r>
              <a:rPr lang="fr-FR" sz="1200" dirty="0" smtClean="0">
                <a:solidFill>
                  <a:srgbClr val="0F3A9C"/>
                </a:solidFill>
              </a:rPr>
              <a:t>0 – Non </a:t>
            </a:r>
            <a:endParaRPr lang="fr-FR" sz="1200" dirty="0">
              <a:solidFill>
                <a:srgbClr val="0F3A9C"/>
              </a:solidFill>
            </a:endParaRPr>
          </a:p>
          <a:p>
            <a:pPr lvl="1" algn="just"/>
            <a:r>
              <a:rPr lang="fr-FR" sz="1200" dirty="0" smtClean="0">
                <a:solidFill>
                  <a:srgbClr val="0F3A9C"/>
                </a:solidFill>
              </a:rPr>
              <a:t>1 – Oui</a:t>
            </a:r>
          </a:p>
        </p:txBody>
      </p:sp>
      <p:sp>
        <p:nvSpPr>
          <p:cNvPr id="9" name="ZoneTexte 8"/>
          <p:cNvSpPr txBox="1"/>
          <p:nvPr/>
        </p:nvSpPr>
        <p:spPr>
          <a:xfrm>
            <a:off x="957700" y="2070119"/>
            <a:ext cx="3142207" cy="369332"/>
          </a:xfrm>
          <a:prstGeom prst="rect">
            <a:avLst/>
          </a:prstGeom>
          <a:solidFill>
            <a:schemeClr val="bg1"/>
          </a:solidFill>
        </p:spPr>
        <p:txBody>
          <a:bodyPr wrap="none" rtlCol="0">
            <a:spAutoFit/>
          </a:bodyPr>
          <a:lstStyle/>
          <a:p>
            <a:r>
              <a:rPr lang="fr-FR" b="1" i="1" dirty="0">
                <a:solidFill>
                  <a:srgbClr val="0F3A9C"/>
                </a:solidFill>
              </a:rPr>
              <a:t>iL6 - Autres problèmes de peau</a:t>
            </a:r>
          </a:p>
        </p:txBody>
      </p:sp>
      <p:sp>
        <p:nvSpPr>
          <p:cNvPr id="10" name="Rectangle 9"/>
          <p:cNvSpPr/>
          <p:nvPr/>
        </p:nvSpPr>
        <p:spPr>
          <a:xfrm>
            <a:off x="642938" y="3529912"/>
            <a:ext cx="7818120" cy="145398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Ex : bugnions, orteils en marteau, chevauchement des orteils, douleurs, troubles statiques, infections, ulcères, etc</a:t>
            </a:r>
            <a:r>
              <a:rPr lang="fr-FR" sz="1200" i="1" dirty="0" smtClean="0">
                <a:solidFill>
                  <a:srgbClr val="0F3A9C"/>
                </a:solidFill>
              </a:rPr>
              <a:t>.</a:t>
            </a: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Pas de problème de pied</a:t>
            </a:r>
          </a:p>
          <a:p>
            <a:pPr algn="just"/>
            <a:r>
              <a:rPr lang="fr-FR" sz="1200" dirty="0" smtClean="0">
                <a:solidFill>
                  <a:srgbClr val="0F3A9C"/>
                </a:solidFill>
              </a:rPr>
              <a:t>	1 </a:t>
            </a:r>
            <a:r>
              <a:rPr lang="fr-FR" sz="1200" dirty="0">
                <a:solidFill>
                  <a:srgbClr val="0F3A9C"/>
                </a:solidFill>
              </a:rPr>
              <a:t>– Problème de pied, pas de limitation de la marche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2 </a:t>
            </a:r>
            <a:r>
              <a:rPr lang="fr-FR" sz="1200" dirty="0">
                <a:solidFill>
                  <a:srgbClr val="0F3A9C"/>
                </a:solidFill>
              </a:rPr>
              <a:t>– Problème de pied, limite de la marche</a:t>
            </a:r>
          </a:p>
          <a:p>
            <a:pPr lvl="1" algn="just"/>
            <a:r>
              <a:rPr lang="fr-FR" sz="1200" dirty="0" smtClean="0">
                <a:solidFill>
                  <a:srgbClr val="0F3A9C"/>
                </a:solidFill>
              </a:rPr>
              <a:t>3 </a:t>
            </a:r>
            <a:r>
              <a:rPr lang="fr-FR" sz="1200" dirty="0">
                <a:solidFill>
                  <a:srgbClr val="0F3A9C"/>
                </a:solidFill>
              </a:rPr>
              <a:t>– Problème de pied, empêche la marche </a:t>
            </a:r>
          </a:p>
          <a:p>
            <a:pPr algn="just"/>
            <a:r>
              <a:rPr lang="fr-FR" sz="1200" dirty="0" smtClean="0">
                <a:solidFill>
                  <a:srgbClr val="0F3A9C"/>
                </a:solidFill>
              </a:rPr>
              <a:t>	4 </a:t>
            </a:r>
            <a:r>
              <a:rPr lang="fr-FR" sz="1200" dirty="0">
                <a:solidFill>
                  <a:srgbClr val="0F3A9C"/>
                </a:solidFill>
              </a:rPr>
              <a:t>– Problème de pied, ne marche pas pour </a:t>
            </a:r>
            <a:r>
              <a:rPr lang="fr-FR" sz="1200" dirty="0" smtClean="0">
                <a:solidFill>
                  <a:srgbClr val="0F3A9C"/>
                </a:solidFill>
              </a:rPr>
              <a:t>d’autre </a:t>
            </a:r>
            <a:r>
              <a:rPr lang="fr-FR" sz="1200" dirty="0">
                <a:solidFill>
                  <a:srgbClr val="0F3A9C"/>
                </a:solidFill>
              </a:rPr>
              <a:t>raison</a:t>
            </a:r>
          </a:p>
        </p:txBody>
      </p:sp>
      <p:sp>
        <p:nvSpPr>
          <p:cNvPr id="12" name="ZoneTexte 11"/>
          <p:cNvSpPr txBox="1"/>
          <p:nvPr/>
        </p:nvSpPr>
        <p:spPr>
          <a:xfrm>
            <a:off x="957700" y="3345247"/>
            <a:ext cx="5563382" cy="369332"/>
          </a:xfrm>
          <a:prstGeom prst="rect">
            <a:avLst/>
          </a:prstGeom>
          <a:solidFill>
            <a:schemeClr val="bg1"/>
          </a:solidFill>
        </p:spPr>
        <p:txBody>
          <a:bodyPr wrap="none" rtlCol="0">
            <a:spAutoFit/>
          </a:bodyPr>
          <a:lstStyle/>
          <a:p>
            <a:r>
              <a:rPr lang="fr-FR" b="1" i="1" dirty="0">
                <a:solidFill>
                  <a:srgbClr val="0F3A9C"/>
                </a:solidFill>
              </a:rPr>
              <a:t>iL7 - Problèmes de pied qui interfèrent avec la </a:t>
            </a:r>
            <a:r>
              <a:rPr lang="fr-FR" b="1" i="1" dirty="0" smtClean="0">
                <a:solidFill>
                  <a:srgbClr val="0F3A9C"/>
                </a:solidFill>
              </a:rPr>
              <a:t>marche</a:t>
            </a:r>
            <a:endParaRPr lang="fr-FR" b="1" i="1" dirty="0">
              <a:solidFill>
                <a:srgbClr val="0F3A9C"/>
              </a:solidFill>
            </a:endParaRPr>
          </a:p>
        </p:txBody>
      </p:sp>
      <p:sp>
        <p:nvSpPr>
          <p:cNvPr id="13" name="Rectangle 12"/>
          <p:cNvSpPr/>
          <p:nvPr/>
        </p:nvSpPr>
        <p:spPr>
          <a:xfrm>
            <a:off x="662940" y="5072318"/>
            <a:ext cx="7818120" cy="116419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chemeClr val="bg1"/>
                </a:solidFill>
                <a:latin typeface="Arial" panose="020B0604020202020204" pitchFamily="34" charset="0"/>
                <a:cs typeface="Arial" panose="020B0604020202020204" pitchFamily="34" charset="0"/>
              </a:rPr>
              <a:t>L’intérêt de connaître l’état des pieds dans une démarche d’évaluation multidimensionnelle réside principalement dans l’impact sur la marche. Les limitations </a:t>
            </a:r>
            <a:r>
              <a:rPr lang="fr-FR" sz="1400" dirty="0" smtClean="0">
                <a:solidFill>
                  <a:schemeClr val="bg1"/>
                </a:solidFill>
                <a:latin typeface="Arial" panose="020B0604020202020204" pitchFamily="34" charset="0"/>
                <a:cs typeface="Arial" panose="020B0604020202020204" pitchFamily="34" charset="0"/>
              </a:rPr>
              <a:t>voire </a:t>
            </a:r>
            <a:r>
              <a:rPr lang="fr-FR" sz="1400" dirty="0">
                <a:solidFill>
                  <a:schemeClr val="bg1"/>
                </a:solidFill>
                <a:latin typeface="Arial" panose="020B0604020202020204" pitchFamily="34" charset="0"/>
                <a:cs typeface="Arial" panose="020B0604020202020204" pitchFamily="34" charset="0"/>
              </a:rPr>
              <a:t>l’empêchement de la marche impactent les déplacements de la personne, la participation à la vie sociale, aux activités de la vie </a:t>
            </a:r>
            <a:r>
              <a:rPr lang="fr-FR" sz="1400" dirty="0" smtClean="0">
                <a:solidFill>
                  <a:schemeClr val="bg1"/>
                </a:solidFill>
                <a:latin typeface="Arial" panose="020B0604020202020204" pitchFamily="34" charset="0"/>
                <a:cs typeface="Arial" panose="020B0604020202020204" pitchFamily="34" charset="0"/>
              </a:rPr>
              <a:t>quotidienne, et </a:t>
            </a:r>
            <a:r>
              <a:rPr lang="fr-FR" sz="1400" dirty="0">
                <a:solidFill>
                  <a:schemeClr val="bg1"/>
                </a:solidFill>
                <a:latin typeface="Arial" panose="020B0604020202020204" pitchFamily="34" charset="0"/>
                <a:cs typeface="Arial" panose="020B0604020202020204" pitchFamily="34" charset="0"/>
              </a:rPr>
              <a:t>globalement au </a:t>
            </a:r>
            <a:r>
              <a:rPr lang="fr-FR" sz="1400" dirty="0" smtClean="0">
                <a:solidFill>
                  <a:schemeClr val="bg1"/>
                </a:solidFill>
                <a:latin typeface="Arial" panose="020B0604020202020204" pitchFamily="34" charset="0"/>
                <a:cs typeface="Arial" panose="020B0604020202020204" pitchFamily="34" charset="0"/>
              </a:rPr>
              <a:t>bien-être</a:t>
            </a:r>
            <a:r>
              <a:rPr lang="fr-FR" sz="1400" dirty="0">
                <a:solidFill>
                  <a:schemeClr val="bg1"/>
                </a:solidFill>
                <a:latin typeface="Arial" panose="020B0604020202020204" pitchFamily="34" charset="0"/>
                <a:cs typeface="Arial" panose="020B0604020202020204" pitchFamily="34" charset="0"/>
              </a:rPr>
              <a:t>. Lorsqu’ils sont repérés précocement, les problèmes de pieds peuvent être résolus avant que les conséquences </a:t>
            </a:r>
            <a:r>
              <a:rPr lang="fr-FR" sz="1400" dirty="0" smtClean="0">
                <a:solidFill>
                  <a:schemeClr val="bg1"/>
                </a:solidFill>
                <a:latin typeface="Arial" panose="020B0604020202020204" pitchFamily="34" charset="0"/>
                <a:cs typeface="Arial" panose="020B0604020202020204" pitchFamily="34" charset="0"/>
              </a:rPr>
              <a:t>ne soient </a:t>
            </a:r>
            <a:r>
              <a:rPr lang="fr-FR" sz="1400" dirty="0">
                <a:solidFill>
                  <a:schemeClr val="bg1"/>
                </a:solidFill>
                <a:latin typeface="Arial" panose="020B0604020202020204" pitchFamily="34" charset="0"/>
                <a:cs typeface="Arial" panose="020B0604020202020204" pitchFamily="34" charset="0"/>
              </a:rPr>
              <a:t>trop lourdes.</a:t>
            </a:r>
          </a:p>
        </p:txBody>
      </p:sp>
      <p:sp>
        <p:nvSpPr>
          <p:cNvPr id="14" name="ZoneTexte 13"/>
          <p:cNvSpPr txBox="1"/>
          <p:nvPr/>
        </p:nvSpPr>
        <p:spPr>
          <a:xfrm rot="16200000">
            <a:off x="-22469" y="550052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29221269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423317"/>
            <a:ext cx="7818120" cy="324144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a:solidFill>
                  <a:prstClr val="white"/>
                </a:solidFill>
                <a:latin typeface="Arial" panose="020B0604020202020204" pitchFamily="34" charset="0"/>
                <a:cs typeface="Arial" panose="020B0604020202020204" pitchFamily="34" charset="0"/>
              </a:rPr>
              <a:t>Définitions importantes</a:t>
            </a:r>
          </a:p>
          <a:p>
            <a:pPr algn="just"/>
            <a:endParaRPr lang="fr-FR" sz="1400" b="1" u="sng" dirty="0" smtClean="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 « Problèmes de pied qui interfèrent avec la marche » </a:t>
            </a:r>
            <a:r>
              <a:rPr lang="fr-FR" sz="1400" i="1" dirty="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L’intérêt de connaître l’état des pieds dans une démarche d’évaluation multidimensionnelle réside principalement dans l’impact sur la marche. Les limitations voir l’empêchement de la marche impactent les déplacements de la personne, la participation à la vie sociale, aux activités de la vie quotidienne, et globalement au bien être. Lorsqu’ils sont repérés précocement, les problèmes de pieds peuvent être résolus avant que les conséquences ne soient trop lourdes</a:t>
            </a:r>
            <a:r>
              <a:rPr lang="fr-FR" sz="1400" dirty="0" smtClean="0">
                <a:solidFill>
                  <a:prstClr val="white"/>
                </a:solidFill>
                <a:latin typeface="Arial" panose="020B0604020202020204" pitchFamily="34" charset="0"/>
                <a:cs typeface="Arial" panose="020B0604020202020204" pitchFamily="34" charset="0"/>
              </a:rPr>
              <a:t>.</a:t>
            </a:r>
            <a:endParaRPr lang="fr-FR" sz="1400" i="1" dirty="0" smtClean="0">
              <a:solidFill>
                <a:prstClr val="white"/>
              </a:solidFill>
              <a:latin typeface="Arial" panose="020B0604020202020204" pitchFamily="34" charset="0"/>
              <a:cs typeface="Arial" panose="020B0604020202020204" pitchFamily="34" charset="0"/>
            </a:endParaRPr>
          </a:p>
          <a:p>
            <a:pPr algn="just"/>
            <a:endParaRPr lang="fr-FR" sz="1400" b="1" u="sng" dirty="0">
              <a:solidFill>
                <a:prstClr val="white"/>
              </a:solidFill>
              <a:latin typeface="Arial" panose="020B0604020202020204" pitchFamily="34" charset="0"/>
              <a:cs typeface="Arial" panose="020B0604020202020204" pitchFamily="34" charset="0"/>
            </a:endParaRPr>
          </a:p>
          <a:p>
            <a:pPr algn="just"/>
            <a:r>
              <a:rPr lang="fr-FR" sz="1400" b="1" u="sng" dirty="0" smtClean="0">
                <a:solidFill>
                  <a:prstClr val="white"/>
                </a:solidFill>
                <a:latin typeface="Arial" panose="020B0604020202020204" pitchFamily="34" charset="0"/>
                <a:cs typeface="Arial" panose="020B0604020202020204" pitchFamily="34" charset="0"/>
              </a:rPr>
              <a:t>Définitions importantes</a:t>
            </a:r>
          </a:p>
          <a:p>
            <a:pPr algn="just"/>
            <a:endParaRPr lang="fr-FR" sz="14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u="sng" dirty="0" smtClean="0">
                <a:solidFill>
                  <a:schemeClr val="bg1"/>
                </a:solidFill>
                <a:latin typeface="Arial" panose="020B0604020202020204" pitchFamily="34" charset="0"/>
                <a:cs typeface="Arial" panose="020B0604020202020204" pitchFamily="34" charset="0"/>
              </a:rPr>
              <a:t>Ulcère de pression :</a:t>
            </a:r>
            <a:r>
              <a:rPr lang="fr-FR" sz="1400" dirty="0" smtClean="0">
                <a:solidFill>
                  <a:schemeClr val="bg1"/>
                </a:solidFill>
                <a:latin typeface="Arial" panose="020B0604020202020204" pitchFamily="34" charset="0"/>
                <a:cs typeface="Arial" panose="020B0604020202020204" pitchFamily="34" charset="0"/>
              </a:rPr>
              <a:t> Toute lésion causée par une pression continue. Les ulcères de pression surviennent au niveau des proéminences osseuses et on leur attribue des stades pour classifier les dommages tissulaires observés.</a:t>
            </a:r>
            <a:endParaRPr lang="fr-FR" sz="1400" dirty="0">
              <a:solidFill>
                <a:schemeClr val="bg1"/>
              </a:solidFill>
              <a:latin typeface="Arial" panose="020B0604020202020204" pitchFamily="34" charset="0"/>
              <a:cs typeface="Arial" panose="020B0604020202020204" pitchFamily="34" charset="0"/>
            </a:endParaRP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7" name="Arrondir un rectangle avec un coin du même côté 6"/>
          <p:cNvSpPr/>
          <p:nvPr/>
        </p:nvSpPr>
        <p:spPr>
          <a:xfrm rot="10800000">
            <a:off x="4959178" y="-11627"/>
            <a:ext cx="321327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de la peau et des pieds</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93603273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38" y="172243"/>
            <a:ext cx="8874252" cy="1325563"/>
          </a:xfrm>
        </p:spPr>
        <p:txBody>
          <a:bodyPr/>
          <a:lstStyle/>
          <a:p>
            <a:r>
              <a:rPr lang="fr-FR" sz="1600" dirty="0" smtClean="0"/>
              <a:t>Section M. Médicaments</a:t>
            </a:r>
          </a:p>
          <a:p>
            <a:endParaRPr lang="fr-FR" dirty="0"/>
          </a:p>
        </p:txBody>
      </p:sp>
      <p:sp>
        <p:nvSpPr>
          <p:cNvPr id="3" name="Espace réservé du texte 2"/>
          <p:cNvSpPr>
            <a:spLocks noGrp="1"/>
          </p:cNvSpPr>
          <p:nvPr>
            <p:ph type="body" sz="quarter" idx="10"/>
          </p:nvPr>
        </p:nvSpPr>
        <p:spPr>
          <a:xfrm>
            <a:off x="642938" y="223381"/>
            <a:ext cx="7388954" cy="481012"/>
          </a:xfrm>
        </p:spPr>
        <p:txBody>
          <a:bodyPr>
            <a:noAutofit/>
          </a:bodyPr>
          <a:lstStyle/>
          <a:p>
            <a:r>
              <a:rPr lang="fr-FR" sz="1600" dirty="0" smtClean="0"/>
              <a:t>Présentation du domaine</a:t>
            </a:r>
            <a:endParaRPr lang="fr-FR" sz="1600" dirty="0"/>
          </a:p>
        </p:txBody>
      </p:sp>
      <p:sp>
        <p:nvSpPr>
          <p:cNvPr id="4" name="Rectangle 3"/>
          <p:cNvSpPr/>
          <p:nvPr/>
        </p:nvSpPr>
        <p:spPr>
          <a:xfrm>
            <a:off x="662940" y="1389022"/>
            <a:ext cx="7818120" cy="84053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Médicaments</a:t>
            </a:r>
            <a:r>
              <a:rPr lang="fr-FR" sz="1400" dirty="0" smtClean="0">
                <a:solidFill>
                  <a:prstClr val="white"/>
                </a:solidFill>
                <a:latin typeface="Arial" panose="020B0604020202020204" pitchFamily="34" charset="0"/>
                <a:cs typeface="Arial" panose="020B0604020202020204" pitchFamily="34" charset="0"/>
              </a:rPr>
              <a:t> évalue l’ensemble des médicaments pris par la personne sur les 3 derniers jours. Ces médicaments peuvent être prescrits et/ou non prescrits. Ils sont pris au long cours ou occasionnellement.</a:t>
            </a:r>
            <a:endParaRPr lang="fr-FR" sz="14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42938" y="2783552"/>
            <a:ext cx="7838122" cy="303459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srgbClr val="0F3A9C"/>
                </a:solidFill>
              </a:rPr>
              <a:t>La prise, ou la non prise de médicaments quelque soit la raison, influence l’état de fonctionnement et la santé. </a:t>
            </a:r>
          </a:p>
          <a:p>
            <a:pPr algn="just"/>
            <a:endParaRPr lang="fr-FR" sz="1400" dirty="0" smtClean="0">
              <a:solidFill>
                <a:srgbClr val="0F3A9C"/>
              </a:solidFill>
            </a:endParaRPr>
          </a:p>
          <a:p>
            <a:pPr algn="just"/>
            <a:r>
              <a:rPr lang="fr-FR" sz="1400" dirty="0" smtClean="0">
                <a:solidFill>
                  <a:srgbClr val="0F3A9C"/>
                </a:solidFill>
              </a:rPr>
              <a:t>L’augmentation </a:t>
            </a:r>
            <a:r>
              <a:rPr lang="fr-FR" sz="1400" dirty="0">
                <a:solidFill>
                  <a:srgbClr val="0F3A9C"/>
                </a:solidFill>
              </a:rPr>
              <a:t>de l’espérance de vie et de celle des maladies </a:t>
            </a:r>
            <a:r>
              <a:rPr lang="fr-FR" sz="1400" dirty="0" smtClean="0">
                <a:solidFill>
                  <a:srgbClr val="0F3A9C"/>
                </a:solidFill>
              </a:rPr>
              <a:t>chroniques a entrainé une augmentation régulière de l’utilisation des médicaments. De plus, de nombreux </a:t>
            </a:r>
            <a:r>
              <a:rPr lang="fr-FR" sz="1400" dirty="0">
                <a:solidFill>
                  <a:srgbClr val="0F3A9C"/>
                </a:solidFill>
              </a:rPr>
              <a:t>médicaments </a:t>
            </a:r>
            <a:r>
              <a:rPr lang="fr-FR" sz="1400" dirty="0" smtClean="0">
                <a:solidFill>
                  <a:srgbClr val="0F3A9C"/>
                </a:solidFill>
              </a:rPr>
              <a:t>sont consommés </a:t>
            </a:r>
            <a:r>
              <a:rPr lang="fr-FR" sz="1400" dirty="0">
                <a:solidFill>
                  <a:srgbClr val="0F3A9C"/>
                </a:solidFill>
              </a:rPr>
              <a:t>sans </a:t>
            </a:r>
            <a:r>
              <a:rPr lang="fr-FR" sz="1400" dirty="0" smtClean="0">
                <a:solidFill>
                  <a:srgbClr val="0F3A9C"/>
                </a:solidFill>
              </a:rPr>
              <a:t>ordonnance. De ces faits, on constate une </a:t>
            </a:r>
            <a:r>
              <a:rPr lang="fr-FR" sz="1400" dirty="0">
                <a:solidFill>
                  <a:srgbClr val="0F3A9C"/>
                </a:solidFill>
              </a:rPr>
              <a:t>morbidité importante due </a:t>
            </a:r>
            <a:r>
              <a:rPr lang="fr-FR" sz="1400" dirty="0" smtClean="0">
                <a:solidFill>
                  <a:srgbClr val="0F3A9C"/>
                </a:solidFill>
              </a:rPr>
              <a:t>aux effets </a:t>
            </a:r>
            <a:r>
              <a:rPr lang="fr-FR" sz="1400" dirty="0">
                <a:solidFill>
                  <a:srgbClr val="0F3A9C"/>
                </a:solidFill>
              </a:rPr>
              <a:t>secondaires </a:t>
            </a:r>
            <a:r>
              <a:rPr lang="fr-FR" sz="1400" dirty="0" smtClean="0">
                <a:solidFill>
                  <a:srgbClr val="0F3A9C"/>
                </a:solidFill>
              </a:rPr>
              <a:t>indésirables. </a:t>
            </a:r>
            <a:r>
              <a:rPr lang="fr-FR" sz="1400" b="1" dirty="0" smtClean="0">
                <a:solidFill>
                  <a:srgbClr val="0F3A9C"/>
                </a:solidFill>
              </a:rPr>
              <a:t>Plus le </a:t>
            </a:r>
            <a:r>
              <a:rPr lang="fr-FR" sz="1400" b="1" dirty="0">
                <a:solidFill>
                  <a:srgbClr val="0F3A9C"/>
                </a:solidFill>
              </a:rPr>
              <a:t>nombre de médicaments </a:t>
            </a:r>
            <a:r>
              <a:rPr lang="fr-FR" sz="1400" dirty="0">
                <a:solidFill>
                  <a:srgbClr val="0F3A9C"/>
                </a:solidFill>
              </a:rPr>
              <a:t>que prend une personne </a:t>
            </a:r>
            <a:r>
              <a:rPr lang="fr-FR" sz="1400" b="1" dirty="0" smtClean="0">
                <a:solidFill>
                  <a:srgbClr val="0F3A9C"/>
                </a:solidFill>
              </a:rPr>
              <a:t>est élevé</a:t>
            </a:r>
            <a:r>
              <a:rPr lang="fr-FR" sz="1400" dirty="0" smtClean="0">
                <a:solidFill>
                  <a:srgbClr val="0F3A9C"/>
                </a:solidFill>
              </a:rPr>
              <a:t>, </a:t>
            </a:r>
            <a:r>
              <a:rPr lang="fr-FR" sz="1400" b="1" dirty="0" smtClean="0">
                <a:solidFill>
                  <a:srgbClr val="0F3A9C"/>
                </a:solidFill>
              </a:rPr>
              <a:t>plus le </a:t>
            </a:r>
            <a:r>
              <a:rPr lang="fr-FR" sz="1400" b="1" dirty="0">
                <a:solidFill>
                  <a:srgbClr val="0F3A9C"/>
                </a:solidFill>
              </a:rPr>
              <a:t>risque d’interactions et d’effets défavorables </a:t>
            </a:r>
            <a:r>
              <a:rPr lang="fr-FR" sz="1400" b="1" dirty="0" smtClean="0">
                <a:solidFill>
                  <a:srgbClr val="0F3A9C"/>
                </a:solidFill>
              </a:rPr>
              <a:t>est grand</a:t>
            </a:r>
            <a:r>
              <a:rPr lang="fr-FR" sz="1400" dirty="0" smtClean="0">
                <a:solidFill>
                  <a:srgbClr val="0F3A9C"/>
                </a:solidFill>
              </a:rPr>
              <a:t>.</a:t>
            </a:r>
          </a:p>
          <a:p>
            <a:pPr algn="just"/>
            <a:r>
              <a:rPr lang="fr-FR" sz="1400" dirty="0" smtClean="0">
                <a:solidFill>
                  <a:srgbClr val="0F3A9C"/>
                </a:solidFill>
              </a:rPr>
              <a:t>L’utilisation </a:t>
            </a:r>
            <a:r>
              <a:rPr lang="fr-FR" sz="1400" dirty="0">
                <a:solidFill>
                  <a:srgbClr val="0F3A9C"/>
                </a:solidFill>
              </a:rPr>
              <a:t>au long cours </a:t>
            </a:r>
            <a:r>
              <a:rPr lang="fr-FR" sz="1400" dirty="0" smtClean="0">
                <a:solidFill>
                  <a:srgbClr val="0F3A9C"/>
                </a:solidFill>
              </a:rPr>
              <a:t>des médicaments, les prescriptions complexes et la </a:t>
            </a:r>
            <a:r>
              <a:rPr lang="fr-FR" sz="1400" dirty="0">
                <a:solidFill>
                  <a:srgbClr val="0F3A9C"/>
                </a:solidFill>
              </a:rPr>
              <a:t>polymédication augmentent le </a:t>
            </a:r>
            <a:r>
              <a:rPr lang="fr-FR" sz="1400" b="1" dirty="0" smtClean="0">
                <a:solidFill>
                  <a:srgbClr val="0F3A9C"/>
                </a:solidFill>
              </a:rPr>
              <a:t>risque de </a:t>
            </a:r>
            <a:r>
              <a:rPr lang="fr-FR" sz="1400" b="1" dirty="0">
                <a:solidFill>
                  <a:srgbClr val="0F3A9C"/>
                </a:solidFill>
              </a:rPr>
              <a:t>non-observance</a:t>
            </a:r>
            <a:r>
              <a:rPr lang="fr-FR" sz="1400" dirty="0">
                <a:solidFill>
                  <a:srgbClr val="0F3A9C"/>
                </a:solidFill>
              </a:rPr>
              <a:t>.</a:t>
            </a:r>
            <a:endParaRPr lang="fr-FR" sz="1400" dirty="0" smtClean="0">
              <a:solidFill>
                <a:srgbClr val="0F3A9C"/>
              </a:solidFill>
            </a:endParaRPr>
          </a:p>
          <a:p>
            <a:pPr algn="just"/>
            <a:endParaRPr lang="fr-FR" sz="1400" dirty="0">
              <a:solidFill>
                <a:srgbClr val="0F3A9C"/>
              </a:solidFill>
            </a:endParaRPr>
          </a:p>
          <a:p>
            <a:pPr algn="just"/>
            <a:r>
              <a:rPr lang="fr-FR" sz="1400" dirty="0">
                <a:solidFill>
                  <a:srgbClr val="0F3A9C"/>
                </a:solidFill>
              </a:rPr>
              <a:t>Cette </a:t>
            </a:r>
            <a:r>
              <a:rPr lang="fr-FR" sz="1400" dirty="0" smtClean="0">
                <a:solidFill>
                  <a:srgbClr val="0F3A9C"/>
                </a:solidFill>
              </a:rPr>
              <a:t>domaine a </a:t>
            </a:r>
            <a:r>
              <a:rPr lang="fr-FR" sz="1400" dirty="0">
                <a:solidFill>
                  <a:srgbClr val="0F3A9C"/>
                </a:solidFill>
              </a:rPr>
              <a:t>pour </a:t>
            </a:r>
            <a:r>
              <a:rPr lang="fr-FR" sz="1400" dirty="0" smtClean="0">
                <a:solidFill>
                  <a:srgbClr val="0F3A9C"/>
                </a:solidFill>
              </a:rPr>
              <a:t>but d’aider </a:t>
            </a:r>
            <a:r>
              <a:rPr lang="fr-FR" sz="1400" dirty="0">
                <a:solidFill>
                  <a:srgbClr val="0F3A9C"/>
                </a:solidFill>
              </a:rPr>
              <a:t>à </a:t>
            </a:r>
            <a:r>
              <a:rPr lang="fr-FR" sz="1400" b="1" dirty="0">
                <a:solidFill>
                  <a:srgbClr val="0F3A9C"/>
                </a:solidFill>
              </a:rPr>
              <a:t>identifier les personnes </a:t>
            </a:r>
            <a:r>
              <a:rPr lang="fr-FR" sz="1400" b="1" dirty="0" smtClean="0">
                <a:solidFill>
                  <a:srgbClr val="0F3A9C"/>
                </a:solidFill>
              </a:rPr>
              <a:t>ayant des risques potentiels </a:t>
            </a:r>
            <a:r>
              <a:rPr lang="fr-FR" sz="1400" b="1" dirty="0">
                <a:solidFill>
                  <a:srgbClr val="0F3A9C"/>
                </a:solidFill>
              </a:rPr>
              <a:t>de problèmes de santé liés aux médicaments</a:t>
            </a:r>
            <a:r>
              <a:rPr lang="fr-FR" sz="1400" dirty="0">
                <a:solidFill>
                  <a:srgbClr val="0F3A9C"/>
                </a:solidFill>
              </a:rPr>
              <a:t> ou </a:t>
            </a:r>
            <a:r>
              <a:rPr lang="fr-FR" sz="1400" b="1" dirty="0">
                <a:solidFill>
                  <a:srgbClr val="0F3A9C"/>
                </a:solidFill>
              </a:rPr>
              <a:t>celles qui peuvent avoir des difficultés à gérer leurs médicaments</a:t>
            </a:r>
            <a:r>
              <a:rPr lang="fr-FR" sz="1400" dirty="0">
                <a:solidFill>
                  <a:srgbClr val="0F3A9C"/>
                </a:solidFill>
              </a:rPr>
              <a:t>. </a:t>
            </a:r>
            <a:endParaRPr lang="fr-FR" sz="1400" b="1" dirty="0">
              <a:solidFill>
                <a:srgbClr val="0F3A9C"/>
              </a:solidFill>
            </a:endParaRPr>
          </a:p>
        </p:txBody>
      </p:sp>
      <p:sp>
        <p:nvSpPr>
          <p:cNvPr id="8" name="ZoneTexte 7"/>
          <p:cNvSpPr txBox="1"/>
          <p:nvPr/>
        </p:nvSpPr>
        <p:spPr>
          <a:xfrm>
            <a:off x="662940" y="2395170"/>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885076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100945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Enregistrer le nombre des différents médicaments (prescrits et non-prescrits) pris régulièrement ou occasionnellement durant les 3 derniers jours. Y compris les collyres. Inclus : tout médicament pris au long cours</a:t>
            </a:r>
            <a:r>
              <a:rPr lang="fr-FR" sz="1200" i="1" dirty="0" smtClean="0">
                <a:solidFill>
                  <a:srgbClr val="0F3A9C"/>
                </a:solidFill>
              </a:rPr>
              <a:t>.</a:t>
            </a:r>
            <a:endParaRPr lang="fr-FR" sz="1200" dirty="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1" name="ZoneTexte 10"/>
          <p:cNvSpPr txBox="1"/>
          <p:nvPr/>
        </p:nvSpPr>
        <p:spPr>
          <a:xfrm>
            <a:off x="957700" y="1013619"/>
            <a:ext cx="3255315" cy="369332"/>
          </a:xfrm>
          <a:prstGeom prst="rect">
            <a:avLst/>
          </a:prstGeom>
          <a:solidFill>
            <a:schemeClr val="bg1"/>
          </a:solidFill>
        </p:spPr>
        <p:txBody>
          <a:bodyPr wrap="none" rtlCol="0">
            <a:spAutoFit/>
          </a:bodyPr>
          <a:lstStyle/>
          <a:p>
            <a:r>
              <a:rPr lang="fr-FR" b="1" i="1" dirty="0">
                <a:solidFill>
                  <a:srgbClr val="0F3A9C"/>
                </a:solidFill>
              </a:rPr>
              <a:t>iM14 - Nombre de médicaments</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440840"/>
            <a:ext cx="7818120" cy="10362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Enregistrer le nombre des différentes plantes médicinales ou suppléments nutritionnels (prescrits et non-prescrits) pris régulièrement ou occasionnellement durant les 3 derniers </a:t>
            </a:r>
            <a:r>
              <a:rPr lang="fr-FR" sz="1200" i="1" dirty="0" smtClean="0">
                <a:solidFill>
                  <a:srgbClr val="0F3A9C"/>
                </a:solidFill>
              </a:rPr>
              <a:t>jours. </a:t>
            </a: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9" name="ZoneTexte 8"/>
          <p:cNvSpPr txBox="1"/>
          <p:nvPr/>
        </p:nvSpPr>
        <p:spPr>
          <a:xfrm>
            <a:off x="957700" y="2256175"/>
            <a:ext cx="6943055" cy="369332"/>
          </a:xfrm>
          <a:prstGeom prst="rect">
            <a:avLst/>
          </a:prstGeom>
          <a:solidFill>
            <a:schemeClr val="bg1"/>
          </a:solidFill>
        </p:spPr>
        <p:txBody>
          <a:bodyPr wrap="none" rtlCol="0">
            <a:spAutoFit/>
          </a:bodyPr>
          <a:lstStyle/>
          <a:p>
            <a:r>
              <a:rPr lang="fr-FR" b="1" i="1" dirty="0">
                <a:solidFill>
                  <a:srgbClr val="0F3A9C"/>
                </a:solidFill>
              </a:rPr>
              <a:t>iM15 - Nombre de plantes médicinales et de suppléments nutritionnels</a:t>
            </a:r>
          </a:p>
        </p:txBody>
      </p:sp>
      <p:sp>
        <p:nvSpPr>
          <p:cNvPr id="13" name="Rectangle 12"/>
          <p:cNvSpPr/>
          <p:nvPr/>
        </p:nvSpPr>
        <p:spPr>
          <a:xfrm>
            <a:off x="642938" y="3661719"/>
            <a:ext cx="7818120" cy="293786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dirty="0">
                <a:solidFill>
                  <a:prstClr val="white"/>
                </a:solidFill>
                <a:latin typeface="Arial" panose="020B0604020202020204" pitchFamily="34" charset="0"/>
                <a:cs typeface="Arial" panose="020B0604020202020204" pitchFamily="34" charset="0"/>
              </a:rPr>
              <a:t>Un médicament est </a:t>
            </a:r>
            <a:r>
              <a:rPr lang="fr-FR" sz="13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une </a:t>
            </a:r>
            <a:r>
              <a:rPr lang="fr-FR" sz="1300" dirty="0">
                <a:solidFill>
                  <a:prstClr val="white"/>
                </a:solidFill>
                <a:latin typeface="Arial" panose="020B0604020202020204" pitchFamily="34" charset="0"/>
                <a:cs typeface="Arial" panose="020B0604020202020204" pitchFamily="34" charset="0"/>
              </a:rPr>
              <a:t>substance (ou une composition) présentant des propriétés curatives ou préventives à l’égard des </a:t>
            </a:r>
            <a:r>
              <a:rPr lang="fr-FR" sz="1300" dirty="0" smtClean="0">
                <a:solidFill>
                  <a:prstClr val="white"/>
                </a:solidFill>
                <a:latin typeface="Arial" panose="020B0604020202020204" pitchFamily="34" charset="0"/>
                <a:cs typeface="Arial" panose="020B0604020202020204" pitchFamily="34" charset="0"/>
              </a:rPr>
              <a:t>maladies</a:t>
            </a:r>
          </a:p>
          <a:p>
            <a:pPr marL="171450" indent="-1714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un </a:t>
            </a:r>
            <a:r>
              <a:rPr lang="fr-FR" sz="1300" dirty="0">
                <a:solidFill>
                  <a:prstClr val="white"/>
                </a:solidFill>
                <a:latin typeface="Arial" panose="020B0604020202020204" pitchFamily="34" charset="0"/>
                <a:cs typeface="Arial" panose="020B0604020202020204" pitchFamily="34" charset="0"/>
              </a:rPr>
              <a:t>produit administré pour établir un diagnostic, restaurer, corriger ou modifier une fonction organique. </a:t>
            </a:r>
            <a:endParaRPr lang="fr-FR" sz="1300" dirty="0" smtClean="0">
              <a:solidFill>
                <a:prstClr val="white"/>
              </a:solidFill>
              <a:latin typeface="Arial" panose="020B0604020202020204" pitchFamily="34" charset="0"/>
              <a:cs typeface="Arial" panose="020B0604020202020204" pitchFamily="34" charset="0"/>
            </a:endParaRPr>
          </a:p>
          <a:p>
            <a:pPr algn="just"/>
            <a:r>
              <a:rPr lang="fr-FR" sz="1300" dirty="0" smtClean="0">
                <a:solidFill>
                  <a:prstClr val="white"/>
                </a:solidFill>
                <a:latin typeface="Arial" panose="020B0604020202020204" pitchFamily="34" charset="0"/>
                <a:cs typeface="Arial" panose="020B0604020202020204" pitchFamily="34" charset="0"/>
              </a:rPr>
              <a:t>Dès </a:t>
            </a:r>
            <a:r>
              <a:rPr lang="fr-FR" sz="1300" dirty="0">
                <a:solidFill>
                  <a:prstClr val="white"/>
                </a:solidFill>
                <a:latin typeface="Arial" panose="020B0604020202020204" pitchFamily="34" charset="0"/>
                <a:cs typeface="Arial" panose="020B0604020202020204" pitchFamily="34" charset="0"/>
              </a:rPr>
              <a:t>que la notice mentionne une de ces propriétés, c’est un médicament. Les médicaments homéopathiques sont inclus dans la classe des médicaments.</a:t>
            </a:r>
          </a:p>
          <a:p>
            <a:pPr algn="just"/>
            <a:endParaRPr lang="fr-FR" sz="1300" u="sng" dirty="0" smtClean="0">
              <a:solidFill>
                <a:prstClr val="white"/>
              </a:solidFill>
              <a:latin typeface="Arial" panose="020B0604020202020204" pitchFamily="34" charset="0"/>
              <a:cs typeface="Arial" panose="020B0604020202020204" pitchFamily="34" charset="0"/>
            </a:endParaRPr>
          </a:p>
          <a:p>
            <a:pPr algn="just"/>
            <a:r>
              <a:rPr lang="fr-FR" sz="1300" u="sng" dirty="0" smtClean="0">
                <a:solidFill>
                  <a:prstClr val="white"/>
                </a:solidFill>
                <a:latin typeface="Arial" panose="020B0604020202020204" pitchFamily="34" charset="0"/>
                <a:cs typeface="Arial" panose="020B0604020202020204" pitchFamily="34" charset="0"/>
              </a:rPr>
              <a:t>Pour </a:t>
            </a:r>
            <a:r>
              <a:rPr lang="fr-FR" sz="1300" u="sng" dirty="0">
                <a:solidFill>
                  <a:prstClr val="white"/>
                </a:solidFill>
                <a:latin typeface="Arial" panose="020B0604020202020204" pitchFamily="34" charset="0"/>
                <a:cs typeface="Arial" panose="020B0604020202020204" pitchFamily="34" charset="0"/>
              </a:rPr>
              <a:t>l’item « Nombre de médicaments » :</a:t>
            </a:r>
            <a:r>
              <a:rPr lang="fr-FR" sz="1300" dirty="0">
                <a:solidFill>
                  <a:prstClr val="white"/>
                </a:solidFill>
                <a:latin typeface="Arial" panose="020B0604020202020204" pitchFamily="34" charset="0"/>
                <a:cs typeface="Arial" panose="020B0604020202020204" pitchFamily="34" charset="0"/>
              </a:rPr>
              <a:t> </a:t>
            </a:r>
            <a:endParaRPr lang="fr-FR" sz="1300" dirty="0" smtClean="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300" dirty="0">
                <a:solidFill>
                  <a:prstClr val="white"/>
                </a:solidFill>
                <a:latin typeface="Arial" panose="020B0604020202020204" pitchFamily="34" charset="0"/>
                <a:cs typeface="Arial" panose="020B0604020202020204" pitchFamily="34" charset="0"/>
              </a:rPr>
              <a:t>On comptabilise le nombre total des différents médicaments pris dans les 3 derniers jours.</a:t>
            </a:r>
            <a:endParaRPr lang="fr-FR" sz="1300" dirty="0" smtClean="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Lorsqu’une </a:t>
            </a:r>
            <a:r>
              <a:rPr lang="fr-FR" sz="1300" dirty="0">
                <a:solidFill>
                  <a:prstClr val="white"/>
                </a:solidFill>
                <a:latin typeface="Arial" panose="020B0604020202020204" pitchFamily="34" charset="0"/>
                <a:cs typeface="Arial" panose="020B0604020202020204" pitchFamily="34" charset="0"/>
              </a:rPr>
              <a:t>même substance est prescrite à 2 dosages </a:t>
            </a:r>
            <a:r>
              <a:rPr lang="fr-FR" sz="1300" dirty="0" smtClean="0">
                <a:solidFill>
                  <a:prstClr val="white"/>
                </a:solidFill>
                <a:latin typeface="Arial" panose="020B0604020202020204" pitchFamily="34" charset="0"/>
                <a:cs typeface="Arial" panose="020B0604020202020204" pitchFamily="34" charset="0"/>
              </a:rPr>
              <a:t>différents, compter </a:t>
            </a:r>
            <a:r>
              <a:rPr lang="fr-FR" sz="1300" dirty="0">
                <a:solidFill>
                  <a:prstClr val="white"/>
                </a:solidFill>
                <a:latin typeface="Arial" panose="020B0604020202020204" pitchFamily="34" charset="0"/>
                <a:cs typeface="Arial" panose="020B0604020202020204" pitchFamily="34" charset="0"/>
              </a:rPr>
              <a:t>2 </a:t>
            </a:r>
            <a:r>
              <a:rPr lang="fr-FR" sz="1300" dirty="0" smtClean="0">
                <a:solidFill>
                  <a:prstClr val="white"/>
                </a:solidFill>
                <a:latin typeface="Arial" panose="020B0604020202020204" pitchFamily="34" charset="0"/>
                <a:cs typeface="Arial" panose="020B0604020202020204" pitchFamily="34" charset="0"/>
              </a:rPr>
              <a:t>médicaments.</a:t>
            </a:r>
          </a:p>
          <a:p>
            <a:pPr marL="171450" indent="-171450" algn="just">
              <a:buFont typeface="Arial" panose="020B0604020202020204" pitchFamily="34" charset="0"/>
              <a:buChar char="•"/>
            </a:pPr>
            <a:r>
              <a:rPr lang="fr-FR" sz="1300" dirty="0" smtClean="0">
                <a:solidFill>
                  <a:prstClr val="white"/>
                </a:solidFill>
                <a:latin typeface="Arial" panose="020B0604020202020204" pitchFamily="34" charset="0"/>
                <a:cs typeface="Arial" panose="020B0604020202020204" pitchFamily="34" charset="0"/>
              </a:rPr>
              <a:t>Les </a:t>
            </a:r>
            <a:r>
              <a:rPr lang="fr-FR" sz="1300" dirty="0">
                <a:solidFill>
                  <a:prstClr val="white"/>
                </a:solidFill>
                <a:latin typeface="Arial" panose="020B0604020202020204" pitchFamily="34" charset="0"/>
                <a:cs typeface="Arial" panose="020B0604020202020204" pitchFamily="34" charset="0"/>
              </a:rPr>
              <a:t>substances prescrites une à plusieurs fois par mois, au long cours, sont comptabilisées même si elles n’ont pas été prises ces 3 derniers jours (Ex : Vitamine D 1X/mois</a:t>
            </a:r>
            <a:r>
              <a:rPr lang="fr-FR" sz="1300" dirty="0" smtClean="0">
                <a:solidFill>
                  <a:prstClr val="white"/>
                </a:solidFill>
                <a:latin typeface="Arial" panose="020B0604020202020204" pitchFamily="34" charset="0"/>
                <a:cs typeface="Arial" panose="020B0604020202020204" pitchFamily="34" charset="0"/>
              </a:rPr>
              <a:t>).</a:t>
            </a:r>
            <a:endParaRPr lang="fr-FR" sz="13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300" dirty="0">
                <a:solidFill>
                  <a:prstClr val="white"/>
                </a:solidFill>
                <a:latin typeface="Arial" panose="020B0604020202020204" pitchFamily="34" charset="0"/>
                <a:cs typeface="Arial" panose="020B0604020202020204" pitchFamily="34" charset="0"/>
              </a:rPr>
              <a:t>Un médicament prescrit à la demande et non pris les 3 derniers jours n’est pas comptabilisé</a:t>
            </a:r>
            <a:r>
              <a:rPr lang="fr-FR" sz="1300" dirty="0" smtClean="0">
                <a:solidFill>
                  <a:prstClr val="white"/>
                </a:solidFill>
                <a:latin typeface="Arial" panose="020B0604020202020204" pitchFamily="34" charset="0"/>
                <a:cs typeface="Arial" panose="020B0604020202020204" pitchFamily="34" charset="0"/>
              </a:rPr>
              <a:t>.</a:t>
            </a:r>
          </a:p>
        </p:txBody>
      </p:sp>
      <p:sp>
        <p:nvSpPr>
          <p:cNvPr id="14" name="ZoneTexte 13"/>
          <p:cNvSpPr txBox="1"/>
          <p:nvPr/>
        </p:nvSpPr>
        <p:spPr>
          <a:xfrm rot="16200000">
            <a:off x="-42471" y="4747056"/>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0" name="Rectangle 9"/>
          <p:cNvSpPr/>
          <p:nvPr/>
        </p:nvSpPr>
        <p:spPr>
          <a:xfrm>
            <a:off x="4063779" y="6637743"/>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637743"/>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10841739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2641834"/>
            <a:ext cx="7818120" cy="100945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Un </a:t>
            </a:r>
            <a:r>
              <a:rPr lang="fr-FR" sz="1200" i="1" dirty="0" smtClean="0">
                <a:solidFill>
                  <a:srgbClr val="0F3A9C"/>
                </a:solidFill>
              </a:rPr>
              <a:t>médecin (ou professionnel de santé) </a:t>
            </a:r>
            <a:r>
              <a:rPr lang="fr-FR" sz="1200" i="1" dirty="0">
                <a:solidFill>
                  <a:srgbClr val="0F3A9C"/>
                </a:solidFill>
              </a:rPr>
              <a:t>a prescrit un nouveau médicament, ou a arrêté un médicament pris durant les 7 derniers </a:t>
            </a:r>
            <a:r>
              <a:rPr lang="fr-FR" sz="1200" i="1" dirty="0" smtClean="0">
                <a:solidFill>
                  <a:srgbClr val="0F3A9C"/>
                </a:solidFill>
              </a:rPr>
              <a:t>jours.</a:t>
            </a:r>
            <a:endParaRPr lang="fr-FR" sz="1200" dirty="0">
              <a:solidFill>
                <a:srgbClr val="0F3A9C"/>
              </a:solidFill>
            </a:endParaRPr>
          </a:p>
          <a:p>
            <a:pPr lvl="1" algn="just"/>
            <a:r>
              <a:rPr lang="fr-FR" sz="1200" dirty="0">
                <a:solidFill>
                  <a:srgbClr val="0F3A9C"/>
                </a:solidFill>
              </a:rPr>
              <a:t>0 – Non </a:t>
            </a:r>
          </a:p>
          <a:p>
            <a:pPr lvl="1" algn="just"/>
            <a:r>
              <a:rPr lang="fr-FR" sz="1200" dirty="0">
                <a:solidFill>
                  <a:srgbClr val="0F3A9C"/>
                </a:solidFill>
              </a:rPr>
              <a:t>1 – Oui</a:t>
            </a:r>
          </a:p>
        </p:txBody>
      </p:sp>
      <p:sp>
        <p:nvSpPr>
          <p:cNvPr id="11" name="ZoneTexte 10"/>
          <p:cNvSpPr txBox="1"/>
          <p:nvPr/>
        </p:nvSpPr>
        <p:spPr>
          <a:xfrm>
            <a:off x="957700" y="2457170"/>
            <a:ext cx="4889287" cy="369332"/>
          </a:xfrm>
          <a:prstGeom prst="rect">
            <a:avLst/>
          </a:prstGeom>
          <a:solidFill>
            <a:schemeClr val="bg1"/>
          </a:solidFill>
        </p:spPr>
        <p:txBody>
          <a:bodyPr wrap="none" rtlCol="0">
            <a:spAutoFit/>
          </a:bodyPr>
          <a:lstStyle/>
          <a:p>
            <a:r>
              <a:rPr lang="fr-FR" b="1" i="1" dirty="0">
                <a:solidFill>
                  <a:srgbClr val="0F3A9C"/>
                </a:solidFill>
              </a:rPr>
              <a:t>iM16 - Changement </a:t>
            </a:r>
            <a:r>
              <a:rPr lang="fr-FR" b="1" i="1" dirty="0" smtClean="0">
                <a:solidFill>
                  <a:srgbClr val="0F3A9C"/>
                </a:solidFill>
              </a:rPr>
              <a:t>récent </a:t>
            </a:r>
            <a:r>
              <a:rPr lang="fr-FR" b="1" i="1" dirty="0">
                <a:solidFill>
                  <a:srgbClr val="0F3A9C"/>
                </a:solidFill>
              </a:rPr>
              <a:t>dans les médicaments</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3884391"/>
            <a:ext cx="7818120" cy="121045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Demandez à la personne : </a:t>
            </a:r>
            <a:r>
              <a:rPr lang="fr-FR" sz="1200" i="1" dirty="0" smtClean="0">
                <a:solidFill>
                  <a:srgbClr val="0F3A9C"/>
                </a:solidFill>
              </a:rPr>
              <a:t>Avez-vous </a:t>
            </a:r>
            <a:r>
              <a:rPr lang="fr-FR" sz="1200" i="1" dirty="0">
                <a:solidFill>
                  <a:srgbClr val="0F3A9C"/>
                </a:solidFill>
              </a:rPr>
              <a:t>des inquiétudes à propos de vos médicaments qui devraient être discutées avec un </a:t>
            </a:r>
            <a:r>
              <a:rPr lang="fr-FR" sz="1200" i="1" dirty="0" smtClean="0">
                <a:solidFill>
                  <a:srgbClr val="0F3A9C"/>
                </a:solidFill>
              </a:rPr>
              <a:t>médecin ? </a:t>
            </a: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a:t>
            </a:r>
          </a:p>
          <a:p>
            <a:pPr lvl="1" algn="just"/>
            <a:r>
              <a:rPr lang="fr-FR" sz="1200" dirty="0" smtClean="0">
                <a:solidFill>
                  <a:srgbClr val="0F3A9C"/>
                </a:solidFill>
              </a:rPr>
              <a:t>8 – Ne peut (ne veut) pas répondre</a:t>
            </a:r>
            <a:endParaRPr lang="fr-FR" sz="1200" dirty="0">
              <a:solidFill>
                <a:srgbClr val="0F3A9C"/>
              </a:solidFill>
            </a:endParaRPr>
          </a:p>
        </p:txBody>
      </p:sp>
      <p:sp>
        <p:nvSpPr>
          <p:cNvPr id="9" name="ZoneTexte 8"/>
          <p:cNvSpPr txBox="1"/>
          <p:nvPr/>
        </p:nvSpPr>
        <p:spPr>
          <a:xfrm>
            <a:off x="957700" y="3699726"/>
            <a:ext cx="4083747" cy="369332"/>
          </a:xfrm>
          <a:prstGeom prst="rect">
            <a:avLst/>
          </a:prstGeom>
          <a:solidFill>
            <a:schemeClr val="bg1"/>
          </a:solidFill>
        </p:spPr>
        <p:txBody>
          <a:bodyPr wrap="none" rtlCol="0">
            <a:spAutoFit/>
          </a:bodyPr>
          <a:lstStyle/>
          <a:p>
            <a:r>
              <a:rPr lang="fr-FR" b="1" i="1" dirty="0">
                <a:solidFill>
                  <a:srgbClr val="0F3A9C"/>
                </a:solidFill>
              </a:rPr>
              <a:t>iM17 - Besoin de revue des médicaments</a:t>
            </a:r>
          </a:p>
        </p:txBody>
      </p:sp>
      <p:sp>
        <p:nvSpPr>
          <p:cNvPr id="13" name="Rectangle 12"/>
          <p:cNvSpPr/>
          <p:nvPr/>
        </p:nvSpPr>
        <p:spPr>
          <a:xfrm>
            <a:off x="642938" y="1240036"/>
            <a:ext cx="7818120" cy="115185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Toujours </a:t>
            </a:r>
            <a:r>
              <a:rPr lang="fr-FR" sz="1200" dirty="0">
                <a:solidFill>
                  <a:srgbClr val="0F3A9C"/>
                </a:solidFill>
              </a:rPr>
              <a:t>observant (</a:t>
            </a:r>
            <a:r>
              <a:rPr lang="fr-FR" sz="1200" dirty="0" smtClean="0">
                <a:solidFill>
                  <a:srgbClr val="0F3A9C"/>
                </a:solidFill>
              </a:rPr>
              <a:t>s’est toujours </a:t>
            </a:r>
            <a:r>
              <a:rPr lang="fr-FR" sz="1200" dirty="0">
                <a:solidFill>
                  <a:srgbClr val="0F3A9C"/>
                </a:solidFill>
              </a:rPr>
              <a:t>conformé) </a:t>
            </a: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Observant 80% du </a:t>
            </a:r>
            <a:r>
              <a:rPr lang="fr-FR" sz="1200" dirty="0">
                <a:solidFill>
                  <a:srgbClr val="0F3A9C"/>
                </a:solidFill>
              </a:rPr>
              <a:t>temps ou plus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Observant </a:t>
            </a:r>
            <a:r>
              <a:rPr lang="fr-FR" sz="1200" dirty="0">
                <a:solidFill>
                  <a:srgbClr val="0F3A9C"/>
                </a:solidFill>
              </a:rPr>
              <a:t>moins de </a:t>
            </a:r>
            <a:r>
              <a:rPr lang="fr-FR" sz="1200" dirty="0" smtClean="0">
                <a:solidFill>
                  <a:srgbClr val="0F3A9C"/>
                </a:solidFill>
              </a:rPr>
              <a:t>80% </a:t>
            </a:r>
            <a:r>
              <a:rPr lang="fr-FR" sz="1200" dirty="0">
                <a:solidFill>
                  <a:srgbClr val="0F3A9C"/>
                </a:solidFill>
              </a:rPr>
              <a:t>du temps </a:t>
            </a:r>
            <a:endParaRPr lang="fr-FR" sz="1200" dirty="0" smtClean="0">
              <a:solidFill>
                <a:srgbClr val="0F3A9C"/>
              </a:solidFill>
            </a:endParaRPr>
          </a:p>
          <a:p>
            <a:pPr lvl="1" algn="just"/>
            <a:r>
              <a:rPr lang="fr-FR" sz="1200" dirty="0" smtClean="0">
                <a:solidFill>
                  <a:srgbClr val="0F3A9C"/>
                </a:solidFill>
              </a:rPr>
              <a:t>8</a:t>
            </a:r>
            <a:r>
              <a:rPr lang="fr-FR" sz="1200" dirty="0">
                <a:solidFill>
                  <a:srgbClr val="0F3A9C"/>
                </a:solidFill>
              </a:rPr>
              <a:t> – </a:t>
            </a:r>
            <a:r>
              <a:rPr lang="fr-FR" sz="1200" dirty="0" smtClean="0">
                <a:solidFill>
                  <a:srgbClr val="0F3A9C"/>
                </a:solidFill>
              </a:rPr>
              <a:t>Pas </a:t>
            </a:r>
            <a:r>
              <a:rPr lang="fr-FR" sz="1200" dirty="0">
                <a:solidFill>
                  <a:srgbClr val="0F3A9C"/>
                </a:solidFill>
              </a:rPr>
              <a:t>de médicament </a:t>
            </a:r>
            <a:r>
              <a:rPr lang="fr-FR" sz="1200" dirty="0" smtClean="0">
                <a:solidFill>
                  <a:srgbClr val="0F3A9C"/>
                </a:solidFill>
              </a:rPr>
              <a:t>prescrit</a:t>
            </a:r>
          </a:p>
        </p:txBody>
      </p:sp>
      <p:sp>
        <p:nvSpPr>
          <p:cNvPr id="14" name="ZoneTexte 13"/>
          <p:cNvSpPr txBox="1"/>
          <p:nvPr/>
        </p:nvSpPr>
        <p:spPr>
          <a:xfrm>
            <a:off x="864935" y="1034238"/>
            <a:ext cx="4798960" cy="369332"/>
          </a:xfrm>
          <a:prstGeom prst="rect">
            <a:avLst/>
          </a:prstGeom>
          <a:solidFill>
            <a:schemeClr val="bg1"/>
          </a:solidFill>
        </p:spPr>
        <p:txBody>
          <a:bodyPr wrap="none" rtlCol="0">
            <a:spAutoFit/>
          </a:bodyPr>
          <a:lstStyle/>
          <a:p>
            <a:r>
              <a:rPr lang="fr-FR" b="1" i="1" dirty="0">
                <a:solidFill>
                  <a:srgbClr val="0F3A9C"/>
                </a:solidFill>
              </a:rPr>
              <a:t>iM3 - Observant pour les médicaments </a:t>
            </a:r>
            <a:r>
              <a:rPr lang="fr-FR" b="1" i="1" dirty="0" smtClean="0">
                <a:solidFill>
                  <a:srgbClr val="0F3A9C"/>
                </a:solidFill>
              </a:rPr>
              <a:t>prescrits</a:t>
            </a:r>
            <a:endParaRPr lang="fr-FR" b="1" i="1" dirty="0">
              <a:solidFill>
                <a:srgbClr val="0F3A9C"/>
              </a:solidFill>
            </a:endParaRPr>
          </a:p>
        </p:txBody>
      </p:sp>
      <p:sp>
        <p:nvSpPr>
          <p:cNvPr id="17" name="Rectangle 16"/>
          <p:cNvSpPr/>
          <p:nvPr/>
        </p:nvSpPr>
        <p:spPr>
          <a:xfrm>
            <a:off x="642938" y="5279509"/>
            <a:ext cx="7818120" cy="63096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prstClr val="white"/>
                </a:solidFill>
                <a:latin typeface="Arial" panose="020B0604020202020204" pitchFamily="34" charset="0"/>
                <a:cs typeface="Arial" panose="020B0604020202020204" pitchFamily="34" charset="0"/>
              </a:rPr>
              <a:t>Pour </a:t>
            </a:r>
            <a:r>
              <a:rPr lang="fr-FR" sz="1400" u="sng" dirty="0">
                <a:solidFill>
                  <a:prstClr val="white"/>
                </a:solidFill>
                <a:latin typeface="Arial" panose="020B0604020202020204" pitchFamily="34" charset="0"/>
                <a:cs typeface="Arial" panose="020B0604020202020204" pitchFamily="34" charset="0"/>
              </a:rPr>
              <a:t>l’item « </a:t>
            </a:r>
            <a:r>
              <a:rPr lang="fr-FR" sz="1400" u="sng" dirty="0" smtClean="0">
                <a:solidFill>
                  <a:prstClr val="white"/>
                </a:solidFill>
                <a:latin typeface="Arial" panose="020B0604020202020204" pitchFamily="34" charset="0"/>
                <a:cs typeface="Arial" panose="020B0604020202020204" pitchFamily="34" charset="0"/>
              </a:rPr>
              <a:t>Observant </a:t>
            </a:r>
            <a:r>
              <a:rPr lang="fr-FR" sz="1400" u="sng" dirty="0">
                <a:solidFill>
                  <a:prstClr val="white"/>
                </a:solidFill>
                <a:latin typeface="Arial" panose="020B0604020202020204" pitchFamily="34" charset="0"/>
                <a:cs typeface="Arial" panose="020B0604020202020204" pitchFamily="34" charset="0"/>
              </a:rPr>
              <a:t>pour les médicaments prescrits » </a:t>
            </a:r>
            <a:r>
              <a:rPr lang="fr-FR" sz="1400" i="1" dirty="0">
                <a:solidFill>
                  <a:prstClr val="white"/>
                </a:solidFill>
                <a:latin typeface="Arial" panose="020B0604020202020204" pitchFamily="34" charset="0"/>
                <a:cs typeface="Arial" panose="020B0604020202020204" pitchFamily="34" charset="0"/>
              </a:rPr>
              <a:t>: </a:t>
            </a:r>
            <a:r>
              <a:rPr lang="fr-FR" sz="1400" i="1" dirty="0" smtClean="0">
                <a:solidFill>
                  <a:prstClr val="white"/>
                </a:solidFill>
                <a:latin typeface="Arial" panose="020B0604020202020204" pitchFamily="34" charset="0"/>
                <a:cs typeface="Arial" panose="020B0604020202020204" pitchFamily="34" charset="0"/>
              </a:rPr>
              <a:t>l’observance </a:t>
            </a:r>
            <a:r>
              <a:rPr lang="fr-FR" sz="1400" i="1" dirty="0">
                <a:solidFill>
                  <a:prstClr val="white"/>
                </a:solidFill>
                <a:latin typeface="Arial" panose="020B0604020202020204" pitchFamily="34" charset="0"/>
                <a:cs typeface="Arial" panose="020B0604020202020204" pitchFamily="34" charset="0"/>
              </a:rPr>
              <a:t>n’est évaluée que pour ce qui est </a:t>
            </a:r>
            <a:r>
              <a:rPr lang="fr-FR" sz="1400" i="1" dirty="0" smtClean="0">
                <a:solidFill>
                  <a:prstClr val="white"/>
                </a:solidFill>
                <a:latin typeface="Arial" panose="020B0604020202020204" pitchFamily="34" charset="0"/>
                <a:cs typeface="Arial" panose="020B0604020202020204" pitchFamily="34" charset="0"/>
              </a:rPr>
              <a:t>prescrit</a:t>
            </a:r>
            <a:r>
              <a:rPr lang="fr-FR" sz="1400" i="1" dirty="0">
                <a:solidFill>
                  <a:prstClr val="white"/>
                </a:solidFill>
                <a:latin typeface="Arial" panose="020B0604020202020204" pitchFamily="34" charset="0"/>
                <a:cs typeface="Arial" panose="020B0604020202020204" pitchFamily="34" charset="0"/>
              </a:rPr>
              <a:t>.</a:t>
            </a:r>
          </a:p>
        </p:txBody>
      </p:sp>
      <p:sp>
        <p:nvSpPr>
          <p:cNvPr id="18" name="ZoneTexte 17"/>
          <p:cNvSpPr txBox="1"/>
          <p:nvPr/>
        </p:nvSpPr>
        <p:spPr>
          <a:xfrm rot="16200000">
            <a:off x="-42471" y="545247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6" name="Groupe 15"/>
          <p:cNvGrpSpPr/>
          <p:nvPr/>
        </p:nvGrpSpPr>
        <p:grpSpPr>
          <a:xfrm>
            <a:off x="4251987" y="6437688"/>
            <a:ext cx="640026" cy="325577"/>
            <a:chOff x="4063779" y="6537716"/>
            <a:chExt cx="1016441" cy="200055"/>
          </a:xfrm>
        </p:grpSpPr>
        <p:sp>
          <p:nvSpPr>
            <p:cNvPr id="19" name="Rectangle 1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0" name="ZoneTexte 19">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659536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pPr algn="ctr"/>
            <a:r>
              <a:rPr lang="fr-FR" b="1" dirty="0" smtClean="0">
                <a:solidFill>
                  <a:srgbClr val="0070C0"/>
                </a:solidFill>
                <a:latin typeface="Arial" panose="020B0604020202020204" pitchFamily="34" charset="0"/>
                <a:cs typeface="Arial" panose="020B0604020202020204" pitchFamily="34" charset="0"/>
              </a:rPr>
              <a:t>Origines et développement des instruments interRAI</a:t>
            </a:r>
            <a:endParaRPr lang="fr-FR" b="1" dirty="0">
              <a:solidFill>
                <a:srgbClr val="0070C0"/>
              </a:solidFill>
              <a:latin typeface="Arial" panose="020B0604020202020204" pitchFamily="34" charset="0"/>
              <a:cs typeface="Arial" panose="020B0604020202020204" pitchFamily="34" charset="0"/>
            </a:endParaRPr>
          </a:p>
        </p:txBody>
      </p:sp>
      <p:sp>
        <p:nvSpPr>
          <p:cNvPr id="3" name="Ellipse 2"/>
          <p:cNvSpPr/>
          <p:nvPr/>
        </p:nvSpPr>
        <p:spPr>
          <a:xfrm>
            <a:off x="4254843" y="2183027"/>
            <a:ext cx="634313" cy="60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a:t>
            </a:r>
            <a:endParaRPr lang="fr-FR" dirty="0"/>
          </a:p>
        </p:txBody>
      </p:sp>
    </p:spTree>
    <p:extLst>
      <p:ext uri="{BB962C8B-B14F-4D97-AF65-F5344CB8AC3E}">
        <p14:creationId xmlns:p14="http://schemas.microsoft.com/office/powerpoint/2010/main" val="13643203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369177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iM19a - Antipsychotique/neuroleptiques</a:t>
            </a:r>
          </a:p>
          <a:p>
            <a:pPr algn="just"/>
            <a:r>
              <a:rPr lang="fr-FR" sz="1200" i="1" dirty="0">
                <a:solidFill>
                  <a:srgbClr val="0F3A9C"/>
                </a:solidFill>
              </a:rPr>
              <a:t>Médicaments qui affectent les fonctions psychiques, le comportement. Cette classe thérapeutique agit sur le système nerveux.</a:t>
            </a:r>
          </a:p>
          <a:p>
            <a:pPr algn="just"/>
            <a:r>
              <a:rPr lang="fr-FR" sz="1200" i="1" dirty="0">
                <a:solidFill>
                  <a:srgbClr val="0F3A9C"/>
                </a:solidFill>
              </a:rPr>
              <a:t>	</a:t>
            </a:r>
            <a:r>
              <a:rPr lang="fr-FR" sz="1200" dirty="0">
                <a:solidFill>
                  <a:srgbClr val="0F3A9C"/>
                </a:solidFill>
              </a:rPr>
              <a:t>|______________________|</a:t>
            </a:r>
          </a:p>
          <a:p>
            <a:pPr algn="just"/>
            <a:endParaRPr lang="fr-FR" sz="1200" b="1" dirty="0" smtClean="0">
              <a:solidFill>
                <a:srgbClr val="0F3A9C"/>
              </a:solidFill>
            </a:endParaRPr>
          </a:p>
          <a:p>
            <a:pPr algn="just"/>
            <a:r>
              <a:rPr lang="fr-FR" sz="1200" b="1" dirty="0" smtClean="0">
                <a:solidFill>
                  <a:srgbClr val="0F3A9C"/>
                </a:solidFill>
              </a:rPr>
              <a:t>iM19b </a:t>
            </a:r>
            <a:r>
              <a:rPr lang="fr-FR" sz="1200" b="1" dirty="0">
                <a:solidFill>
                  <a:srgbClr val="0F3A9C"/>
                </a:solidFill>
              </a:rPr>
              <a:t>- Anxiolytiques </a:t>
            </a:r>
            <a:endParaRPr lang="fr-FR" sz="1200" b="1" dirty="0" smtClean="0">
              <a:solidFill>
                <a:srgbClr val="0F3A9C"/>
              </a:solidFill>
            </a:endParaRPr>
          </a:p>
          <a:p>
            <a:pPr algn="just"/>
            <a:r>
              <a:rPr lang="fr-FR" sz="1200" i="1" dirty="0">
                <a:solidFill>
                  <a:srgbClr val="0F3A9C"/>
                </a:solidFill>
              </a:rPr>
              <a:t>Classe thérapeutique destinée à réduire ou éliminer l'anxiété</a:t>
            </a:r>
            <a:r>
              <a:rPr lang="fr-FR" sz="1200" i="1" dirty="0" smtClean="0">
                <a:solidFill>
                  <a:srgbClr val="0F3A9C"/>
                </a:solidFill>
              </a:rPr>
              <a:t>.</a:t>
            </a:r>
          </a:p>
          <a:p>
            <a:pPr algn="just"/>
            <a:r>
              <a:rPr lang="fr-FR" sz="1200" i="1" dirty="0">
                <a:solidFill>
                  <a:srgbClr val="0F3A9C"/>
                </a:solidFill>
              </a:rPr>
              <a:t>	</a:t>
            </a:r>
            <a:r>
              <a:rPr lang="fr-FR" sz="1200" dirty="0" smtClean="0">
                <a:solidFill>
                  <a:srgbClr val="0F3A9C"/>
                </a:solidFill>
              </a:rPr>
              <a:t>|______________________|</a:t>
            </a:r>
          </a:p>
          <a:p>
            <a:pPr algn="just"/>
            <a:endParaRPr lang="fr-FR" sz="1200" dirty="0" smtClean="0">
              <a:solidFill>
                <a:srgbClr val="0F3A9C"/>
              </a:solidFill>
            </a:endParaRPr>
          </a:p>
          <a:p>
            <a:pPr algn="just"/>
            <a:r>
              <a:rPr lang="fr-FR" sz="1200" b="1" dirty="0">
                <a:solidFill>
                  <a:srgbClr val="0F3A9C"/>
                </a:solidFill>
              </a:rPr>
              <a:t>iM19c - Antidépresseurs </a:t>
            </a:r>
            <a:endParaRPr lang="fr-FR" sz="1200" b="1" dirty="0" smtClean="0">
              <a:solidFill>
                <a:srgbClr val="0F3A9C"/>
              </a:solidFill>
            </a:endParaRPr>
          </a:p>
          <a:p>
            <a:pPr algn="just"/>
            <a:r>
              <a:rPr lang="fr-FR" sz="1200" i="1" dirty="0">
                <a:solidFill>
                  <a:srgbClr val="0F3A9C"/>
                </a:solidFill>
              </a:rPr>
              <a:t>Classe thérapeutique qui agit en diminuant ou en éliminant les manifestations de dépression. Action différée sur la dépression (de 15 jours à 3 semaines</a:t>
            </a:r>
            <a:r>
              <a:rPr lang="fr-FR" sz="1200" i="1" dirty="0" smtClean="0">
                <a:solidFill>
                  <a:srgbClr val="0F3A9C"/>
                </a:solidFill>
              </a:rPr>
              <a:t>).</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dirty="0" smtClean="0">
              <a:solidFill>
                <a:srgbClr val="0F3A9C"/>
              </a:solidFill>
            </a:endParaRPr>
          </a:p>
          <a:p>
            <a:pPr algn="just"/>
            <a:r>
              <a:rPr lang="fr-FR" sz="1200" b="1" dirty="0">
                <a:solidFill>
                  <a:srgbClr val="0F3A9C"/>
                </a:solidFill>
              </a:rPr>
              <a:t>iM19d - Hypnotiques </a:t>
            </a:r>
            <a:endParaRPr lang="fr-FR" sz="1200" b="1" dirty="0" smtClean="0">
              <a:solidFill>
                <a:srgbClr val="0F3A9C"/>
              </a:solidFill>
            </a:endParaRPr>
          </a:p>
          <a:p>
            <a:pPr algn="just"/>
            <a:r>
              <a:rPr lang="fr-FR" sz="1200" i="1" dirty="0">
                <a:solidFill>
                  <a:srgbClr val="0F3A9C"/>
                </a:solidFill>
              </a:rPr>
              <a:t>Médicaments qui provoquent un sommeil aussi proche que possible du sommeil physiologique.</a:t>
            </a:r>
          </a:p>
          <a:p>
            <a:pPr algn="just"/>
            <a:r>
              <a:rPr lang="fr-FR" sz="1200" i="1" dirty="0">
                <a:solidFill>
                  <a:srgbClr val="0F3A9C"/>
                </a:solidFill>
              </a:rPr>
              <a:t>	</a:t>
            </a:r>
            <a:r>
              <a:rPr lang="fr-FR" sz="1200" dirty="0">
                <a:solidFill>
                  <a:srgbClr val="0F3A9C"/>
                </a:solidFill>
              </a:rPr>
              <a:t>|______________________|</a:t>
            </a:r>
          </a:p>
          <a:p>
            <a:pPr algn="just"/>
            <a:endParaRPr lang="fr-FR" sz="1200" dirty="0" smtClean="0">
              <a:solidFill>
                <a:srgbClr val="0F3A9C"/>
              </a:solidFill>
            </a:endParaRPr>
          </a:p>
        </p:txBody>
      </p:sp>
      <p:sp>
        <p:nvSpPr>
          <p:cNvPr id="11" name="ZoneTexte 10"/>
          <p:cNvSpPr txBox="1"/>
          <p:nvPr/>
        </p:nvSpPr>
        <p:spPr>
          <a:xfrm>
            <a:off x="957700" y="993568"/>
            <a:ext cx="4074449" cy="369332"/>
          </a:xfrm>
          <a:prstGeom prst="rect">
            <a:avLst/>
          </a:prstGeom>
          <a:solidFill>
            <a:schemeClr val="bg1"/>
          </a:solidFill>
        </p:spPr>
        <p:txBody>
          <a:bodyPr wrap="none" rtlCol="0">
            <a:spAutoFit/>
          </a:bodyPr>
          <a:lstStyle/>
          <a:p>
            <a:r>
              <a:rPr lang="fr-FR" b="1" i="1" dirty="0">
                <a:solidFill>
                  <a:srgbClr val="0F3A9C"/>
                </a:solidFill>
              </a:rPr>
              <a:t>iM19 - Prise de médicaments particuliers</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62940" y="4996071"/>
            <a:ext cx="7818120" cy="118409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a:solidFill>
                  <a:prstClr val="white"/>
                </a:solidFill>
                <a:latin typeface="Arial" panose="020B0604020202020204" pitchFamily="34" charset="0"/>
                <a:cs typeface="Arial" panose="020B0604020202020204" pitchFamily="34" charset="0"/>
              </a:rPr>
              <a:t>Pour tous les items </a:t>
            </a:r>
            <a:r>
              <a:rPr lang="fr-FR" sz="1400" b="1" u="sng" dirty="0">
                <a:solidFill>
                  <a:prstClr val="white"/>
                </a:solidFill>
                <a:latin typeface="Arial" panose="020B0604020202020204" pitchFamily="34" charset="0"/>
                <a:cs typeface="Arial" panose="020B0604020202020204" pitchFamily="34" charset="0"/>
              </a:rPr>
              <a:t>Prise de médicaments particuliers</a:t>
            </a:r>
            <a:r>
              <a:rPr lang="fr-FR" sz="1400" u="sng" dirty="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 Inscrire le nombre de jours (durant les 3 derniers jours) où cette famille de médicaments a été prises. Quel que soit le nombre. </a:t>
            </a:r>
            <a:r>
              <a:rPr lang="fr-FR" sz="1400" b="1" dirty="0">
                <a:solidFill>
                  <a:prstClr val="white"/>
                </a:solidFill>
                <a:latin typeface="Arial" panose="020B0604020202020204" pitchFamily="34" charset="0"/>
                <a:cs typeface="Arial" panose="020B0604020202020204" pitchFamily="34" charset="0"/>
              </a:rPr>
              <a:t>On s’intéresse au risque d’effet secondaire lié à la régularité de la prise.</a:t>
            </a:r>
          </a:p>
          <a:p>
            <a:pPr algn="just"/>
            <a:r>
              <a:rPr lang="fr-FR" sz="1400" u="sng" dirty="0">
                <a:solidFill>
                  <a:prstClr val="white"/>
                </a:solidFill>
                <a:latin typeface="Arial" panose="020B0604020202020204" pitchFamily="34" charset="0"/>
                <a:cs typeface="Arial" panose="020B0604020202020204" pitchFamily="34" charset="0"/>
              </a:rPr>
              <a:t>Cet item diffère de l’item M1, </a:t>
            </a:r>
            <a:r>
              <a:rPr lang="fr-FR" sz="1400" b="1" u="sng" dirty="0">
                <a:solidFill>
                  <a:prstClr val="white"/>
                </a:solidFill>
                <a:latin typeface="Arial" panose="020B0604020202020204" pitchFamily="34" charset="0"/>
                <a:cs typeface="Arial" panose="020B0604020202020204" pitchFamily="34" charset="0"/>
              </a:rPr>
              <a:t>le nombre de médicaments différents </a:t>
            </a:r>
            <a:r>
              <a:rPr lang="fr-FR" sz="1400" u="sng" dirty="0">
                <a:solidFill>
                  <a:prstClr val="white"/>
                </a:solidFill>
                <a:latin typeface="Arial" panose="020B0604020202020204" pitchFamily="34" charset="0"/>
                <a:cs typeface="Arial" panose="020B0604020202020204" pitchFamily="34" charset="0"/>
              </a:rPr>
              <a:t>qui est lié au risque d’interaction </a:t>
            </a:r>
            <a:r>
              <a:rPr lang="fr-FR" sz="1400" u="sng" dirty="0" smtClean="0">
                <a:solidFill>
                  <a:prstClr val="white"/>
                </a:solidFill>
                <a:latin typeface="Arial" panose="020B0604020202020204" pitchFamily="34" charset="0"/>
                <a:cs typeface="Arial" panose="020B0604020202020204" pitchFamily="34" charset="0"/>
              </a:rPr>
              <a:t>médicamenteuse</a:t>
            </a:r>
            <a:r>
              <a:rPr lang="fr-FR" sz="1400" b="1" dirty="0" smtClean="0">
                <a:solidFill>
                  <a:prstClr val="white"/>
                </a:solidFill>
                <a:latin typeface="Arial" panose="020B0604020202020204" pitchFamily="34" charset="0"/>
                <a:cs typeface="Arial" panose="020B0604020202020204" pitchFamily="34" charset="0"/>
              </a:rPr>
              <a:t>.</a:t>
            </a:r>
            <a:endParaRPr lang="fr-FR" sz="1400" b="1" dirty="0">
              <a:solidFill>
                <a:prstClr val="white"/>
              </a:solidFill>
              <a:latin typeface="Arial" panose="020B0604020202020204" pitchFamily="34" charset="0"/>
              <a:cs typeface="Arial" panose="020B0604020202020204" pitchFamily="34" charset="0"/>
            </a:endParaRPr>
          </a:p>
        </p:txBody>
      </p:sp>
      <p:sp>
        <p:nvSpPr>
          <p:cNvPr id="9" name="ZoneTexte 8"/>
          <p:cNvSpPr txBox="1"/>
          <p:nvPr/>
        </p:nvSpPr>
        <p:spPr>
          <a:xfrm rot="16200000">
            <a:off x="-22469" y="551475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40544361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66710"/>
            <a:ext cx="7818120" cy="466424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iM19e_FR – Anticoagulant</a:t>
            </a:r>
          </a:p>
          <a:p>
            <a:pPr algn="just"/>
            <a:r>
              <a:rPr lang="fr-FR" sz="1200" i="1" dirty="0">
                <a:solidFill>
                  <a:srgbClr val="0F3A9C"/>
                </a:solidFill>
              </a:rPr>
              <a:t>Les traitements anticoagulants sont destinés à empêcher la formation de caillots sanguins. Il existe les anticoagulants à visée préventive et les anticoagulants à visée curative. Ce sont donc des traitements potentiellement dangereux en cas de surdosage, avec un risque d'hémorragie parfois fatale (surtout à dose curative). Pour cette raison, un traitement anticoagulant doit faire l'objet d'une surveillance médicale attentive.</a:t>
            </a:r>
          </a:p>
          <a:p>
            <a:pPr algn="just"/>
            <a:r>
              <a:rPr lang="fr-FR" sz="1200" i="1" dirty="0">
                <a:solidFill>
                  <a:srgbClr val="0F3A9C"/>
                </a:solidFill>
              </a:rPr>
              <a:t>	</a:t>
            </a:r>
            <a:r>
              <a:rPr lang="fr-FR" sz="1200" dirty="0">
                <a:solidFill>
                  <a:srgbClr val="0F3A9C"/>
                </a:solidFill>
              </a:rPr>
              <a:t>|______________________|</a:t>
            </a:r>
          </a:p>
          <a:p>
            <a:pPr algn="just"/>
            <a:r>
              <a:rPr lang="fr-FR" sz="1200" b="1" dirty="0">
                <a:solidFill>
                  <a:srgbClr val="0F3A9C"/>
                </a:solidFill>
              </a:rPr>
              <a:t>iM19f_FR - Antidiabétiques oraux </a:t>
            </a:r>
          </a:p>
          <a:p>
            <a:pPr algn="just"/>
            <a:r>
              <a:rPr lang="fr-FR" sz="1200" i="1" dirty="0">
                <a:solidFill>
                  <a:srgbClr val="0F3A9C"/>
                </a:solidFill>
              </a:rPr>
              <a:t>Les antidiabétiques agissent en général en baissant la glycémie. Les antidiabétiques oraux sont utilisés en première intention dans le diabète de type 2. Ils peuvent donner des effets secondaires indésirables : troubles digestifs et hypoglycémie. L'insuline est utilisée en complément dans ce type de diabète et dans tous les cas de diabète de type 1. Plus la personne est âgée, avec un risque d'insuffisance rénale, plus le recours à l'insulinothérapie est fréquent pour stabiliser les glycémies et éviter d'imposer des restrictions alimentaires trop fortes.</a:t>
            </a:r>
          </a:p>
          <a:p>
            <a:pPr algn="just"/>
            <a:r>
              <a:rPr lang="fr-FR" sz="1200" i="1" dirty="0">
                <a:solidFill>
                  <a:srgbClr val="0F3A9C"/>
                </a:solidFill>
              </a:rPr>
              <a:t>	</a:t>
            </a:r>
            <a:r>
              <a:rPr lang="fr-FR" sz="1200" dirty="0">
                <a:solidFill>
                  <a:srgbClr val="0F3A9C"/>
                </a:solidFill>
              </a:rPr>
              <a:t>|______________________|</a:t>
            </a:r>
          </a:p>
          <a:p>
            <a:pPr algn="just"/>
            <a:endParaRPr lang="fr-FR" sz="1200" b="1" dirty="0" smtClean="0">
              <a:solidFill>
                <a:srgbClr val="0F3A9C"/>
              </a:solidFill>
            </a:endParaRPr>
          </a:p>
          <a:p>
            <a:pPr algn="just"/>
            <a:r>
              <a:rPr lang="fr-FR" sz="1200" b="1" dirty="0" smtClean="0">
                <a:solidFill>
                  <a:srgbClr val="0F3A9C"/>
                </a:solidFill>
              </a:rPr>
              <a:t>iM19g_FR </a:t>
            </a:r>
            <a:r>
              <a:rPr lang="fr-FR" sz="1200" b="1" dirty="0">
                <a:solidFill>
                  <a:srgbClr val="0F3A9C"/>
                </a:solidFill>
              </a:rPr>
              <a:t>- Insulinothérapie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dirty="0" smtClean="0">
              <a:solidFill>
                <a:srgbClr val="0F3A9C"/>
              </a:solidFill>
            </a:endParaRPr>
          </a:p>
          <a:p>
            <a:pPr algn="just"/>
            <a:r>
              <a:rPr lang="fr-FR" sz="1200" b="1" dirty="0">
                <a:solidFill>
                  <a:srgbClr val="0F3A9C"/>
                </a:solidFill>
              </a:rPr>
              <a:t>iM19h_FR - Antalgique </a:t>
            </a:r>
            <a:endParaRPr lang="fr-FR" sz="1200" b="1" dirty="0" smtClean="0">
              <a:solidFill>
                <a:srgbClr val="0F3A9C"/>
              </a:solidFill>
            </a:endParaRPr>
          </a:p>
          <a:p>
            <a:pPr algn="just"/>
            <a:r>
              <a:rPr lang="fr-FR" sz="1200" i="1" dirty="0">
                <a:solidFill>
                  <a:srgbClr val="0F3A9C"/>
                </a:solidFill>
              </a:rPr>
              <a:t>Les antalgiques sont des médicaments destinés à réduire la douleur. La prise en charge de la douleur est primordiale pour améliorer le confort du malade et donc pour accélérer sa guérison. Le niveau 1 concerne le paracétamol et les anti-inflammatoires non stéroïdiens tels que l'aspirine. Le niveau 2 concerne les antalgiques opiacés faibles. Le niveau 3 concerne les antalgiques opioïdes forts : la morphine et ses </a:t>
            </a:r>
            <a:r>
              <a:rPr lang="fr-FR" sz="1200" i="1" dirty="0" smtClean="0">
                <a:solidFill>
                  <a:srgbClr val="0F3A9C"/>
                </a:solidFill>
              </a:rPr>
              <a:t>dérivés.</a:t>
            </a:r>
            <a:endParaRPr lang="fr-FR" sz="1200" i="1" dirty="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p>
          <a:p>
            <a:pPr algn="just"/>
            <a:endParaRPr lang="fr-FR" sz="1200" dirty="0">
              <a:solidFill>
                <a:srgbClr val="0F3A9C"/>
              </a:solidFill>
            </a:endParaRPr>
          </a:p>
        </p:txBody>
      </p:sp>
      <p:sp>
        <p:nvSpPr>
          <p:cNvPr id="11" name="ZoneTexte 10"/>
          <p:cNvSpPr txBox="1"/>
          <p:nvPr/>
        </p:nvSpPr>
        <p:spPr>
          <a:xfrm>
            <a:off x="957700" y="930185"/>
            <a:ext cx="4074449" cy="369332"/>
          </a:xfrm>
          <a:prstGeom prst="rect">
            <a:avLst/>
          </a:prstGeom>
          <a:solidFill>
            <a:schemeClr val="bg1"/>
          </a:solidFill>
        </p:spPr>
        <p:txBody>
          <a:bodyPr wrap="none" rtlCol="0">
            <a:spAutoFit/>
          </a:bodyPr>
          <a:lstStyle/>
          <a:p>
            <a:r>
              <a:rPr lang="fr-FR" b="1" i="1" dirty="0">
                <a:solidFill>
                  <a:srgbClr val="0F3A9C"/>
                </a:solidFill>
              </a:rPr>
              <a:t>iM19 - Prise de médicaments particuliers</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46583731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66711"/>
            <a:ext cx="7818120" cy="141746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iM19i </a:t>
            </a:r>
            <a:r>
              <a:rPr lang="fr-FR" sz="1200" b="1" dirty="0">
                <a:solidFill>
                  <a:srgbClr val="0F3A9C"/>
                </a:solidFill>
              </a:rPr>
              <a:t>FR - Diurétiques </a:t>
            </a:r>
            <a:endParaRPr lang="fr-FR" sz="1200" dirty="0">
              <a:solidFill>
                <a:srgbClr val="0F3A9C"/>
              </a:solidFill>
            </a:endParaRPr>
          </a:p>
          <a:p>
            <a:pPr algn="just"/>
            <a:r>
              <a:rPr lang="fr-FR" sz="1200" i="1" dirty="0">
                <a:solidFill>
                  <a:srgbClr val="0F3A9C"/>
                </a:solidFill>
              </a:rPr>
              <a:t>Les diurétiques sont surtout </a:t>
            </a:r>
            <a:r>
              <a:rPr lang="fr-FR" sz="1200" i="1" dirty="0" smtClean="0">
                <a:solidFill>
                  <a:srgbClr val="0F3A9C"/>
                </a:solidFill>
              </a:rPr>
              <a:t>utilisés </a:t>
            </a:r>
            <a:r>
              <a:rPr lang="fr-FR" sz="1200" i="1" dirty="0">
                <a:solidFill>
                  <a:srgbClr val="0F3A9C"/>
                </a:solidFill>
              </a:rPr>
              <a:t>pour augmenter l'élimination du sodium et de l'eau par le rein. Ils sont préconisés essentiellement en cas d'hypertension artérielle, d'insuffisance cardiaque ou de pathologies rénales</a:t>
            </a:r>
            <a:r>
              <a:rPr lang="fr-FR" sz="1200" i="1" dirty="0" smtClean="0">
                <a:solidFill>
                  <a:srgbClr val="0F3A9C"/>
                </a:solidFill>
              </a:rPr>
              <a:t>.</a:t>
            </a: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1" name="ZoneTexte 10"/>
          <p:cNvSpPr txBox="1"/>
          <p:nvPr/>
        </p:nvSpPr>
        <p:spPr>
          <a:xfrm>
            <a:off x="957700" y="930185"/>
            <a:ext cx="4074449" cy="369332"/>
          </a:xfrm>
          <a:prstGeom prst="rect">
            <a:avLst/>
          </a:prstGeom>
          <a:solidFill>
            <a:schemeClr val="bg1"/>
          </a:solidFill>
        </p:spPr>
        <p:txBody>
          <a:bodyPr wrap="none" rtlCol="0">
            <a:spAutoFit/>
          </a:bodyPr>
          <a:lstStyle/>
          <a:p>
            <a:r>
              <a:rPr lang="fr-FR" b="1" i="1" dirty="0">
                <a:solidFill>
                  <a:srgbClr val="0F3A9C"/>
                </a:solidFill>
              </a:rPr>
              <a:t>iM19 - Prise de médicaments particuliers</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1773974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3"/>
            <a:ext cx="7818120" cy="395884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Nom </a:t>
            </a:r>
            <a:r>
              <a:rPr lang="fr-FR" sz="1200" i="1" dirty="0">
                <a:solidFill>
                  <a:srgbClr val="0F3A9C"/>
                </a:solidFill>
              </a:rPr>
              <a:t>du médicament, la dose et l'unité de prise (325mg par ex), la voie d'administration et sa fréquence (Ex : Buccale toutes les </a:t>
            </a:r>
            <a:r>
              <a:rPr lang="fr-FR" sz="1200" i="1" dirty="0" smtClean="0">
                <a:solidFill>
                  <a:srgbClr val="0F3A9C"/>
                </a:solidFill>
              </a:rPr>
              <a:t>6 heures</a:t>
            </a:r>
            <a:r>
              <a:rPr lang="fr-FR" sz="1200" i="1" dirty="0">
                <a:solidFill>
                  <a:srgbClr val="0F3A9C"/>
                </a:solidFill>
              </a:rPr>
              <a:t>, si le médicament est donné à la demande et son CODE CIP correspondant à la boite</a:t>
            </a:r>
            <a:r>
              <a:rPr lang="fr-FR" sz="1200" i="1" dirty="0" smtClean="0">
                <a:solidFill>
                  <a:srgbClr val="0F3A9C"/>
                </a:solidFill>
              </a:rPr>
              <a:t>.)</a:t>
            </a:r>
          </a:p>
          <a:p>
            <a:pPr algn="just"/>
            <a:endParaRPr lang="fr-FR" sz="1200" i="1" dirty="0" smtClean="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i="1" dirty="0">
              <a:solidFill>
                <a:srgbClr val="0F3A9C"/>
              </a:solidFill>
            </a:endParaRPr>
          </a:p>
          <a:p>
            <a:pPr algn="just"/>
            <a:r>
              <a:rPr lang="fr-FR" sz="1200" i="1" dirty="0">
                <a:solidFill>
                  <a:srgbClr val="0F3A9C"/>
                </a:solidFill>
              </a:rPr>
              <a:t>	</a:t>
            </a:r>
            <a:endParaRPr lang="fr-FR" sz="1200" i="1" dirty="0" smtClean="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a:p>
            <a:pPr algn="just"/>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a:p>
            <a:pPr algn="just"/>
            <a:endParaRPr lang="fr-FR" sz="1200" i="1" dirty="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1" name="ZoneTexte 10"/>
          <p:cNvSpPr txBox="1"/>
          <p:nvPr/>
        </p:nvSpPr>
        <p:spPr>
          <a:xfrm>
            <a:off x="957700" y="1013619"/>
            <a:ext cx="4945521" cy="369332"/>
          </a:xfrm>
          <a:prstGeom prst="rect">
            <a:avLst/>
          </a:prstGeom>
          <a:solidFill>
            <a:schemeClr val="bg1"/>
          </a:solidFill>
        </p:spPr>
        <p:txBody>
          <a:bodyPr wrap="none" rtlCol="0">
            <a:spAutoFit/>
          </a:bodyPr>
          <a:lstStyle/>
          <a:p>
            <a:r>
              <a:rPr lang="fr-FR" b="1" i="1" dirty="0">
                <a:solidFill>
                  <a:srgbClr val="0F3A9C"/>
                </a:solidFill>
              </a:rPr>
              <a:t>iM1 - Liste de tous les médicaments (OPTIONNEL) </a:t>
            </a:r>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6481253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993911"/>
            <a:ext cx="7818120" cy="523461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a:solidFill>
                  <a:prstClr val="white"/>
                </a:solidFill>
                <a:latin typeface="Arial" panose="020B0604020202020204" pitchFamily="34" charset="0"/>
                <a:cs typeface="Arial" panose="020B0604020202020204" pitchFamily="34" charset="0"/>
              </a:rPr>
              <a:t>Remarques </a:t>
            </a:r>
            <a:r>
              <a:rPr lang="fr-FR" sz="1400" b="1" u="sng" dirty="0" smtClean="0">
                <a:solidFill>
                  <a:prstClr val="white"/>
                </a:solidFill>
                <a:latin typeface="Arial" panose="020B0604020202020204" pitchFamily="34" charset="0"/>
                <a:cs typeface="Arial" panose="020B0604020202020204" pitchFamily="34" charset="0"/>
              </a:rPr>
              <a:t>générales</a:t>
            </a:r>
            <a:endParaRPr lang="fr-FR" sz="1400" b="1" dirty="0" smtClean="0">
              <a:solidFill>
                <a:prstClr val="white"/>
              </a:solidFill>
              <a:latin typeface="Arial" panose="020B0604020202020204" pitchFamily="34" charset="0"/>
              <a:cs typeface="Arial" panose="020B0604020202020204" pitchFamily="34" charset="0"/>
            </a:endParaRPr>
          </a:p>
          <a:p>
            <a:pPr algn="just"/>
            <a:r>
              <a:rPr lang="fr-FR" sz="1400" dirty="0">
                <a:solidFill>
                  <a:prstClr val="white"/>
                </a:solidFill>
                <a:latin typeface="Arial" panose="020B0604020202020204" pitchFamily="34" charset="0"/>
                <a:cs typeface="Arial" panose="020B0604020202020204" pitchFamily="34" charset="0"/>
              </a:rPr>
              <a:t>Un médicament est :</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une substance (ou une composition) présentant des propriétés curatives ou préventives à l’égard des maladies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un produit administré pour établir un diagnostic, restaurer, corriger ou modifier une fonction organique. </a:t>
            </a:r>
          </a:p>
          <a:p>
            <a:pPr algn="just"/>
            <a:r>
              <a:rPr lang="fr-FR" sz="1400" dirty="0">
                <a:solidFill>
                  <a:prstClr val="white"/>
                </a:solidFill>
                <a:latin typeface="Arial" panose="020B0604020202020204" pitchFamily="34" charset="0"/>
                <a:cs typeface="Arial" panose="020B0604020202020204" pitchFamily="34" charset="0"/>
              </a:rPr>
              <a:t>Dès que la notice mentionne une de ces propriétés, c’est un médicament. Les médicaments homéopathiques sont inclus dans la classe des médicaments.</a:t>
            </a:r>
          </a:p>
          <a:p>
            <a:pPr algn="just"/>
            <a:endParaRPr lang="fr-FR" sz="1400" u="sng" dirty="0">
              <a:solidFill>
                <a:prstClr val="white"/>
              </a:solidFill>
              <a:latin typeface="Arial" panose="020B0604020202020204" pitchFamily="34" charset="0"/>
              <a:cs typeface="Arial" panose="020B0604020202020204" pitchFamily="34" charset="0"/>
            </a:endParaRPr>
          </a:p>
          <a:p>
            <a:pPr algn="just"/>
            <a:r>
              <a:rPr lang="fr-FR" sz="1400" u="sng" dirty="0">
                <a:solidFill>
                  <a:prstClr val="white"/>
                </a:solidFill>
                <a:latin typeface="Arial" panose="020B0604020202020204" pitchFamily="34" charset="0"/>
                <a:cs typeface="Arial" panose="020B0604020202020204" pitchFamily="34" charset="0"/>
              </a:rPr>
              <a:t>Pour l’item « Nombre de médicaments » :</a:t>
            </a:r>
            <a:r>
              <a:rPr lang="fr-FR" sz="1400" dirty="0">
                <a:solidFill>
                  <a:prstClr val="white"/>
                </a:solidFill>
                <a:latin typeface="Arial" panose="020B0604020202020204" pitchFamily="34" charset="0"/>
                <a:cs typeface="Arial" panose="020B0604020202020204" pitchFamily="34" charset="0"/>
              </a:rPr>
              <a:t> </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On comptabilise le nombre total des différents médicaments pris dans les 3 derniers jours.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Lorsqu’une même substance est prescrite à 2 dosages différents, compter 2 médicaments.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Les substances prescrites une à plusieurs fois par mois, au long cours, sont comptabilisées même si elles n’ont pas été prises ces 3 derniers jours (Ex : Vitamine D 1X/mois).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Un médicament prescrit à la demande et non pris les 3 derniers jours n’est pas comptabilisé</a:t>
            </a:r>
            <a:r>
              <a:rPr lang="fr-FR" sz="1400" dirty="0" smtClean="0">
                <a:solidFill>
                  <a:prstClr val="white"/>
                </a:solidFill>
                <a:latin typeface="Arial" panose="020B0604020202020204" pitchFamily="34" charset="0"/>
                <a:cs typeface="Arial" panose="020B0604020202020204" pitchFamily="34" charset="0"/>
              </a:rPr>
              <a:t>.</a:t>
            </a:r>
          </a:p>
          <a:p>
            <a:pPr algn="just"/>
            <a:endParaRPr lang="fr-FR" sz="1400" u="sng" dirty="0" smtClean="0">
              <a:solidFill>
                <a:prstClr val="white"/>
              </a:solidFill>
              <a:latin typeface="Arial" panose="020B0604020202020204" pitchFamily="34" charset="0"/>
              <a:cs typeface="Arial" panose="020B0604020202020204" pitchFamily="34" charset="0"/>
            </a:endParaRPr>
          </a:p>
          <a:p>
            <a:pPr algn="just"/>
            <a:r>
              <a:rPr lang="fr-FR" sz="1400" u="sng" dirty="0" smtClean="0">
                <a:solidFill>
                  <a:prstClr val="white"/>
                </a:solidFill>
                <a:latin typeface="Arial" panose="020B0604020202020204" pitchFamily="34" charset="0"/>
                <a:cs typeface="Arial" panose="020B0604020202020204" pitchFamily="34" charset="0"/>
              </a:rPr>
              <a:t>Pour </a:t>
            </a:r>
            <a:r>
              <a:rPr lang="fr-FR" sz="1400" u="sng" dirty="0">
                <a:solidFill>
                  <a:prstClr val="white"/>
                </a:solidFill>
                <a:latin typeface="Arial" panose="020B0604020202020204" pitchFamily="34" charset="0"/>
                <a:cs typeface="Arial" panose="020B0604020202020204" pitchFamily="34" charset="0"/>
              </a:rPr>
              <a:t>l’item « Observant pour les médicaments prescrits » :</a:t>
            </a:r>
            <a:r>
              <a:rPr lang="fr-FR" sz="1400" dirty="0">
                <a:solidFill>
                  <a:prstClr val="white"/>
                </a:solidFill>
                <a:latin typeface="Arial" panose="020B0604020202020204" pitchFamily="34" charset="0"/>
                <a:cs typeface="Arial" panose="020B0604020202020204" pitchFamily="34" charset="0"/>
              </a:rPr>
              <a:t> l’observance n’est évaluée que pour ce qui est prescrit</a:t>
            </a:r>
            <a:r>
              <a:rPr lang="fr-FR" sz="1400" dirty="0" smtClean="0">
                <a:solidFill>
                  <a:prstClr val="white"/>
                </a:solidFill>
                <a:latin typeface="Arial" panose="020B0604020202020204" pitchFamily="34" charset="0"/>
                <a:cs typeface="Arial" panose="020B0604020202020204" pitchFamily="34" charset="0"/>
              </a:rPr>
              <a:t>.</a:t>
            </a:r>
          </a:p>
          <a:p>
            <a:pPr algn="just"/>
            <a:endParaRPr lang="fr-FR" sz="1400" dirty="0">
              <a:solidFill>
                <a:prstClr val="white"/>
              </a:solidFill>
              <a:latin typeface="Arial" panose="020B0604020202020204" pitchFamily="34" charset="0"/>
              <a:cs typeface="Arial" panose="020B0604020202020204" pitchFamily="34" charset="0"/>
            </a:endParaRPr>
          </a:p>
          <a:p>
            <a:pPr algn="just"/>
            <a:r>
              <a:rPr lang="fr-FR" sz="1400" u="sng" dirty="0">
                <a:solidFill>
                  <a:prstClr val="white"/>
                </a:solidFill>
                <a:latin typeface="Arial" panose="020B0604020202020204" pitchFamily="34" charset="0"/>
                <a:cs typeface="Arial" panose="020B0604020202020204" pitchFamily="34" charset="0"/>
              </a:rPr>
              <a:t>Pour tous les items </a:t>
            </a:r>
            <a:r>
              <a:rPr lang="fr-FR" sz="1400" b="1" u="sng" dirty="0">
                <a:solidFill>
                  <a:prstClr val="white"/>
                </a:solidFill>
                <a:latin typeface="Arial" panose="020B0604020202020204" pitchFamily="34" charset="0"/>
                <a:cs typeface="Arial" panose="020B0604020202020204" pitchFamily="34" charset="0"/>
              </a:rPr>
              <a:t>Prise de médicaments particuliers</a:t>
            </a:r>
            <a:r>
              <a:rPr lang="fr-FR" sz="1400" u="sng" dirty="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 Inscrire le nombre de jours (durant les 3 derniers jours) où cette famille de médicaments a été prises. Quel que soit le nombre. </a:t>
            </a:r>
            <a:r>
              <a:rPr lang="fr-FR" sz="1400" b="1" dirty="0">
                <a:solidFill>
                  <a:prstClr val="white"/>
                </a:solidFill>
                <a:latin typeface="Arial" panose="020B0604020202020204" pitchFamily="34" charset="0"/>
                <a:cs typeface="Arial" panose="020B0604020202020204" pitchFamily="34" charset="0"/>
              </a:rPr>
              <a:t>On s’intéresse au risque d’effet secondaire lié à la régularité de la </a:t>
            </a:r>
            <a:r>
              <a:rPr lang="fr-FR" sz="1400" b="1" dirty="0" smtClean="0">
                <a:solidFill>
                  <a:prstClr val="white"/>
                </a:solidFill>
                <a:latin typeface="Arial" panose="020B0604020202020204" pitchFamily="34" charset="0"/>
                <a:cs typeface="Arial" panose="020B0604020202020204" pitchFamily="34" charset="0"/>
              </a:rPr>
              <a:t>prise. </a:t>
            </a:r>
            <a:r>
              <a:rPr lang="fr-FR" sz="1400" dirty="0" smtClean="0">
                <a:solidFill>
                  <a:prstClr val="white"/>
                </a:solidFill>
                <a:latin typeface="Arial" panose="020B0604020202020204" pitchFamily="34" charset="0"/>
                <a:cs typeface="Arial" panose="020B0604020202020204" pitchFamily="34" charset="0"/>
              </a:rPr>
              <a:t>Cet </a:t>
            </a:r>
            <a:r>
              <a:rPr lang="fr-FR" sz="1400" dirty="0">
                <a:solidFill>
                  <a:prstClr val="white"/>
                </a:solidFill>
                <a:latin typeface="Arial" panose="020B0604020202020204" pitchFamily="34" charset="0"/>
                <a:cs typeface="Arial" panose="020B0604020202020204" pitchFamily="34" charset="0"/>
              </a:rPr>
              <a:t>item diffère de l’item M1, </a:t>
            </a:r>
            <a:r>
              <a:rPr lang="fr-FR" sz="1400" b="1" dirty="0">
                <a:solidFill>
                  <a:prstClr val="white"/>
                </a:solidFill>
                <a:latin typeface="Arial" panose="020B0604020202020204" pitchFamily="34" charset="0"/>
                <a:cs typeface="Arial" panose="020B0604020202020204" pitchFamily="34" charset="0"/>
              </a:rPr>
              <a:t>le nombre de médicaments différents </a:t>
            </a:r>
            <a:r>
              <a:rPr lang="fr-FR" sz="1400" dirty="0">
                <a:solidFill>
                  <a:prstClr val="white"/>
                </a:solidFill>
                <a:latin typeface="Arial" panose="020B0604020202020204" pitchFamily="34" charset="0"/>
                <a:cs typeface="Arial" panose="020B0604020202020204" pitchFamily="34" charset="0"/>
              </a:rPr>
              <a:t>qui est lié au risque d’interaction médicamenteuse</a:t>
            </a:r>
            <a:r>
              <a:rPr lang="fr-FR" sz="1400" b="1"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7" name="Arrondir un rectangle avec un coin du même côté 6"/>
          <p:cNvSpPr/>
          <p:nvPr/>
        </p:nvSpPr>
        <p:spPr>
          <a:xfrm rot="10800000">
            <a:off x="6582032" y="-11627"/>
            <a:ext cx="1590416"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Médicaments</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5784575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42938" y="172084"/>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N. Traitements et programmes</a:t>
            </a:r>
            <a:endParaRPr lang="fr-FR" sz="1600" dirty="0" smtClean="0">
              <a:effectLst/>
            </a:endParaRPr>
          </a:p>
          <a:p>
            <a:endParaRPr lang="fr-FR" dirty="0"/>
          </a:p>
        </p:txBody>
      </p:sp>
      <p:sp>
        <p:nvSpPr>
          <p:cNvPr id="3" name="Espace réservé du texte 2"/>
          <p:cNvSpPr>
            <a:spLocks noGrp="1"/>
          </p:cNvSpPr>
          <p:nvPr>
            <p:ph type="body" sz="quarter" idx="10"/>
          </p:nvPr>
        </p:nvSpPr>
        <p:spPr>
          <a:xfrm>
            <a:off x="642938" y="234267"/>
            <a:ext cx="7388954" cy="481012"/>
          </a:xfrm>
        </p:spPr>
        <p:txBody>
          <a:bodyPr>
            <a:noAutofit/>
          </a:bodyPr>
          <a:lstStyle/>
          <a:p>
            <a:r>
              <a:rPr lang="fr-FR" sz="1600" dirty="0" smtClean="0"/>
              <a:t>Présentation du domaine</a:t>
            </a:r>
            <a:endParaRPr lang="fr-FR" sz="1600" dirty="0"/>
          </a:p>
        </p:txBody>
      </p:sp>
      <p:sp>
        <p:nvSpPr>
          <p:cNvPr id="4" name="Rectangle 3"/>
          <p:cNvSpPr/>
          <p:nvPr/>
        </p:nvSpPr>
        <p:spPr>
          <a:xfrm>
            <a:off x="662940" y="1140431"/>
            <a:ext cx="7818120" cy="126640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Traitements et programmes </a:t>
            </a:r>
            <a:r>
              <a:rPr lang="fr-FR" sz="1400" dirty="0" smtClean="0">
                <a:solidFill>
                  <a:prstClr val="white"/>
                </a:solidFill>
                <a:latin typeface="Arial" panose="020B0604020202020204" pitchFamily="34" charset="0"/>
                <a:cs typeface="Arial" panose="020B0604020202020204" pitchFamily="34" charset="0"/>
              </a:rPr>
              <a:t>permet d’aider à l’identification des besoins non satisfaits en matière de conseil de santé et de soins préventifs</a:t>
            </a:r>
            <a:r>
              <a:rPr lang="fr-FR" sz="1400" dirty="0">
                <a:solidFill>
                  <a:prstClr val="white"/>
                </a:solidFill>
                <a:latin typeface="Arial" panose="020B0604020202020204" pitchFamily="34" charset="0"/>
                <a:cs typeface="Arial" panose="020B0604020202020204" pitchFamily="34" charset="0"/>
              </a:rPr>
              <a:t>. Il passe également en revue, les traitement et programmes d’aides et de soins effectivement reçus ou prévus dans les trois derniers jours. Enfin, il cherche à </a:t>
            </a:r>
            <a:r>
              <a:rPr lang="fr-FR" sz="1400" dirty="0" smtClean="0">
                <a:solidFill>
                  <a:prstClr val="white"/>
                </a:solidFill>
                <a:latin typeface="Arial" panose="020B0604020202020204" pitchFamily="34" charset="0"/>
                <a:cs typeface="Arial" panose="020B0604020202020204" pitchFamily="34" charset="0"/>
              </a:rPr>
              <a:t>identifier </a:t>
            </a:r>
            <a:r>
              <a:rPr lang="fr-FR" sz="1400" dirty="0">
                <a:solidFill>
                  <a:prstClr val="white"/>
                </a:solidFill>
                <a:latin typeface="Arial" panose="020B0604020202020204" pitchFamily="34" charset="0"/>
                <a:cs typeface="Arial" panose="020B0604020202020204" pitchFamily="34" charset="0"/>
              </a:rPr>
              <a:t>le recours à un avis médical (hospitalier ou ambulatoire), en urgence ou programmé</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712403"/>
            <a:ext cx="7818120" cy="344776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10" name="ZoneTexte 9"/>
          <p:cNvSpPr txBox="1"/>
          <p:nvPr/>
        </p:nvSpPr>
        <p:spPr>
          <a:xfrm>
            <a:off x="957700" y="2527737"/>
            <a:ext cx="1770806" cy="369332"/>
          </a:xfrm>
          <a:prstGeom prst="rect">
            <a:avLst/>
          </a:prstGeom>
          <a:solidFill>
            <a:schemeClr val="bg1"/>
          </a:solidFill>
        </p:spPr>
        <p:txBody>
          <a:bodyPr wrap="none" rtlCol="0">
            <a:spAutoFit/>
          </a:bodyPr>
          <a:lstStyle/>
          <a:p>
            <a:r>
              <a:rPr lang="fr-FR" b="1" i="1" dirty="0" smtClean="0">
                <a:solidFill>
                  <a:srgbClr val="0F3A9C"/>
                </a:solidFill>
              </a:rPr>
              <a:t>iN1 – Prévention</a:t>
            </a:r>
            <a:endParaRPr lang="fr-FR" b="1" i="1" dirty="0">
              <a:solidFill>
                <a:srgbClr val="0F3A9C"/>
              </a:solidFill>
            </a:endParaRPr>
          </a:p>
        </p:txBody>
      </p:sp>
      <p:sp>
        <p:nvSpPr>
          <p:cNvPr id="11" name="Rectangle 10"/>
          <p:cNvSpPr/>
          <p:nvPr/>
        </p:nvSpPr>
        <p:spPr>
          <a:xfrm>
            <a:off x="788036" y="2712403"/>
            <a:ext cx="3620451" cy="356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iN1 - Prévention iN1d - Prévention : Mesure de la TA durant la dernière année </a:t>
            </a:r>
          </a:p>
          <a:p>
            <a:pPr lvl="1" algn="just"/>
            <a:r>
              <a:rPr lang="fr-FR" sz="1200" dirty="0" smtClean="0">
                <a:solidFill>
                  <a:srgbClr val="0F3A9C"/>
                </a:solidFill>
              </a:rPr>
              <a:t>0 </a:t>
            </a:r>
            <a:r>
              <a:rPr lang="fr-FR" sz="1200" dirty="0">
                <a:solidFill>
                  <a:srgbClr val="0F3A9C"/>
                </a:solidFill>
              </a:rPr>
              <a:t>- Non </a:t>
            </a:r>
          </a:p>
          <a:p>
            <a:pPr lvl="1" algn="just"/>
            <a:r>
              <a:rPr lang="fr-FR" sz="1200" dirty="0" smtClean="0">
                <a:solidFill>
                  <a:srgbClr val="0F3A9C"/>
                </a:solidFill>
              </a:rPr>
              <a:t>1 </a:t>
            </a:r>
            <a:r>
              <a:rPr lang="fr-FR" sz="1200" dirty="0">
                <a:solidFill>
                  <a:srgbClr val="0F3A9C"/>
                </a:solidFill>
              </a:rPr>
              <a:t>- </a:t>
            </a:r>
            <a:r>
              <a:rPr lang="fr-FR" sz="1200" dirty="0" smtClean="0">
                <a:solidFill>
                  <a:srgbClr val="0F3A9C"/>
                </a:solidFill>
              </a:rPr>
              <a:t>Oui </a:t>
            </a:r>
          </a:p>
          <a:p>
            <a:pPr lvl="1" algn="just"/>
            <a:endParaRPr lang="fr-FR" sz="1200" dirty="0">
              <a:solidFill>
                <a:srgbClr val="0F3A9C"/>
              </a:solidFill>
            </a:endParaRPr>
          </a:p>
          <a:p>
            <a:pPr algn="just"/>
            <a:r>
              <a:rPr lang="fr-FR" sz="1200" b="1" dirty="0">
                <a:solidFill>
                  <a:srgbClr val="0F3A9C"/>
                </a:solidFill>
              </a:rPr>
              <a:t>iN1h - Coloscopie durant les 10 dernières années </a:t>
            </a:r>
            <a:endParaRPr lang="fr-FR" sz="1200" b="1" dirty="0" smtClean="0">
              <a:solidFill>
                <a:srgbClr val="0F3A9C"/>
              </a:solidFill>
            </a:endParaRP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a:p>
            <a:pPr algn="just"/>
            <a:endParaRPr lang="fr-FR" sz="1200" b="1" dirty="0" smtClean="0">
              <a:solidFill>
                <a:srgbClr val="0F3A9C"/>
              </a:solidFill>
            </a:endParaRPr>
          </a:p>
          <a:p>
            <a:pPr algn="just"/>
            <a:r>
              <a:rPr lang="fr-FR" sz="1200" b="1" dirty="0">
                <a:solidFill>
                  <a:srgbClr val="0F3A9C"/>
                </a:solidFill>
              </a:rPr>
              <a:t>iN1e - Examen dentaire/visite durant la dernière année </a:t>
            </a:r>
            <a:endParaRPr lang="fr-FR" sz="1200" b="1" dirty="0" smtClean="0">
              <a:solidFill>
                <a:srgbClr val="0F3A9C"/>
              </a:solidFill>
            </a:endParaRP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a:p>
            <a:pPr lvl="1" algn="just"/>
            <a:endParaRPr lang="fr-FR" sz="1200" dirty="0" smtClean="0">
              <a:solidFill>
                <a:srgbClr val="0F3A9C"/>
              </a:solidFill>
            </a:endParaRPr>
          </a:p>
          <a:p>
            <a:pPr algn="just"/>
            <a:r>
              <a:rPr lang="fr-FR" sz="1200" b="1" dirty="0">
                <a:solidFill>
                  <a:srgbClr val="0F3A9C"/>
                </a:solidFill>
              </a:rPr>
              <a:t>iN1g - </a:t>
            </a:r>
            <a:r>
              <a:rPr lang="fr-FR" sz="1200" b="1" dirty="0" smtClean="0">
                <a:solidFill>
                  <a:srgbClr val="0F3A9C"/>
                </a:solidFill>
              </a:rPr>
              <a:t>Examen oculaire </a:t>
            </a:r>
            <a:r>
              <a:rPr lang="fr-FR" sz="1200" b="1" dirty="0">
                <a:solidFill>
                  <a:srgbClr val="0F3A9C"/>
                </a:solidFill>
              </a:rPr>
              <a:t>durant les 2 dernières années </a:t>
            </a: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p:txBody>
      </p:sp>
      <p:sp>
        <p:nvSpPr>
          <p:cNvPr id="12" name="Rectangle 11"/>
          <p:cNvSpPr/>
          <p:nvPr/>
        </p:nvSpPr>
        <p:spPr>
          <a:xfrm>
            <a:off x="4640898" y="2712403"/>
            <a:ext cx="3620451" cy="356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iN1f </a:t>
            </a:r>
            <a:r>
              <a:rPr lang="fr-FR" sz="1200" b="1" dirty="0">
                <a:solidFill>
                  <a:srgbClr val="0F3A9C"/>
                </a:solidFill>
              </a:rPr>
              <a:t>- Examen auditif durant les 3 dernières </a:t>
            </a:r>
            <a:r>
              <a:rPr lang="fr-FR" sz="1200" b="1" dirty="0" smtClean="0">
                <a:solidFill>
                  <a:srgbClr val="0F3A9C"/>
                </a:solidFill>
              </a:rPr>
              <a:t>années</a:t>
            </a:r>
            <a:endParaRPr lang="fr-FR" sz="1200" b="1" dirty="0">
              <a:solidFill>
                <a:srgbClr val="0F3A9C"/>
              </a:solidFill>
            </a:endParaRP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a:p>
            <a:pPr algn="just"/>
            <a:r>
              <a:rPr lang="fr-FR" sz="1200" b="1" dirty="0" smtClean="0">
                <a:solidFill>
                  <a:srgbClr val="0F3A9C"/>
                </a:solidFill>
              </a:rPr>
              <a:t> </a:t>
            </a:r>
          </a:p>
          <a:p>
            <a:pPr algn="just"/>
            <a:r>
              <a:rPr lang="fr-FR" sz="1200" b="1" dirty="0">
                <a:solidFill>
                  <a:srgbClr val="0F3A9C"/>
                </a:solidFill>
              </a:rPr>
              <a:t>iN1a - Vaccin antigrippal durant la dernière année </a:t>
            </a: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a:p>
            <a:pPr algn="just"/>
            <a:endParaRPr lang="fr-FR" sz="1200" b="1" dirty="0" smtClean="0">
              <a:solidFill>
                <a:srgbClr val="0F3A9C"/>
              </a:solidFill>
            </a:endParaRPr>
          </a:p>
          <a:p>
            <a:pPr algn="just"/>
            <a:r>
              <a:rPr lang="fr-FR" sz="1200" b="1" dirty="0" smtClean="0">
                <a:solidFill>
                  <a:srgbClr val="0F3A9C"/>
                </a:solidFill>
              </a:rPr>
              <a:t>iN1c - Mammographie durant les 2 dernières années (pour les femmes) </a:t>
            </a:r>
            <a:endParaRPr lang="fr-FR" sz="1200" b="1" dirty="0">
              <a:solidFill>
                <a:srgbClr val="0F3A9C"/>
              </a:solidFill>
            </a:endParaRP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a:p>
            <a:pPr algn="just"/>
            <a:endParaRPr lang="fr-FR" sz="1200" b="1" dirty="0" smtClean="0">
              <a:solidFill>
                <a:srgbClr val="0F3A9C"/>
              </a:solidFill>
            </a:endParaRPr>
          </a:p>
          <a:p>
            <a:pPr algn="just"/>
            <a:r>
              <a:rPr lang="fr-FR" sz="1200" b="1" dirty="0" smtClean="0">
                <a:solidFill>
                  <a:srgbClr val="0F3A9C"/>
                </a:solidFill>
              </a:rPr>
              <a:t>iN1b </a:t>
            </a:r>
            <a:r>
              <a:rPr lang="fr-FR" sz="1200" b="1" dirty="0">
                <a:solidFill>
                  <a:srgbClr val="0F3A9C"/>
                </a:solidFill>
              </a:rPr>
              <a:t>- Vaccin anti-pneumonique à 65 ans ou plus </a:t>
            </a:r>
          </a:p>
          <a:p>
            <a:pPr lvl="1" algn="just"/>
            <a:r>
              <a:rPr lang="fr-FR" sz="1200" dirty="0">
                <a:solidFill>
                  <a:srgbClr val="0F3A9C"/>
                </a:solidFill>
              </a:rPr>
              <a:t>0 - Non </a:t>
            </a:r>
          </a:p>
          <a:p>
            <a:pPr lvl="1" algn="just"/>
            <a:r>
              <a:rPr lang="fr-FR" sz="1200" dirty="0">
                <a:solidFill>
                  <a:srgbClr val="0F3A9C"/>
                </a:solidFill>
              </a:rPr>
              <a:t>1 - </a:t>
            </a:r>
            <a:r>
              <a:rPr lang="fr-FR" sz="1200" dirty="0" smtClean="0">
                <a:solidFill>
                  <a:srgbClr val="0F3A9C"/>
                </a:solidFill>
              </a:rPr>
              <a:t>Oui </a:t>
            </a:r>
            <a:endParaRPr lang="fr-FR" sz="1200" dirty="0">
              <a:solidFill>
                <a:srgbClr val="0F3A9C"/>
              </a:solidFill>
            </a:endParaRPr>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7309484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173186"/>
            <a:ext cx="7818120" cy="498871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18" name="ZoneTexte 17"/>
          <p:cNvSpPr txBox="1"/>
          <p:nvPr/>
        </p:nvSpPr>
        <p:spPr>
          <a:xfrm>
            <a:off x="957700" y="988520"/>
            <a:ext cx="6827767" cy="338554"/>
          </a:xfrm>
          <a:prstGeom prst="rect">
            <a:avLst/>
          </a:prstGeom>
          <a:solidFill>
            <a:schemeClr val="bg1"/>
          </a:solidFill>
        </p:spPr>
        <p:txBody>
          <a:bodyPr wrap="none" rtlCol="0">
            <a:spAutoFit/>
          </a:bodyPr>
          <a:lstStyle/>
          <a:p>
            <a:r>
              <a:rPr lang="fr-FR" sz="1600" b="1" i="1" dirty="0" smtClean="0">
                <a:solidFill>
                  <a:srgbClr val="0F3A9C"/>
                </a:solidFill>
              </a:rPr>
              <a:t>iN2 – </a:t>
            </a:r>
            <a:r>
              <a:rPr lang="fr-FR" sz="1600" b="1" i="1" dirty="0">
                <a:solidFill>
                  <a:srgbClr val="0F3A9C"/>
                </a:solidFill>
              </a:rPr>
              <a:t>Traitements et programmes reçus ou prescrits durant les 3 derniers jours</a:t>
            </a:r>
          </a:p>
        </p:txBody>
      </p:sp>
      <p:sp>
        <p:nvSpPr>
          <p:cNvPr id="19" name="Rectangle 18"/>
          <p:cNvSpPr/>
          <p:nvPr/>
        </p:nvSpPr>
        <p:spPr>
          <a:xfrm>
            <a:off x="788036" y="1327075"/>
            <a:ext cx="3620451" cy="4711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iN2a - Chimiothérapie </a:t>
            </a:r>
            <a:endParaRPr lang="fr-FR" sz="1200" b="1" dirty="0" smtClean="0">
              <a:solidFill>
                <a:srgbClr val="0F3A9C"/>
              </a:solidFill>
            </a:endParaRPr>
          </a:p>
          <a:p>
            <a:pPr algn="just"/>
            <a:r>
              <a:rPr lang="fr-FR" sz="1200" b="1" dirty="0">
                <a:solidFill>
                  <a:srgbClr val="0F3A9C"/>
                </a:solidFill>
              </a:rPr>
              <a:t>	</a:t>
            </a:r>
            <a:r>
              <a:rPr lang="fr-FR" sz="1200" dirty="0" smtClean="0">
                <a:solidFill>
                  <a:srgbClr val="0F3A9C"/>
                </a:solidFill>
              </a:rPr>
              <a:t>0 – Non reçu, non prescrit </a:t>
            </a:r>
            <a:endParaRPr lang="fr-FR" sz="1200" dirty="0">
              <a:solidFill>
                <a:srgbClr val="0F3A9C"/>
              </a:solidFill>
            </a:endParaRPr>
          </a:p>
          <a:p>
            <a:pPr lvl="1" algn="just"/>
            <a:r>
              <a:rPr lang="fr-FR" sz="1200" dirty="0" smtClean="0">
                <a:solidFill>
                  <a:srgbClr val="0F3A9C"/>
                </a:solidFill>
              </a:rPr>
              <a:t>1 – Prescrit, pas encore mis en œuvre </a:t>
            </a:r>
          </a:p>
          <a:p>
            <a:pPr lvl="1" algn="just"/>
            <a:r>
              <a:rPr lang="fr-FR" sz="1200" dirty="0" smtClean="0">
                <a:solidFill>
                  <a:srgbClr val="0F3A9C"/>
                </a:solidFill>
              </a:rPr>
              <a:t>2 – 1-2 des 3 derniers jours </a:t>
            </a:r>
          </a:p>
          <a:p>
            <a:pPr lvl="1" algn="just"/>
            <a:r>
              <a:rPr lang="fr-FR" sz="1200" dirty="0" smtClean="0">
                <a:solidFill>
                  <a:srgbClr val="0F3A9C"/>
                </a:solidFill>
              </a:rPr>
              <a:t>3 – Quotidien</a:t>
            </a:r>
          </a:p>
          <a:p>
            <a:pPr algn="just"/>
            <a:endParaRPr lang="fr-FR" sz="1200" dirty="0">
              <a:solidFill>
                <a:srgbClr val="0F3A9C"/>
              </a:solidFill>
            </a:endParaRPr>
          </a:p>
          <a:p>
            <a:pPr algn="just"/>
            <a:r>
              <a:rPr lang="fr-FR" sz="1200" b="1" dirty="0">
                <a:solidFill>
                  <a:srgbClr val="0F3A9C"/>
                </a:solidFill>
              </a:rPr>
              <a:t> iN2b - Dialyse </a:t>
            </a: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smtClean="0">
              <a:solidFill>
                <a:srgbClr val="0F3A9C"/>
              </a:solidFill>
            </a:endParaRPr>
          </a:p>
          <a:p>
            <a:pPr algn="just"/>
            <a:r>
              <a:rPr lang="fr-FR" sz="1200" b="1" dirty="0">
                <a:solidFill>
                  <a:srgbClr val="0F3A9C"/>
                </a:solidFill>
              </a:rPr>
              <a:t>iN2c - Traitement et programmes : Contrôle d'une </a:t>
            </a:r>
            <a:r>
              <a:rPr lang="fr-FR" sz="1200" b="1" dirty="0" smtClean="0">
                <a:solidFill>
                  <a:srgbClr val="0F3A9C"/>
                </a:solidFill>
              </a:rPr>
              <a:t>infection</a:t>
            </a:r>
            <a:endParaRPr lang="fr-FR" sz="1200" b="1" dirty="0">
              <a:solidFill>
                <a:srgbClr val="0F3A9C"/>
              </a:solidFill>
            </a:endParaRP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smtClean="0">
              <a:solidFill>
                <a:srgbClr val="0F3A9C"/>
              </a:solidFill>
            </a:endParaRPr>
          </a:p>
          <a:p>
            <a:pPr algn="just"/>
            <a:r>
              <a:rPr lang="fr-FR" sz="1200" b="1" dirty="0">
                <a:solidFill>
                  <a:srgbClr val="0F3A9C"/>
                </a:solidFill>
              </a:rPr>
              <a:t>iN2d - Médication intraveineux </a:t>
            </a: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a:t>
            </a:r>
            <a:r>
              <a:rPr lang="fr-FR" sz="1200" dirty="0" smtClean="0">
                <a:solidFill>
                  <a:srgbClr val="0F3A9C"/>
                </a:solidFill>
              </a:rPr>
              <a:t>Quotidien</a:t>
            </a:r>
            <a:endParaRPr lang="fr-FR" sz="1200" b="1" dirty="0" smtClean="0">
              <a:solidFill>
                <a:srgbClr val="0F3A9C"/>
              </a:solidFill>
            </a:endParaRPr>
          </a:p>
        </p:txBody>
      </p:sp>
      <p:sp>
        <p:nvSpPr>
          <p:cNvPr id="20" name="Rectangle 19"/>
          <p:cNvSpPr/>
          <p:nvPr/>
        </p:nvSpPr>
        <p:spPr>
          <a:xfrm>
            <a:off x="4640898" y="1327075"/>
            <a:ext cx="3620451" cy="4711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iN2e </a:t>
            </a:r>
            <a:r>
              <a:rPr lang="fr-FR" sz="1200" b="1" dirty="0" smtClean="0">
                <a:solidFill>
                  <a:srgbClr val="0F3A9C"/>
                </a:solidFill>
              </a:rPr>
              <a:t>- Oxygénothérapie</a:t>
            </a:r>
          </a:p>
          <a:p>
            <a:pPr lvl="1" algn="just"/>
            <a:r>
              <a:rPr lang="fr-FR" sz="1200" dirty="0" smtClean="0">
                <a:solidFill>
                  <a:srgbClr val="0F3A9C"/>
                </a:solidFill>
              </a:rPr>
              <a:t>0 – Non reçu, non prescrit </a:t>
            </a:r>
          </a:p>
          <a:p>
            <a:pPr lvl="1" algn="just"/>
            <a:r>
              <a:rPr lang="fr-FR" sz="1200" dirty="0" smtClean="0">
                <a:solidFill>
                  <a:srgbClr val="0F3A9C"/>
                </a:solidFill>
              </a:rPr>
              <a:t>1 – Prescrit, pas encore mis en œuvre </a:t>
            </a:r>
          </a:p>
          <a:p>
            <a:pPr lvl="1" algn="just"/>
            <a:r>
              <a:rPr lang="fr-FR" sz="1200" dirty="0" smtClean="0">
                <a:solidFill>
                  <a:srgbClr val="0F3A9C"/>
                </a:solidFill>
              </a:rPr>
              <a:t>2 – 1-2 des 3 derniers jours </a:t>
            </a:r>
          </a:p>
          <a:p>
            <a:pPr lvl="1" algn="just"/>
            <a:r>
              <a:rPr lang="fr-FR" sz="1200" dirty="0" smtClean="0">
                <a:solidFill>
                  <a:srgbClr val="0F3A9C"/>
                </a:solidFill>
              </a:rPr>
              <a:t>3 – Quotidien</a:t>
            </a:r>
          </a:p>
          <a:p>
            <a:pPr algn="just"/>
            <a:endParaRPr lang="fr-FR" sz="1200" b="1" dirty="0" smtClean="0">
              <a:solidFill>
                <a:srgbClr val="0F3A9C"/>
              </a:solidFill>
            </a:endParaRPr>
          </a:p>
          <a:p>
            <a:pPr algn="just"/>
            <a:r>
              <a:rPr lang="fr-FR" sz="1200" b="1" dirty="0" smtClean="0">
                <a:solidFill>
                  <a:srgbClr val="0F3A9C"/>
                </a:solidFill>
              </a:rPr>
              <a:t>iN2f </a:t>
            </a:r>
            <a:r>
              <a:rPr lang="fr-FR" sz="1200" b="1" dirty="0">
                <a:solidFill>
                  <a:srgbClr val="0F3A9C"/>
                </a:solidFill>
              </a:rPr>
              <a:t>- Radiothérapie </a:t>
            </a:r>
          </a:p>
          <a:p>
            <a:pPr lvl="1" algn="just"/>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a:solidFill>
                <a:srgbClr val="0F3A9C"/>
              </a:solidFill>
            </a:endParaRPr>
          </a:p>
          <a:p>
            <a:pPr algn="just"/>
            <a:r>
              <a:rPr lang="fr-FR" sz="1200" b="1" dirty="0">
                <a:solidFill>
                  <a:srgbClr val="0F3A9C"/>
                </a:solidFill>
              </a:rPr>
              <a:t>iN2g - Aspiration </a:t>
            </a:r>
          </a:p>
          <a:p>
            <a:pPr lvl="1" algn="just"/>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smtClean="0">
              <a:solidFill>
                <a:srgbClr val="0F3A9C"/>
              </a:solidFill>
            </a:endParaRPr>
          </a:p>
          <a:p>
            <a:pPr algn="just"/>
            <a:r>
              <a:rPr lang="fr-FR" sz="1200" b="1" dirty="0">
                <a:solidFill>
                  <a:srgbClr val="0F3A9C"/>
                </a:solidFill>
              </a:rPr>
              <a:t>iN2h - Soins de trachéotomie </a:t>
            </a:r>
          </a:p>
          <a:p>
            <a:pPr lvl="1" algn="just"/>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a:t>
            </a:r>
            <a:r>
              <a:rPr lang="fr-FR" sz="1200" dirty="0" smtClean="0">
                <a:solidFill>
                  <a:srgbClr val="0F3A9C"/>
                </a:solidFill>
              </a:rPr>
              <a:t>Quotidien</a:t>
            </a:r>
            <a:endParaRPr lang="fr-FR" sz="1200" dirty="0">
              <a:solidFill>
                <a:srgbClr val="0F3A9C"/>
              </a:solidFill>
            </a:endParaRPr>
          </a:p>
        </p:txBody>
      </p:sp>
      <p:grpSp>
        <p:nvGrpSpPr>
          <p:cNvPr id="12" name="Groupe 11"/>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846291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173186"/>
            <a:ext cx="7818120" cy="334114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18" name="ZoneTexte 17"/>
          <p:cNvSpPr txBox="1"/>
          <p:nvPr/>
        </p:nvSpPr>
        <p:spPr>
          <a:xfrm>
            <a:off x="957700" y="988520"/>
            <a:ext cx="6827767" cy="338554"/>
          </a:xfrm>
          <a:prstGeom prst="rect">
            <a:avLst/>
          </a:prstGeom>
          <a:solidFill>
            <a:schemeClr val="bg1"/>
          </a:solidFill>
        </p:spPr>
        <p:txBody>
          <a:bodyPr wrap="none" rtlCol="0">
            <a:spAutoFit/>
          </a:bodyPr>
          <a:lstStyle/>
          <a:p>
            <a:r>
              <a:rPr lang="fr-FR" sz="1600" b="1" i="1" dirty="0" smtClean="0">
                <a:solidFill>
                  <a:srgbClr val="0F3A9C"/>
                </a:solidFill>
              </a:rPr>
              <a:t>iN2 – </a:t>
            </a:r>
            <a:r>
              <a:rPr lang="fr-FR" sz="1600" b="1" i="1" dirty="0">
                <a:solidFill>
                  <a:srgbClr val="0F3A9C"/>
                </a:solidFill>
              </a:rPr>
              <a:t>Traitements et programmes reçus ou prescrits durant les 3 derniers jours</a:t>
            </a:r>
          </a:p>
        </p:txBody>
      </p:sp>
      <p:sp>
        <p:nvSpPr>
          <p:cNvPr id="19" name="Rectangle 18"/>
          <p:cNvSpPr/>
          <p:nvPr/>
        </p:nvSpPr>
        <p:spPr>
          <a:xfrm>
            <a:off x="788036" y="1327074"/>
            <a:ext cx="3620451" cy="3104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iN2i </a:t>
            </a:r>
            <a:r>
              <a:rPr lang="fr-FR" sz="1200" b="1" dirty="0" smtClean="0">
                <a:solidFill>
                  <a:srgbClr val="0F3A9C"/>
                </a:solidFill>
              </a:rPr>
              <a:t>– Transfusion</a:t>
            </a:r>
          </a:p>
          <a:p>
            <a:pPr algn="just"/>
            <a:r>
              <a:rPr lang="fr-FR" sz="1200" b="1" dirty="0">
                <a:solidFill>
                  <a:srgbClr val="0F3A9C"/>
                </a:solidFill>
              </a:rPr>
              <a:t>	</a:t>
            </a:r>
            <a:r>
              <a:rPr lang="fr-FR" sz="1200" dirty="0" smtClean="0">
                <a:solidFill>
                  <a:srgbClr val="0F3A9C"/>
                </a:solidFill>
              </a:rPr>
              <a:t>0 – Non reçu, non prescrit </a:t>
            </a:r>
            <a:endParaRPr lang="fr-FR" sz="1200" dirty="0">
              <a:solidFill>
                <a:srgbClr val="0F3A9C"/>
              </a:solidFill>
            </a:endParaRPr>
          </a:p>
          <a:p>
            <a:pPr lvl="1" algn="just"/>
            <a:r>
              <a:rPr lang="fr-FR" sz="1200" dirty="0" smtClean="0">
                <a:solidFill>
                  <a:srgbClr val="0F3A9C"/>
                </a:solidFill>
              </a:rPr>
              <a:t>1 – Prescrit, pas encore mis en œuvre </a:t>
            </a:r>
          </a:p>
          <a:p>
            <a:pPr lvl="1" algn="just"/>
            <a:r>
              <a:rPr lang="fr-FR" sz="1200" dirty="0" smtClean="0">
                <a:solidFill>
                  <a:srgbClr val="0F3A9C"/>
                </a:solidFill>
              </a:rPr>
              <a:t>2 – 1-2 des 3 derniers jours </a:t>
            </a:r>
          </a:p>
          <a:p>
            <a:pPr lvl="1" algn="just"/>
            <a:r>
              <a:rPr lang="fr-FR" sz="1200" dirty="0" smtClean="0">
                <a:solidFill>
                  <a:srgbClr val="0F3A9C"/>
                </a:solidFill>
              </a:rPr>
              <a:t>3 – Quotidien</a:t>
            </a:r>
          </a:p>
          <a:p>
            <a:pPr lvl="1" algn="just"/>
            <a:endParaRPr lang="fr-FR" sz="1200" dirty="0" smtClean="0">
              <a:solidFill>
                <a:srgbClr val="0F3A9C"/>
              </a:solidFill>
            </a:endParaRPr>
          </a:p>
          <a:p>
            <a:pPr algn="just"/>
            <a:r>
              <a:rPr lang="fr-FR" sz="1200" b="1" dirty="0">
                <a:solidFill>
                  <a:srgbClr val="0F3A9C"/>
                </a:solidFill>
              </a:rPr>
              <a:t>iN2j - Ventilation ou respiration assistée </a:t>
            </a: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smtClean="0">
              <a:solidFill>
                <a:srgbClr val="0F3A9C"/>
              </a:solidFill>
            </a:endParaRPr>
          </a:p>
          <a:p>
            <a:pPr algn="just"/>
            <a:r>
              <a:rPr lang="fr-FR" sz="1200" b="1" dirty="0">
                <a:solidFill>
                  <a:srgbClr val="0F3A9C"/>
                </a:solidFill>
              </a:rPr>
              <a:t>iN2k - </a:t>
            </a:r>
            <a:r>
              <a:rPr lang="fr-FR" sz="1200" b="1" dirty="0" smtClean="0">
                <a:solidFill>
                  <a:srgbClr val="0F3A9C"/>
                </a:solidFill>
              </a:rPr>
              <a:t>Traitements </a:t>
            </a:r>
            <a:r>
              <a:rPr lang="fr-FR" sz="1200" b="1" dirty="0">
                <a:solidFill>
                  <a:srgbClr val="0F3A9C"/>
                </a:solidFill>
              </a:rPr>
              <a:t>ou programmes : Soins de </a:t>
            </a:r>
            <a:r>
              <a:rPr lang="fr-FR" sz="1200" b="1" dirty="0" smtClean="0">
                <a:solidFill>
                  <a:srgbClr val="0F3A9C"/>
                </a:solidFill>
              </a:rPr>
              <a:t>plaie</a:t>
            </a:r>
            <a:endParaRPr lang="fr-FR" sz="1200" b="1" dirty="0">
              <a:solidFill>
                <a:srgbClr val="0F3A9C"/>
              </a:solidFill>
            </a:endParaRP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a:t>
            </a:r>
            <a:r>
              <a:rPr lang="fr-FR" sz="1200" dirty="0" smtClean="0">
                <a:solidFill>
                  <a:srgbClr val="0F3A9C"/>
                </a:solidFill>
              </a:rPr>
              <a:t>Quotidien</a:t>
            </a:r>
            <a:r>
              <a:rPr lang="fr-FR" sz="1200" b="1" dirty="0" smtClean="0">
                <a:solidFill>
                  <a:srgbClr val="0F3A9C"/>
                </a:solidFill>
              </a:rPr>
              <a:t> </a:t>
            </a:r>
          </a:p>
        </p:txBody>
      </p:sp>
      <p:sp>
        <p:nvSpPr>
          <p:cNvPr id="20" name="Rectangle 19"/>
          <p:cNvSpPr/>
          <p:nvPr/>
        </p:nvSpPr>
        <p:spPr>
          <a:xfrm>
            <a:off x="4640898" y="1327074"/>
            <a:ext cx="3620451" cy="3104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iN21 - </a:t>
            </a:r>
            <a:r>
              <a:rPr lang="fr-FR" sz="1200" b="1" dirty="0" smtClean="0">
                <a:solidFill>
                  <a:srgbClr val="0F3A9C"/>
                </a:solidFill>
              </a:rPr>
              <a:t>Mictions</a:t>
            </a:r>
            <a:endParaRPr lang="fr-FR" sz="1200" b="1" dirty="0">
              <a:solidFill>
                <a:srgbClr val="0F3A9C"/>
              </a:solidFill>
            </a:endParaRP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r>
              <a:rPr lang="fr-FR" sz="1200" b="1" dirty="0" smtClean="0">
                <a:solidFill>
                  <a:srgbClr val="0F3A9C"/>
                </a:solidFill>
              </a:rPr>
              <a:t> </a:t>
            </a:r>
            <a:endParaRPr lang="fr-FR" sz="1200" b="1" dirty="0">
              <a:solidFill>
                <a:srgbClr val="0F3A9C"/>
              </a:solidFill>
            </a:endParaRPr>
          </a:p>
          <a:p>
            <a:pPr algn="just"/>
            <a:r>
              <a:rPr lang="fr-FR" sz="1200" b="1" dirty="0" smtClean="0">
                <a:solidFill>
                  <a:srgbClr val="0F3A9C"/>
                </a:solidFill>
              </a:rPr>
              <a:t>iN2m </a:t>
            </a:r>
            <a:r>
              <a:rPr lang="fr-FR" sz="1200" b="1" dirty="0">
                <a:solidFill>
                  <a:srgbClr val="0F3A9C"/>
                </a:solidFill>
              </a:rPr>
              <a:t>- Soins palliatifs </a:t>
            </a:r>
          </a:p>
          <a:p>
            <a:pPr algn="just"/>
            <a:r>
              <a:rPr lang="fr-FR" sz="1200" b="1" dirty="0">
                <a:solidFill>
                  <a:srgbClr val="0F3A9C"/>
                </a:solidFill>
              </a:rPr>
              <a:t>	</a:t>
            </a:r>
            <a:r>
              <a:rPr lang="fr-FR" sz="1200" dirty="0">
                <a:solidFill>
                  <a:srgbClr val="0F3A9C"/>
                </a:solidFill>
              </a:rPr>
              <a:t>0 – Non reçu, non prescrit </a:t>
            </a:r>
          </a:p>
          <a:p>
            <a:pPr lvl="1" algn="just"/>
            <a:r>
              <a:rPr lang="fr-FR" sz="1200" dirty="0">
                <a:solidFill>
                  <a:srgbClr val="0F3A9C"/>
                </a:solidFill>
              </a:rPr>
              <a:t>1 – Prescrit, pas encore mis en œuvre </a:t>
            </a:r>
          </a:p>
          <a:p>
            <a:pPr lvl="1" algn="just"/>
            <a:r>
              <a:rPr lang="fr-FR" sz="1200" dirty="0">
                <a:solidFill>
                  <a:srgbClr val="0F3A9C"/>
                </a:solidFill>
              </a:rPr>
              <a:t>2 – 1-2 des 3 derniers jours </a:t>
            </a:r>
          </a:p>
          <a:p>
            <a:pPr lvl="1" algn="just"/>
            <a:r>
              <a:rPr lang="fr-FR" sz="1200" dirty="0">
                <a:solidFill>
                  <a:srgbClr val="0F3A9C"/>
                </a:solidFill>
              </a:rPr>
              <a:t>3 – Quotidien</a:t>
            </a:r>
          </a:p>
          <a:p>
            <a:pPr algn="just"/>
            <a:endParaRPr lang="fr-FR" sz="1200" b="1" dirty="0">
              <a:solidFill>
                <a:srgbClr val="0F3A9C"/>
              </a:solidFill>
            </a:endParaRPr>
          </a:p>
          <a:p>
            <a:pPr algn="just"/>
            <a:r>
              <a:rPr lang="fr-FR" sz="1200" b="1" dirty="0">
                <a:solidFill>
                  <a:srgbClr val="0F3A9C"/>
                </a:solidFill>
              </a:rPr>
              <a:t>iN2n - Changement de </a:t>
            </a:r>
            <a:r>
              <a:rPr lang="fr-FR" sz="1200" b="1" dirty="0" smtClean="0">
                <a:solidFill>
                  <a:srgbClr val="0F3A9C"/>
                </a:solidFill>
              </a:rPr>
              <a:t>position</a:t>
            </a:r>
            <a:endParaRPr lang="fr-FR" sz="1200" b="1" dirty="0">
              <a:solidFill>
                <a:srgbClr val="0F3A9C"/>
              </a:solidFill>
            </a:endParaRPr>
          </a:p>
          <a:p>
            <a:pPr lvl="1" algn="just"/>
            <a:r>
              <a:rPr lang="fr-FR" sz="1200" dirty="0" smtClean="0">
                <a:solidFill>
                  <a:srgbClr val="0F3A9C"/>
                </a:solidFill>
              </a:rPr>
              <a:t>0 – Non reçu, non prescrit </a:t>
            </a:r>
          </a:p>
          <a:p>
            <a:pPr lvl="1" algn="just"/>
            <a:r>
              <a:rPr lang="fr-FR" sz="1200" dirty="0" smtClean="0">
                <a:solidFill>
                  <a:srgbClr val="0F3A9C"/>
                </a:solidFill>
              </a:rPr>
              <a:t>1 – Prescrit, pas encore mis en œuvre </a:t>
            </a:r>
          </a:p>
          <a:p>
            <a:pPr lvl="1" algn="just"/>
            <a:r>
              <a:rPr lang="fr-FR" sz="1200" dirty="0" smtClean="0">
                <a:solidFill>
                  <a:srgbClr val="0F3A9C"/>
                </a:solidFill>
              </a:rPr>
              <a:t>2 – 1-2 des 3 derniers jours </a:t>
            </a:r>
          </a:p>
          <a:p>
            <a:pPr lvl="1" algn="just"/>
            <a:r>
              <a:rPr lang="fr-FR" sz="1200" dirty="0" smtClean="0">
                <a:solidFill>
                  <a:srgbClr val="0F3A9C"/>
                </a:solidFill>
              </a:rPr>
              <a:t>3 – Quotidien</a:t>
            </a:r>
          </a:p>
        </p:txBody>
      </p:sp>
      <p:sp>
        <p:nvSpPr>
          <p:cNvPr id="14" name="Rectangle 13"/>
          <p:cNvSpPr/>
          <p:nvPr/>
        </p:nvSpPr>
        <p:spPr>
          <a:xfrm>
            <a:off x="624839" y="4585845"/>
            <a:ext cx="7818120" cy="168260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u="sng" dirty="0" smtClean="0">
                <a:solidFill>
                  <a:prstClr val="white"/>
                </a:solidFill>
                <a:latin typeface="Arial" panose="020B0604020202020204" pitchFamily="34" charset="0"/>
                <a:cs typeface="Arial" panose="020B0604020202020204" pitchFamily="34" charset="0"/>
              </a:rPr>
              <a:t>Définition de ventilation </a:t>
            </a:r>
            <a:r>
              <a:rPr lang="fr-FR" sz="1200" u="sng" dirty="0">
                <a:solidFill>
                  <a:prstClr val="white"/>
                </a:solidFill>
                <a:latin typeface="Arial" panose="020B0604020202020204" pitchFamily="34" charset="0"/>
                <a:cs typeface="Arial" panose="020B0604020202020204" pitchFamily="34" charset="0"/>
              </a:rPr>
              <a:t>ou respiration assistée </a:t>
            </a:r>
            <a:r>
              <a:rPr lang="fr-FR" sz="1200" dirty="0">
                <a:solidFill>
                  <a:prstClr val="white"/>
                </a:solidFill>
                <a:latin typeface="Arial" panose="020B0604020202020204" pitchFamily="34" charset="0"/>
                <a:cs typeface="Arial" panose="020B0604020202020204" pitchFamily="34" charset="0"/>
              </a:rPr>
              <a:t>: Moyen d’assurer une ventilation adéquate </a:t>
            </a:r>
            <a:r>
              <a:rPr lang="fr-FR" sz="1200" dirty="0" smtClean="0">
                <a:solidFill>
                  <a:prstClr val="white"/>
                </a:solidFill>
                <a:latin typeface="Arial" panose="020B0604020202020204" pitchFamily="34" charset="0"/>
                <a:cs typeface="Arial" panose="020B0604020202020204" pitchFamily="34" charset="0"/>
              </a:rPr>
              <a:t>pour les </a:t>
            </a:r>
            <a:r>
              <a:rPr lang="fr-FR" sz="1200" dirty="0">
                <a:solidFill>
                  <a:prstClr val="white"/>
                </a:solidFill>
                <a:latin typeface="Arial" panose="020B0604020202020204" pitchFamily="34" charset="0"/>
                <a:cs typeface="Arial" panose="020B0604020202020204" pitchFamily="34" charset="0"/>
              </a:rPr>
              <a:t>personnes qui sont, ou pourraient devenir, incapable de respirer seul. Inclut tout type d’appareil mécanique, électrique ou pneumatique (inhalations exclues</a:t>
            </a:r>
            <a:r>
              <a:rPr lang="fr-FR" sz="1200" dirty="0" smtClean="0">
                <a:solidFill>
                  <a:prstClr val="white"/>
                </a:solidFill>
                <a:latin typeface="Arial" panose="020B0604020202020204" pitchFamily="34" charset="0"/>
                <a:cs typeface="Arial" panose="020B0604020202020204" pitchFamily="34" charset="0"/>
              </a:rPr>
              <a:t>).</a:t>
            </a:r>
          </a:p>
          <a:p>
            <a:pPr algn="just"/>
            <a:r>
              <a:rPr lang="fr-FR" sz="1200" u="sng" dirty="0" smtClean="0">
                <a:solidFill>
                  <a:prstClr val="white"/>
                </a:solidFill>
                <a:latin typeface="Arial" panose="020B0604020202020204" pitchFamily="34" charset="0"/>
                <a:cs typeface="Arial" panose="020B0604020202020204" pitchFamily="34" charset="0"/>
              </a:rPr>
              <a:t>Définition de soins de plaie </a:t>
            </a:r>
            <a:r>
              <a:rPr lang="fr-FR" sz="1200" dirty="0" smtClean="0">
                <a:solidFill>
                  <a:prstClr val="white"/>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Comprend l’application de pansements (par exemple </a:t>
            </a:r>
            <a:r>
              <a:rPr lang="fr-FR" sz="1200" dirty="0" smtClean="0">
                <a:latin typeface="Arial" panose="020B0604020202020204" pitchFamily="34" charset="0"/>
                <a:cs typeface="Arial" panose="020B0604020202020204" pitchFamily="34" charset="0"/>
              </a:rPr>
              <a:t>compresses </a:t>
            </a:r>
            <a:r>
              <a:rPr lang="fr-FR" sz="1200" dirty="0">
                <a:latin typeface="Arial" panose="020B0604020202020204" pitchFamily="34" charset="0"/>
                <a:cs typeface="Arial" panose="020B0604020202020204" pitchFamily="34" charset="0"/>
              </a:rPr>
              <a:t>de gaze sèche, pansements </a:t>
            </a:r>
            <a:r>
              <a:rPr lang="fr-FR" sz="1200" dirty="0" smtClean="0">
                <a:latin typeface="Arial" panose="020B0604020202020204" pitchFamily="34" charset="0"/>
                <a:cs typeface="Arial" panose="020B0604020202020204" pitchFamily="34" charset="0"/>
              </a:rPr>
              <a:t>humidifiés, </a:t>
            </a:r>
            <a:r>
              <a:rPr lang="fr-FR" sz="1200" dirty="0">
                <a:latin typeface="Arial" panose="020B0604020202020204" pitchFamily="34" charset="0"/>
                <a:cs typeface="Arial" panose="020B0604020202020204" pitchFamily="34" charset="0"/>
              </a:rPr>
              <a:t>les pansements semi-occlusifs avec hydrogel, substances </a:t>
            </a:r>
            <a:r>
              <a:rPr lang="fr-FR" sz="1200" dirty="0" smtClean="0">
                <a:latin typeface="Arial" panose="020B0604020202020204" pitchFamily="34" charset="0"/>
                <a:cs typeface="Arial" panose="020B0604020202020204" pitchFamily="34" charset="0"/>
              </a:rPr>
              <a:t>colloïdales,…) </a:t>
            </a:r>
            <a:r>
              <a:rPr lang="fr-FR" sz="1200" dirty="0">
                <a:latin typeface="Arial" panose="020B0604020202020204" pitchFamily="34" charset="0"/>
                <a:cs typeface="Arial" panose="020B0604020202020204" pitchFamily="34" charset="0"/>
              </a:rPr>
              <a:t>; irrigation de plaies ; application de pommades ou de médications topiques pour traiter des problèmes de peau (par exemple cortisone, préparation antifungique, agents chimiothérapiques etc.) ; débridement (chirurgical ou chimique) pour enlever d’une plaie du tissu souillé ou mort ; ablation de fils. </a:t>
            </a:r>
            <a:endParaRPr lang="fr-FR" sz="1200" dirty="0">
              <a:solidFill>
                <a:prstClr val="white"/>
              </a:solidFill>
              <a:latin typeface="Arial" panose="020B0604020202020204" pitchFamily="34" charset="0"/>
              <a:cs typeface="Arial" panose="020B0604020202020204" pitchFamily="34" charset="0"/>
            </a:endParaRPr>
          </a:p>
        </p:txBody>
      </p:sp>
      <p:sp>
        <p:nvSpPr>
          <p:cNvPr id="15" name="ZoneTexte 14"/>
          <p:cNvSpPr txBox="1"/>
          <p:nvPr/>
        </p:nvSpPr>
        <p:spPr>
          <a:xfrm rot="16200000">
            <a:off x="-60569" y="527326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6" name="Groupe 15"/>
          <p:cNvGrpSpPr/>
          <p:nvPr/>
        </p:nvGrpSpPr>
        <p:grpSpPr>
          <a:xfrm>
            <a:off x="4251987" y="6437688"/>
            <a:ext cx="640026" cy="325577"/>
            <a:chOff x="4063779" y="6537716"/>
            <a:chExt cx="1016441" cy="200055"/>
          </a:xfrm>
        </p:grpSpPr>
        <p:sp>
          <p:nvSpPr>
            <p:cNvPr id="17" name="Rectangle 1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1" name="ZoneTexte 2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043889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1151499"/>
            <a:ext cx="7818120" cy="233904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966832"/>
            <a:ext cx="7809382" cy="307777"/>
          </a:xfrm>
          <a:prstGeom prst="rect">
            <a:avLst/>
          </a:prstGeom>
          <a:solidFill>
            <a:schemeClr val="bg1"/>
          </a:solidFill>
        </p:spPr>
        <p:txBody>
          <a:bodyPr wrap="none" rtlCol="0">
            <a:spAutoFit/>
          </a:bodyPr>
          <a:lstStyle/>
          <a:p>
            <a:r>
              <a:rPr lang="fr-FR" sz="1400" b="1" i="1" spc="-20" dirty="0">
                <a:solidFill>
                  <a:srgbClr val="0F3A9C"/>
                </a:solidFill>
              </a:rPr>
              <a:t>iN3 - Services professionnels — Nombre de jours et total de minutes de soins durant les 7 derniers jours</a:t>
            </a:r>
          </a:p>
        </p:txBody>
      </p:sp>
      <p:sp>
        <p:nvSpPr>
          <p:cNvPr id="12" name="Rectangle 11"/>
          <p:cNvSpPr/>
          <p:nvPr/>
        </p:nvSpPr>
        <p:spPr>
          <a:xfrm>
            <a:off x="699135" y="1052306"/>
            <a:ext cx="3620451" cy="138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iN3aa - Aide soignant/auxiliaire de vie (jour/s) </a:t>
            </a:r>
          </a:p>
          <a:p>
            <a:pPr algn="just"/>
            <a:r>
              <a:rPr lang="fr-FR" sz="1200" i="1" dirty="0">
                <a:solidFill>
                  <a:srgbClr val="0F3A9C"/>
                </a:solidFill>
              </a:rPr>
              <a:t>	</a:t>
            </a:r>
            <a:r>
              <a:rPr lang="fr-FR" sz="1200" dirty="0" smtClean="0">
                <a:solidFill>
                  <a:srgbClr val="0F3A9C"/>
                </a:solidFill>
              </a:rPr>
              <a:t>|_</a:t>
            </a:r>
            <a:r>
              <a:rPr lang="fr-FR" sz="1200" i="1" u="sng" dirty="0" smtClean="0">
                <a:solidFill>
                  <a:srgbClr val="0F3A9C"/>
                </a:solidFill>
              </a:rPr>
              <a:t>Nombre de jours durant les 7 derniers jours</a:t>
            </a:r>
            <a:r>
              <a:rPr lang="fr-FR" sz="1200" dirty="0" smtClean="0">
                <a:solidFill>
                  <a:srgbClr val="0F3A9C"/>
                </a:solidFill>
              </a:rPr>
              <a:t>_|</a:t>
            </a:r>
            <a:endParaRPr lang="fr-FR" sz="1200" dirty="0">
              <a:solidFill>
                <a:srgbClr val="0F3A9C"/>
              </a:solidFill>
            </a:endParaRPr>
          </a:p>
          <a:p>
            <a:pPr algn="just"/>
            <a:endParaRPr lang="fr-FR" sz="1200" b="1" dirty="0" smtClean="0">
              <a:solidFill>
                <a:srgbClr val="0F3A9C"/>
              </a:solidFill>
            </a:endParaRPr>
          </a:p>
          <a:p>
            <a:pPr algn="just"/>
            <a:r>
              <a:rPr lang="fr-FR" sz="1200" b="1" dirty="0">
                <a:solidFill>
                  <a:srgbClr val="0F3A9C"/>
                </a:solidFill>
              </a:rPr>
              <a:t>iN3ab - Aide soignant/auxiliaire de vie (</a:t>
            </a:r>
            <a:r>
              <a:rPr lang="fr-FR" sz="1200" b="1" dirty="0" smtClean="0">
                <a:solidFill>
                  <a:srgbClr val="0F3A9C"/>
                </a:solidFill>
              </a:rPr>
              <a:t>minutes)</a:t>
            </a:r>
            <a:r>
              <a:rPr lang="fr-FR" sz="1200" i="1" dirty="0">
                <a:solidFill>
                  <a:srgbClr val="0F3A9C"/>
                </a:solidFill>
              </a:rPr>
              <a:t>	</a:t>
            </a:r>
            <a:r>
              <a:rPr lang="fr-FR" sz="1200" dirty="0">
                <a:solidFill>
                  <a:srgbClr val="0F3A9C"/>
                </a:solidFill>
              </a:rPr>
              <a:t>|_</a:t>
            </a:r>
            <a:r>
              <a:rPr lang="fr-FR" sz="1200" i="1" u="sng" dirty="0">
                <a:solidFill>
                  <a:srgbClr val="0F3A9C"/>
                </a:solidFill>
              </a:rPr>
              <a:t>Nombre de </a:t>
            </a:r>
            <a:r>
              <a:rPr lang="fr-FR" sz="1200" i="1" u="sng" dirty="0" smtClean="0">
                <a:solidFill>
                  <a:srgbClr val="0F3A9C"/>
                </a:solidFill>
              </a:rPr>
              <a:t>min durant </a:t>
            </a:r>
            <a:r>
              <a:rPr lang="fr-FR" sz="1200" i="1" u="sng" dirty="0">
                <a:solidFill>
                  <a:srgbClr val="0F3A9C"/>
                </a:solidFill>
              </a:rPr>
              <a:t>les 7 derniers jours</a:t>
            </a:r>
            <a:r>
              <a:rPr lang="fr-FR" sz="1200" dirty="0" smtClean="0">
                <a:solidFill>
                  <a:srgbClr val="0F3A9C"/>
                </a:solidFill>
              </a:rPr>
              <a:t>_|</a:t>
            </a:r>
            <a:endParaRPr lang="fr-FR" sz="1200" dirty="0">
              <a:solidFill>
                <a:srgbClr val="0F3A9C"/>
              </a:solidFill>
            </a:endParaRPr>
          </a:p>
        </p:txBody>
      </p:sp>
      <p:sp>
        <p:nvSpPr>
          <p:cNvPr id="13" name="Rectangle 12"/>
          <p:cNvSpPr/>
          <p:nvPr/>
        </p:nvSpPr>
        <p:spPr>
          <a:xfrm>
            <a:off x="4551997" y="1052306"/>
            <a:ext cx="3620451" cy="138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iN3ba - Infirmière (jour/s)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jours durant les 7 derniers jours</a:t>
            </a:r>
            <a:r>
              <a:rPr lang="fr-FR" sz="1200" dirty="0">
                <a:solidFill>
                  <a:srgbClr val="0F3A9C"/>
                </a:solidFill>
              </a:rPr>
              <a:t>_|</a:t>
            </a:r>
          </a:p>
          <a:p>
            <a:pPr algn="just"/>
            <a:endParaRPr lang="fr-FR" sz="1200" b="1" dirty="0">
              <a:solidFill>
                <a:srgbClr val="0F3A9C"/>
              </a:solidFill>
            </a:endParaRPr>
          </a:p>
          <a:p>
            <a:pPr algn="just"/>
            <a:r>
              <a:rPr lang="fr-FR" sz="1200" b="1" dirty="0">
                <a:solidFill>
                  <a:srgbClr val="0F3A9C"/>
                </a:solidFill>
              </a:rPr>
              <a:t>iN3bb - Infirmière (minute/s)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min durant les 7 derniers jours</a:t>
            </a:r>
            <a:r>
              <a:rPr lang="fr-FR" sz="1200" dirty="0">
                <a:solidFill>
                  <a:srgbClr val="0F3A9C"/>
                </a:solidFill>
              </a:rPr>
              <a:t>_|</a:t>
            </a:r>
          </a:p>
        </p:txBody>
      </p:sp>
      <p:sp>
        <p:nvSpPr>
          <p:cNvPr id="14" name="Rectangle 13"/>
          <p:cNvSpPr/>
          <p:nvPr/>
        </p:nvSpPr>
        <p:spPr>
          <a:xfrm>
            <a:off x="699135" y="2331179"/>
            <a:ext cx="3620451" cy="39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200" b="1" dirty="0">
                <a:solidFill>
                  <a:srgbClr val="0F3A9C"/>
                </a:solidFill>
              </a:rPr>
              <a:t>iN3ca - Aides ménagères/aides à domicile (</a:t>
            </a:r>
            <a:r>
              <a:rPr lang="fr-FR" sz="1200" b="1" dirty="0" smtClean="0">
                <a:solidFill>
                  <a:srgbClr val="0F3A9C"/>
                </a:solidFill>
              </a:rPr>
              <a:t>jour/s) </a:t>
            </a:r>
            <a:r>
              <a:rPr lang="fr-FR" sz="1200" i="1" dirty="0">
                <a:solidFill>
                  <a:srgbClr val="0F3A9C"/>
                </a:solidFill>
              </a:rPr>
              <a:t>	</a:t>
            </a:r>
            <a:r>
              <a:rPr lang="fr-FR" sz="1200" dirty="0" smtClean="0">
                <a:solidFill>
                  <a:srgbClr val="0F3A9C"/>
                </a:solidFill>
              </a:rPr>
              <a:t>|_</a:t>
            </a:r>
            <a:r>
              <a:rPr lang="fr-FR" sz="1200" i="1" u="sng" dirty="0" smtClean="0">
                <a:solidFill>
                  <a:srgbClr val="0F3A9C"/>
                </a:solidFill>
              </a:rPr>
              <a:t>Nombre de jours durant les 7 derniers jours</a:t>
            </a:r>
            <a:r>
              <a:rPr lang="fr-FR" sz="1200" dirty="0" smtClean="0">
                <a:solidFill>
                  <a:srgbClr val="0F3A9C"/>
                </a:solidFill>
              </a:rPr>
              <a:t>_|</a:t>
            </a:r>
            <a:endParaRPr lang="fr-FR" sz="1200" dirty="0">
              <a:solidFill>
                <a:srgbClr val="0F3A9C"/>
              </a:solidFill>
            </a:endParaRPr>
          </a:p>
          <a:p>
            <a:pPr algn="just"/>
            <a:endParaRPr lang="fr-FR" sz="1200" b="1" dirty="0" smtClean="0">
              <a:solidFill>
                <a:srgbClr val="0F3A9C"/>
              </a:solidFill>
            </a:endParaRPr>
          </a:p>
          <a:p>
            <a:pPr algn="just"/>
            <a:r>
              <a:rPr lang="fr-FR" sz="1200" b="1" dirty="0">
                <a:solidFill>
                  <a:srgbClr val="0F3A9C"/>
                </a:solidFill>
              </a:rPr>
              <a:t>iN3cb - Aides ménagères/aides à domicile (minute/s) </a:t>
            </a:r>
            <a:r>
              <a:rPr lang="fr-FR" sz="1200" i="1" dirty="0">
                <a:solidFill>
                  <a:srgbClr val="0F3A9C"/>
                </a:solidFill>
              </a:rPr>
              <a:t>	</a:t>
            </a:r>
            <a:r>
              <a:rPr lang="fr-FR" sz="1200" dirty="0">
                <a:solidFill>
                  <a:srgbClr val="0F3A9C"/>
                </a:solidFill>
              </a:rPr>
              <a:t>|_</a:t>
            </a:r>
            <a:r>
              <a:rPr lang="fr-FR" sz="1200" i="1" u="sng" dirty="0">
                <a:solidFill>
                  <a:srgbClr val="0F3A9C"/>
                </a:solidFill>
              </a:rPr>
              <a:t>Nombre de </a:t>
            </a:r>
            <a:r>
              <a:rPr lang="fr-FR" sz="1200" i="1" u="sng" dirty="0" smtClean="0">
                <a:solidFill>
                  <a:srgbClr val="0F3A9C"/>
                </a:solidFill>
              </a:rPr>
              <a:t>min durant </a:t>
            </a:r>
            <a:r>
              <a:rPr lang="fr-FR" sz="1200" i="1" u="sng" dirty="0">
                <a:solidFill>
                  <a:srgbClr val="0F3A9C"/>
                </a:solidFill>
              </a:rPr>
              <a:t>les 7 derniers jours</a:t>
            </a:r>
            <a:r>
              <a:rPr lang="fr-FR" sz="1200" dirty="0" smtClean="0">
                <a:solidFill>
                  <a:srgbClr val="0F3A9C"/>
                </a:solidFill>
              </a:rPr>
              <a:t>_|</a:t>
            </a:r>
          </a:p>
          <a:p>
            <a:pPr algn="just"/>
            <a:endParaRPr lang="fr-FR" sz="1200" b="1" dirty="0" smtClean="0">
              <a:solidFill>
                <a:srgbClr val="0F3A9C"/>
              </a:solidFill>
            </a:endParaRPr>
          </a:p>
        </p:txBody>
      </p:sp>
      <p:sp>
        <p:nvSpPr>
          <p:cNvPr id="15" name="Rectangle 14"/>
          <p:cNvSpPr/>
          <p:nvPr/>
        </p:nvSpPr>
        <p:spPr>
          <a:xfrm>
            <a:off x="4551997" y="2331179"/>
            <a:ext cx="3620451" cy="39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200" b="1" dirty="0">
                <a:solidFill>
                  <a:srgbClr val="0F3A9C"/>
                </a:solidFill>
              </a:rPr>
              <a:t>iN3ga - Orthophoniste ou audioprothésiste (jour/s</a:t>
            </a:r>
            <a:r>
              <a:rPr lang="fr-FR" sz="1200" b="1" dirty="0" smtClean="0">
                <a:solidFill>
                  <a:srgbClr val="0F3A9C"/>
                </a:solidFill>
              </a:rPr>
              <a:t>) </a:t>
            </a:r>
            <a:endParaRPr lang="fr-FR" sz="1200" b="1" dirty="0">
              <a:solidFill>
                <a:srgbClr val="0F3A9C"/>
              </a:solidFill>
            </a:endParaRP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jours durant les 7 derniers jours</a:t>
            </a:r>
            <a:r>
              <a:rPr lang="fr-FR" sz="1200" dirty="0">
                <a:solidFill>
                  <a:srgbClr val="0F3A9C"/>
                </a:solidFill>
              </a:rPr>
              <a:t>_|</a:t>
            </a:r>
          </a:p>
          <a:p>
            <a:pPr algn="just"/>
            <a:endParaRPr lang="fr-FR" sz="1200" b="1" dirty="0">
              <a:solidFill>
                <a:srgbClr val="0F3A9C"/>
              </a:solidFill>
            </a:endParaRPr>
          </a:p>
          <a:p>
            <a:pPr algn="just"/>
            <a:r>
              <a:rPr lang="fr-FR" sz="1200" b="1" dirty="0">
                <a:solidFill>
                  <a:srgbClr val="0F3A9C"/>
                </a:solidFill>
              </a:rPr>
              <a:t>iN3gb - Orthophoniste ou audioprothésiste (minute/s) </a:t>
            </a:r>
            <a:r>
              <a:rPr lang="fr-FR" sz="1200" i="1" dirty="0">
                <a:solidFill>
                  <a:srgbClr val="0F3A9C"/>
                </a:solidFill>
              </a:rPr>
              <a:t>	</a:t>
            </a:r>
            <a:r>
              <a:rPr lang="fr-FR" sz="1200" dirty="0">
                <a:solidFill>
                  <a:srgbClr val="0F3A9C"/>
                </a:solidFill>
              </a:rPr>
              <a:t>|_</a:t>
            </a:r>
            <a:r>
              <a:rPr lang="fr-FR" sz="1200" i="1" u="sng" dirty="0">
                <a:solidFill>
                  <a:srgbClr val="0F3A9C"/>
                </a:solidFill>
              </a:rPr>
              <a:t>Nombre de min durant les 7 derniers jours</a:t>
            </a:r>
            <a:r>
              <a:rPr lang="fr-FR" sz="1200" dirty="0" smtClean="0">
                <a:solidFill>
                  <a:srgbClr val="0F3A9C"/>
                </a:solidFill>
              </a:rPr>
              <a:t>_|</a:t>
            </a:r>
            <a:endParaRPr lang="fr-FR" sz="1200" dirty="0">
              <a:solidFill>
                <a:srgbClr val="0F3A9C"/>
              </a:solidFill>
            </a:endParaRPr>
          </a:p>
        </p:txBody>
      </p:sp>
      <p:grpSp>
        <p:nvGrpSpPr>
          <p:cNvPr id="10" name="Groupe 9"/>
          <p:cNvGrpSpPr/>
          <p:nvPr/>
        </p:nvGrpSpPr>
        <p:grpSpPr>
          <a:xfrm>
            <a:off x="335161" y="3554849"/>
            <a:ext cx="8125897" cy="2660044"/>
            <a:chOff x="335161" y="1171149"/>
            <a:chExt cx="8125897" cy="2660044"/>
          </a:xfrm>
        </p:grpSpPr>
        <p:sp>
          <p:nvSpPr>
            <p:cNvPr id="16" name="Rectangle 15"/>
            <p:cNvSpPr/>
            <p:nvPr/>
          </p:nvSpPr>
          <p:spPr>
            <a:xfrm>
              <a:off x="642938" y="1171149"/>
              <a:ext cx="7818120" cy="266004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Les </a:t>
              </a:r>
              <a:r>
                <a:rPr lang="fr-FR" sz="1400" dirty="0">
                  <a:solidFill>
                    <a:prstClr val="white"/>
                  </a:solidFill>
                  <a:latin typeface="Arial" panose="020B0604020202020204" pitchFamily="34" charset="0"/>
                  <a:cs typeface="Arial" panose="020B0604020202020204" pitchFamily="34" charset="0"/>
                </a:rPr>
                <a:t>services professionnels comprennent à la fois les services directement </a:t>
              </a:r>
              <a:r>
                <a:rPr lang="fr-FR" sz="1400" dirty="0" smtClean="0">
                  <a:solidFill>
                    <a:prstClr val="white"/>
                  </a:solidFill>
                  <a:latin typeface="Arial" panose="020B0604020202020204" pitchFamily="34" charset="0"/>
                  <a:cs typeface="Arial" panose="020B0604020202020204" pitchFamily="34" charset="0"/>
                </a:rPr>
                <a:t>prodigués </a:t>
              </a:r>
              <a:r>
                <a:rPr lang="fr-FR" sz="1400" dirty="0">
                  <a:solidFill>
                    <a:prstClr val="white"/>
                  </a:solidFill>
                  <a:latin typeface="Arial" panose="020B0604020202020204" pitchFamily="34" charset="0"/>
                  <a:cs typeface="Arial" panose="020B0604020202020204" pitchFamily="34" charset="0"/>
                </a:rPr>
                <a:t>à la personne (soutien dans les AVQ et AIVQ) et l’organisation des soins (par exemple, programmer la distribution de médicaments, planifier pour répondre aux besoins futurs). </a:t>
              </a:r>
              <a:r>
                <a:rPr lang="fr-FR" sz="1400" dirty="0" smtClean="0">
                  <a:solidFill>
                    <a:prstClr val="white"/>
                  </a:solidFill>
                  <a:latin typeface="Arial" panose="020B0604020202020204" pitchFamily="34" charset="0"/>
                  <a:cs typeface="Arial" panose="020B0604020202020204" pitchFamily="34" charset="0"/>
                </a:rPr>
                <a:t>Seuls les services rémunérés sont concernés.</a:t>
              </a:r>
            </a:p>
            <a:p>
              <a:pPr algn="just"/>
              <a:endParaRPr lang="fr-FR" sz="1400" dirty="0">
                <a:solidFill>
                  <a:prstClr val="white"/>
                </a:solidFill>
                <a:latin typeface="Arial" panose="020B0604020202020204" pitchFamily="34" charset="0"/>
                <a:cs typeface="Arial" panose="020B0604020202020204" pitchFamily="34" charset="0"/>
              </a:endParaRPr>
            </a:p>
            <a:p>
              <a:pPr algn="just"/>
              <a:r>
                <a:rPr lang="fr-FR" sz="1400" dirty="0">
                  <a:solidFill>
                    <a:prstClr val="white"/>
                  </a:solidFill>
                  <a:latin typeface="Arial" panose="020B0604020202020204" pitchFamily="34" charset="0"/>
                  <a:cs typeface="Arial" panose="020B0604020202020204" pitchFamily="34" charset="0"/>
                </a:rPr>
                <a:t>Demandez à la personne ou à l’aidant(s) quels sont les services ou </a:t>
              </a:r>
              <a:r>
                <a:rPr lang="fr-FR" sz="1400" dirty="0" smtClean="0">
                  <a:solidFill>
                    <a:prstClr val="white"/>
                  </a:solidFill>
                  <a:latin typeface="Arial" panose="020B0604020202020204" pitchFamily="34" charset="0"/>
                  <a:cs typeface="Arial" panose="020B0604020202020204" pitchFamily="34" charset="0"/>
                </a:rPr>
                <a:t>personnes impliqués </a:t>
              </a:r>
              <a:r>
                <a:rPr lang="fr-FR" sz="1400" dirty="0">
                  <a:solidFill>
                    <a:prstClr val="white"/>
                  </a:solidFill>
                  <a:latin typeface="Arial" panose="020B0604020202020204" pitchFamily="34" charset="0"/>
                  <a:cs typeface="Arial" panose="020B0604020202020204" pitchFamily="34" charset="0"/>
                </a:rPr>
                <a:t>dans l’intervention, quelle est la nature des relations et particulièrement sur le temps passé aux soins. Si possible, contactez les services directement pour confirmer les réponses. </a:t>
              </a:r>
              <a:endParaRPr lang="fr-FR" sz="1400" dirty="0" smtClean="0">
                <a:solidFill>
                  <a:prstClr val="white"/>
                </a:solidFill>
                <a:latin typeface="Arial" panose="020B0604020202020204" pitchFamily="34" charset="0"/>
                <a:cs typeface="Arial" panose="020B0604020202020204" pitchFamily="34" charset="0"/>
              </a:endParaRPr>
            </a:p>
            <a:p>
              <a:pPr algn="just"/>
              <a:endParaRPr lang="fr-FR" sz="1400" dirty="0">
                <a:solidFill>
                  <a:prstClr val="white"/>
                </a:solidFill>
                <a:latin typeface="Arial" panose="020B0604020202020204" pitchFamily="34" charset="0"/>
                <a:cs typeface="Arial" panose="020B0604020202020204" pitchFamily="34" charset="0"/>
              </a:endParaRPr>
            </a:p>
            <a:p>
              <a:pPr algn="just"/>
              <a:r>
                <a:rPr lang="fr-FR" sz="1400" dirty="0">
                  <a:solidFill>
                    <a:prstClr val="white"/>
                  </a:solidFill>
                  <a:latin typeface="Arial" panose="020B0604020202020204" pitchFamily="34" charset="0"/>
                  <a:cs typeface="Arial" panose="020B0604020202020204" pitchFamily="34" charset="0"/>
                </a:rPr>
                <a:t>Vous devrez renseigner le nombre de jours où les professionnels décrits sont intervenus auprès de la personne (pour procurer des aides et des soins ou pour les gérer) au cours des 7 derniers jours et le nombre de minutes total d’intervention sur la même période</a:t>
              </a:r>
              <a:r>
                <a:rPr lang="fr-FR" sz="1400" dirty="0" smtClean="0">
                  <a:solidFill>
                    <a:prstClr val="white"/>
                  </a:solidFill>
                  <a:latin typeface="Arial" panose="020B0604020202020204" pitchFamily="34" charset="0"/>
                  <a:cs typeface="Arial" panose="020B0604020202020204" pitchFamily="34" charset="0"/>
                </a:rPr>
                <a:t>.</a:t>
              </a:r>
            </a:p>
          </p:txBody>
        </p:sp>
        <p:sp>
          <p:nvSpPr>
            <p:cNvPr id="17" name="ZoneTexte 16"/>
            <p:cNvSpPr txBox="1"/>
            <p:nvPr/>
          </p:nvSpPr>
          <p:spPr>
            <a:xfrm rot="16200000">
              <a:off x="-22469" y="234728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grpSp>
        <p:nvGrpSpPr>
          <p:cNvPr id="20" name="Groupe 19"/>
          <p:cNvGrpSpPr/>
          <p:nvPr/>
        </p:nvGrpSpPr>
        <p:grpSpPr>
          <a:xfrm>
            <a:off x="4251987" y="6437688"/>
            <a:ext cx="640026" cy="325577"/>
            <a:chOff x="4063779" y="6537716"/>
            <a:chExt cx="1016441" cy="200055"/>
          </a:xfrm>
        </p:grpSpPr>
        <p:sp>
          <p:nvSpPr>
            <p:cNvPr id="21" name="Rectangle 2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2" name="ZoneTexte 2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2712087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1151499"/>
            <a:ext cx="7818120" cy="296330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966832"/>
            <a:ext cx="7809382" cy="307777"/>
          </a:xfrm>
          <a:prstGeom prst="rect">
            <a:avLst/>
          </a:prstGeom>
          <a:solidFill>
            <a:schemeClr val="bg1"/>
          </a:solidFill>
        </p:spPr>
        <p:txBody>
          <a:bodyPr wrap="none" rtlCol="0">
            <a:spAutoFit/>
          </a:bodyPr>
          <a:lstStyle/>
          <a:p>
            <a:r>
              <a:rPr lang="fr-FR" sz="1400" b="1" i="1" spc="-20" dirty="0">
                <a:solidFill>
                  <a:srgbClr val="0F3A9C"/>
                </a:solidFill>
              </a:rPr>
              <a:t>iN3 - Services professionnels — Nombre de jours et total de minutes de soins durant les 7 derniers jours</a:t>
            </a:r>
          </a:p>
        </p:txBody>
      </p:sp>
      <p:sp>
        <p:nvSpPr>
          <p:cNvPr id="14" name="Rectangle 13"/>
          <p:cNvSpPr/>
          <p:nvPr/>
        </p:nvSpPr>
        <p:spPr>
          <a:xfrm>
            <a:off x="699135" y="1261997"/>
            <a:ext cx="3620451" cy="39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200" b="1" dirty="0" smtClean="0">
                <a:solidFill>
                  <a:srgbClr val="0F3A9C"/>
                </a:solidFill>
              </a:rPr>
              <a:t>iN3da - Portage de repas à domicile (jour/s) </a:t>
            </a:r>
            <a:r>
              <a:rPr lang="fr-FR" sz="1200" i="1" dirty="0" smtClean="0">
                <a:solidFill>
                  <a:srgbClr val="0F3A9C"/>
                </a:solidFill>
              </a:rPr>
              <a:t>	</a:t>
            </a:r>
            <a:r>
              <a:rPr lang="fr-FR" sz="1200" dirty="0" smtClean="0">
                <a:solidFill>
                  <a:srgbClr val="0F3A9C"/>
                </a:solidFill>
              </a:rPr>
              <a:t>|_</a:t>
            </a:r>
            <a:r>
              <a:rPr lang="fr-FR" sz="1200" i="1" u="sng" dirty="0" smtClean="0">
                <a:solidFill>
                  <a:srgbClr val="0F3A9C"/>
                </a:solidFill>
              </a:rPr>
              <a:t>Nombre de jours durant les 7 derniers jours</a:t>
            </a:r>
            <a:r>
              <a:rPr lang="fr-FR" sz="1200" dirty="0" smtClean="0">
                <a:solidFill>
                  <a:srgbClr val="0F3A9C"/>
                </a:solidFill>
              </a:rPr>
              <a:t>_|</a:t>
            </a:r>
          </a:p>
          <a:p>
            <a:pPr algn="just"/>
            <a:endParaRPr lang="fr-FR" sz="1200" b="1" dirty="0" smtClean="0">
              <a:solidFill>
                <a:srgbClr val="0F3A9C"/>
              </a:solidFill>
            </a:endParaRPr>
          </a:p>
          <a:p>
            <a:pPr algn="just"/>
            <a:r>
              <a:rPr lang="fr-FR" sz="1200" b="1" dirty="0" smtClean="0">
                <a:solidFill>
                  <a:srgbClr val="0F3A9C"/>
                </a:solidFill>
              </a:rPr>
              <a:t>iN3ea - Kinésithérapeute (jour/s) </a:t>
            </a:r>
          </a:p>
          <a:p>
            <a:pPr algn="just"/>
            <a:r>
              <a:rPr lang="fr-FR" sz="1200" i="1" dirty="0" smtClean="0">
                <a:solidFill>
                  <a:srgbClr val="0F3A9C"/>
                </a:solidFill>
              </a:rPr>
              <a:t>	</a:t>
            </a:r>
            <a:r>
              <a:rPr lang="fr-FR" sz="1200" dirty="0" smtClean="0">
                <a:solidFill>
                  <a:srgbClr val="0F3A9C"/>
                </a:solidFill>
              </a:rPr>
              <a:t>|_</a:t>
            </a:r>
            <a:r>
              <a:rPr lang="fr-FR" sz="1200" i="1" u="sng" dirty="0" smtClean="0">
                <a:solidFill>
                  <a:srgbClr val="0F3A9C"/>
                </a:solidFill>
              </a:rPr>
              <a:t>Nombre de jours durant les 7 derniers jours</a:t>
            </a:r>
            <a:r>
              <a:rPr lang="fr-FR" sz="1200" dirty="0" smtClean="0">
                <a:solidFill>
                  <a:srgbClr val="0F3A9C"/>
                </a:solidFill>
              </a:rPr>
              <a:t>_|</a:t>
            </a:r>
          </a:p>
          <a:p>
            <a:pPr algn="just"/>
            <a:endParaRPr lang="fr-FR" sz="1200" b="1" dirty="0" smtClean="0">
              <a:solidFill>
                <a:srgbClr val="0F3A9C"/>
              </a:solidFill>
            </a:endParaRPr>
          </a:p>
          <a:p>
            <a:pPr algn="just"/>
            <a:r>
              <a:rPr lang="fr-FR" sz="1200" b="1" dirty="0" smtClean="0">
                <a:solidFill>
                  <a:srgbClr val="0F3A9C"/>
                </a:solidFill>
              </a:rPr>
              <a:t>iN3eb - Kinésithérapeute (minute/s) </a:t>
            </a:r>
          </a:p>
          <a:p>
            <a:pPr algn="just"/>
            <a:r>
              <a:rPr lang="fr-FR" sz="1200" i="1" dirty="0" smtClean="0">
                <a:solidFill>
                  <a:srgbClr val="0F3A9C"/>
                </a:solidFill>
              </a:rPr>
              <a:t>	</a:t>
            </a:r>
            <a:r>
              <a:rPr lang="fr-FR" sz="1200" dirty="0" smtClean="0">
                <a:solidFill>
                  <a:srgbClr val="0F3A9C"/>
                </a:solidFill>
              </a:rPr>
              <a:t>|_</a:t>
            </a:r>
            <a:r>
              <a:rPr lang="fr-FR" sz="1200" i="1" u="sng" dirty="0" smtClean="0">
                <a:solidFill>
                  <a:srgbClr val="0F3A9C"/>
                </a:solidFill>
              </a:rPr>
              <a:t>Nombre de min durant les 7 derniers jours</a:t>
            </a:r>
            <a:r>
              <a:rPr lang="fr-FR" sz="1200" dirty="0" smtClean="0">
                <a:solidFill>
                  <a:srgbClr val="0F3A9C"/>
                </a:solidFill>
              </a:rPr>
              <a:t>_|</a:t>
            </a:r>
          </a:p>
          <a:p>
            <a:pPr algn="just"/>
            <a:endParaRPr lang="fr-FR" sz="1200" b="1" dirty="0" smtClean="0">
              <a:solidFill>
                <a:srgbClr val="0F3A9C"/>
              </a:solidFill>
            </a:endParaRPr>
          </a:p>
          <a:p>
            <a:pPr algn="just"/>
            <a:r>
              <a:rPr lang="fr-FR" sz="1200" b="1" dirty="0" smtClean="0">
                <a:solidFill>
                  <a:srgbClr val="0F3A9C"/>
                </a:solidFill>
              </a:rPr>
              <a:t>iN3fa - Ergothérapeute (jours/s) </a:t>
            </a:r>
          </a:p>
          <a:p>
            <a:pPr algn="just"/>
            <a:r>
              <a:rPr lang="fr-FR" sz="1200" i="1" dirty="0" smtClean="0">
                <a:solidFill>
                  <a:srgbClr val="0F3A9C"/>
                </a:solidFill>
              </a:rPr>
              <a:t>	</a:t>
            </a:r>
            <a:r>
              <a:rPr lang="fr-FR" sz="1200" dirty="0" smtClean="0">
                <a:solidFill>
                  <a:srgbClr val="0F3A9C"/>
                </a:solidFill>
              </a:rPr>
              <a:t>|_</a:t>
            </a:r>
            <a:r>
              <a:rPr lang="fr-FR" sz="1200" i="1" u="sng" dirty="0" smtClean="0">
                <a:solidFill>
                  <a:srgbClr val="0F3A9C"/>
                </a:solidFill>
              </a:rPr>
              <a:t>Nombre de jours durant les 7 derniers jours</a:t>
            </a:r>
            <a:r>
              <a:rPr lang="fr-FR" sz="1200" dirty="0" smtClean="0">
                <a:solidFill>
                  <a:srgbClr val="0F3A9C"/>
                </a:solidFill>
              </a:rPr>
              <a:t>_|</a:t>
            </a:r>
          </a:p>
          <a:p>
            <a:pPr algn="just"/>
            <a:endParaRPr lang="fr-FR" sz="1200" b="1" dirty="0" smtClean="0">
              <a:solidFill>
                <a:srgbClr val="0F3A9C"/>
              </a:solidFill>
            </a:endParaRPr>
          </a:p>
          <a:p>
            <a:pPr algn="just"/>
            <a:r>
              <a:rPr lang="fr-FR" sz="1200" b="1" dirty="0" smtClean="0">
                <a:solidFill>
                  <a:srgbClr val="0F3A9C"/>
                </a:solidFill>
              </a:rPr>
              <a:t>iN3fb - Ergothérapeute (minute/s) </a:t>
            </a:r>
          </a:p>
          <a:p>
            <a:pPr algn="just"/>
            <a:r>
              <a:rPr lang="fr-FR" sz="1200" i="1" dirty="0" smtClean="0">
                <a:solidFill>
                  <a:srgbClr val="0F3A9C"/>
                </a:solidFill>
              </a:rPr>
              <a:t>	</a:t>
            </a:r>
            <a:r>
              <a:rPr lang="fr-FR" sz="1200" dirty="0" smtClean="0">
                <a:solidFill>
                  <a:srgbClr val="0F3A9C"/>
                </a:solidFill>
              </a:rPr>
              <a:t>|_</a:t>
            </a:r>
            <a:r>
              <a:rPr lang="fr-FR" sz="1200" i="1" u="sng" dirty="0" smtClean="0">
                <a:solidFill>
                  <a:srgbClr val="0F3A9C"/>
                </a:solidFill>
              </a:rPr>
              <a:t>Nombre de min durant les 7 derniers jours</a:t>
            </a:r>
            <a:r>
              <a:rPr lang="fr-FR" sz="1200" dirty="0" smtClean="0">
                <a:solidFill>
                  <a:srgbClr val="0F3A9C"/>
                </a:solidFill>
              </a:rPr>
              <a:t>_|</a:t>
            </a:r>
            <a:endParaRPr lang="fr-FR" sz="1200" dirty="0">
              <a:solidFill>
                <a:srgbClr val="0F3A9C"/>
              </a:solidFill>
            </a:endParaRPr>
          </a:p>
        </p:txBody>
      </p:sp>
      <p:sp>
        <p:nvSpPr>
          <p:cNvPr id="15" name="Rectangle 14"/>
          <p:cNvSpPr/>
          <p:nvPr/>
        </p:nvSpPr>
        <p:spPr>
          <a:xfrm>
            <a:off x="4551997" y="1261997"/>
            <a:ext cx="3620451" cy="3967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fr-FR" sz="1200" b="1" dirty="0" smtClean="0">
                <a:solidFill>
                  <a:srgbClr val="0F3A9C"/>
                </a:solidFill>
              </a:rPr>
              <a:t>iN3ha </a:t>
            </a:r>
            <a:r>
              <a:rPr lang="fr-FR" sz="1200" b="1" dirty="0">
                <a:solidFill>
                  <a:srgbClr val="0F3A9C"/>
                </a:solidFill>
              </a:rPr>
              <a:t>- Psychothérapeute, tout prof </a:t>
            </a:r>
            <a:r>
              <a:rPr lang="fr-FR" sz="1200" b="1" dirty="0" smtClean="0">
                <a:solidFill>
                  <a:srgbClr val="0F3A9C"/>
                </a:solidFill>
              </a:rPr>
              <a:t>diplômé </a:t>
            </a:r>
            <a:r>
              <a:rPr lang="fr-FR" sz="1200" b="1" dirty="0">
                <a:solidFill>
                  <a:srgbClr val="0F3A9C"/>
                </a:solidFill>
              </a:rPr>
              <a:t>en santé </a:t>
            </a:r>
            <a:r>
              <a:rPr lang="fr-FR" sz="1200" b="1" dirty="0" smtClean="0">
                <a:solidFill>
                  <a:srgbClr val="0F3A9C"/>
                </a:solidFill>
              </a:rPr>
              <a:t>mentale </a:t>
            </a:r>
            <a:r>
              <a:rPr lang="fr-FR" sz="1200" b="1" dirty="0">
                <a:solidFill>
                  <a:srgbClr val="0F3A9C"/>
                </a:solidFill>
              </a:rPr>
              <a:t>(jour/s</a:t>
            </a:r>
            <a:r>
              <a:rPr lang="fr-FR" sz="1200" b="1" dirty="0" smtClean="0">
                <a:solidFill>
                  <a:srgbClr val="0F3A9C"/>
                </a:solidFill>
              </a:rPr>
              <a:t>)</a:t>
            </a:r>
          </a:p>
          <a:p>
            <a:pPr algn="just"/>
            <a:r>
              <a:rPr lang="fr-FR" sz="1200" b="1" dirty="0" smtClean="0">
                <a:solidFill>
                  <a:srgbClr val="0F3A9C"/>
                </a:solidFill>
              </a:rPr>
              <a:t> </a:t>
            </a:r>
            <a:r>
              <a:rPr lang="fr-FR" sz="1200" i="1" dirty="0">
                <a:solidFill>
                  <a:srgbClr val="0F3A9C"/>
                </a:solidFill>
              </a:rPr>
              <a:t>	</a:t>
            </a:r>
            <a:r>
              <a:rPr lang="fr-FR" sz="1200" dirty="0">
                <a:solidFill>
                  <a:srgbClr val="0F3A9C"/>
                </a:solidFill>
              </a:rPr>
              <a:t>|_</a:t>
            </a:r>
            <a:r>
              <a:rPr lang="fr-FR" sz="1200" i="1" u="sng" dirty="0">
                <a:solidFill>
                  <a:srgbClr val="0F3A9C"/>
                </a:solidFill>
              </a:rPr>
              <a:t>Nombre de jours durant les 7 derniers jours</a:t>
            </a:r>
            <a:r>
              <a:rPr lang="fr-FR" sz="1200" dirty="0">
                <a:solidFill>
                  <a:srgbClr val="0F3A9C"/>
                </a:solidFill>
              </a:rPr>
              <a:t>_|</a:t>
            </a:r>
          </a:p>
          <a:p>
            <a:pPr algn="just"/>
            <a:endParaRPr lang="fr-FR" sz="1200" b="1" dirty="0">
              <a:solidFill>
                <a:srgbClr val="0F3A9C"/>
              </a:solidFill>
            </a:endParaRPr>
          </a:p>
          <a:p>
            <a:pPr algn="just"/>
            <a:r>
              <a:rPr lang="fr-FR" sz="1200" b="1" dirty="0">
                <a:solidFill>
                  <a:srgbClr val="0F3A9C"/>
                </a:solidFill>
              </a:rPr>
              <a:t>iN3hb - Psychothérapeute, tout prof </a:t>
            </a:r>
            <a:r>
              <a:rPr lang="fr-FR" sz="1200" b="1" dirty="0" smtClean="0">
                <a:solidFill>
                  <a:srgbClr val="0F3A9C"/>
                </a:solidFill>
              </a:rPr>
              <a:t>diplômé </a:t>
            </a:r>
            <a:r>
              <a:rPr lang="fr-FR" sz="1200" b="1" dirty="0">
                <a:solidFill>
                  <a:srgbClr val="0F3A9C"/>
                </a:solidFill>
              </a:rPr>
              <a:t>en santé </a:t>
            </a:r>
            <a:r>
              <a:rPr lang="fr-FR" sz="1200" b="1" dirty="0" smtClean="0">
                <a:solidFill>
                  <a:srgbClr val="0F3A9C"/>
                </a:solidFill>
              </a:rPr>
              <a:t>mentale </a:t>
            </a:r>
            <a:r>
              <a:rPr lang="fr-FR" sz="1200" b="1" dirty="0">
                <a:solidFill>
                  <a:srgbClr val="0F3A9C"/>
                </a:solidFill>
              </a:rPr>
              <a:t>(</a:t>
            </a:r>
            <a:r>
              <a:rPr lang="fr-FR" sz="1200" b="1" dirty="0" smtClean="0">
                <a:solidFill>
                  <a:srgbClr val="0F3A9C"/>
                </a:solidFill>
              </a:rPr>
              <a:t>minute/s)</a:t>
            </a: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min durant les 7 derniers jours</a:t>
            </a:r>
            <a:r>
              <a:rPr lang="fr-FR" sz="1200" dirty="0">
                <a:solidFill>
                  <a:srgbClr val="0F3A9C"/>
                </a:solidFill>
              </a:rPr>
              <a:t>_|</a:t>
            </a:r>
          </a:p>
          <a:p>
            <a:pPr algn="just"/>
            <a:endParaRPr lang="fr-FR" sz="1200" b="1" dirty="0">
              <a:solidFill>
                <a:srgbClr val="0F3A9C"/>
              </a:solidFill>
            </a:endParaRPr>
          </a:p>
          <a:p>
            <a:pPr algn="just"/>
            <a:r>
              <a:rPr lang="fr-FR" sz="1200" b="1" dirty="0">
                <a:solidFill>
                  <a:srgbClr val="0F3A9C"/>
                </a:solidFill>
              </a:rPr>
              <a:t>iN3ia - Autre, personne non qualifiée rémunérée, accueil de jour (jour/s)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jours durant les 7 derniers jours</a:t>
            </a:r>
            <a:r>
              <a:rPr lang="fr-FR" sz="1200" dirty="0">
                <a:solidFill>
                  <a:srgbClr val="0F3A9C"/>
                </a:solidFill>
              </a:rPr>
              <a:t>_|</a:t>
            </a:r>
          </a:p>
          <a:p>
            <a:pPr algn="just"/>
            <a:endParaRPr lang="fr-FR" sz="1200" b="1" dirty="0">
              <a:solidFill>
                <a:srgbClr val="0F3A9C"/>
              </a:solidFill>
            </a:endParaRPr>
          </a:p>
          <a:p>
            <a:pPr algn="just"/>
            <a:r>
              <a:rPr lang="fr-FR" sz="1200" b="1" dirty="0">
                <a:solidFill>
                  <a:srgbClr val="0F3A9C"/>
                </a:solidFill>
              </a:rPr>
              <a:t>iN3ib - Autre </a:t>
            </a:r>
            <a:endParaRPr lang="fr-FR" sz="1200" b="1" dirty="0" smtClean="0">
              <a:solidFill>
                <a:srgbClr val="0F3A9C"/>
              </a:solidFill>
            </a:endParaRPr>
          </a:p>
          <a:p>
            <a:pPr algn="just"/>
            <a:r>
              <a:rPr lang="fr-FR" sz="1200" i="1" dirty="0">
                <a:solidFill>
                  <a:srgbClr val="0F3A9C"/>
                </a:solidFill>
              </a:rPr>
              <a:t>	</a:t>
            </a:r>
            <a:r>
              <a:rPr lang="fr-FR" sz="1200" dirty="0">
                <a:solidFill>
                  <a:srgbClr val="0F3A9C"/>
                </a:solidFill>
              </a:rPr>
              <a:t>|_</a:t>
            </a:r>
            <a:r>
              <a:rPr lang="fr-FR" sz="1200" i="1" u="sng" dirty="0">
                <a:solidFill>
                  <a:srgbClr val="0F3A9C"/>
                </a:solidFill>
              </a:rPr>
              <a:t>Nombre de min durant les 7 derniers jours</a:t>
            </a:r>
            <a:r>
              <a:rPr lang="fr-FR" sz="1200" dirty="0" smtClean="0">
                <a:solidFill>
                  <a:srgbClr val="0F3A9C"/>
                </a:solidFill>
              </a:rPr>
              <a:t>_|</a:t>
            </a:r>
            <a:endParaRPr lang="fr-FR" sz="1200" dirty="0">
              <a:solidFill>
                <a:srgbClr val="0F3A9C"/>
              </a:solidFill>
            </a:endParaRPr>
          </a:p>
        </p:txBody>
      </p:sp>
      <p:sp>
        <p:nvSpPr>
          <p:cNvPr id="18" name="Rectangle 17"/>
          <p:cNvSpPr/>
          <p:nvPr/>
        </p:nvSpPr>
        <p:spPr>
          <a:xfrm>
            <a:off x="642938" y="4482129"/>
            <a:ext cx="7818120" cy="147468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i="1" dirty="0" smtClean="0">
                <a:solidFill>
                  <a:srgbClr val="0F3A9C"/>
                </a:solidFill>
              </a:rPr>
              <a:t>Les </a:t>
            </a:r>
            <a:r>
              <a:rPr lang="fr-FR" sz="1400" i="1" dirty="0">
                <a:solidFill>
                  <a:srgbClr val="0F3A9C"/>
                </a:solidFill>
              </a:rPr>
              <a:t>membres de la personne ont été attachés - la personne utilise des barrières de lit - la personne est mise dans une chaise qui l'empêche de se lever (Ex : est dans une chaise basse et molle en position semi-allongée). </a:t>
            </a:r>
            <a:endParaRPr lang="fr-FR" sz="1400" i="1" dirty="0" smtClean="0">
              <a:solidFill>
                <a:srgbClr val="0F3A9C"/>
              </a:solidFill>
            </a:endParaRPr>
          </a:p>
          <a:p>
            <a:pPr lvl="1" algn="just"/>
            <a:r>
              <a:rPr lang="fr-FR" sz="1400" dirty="0">
                <a:solidFill>
                  <a:srgbClr val="0F3A9C"/>
                </a:solidFill>
              </a:rPr>
              <a:t>0 - Non </a:t>
            </a:r>
          </a:p>
          <a:p>
            <a:pPr lvl="1" algn="just"/>
            <a:r>
              <a:rPr lang="fr-FR" sz="1400" dirty="0">
                <a:solidFill>
                  <a:srgbClr val="0F3A9C"/>
                </a:solidFill>
              </a:rPr>
              <a:t>1 - </a:t>
            </a:r>
            <a:r>
              <a:rPr lang="fr-FR" sz="1400" dirty="0" smtClean="0">
                <a:solidFill>
                  <a:srgbClr val="0F3A9C"/>
                </a:solidFill>
              </a:rPr>
              <a:t>Oui </a:t>
            </a:r>
            <a:endParaRPr lang="fr-FR" sz="1400" dirty="0">
              <a:solidFill>
                <a:srgbClr val="0F3A9C"/>
              </a:solidFill>
            </a:endParaRPr>
          </a:p>
        </p:txBody>
      </p:sp>
      <p:sp>
        <p:nvSpPr>
          <p:cNvPr id="19" name="ZoneTexte 18"/>
          <p:cNvSpPr txBox="1"/>
          <p:nvPr/>
        </p:nvSpPr>
        <p:spPr>
          <a:xfrm>
            <a:off x="957700" y="4297462"/>
            <a:ext cx="2418419" cy="338554"/>
          </a:xfrm>
          <a:prstGeom prst="rect">
            <a:avLst/>
          </a:prstGeom>
          <a:solidFill>
            <a:schemeClr val="bg1"/>
          </a:solidFill>
        </p:spPr>
        <p:txBody>
          <a:bodyPr wrap="none" rtlCol="0">
            <a:spAutoFit/>
          </a:bodyPr>
          <a:lstStyle/>
          <a:p>
            <a:r>
              <a:rPr lang="fr-FR" sz="1600" b="1" i="1" dirty="0">
                <a:solidFill>
                  <a:srgbClr val="0F3A9C"/>
                </a:solidFill>
              </a:rPr>
              <a:t>iN4 - Contention physique </a:t>
            </a:r>
          </a:p>
        </p:txBody>
      </p:sp>
      <p:grpSp>
        <p:nvGrpSpPr>
          <p:cNvPr id="13" name="Groupe 12"/>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71235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a:stCxn id="10" idx="4"/>
            <a:endCxn id="12" idx="0"/>
          </p:cNvCxnSpPr>
          <p:nvPr/>
        </p:nvCxnSpPr>
        <p:spPr>
          <a:xfrm>
            <a:off x="3587712" y="2060738"/>
            <a:ext cx="0" cy="1547474"/>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Espace réservé du texte 1"/>
          <p:cNvSpPr>
            <a:spLocks noGrp="1"/>
          </p:cNvSpPr>
          <p:nvPr>
            <p:ph type="body" sz="quarter" idx="10"/>
          </p:nvPr>
        </p:nvSpPr>
        <p:spPr>
          <a:xfrm>
            <a:off x="642937" y="354013"/>
            <a:ext cx="8129587" cy="481012"/>
          </a:xfrm>
        </p:spPr>
        <p:txBody>
          <a:bodyPr/>
          <a:lstStyle/>
          <a:p>
            <a:r>
              <a:rPr lang="fr-FR" dirty="0" smtClean="0"/>
              <a:t>Dans quel contexte interRAI a été élaboré</a:t>
            </a:r>
            <a:endParaRPr lang="fr-FR" dirty="0"/>
          </a:p>
        </p:txBody>
      </p:sp>
      <p:sp>
        <p:nvSpPr>
          <p:cNvPr id="8" name="Ellipse 7"/>
          <p:cNvSpPr/>
          <p:nvPr/>
        </p:nvSpPr>
        <p:spPr>
          <a:xfrm>
            <a:off x="425731" y="1148970"/>
            <a:ext cx="457200" cy="4429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p:txBody>
      </p:sp>
      <p:sp>
        <p:nvSpPr>
          <p:cNvPr id="9" name="ZoneTexte 8"/>
          <p:cNvSpPr txBox="1"/>
          <p:nvPr/>
        </p:nvSpPr>
        <p:spPr>
          <a:xfrm>
            <a:off x="882931" y="1116407"/>
            <a:ext cx="7892770" cy="584775"/>
          </a:xfrm>
          <a:prstGeom prst="rect">
            <a:avLst/>
          </a:prstGeom>
          <a:noFill/>
        </p:spPr>
        <p:txBody>
          <a:bodyPr wrap="square" rtlCol="0">
            <a:spAutoFit/>
          </a:bodyPr>
          <a:lstStyle/>
          <a:p>
            <a:r>
              <a:rPr lang="fr-FR" sz="1600" b="1" dirty="0" smtClean="0">
                <a:solidFill>
                  <a:srgbClr val="0070C0"/>
                </a:solidFill>
                <a:latin typeface="Arial" panose="020B0604020202020204" pitchFamily="34" charset="0"/>
                <a:cs typeface="Arial" panose="020B0604020202020204" pitchFamily="34" charset="0"/>
              </a:rPr>
              <a:t>Un nouveau paradigme dans la compréhension du handicap datant de la fin du 20</a:t>
            </a:r>
            <a:r>
              <a:rPr lang="fr-FR" sz="1600" b="1" baseline="30000" dirty="0" smtClean="0">
                <a:solidFill>
                  <a:srgbClr val="0070C0"/>
                </a:solidFill>
                <a:latin typeface="Arial" panose="020B0604020202020204" pitchFamily="34" charset="0"/>
                <a:cs typeface="Arial" panose="020B0604020202020204" pitchFamily="34" charset="0"/>
              </a:rPr>
              <a:t>ème</a:t>
            </a:r>
            <a:r>
              <a:rPr lang="fr-FR" sz="1600" b="1" dirty="0" smtClean="0">
                <a:solidFill>
                  <a:srgbClr val="0070C0"/>
                </a:solidFill>
                <a:latin typeface="Arial" panose="020B0604020202020204" pitchFamily="34" charset="0"/>
                <a:cs typeface="Arial" panose="020B0604020202020204" pitchFamily="34" charset="0"/>
              </a:rPr>
              <a:t> siècle </a:t>
            </a:r>
            <a:endParaRPr lang="fr-FR" sz="1600" b="1" dirty="0">
              <a:solidFill>
                <a:srgbClr val="0070C0"/>
              </a:solidFill>
              <a:latin typeface="Arial" panose="020B0604020202020204" pitchFamily="34" charset="0"/>
              <a:cs typeface="Arial" panose="020B0604020202020204" pitchFamily="34" charset="0"/>
            </a:endParaRPr>
          </a:p>
        </p:txBody>
      </p:sp>
      <p:sp>
        <p:nvSpPr>
          <p:cNvPr id="10" name="Ellipse 9"/>
          <p:cNvSpPr/>
          <p:nvPr/>
        </p:nvSpPr>
        <p:spPr>
          <a:xfrm>
            <a:off x="3435312" y="1753557"/>
            <a:ext cx="304800" cy="3071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1" name="Ellipse 10"/>
          <p:cNvSpPr/>
          <p:nvPr/>
        </p:nvSpPr>
        <p:spPr>
          <a:xfrm>
            <a:off x="3435312" y="2531596"/>
            <a:ext cx="304800" cy="3071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2" name="Ellipse 11"/>
          <p:cNvSpPr/>
          <p:nvPr/>
        </p:nvSpPr>
        <p:spPr>
          <a:xfrm>
            <a:off x="3435312" y="3608212"/>
            <a:ext cx="304800" cy="307181"/>
          </a:xfrm>
          <a:prstGeom prst="ellipse">
            <a:avLst/>
          </a:prstGeom>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2897149" y="1804091"/>
            <a:ext cx="540544" cy="261610"/>
          </a:xfrm>
          <a:prstGeom prst="rect">
            <a:avLst/>
          </a:prstGeom>
          <a:noFill/>
        </p:spPr>
        <p:txBody>
          <a:bodyPr wrap="square" rtlCol="0">
            <a:spAutoFit/>
          </a:bodyPr>
          <a:lstStyle/>
          <a:p>
            <a:r>
              <a:rPr lang="fr-FR" sz="1100" dirty="0" smtClean="0">
                <a:solidFill>
                  <a:srgbClr val="0F3A9C"/>
                </a:solidFill>
                <a:latin typeface="Arial" panose="020B0604020202020204" pitchFamily="34" charset="0"/>
                <a:cs typeface="Arial" panose="020B0604020202020204" pitchFamily="34" charset="0"/>
              </a:rPr>
              <a:t>1893</a:t>
            </a:r>
            <a:endParaRPr lang="fr-FR" sz="1100" dirty="0">
              <a:solidFill>
                <a:srgbClr val="0F3A9C"/>
              </a:solidFill>
              <a:latin typeface="Arial" panose="020B0604020202020204" pitchFamily="34" charset="0"/>
              <a:cs typeface="Arial" panose="020B0604020202020204" pitchFamily="34" charset="0"/>
            </a:endParaRPr>
          </a:p>
        </p:txBody>
      </p:sp>
      <p:sp>
        <p:nvSpPr>
          <p:cNvPr id="14" name="ZoneTexte 13"/>
          <p:cNvSpPr txBox="1"/>
          <p:nvPr/>
        </p:nvSpPr>
        <p:spPr>
          <a:xfrm>
            <a:off x="2853097" y="2544777"/>
            <a:ext cx="540544" cy="261610"/>
          </a:xfrm>
          <a:prstGeom prst="rect">
            <a:avLst/>
          </a:prstGeom>
          <a:noFill/>
        </p:spPr>
        <p:txBody>
          <a:bodyPr wrap="square" rtlCol="0">
            <a:spAutoFit/>
          </a:bodyPr>
          <a:lstStyle/>
          <a:p>
            <a:r>
              <a:rPr lang="fr-FR" sz="1100" dirty="0" smtClean="0">
                <a:solidFill>
                  <a:srgbClr val="0F3A9C"/>
                </a:solidFill>
                <a:latin typeface="Arial" panose="020B0604020202020204" pitchFamily="34" charset="0"/>
                <a:cs typeface="Arial" panose="020B0604020202020204" pitchFamily="34" charset="0"/>
              </a:rPr>
              <a:t>1946</a:t>
            </a:r>
            <a:endParaRPr lang="fr-FR" sz="1100" dirty="0">
              <a:solidFill>
                <a:srgbClr val="0F3A9C"/>
              </a:solidFill>
              <a:latin typeface="Arial" panose="020B0604020202020204" pitchFamily="34" charset="0"/>
              <a:cs typeface="Arial" panose="020B0604020202020204" pitchFamily="34" charset="0"/>
            </a:endParaRPr>
          </a:p>
        </p:txBody>
      </p:sp>
      <p:sp>
        <p:nvSpPr>
          <p:cNvPr id="15" name="ZoneTexte 14"/>
          <p:cNvSpPr txBox="1"/>
          <p:nvPr/>
        </p:nvSpPr>
        <p:spPr>
          <a:xfrm>
            <a:off x="2854288" y="3608212"/>
            <a:ext cx="540544" cy="261610"/>
          </a:xfrm>
          <a:prstGeom prst="rect">
            <a:avLst/>
          </a:prstGeom>
          <a:noFill/>
        </p:spPr>
        <p:txBody>
          <a:bodyPr wrap="square" rtlCol="0">
            <a:spAutoFit/>
          </a:bodyPr>
          <a:lstStyle/>
          <a:p>
            <a:r>
              <a:rPr lang="fr-FR" sz="1100" dirty="0" smtClean="0">
                <a:solidFill>
                  <a:srgbClr val="0F3A9C"/>
                </a:solidFill>
                <a:latin typeface="Arial" panose="020B0604020202020204" pitchFamily="34" charset="0"/>
                <a:cs typeface="Arial" panose="020B0604020202020204" pitchFamily="34" charset="0"/>
              </a:rPr>
              <a:t>1980</a:t>
            </a:r>
            <a:endParaRPr lang="fr-FR" sz="1100" dirty="0">
              <a:solidFill>
                <a:srgbClr val="0F3A9C"/>
              </a:solidFill>
              <a:latin typeface="Arial" panose="020B0604020202020204" pitchFamily="34" charset="0"/>
              <a:cs typeface="Arial" panose="020B0604020202020204" pitchFamily="34" charset="0"/>
            </a:endParaRPr>
          </a:p>
        </p:txBody>
      </p:sp>
      <p:sp>
        <p:nvSpPr>
          <p:cNvPr id="16" name="ZoneTexte 15"/>
          <p:cNvSpPr txBox="1"/>
          <p:nvPr/>
        </p:nvSpPr>
        <p:spPr>
          <a:xfrm>
            <a:off x="3740111" y="1727847"/>
            <a:ext cx="4250523" cy="307777"/>
          </a:xfrm>
          <a:prstGeom prst="rect">
            <a:avLst/>
          </a:prstGeom>
          <a:noFill/>
        </p:spPr>
        <p:txBody>
          <a:bodyPr wrap="square" rtlCol="0">
            <a:spAutoFit/>
          </a:bodyPr>
          <a:lstStyle/>
          <a:p>
            <a:r>
              <a:rPr lang="fr-FR" sz="1400" dirty="0" smtClean="0">
                <a:solidFill>
                  <a:srgbClr val="0F3A9C"/>
                </a:solidFill>
                <a:latin typeface="Arial" panose="020B0604020202020204" pitchFamily="34" charset="0"/>
                <a:cs typeface="Arial" panose="020B0604020202020204" pitchFamily="34" charset="0"/>
              </a:rPr>
              <a:t>1</a:t>
            </a:r>
            <a:r>
              <a:rPr lang="fr-FR" sz="1400" baseline="30000" dirty="0" smtClean="0">
                <a:solidFill>
                  <a:srgbClr val="0F3A9C"/>
                </a:solidFill>
                <a:latin typeface="Arial" panose="020B0604020202020204" pitchFamily="34" charset="0"/>
                <a:cs typeface="Arial" panose="020B0604020202020204" pitchFamily="34" charset="0"/>
              </a:rPr>
              <a:t>ère</a:t>
            </a:r>
            <a:r>
              <a:rPr lang="fr-FR" sz="1400" dirty="0" smtClean="0">
                <a:solidFill>
                  <a:srgbClr val="0F3A9C"/>
                </a:solidFill>
                <a:latin typeface="Arial" panose="020B0604020202020204" pitchFamily="34" charset="0"/>
                <a:cs typeface="Arial" panose="020B0604020202020204" pitchFamily="34" charset="0"/>
              </a:rPr>
              <a:t> classification des causes de décès </a:t>
            </a:r>
            <a:endParaRPr lang="fr-FR" sz="1400" dirty="0">
              <a:solidFill>
                <a:srgbClr val="0F3A9C"/>
              </a:solidFill>
              <a:latin typeface="Arial" panose="020B0604020202020204" pitchFamily="34" charset="0"/>
              <a:cs typeface="Arial" panose="020B0604020202020204" pitchFamily="34" charset="0"/>
            </a:endParaRPr>
          </a:p>
        </p:txBody>
      </p:sp>
      <p:sp>
        <p:nvSpPr>
          <p:cNvPr id="17" name="ZoneTexte 16"/>
          <p:cNvSpPr txBox="1"/>
          <p:nvPr/>
        </p:nvSpPr>
        <p:spPr>
          <a:xfrm>
            <a:off x="3740111" y="2512420"/>
            <a:ext cx="5171541" cy="307777"/>
          </a:xfrm>
          <a:prstGeom prst="rect">
            <a:avLst/>
          </a:prstGeom>
          <a:noFill/>
        </p:spPr>
        <p:txBody>
          <a:bodyPr wrap="square" rtlCol="0">
            <a:spAutoFit/>
          </a:bodyPr>
          <a:lstStyle/>
          <a:p>
            <a:r>
              <a:rPr lang="fr-FR" sz="1400" dirty="0" smtClean="0">
                <a:solidFill>
                  <a:srgbClr val="0F3A9C"/>
                </a:solidFill>
                <a:latin typeface="Arial" panose="020B0604020202020204" pitchFamily="34" charset="0"/>
                <a:cs typeface="Arial" panose="020B0604020202020204" pitchFamily="34" charset="0"/>
              </a:rPr>
              <a:t>1</a:t>
            </a:r>
            <a:r>
              <a:rPr lang="fr-FR" sz="1400" baseline="30000" dirty="0" smtClean="0">
                <a:solidFill>
                  <a:srgbClr val="0F3A9C"/>
                </a:solidFill>
                <a:latin typeface="Arial" panose="020B0604020202020204" pitchFamily="34" charset="0"/>
                <a:cs typeface="Arial" panose="020B0604020202020204" pitchFamily="34" charset="0"/>
              </a:rPr>
              <a:t>ère</a:t>
            </a:r>
            <a:r>
              <a:rPr lang="fr-FR" sz="1400" dirty="0" smtClean="0">
                <a:solidFill>
                  <a:srgbClr val="0F3A9C"/>
                </a:solidFill>
                <a:latin typeface="Arial" panose="020B0604020202020204" pitchFamily="34" charset="0"/>
                <a:cs typeface="Arial" panose="020B0604020202020204" pitchFamily="34" charset="0"/>
              </a:rPr>
              <a:t> classification internationale des maladies (CIM) par l’OMS </a:t>
            </a:r>
            <a:endParaRPr lang="fr-FR" sz="1400" dirty="0">
              <a:solidFill>
                <a:srgbClr val="0F3A9C"/>
              </a:solidFill>
              <a:latin typeface="Arial" panose="020B0604020202020204" pitchFamily="34" charset="0"/>
              <a:cs typeface="Arial" panose="020B0604020202020204" pitchFamily="34" charset="0"/>
            </a:endParaRPr>
          </a:p>
        </p:txBody>
      </p:sp>
      <p:sp>
        <p:nvSpPr>
          <p:cNvPr id="18" name="ZoneTexte 17"/>
          <p:cNvSpPr txBox="1"/>
          <p:nvPr/>
        </p:nvSpPr>
        <p:spPr>
          <a:xfrm>
            <a:off x="3740111" y="3527362"/>
            <a:ext cx="5171541" cy="523220"/>
          </a:xfrm>
          <a:prstGeom prst="rect">
            <a:avLst/>
          </a:prstGeom>
          <a:noFill/>
        </p:spPr>
        <p:txBody>
          <a:bodyPr wrap="square" rtlCol="0">
            <a:spAutoFit/>
          </a:bodyPr>
          <a:lstStyle/>
          <a:p>
            <a:r>
              <a:rPr lang="fr-FR" sz="1400" dirty="0" smtClean="0">
                <a:solidFill>
                  <a:srgbClr val="0F3A9C"/>
                </a:solidFill>
                <a:latin typeface="Arial" panose="020B0604020202020204" pitchFamily="34" charset="0"/>
                <a:cs typeface="Arial" panose="020B0604020202020204" pitchFamily="34" charset="0"/>
              </a:rPr>
              <a:t>1</a:t>
            </a:r>
            <a:r>
              <a:rPr lang="fr-FR" sz="1400" baseline="30000" dirty="0" smtClean="0">
                <a:solidFill>
                  <a:srgbClr val="0F3A9C"/>
                </a:solidFill>
                <a:latin typeface="Arial" panose="020B0604020202020204" pitchFamily="34" charset="0"/>
                <a:cs typeface="Arial" panose="020B0604020202020204" pitchFamily="34" charset="0"/>
              </a:rPr>
              <a:t>ère</a:t>
            </a:r>
            <a:r>
              <a:rPr lang="fr-FR" sz="1400" dirty="0" smtClean="0">
                <a:solidFill>
                  <a:srgbClr val="0F3A9C"/>
                </a:solidFill>
                <a:latin typeface="Arial" panose="020B0604020202020204" pitchFamily="34" charset="0"/>
                <a:cs typeface="Arial" panose="020B0604020202020204" pitchFamily="34" charset="0"/>
              </a:rPr>
              <a:t> classification internationale des handicaps (modèle de WOOD) </a:t>
            </a:r>
            <a:endParaRPr lang="fr-FR" sz="1400" dirty="0">
              <a:solidFill>
                <a:srgbClr val="0F3A9C"/>
              </a:solidFill>
              <a:latin typeface="Arial" panose="020B0604020202020204" pitchFamily="34" charset="0"/>
              <a:cs typeface="Arial" panose="020B0604020202020204" pitchFamily="34" charset="0"/>
            </a:endParaRPr>
          </a:p>
        </p:txBody>
      </p:sp>
      <p:sp>
        <p:nvSpPr>
          <p:cNvPr id="19" name="ZoneTexte 18"/>
          <p:cNvSpPr txBox="1"/>
          <p:nvPr/>
        </p:nvSpPr>
        <p:spPr>
          <a:xfrm>
            <a:off x="511377" y="3204197"/>
            <a:ext cx="2464708" cy="584775"/>
          </a:xfrm>
          <a:prstGeom prst="rect">
            <a:avLst/>
          </a:prstGeom>
          <a:noFill/>
        </p:spPr>
        <p:txBody>
          <a:bodyPr wrap="square" rtlCol="0">
            <a:spAutoFit/>
          </a:bodyPr>
          <a:lstStyle/>
          <a:p>
            <a:pPr algn="ctr"/>
            <a:r>
              <a:rPr lang="fr-FR" sz="1600" i="1" dirty="0" smtClean="0">
                <a:solidFill>
                  <a:srgbClr val="0F3A9C"/>
                </a:solidFill>
                <a:latin typeface="Arial" panose="020B0604020202020204" pitchFamily="34" charset="0"/>
                <a:cs typeface="Arial" panose="020B0604020202020204" pitchFamily="34" charset="0"/>
              </a:rPr>
              <a:t>Qu’est-ce qu’être en « santé » ? </a:t>
            </a:r>
            <a:endParaRPr lang="fr-FR" sz="1600" i="1" dirty="0">
              <a:solidFill>
                <a:srgbClr val="0F3A9C"/>
              </a:solidFill>
              <a:latin typeface="Arial" panose="020B0604020202020204" pitchFamily="34" charset="0"/>
              <a:cs typeface="Arial" panose="020B0604020202020204" pitchFamily="34" charset="0"/>
            </a:endParaRPr>
          </a:p>
        </p:txBody>
      </p:sp>
      <p:sp>
        <p:nvSpPr>
          <p:cNvPr id="20" name="ZoneTexte 19"/>
          <p:cNvSpPr txBox="1"/>
          <p:nvPr/>
        </p:nvSpPr>
        <p:spPr>
          <a:xfrm>
            <a:off x="3710292" y="2919627"/>
            <a:ext cx="4176000" cy="276999"/>
          </a:xfrm>
          <a:prstGeom prst="rect">
            <a:avLst/>
          </a:prstGeom>
          <a:noFill/>
        </p:spPr>
        <p:txBody>
          <a:bodyPr wrap="square" rtlCol="0">
            <a:spAutoFit/>
          </a:bodyPr>
          <a:lstStyle/>
          <a:p>
            <a:r>
              <a:rPr lang="fr-FR" sz="1200" i="1" dirty="0" smtClean="0">
                <a:solidFill>
                  <a:srgbClr val="0F3A9C"/>
                </a:solidFill>
                <a:latin typeface="Arial" panose="020B0604020202020204" pitchFamily="34" charset="0"/>
                <a:cs typeface="Arial" panose="020B0604020202020204" pitchFamily="34" charset="0"/>
              </a:rPr>
              <a:t>Focus sur le modèle biomédical </a:t>
            </a:r>
            <a:endParaRPr lang="fr-FR" sz="1200" i="1" dirty="0">
              <a:solidFill>
                <a:srgbClr val="0F3A9C"/>
              </a:solidFill>
              <a:latin typeface="Arial" panose="020B0604020202020204" pitchFamily="34" charset="0"/>
              <a:cs typeface="Arial" panose="020B0604020202020204" pitchFamily="34" charset="0"/>
            </a:endParaRPr>
          </a:p>
        </p:txBody>
      </p:sp>
      <p:sp>
        <p:nvSpPr>
          <p:cNvPr id="21" name="ZoneTexte 20"/>
          <p:cNvSpPr txBox="1"/>
          <p:nvPr/>
        </p:nvSpPr>
        <p:spPr>
          <a:xfrm>
            <a:off x="3710292" y="3966176"/>
            <a:ext cx="4176000" cy="646331"/>
          </a:xfrm>
          <a:prstGeom prst="rect">
            <a:avLst/>
          </a:prstGeom>
          <a:noFill/>
        </p:spPr>
        <p:txBody>
          <a:bodyPr wrap="square" rtlCol="0">
            <a:spAutoFit/>
          </a:bodyPr>
          <a:lstStyle/>
          <a:p>
            <a:r>
              <a:rPr lang="fr-FR" sz="1200" i="1" dirty="0" smtClean="0">
                <a:solidFill>
                  <a:srgbClr val="0F3A9C"/>
                </a:solidFill>
                <a:latin typeface="Arial" panose="020B0604020202020204" pitchFamily="34" charset="0"/>
                <a:cs typeface="Arial" panose="020B0604020202020204" pitchFamily="34" charset="0"/>
              </a:rPr>
              <a:t>Focus sur </a:t>
            </a:r>
            <a:r>
              <a:rPr lang="fr-FR" sz="1200" b="1" i="1" dirty="0" smtClean="0">
                <a:solidFill>
                  <a:srgbClr val="0F3A9C"/>
                </a:solidFill>
                <a:latin typeface="Arial" panose="020B0604020202020204" pitchFamily="34" charset="0"/>
                <a:cs typeface="Arial" panose="020B0604020202020204" pitchFamily="34" charset="0"/>
              </a:rPr>
              <a:t>les conséquences des maladies</a:t>
            </a:r>
          </a:p>
          <a:p>
            <a:r>
              <a:rPr lang="fr-FR" sz="1200" i="1" dirty="0" smtClean="0">
                <a:solidFill>
                  <a:srgbClr val="0F3A9C"/>
                </a:solidFill>
                <a:latin typeface="Arial" panose="020B0604020202020204" pitchFamily="34" charset="0"/>
                <a:cs typeface="Arial" panose="020B0604020202020204" pitchFamily="34" charset="0"/>
              </a:rPr>
              <a:t>(not. des déficiences entrainant des incapacités et/ou handicap) </a:t>
            </a:r>
            <a:endParaRPr lang="fr-FR" sz="1200" i="1" dirty="0">
              <a:solidFill>
                <a:srgbClr val="0F3A9C"/>
              </a:solidFill>
              <a:latin typeface="Arial" panose="020B0604020202020204" pitchFamily="34" charset="0"/>
              <a:cs typeface="Arial" panose="020B0604020202020204" pitchFamily="34" charset="0"/>
            </a:endParaRPr>
          </a:p>
        </p:txBody>
      </p:sp>
      <p:sp>
        <p:nvSpPr>
          <p:cNvPr id="22" name="Rectangle 21"/>
          <p:cNvSpPr/>
          <p:nvPr/>
        </p:nvSpPr>
        <p:spPr>
          <a:xfrm>
            <a:off x="359764" y="5675133"/>
            <a:ext cx="8551888"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fr-FR" sz="1600" b="1" dirty="0">
                <a:latin typeface="Arial" panose="020B0604020202020204" pitchFamily="34" charset="0"/>
                <a:cs typeface="Arial" panose="020B0604020202020204" pitchFamily="34" charset="0"/>
              </a:rPr>
              <a:t>L’état de fonctionnement et de handicap d’une personne est le résultat d’interactions dynamiques entre </a:t>
            </a:r>
            <a:r>
              <a:rPr lang="fr-FR" sz="1600" b="1" u="sng" dirty="0">
                <a:latin typeface="Arial" panose="020B0604020202020204" pitchFamily="34" charset="0"/>
                <a:cs typeface="Arial" panose="020B0604020202020204" pitchFamily="34" charset="0"/>
              </a:rPr>
              <a:t>l’état de santé </a:t>
            </a:r>
            <a:r>
              <a:rPr lang="fr-FR" sz="1600" b="1" dirty="0">
                <a:latin typeface="Arial" panose="020B0604020202020204" pitchFamily="34" charset="0"/>
                <a:cs typeface="Arial" panose="020B0604020202020204" pitchFamily="34" charset="0"/>
              </a:rPr>
              <a:t>et les </a:t>
            </a:r>
            <a:r>
              <a:rPr lang="fr-FR" sz="1600" b="1" u="sng" dirty="0">
                <a:latin typeface="Arial" panose="020B0604020202020204" pitchFamily="34" charset="0"/>
                <a:cs typeface="Arial" panose="020B0604020202020204" pitchFamily="34" charset="0"/>
              </a:rPr>
              <a:t>facteurs conte</a:t>
            </a:r>
            <a:r>
              <a:rPr lang="fr-FR" sz="1600" b="1" dirty="0">
                <a:latin typeface="Arial" panose="020B0604020202020204" pitchFamily="34" charset="0"/>
                <a:cs typeface="Arial" panose="020B0604020202020204" pitchFamily="34" charset="0"/>
              </a:rPr>
              <a:t>xtuels</a:t>
            </a:r>
          </a:p>
        </p:txBody>
      </p:sp>
      <p:sp>
        <p:nvSpPr>
          <p:cNvPr id="23" name="ZoneTexte 22"/>
          <p:cNvSpPr txBox="1"/>
          <p:nvPr/>
        </p:nvSpPr>
        <p:spPr>
          <a:xfrm>
            <a:off x="3710292" y="1971342"/>
            <a:ext cx="4176000" cy="276999"/>
          </a:xfrm>
          <a:prstGeom prst="rect">
            <a:avLst/>
          </a:prstGeom>
          <a:noFill/>
        </p:spPr>
        <p:txBody>
          <a:bodyPr wrap="square" rtlCol="0">
            <a:spAutoFit/>
          </a:bodyPr>
          <a:lstStyle/>
          <a:p>
            <a:r>
              <a:rPr lang="fr-FR" sz="1200" i="1" dirty="0" smtClean="0">
                <a:solidFill>
                  <a:srgbClr val="0F3A9C"/>
                </a:solidFill>
                <a:latin typeface="Arial" panose="020B0604020202020204" pitchFamily="34" charset="0"/>
                <a:cs typeface="Arial" panose="020B0604020202020204" pitchFamily="34" charset="0"/>
              </a:rPr>
              <a:t>Focus sur les causes de mortalité </a:t>
            </a:r>
          </a:p>
        </p:txBody>
      </p:sp>
      <p:cxnSp>
        <p:nvCxnSpPr>
          <p:cNvPr id="24" name="Connecteur droit avec flèche 23"/>
          <p:cNvCxnSpPr>
            <a:stCxn id="12" idx="4"/>
          </p:cNvCxnSpPr>
          <p:nvPr/>
        </p:nvCxnSpPr>
        <p:spPr>
          <a:xfrm>
            <a:off x="3587712" y="3915393"/>
            <a:ext cx="0" cy="1761729"/>
          </a:xfrm>
          <a:prstGeom prst="straightConnector1">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Ellipse 24"/>
          <p:cNvSpPr/>
          <p:nvPr/>
        </p:nvSpPr>
        <p:spPr>
          <a:xfrm>
            <a:off x="3435312" y="4862158"/>
            <a:ext cx="304800" cy="307181"/>
          </a:xfrm>
          <a:prstGeom prst="ellipse">
            <a:avLst/>
          </a:prstGeom>
          <a:ln w="190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26" name="ZoneTexte 25"/>
          <p:cNvSpPr txBox="1"/>
          <p:nvPr/>
        </p:nvSpPr>
        <p:spPr>
          <a:xfrm>
            <a:off x="3740111" y="4802848"/>
            <a:ext cx="5171541" cy="523220"/>
          </a:xfrm>
          <a:prstGeom prst="rect">
            <a:avLst/>
          </a:prstGeom>
          <a:noFill/>
        </p:spPr>
        <p:txBody>
          <a:bodyPr wrap="square" rtlCol="0">
            <a:spAutoFit/>
          </a:bodyPr>
          <a:lstStyle/>
          <a:p>
            <a:r>
              <a:rPr lang="fr-FR" sz="1400" b="1" dirty="0" smtClean="0">
                <a:solidFill>
                  <a:srgbClr val="0F3A9C"/>
                </a:solidFill>
                <a:latin typeface="Arial" panose="020B0604020202020204" pitchFamily="34" charset="0"/>
                <a:cs typeface="Arial" panose="020B0604020202020204" pitchFamily="34" charset="0"/>
              </a:rPr>
              <a:t>Classification internationale du fonctionnement, du handicap et de la santé </a:t>
            </a:r>
            <a:endParaRPr lang="fr-FR" sz="1400" b="1" dirty="0">
              <a:solidFill>
                <a:srgbClr val="0F3A9C"/>
              </a:solidFill>
              <a:latin typeface="Arial" panose="020B0604020202020204" pitchFamily="34" charset="0"/>
              <a:cs typeface="Arial" panose="020B0604020202020204" pitchFamily="34" charset="0"/>
            </a:endParaRPr>
          </a:p>
        </p:txBody>
      </p:sp>
      <p:sp>
        <p:nvSpPr>
          <p:cNvPr id="27" name="ZoneTexte 26"/>
          <p:cNvSpPr txBox="1"/>
          <p:nvPr/>
        </p:nvSpPr>
        <p:spPr>
          <a:xfrm>
            <a:off x="2849523" y="4871623"/>
            <a:ext cx="540544" cy="261610"/>
          </a:xfrm>
          <a:prstGeom prst="rect">
            <a:avLst/>
          </a:prstGeom>
          <a:noFill/>
        </p:spPr>
        <p:txBody>
          <a:bodyPr wrap="square" rtlCol="0">
            <a:spAutoFit/>
          </a:bodyPr>
          <a:lstStyle/>
          <a:p>
            <a:r>
              <a:rPr lang="fr-FR" sz="1100" dirty="0" smtClean="0">
                <a:solidFill>
                  <a:srgbClr val="0F3A9C"/>
                </a:solidFill>
                <a:latin typeface="Arial" panose="020B0604020202020204" pitchFamily="34" charset="0"/>
                <a:cs typeface="Arial" panose="020B0604020202020204" pitchFamily="34" charset="0"/>
              </a:rPr>
              <a:t>2001</a:t>
            </a:r>
            <a:endParaRPr lang="fr-FR" sz="1100" dirty="0">
              <a:solidFill>
                <a:srgbClr val="0F3A9C"/>
              </a:solidFill>
              <a:latin typeface="Arial" panose="020B0604020202020204" pitchFamily="34" charset="0"/>
              <a:cs typeface="Arial" panose="020B0604020202020204" pitchFamily="34" charset="0"/>
            </a:endParaRPr>
          </a:p>
        </p:txBody>
      </p:sp>
      <p:sp>
        <p:nvSpPr>
          <p:cNvPr id="28" name="ZoneTexte 27"/>
          <p:cNvSpPr txBox="1"/>
          <p:nvPr/>
        </p:nvSpPr>
        <p:spPr>
          <a:xfrm>
            <a:off x="3710292" y="5223093"/>
            <a:ext cx="4176000" cy="461665"/>
          </a:xfrm>
          <a:prstGeom prst="rect">
            <a:avLst/>
          </a:prstGeom>
          <a:noFill/>
        </p:spPr>
        <p:txBody>
          <a:bodyPr wrap="square" rtlCol="0">
            <a:spAutoFit/>
          </a:bodyPr>
          <a:lstStyle/>
          <a:p>
            <a:r>
              <a:rPr lang="fr-FR" sz="1200" i="1" dirty="0" smtClean="0">
                <a:solidFill>
                  <a:srgbClr val="0F3A9C"/>
                </a:solidFill>
                <a:latin typeface="Arial" panose="020B0604020202020204" pitchFamily="34" charset="0"/>
                <a:cs typeface="Arial" panose="020B0604020202020204" pitchFamily="34" charset="0"/>
              </a:rPr>
              <a:t>Focus sur le </a:t>
            </a:r>
            <a:r>
              <a:rPr lang="fr-FR" sz="1200" b="1" i="1" dirty="0" smtClean="0">
                <a:solidFill>
                  <a:srgbClr val="0F3A9C"/>
                </a:solidFill>
                <a:latin typeface="Arial" panose="020B0604020202020204" pitchFamily="34" charset="0"/>
                <a:cs typeface="Arial" panose="020B0604020202020204" pitchFamily="34" charset="0"/>
              </a:rPr>
              <a:t>potentiel de chacun à vivre au maximum de ses capacités </a:t>
            </a:r>
            <a:endParaRPr lang="fr-FR" sz="1200" b="1" i="1" dirty="0">
              <a:solidFill>
                <a:srgbClr val="0F3A9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88454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sp>
        <p:nvSpPr>
          <p:cNvPr id="14" name="Rectangle 13"/>
          <p:cNvSpPr/>
          <p:nvPr/>
        </p:nvSpPr>
        <p:spPr>
          <a:xfrm>
            <a:off x="642938" y="1184792"/>
            <a:ext cx="7818120" cy="92023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Notifiez </a:t>
            </a:r>
            <a:r>
              <a:rPr lang="fr-FR" sz="1200" i="1" dirty="0">
                <a:solidFill>
                  <a:srgbClr val="0F3A9C"/>
                </a:solidFill>
              </a:rPr>
              <a:t>le nombre de fois </a:t>
            </a:r>
            <a:r>
              <a:rPr lang="fr-FR" sz="1200" i="1" dirty="0" smtClean="0">
                <a:solidFill>
                  <a:srgbClr val="0F3A9C"/>
                </a:solidFill>
              </a:rPr>
              <a:t>durant </a:t>
            </a:r>
            <a:r>
              <a:rPr lang="fr-FR" sz="1200" i="1" dirty="0">
                <a:solidFill>
                  <a:srgbClr val="0F3A9C"/>
                </a:solidFill>
              </a:rPr>
              <a:t>les 90 derniers jours ou depuis la dernière évaluation si moins de 90 </a:t>
            </a:r>
            <a:r>
              <a:rPr lang="fr-FR" sz="1200" i="1" dirty="0" smtClean="0">
                <a:solidFill>
                  <a:srgbClr val="0F3A9C"/>
                </a:solidFill>
              </a:rPr>
              <a:t>jours</a:t>
            </a:r>
          </a:p>
          <a:p>
            <a:pPr algn="just"/>
            <a:r>
              <a:rPr lang="fr-FR" sz="1200" i="1" dirty="0">
                <a:solidFill>
                  <a:srgbClr val="0F3A9C"/>
                </a:solidFill>
              </a:rPr>
              <a:t>	</a:t>
            </a:r>
            <a:r>
              <a:rPr lang="fr-FR" sz="1200" dirty="0" smtClean="0">
                <a:solidFill>
                  <a:srgbClr val="0F3A9C"/>
                </a:solidFill>
              </a:rPr>
              <a:t>|______________________|</a:t>
            </a:r>
            <a:endParaRPr lang="fr-FR" sz="1200" i="1" dirty="0" smtClean="0">
              <a:solidFill>
                <a:srgbClr val="0F3A9C"/>
              </a:solidFill>
            </a:endParaRPr>
          </a:p>
        </p:txBody>
      </p:sp>
      <p:sp>
        <p:nvSpPr>
          <p:cNvPr id="15" name="ZoneTexte 14"/>
          <p:cNvSpPr txBox="1"/>
          <p:nvPr/>
        </p:nvSpPr>
        <p:spPr>
          <a:xfrm>
            <a:off x="957700" y="1000125"/>
            <a:ext cx="6954404" cy="338554"/>
          </a:xfrm>
          <a:prstGeom prst="rect">
            <a:avLst/>
          </a:prstGeom>
          <a:solidFill>
            <a:schemeClr val="bg1"/>
          </a:solidFill>
        </p:spPr>
        <p:txBody>
          <a:bodyPr wrap="none" rtlCol="0">
            <a:spAutoFit/>
          </a:bodyPr>
          <a:lstStyle/>
          <a:p>
            <a:r>
              <a:rPr lang="fr-FR" sz="1600" b="1" i="1" dirty="0">
                <a:solidFill>
                  <a:srgbClr val="0F3A9C"/>
                </a:solidFill>
              </a:rPr>
              <a:t>iN5a - Hospitalisation en service aiguë avec au moins une nuit d'hospitalisation </a:t>
            </a:r>
          </a:p>
        </p:txBody>
      </p:sp>
      <p:sp>
        <p:nvSpPr>
          <p:cNvPr id="10" name="Rectangle 9"/>
          <p:cNvSpPr/>
          <p:nvPr/>
        </p:nvSpPr>
        <p:spPr>
          <a:xfrm>
            <a:off x="642938" y="2454792"/>
            <a:ext cx="7818120" cy="92023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Entrez le nombre de fois aux urgences durant les 90 derniers jours ou depuis la dernière évaluation si moins de 90 jours</a:t>
            </a:r>
          </a:p>
          <a:p>
            <a:pPr algn="just"/>
            <a:r>
              <a:rPr lang="fr-FR" sz="1200" i="1" dirty="0">
                <a:solidFill>
                  <a:srgbClr val="0F3A9C"/>
                </a:solidFill>
              </a:rPr>
              <a:t>	</a:t>
            </a:r>
            <a:r>
              <a:rPr lang="fr-FR" sz="1200" dirty="0">
                <a:solidFill>
                  <a:srgbClr val="0F3A9C"/>
                </a:solidFill>
              </a:rPr>
              <a:t>|______________________|</a:t>
            </a:r>
            <a:endParaRPr lang="fr-FR" sz="1200" i="1" dirty="0">
              <a:solidFill>
                <a:srgbClr val="0F3A9C"/>
              </a:solidFill>
            </a:endParaRPr>
          </a:p>
        </p:txBody>
      </p:sp>
      <p:sp>
        <p:nvSpPr>
          <p:cNvPr id="16" name="ZoneTexte 15"/>
          <p:cNvSpPr txBox="1"/>
          <p:nvPr/>
        </p:nvSpPr>
        <p:spPr>
          <a:xfrm>
            <a:off x="957700" y="2270125"/>
            <a:ext cx="3235501" cy="338554"/>
          </a:xfrm>
          <a:prstGeom prst="rect">
            <a:avLst/>
          </a:prstGeom>
          <a:solidFill>
            <a:schemeClr val="bg1"/>
          </a:solidFill>
        </p:spPr>
        <p:txBody>
          <a:bodyPr wrap="none" rtlCol="0">
            <a:spAutoFit/>
          </a:bodyPr>
          <a:lstStyle/>
          <a:p>
            <a:r>
              <a:rPr lang="fr-FR" sz="1600" b="1" i="1" dirty="0">
                <a:solidFill>
                  <a:srgbClr val="0F3A9C"/>
                </a:solidFill>
              </a:rPr>
              <a:t>iN5b - Recours au service d'urgence </a:t>
            </a:r>
          </a:p>
        </p:txBody>
      </p:sp>
      <p:sp>
        <p:nvSpPr>
          <p:cNvPr id="17" name="Rectangle 16"/>
          <p:cNvSpPr/>
          <p:nvPr/>
        </p:nvSpPr>
        <p:spPr>
          <a:xfrm>
            <a:off x="642938" y="3744359"/>
            <a:ext cx="7818120" cy="92023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Notifiez le nombre de fois durant les 90 derniers jours ou depuis la dernière évaluation si moins de 90 jours</a:t>
            </a:r>
          </a:p>
          <a:p>
            <a:pPr algn="just"/>
            <a:r>
              <a:rPr lang="fr-FR" sz="1200" i="1" dirty="0">
                <a:solidFill>
                  <a:srgbClr val="0F3A9C"/>
                </a:solidFill>
              </a:rPr>
              <a:t>	</a:t>
            </a:r>
            <a:r>
              <a:rPr lang="fr-FR" sz="1200" dirty="0">
                <a:solidFill>
                  <a:srgbClr val="0F3A9C"/>
                </a:solidFill>
              </a:rPr>
              <a:t>|______________________|</a:t>
            </a:r>
            <a:endParaRPr lang="fr-FR" sz="1200" i="1" dirty="0">
              <a:solidFill>
                <a:srgbClr val="0F3A9C"/>
              </a:solidFill>
            </a:endParaRPr>
          </a:p>
        </p:txBody>
      </p:sp>
      <p:sp>
        <p:nvSpPr>
          <p:cNvPr id="18" name="ZoneTexte 17"/>
          <p:cNvSpPr txBox="1"/>
          <p:nvPr/>
        </p:nvSpPr>
        <p:spPr>
          <a:xfrm>
            <a:off x="957700" y="3559692"/>
            <a:ext cx="5957144" cy="338554"/>
          </a:xfrm>
          <a:prstGeom prst="rect">
            <a:avLst/>
          </a:prstGeom>
          <a:solidFill>
            <a:schemeClr val="bg1"/>
          </a:solidFill>
        </p:spPr>
        <p:txBody>
          <a:bodyPr wrap="none" rtlCol="0">
            <a:spAutoFit/>
          </a:bodyPr>
          <a:lstStyle/>
          <a:p>
            <a:r>
              <a:rPr lang="fr-FR" sz="1600" b="1" i="1" dirty="0" smtClean="0">
                <a:solidFill>
                  <a:srgbClr val="0F3A9C"/>
                </a:solidFill>
              </a:rPr>
              <a:t>iN5c – Visite de médecin ou d’un assistant autorisé ou d’un praticien</a:t>
            </a:r>
            <a:endParaRPr lang="fr-FR" sz="1600" b="1" i="1" dirty="0">
              <a:solidFill>
                <a:srgbClr val="0F3A9C"/>
              </a:solidFill>
            </a:endParaRPr>
          </a:p>
        </p:txBody>
      </p:sp>
      <p:sp>
        <p:nvSpPr>
          <p:cNvPr id="19" name="Rectangle 18"/>
          <p:cNvSpPr/>
          <p:nvPr/>
        </p:nvSpPr>
        <p:spPr>
          <a:xfrm>
            <a:off x="642938" y="4824478"/>
            <a:ext cx="7818120" cy="127811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prstClr val="white"/>
                </a:solidFill>
                <a:latin typeface="Arial" panose="020B0604020202020204" pitchFamily="34" charset="0"/>
                <a:cs typeface="Arial" panose="020B0604020202020204" pitchFamily="34" charset="0"/>
              </a:rPr>
              <a:t>Pour l’item « Visite de médecin ou d’un assistant autorisé ou d’un praticien » </a:t>
            </a:r>
            <a:r>
              <a:rPr lang="fr-FR" sz="1400" dirty="0" smtClean="0">
                <a:solidFill>
                  <a:prstClr val="white"/>
                </a:solidFill>
                <a:latin typeface="Arial" panose="020B0604020202020204" pitchFamily="34" charset="0"/>
                <a:cs typeface="Arial" panose="020B0604020202020204" pitchFamily="34" charset="0"/>
              </a:rPr>
              <a:t>: La visite peut-être à domicile ou au cabinet du médecin. Il s’agit de la visite du médecin de famille ou de tout autre </a:t>
            </a:r>
            <a:r>
              <a:rPr lang="fr-FR" sz="1400" dirty="0">
                <a:solidFill>
                  <a:prstClr val="white"/>
                </a:solidFill>
                <a:latin typeface="Arial" panose="020B0604020202020204" pitchFamily="34" charset="0"/>
                <a:cs typeface="Arial" panose="020B0604020202020204" pitchFamily="34" charset="0"/>
              </a:rPr>
              <a:t>médecin, généraliste et spécialiste (Docteur en médecine).</a:t>
            </a:r>
          </a:p>
          <a:p>
            <a:pPr algn="just"/>
            <a:r>
              <a:rPr lang="fr-FR" sz="1400" dirty="0">
                <a:solidFill>
                  <a:prstClr val="white"/>
                </a:solidFill>
                <a:latin typeface="Arial" panose="020B0604020202020204" pitchFamily="34" charset="0"/>
                <a:cs typeface="Arial" panose="020B0604020202020204" pitchFamily="34" charset="0"/>
              </a:rPr>
              <a:t>Cela concerne uniquement les visites médicales en ambulatoire, pas les visites réalisées dans le cadre d’une hospitalisation</a:t>
            </a:r>
            <a:r>
              <a:rPr lang="fr-FR" sz="1400" dirty="0" smtClean="0">
                <a:solidFill>
                  <a:prstClr val="white"/>
                </a:solidFill>
                <a:latin typeface="Arial" panose="020B0604020202020204" pitchFamily="34" charset="0"/>
                <a:cs typeface="Arial" panose="020B0604020202020204" pitchFamily="34" charset="0"/>
              </a:rPr>
              <a:t>.</a:t>
            </a:r>
            <a:endParaRPr lang="fr-FR" sz="1400" b="1" dirty="0">
              <a:solidFill>
                <a:srgbClr val="FFC000"/>
              </a:solidFill>
              <a:latin typeface="Arial" panose="020B0604020202020204" pitchFamily="34" charset="0"/>
              <a:cs typeface="Arial" panose="020B0604020202020204" pitchFamily="34" charset="0"/>
            </a:endParaRPr>
          </a:p>
        </p:txBody>
      </p:sp>
      <p:sp>
        <p:nvSpPr>
          <p:cNvPr id="20" name="ZoneTexte 19"/>
          <p:cNvSpPr txBox="1"/>
          <p:nvPr/>
        </p:nvSpPr>
        <p:spPr>
          <a:xfrm rot="16200000">
            <a:off x="-22469" y="530964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21" name="Groupe 20"/>
          <p:cNvGrpSpPr/>
          <p:nvPr/>
        </p:nvGrpSpPr>
        <p:grpSpPr>
          <a:xfrm>
            <a:off x="4251987" y="6437688"/>
            <a:ext cx="640026" cy="325577"/>
            <a:chOff x="4063779" y="6537716"/>
            <a:chExt cx="1016441" cy="200055"/>
          </a:xfrm>
        </p:grpSpPr>
        <p:sp>
          <p:nvSpPr>
            <p:cNvPr id="22" name="Rectangle 2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3" name="ZoneTexte 22">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62906501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054101"/>
            <a:ext cx="7818120" cy="5041899"/>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générales</a:t>
            </a:r>
            <a:endParaRPr lang="fr-FR" sz="1200" b="1" u="sng" dirty="0">
              <a:solidFill>
                <a:prstClr val="white"/>
              </a:solidFill>
              <a:latin typeface="Arial" panose="020B0604020202020204" pitchFamily="34" charset="0"/>
              <a:cs typeface="Arial" panose="020B0604020202020204" pitchFamily="34" charset="0"/>
            </a:endParaRPr>
          </a:p>
          <a:p>
            <a:pPr algn="just"/>
            <a:endParaRPr lang="fr-FR" sz="1200" b="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b="1" dirty="0" smtClean="0">
                <a:solidFill>
                  <a:schemeClr val="bg1"/>
                </a:solidFill>
                <a:latin typeface="Arial" panose="020B0604020202020204" pitchFamily="34" charset="0"/>
                <a:cs typeface="Arial" panose="020B0604020202020204" pitchFamily="34" charset="0"/>
              </a:rPr>
              <a:t>Pourquoi </a:t>
            </a:r>
            <a:r>
              <a:rPr lang="fr-FR" sz="1200" b="1" dirty="0">
                <a:solidFill>
                  <a:schemeClr val="bg1"/>
                </a:solidFill>
                <a:latin typeface="Arial" panose="020B0604020202020204" pitchFamily="34" charset="0"/>
                <a:cs typeface="Arial" panose="020B0604020202020204" pitchFamily="34" charset="0"/>
              </a:rPr>
              <a:t>est-il nécessaire de renseigner le nombre de minutes d’intervention durant la semaine ? </a:t>
            </a:r>
            <a:r>
              <a:rPr lang="fr-FR" sz="1200" dirty="0">
                <a:solidFill>
                  <a:schemeClr val="bg1"/>
                </a:solidFill>
                <a:latin typeface="Arial" panose="020B0604020202020204" pitchFamily="34" charset="0"/>
                <a:cs typeface="Arial" panose="020B0604020202020204" pitchFamily="34" charset="0"/>
              </a:rPr>
              <a:t>Le nombre de jours (maximum 7) et le total de minutes des différents soins et/ou aides permettent d’évaluer avec précision la consommation de services d’aides et/ou de soins. C’est une évaluation quantitative qui permet d’effectuer un classement dans un groupe iso-ressources ou groupe homogène de consommation des </a:t>
            </a:r>
            <a:r>
              <a:rPr lang="fr-FR" sz="1200" dirty="0" smtClean="0">
                <a:solidFill>
                  <a:schemeClr val="bg1"/>
                </a:solidFill>
                <a:latin typeface="Arial" panose="020B0604020202020204" pitchFamily="34" charset="0"/>
                <a:cs typeface="Arial" panose="020B0604020202020204" pitchFamily="34" charset="0"/>
              </a:rPr>
              <a:t>ressources. Le </a:t>
            </a:r>
            <a:r>
              <a:rPr lang="fr-FR" sz="1200" dirty="0">
                <a:solidFill>
                  <a:schemeClr val="bg1"/>
                </a:solidFill>
                <a:latin typeface="Arial" panose="020B0604020202020204" pitchFamily="34" charset="0"/>
                <a:cs typeface="Arial" panose="020B0604020202020204" pitchFamily="34" charset="0"/>
              </a:rPr>
              <a:t>total de minutes doit être approximatif. Quand les temps indiqués par la personne différent de ceux indiqués par les professionnels, faire une moyenne</a:t>
            </a:r>
            <a:r>
              <a:rPr lang="fr-FR" sz="1200" dirty="0" smtClean="0">
                <a:solidFill>
                  <a:schemeClr val="bg1"/>
                </a:solidFill>
                <a:latin typeface="Arial" panose="020B0604020202020204" pitchFamily="34" charset="0"/>
                <a:cs typeface="Arial" panose="020B0604020202020204" pitchFamily="34" charset="0"/>
              </a:rPr>
              <a:t>.</a:t>
            </a:r>
          </a:p>
          <a:p>
            <a:pPr algn="just"/>
            <a:endParaRPr lang="fr-FR" sz="1200" u="sng" dirty="0" smtClean="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Remarques </a:t>
            </a:r>
            <a:r>
              <a:rPr lang="fr-FR" sz="1200" b="1" u="sng" dirty="0" smtClean="0">
                <a:solidFill>
                  <a:prstClr val="white"/>
                </a:solidFill>
                <a:latin typeface="Arial" panose="020B0604020202020204" pitchFamily="34" charset="0"/>
                <a:cs typeface="Arial" panose="020B0604020202020204" pitchFamily="34" charset="0"/>
              </a:rPr>
              <a:t>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a:t>
            </a:r>
            <a:r>
              <a:rPr lang="fr-FR" sz="1200" i="1" dirty="0" smtClean="0">
                <a:solidFill>
                  <a:prstClr val="white"/>
                </a:solidFill>
                <a:latin typeface="Arial" panose="020B0604020202020204" pitchFamily="34" charset="0"/>
                <a:cs typeface="Arial" panose="020B0604020202020204" pitchFamily="34" charset="0"/>
              </a:rPr>
              <a:t>«</a:t>
            </a:r>
            <a:r>
              <a:rPr lang="fr-FR" sz="1200" i="1" dirty="0">
                <a:solidFill>
                  <a:prstClr val="white"/>
                </a:solidFill>
                <a:latin typeface="Arial" panose="020B0604020202020204" pitchFamily="34" charset="0"/>
                <a:cs typeface="Arial" panose="020B0604020202020204" pitchFamily="34" charset="0"/>
              </a:rPr>
              <a:t> Visite de médecin ou d’un assistant autorisé ou d’un praticien </a:t>
            </a:r>
            <a:r>
              <a:rPr lang="fr-FR" sz="1200" i="1" dirty="0" smtClean="0">
                <a:solidFill>
                  <a:prstClr val="white"/>
                </a:solidFill>
                <a:latin typeface="Arial" panose="020B0604020202020204" pitchFamily="34" charset="0"/>
                <a:cs typeface="Arial" panose="020B0604020202020204" pitchFamily="34" charset="0"/>
              </a:rPr>
              <a:t>» - </a:t>
            </a:r>
            <a:r>
              <a:rPr lang="fr-FR" sz="1200" dirty="0">
                <a:solidFill>
                  <a:prstClr val="white"/>
                </a:solidFill>
                <a:latin typeface="Arial" panose="020B0604020202020204" pitchFamily="34" charset="0"/>
                <a:cs typeface="Arial" panose="020B0604020202020204" pitchFamily="34" charset="0"/>
              </a:rPr>
              <a:t>La visite peut-être à domicile ou au cabinet du médecin. Il s’agit de la visite du médecin de famille ou de tout autre médecin, généraliste et spécialiste (Docteur en médecine</a:t>
            </a:r>
            <a:r>
              <a:rPr lang="fr-FR" sz="1200" dirty="0" smtClean="0">
                <a:solidFill>
                  <a:prstClr val="white"/>
                </a:solidFill>
                <a:latin typeface="Arial" panose="020B0604020202020204" pitchFamily="34" charset="0"/>
                <a:cs typeface="Arial" panose="020B0604020202020204" pitchFamily="34" charset="0"/>
              </a:rPr>
              <a:t>). Cela </a:t>
            </a:r>
            <a:r>
              <a:rPr lang="fr-FR" sz="1200" dirty="0">
                <a:solidFill>
                  <a:prstClr val="white"/>
                </a:solidFill>
                <a:latin typeface="Arial" panose="020B0604020202020204" pitchFamily="34" charset="0"/>
                <a:cs typeface="Arial" panose="020B0604020202020204" pitchFamily="34" charset="0"/>
              </a:rPr>
              <a:t>concerne uniquement les visites médicales en ambulatoire, pas les visites réalisées dans le cadre d’une hospitalisation.</a:t>
            </a:r>
          </a:p>
          <a:p>
            <a:pPr algn="just"/>
            <a:endParaRPr lang="fr-FR" sz="1200" b="1" dirty="0" smtClean="0">
              <a:solidFill>
                <a:srgbClr val="FFC000"/>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Définitions importantes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u="sng" dirty="0">
                <a:solidFill>
                  <a:prstClr val="white"/>
                </a:solidFill>
                <a:latin typeface="Arial" panose="020B0604020202020204" pitchFamily="34" charset="0"/>
                <a:cs typeface="Arial" panose="020B0604020202020204" pitchFamily="34" charset="0"/>
              </a:rPr>
              <a:t>Ventilation ou respiration assistée </a:t>
            </a:r>
            <a:r>
              <a:rPr lang="fr-FR" sz="1200" dirty="0">
                <a:solidFill>
                  <a:prstClr val="white"/>
                </a:solidFill>
                <a:latin typeface="Arial" panose="020B0604020202020204" pitchFamily="34" charset="0"/>
                <a:cs typeface="Arial" panose="020B0604020202020204" pitchFamily="34" charset="0"/>
              </a:rPr>
              <a:t>: Moyen d’assurer une ventilation adéquate pour les personnes qui sont, ou pourraient devenir, incapable de respirer seul. Inclut tout type d’appareil mécanique, électrique ou pneumatique (inhalations exclues).</a:t>
            </a:r>
          </a:p>
          <a:p>
            <a:pPr marL="171450" indent="-171450" algn="just">
              <a:buFont typeface="Arial" panose="020B0604020202020204" pitchFamily="34" charset="0"/>
              <a:buChar char="•"/>
            </a:pPr>
            <a:r>
              <a:rPr lang="fr-FR" sz="1200" u="sng" dirty="0">
                <a:solidFill>
                  <a:prstClr val="white"/>
                </a:solidFill>
                <a:latin typeface="Arial" panose="020B0604020202020204" pitchFamily="34" charset="0"/>
                <a:cs typeface="Arial" panose="020B0604020202020204" pitchFamily="34" charset="0"/>
              </a:rPr>
              <a:t>Soins de plaie </a:t>
            </a:r>
            <a:r>
              <a:rPr lang="fr-FR" sz="1200" dirty="0">
                <a:solidFill>
                  <a:prstClr val="white"/>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Comprend l’application de pansements (par exemple compresses de gaze sèche, pansements humidifiés, les pansements semi-occlusifs avec hydrogel, substances colloïdales,…) ; irrigation de plaies ; application de pommades ou de médications topiques pour traiter des problèmes de peau (par exemple cortisone, préparation antifungique, agents chimiothérapiques etc.) ; débridement (chirurgical ou chimique) pour enlever d’une plaie du tissu souillé ou mort ; ablation de fils. </a:t>
            </a:r>
            <a:endParaRPr lang="fr-FR" sz="1200" b="1" dirty="0">
              <a:solidFill>
                <a:srgbClr val="FFC000"/>
              </a:solidFill>
              <a:latin typeface="Arial" panose="020B0604020202020204" pitchFamily="34" charset="0"/>
              <a:cs typeface="Arial" panose="020B0604020202020204" pitchFamily="34" charset="0"/>
            </a:endParaRPr>
          </a:p>
        </p:txBody>
      </p:sp>
      <p:sp>
        <p:nvSpPr>
          <p:cNvPr id="8"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10" name="Arrondir un rectangle avec un coin du même côté 9"/>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Traitements et programmes</a:t>
            </a:r>
            <a:endParaRPr lang="fr-FR" sz="1400" b="1" dirty="0">
              <a:solidFill>
                <a:prstClr val="white"/>
              </a:solidFill>
              <a:latin typeface="Arial" panose="020B0604020202020204" pitchFamily="34" charset="0"/>
              <a:cs typeface="Arial" panose="020B0604020202020204" pitchFamily="34" charset="0"/>
            </a:endParaRPr>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0677949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62940" y="150298"/>
            <a:ext cx="7388954" cy="684727"/>
          </a:xfrm>
        </p:spPr>
        <p:txBody>
          <a:bodyPr>
            <a:noAutofit/>
          </a:bodyPr>
          <a:lstStyle/>
          <a:p>
            <a:r>
              <a:rPr lang="fr-FR" sz="1600" dirty="0" smtClean="0"/>
              <a:t>Présentation du domaine</a:t>
            </a:r>
            <a:endParaRPr lang="fr-FR" sz="1600" dirty="0"/>
          </a:p>
        </p:txBody>
      </p:sp>
      <p:sp>
        <p:nvSpPr>
          <p:cNvPr id="4" name="Rectangle 3"/>
          <p:cNvSpPr/>
          <p:nvPr/>
        </p:nvSpPr>
        <p:spPr>
          <a:xfrm>
            <a:off x="662940" y="1389022"/>
            <a:ext cx="7818120" cy="141767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Responsabilité directive</a:t>
            </a:r>
            <a:r>
              <a:rPr lang="fr-FR" sz="1400" dirty="0" smtClean="0">
                <a:solidFill>
                  <a:prstClr val="white"/>
                </a:solidFill>
                <a:latin typeface="Arial" panose="020B0604020202020204" pitchFamily="34" charset="0"/>
                <a:cs typeface="Arial" panose="020B0604020202020204" pitchFamily="34" charset="0"/>
              </a:rPr>
              <a:t> contient un unique item permettant de déterminer la mise en place ou non d’un représentant légal</a:t>
            </a:r>
            <a:r>
              <a:rPr lang="fr-FR" sz="1400" dirty="0">
                <a:solidFill>
                  <a:prstClr val="white"/>
                </a:solidFill>
                <a:latin typeface="Arial" panose="020B0604020202020204" pitchFamily="34" charset="0"/>
                <a:cs typeface="Arial" panose="020B0604020202020204" pitchFamily="34" charset="0"/>
              </a:rPr>
              <a:t>. Il s’agit d’une personne nommée après décision de justice. Elle est responsable légalement de la personne (mandataire de justice, curateur, tuteur).</a:t>
            </a:r>
          </a:p>
          <a:p>
            <a:pPr algn="just"/>
            <a:r>
              <a:rPr lang="fr-FR" sz="1400" dirty="0">
                <a:solidFill>
                  <a:prstClr val="white"/>
                </a:solidFill>
                <a:latin typeface="Arial" panose="020B0604020202020204" pitchFamily="34" charset="0"/>
                <a:cs typeface="Arial" panose="020B0604020202020204" pitchFamily="34" charset="0"/>
              </a:rPr>
              <a:t>Ici, ce n’est pas la personne de confiance désignée sauf si cette dernière exerce </a:t>
            </a:r>
            <a:r>
              <a:rPr lang="fr-FR" sz="1400" b="1" dirty="0">
                <a:solidFill>
                  <a:prstClr val="white"/>
                </a:solidFill>
                <a:latin typeface="Arial" panose="020B0604020202020204" pitchFamily="34" charset="0"/>
                <a:cs typeface="Arial" panose="020B0604020202020204" pitchFamily="34" charset="0"/>
              </a:rPr>
              <a:t>une représentation légale</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642938" y="3180560"/>
            <a:ext cx="7818120" cy="126321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	</a:t>
            </a:r>
            <a:r>
              <a:rPr lang="fr-FR" sz="1400" dirty="0" smtClean="0">
                <a:solidFill>
                  <a:srgbClr val="0F3A9C"/>
                </a:solidFill>
              </a:rPr>
              <a:t>0 – Non, pas mise en place</a:t>
            </a:r>
          </a:p>
          <a:p>
            <a:pPr algn="just"/>
            <a:r>
              <a:rPr lang="fr-FR" sz="1400" dirty="0">
                <a:solidFill>
                  <a:srgbClr val="0F3A9C"/>
                </a:solidFill>
              </a:rPr>
              <a:t>	</a:t>
            </a:r>
            <a:r>
              <a:rPr lang="fr-FR" sz="1400" dirty="0" smtClean="0">
                <a:solidFill>
                  <a:srgbClr val="0F3A9C"/>
                </a:solidFill>
              </a:rPr>
              <a:t>1 – Oui, mise en place</a:t>
            </a:r>
          </a:p>
        </p:txBody>
      </p:sp>
      <p:sp>
        <p:nvSpPr>
          <p:cNvPr id="20" name="ZoneTexte 19"/>
          <p:cNvSpPr txBox="1"/>
          <p:nvPr/>
        </p:nvSpPr>
        <p:spPr>
          <a:xfrm>
            <a:off x="957700" y="2995894"/>
            <a:ext cx="2658998" cy="369332"/>
          </a:xfrm>
          <a:prstGeom prst="rect">
            <a:avLst/>
          </a:prstGeom>
          <a:solidFill>
            <a:schemeClr val="bg1"/>
          </a:solidFill>
        </p:spPr>
        <p:txBody>
          <a:bodyPr wrap="none" rtlCol="0">
            <a:spAutoFit/>
          </a:bodyPr>
          <a:lstStyle/>
          <a:p>
            <a:r>
              <a:rPr lang="fr-FR" b="1" i="1" dirty="0" smtClean="0">
                <a:solidFill>
                  <a:srgbClr val="0F3A9C"/>
                </a:solidFill>
              </a:rPr>
              <a:t>iO1a – Représentant légal</a:t>
            </a:r>
            <a:endParaRPr lang="fr-FR" b="1" i="1" dirty="0">
              <a:solidFill>
                <a:srgbClr val="0F3A9C"/>
              </a:solidFill>
            </a:endParaRPr>
          </a:p>
        </p:txBody>
      </p:sp>
      <p:sp>
        <p:nvSpPr>
          <p:cNvPr id="7" name="Arrondir un rectangle avec un coin du même côté 6"/>
          <p:cNvSpPr/>
          <p:nvPr/>
        </p:nvSpPr>
        <p:spPr>
          <a:xfrm rot="10800000">
            <a:off x="5854699" y="-11627"/>
            <a:ext cx="2317748"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Responsabilité</a:t>
            </a:r>
            <a:endParaRPr lang="fr-FR" sz="1400" b="1" dirty="0">
              <a:solidFill>
                <a:prstClr val="white"/>
              </a:solidFill>
              <a:latin typeface="Arial" panose="020B0604020202020204" pitchFamily="34" charset="0"/>
              <a:cs typeface="Arial" panose="020B0604020202020204" pitchFamily="34" charset="0"/>
            </a:endParaRPr>
          </a:p>
        </p:txBody>
      </p:sp>
      <p:sp>
        <p:nvSpPr>
          <p:cNvPr id="2" name="Titre 1"/>
          <p:cNvSpPr>
            <a:spLocks noGrp="1"/>
          </p:cNvSpPr>
          <p:nvPr>
            <p:ph type="title" idx="4294967295"/>
          </p:nvPr>
        </p:nvSpPr>
        <p:spPr>
          <a:xfrm>
            <a:off x="662940" y="150298"/>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O. Responsabilité</a:t>
            </a:r>
            <a:endParaRPr lang="fr-FR" dirty="0" smtClean="0">
              <a:effectLst/>
            </a:endParaRPr>
          </a:p>
          <a:p>
            <a:endParaRPr lang="fr-FR" dirty="0"/>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71223585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12224"/>
            <a:ext cx="7388954" cy="522801"/>
          </a:xfrm>
        </p:spPr>
        <p:txBody>
          <a:bodyPr>
            <a:noAutofit/>
          </a:bodyPr>
          <a:lstStyle/>
          <a:p>
            <a:r>
              <a:rPr lang="fr-FR" sz="1600" dirty="0" smtClean="0"/>
              <a:t>Présentation du domaine</a:t>
            </a:r>
            <a:endParaRPr lang="fr-FR" sz="1600" dirty="0"/>
          </a:p>
        </p:txBody>
      </p:sp>
      <p:sp>
        <p:nvSpPr>
          <p:cNvPr id="21" name="Arrondir un rectangle avec un coin du même côté 20"/>
          <p:cNvSpPr/>
          <p:nvPr/>
        </p:nvSpPr>
        <p:spPr>
          <a:xfrm rot="10800000">
            <a:off x="5854699" y="-11627"/>
            <a:ext cx="2317748"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Soutiens sociaux</a:t>
            </a:r>
            <a:endParaRPr lang="fr-FR" sz="1400" b="1"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662940" y="1389022"/>
            <a:ext cx="7818120" cy="84053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prstClr val="white"/>
                </a:solidFill>
                <a:latin typeface="Arial" panose="020B0604020202020204" pitchFamily="34" charset="0"/>
                <a:cs typeface="Arial" panose="020B0604020202020204" pitchFamily="34" charset="0"/>
              </a:rPr>
              <a:t>Le domaine </a:t>
            </a:r>
            <a:r>
              <a:rPr lang="fr-FR" sz="1400" b="1" dirty="0">
                <a:solidFill>
                  <a:prstClr val="white"/>
                </a:solidFill>
                <a:latin typeface="Arial" panose="020B0604020202020204" pitchFamily="34" charset="0"/>
                <a:cs typeface="Arial" panose="020B0604020202020204" pitchFamily="34" charset="0"/>
              </a:rPr>
              <a:t>Soutiens sociaux</a:t>
            </a:r>
            <a:r>
              <a:rPr lang="fr-FR" sz="1400" dirty="0">
                <a:solidFill>
                  <a:prstClr val="white"/>
                </a:solidFill>
                <a:latin typeface="Arial" panose="020B0604020202020204" pitchFamily="34" charset="0"/>
                <a:cs typeface="Arial" panose="020B0604020202020204" pitchFamily="34" charset="0"/>
              </a:rPr>
              <a:t> permet d’évaluer le système d’aide informel autour de la personne. Il s’agit d’identifier les 2 aidants principaux de la </a:t>
            </a:r>
            <a:r>
              <a:rPr lang="fr-FR" sz="1400" dirty="0" smtClean="0">
                <a:solidFill>
                  <a:prstClr val="white"/>
                </a:solidFill>
                <a:latin typeface="Arial" panose="020B0604020202020204" pitchFamily="34" charset="0"/>
                <a:cs typeface="Arial" panose="020B0604020202020204" pitchFamily="34" charset="0"/>
              </a:rPr>
              <a:t>personne (</a:t>
            </a:r>
            <a:r>
              <a:rPr lang="fr-FR" sz="1400" dirty="0">
                <a:solidFill>
                  <a:prstClr val="white"/>
                </a:solidFill>
                <a:latin typeface="Arial" panose="020B0604020202020204" pitchFamily="34" charset="0"/>
                <a:cs typeface="Arial" panose="020B0604020202020204" pitchFamily="34" charset="0"/>
              </a:rPr>
              <a:t>l’entourage). Cela est différent de l’aide formelle (les professionnels) apportée par les services</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24" name="Rectangle 23"/>
          <p:cNvSpPr/>
          <p:nvPr/>
        </p:nvSpPr>
        <p:spPr>
          <a:xfrm>
            <a:off x="642938" y="2783552"/>
            <a:ext cx="7838122" cy="234828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a:solidFill>
                  <a:srgbClr val="0F3A9C"/>
                </a:solidFill>
              </a:rPr>
              <a:t>La présence d’aidants informels est une ressource non négligeable dans l’accompagnement d’une personne, il faut mesurer leur niveau d’implication, la possibilité de l’accroître ou pas dans les meilleures conditions. </a:t>
            </a:r>
            <a:endParaRPr lang="fr-FR" sz="1600" dirty="0" smtClean="0">
              <a:solidFill>
                <a:srgbClr val="0F3A9C"/>
              </a:solidFill>
            </a:endParaRPr>
          </a:p>
          <a:p>
            <a:pPr algn="just"/>
            <a:endParaRPr lang="fr-FR" sz="1600" dirty="0">
              <a:solidFill>
                <a:srgbClr val="0F3A9C"/>
              </a:solidFill>
            </a:endParaRPr>
          </a:p>
          <a:p>
            <a:pPr algn="just"/>
            <a:r>
              <a:rPr lang="fr-FR" sz="1600" dirty="0">
                <a:solidFill>
                  <a:srgbClr val="0F3A9C"/>
                </a:solidFill>
              </a:rPr>
              <a:t>L’aidant principal peut être un membre de la famille, un ami ou voisin. Il ne doit pas être rémunéré. Il ne vit pas forcément avec la personne, c’est celui qui aide essentiellement dans les AIVQ et AVQ.</a:t>
            </a:r>
          </a:p>
        </p:txBody>
      </p:sp>
      <p:sp>
        <p:nvSpPr>
          <p:cNvPr id="25" name="ZoneTexte 24"/>
          <p:cNvSpPr txBox="1"/>
          <p:nvPr/>
        </p:nvSpPr>
        <p:spPr>
          <a:xfrm>
            <a:off x="662940" y="2395170"/>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23080" y="203439"/>
            <a:ext cx="8874252" cy="1325563"/>
          </a:xfrm>
        </p:spPr>
        <p:txBody>
          <a:bodyPr/>
          <a:lstStyle/>
          <a:p>
            <a:r>
              <a:rPr lang="fr-FR" sz="1600" dirty="0" smtClean="0"/>
              <a:t>Section P. Soutiens sociaux</a:t>
            </a:r>
          </a:p>
          <a:p>
            <a:endParaRPr lang="fr-FR" dirty="0"/>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56838033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5854699" y="-11627"/>
            <a:ext cx="2317748"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Soutiens sociaux</a:t>
            </a:r>
            <a:endParaRPr lang="fr-FR" sz="1400" b="1" dirty="0">
              <a:solidFill>
                <a:prstClr val="white"/>
              </a:solidFill>
              <a:latin typeface="Arial" panose="020B0604020202020204" pitchFamily="34" charset="0"/>
              <a:cs typeface="Arial" panose="020B0604020202020204" pitchFamily="34" charset="0"/>
            </a:endParaRPr>
          </a:p>
        </p:txBody>
      </p:sp>
      <p:sp>
        <p:nvSpPr>
          <p:cNvPr id="23" name="Rectangle 22"/>
          <p:cNvSpPr/>
          <p:nvPr/>
        </p:nvSpPr>
        <p:spPr>
          <a:xfrm>
            <a:off x="588327" y="1464734"/>
            <a:ext cx="7818120" cy="248241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dirty="0" smtClean="0">
              <a:solidFill>
                <a:srgbClr val="0F3A9C"/>
              </a:solidFill>
            </a:endParaRPr>
          </a:p>
        </p:txBody>
      </p:sp>
      <p:sp>
        <p:nvSpPr>
          <p:cNvPr id="24" name="ZoneTexte 23"/>
          <p:cNvSpPr txBox="1"/>
          <p:nvPr/>
        </p:nvSpPr>
        <p:spPr>
          <a:xfrm>
            <a:off x="903089" y="1280068"/>
            <a:ext cx="3286284" cy="369332"/>
          </a:xfrm>
          <a:prstGeom prst="rect">
            <a:avLst/>
          </a:prstGeom>
          <a:solidFill>
            <a:schemeClr val="bg1"/>
          </a:solidFill>
        </p:spPr>
        <p:txBody>
          <a:bodyPr wrap="none" rtlCol="0">
            <a:spAutoFit/>
          </a:bodyPr>
          <a:lstStyle/>
          <a:p>
            <a:r>
              <a:rPr lang="fr-FR" b="1" i="1" dirty="0" smtClean="0">
                <a:solidFill>
                  <a:srgbClr val="0F3A9C"/>
                </a:solidFill>
              </a:rPr>
              <a:t>iP1a – Relation avec la personne</a:t>
            </a:r>
            <a:endParaRPr lang="fr-FR" b="1" i="1" dirty="0">
              <a:solidFill>
                <a:srgbClr val="0F3A9C"/>
              </a:solidFill>
            </a:endParaRPr>
          </a:p>
        </p:txBody>
      </p:sp>
      <p:sp>
        <p:nvSpPr>
          <p:cNvPr id="27" name="Rectangle 26"/>
          <p:cNvSpPr/>
          <p:nvPr/>
        </p:nvSpPr>
        <p:spPr>
          <a:xfrm>
            <a:off x="733425" y="1649400"/>
            <a:ext cx="3620451" cy="220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iP1a1 - Aidant 1 : Relations avec la </a:t>
            </a:r>
            <a:r>
              <a:rPr lang="fr-FR" sz="1200" b="1" dirty="0" smtClean="0">
                <a:solidFill>
                  <a:srgbClr val="0F3A9C"/>
                </a:solidFill>
              </a:rPr>
              <a:t>personne </a:t>
            </a:r>
            <a:endParaRPr lang="fr-FR" sz="1200" i="1" dirty="0" smtClean="0">
              <a:solidFill>
                <a:srgbClr val="0F3A9C"/>
              </a:solidFill>
            </a:endParaRPr>
          </a:p>
          <a:p>
            <a:pPr algn="just"/>
            <a:r>
              <a:rPr lang="fr-FR" sz="1200" dirty="0" smtClean="0">
                <a:solidFill>
                  <a:srgbClr val="0F3A9C"/>
                </a:solidFill>
              </a:rPr>
              <a:t>	0 </a:t>
            </a:r>
            <a:r>
              <a:rPr lang="fr-FR" sz="1200" dirty="0">
                <a:solidFill>
                  <a:srgbClr val="0F3A9C"/>
                </a:solidFill>
              </a:rPr>
              <a:t>– </a:t>
            </a:r>
            <a:r>
              <a:rPr lang="fr-FR" sz="1200" dirty="0" smtClean="0">
                <a:solidFill>
                  <a:srgbClr val="0F3A9C"/>
                </a:solidFill>
              </a:rPr>
              <a:t>Autre </a:t>
            </a:r>
            <a:r>
              <a:rPr lang="fr-FR" sz="1200" dirty="0">
                <a:solidFill>
                  <a:srgbClr val="0F3A9C"/>
                </a:solidFill>
              </a:rPr>
              <a:t>personne rémunérée ou non (inclut </a:t>
            </a:r>
            <a:r>
              <a:rPr lang="fr-FR" sz="1200" dirty="0" smtClean="0">
                <a:solidFill>
                  <a:srgbClr val="0F3A9C"/>
                </a:solidFill>
              </a:rPr>
              <a:t>	employée </a:t>
            </a:r>
            <a:r>
              <a:rPr lang="fr-FR" sz="1200" dirty="0">
                <a:solidFill>
                  <a:srgbClr val="0F3A9C"/>
                </a:solidFill>
              </a:rPr>
              <a:t>de maison)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1</a:t>
            </a:r>
            <a:r>
              <a:rPr lang="fr-FR" sz="1200" dirty="0">
                <a:solidFill>
                  <a:srgbClr val="0F3A9C"/>
                </a:solidFill>
              </a:rPr>
              <a:t> – </a:t>
            </a:r>
            <a:r>
              <a:rPr lang="fr-FR" sz="1200" dirty="0" smtClean="0">
                <a:solidFill>
                  <a:srgbClr val="0F3A9C"/>
                </a:solidFill>
              </a:rPr>
              <a:t>Enfant </a:t>
            </a:r>
            <a:r>
              <a:rPr lang="fr-FR" sz="1200" dirty="0">
                <a:solidFill>
                  <a:srgbClr val="0F3A9C"/>
                </a:solidFill>
              </a:rPr>
              <a:t>ou bel enfant </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Epoux </a:t>
            </a:r>
            <a:endParaRPr lang="fr-FR" sz="1200" dirty="0">
              <a:solidFill>
                <a:srgbClr val="0F3A9C"/>
              </a:solidFill>
            </a:endParaRP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Compagnon</a:t>
            </a:r>
            <a:r>
              <a:rPr lang="fr-FR" sz="1200" dirty="0">
                <a:solidFill>
                  <a:srgbClr val="0F3A9C"/>
                </a:solidFill>
              </a:rPr>
              <a:t>/ personne importante </a:t>
            </a:r>
          </a:p>
          <a:p>
            <a:pPr algn="just"/>
            <a:r>
              <a:rPr lang="fr-FR" sz="1200" dirty="0" smtClean="0">
                <a:solidFill>
                  <a:srgbClr val="0F3A9C"/>
                </a:solidFill>
              </a:rPr>
              <a:t>	4</a:t>
            </a:r>
            <a:r>
              <a:rPr lang="fr-FR" sz="1200" dirty="0">
                <a:solidFill>
                  <a:srgbClr val="0F3A9C"/>
                </a:solidFill>
              </a:rPr>
              <a:t> – </a:t>
            </a:r>
            <a:r>
              <a:rPr lang="fr-FR" sz="1200" dirty="0" smtClean="0">
                <a:solidFill>
                  <a:srgbClr val="0F3A9C"/>
                </a:solidFill>
              </a:rPr>
              <a:t>Parent </a:t>
            </a:r>
            <a:endParaRPr lang="fr-FR" sz="1200" dirty="0">
              <a:solidFill>
                <a:srgbClr val="0F3A9C"/>
              </a:solidFill>
            </a:endParaRPr>
          </a:p>
          <a:p>
            <a:pPr lvl="1" algn="just"/>
            <a:r>
              <a:rPr lang="fr-FR" sz="1200" dirty="0" smtClean="0">
                <a:solidFill>
                  <a:srgbClr val="0F3A9C"/>
                </a:solidFill>
              </a:rPr>
              <a:t>5</a:t>
            </a:r>
            <a:r>
              <a:rPr lang="fr-FR" sz="1200" dirty="0">
                <a:solidFill>
                  <a:srgbClr val="0F3A9C"/>
                </a:solidFill>
              </a:rPr>
              <a:t> – </a:t>
            </a:r>
            <a:r>
              <a:rPr lang="fr-FR" sz="1200" dirty="0" smtClean="0">
                <a:solidFill>
                  <a:srgbClr val="0F3A9C"/>
                </a:solidFill>
              </a:rPr>
              <a:t>Frères </a:t>
            </a:r>
            <a:r>
              <a:rPr lang="fr-FR" sz="1200" dirty="0">
                <a:solidFill>
                  <a:srgbClr val="0F3A9C"/>
                </a:solidFill>
              </a:rPr>
              <a:t>et </a:t>
            </a:r>
            <a:r>
              <a:rPr lang="fr-FR" sz="1200" dirty="0" smtClean="0">
                <a:solidFill>
                  <a:srgbClr val="0F3A9C"/>
                </a:solidFill>
              </a:rPr>
              <a:t>sœurs </a:t>
            </a:r>
            <a:endParaRPr lang="fr-FR" sz="1200" dirty="0">
              <a:solidFill>
                <a:srgbClr val="0F3A9C"/>
              </a:solidFill>
            </a:endParaRPr>
          </a:p>
          <a:p>
            <a:pPr lvl="1" algn="just"/>
            <a:r>
              <a:rPr lang="fr-FR" sz="1200" dirty="0" smtClean="0">
                <a:solidFill>
                  <a:srgbClr val="0F3A9C"/>
                </a:solidFill>
              </a:rPr>
              <a:t>6</a:t>
            </a:r>
            <a:r>
              <a:rPr lang="fr-FR" sz="1200" dirty="0">
                <a:solidFill>
                  <a:srgbClr val="0F3A9C"/>
                </a:solidFill>
              </a:rPr>
              <a:t> – </a:t>
            </a:r>
            <a:r>
              <a:rPr lang="fr-FR" sz="1200" dirty="0" smtClean="0">
                <a:solidFill>
                  <a:srgbClr val="0F3A9C"/>
                </a:solidFill>
              </a:rPr>
              <a:t>Autre </a:t>
            </a:r>
            <a:r>
              <a:rPr lang="fr-FR" sz="1200" dirty="0">
                <a:solidFill>
                  <a:srgbClr val="0F3A9C"/>
                </a:solidFill>
              </a:rPr>
              <a:t>membre de la famille </a:t>
            </a:r>
          </a:p>
          <a:p>
            <a:pPr lvl="1" algn="just"/>
            <a:r>
              <a:rPr lang="fr-FR" sz="1200" dirty="0" smtClean="0">
                <a:solidFill>
                  <a:srgbClr val="0F3A9C"/>
                </a:solidFill>
              </a:rPr>
              <a:t>7</a:t>
            </a:r>
            <a:r>
              <a:rPr lang="fr-FR" sz="1200" dirty="0">
                <a:solidFill>
                  <a:srgbClr val="0F3A9C"/>
                </a:solidFill>
              </a:rPr>
              <a:t> – </a:t>
            </a:r>
            <a:r>
              <a:rPr lang="fr-FR" sz="1200" dirty="0" smtClean="0">
                <a:solidFill>
                  <a:srgbClr val="0F3A9C"/>
                </a:solidFill>
              </a:rPr>
              <a:t>Ami </a:t>
            </a:r>
            <a:endParaRPr lang="fr-FR" sz="1200" dirty="0">
              <a:solidFill>
                <a:srgbClr val="0F3A9C"/>
              </a:solidFill>
            </a:endParaRPr>
          </a:p>
          <a:p>
            <a:pPr lvl="1" algn="just"/>
            <a:r>
              <a:rPr lang="fr-FR" sz="1200" dirty="0" smtClean="0">
                <a:solidFill>
                  <a:srgbClr val="0F3A9C"/>
                </a:solidFill>
              </a:rPr>
              <a:t>8 </a:t>
            </a:r>
            <a:r>
              <a:rPr lang="fr-FR" sz="1200" dirty="0">
                <a:solidFill>
                  <a:srgbClr val="0F3A9C"/>
                </a:solidFill>
              </a:rPr>
              <a:t>– </a:t>
            </a:r>
            <a:r>
              <a:rPr lang="fr-FR" sz="1200" dirty="0" smtClean="0">
                <a:solidFill>
                  <a:srgbClr val="0F3A9C"/>
                </a:solidFill>
              </a:rPr>
              <a:t>Voisin </a:t>
            </a:r>
            <a:endParaRPr lang="fr-FR" sz="1200" dirty="0">
              <a:solidFill>
                <a:srgbClr val="0F3A9C"/>
              </a:solidFill>
            </a:endParaRPr>
          </a:p>
          <a:p>
            <a:pPr lvl="1" algn="just"/>
            <a:r>
              <a:rPr lang="fr-FR" sz="1200" dirty="0" smtClean="0">
                <a:solidFill>
                  <a:srgbClr val="0F3A9C"/>
                </a:solidFill>
              </a:rPr>
              <a:t>9</a:t>
            </a:r>
            <a:r>
              <a:rPr lang="fr-FR" sz="1200" dirty="0">
                <a:solidFill>
                  <a:srgbClr val="0F3A9C"/>
                </a:solidFill>
              </a:rPr>
              <a:t> – </a:t>
            </a:r>
            <a:r>
              <a:rPr lang="fr-FR" sz="1200" dirty="0" smtClean="0">
                <a:solidFill>
                  <a:srgbClr val="0F3A9C"/>
                </a:solidFill>
              </a:rPr>
              <a:t>Pas </a:t>
            </a:r>
            <a:r>
              <a:rPr lang="fr-FR" sz="1200" dirty="0">
                <a:solidFill>
                  <a:srgbClr val="0F3A9C"/>
                </a:solidFill>
              </a:rPr>
              <a:t>d' aidant informel</a:t>
            </a:r>
            <a:endParaRPr lang="fr-FR" sz="1200" dirty="0" smtClean="0">
              <a:solidFill>
                <a:srgbClr val="0F3A9C"/>
              </a:solidFill>
            </a:endParaRPr>
          </a:p>
        </p:txBody>
      </p:sp>
      <p:sp>
        <p:nvSpPr>
          <p:cNvPr id="28" name="Rectangle 27"/>
          <p:cNvSpPr/>
          <p:nvPr/>
        </p:nvSpPr>
        <p:spPr>
          <a:xfrm>
            <a:off x="4586287" y="1649400"/>
            <a:ext cx="3620451" cy="2202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iP1a2 </a:t>
            </a:r>
            <a:r>
              <a:rPr lang="fr-FR" sz="1200" b="1" dirty="0">
                <a:solidFill>
                  <a:srgbClr val="0F3A9C"/>
                </a:solidFill>
              </a:rPr>
              <a:t>- Aidant 2</a:t>
            </a:r>
            <a:r>
              <a:rPr lang="fr-FR" sz="1200" b="1" dirty="0" smtClean="0">
                <a:solidFill>
                  <a:srgbClr val="0F3A9C"/>
                </a:solidFill>
              </a:rPr>
              <a:t> </a:t>
            </a:r>
            <a:r>
              <a:rPr lang="fr-FR" sz="1200" b="1" dirty="0">
                <a:solidFill>
                  <a:srgbClr val="0F3A9C"/>
                </a:solidFill>
              </a:rPr>
              <a:t>: Relations avec la personne </a:t>
            </a:r>
            <a:endParaRPr lang="fr-FR" sz="1200" i="1" dirty="0">
              <a:solidFill>
                <a:srgbClr val="0F3A9C"/>
              </a:solidFill>
            </a:endParaRPr>
          </a:p>
          <a:p>
            <a:pPr algn="just"/>
            <a:r>
              <a:rPr lang="fr-FR" sz="1200" dirty="0">
                <a:solidFill>
                  <a:srgbClr val="0F3A9C"/>
                </a:solidFill>
              </a:rPr>
              <a:t>	0 – Autre personne rémunérée ou non (inclut 	employée de maison) </a:t>
            </a:r>
          </a:p>
          <a:p>
            <a:pPr algn="just"/>
            <a:r>
              <a:rPr lang="fr-FR" sz="1200" dirty="0">
                <a:solidFill>
                  <a:srgbClr val="0F3A9C"/>
                </a:solidFill>
              </a:rPr>
              <a:t>	1 – Enfant ou bel enfant </a:t>
            </a:r>
          </a:p>
          <a:p>
            <a:pPr algn="just"/>
            <a:r>
              <a:rPr lang="fr-FR" sz="1200" dirty="0">
                <a:solidFill>
                  <a:srgbClr val="0F3A9C"/>
                </a:solidFill>
              </a:rPr>
              <a:t>	2 – Epoux </a:t>
            </a:r>
          </a:p>
          <a:p>
            <a:pPr algn="just"/>
            <a:r>
              <a:rPr lang="fr-FR" sz="1200" dirty="0">
                <a:solidFill>
                  <a:srgbClr val="0F3A9C"/>
                </a:solidFill>
              </a:rPr>
              <a:t>	3 – Compagnon/ personne importante </a:t>
            </a:r>
          </a:p>
          <a:p>
            <a:pPr algn="just"/>
            <a:r>
              <a:rPr lang="fr-FR" sz="1200" dirty="0">
                <a:solidFill>
                  <a:srgbClr val="0F3A9C"/>
                </a:solidFill>
              </a:rPr>
              <a:t>	4 – Parent </a:t>
            </a:r>
          </a:p>
          <a:p>
            <a:pPr lvl="1" algn="just"/>
            <a:r>
              <a:rPr lang="fr-FR" sz="1200" dirty="0">
                <a:solidFill>
                  <a:srgbClr val="0F3A9C"/>
                </a:solidFill>
              </a:rPr>
              <a:t>5 – Frères et </a:t>
            </a:r>
            <a:r>
              <a:rPr lang="fr-FR" sz="1200" dirty="0" smtClean="0">
                <a:solidFill>
                  <a:srgbClr val="0F3A9C"/>
                </a:solidFill>
              </a:rPr>
              <a:t>sœurs </a:t>
            </a:r>
            <a:endParaRPr lang="fr-FR" sz="1200" dirty="0">
              <a:solidFill>
                <a:srgbClr val="0F3A9C"/>
              </a:solidFill>
            </a:endParaRPr>
          </a:p>
          <a:p>
            <a:pPr lvl="1" algn="just"/>
            <a:r>
              <a:rPr lang="fr-FR" sz="1200" dirty="0">
                <a:solidFill>
                  <a:srgbClr val="0F3A9C"/>
                </a:solidFill>
              </a:rPr>
              <a:t>6 – Autre membre de la famille </a:t>
            </a:r>
          </a:p>
          <a:p>
            <a:pPr lvl="1" algn="just"/>
            <a:r>
              <a:rPr lang="fr-FR" sz="1200" dirty="0">
                <a:solidFill>
                  <a:srgbClr val="0F3A9C"/>
                </a:solidFill>
              </a:rPr>
              <a:t>7 – Ami </a:t>
            </a:r>
          </a:p>
          <a:p>
            <a:pPr lvl="1" algn="just"/>
            <a:r>
              <a:rPr lang="fr-FR" sz="1200" dirty="0">
                <a:solidFill>
                  <a:srgbClr val="0F3A9C"/>
                </a:solidFill>
              </a:rPr>
              <a:t>8 – Voisin </a:t>
            </a:r>
          </a:p>
          <a:p>
            <a:pPr lvl="1" algn="just"/>
            <a:r>
              <a:rPr lang="fr-FR" sz="1200" dirty="0">
                <a:solidFill>
                  <a:srgbClr val="0F3A9C"/>
                </a:solidFill>
              </a:rPr>
              <a:t>9 – Pas d' aidant informel</a:t>
            </a:r>
          </a:p>
        </p:txBody>
      </p:sp>
      <p:sp>
        <p:nvSpPr>
          <p:cNvPr id="29" name="Rectangle 28"/>
          <p:cNvSpPr/>
          <p:nvPr/>
        </p:nvSpPr>
        <p:spPr>
          <a:xfrm>
            <a:off x="588327" y="4221230"/>
            <a:ext cx="7818120" cy="109751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dirty="0" smtClean="0">
              <a:solidFill>
                <a:srgbClr val="0F3A9C"/>
              </a:solidFill>
            </a:endParaRPr>
          </a:p>
        </p:txBody>
      </p:sp>
      <p:sp>
        <p:nvSpPr>
          <p:cNvPr id="30" name="ZoneTexte 29"/>
          <p:cNvSpPr txBox="1"/>
          <p:nvPr/>
        </p:nvSpPr>
        <p:spPr>
          <a:xfrm>
            <a:off x="903089" y="4036563"/>
            <a:ext cx="2715808" cy="369332"/>
          </a:xfrm>
          <a:prstGeom prst="rect">
            <a:avLst/>
          </a:prstGeom>
          <a:solidFill>
            <a:schemeClr val="bg1"/>
          </a:solidFill>
        </p:spPr>
        <p:txBody>
          <a:bodyPr wrap="none" rtlCol="0">
            <a:spAutoFit/>
          </a:bodyPr>
          <a:lstStyle/>
          <a:p>
            <a:r>
              <a:rPr lang="fr-FR" b="1" i="1" dirty="0">
                <a:solidFill>
                  <a:srgbClr val="0F3A9C"/>
                </a:solidFill>
              </a:rPr>
              <a:t>iP1b - Vit avec la personne</a:t>
            </a:r>
          </a:p>
        </p:txBody>
      </p:sp>
      <p:sp>
        <p:nvSpPr>
          <p:cNvPr id="31" name="Rectangle 30"/>
          <p:cNvSpPr/>
          <p:nvPr/>
        </p:nvSpPr>
        <p:spPr>
          <a:xfrm>
            <a:off x="733425" y="4373592"/>
            <a:ext cx="3620451" cy="91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iP1b1 </a:t>
            </a:r>
            <a:r>
              <a:rPr lang="fr-FR" sz="1200" b="1" dirty="0">
                <a:solidFill>
                  <a:srgbClr val="0F3A9C"/>
                </a:solidFill>
              </a:rPr>
              <a:t>- Aidant 1 : Vit avec la </a:t>
            </a:r>
            <a:r>
              <a:rPr lang="fr-FR" sz="1200" b="1" dirty="0" smtClean="0">
                <a:solidFill>
                  <a:srgbClr val="0F3A9C"/>
                </a:solidFill>
              </a:rPr>
              <a:t>personne</a:t>
            </a:r>
          </a:p>
          <a:p>
            <a:pPr lvl="1" algn="just"/>
            <a:r>
              <a:rPr lang="fr-FR" sz="1200" dirty="0" smtClean="0">
                <a:solidFill>
                  <a:srgbClr val="0F3A9C"/>
                </a:solidFill>
              </a:rPr>
              <a:t>0</a:t>
            </a:r>
            <a:r>
              <a:rPr lang="fr-FR" sz="1200" dirty="0">
                <a:solidFill>
                  <a:srgbClr val="0F3A9C"/>
                </a:solidFill>
              </a:rPr>
              <a:t> – </a:t>
            </a:r>
            <a:r>
              <a:rPr lang="fr-FR" sz="1200" dirty="0" smtClean="0">
                <a:solidFill>
                  <a:srgbClr val="0F3A9C"/>
                </a:solidFill>
              </a:rPr>
              <a:t>Non </a:t>
            </a:r>
            <a:endParaRPr lang="fr-FR" sz="1200" dirty="0">
              <a:solidFill>
                <a:srgbClr val="0F3A9C"/>
              </a:solidFill>
            </a:endParaRPr>
          </a:p>
          <a:p>
            <a:pPr lvl="1" algn="just"/>
            <a:r>
              <a:rPr lang="fr-FR" sz="1200" dirty="0" smtClean="0">
                <a:solidFill>
                  <a:srgbClr val="0F3A9C"/>
                </a:solidFill>
              </a:rPr>
              <a:t>1</a:t>
            </a:r>
            <a:r>
              <a:rPr lang="fr-FR" sz="1200" dirty="0">
                <a:solidFill>
                  <a:srgbClr val="0F3A9C"/>
                </a:solidFill>
              </a:rPr>
              <a:t> – </a:t>
            </a:r>
            <a:r>
              <a:rPr lang="fr-FR" sz="1200" dirty="0" smtClean="0">
                <a:solidFill>
                  <a:srgbClr val="0F3A9C"/>
                </a:solidFill>
              </a:rPr>
              <a:t>Depuis </a:t>
            </a:r>
            <a:r>
              <a:rPr lang="fr-FR" sz="1200" dirty="0">
                <a:solidFill>
                  <a:srgbClr val="0F3A9C"/>
                </a:solidFill>
              </a:rPr>
              <a:t>moins de 6 mois </a:t>
            </a:r>
          </a:p>
          <a:p>
            <a:pPr lvl="1" algn="just"/>
            <a:r>
              <a:rPr lang="fr-FR" sz="1200" dirty="0" smtClean="0">
                <a:solidFill>
                  <a:srgbClr val="0F3A9C"/>
                </a:solidFill>
              </a:rPr>
              <a:t>2</a:t>
            </a:r>
            <a:r>
              <a:rPr lang="fr-FR" sz="1200" dirty="0">
                <a:solidFill>
                  <a:srgbClr val="0F3A9C"/>
                </a:solidFill>
              </a:rPr>
              <a:t> – </a:t>
            </a:r>
            <a:r>
              <a:rPr lang="fr-FR" sz="1200" dirty="0" smtClean="0">
                <a:solidFill>
                  <a:srgbClr val="0F3A9C"/>
                </a:solidFill>
              </a:rPr>
              <a:t>Depuis </a:t>
            </a:r>
            <a:r>
              <a:rPr lang="fr-FR" sz="1200" dirty="0">
                <a:solidFill>
                  <a:srgbClr val="0F3A9C"/>
                </a:solidFill>
              </a:rPr>
              <a:t>plus de 6 mois </a:t>
            </a:r>
            <a:endParaRPr lang="fr-FR" sz="1200" dirty="0" smtClean="0">
              <a:solidFill>
                <a:srgbClr val="0F3A9C"/>
              </a:solidFill>
            </a:endParaRPr>
          </a:p>
          <a:p>
            <a:pPr lvl="1" algn="just"/>
            <a:r>
              <a:rPr lang="fr-FR" sz="1200" dirty="0" smtClean="0">
                <a:solidFill>
                  <a:srgbClr val="0F3A9C"/>
                </a:solidFill>
              </a:rPr>
              <a:t>8</a:t>
            </a:r>
            <a:r>
              <a:rPr lang="fr-FR" sz="1200" dirty="0">
                <a:solidFill>
                  <a:srgbClr val="0F3A9C"/>
                </a:solidFill>
              </a:rPr>
              <a:t> – </a:t>
            </a:r>
            <a:r>
              <a:rPr lang="fr-FR" sz="1200" dirty="0" smtClean="0">
                <a:solidFill>
                  <a:srgbClr val="0F3A9C"/>
                </a:solidFill>
              </a:rPr>
              <a:t>Pas </a:t>
            </a:r>
            <a:r>
              <a:rPr lang="fr-FR" sz="1200" dirty="0">
                <a:solidFill>
                  <a:srgbClr val="0F3A9C"/>
                </a:solidFill>
              </a:rPr>
              <a:t>d' aidant</a:t>
            </a:r>
            <a:endParaRPr lang="fr-FR" sz="1200" dirty="0" smtClean="0">
              <a:solidFill>
                <a:srgbClr val="0F3A9C"/>
              </a:solidFill>
            </a:endParaRPr>
          </a:p>
        </p:txBody>
      </p:sp>
      <p:sp>
        <p:nvSpPr>
          <p:cNvPr id="32" name="Rectangle 31"/>
          <p:cNvSpPr/>
          <p:nvPr/>
        </p:nvSpPr>
        <p:spPr>
          <a:xfrm>
            <a:off x="4586287" y="4373592"/>
            <a:ext cx="3620451" cy="916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iP1b2 </a:t>
            </a:r>
            <a:r>
              <a:rPr lang="fr-FR" sz="1200" b="1" dirty="0">
                <a:solidFill>
                  <a:srgbClr val="0F3A9C"/>
                </a:solidFill>
              </a:rPr>
              <a:t>- Aidant 2 : Vit avec la </a:t>
            </a:r>
            <a:r>
              <a:rPr lang="fr-FR" sz="1200" b="1" dirty="0" smtClean="0">
                <a:solidFill>
                  <a:srgbClr val="0F3A9C"/>
                </a:solidFill>
              </a:rPr>
              <a:t>personne</a:t>
            </a:r>
          </a:p>
          <a:p>
            <a:pPr lvl="1" algn="just"/>
            <a:r>
              <a:rPr lang="fr-FR" sz="1200" dirty="0" smtClean="0">
                <a:solidFill>
                  <a:srgbClr val="0F3A9C"/>
                </a:solidFill>
              </a:rPr>
              <a:t>0 </a:t>
            </a:r>
            <a:r>
              <a:rPr lang="fr-FR" sz="1200" dirty="0">
                <a:solidFill>
                  <a:srgbClr val="0F3A9C"/>
                </a:solidFill>
              </a:rPr>
              <a:t>– Non </a:t>
            </a:r>
          </a:p>
          <a:p>
            <a:pPr lvl="1" algn="just"/>
            <a:r>
              <a:rPr lang="fr-FR" sz="1200" dirty="0">
                <a:solidFill>
                  <a:srgbClr val="0F3A9C"/>
                </a:solidFill>
              </a:rPr>
              <a:t>1 – Depuis moins de 6 mois </a:t>
            </a:r>
          </a:p>
          <a:p>
            <a:pPr lvl="1" algn="just"/>
            <a:r>
              <a:rPr lang="fr-FR" sz="1200" dirty="0">
                <a:solidFill>
                  <a:srgbClr val="0F3A9C"/>
                </a:solidFill>
              </a:rPr>
              <a:t>2 – Depuis plus de 6 mois </a:t>
            </a:r>
          </a:p>
          <a:p>
            <a:pPr lvl="1" algn="just"/>
            <a:r>
              <a:rPr lang="fr-FR" sz="1200" dirty="0">
                <a:solidFill>
                  <a:srgbClr val="0F3A9C"/>
                </a:solidFill>
              </a:rPr>
              <a:t>8 – Pas d' </a:t>
            </a:r>
            <a:r>
              <a:rPr lang="fr-FR" sz="1200" dirty="0" smtClean="0">
                <a:solidFill>
                  <a:srgbClr val="0F3A9C"/>
                </a:solidFill>
              </a:rPr>
              <a:t>aidant</a:t>
            </a:r>
            <a:endParaRPr lang="fr-FR" sz="1200" dirty="0">
              <a:solidFill>
                <a:srgbClr val="0F3A9C"/>
              </a:solidFill>
            </a:endParaRPr>
          </a:p>
        </p:txBody>
      </p:sp>
      <p:sp>
        <p:nvSpPr>
          <p:cNvPr id="13" name="Rectangle 12"/>
          <p:cNvSpPr/>
          <p:nvPr/>
        </p:nvSpPr>
        <p:spPr>
          <a:xfrm>
            <a:off x="463826" y="1130545"/>
            <a:ext cx="8097078" cy="440886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dirty="0" smtClean="0">
              <a:solidFill>
                <a:srgbClr val="0F3A9C"/>
              </a:solidFill>
            </a:endParaRPr>
          </a:p>
        </p:txBody>
      </p:sp>
      <p:sp>
        <p:nvSpPr>
          <p:cNvPr id="2" name="Rectangle 1"/>
          <p:cNvSpPr/>
          <p:nvPr/>
        </p:nvSpPr>
        <p:spPr>
          <a:xfrm>
            <a:off x="903089" y="927781"/>
            <a:ext cx="3064750" cy="369332"/>
          </a:xfrm>
          <a:prstGeom prst="rect">
            <a:avLst/>
          </a:prstGeom>
          <a:solidFill>
            <a:schemeClr val="bg1"/>
          </a:solidFill>
        </p:spPr>
        <p:txBody>
          <a:bodyPr wrap="none" rtlCol="0">
            <a:spAutoFit/>
          </a:bodyPr>
          <a:lstStyle/>
          <a:p>
            <a:r>
              <a:rPr lang="fr-FR" b="1" i="1" dirty="0" smtClean="0">
                <a:solidFill>
                  <a:srgbClr val="0F3A9C"/>
                </a:solidFill>
              </a:rPr>
              <a:t>iP1 _ Deux </a:t>
            </a:r>
            <a:r>
              <a:rPr lang="fr-FR" b="1" i="1" dirty="0">
                <a:solidFill>
                  <a:srgbClr val="0F3A9C"/>
                </a:solidFill>
              </a:rPr>
              <a:t>aidants principaux </a:t>
            </a:r>
          </a:p>
        </p:txBody>
      </p:sp>
      <p:grpSp>
        <p:nvGrpSpPr>
          <p:cNvPr id="16" name="Groupe 15"/>
          <p:cNvGrpSpPr/>
          <p:nvPr/>
        </p:nvGrpSpPr>
        <p:grpSpPr>
          <a:xfrm>
            <a:off x="4251987" y="6437688"/>
            <a:ext cx="640026" cy="325577"/>
            <a:chOff x="4063779" y="6537716"/>
            <a:chExt cx="1016441" cy="200055"/>
          </a:xfrm>
        </p:grpSpPr>
        <p:sp>
          <p:nvSpPr>
            <p:cNvPr id="17" name="Rectangle 1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8" name="ZoneTexte 17">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6072501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5854699" y="-11627"/>
            <a:ext cx="2317748"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Soutiens sociaux</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173187"/>
            <a:ext cx="7818120" cy="8842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18" name="ZoneTexte 17"/>
          <p:cNvSpPr txBox="1"/>
          <p:nvPr/>
        </p:nvSpPr>
        <p:spPr>
          <a:xfrm>
            <a:off x="957700" y="988520"/>
            <a:ext cx="1973425" cy="307777"/>
          </a:xfrm>
          <a:prstGeom prst="rect">
            <a:avLst/>
          </a:prstGeom>
          <a:solidFill>
            <a:schemeClr val="bg1"/>
          </a:solidFill>
        </p:spPr>
        <p:txBody>
          <a:bodyPr wrap="none" rtlCol="0">
            <a:spAutoFit/>
          </a:bodyPr>
          <a:lstStyle/>
          <a:p>
            <a:r>
              <a:rPr lang="fr-FR" sz="1400" b="1" i="1" dirty="0" smtClean="0">
                <a:solidFill>
                  <a:srgbClr val="0F3A9C"/>
                </a:solidFill>
              </a:rPr>
              <a:t>iP1c </a:t>
            </a:r>
            <a:r>
              <a:rPr lang="fr-FR" sz="1400" b="1" i="1" dirty="0">
                <a:solidFill>
                  <a:srgbClr val="0F3A9C"/>
                </a:solidFill>
              </a:rPr>
              <a:t>-Aide pour les AIVQ</a:t>
            </a:r>
          </a:p>
        </p:txBody>
      </p:sp>
      <p:sp>
        <p:nvSpPr>
          <p:cNvPr id="19" name="Rectangle 18"/>
          <p:cNvSpPr/>
          <p:nvPr/>
        </p:nvSpPr>
        <p:spPr>
          <a:xfrm>
            <a:off x="788036" y="1327075"/>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iP1c1 </a:t>
            </a:r>
            <a:r>
              <a:rPr lang="fr-FR" sz="1200" b="1" dirty="0">
                <a:solidFill>
                  <a:srgbClr val="0F3A9C"/>
                </a:solidFill>
              </a:rPr>
              <a:t>- Aidant 1 : Aide pour les AIVQ </a:t>
            </a:r>
            <a:endParaRPr lang="fr-FR" sz="1200" b="1" dirty="0" smtClean="0">
              <a:solidFill>
                <a:srgbClr val="0F3A9C"/>
              </a:solidFill>
            </a:endParaRPr>
          </a:p>
          <a:p>
            <a:pPr algn="just"/>
            <a:r>
              <a:rPr lang="fr-FR" sz="1200" b="1" dirty="0">
                <a:solidFill>
                  <a:srgbClr val="0F3A9C"/>
                </a:solidFill>
              </a:rPr>
              <a:t>	</a:t>
            </a:r>
            <a:r>
              <a:rPr lang="fr-FR" sz="1200" dirty="0">
                <a:solidFill>
                  <a:srgbClr val="0F3A9C"/>
                </a:solidFill>
              </a:rPr>
              <a:t>0 – Non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1 </a:t>
            </a:r>
            <a:r>
              <a:rPr lang="fr-FR" sz="1200" dirty="0">
                <a:solidFill>
                  <a:srgbClr val="0F3A9C"/>
                </a:solidFill>
              </a:rPr>
              <a:t>– </a:t>
            </a:r>
            <a:r>
              <a:rPr lang="fr-FR" sz="1200" dirty="0" smtClean="0">
                <a:solidFill>
                  <a:srgbClr val="0F3A9C"/>
                </a:solidFill>
              </a:rPr>
              <a:t>Oui</a:t>
            </a:r>
            <a:endParaRPr lang="fr-FR" sz="1200" b="1" dirty="0" smtClean="0">
              <a:solidFill>
                <a:srgbClr val="0F3A9C"/>
              </a:solidFill>
            </a:endParaRPr>
          </a:p>
        </p:txBody>
      </p:sp>
      <p:sp>
        <p:nvSpPr>
          <p:cNvPr id="20" name="Rectangle 19"/>
          <p:cNvSpPr/>
          <p:nvPr/>
        </p:nvSpPr>
        <p:spPr>
          <a:xfrm>
            <a:off x="4640898" y="1327075"/>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iP1c2 </a:t>
            </a:r>
            <a:r>
              <a:rPr lang="fr-FR" sz="1200" b="1" dirty="0">
                <a:solidFill>
                  <a:srgbClr val="0F3A9C"/>
                </a:solidFill>
              </a:rPr>
              <a:t>- Aidant </a:t>
            </a:r>
            <a:r>
              <a:rPr lang="fr-FR" sz="1200" b="1" dirty="0" smtClean="0">
                <a:solidFill>
                  <a:srgbClr val="0F3A9C"/>
                </a:solidFill>
              </a:rPr>
              <a:t>2 </a:t>
            </a:r>
            <a:r>
              <a:rPr lang="fr-FR" sz="1200" b="1" dirty="0">
                <a:solidFill>
                  <a:srgbClr val="0F3A9C"/>
                </a:solidFill>
              </a:rPr>
              <a:t>: Aide pour les AIVQ </a:t>
            </a:r>
          </a:p>
          <a:p>
            <a:pPr algn="just"/>
            <a:r>
              <a:rPr lang="fr-FR" sz="1200" b="1" dirty="0">
                <a:solidFill>
                  <a:srgbClr val="0F3A9C"/>
                </a:solidFill>
              </a:rPr>
              <a:t>	</a:t>
            </a:r>
            <a:r>
              <a:rPr lang="fr-FR" sz="1200" dirty="0">
                <a:solidFill>
                  <a:srgbClr val="0F3A9C"/>
                </a:solidFill>
              </a:rPr>
              <a:t>0 – Non </a:t>
            </a:r>
          </a:p>
          <a:p>
            <a:pPr algn="just"/>
            <a:r>
              <a:rPr lang="fr-FR" sz="1200" dirty="0">
                <a:solidFill>
                  <a:srgbClr val="0F3A9C"/>
                </a:solidFill>
              </a:rPr>
              <a:t>	1 – Oui</a:t>
            </a:r>
            <a:endParaRPr lang="fr-FR" sz="1200" b="1" dirty="0">
              <a:solidFill>
                <a:srgbClr val="0F3A9C"/>
              </a:solidFill>
            </a:endParaRPr>
          </a:p>
        </p:txBody>
      </p:sp>
      <p:sp>
        <p:nvSpPr>
          <p:cNvPr id="8" name="Rectangle 7"/>
          <p:cNvSpPr/>
          <p:nvPr/>
        </p:nvSpPr>
        <p:spPr>
          <a:xfrm>
            <a:off x="642938" y="2294202"/>
            <a:ext cx="7818120" cy="8842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2109535"/>
            <a:ext cx="1933927" cy="307777"/>
          </a:xfrm>
          <a:prstGeom prst="rect">
            <a:avLst/>
          </a:prstGeom>
          <a:solidFill>
            <a:schemeClr val="bg1"/>
          </a:solidFill>
        </p:spPr>
        <p:txBody>
          <a:bodyPr wrap="none" rtlCol="0">
            <a:spAutoFit/>
          </a:bodyPr>
          <a:lstStyle/>
          <a:p>
            <a:r>
              <a:rPr lang="fr-FR" sz="1400" b="1" i="1" dirty="0" smtClean="0">
                <a:solidFill>
                  <a:srgbClr val="0F3A9C"/>
                </a:solidFill>
              </a:rPr>
              <a:t>iP1d </a:t>
            </a:r>
            <a:r>
              <a:rPr lang="fr-FR" sz="1400" b="1" i="1" dirty="0">
                <a:solidFill>
                  <a:srgbClr val="0F3A9C"/>
                </a:solidFill>
              </a:rPr>
              <a:t>-Aide pour les </a:t>
            </a:r>
            <a:r>
              <a:rPr lang="fr-FR" sz="1400" b="1" i="1" dirty="0" smtClean="0">
                <a:solidFill>
                  <a:srgbClr val="0F3A9C"/>
                </a:solidFill>
              </a:rPr>
              <a:t>AVQ</a:t>
            </a:r>
            <a:endParaRPr lang="fr-FR" sz="1400" b="1" i="1" dirty="0">
              <a:solidFill>
                <a:srgbClr val="0F3A9C"/>
              </a:solidFill>
            </a:endParaRPr>
          </a:p>
        </p:txBody>
      </p:sp>
      <p:sp>
        <p:nvSpPr>
          <p:cNvPr id="12" name="Rectangle 11"/>
          <p:cNvSpPr/>
          <p:nvPr/>
        </p:nvSpPr>
        <p:spPr>
          <a:xfrm>
            <a:off x="788036" y="2395563"/>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iP1d1 </a:t>
            </a:r>
            <a:r>
              <a:rPr lang="fr-FR" sz="1200" b="1" dirty="0">
                <a:solidFill>
                  <a:srgbClr val="0F3A9C"/>
                </a:solidFill>
              </a:rPr>
              <a:t>- Aidant 1 : Aide pour les </a:t>
            </a:r>
            <a:r>
              <a:rPr lang="fr-FR" sz="1200" b="1" dirty="0" smtClean="0">
                <a:solidFill>
                  <a:srgbClr val="0F3A9C"/>
                </a:solidFill>
              </a:rPr>
              <a:t>AVQ </a:t>
            </a:r>
          </a:p>
          <a:p>
            <a:pPr algn="just"/>
            <a:r>
              <a:rPr lang="fr-FR" sz="1200" b="1" dirty="0">
                <a:solidFill>
                  <a:srgbClr val="0F3A9C"/>
                </a:solidFill>
              </a:rPr>
              <a:t>	</a:t>
            </a:r>
            <a:r>
              <a:rPr lang="fr-FR" sz="1200" dirty="0">
                <a:solidFill>
                  <a:srgbClr val="0F3A9C"/>
                </a:solidFill>
              </a:rPr>
              <a:t>0 – Non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1 </a:t>
            </a:r>
            <a:r>
              <a:rPr lang="fr-FR" sz="1200" dirty="0">
                <a:solidFill>
                  <a:srgbClr val="0F3A9C"/>
                </a:solidFill>
              </a:rPr>
              <a:t>– </a:t>
            </a:r>
            <a:r>
              <a:rPr lang="fr-FR" sz="1200" dirty="0" smtClean="0">
                <a:solidFill>
                  <a:srgbClr val="0F3A9C"/>
                </a:solidFill>
              </a:rPr>
              <a:t>Oui</a:t>
            </a:r>
            <a:endParaRPr lang="fr-FR" sz="1200" b="1" dirty="0" smtClean="0">
              <a:solidFill>
                <a:srgbClr val="0F3A9C"/>
              </a:solidFill>
            </a:endParaRPr>
          </a:p>
        </p:txBody>
      </p:sp>
      <p:sp>
        <p:nvSpPr>
          <p:cNvPr id="13" name="Rectangle 12"/>
          <p:cNvSpPr/>
          <p:nvPr/>
        </p:nvSpPr>
        <p:spPr>
          <a:xfrm>
            <a:off x="4640898" y="2395563"/>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iP1d2 </a:t>
            </a:r>
            <a:r>
              <a:rPr lang="fr-FR" sz="1200" b="1" dirty="0">
                <a:solidFill>
                  <a:srgbClr val="0F3A9C"/>
                </a:solidFill>
              </a:rPr>
              <a:t>- Aidant </a:t>
            </a:r>
            <a:r>
              <a:rPr lang="fr-FR" sz="1200" b="1" dirty="0" smtClean="0">
                <a:solidFill>
                  <a:srgbClr val="0F3A9C"/>
                </a:solidFill>
              </a:rPr>
              <a:t>2 </a:t>
            </a:r>
            <a:r>
              <a:rPr lang="fr-FR" sz="1200" b="1" dirty="0">
                <a:solidFill>
                  <a:srgbClr val="0F3A9C"/>
                </a:solidFill>
              </a:rPr>
              <a:t>: Aide pour les AIVQ </a:t>
            </a:r>
          </a:p>
          <a:p>
            <a:pPr algn="just"/>
            <a:r>
              <a:rPr lang="fr-FR" sz="1200" b="1" dirty="0">
                <a:solidFill>
                  <a:srgbClr val="0F3A9C"/>
                </a:solidFill>
              </a:rPr>
              <a:t>	</a:t>
            </a:r>
            <a:r>
              <a:rPr lang="fr-FR" sz="1200" dirty="0">
                <a:solidFill>
                  <a:srgbClr val="0F3A9C"/>
                </a:solidFill>
              </a:rPr>
              <a:t>0 – Non </a:t>
            </a:r>
          </a:p>
          <a:p>
            <a:pPr algn="just"/>
            <a:r>
              <a:rPr lang="fr-FR" sz="1200" dirty="0">
                <a:solidFill>
                  <a:srgbClr val="0F3A9C"/>
                </a:solidFill>
              </a:rPr>
              <a:t>	1 – Oui</a:t>
            </a:r>
            <a:endParaRPr lang="fr-FR" sz="1200" b="1" dirty="0">
              <a:solidFill>
                <a:srgbClr val="0F3A9C"/>
              </a:solidFill>
            </a:endParaRPr>
          </a:p>
        </p:txBody>
      </p:sp>
      <p:sp>
        <p:nvSpPr>
          <p:cNvPr id="14" name="Rectangle 13"/>
          <p:cNvSpPr/>
          <p:nvPr/>
        </p:nvSpPr>
        <p:spPr>
          <a:xfrm>
            <a:off x="642938" y="3438466"/>
            <a:ext cx="7818120" cy="8842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15" name="ZoneTexte 14"/>
          <p:cNvSpPr txBox="1"/>
          <p:nvPr/>
        </p:nvSpPr>
        <p:spPr>
          <a:xfrm>
            <a:off x="957700" y="3253799"/>
            <a:ext cx="2481833" cy="307777"/>
          </a:xfrm>
          <a:prstGeom prst="rect">
            <a:avLst/>
          </a:prstGeom>
          <a:solidFill>
            <a:schemeClr val="bg1"/>
          </a:solidFill>
        </p:spPr>
        <p:txBody>
          <a:bodyPr wrap="none" rtlCol="0">
            <a:spAutoFit/>
          </a:bodyPr>
          <a:lstStyle/>
          <a:p>
            <a:r>
              <a:rPr lang="fr-FR" sz="1400" b="1" i="1" dirty="0">
                <a:solidFill>
                  <a:srgbClr val="0F3A9C"/>
                </a:solidFill>
              </a:rPr>
              <a:t>iP2 - Etat des aidants informels</a:t>
            </a:r>
          </a:p>
        </p:txBody>
      </p:sp>
      <p:sp>
        <p:nvSpPr>
          <p:cNvPr id="16" name="Rectangle 15"/>
          <p:cNvSpPr/>
          <p:nvPr/>
        </p:nvSpPr>
        <p:spPr>
          <a:xfrm>
            <a:off x="788036" y="3592354"/>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iP2a - L'aidant ne peut pas continuer son </a:t>
            </a:r>
            <a:r>
              <a:rPr lang="fr-FR" sz="1200" b="1" dirty="0" smtClean="0">
                <a:solidFill>
                  <a:srgbClr val="0F3A9C"/>
                </a:solidFill>
              </a:rPr>
              <a:t>aide</a:t>
            </a:r>
          </a:p>
          <a:p>
            <a:pPr algn="just"/>
            <a:r>
              <a:rPr lang="fr-FR" sz="1200" b="1" dirty="0">
                <a:solidFill>
                  <a:srgbClr val="0F3A9C"/>
                </a:solidFill>
              </a:rPr>
              <a:t>	</a:t>
            </a:r>
            <a:r>
              <a:rPr lang="fr-FR" sz="1200" dirty="0">
                <a:solidFill>
                  <a:srgbClr val="0F3A9C"/>
                </a:solidFill>
              </a:rPr>
              <a:t>0 – Non </a:t>
            </a:r>
            <a:endParaRPr lang="fr-FR" sz="1200" dirty="0" smtClean="0">
              <a:solidFill>
                <a:srgbClr val="0F3A9C"/>
              </a:solidFill>
            </a:endParaRPr>
          </a:p>
          <a:p>
            <a:pPr algn="just"/>
            <a:r>
              <a:rPr lang="fr-FR" sz="1200" dirty="0">
                <a:solidFill>
                  <a:srgbClr val="0F3A9C"/>
                </a:solidFill>
              </a:rPr>
              <a:t>	</a:t>
            </a:r>
            <a:r>
              <a:rPr lang="fr-FR" sz="1200" dirty="0" smtClean="0">
                <a:solidFill>
                  <a:srgbClr val="0F3A9C"/>
                </a:solidFill>
              </a:rPr>
              <a:t>1 </a:t>
            </a:r>
            <a:r>
              <a:rPr lang="fr-FR" sz="1200" dirty="0">
                <a:solidFill>
                  <a:srgbClr val="0F3A9C"/>
                </a:solidFill>
              </a:rPr>
              <a:t>– </a:t>
            </a:r>
            <a:r>
              <a:rPr lang="fr-FR" sz="1200" dirty="0" smtClean="0">
                <a:solidFill>
                  <a:srgbClr val="0F3A9C"/>
                </a:solidFill>
              </a:rPr>
              <a:t>Oui</a:t>
            </a:r>
            <a:endParaRPr lang="fr-FR" sz="1200" b="1" dirty="0" smtClean="0">
              <a:solidFill>
                <a:srgbClr val="0F3A9C"/>
              </a:solidFill>
            </a:endParaRPr>
          </a:p>
        </p:txBody>
      </p:sp>
      <p:sp>
        <p:nvSpPr>
          <p:cNvPr id="17" name="Rectangle 16"/>
          <p:cNvSpPr/>
          <p:nvPr/>
        </p:nvSpPr>
        <p:spPr>
          <a:xfrm>
            <a:off x="4640898" y="3515410"/>
            <a:ext cx="3620451" cy="73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iP2b </a:t>
            </a:r>
            <a:r>
              <a:rPr lang="fr-FR" sz="1200" b="1" dirty="0">
                <a:solidFill>
                  <a:srgbClr val="0F3A9C"/>
                </a:solidFill>
              </a:rPr>
              <a:t>- L'aidant principal exprime un sentiment de détresse, colère ou </a:t>
            </a:r>
            <a:r>
              <a:rPr lang="fr-FR" sz="1200" b="1" dirty="0" smtClean="0">
                <a:solidFill>
                  <a:srgbClr val="0F3A9C"/>
                </a:solidFill>
              </a:rPr>
              <a:t>dépression</a:t>
            </a:r>
          </a:p>
          <a:p>
            <a:pPr algn="just"/>
            <a:r>
              <a:rPr lang="fr-FR" sz="1200" b="1" dirty="0">
                <a:solidFill>
                  <a:srgbClr val="0F3A9C"/>
                </a:solidFill>
              </a:rPr>
              <a:t>	</a:t>
            </a:r>
            <a:r>
              <a:rPr lang="fr-FR" sz="1200" dirty="0">
                <a:solidFill>
                  <a:srgbClr val="0F3A9C"/>
                </a:solidFill>
              </a:rPr>
              <a:t>0 – Non </a:t>
            </a:r>
          </a:p>
          <a:p>
            <a:pPr algn="just"/>
            <a:r>
              <a:rPr lang="fr-FR" sz="1200" dirty="0">
                <a:solidFill>
                  <a:srgbClr val="0F3A9C"/>
                </a:solidFill>
              </a:rPr>
              <a:t>	1 – Oui</a:t>
            </a:r>
            <a:endParaRPr lang="fr-FR" sz="1200" b="1" dirty="0">
              <a:solidFill>
                <a:srgbClr val="0F3A9C"/>
              </a:solidFill>
            </a:endParaRPr>
          </a:p>
        </p:txBody>
      </p:sp>
      <p:sp>
        <p:nvSpPr>
          <p:cNvPr id="21" name="Rectangle 20"/>
          <p:cNvSpPr/>
          <p:nvPr/>
        </p:nvSpPr>
        <p:spPr>
          <a:xfrm>
            <a:off x="642938" y="4602764"/>
            <a:ext cx="7818120" cy="55026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Non </a:t>
            </a:r>
          </a:p>
          <a:p>
            <a:pPr algn="just"/>
            <a:r>
              <a:rPr lang="fr-FR" sz="1200" dirty="0">
                <a:solidFill>
                  <a:srgbClr val="0F3A9C"/>
                </a:solidFill>
              </a:rPr>
              <a:t>	1 – </a:t>
            </a:r>
            <a:r>
              <a:rPr lang="fr-FR" sz="1200" dirty="0" smtClean="0">
                <a:solidFill>
                  <a:srgbClr val="0F3A9C"/>
                </a:solidFill>
              </a:rPr>
              <a:t>Oui</a:t>
            </a:r>
            <a:endParaRPr lang="fr-FR" sz="1200" dirty="0">
              <a:solidFill>
                <a:srgbClr val="0F3A9C"/>
              </a:solidFill>
            </a:endParaRPr>
          </a:p>
        </p:txBody>
      </p:sp>
      <p:sp>
        <p:nvSpPr>
          <p:cNvPr id="22" name="ZoneTexte 21"/>
          <p:cNvSpPr txBox="1"/>
          <p:nvPr/>
        </p:nvSpPr>
        <p:spPr>
          <a:xfrm>
            <a:off x="957700" y="4418096"/>
            <a:ext cx="7726859" cy="307777"/>
          </a:xfrm>
          <a:prstGeom prst="rect">
            <a:avLst/>
          </a:prstGeom>
          <a:solidFill>
            <a:schemeClr val="bg1"/>
          </a:solidFill>
        </p:spPr>
        <p:txBody>
          <a:bodyPr wrap="none" rtlCol="0">
            <a:spAutoFit/>
          </a:bodyPr>
          <a:lstStyle/>
          <a:p>
            <a:r>
              <a:rPr lang="fr-FR" sz="1400" b="1" i="1" spc="-20" dirty="0">
                <a:solidFill>
                  <a:srgbClr val="0F3A9C"/>
                </a:solidFill>
              </a:rPr>
              <a:t> iF7d - La famille, les amis proches rapportent qu'ils se sentent dépasser par la maladie de la personne</a:t>
            </a:r>
          </a:p>
        </p:txBody>
      </p:sp>
      <p:sp>
        <p:nvSpPr>
          <p:cNvPr id="25" name="Rectangle 24"/>
          <p:cNvSpPr/>
          <p:nvPr/>
        </p:nvSpPr>
        <p:spPr>
          <a:xfrm>
            <a:off x="642938" y="5408471"/>
            <a:ext cx="7818120" cy="82800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Pour l'aide aux AIVQ et aux AVQ, reçue durant les 3 derniers jours (indiquez le nombre total d'heures données par la famille/amis/voisins) </a:t>
            </a:r>
          </a:p>
          <a:p>
            <a:pPr algn="just"/>
            <a:r>
              <a:rPr lang="fr-FR" sz="1200" i="1" dirty="0">
                <a:solidFill>
                  <a:srgbClr val="0F3A9C"/>
                </a:solidFill>
              </a:rPr>
              <a:t>	</a:t>
            </a:r>
            <a:r>
              <a:rPr lang="fr-FR" sz="1200" dirty="0">
                <a:solidFill>
                  <a:srgbClr val="0F3A9C"/>
                </a:solidFill>
              </a:rPr>
              <a:t>|______________________|</a:t>
            </a:r>
          </a:p>
        </p:txBody>
      </p:sp>
      <p:sp>
        <p:nvSpPr>
          <p:cNvPr id="26" name="ZoneTexte 25"/>
          <p:cNvSpPr txBox="1"/>
          <p:nvPr/>
        </p:nvSpPr>
        <p:spPr>
          <a:xfrm>
            <a:off x="957700" y="5223805"/>
            <a:ext cx="4882619" cy="307777"/>
          </a:xfrm>
          <a:prstGeom prst="rect">
            <a:avLst/>
          </a:prstGeom>
          <a:solidFill>
            <a:schemeClr val="bg1"/>
          </a:solidFill>
        </p:spPr>
        <p:txBody>
          <a:bodyPr wrap="none" rtlCol="0">
            <a:spAutoFit/>
          </a:bodyPr>
          <a:lstStyle>
            <a:defPPr>
              <a:defRPr lang="fr-FR"/>
            </a:defPPr>
            <a:lvl1pPr>
              <a:defRPr sz="1600" b="1" i="1">
                <a:solidFill>
                  <a:srgbClr val="0F3A9C"/>
                </a:solidFill>
              </a:defRPr>
            </a:lvl1pPr>
          </a:lstStyle>
          <a:p>
            <a:r>
              <a:rPr lang="fr-FR" sz="1400" dirty="0"/>
              <a:t>iP3 - Heures fournies d'aide informelle et de surveillance active </a:t>
            </a:r>
          </a:p>
        </p:txBody>
      </p:sp>
      <p:sp>
        <p:nvSpPr>
          <p:cNvPr id="23" name="Rectangle 22"/>
          <p:cNvSpPr/>
          <p:nvPr/>
        </p:nvSpPr>
        <p:spPr>
          <a:xfrm>
            <a:off x="503459" y="988519"/>
            <a:ext cx="8097078" cy="543261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dirty="0" smtClean="0">
              <a:solidFill>
                <a:srgbClr val="0F3A9C"/>
              </a:solidFill>
            </a:endParaRPr>
          </a:p>
        </p:txBody>
      </p:sp>
      <p:grpSp>
        <p:nvGrpSpPr>
          <p:cNvPr id="28" name="Groupe 27"/>
          <p:cNvGrpSpPr/>
          <p:nvPr/>
        </p:nvGrpSpPr>
        <p:grpSpPr>
          <a:xfrm>
            <a:off x="4251987" y="6437688"/>
            <a:ext cx="640026" cy="325577"/>
            <a:chOff x="4063779" y="6537716"/>
            <a:chExt cx="1016441" cy="200055"/>
          </a:xfrm>
        </p:grpSpPr>
        <p:sp>
          <p:nvSpPr>
            <p:cNvPr id="29" name="Rectangle 2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0" name="ZoneTexte 29">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70783371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10" name="Arrondir un rectangle avec un coin du même côté 9"/>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Soutiens sociaux</a:t>
            </a:r>
            <a:endParaRPr lang="fr-FR" sz="14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42938" y="1054101"/>
            <a:ext cx="7720226" cy="2616751"/>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générales</a:t>
            </a:r>
            <a:endParaRPr lang="fr-FR" sz="1400" b="1" u="sng" dirty="0">
              <a:solidFill>
                <a:prstClr val="white"/>
              </a:solidFill>
              <a:latin typeface="Arial" panose="020B0604020202020204" pitchFamily="34" charset="0"/>
              <a:cs typeface="Arial" panose="020B0604020202020204" pitchFamily="34" charset="0"/>
            </a:endParaRPr>
          </a:p>
          <a:p>
            <a:pPr algn="just"/>
            <a:endParaRPr lang="fr-FR" sz="1400" b="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Pour identifier les 2 aidants principaux, demandez à la personne d’identifier parmi son entourage un aidant informel, si elle ne le peut pas, interrogez l’entourage et les </a:t>
            </a:r>
            <a:r>
              <a:rPr lang="fr-FR" sz="1400" dirty="0" smtClean="0">
                <a:solidFill>
                  <a:schemeClr val="bg1"/>
                </a:solidFill>
                <a:latin typeface="Arial" panose="020B0604020202020204" pitchFamily="34" charset="0"/>
                <a:cs typeface="Arial" panose="020B0604020202020204" pitchFamily="34" charset="0"/>
              </a:rPr>
              <a:t>professionnels.</a:t>
            </a:r>
          </a:p>
          <a:p>
            <a:pPr lvl="1" algn="just"/>
            <a:r>
              <a:rPr lang="fr-FR" sz="1400" dirty="0" smtClean="0">
                <a:solidFill>
                  <a:schemeClr val="bg1"/>
                </a:solidFill>
                <a:latin typeface="Arial" panose="020B0604020202020204" pitchFamily="34" charset="0"/>
                <a:cs typeface="Arial" panose="020B0604020202020204" pitchFamily="34" charset="0"/>
              </a:rPr>
              <a:t>Il </a:t>
            </a:r>
            <a:r>
              <a:rPr lang="fr-FR" sz="1400" dirty="0">
                <a:solidFill>
                  <a:schemeClr val="bg1"/>
                </a:solidFill>
                <a:latin typeface="Arial" panose="020B0604020202020204" pitchFamily="34" charset="0"/>
                <a:cs typeface="Arial" panose="020B0604020202020204" pitchFamily="34" charset="0"/>
              </a:rPr>
              <a:t>est important de comprendre que certains aidants ne sont pas considérés comme tels par la personne. Ils interviennent dans le cadre habituel des relations sociales - c’est ce qu’on attend d’une sœur ou d’une épouse. </a:t>
            </a:r>
          </a:p>
          <a:p>
            <a:pPr lvl="1" algn="just"/>
            <a:r>
              <a:rPr lang="fr-FR" sz="1400" dirty="0" smtClean="0">
                <a:solidFill>
                  <a:schemeClr val="bg1"/>
                </a:solidFill>
                <a:latin typeface="Arial" panose="020B0604020202020204" pitchFamily="34" charset="0"/>
                <a:cs typeface="Arial" panose="020B0604020202020204" pitchFamily="34" charset="0"/>
              </a:rPr>
              <a:t>C’est </a:t>
            </a:r>
            <a:r>
              <a:rPr lang="fr-FR" sz="1400" dirty="0">
                <a:solidFill>
                  <a:schemeClr val="bg1"/>
                </a:solidFill>
                <a:latin typeface="Arial" panose="020B0604020202020204" pitchFamily="34" charset="0"/>
                <a:cs typeface="Arial" panose="020B0604020202020204" pitchFamily="34" charset="0"/>
              </a:rPr>
              <a:t>pourquoi il est utile de se concentrer sur la nature de l’aide apportée plutôt que sur </a:t>
            </a:r>
            <a:r>
              <a:rPr lang="fr-FR" sz="1400" dirty="0" smtClean="0">
                <a:solidFill>
                  <a:schemeClr val="bg1"/>
                </a:solidFill>
                <a:latin typeface="Arial" panose="020B0604020202020204" pitchFamily="34" charset="0"/>
                <a:cs typeface="Arial" panose="020B0604020202020204" pitchFamily="34" charset="0"/>
              </a:rPr>
              <a:t>l’appellation « aidant ». </a:t>
            </a:r>
            <a:r>
              <a:rPr lang="fr-FR" sz="1400" dirty="0">
                <a:solidFill>
                  <a:schemeClr val="bg1"/>
                </a:solidFill>
                <a:latin typeface="Arial" panose="020B0604020202020204" pitchFamily="34" charset="0"/>
                <a:cs typeface="Arial" panose="020B0604020202020204" pitchFamily="34" charset="0"/>
              </a:rPr>
              <a:t>C’est la nature de l’aide qui va qualifier l’aidant</a:t>
            </a:r>
            <a:r>
              <a:rPr lang="fr-FR" sz="1400" dirty="0" smtClean="0">
                <a:solidFill>
                  <a:schemeClr val="bg1"/>
                </a:solidFill>
                <a:latin typeface="Arial" panose="020B0604020202020204" pitchFamily="34" charset="0"/>
                <a:cs typeface="Arial" panose="020B0604020202020204" pitchFamily="34" charset="0"/>
              </a:rPr>
              <a:t>.</a:t>
            </a:r>
            <a:endParaRPr lang="fr-FR" sz="1400" dirty="0">
              <a:solidFill>
                <a:schemeClr val="bg1"/>
              </a:solidFill>
              <a:latin typeface="Arial" panose="020B0604020202020204" pitchFamily="34" charset="0"/>
              <a:cs typeface="Arial" panose="020B0604020202020204" pitchFamily="34" charset="0"/>
            </a:endParaRPr>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05529012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77813"/>
            <a:ext cx="7388954" cy="481012"/>
          </a:xfrm>
        </p:spPr>
        <p:txBody>
          <a:bodyPr>
            <a:noAutofit/>
          </a:bodyPr>
          <a:lstStyle/>
          <a:p>
            <a:r>
              <a:rPr lang="fr-FR" sz="1600" dirty="0" smtClean="0"/>
              <a:t>Présentation du domaine</a:t>
            </a:r>
            <a:endParaRPr lang="fr-FR" sz="1600" dirty="0"/>
          </a:p>
        </p:txBody>
      </p:sp>
      <p:sp>
        <p:nvSpPr>
          <p:cNvPr id="8" name="Rectangle 7"/>
          <p:cNvSpPr/>
          <p:nvPr/>
        </p:nvSpPr>
        <p:spPr>
          <a:xfrm>
            <a:off x="662940" y="1389023"/>
            <a:ext cx="7818120" cy="6286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Evaluation de l’environnement </a:t>
            </a:r>
            <a:r>
              <a:rPr lang="fr-FR" sz="1400" dirty="0">
                <a:solidFill>
                  <a:prstClr val="white"/>
                </a:solidFill>
                <a:latin typeface="Arial" panose="020B0604020202020204" pitchFamily="34" charset="0"/>
                <a:cs typeface="Arial" panose="020B0604020202020204" pitchFamily="34" charset="0"/>
              </a:rPr>
              <a:t>recense des élément sur l’environnement de la personne : son logement (intérieur), la cadre extérieur (quartier) et ses ressources financières.</a:t>
            </a:r>
          </a:p>
        </p:txBody>
      </p:sp>
      <p:sp>
        <p:nvSpPr>
          <p:cNvPr id="10" name="Rectangle 9"/>
          <p:cNvSpPr/>
          <p:nvPr/>
        </p:nvSpPr>
        <p:spPr>
          <a:xfrm>
            <a:off x="662940" y="2717007"/>
            <a:ext cx="7818120" cy="274677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smtClean="0">
                <a:solidFill>
                  <a:srgbClr val="0F3A9C"/>
                </a:solidFill>
              </a:rPr>
              <a:t>Le cadre de vie, de par sa localisation et ses caractéristiques, influence la santé. </a:t>
            </a:r>
          </a:p>
          <a:p>
            <a:pPr algn="just"/>
            <a:endParaRPr lang="fr-FR" sz="1600" dirty="0">
              <a:solidFill>
                <a:srgbClr val="0F3A9C"/>
              </a:solidFill>
            </a:endParaRPr>
          </a:p>
          <a:p>
            <a:pPr algn="just"/>
            <a:r>
              <a:rPr lang="fr-FR" sz="1600" dirty="0" smtClean="0">
                <a:solidFill>
                  <a:srgbClr val="0F3A9C"/>
                </a:solidFill>
              </a:rPr>
              <a:t>Il </a:t>
            </a:r>
            <a:r>
              <a:rPr lang="fr-FR" sz="1600" dirty="0">
                <a:solidFill>
                  <a:srgbClr val="0F3A9C"/>
                </a:solidFill>
              </a:rPr>
              <a:t>s’agit ici de déterminer si l’environnement lié au cadre de vie présente des problèmes qui mettent la personne en danger ou en difficultés</a:t>
            </a:r>
            <a:r>
              <a:rPr lang="fr-FR" sz="1600" dirty="0" smtClean="0">
                <a:solidFill>
                  <a:srgbClr val="0F3A9C"/>
                </a:solidFill>
              </a:rPr>
              <a:t>.</a:t>
            </a:r>
          </a:p>
          <a:p>
            <a:pPr algn="just"/>
            <a:endParaRPr lang="fr-FR" sz="1600" dirty="0">
              <a:solidFill>
                <a:srgbClr val="0F3A9C"/>
              </a:solidFill>
            </a:endParaRPr>
          </a:p>
          <a:p>
            <a:pPr algn="just"/>
            <a:r>
              <a:rPr lang="fr-FR" sz="1600" dirty="0" smtClean="0">
                <a:solidFill>
                  <a:srgbClr val="0F3A9C"/>
                </a:solidFill>
              </a:rPr>
              <a:t>Si celui-ci n’est plus adapté, il devient un facteur aggravant de fragilité avec par exemple un risque de chutes plus important. C’est pourquoi, il est nécessaire d’effectuer une </a:t>
            </a:r>
            <a:r>
              <a:rPr lang="fr-FR" sz="1600" b="1" dirty="0" smtClean="0">
                <a:solidFill>
                  <a:srgbClr val="0F3A9C"/>
                </a:solidFill>
              </a:rPr>
              <a:t>Evaluation de l’environnement </a:t>
            </a:r>
            <a:r>
              <a:rPr lang="fr-FR" sz="1600" dirty="0" smtClean="0">
                <a:solidFill>
                  <a:srgbClr val="0F3A9C"/>
                </a:solidFill>
              </a:rPr>
              <a:t>qui représente un des leviers de prévention de la perte de l’indépendance.</a:t>
            </a:r>
            <a:endParaRPr lang="fr-FR" sz="1600" b="1" dirty="0">
              <a:solidFill>
                <a:srgbClr val="0F3A9C"/>
              </a:solidFill>
            </a:endParaRPr>
          </a:p>
        </p:txBody>
      </p:sp>
      <p:sp>
        <p:nvSpPr>
          <p:cNvPr id="7" name="ZoneTexte 6"/>
          <p:cNvSpPr txBox="1"/>
          <p:nvPr/>
        </p:nvSpPr>
        <p:spPr>
          <a:xfrm>
            <a:off x="662940" y="2328625"/>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41553" y="184805"/>
            <a:ext cx="8874252" cy="1325563"/>
          </a:xfrm>
        </p:spPr>
        <p:txBody>
          <a:bodyPr/>
          <a:lstStyle/>
          <a:p>
            <a:r>
              <a:rPr lang="fr-FR" sz="1600" dirty="0" smtClean="0"/>
              <a:t>Section Q. Evaluation de l’environnement</a:t>
            </a:r>
          </a:p>
          <a:p>
            <a:endParaRPr lang="fr-FR" dirty="0"/>
          </a:p>
        </p:txBody>
      </p:sp>
      <p:grpSp>
        <p:nvGrpSpPr>
          <p:cNvPr id="12" name="Groupe 11"/>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59469369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Evaluation de l’environnement</a:t>
            </a:r>
            <a:endParaRPr lang="fr-FR" sz="1400" b="1"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642938" y="1204355"/>
            <a:ext cx="7818120" cy="437451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iQ1a - Dégradation</a:t>
            </a:r>
          </a:p>
          <a:p>
            <a:pPr algn="just"/>
            <a:r>
              <a:rPr lang="fr-FR" sz="1200" i="1" dirty="0" smtClean="0">
                <a:solidFill>
                  <a:srgbClr val="0F3A9C"/>
                </a:solidFill>
              </a:rPr>
              <a:t>Ex </a:t>
            </a:r>
            <a:r>
              <a:rPr lang="fr-FR" sz="1200" i="1" dirty="0">
                <a:solidFill>
                  <a:srgbClr val="0F3A9C"/>
                </a:solidFill>
              </a:rPr>
              <a:t>: accumulation dangereuse - éclairage insuffisant ou inexistant dans la salle de séjour, la chambre à coucher, la cuisine, les toilettes, les couloirs - fuite de tuyaux - trous dans le </a:t>
            </a:r>
            <a:r>
              <a:rPr lang="fr-FR" sz="1200" i="1" dirty="0" smtClean="0">
                <a:solidFill>
                  <a:srgbClr val="0F3A9C"/>
                </a:solidFill>
              </a:rPr>
              <a:t>sol</a:t>
            </a:r>
          </a:p>
          <a:p>
            <a:pPr algn="just"/>
            <a:r>
              <a:rPr lang="fr-FR" sz="1200" dirty="0">
                <a:solidFill>
                  <a:srgbClr val="0F3A9C"/>
                </a:solidFill>
              </a:rPr>
              <a:t>	0 – Oui</a:t>
            </a:r>
          </a:p>
          <a:p>
            <a:pPr algn="just"/>
            <a:r>
              <a:rPr lang="fr-FR" sz="1200" dirty="0">
                <a:solidFill>
                  <a:srgbClr val="0F3A9C"/>
                </a:solidFill>
              </a:rPr>
              <a:t>	1 – </a:t>
            </a:r>
            <a:r>
              <a:rPr lang="fr-FR" sz="1200" dirty="0" smtClean="0">
                <a:solidFill>
                  <a:srgbClr val="0F3A9C"/>
                </a:solidFill>
              </a:rPr>
              <a:t>Non</a:t>
            </a:r>
            <a:endParaRPr lang="fr-FR" sz="1200" i="1" dirty="0">
              <a:solidFill>
                <a:srgbClr val="0F3A9C"/>
              </a:solidFill>
            </a:endParaRPr>
          </a:p>
          <a:p>
            <a:pPr algn="just"/>
            <a:r>
              <a:rPr lang="fr-FR" sz="1200" dirty="0" smtClean="0">
                <a:solidFill>
                  <a:srgbClr val="0F3A9C"/>
                </a:solidFill>
              </a:rPr>
              <a:t>	8 – Inconnu</a:t>
            </a:r>
            <a:r>
              <a:rPr lang="fr-FR" sz="1200" dirty="0">
                <a:solidFill>
                  <a:srgbClr val="0F3A9C"/>
                </a:solidFill>
              </a:rPr>
              <a:t>, logement non </a:t>
            </a:r>
            <a:r>
              <a:rPr lang="fr-FR" sz="1200" dirty="0" smtClean="0">
                <a:solidFill>
                  <a:srgbClr val="0F3A9C"/>
                </a:solidFill>
              </a:rPr>
              <a:t>visité</a:t>
            </a:r>
          </a:p>
          <a:p>
            <a:pPr algn="just"/>
            <a:endParaRPr lang="fr-FR" sz="1200" dirty="0" smtClean="0">
              <a:solidFill>
                <a:srgbClr val="0F3A9C"/>
              </a:solidFill>
            </a:endParaRPr>
          </a:p>
          <a:p>
            <a:pPr algn="just"/>
            <a:r>
              <a:rPr lang="fr-FR" sz="1200" b="1" dirty="0">
                <a:solidFill>
                  <a:srgbClr val="0F3A9C"/>
                </a:solidFill>
              </a:rPr>
              <a:t>iQ1b - Conditions insalubres </a:t>
            </a:r>
          </a:p>
          <a:p>
            <a:pPr algn="just"/>
            <a:r>
              <a:rPr lang="fr-FR" sz="1200" i="1" dirty="0">
                <a:solidFill>
                  <a:srgbClr val="0F3A9C"/>
                </a:solidFill>
              </a:rPr>
              <a:t>Ex : extrêmement sale. Il peut y avoir sur le sol de l'urine, des excréments desséchés, des aliments dessèches sur le sol ou une infestation par des insectes ou de la vermine (souris ou rats). Pour qu'un logement soit codé comme infesté il faut qu'il soit dans des conditions beaucoup plus déplorables que le désordre habituel, la poussière et la saleté accumulée sur une semaine ou plus. </a:t>
            </a:r>
          </a:p>
          <a:p>
            <a:pPr algn="just"/>
            <a:r>
              <a:rPr lang="fr-FR" sz="1200" dirty="0">
                <a:solidFill>
                  <a:srgbClr val="0F3A9C"/>
                </a:solidFill>
              </a:rPr>
              <a:t>	0 – Oui</a:t>
            </a:r>
          </a:p>
          <a:p>
            <a:pPr algn="just"/>
            <a:r>
              <a:rPr lang="fr-FR" sz="1200" dirty="0">
                <a:solidFill>
                  <a:srgbClr val="0F3A9C"/>
                </a:solidFill>
              </a:rPr>
              <a:t>	1 – Non</a:t>
            </a:r>
            <a:endParaRPr lang="fr-FR" sz="1200" i="1" dirty="0">
              <a:solidFill>
                <a:srgbClr val="0F3A9C"/>
              </a:solidFill>
            </a:endParaRPr>
          </a:p>
          <a:p>
            <a:pPr algn="just"/>
            <a:r>
              <a:rPr lang="fr-FR" sz="1200" dirty="0">
                <a:solidFill>
                  <a:srgbClr val="0F3A9C"/>
                </a:solidFill>
              </a:rPr>
              <a:t>	8 – Inconnu, logement non visité</a:t>
            </a:r>
            <a:endParaRPr lang="fr-FR" sz="1200" i="1" dirty="0">
              <a:solidFill>
                <a:srgbClr val="0F3A9C"/>
              </a:solidFill>
            </a:endParaRPr>
          </a:p>
          <a:p>
            <a:pPr algn="just"/>
            <a:endParaRPr lang="fr-FR" sz="1200" dirty="0">
              <a:solidFill>
                <a:srgbClr val="0F3A9C"/>
              </a:solidFill>
            </a:endParaRPr>
          </a:p>
          <a:p>
            <a:pPr algn="just"/>
            <a:r>
              <a:rPr lang="fr-FR" sz="1200" b="1" dirty="0">
                <a:solidFill>
                  <a:srgbClr val="0F3A9C"/>
                </a:solidFill>
              </a:rPr>
              <a:t>iQ1c - Chauffage ou climatisation inadéquat </a:t>
            </a:r>
          </a:p>
          <a:p>
            <a:pPr algn="just"/>
            <a:r>
              <a:rPr lang="fr-FR" sz="1200" i="1" dirty="0">
                <a:solidFill>
                  <a:srgbClr val="0F3A9C"/>
                </a:solidFill>
              </a:rPr>
              <a:t>Les systèmes de chauffage et de climatisation peuvent être inadéquats. Ex : trop froid en hiver, trop chaud en été - ou inappropriés. (non réglable par la personne ou l'aidant). </a:t>
            </a:r>
          </a:p>
          <a:p>
            <a:pPr algn="just"/>
            <a:r>
              <a:rPr lang="fr-FR" sz="1200" dirty="0">
                <a:solidFill>
                  <a:srgbClr val="0F3A9C"/>
                </a:solidFill>
              </a:rPr>
              <a:t>	0 – Oui</a:t>
            </a:r>
          </a:p>
          <a:p>
            <a:pPr algn="just"/>
            <a:r>
              <a:rPr lang="fr-FR" sz="1200" dirty="0">
                <a:solidFill>
                  <a:srgbClr val="0F3A9C"/>
                </a:solidFill>
              </a:rPr>
              <a:t>	1 – Non</a:t>
            </a:r>
            <a:endParaRPr lang="fr-FR" sz="1200" i="1" dirty="0">
              <a:solidFill>
                <a:srgbClr val="0F3A9C"/>
              </a:solidFill>
            </a:endParaRPr>
          </a:p>
          <a:p>
            <a:pPr algn="just"/>
            <a:r>
              <a:rPr lang="fr-FR" sz="1200" dirty="0">
                <a:solidFill>
                  <a:srgbClr val="0F3A9C"/>
                </a:solidFill>
              </a:rPr>
              <a:t>	8 – Inconnu, logement non </a:t>
            </a:r>
            <a:r>
              <a:rPr lang="fr-FR" sz="1200" dirty="0" smtClean="0">
                <a:solidFill>
                  <a:srgbClr val="0F3A9C"/>
                </a:solidFill>
              </a:rPr>
              <a:t>visité</a:t>
            </a:r>
            <a:endParaRPr lang="fr-FR" sz="1200" dirty="0">
              <a:solidFill>
                <a:srgbClr val="0F3A9C"/>
              </a:solidFill>
            </a:endParaRPr>
          </a:p>
        </p:txBody>
      </p:sp>
      <p:sp>
        <p:nvSpPr>
          <p:cNvPr id="17" name="ZoneTexte 16"/>
          <p:cNvSpPr txBox="1"/>
          <p:nvPr/>
        </p:nvSpPr>
        <p:spPr>
          <a:xfrm>
            <a:off x="957701" y="1019690"/>
            <a:ext cx="1379100" cy="307777"/>
          </a:xfrm>
          <a:prstGeom prst="rect">
            <a:avLst/>
          </a:prstGeom>
          <a:solidFill>
            <a:schemeClr val="bg1"/>
          </a:solidFill>
        </p:spPr>
        <p:txBody>
          <a:bodyPr wrap="square" rtlCol="0">
            <a:spAutoFit/>
          </a:bodyPr>
          <a:lstStyle/>
          <a:p>
            <a:r>
              <a:rPr lang="fr-FR" sz="1400" b="1" i="1" dirty="0" smtClean="0">
                <a:solidFill>
                  <a:srgbClr val="0F3A9C"/>
                </a:solidFill>
              </a:rPr>
              <a:t>iQ1 </a:t>
            </a:r>
            <a:r>
              <a:rPr lang="fr-FR" sz="1400" b="1" i="1" dirty="0">
                <a:solidFill>
                  <a:srgbClr val="0F3A9C"/>
                </a:solidFill>
              </a:rPr>
              <a:t>- </a:t>
            </a:r>
            <a:r>
              <a:rPr lang="fr-FR" sz="1400" b="1" i="1" dirty="0" smtClean="0">
                <a:solidFill>
                  <a:srgbClr val="0F3A9C"/>
                </a:solidFill>
              </a:rPr>
              <a:t>Logement</a:t>
            </a:r>
            <a:endParaRPr lang="fr-FR" sz="1400" b="1" i="1" dirty="0">
              <a:solidFill>
                <a:srgbClr val="0F3A9C"/>
              </a:solidFill>
            </a:endParaRP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22611848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Evaluation de l’environnement</a:t>
            </a:r>
            <a:endParaRPr lang="fr-FR" sz="1400" b="1" dirty="0">
              <a:solidFill>
                <a:prstClr val="white"/>
              </a:solidFill>
              <a:latin typeface="Arial" panose="020B0604020202020204" pitchFamily="34" charset="0"/>
              <a:cs typeface="Arial" panose="020B0604020202020204" pitchFamily="34" charset="0"/>
            </a:endParaRPr>
          </a:p>
        </p:txBody>
      </p:sp>
      <p:sp>
        <p:nvSpPr>
          <p:cNvPr id="16" name="Rectangle 15"/>
          <p:cNvSpPr/>
          <p:nvPr/>
        </p:nvSpPr>
        <p:spPr>
          <a:xfrm>
            <a:off x="642938" y="1204356"/>
            <a:ext cx="7818120" cy="362878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 iQ1d - Manque de sécurité de la personne </a:t>
            </a:r>
          </a:p>
          <a:p>
            <a:pPr algn="just"/>
            <a:r>
              <a:rPr lang="fr-FR" sz="1200" i="1" dirty="0">
                <a:solidFill>
                  <a:srgbClr val="0F3A9C"/>
                </a:solidFill>
              </a:rPr>
              <a:t>Ex : a peur d'être agressée, problème de sécurité pour chercher son courrier ou rendre visite aux voisins, circulation intense dans la rue. La personne est (se sent) potentiellement exposée à la violence à l'intérieur ou aux abords immédiats de son logement. Cela comprend un risque réel ou perçu que quelqu'un s'introduise dans le logement, d'être attaqué en allant ramasser son courrier, en quittant ou revenant à son logement</a:t>
            </a:r>
          </a:p>
          <a:p>
            <a:pPr algn="just"/>
            <a:r>
              <a:rPr lang="fr-FR" sz="1200" dirty="0">
                <a:solidFill>
                  <a:srgbClr val="0F3A9C"/>
                </a:solidFill>
              </a:rPr>
              <a:t>	0 – Oui</a:t>
            </a:r>
          </a:p>
          <a:p>
            <a:pPr algn="just"/>
            <a:r>
              <a:rPr lang="fr-FR" sz="1200" dirty="0">
                <a:solidFill>
                  <a:srgbClr val="0F3A9C"/>
                </a:solidFill>
              </a:rPr>
              <a:t>	1 – Non</a:t>
            </a:r>
          </a:p>
          <a:p>
            <a:pPr algn="just"/>
            <a:r>
              <a:rPr lang="fr-FR" sz="1200" dirty="0">
                <a:solidFill>
                  <a:srgbClr val="0F3A9C"/>
                </a:solidFill>
              </a:rPr>
              <a:t>	8 – Inconnu, logement non visité</a:t>
            </a:r>
          </a:p>
          <a:p>
            <a:pPr algn="just"/>
            <a:endParaRPr lang="fr-FR" sz="1200" dirty="0" smtClean="0">
              <a:solidFill>
                <a:srgbClr val="0F3A9C"/>
              </a:solidFill>
            </a:endParaRPr>
          </a:p>
          <a:p>
            <a:pPr algn="just"/>
            <a:r>
              <a:rPr lang="fr-FR" sz="1200" b="1" dirty="0">
                <a:solidFill>
                  <a:srgbClr val="0F3A9C"/>
                </a:solidFill>
              </a:rPr>
              <a:t>iQ1e - Accessibilité du logement ou des pièces à l'intérieur du logement limitée</a:t>
            </a:r>
          </a:p>
          <a:p>
            <a:pPr algn="just"/>
            <a:r>
              <a:rPr lang="fr-FR" sz="1200" i="1" dirty="0">
                <a:solidFill>
                  <a:srgbClr val="0F3A9C"/>
                </a:solidFill>
              </a:rPr>
              <a:t>Ex : la personne a des difficultés pour sortir et entrer dans le logement, est incapable de monter les escaliers ou a des difficultés pour se déplacer dans les pièces. Pas de barres pour se tenir bien qu'elles soient nécessaires. Cet item inclut les problèmes d'ordre physique dans l'immeuble qui limitent l'accès. Ex : une personne habite au 2ème entage et doit entrer ou sortir par un escalier dangereux, la personne habite dans un complexe d'appartements dans lequel l'ascenseur est souvent en panne, où la rampe d'escalier n'est pas sure. </a:t>
            </a:r>
          </a:p>
          <a:p>
            <a:pPr algn="just"/>
            <a:r>
              <a:rPr lang="fr-FR" sz="1200" dirty="0">
                <a:solidFill>
                  <a:srgbClr val="0F3A9C"/>
                </a:solidFill>
              </a:rPr>
              <a:t>	0 – Oui</a:t>
            </a:r>
          </a:p>
          <a:p>
            <a:pPr algn="just"/>
            <a:r>
              <a:rPr lang="fr-FR" sz="1200" dirty="0">
                <a:solidFill>
                  <a:srgbClr val="0F3A9C"/>
                </a:solidFill>
              </a:rPr>
              <a:t>	1 – Non</a:t>
            </a:r>
            <a:endParaRPr lang="fr-FR" sz="1200" i="1" dirty="0">
              <a:solidFill>
                <a:srgbClr val="0F3A9C"/>
              </a:solidFill>
            </a:endParaRPr>
          </a:p>
          <a:p>
            <a:pPr algn="just"/>
            <a:r>
              <a:rPr lang="fr-FR" sz="1200" dirty="0">
                <a:solidFill>
                  <a:srgbClr val="0F3A9C"/>
                </a:solidFill>
              </a:rPr>
              <a:t>	8 – Inconnu, logement non visité</a:t>
            </a:r>
            <a:endParaRPr lang="fr-FR" sz="1200" i="1" dirty="0">
              <a:solidFill>
                <a:srgbClr val="0F3A9C"/>
              </a:solidFill>
            </a:endParaRPr>
          </a:p>
        </p:txBody>
      </p:sp>
      <p:sp>
        <p:nvSpPr>
          <p:cNvPr id="17" name="ZoneTexte 16"/>
          <p:cNvSpPr txBox="1"/>
          <p:nvPr/>
        </p:nvSpPr>
        <p:spPr>
          <a:xfrm>
            <a:off x="957701" y="1019690"/>
            <a:ext cx="1379100" cy="307777"/>
          </a:xfrm>
          <a:prstGeom prst="rect">
            <a:avLst/>
          </a:prstGeom>
          <a:solidFill>
            <a:schemeClr val="bg1"/>
          </a:solidFill>
        </p:spPr>
        <p:txBody>
          <a:bodyPr wrap="square" rtlCol="0">
            <a:spAutoFit/>
          </a:bodyPr>
          <a:lstStyle/>
          <a:p>
            <a:r>
              <a:rPr lang="fr-FR" sz="1400" b="1" i="1" dirty="0" smtClean="0">
                <a:solidFill>
                  <a:srgbClr val="0F3A9C"/>
                </a:solidFill>
              </a:rPr>
              <a:t>iQ1 </a:t>
            </a:r>
            <a:r>
              <a:rPr lang="fr-FR" sz="1400" b="1" i="1" dirty="0">
                <a:solidFill>
                  <a:srgbClr val="0F3A9C"/>
                </a:solidFill>
              </a:rPr>
              <a:t>- </a:t>
            </a:r>
            <a:r>
              <a:rPr lang="fr-FR" sz="1400" b="1" i="1" dirty="0" smtClean="0">
                <a:solidFill>
                  <a:srgbClr val="0F3A9C"/>
                </a:solidFill>
              </a:rPr>
              <a:t>Logement</a:t>
            </a:r>
            <a:endParaRPr lang="fr-FR" sz="1400" b="1" i="1" dirty="0">
              <a:solidFill>
                <a:srgbClr val="0F3A9C"/>
              </a:solidFill>
            </a:endParaRPr>
          </a:p>
        </p:txBody>
      </p:sp>
      <p:sp>
        <p:nvSpPr>
          <p:cNvPr id="8" name="Rectangle 7"/>
          <p:cNvSpPr/>
          <p:nvPr/>
        </p:nvSpPr>
        <p:spPr>
          <a:xfrm>
            <a:off x="642938" y="5175600"/>
            <a:ext cx="7818120" cy="63116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Oui</a:t>
            </a:r>
          </a:p>
          <a:p>
            <a:pPr algn="just"/>
            <a:r>
              <a:rPr lang="fr-FR" sz="1200" dirty="0">
                <a:solidFill>
                  <a:srgbClr val="0F3A9C"/>
                </a:solidFill>
              </a:rPr>
              <a:t>	1 – </a:t>
            </a:r>
            <a:r>
              <a:rPr lang="fr-FR" sz="1200" dirty="0" smtClean="0">
                <a:solidFill>
                  <a:srgbClr val="0F3A9C"/>
                </a:solidFill>
              </a:rPr>
              <a:t>Non</a:t>
            </a:r>
            <a:endParaRPr lang="fr-FR" sz="1200" i="1" dirty="0">
              <a:solidFill>
                <a:srgbClr val="0F3A9C"/>
              </a:solidFill>
            </a:endParaRPr>
          </a:p>
        </p:txBody>
      </p:sp>
      <p:sp>
        <p:nvSpPr>
          <p:cNvPr id="9" name="ZoneTexte 8"/>
          <p:cNvSpPr txBox="1"/>
          <p:nvPr/>
        </p:nvSpPr>
        <p:spPr>
          <a:xfrm>
            <a:off x="957700" y="4990934"/>
            <a:ext cx="7214748" cy="307777"/>
          </a:xfrm>
          <a:prstGeom prst="rect">
            <a:avLst/>
          </a:prstGeom>
          <a:solidFill>
            <a:schemeClr val="bg1"/>
          </a:solidFill>
        </p:spPr>
        <p:txBody>
          <a:bodyPr wrap="square" rtlCol="0">
            <a:spAutoFit/>
          </a:bodyPr>
          <a:lstStyle>
            <a:defPPr>
              <a:defRPr lang="fr-FR"/>
            </a:defPPr>
            <a:lvl1pPr>
              <a:defRPr sz="1400" b="1" i="1">
                <a:solidFill>
                  <a:srgbClr val="0F3A9C"/>
                </a:solidFill>
              </a:defRPr>
            </a:lvl1pPr>
          </a:lstStyle>
          <a:p>
            <a:r>
              <a:rPr lang="fr-FR" dirty="0" smtClean="0"/>
              <a:t>iQ2 - Vit dans un appartement ou une maison aménagé accessible aux personnes handicapées</a:t>
            </a:r>
            <a:endParaRPr lang="fr-FR" dirty="0"/>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927255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1"/>
          <p:cNvSpPr>
            <a:spLocks noGrp="1"/>
          </p:cNvSpPr>
          <p:nvPr>
            <p:ph type="body" sz="quarter" idx="10"/>
          </p:nvPr>
        </p:nvSpPr>
        <p:spPr>
          <a:xfrm>
            <a:off x="642937" y="354013"/>
            <a:ext cx="8129587" cy="481012"/>
          </a:xfrm>
        </p:spPr>
        <p:txBody>
          <a:bodyPr/>
          <a:lstStyle/>
          <a:p>
            <a:r>
              <a:rPr lang="fr-FR" dirty="0"/>
              <a:t>Quelles sont les origines du système </a:t>
            </a:r>
            <a:r>
              <a:rPr lang="fr-FR" dirty="0" smtClean="0"/>
              <a:t>interRAI </a:t>
            </a:r>
            <a:r>
              <a:rPr lang="fr-FR" dirty="0"/>
              <a:t>?</a:t>
            </a:r>
          </a:p>
        </p:txBody>
      </p:sp>
      <p:sp>
        <p:nvSpPr>
          <p:cNvPr id="3" name="Espace réservé du texte 2"/>
          <p:cNvSpPr>
            <a:spLocks noGrp="1"/>
          </p:cNvSpPr>
          <p:nvPr>
            <p:ph type="body" sz="quarter" idx="11"/>
          </p:nvPr>
        </p:nvSpPr>
        <p:spPr>
          <a:xfrm>
            <a:off x="882931" y="1136143"/>
            <a:ext cx="7715769" cy="441683"/>
          </a:xfrm>
        </p:spPr>
        <p:txBody>
          <a:bodyPr anchor="ctr">
            <a:noAutofit/>
          </a:bodyPr>
          <a:lstStyle/>
          <a:p>
            <a:r>
              <a:rPr lang="fr-FR" sz="1600" dirty="0">
                <a:solidFill>
                  <a:srgbClr val="0070C0"/>
                </a:solidFill>
                <a:ea typeface="+mn-ea"/>
              </a:rPr>
              <a:t>Une compréhension des conséquences du vieillissement et de leurs traductions en matière d’aides et de </a:t>
            </a:r>
            <a:r>
              <a:rPr lang="fr-FR" sz="1600" dirty="0" smtClean="0">
                <a:solidFill>
                  <a:srgbClr val="0070C0"/>
                </a:solidFill>
                <a:ea typeface="+mn-ea"/>
              </a:rPr>
              <a:t>soins </a:t>
            </a:r>
            <a:endParaRPr lang="fr-FR" sz="1600" dirty="0">
              <a:solidFill>
                <a:srgbClr val="0070C0"/>
              </a:solidFill>
              <a:ea typeface="+mn-ea"/>
            </a:endParaRPr>
          </a:p>
        </p:txBody>
      </p:sp>
      <p:sp>
        <p:nvSpPr>
          <p:cNvPr id="4" name="Espace réservé du texte 3"/>
          <p:cNvSpPr>
            <a:spLocks noGrp="1"/>
          </p:cNvSpPr>
          <p:nvPr>
            <p:ph type="body" sz="quarter" idx="12"/>
          </p:nvPr>
        </p:nvSpPr>
        <p:spPr>
          <a:xfrm>
            <a:off x="342256" y="1977651"/>
            <a:ext cx="4384965" cy="1728295"/>
          </a:xfrm>
        </p:spPr>
        <p:txBody>
          <a:bodyPr>
            <a:normAutofit fontScale="85000" lnSpcReduction="10000"/>
          </a:bodyPr>
          <a:lstStyle/>
          <a:p>
            <a:pPr algn="just"/>
            <a:endParaRPr lang="fr-FR" dirty="0" smtClean="0"/>
          </a:p>
          <a:p>
            <a:pPr marL="0" indent="3175" algn="just">
              <a:lnSpc>
                <a:spcPct val="110000"/>
              </a:lnSpc>
            </a:pPr>
            <a:r>
              <a:rPr lang="fr-FR" sz="1700" dirty="0" smtClean="0"/>
              <a:t>Le </a:t>
            </a:r>
            <a:r>
              <a:rPr lang="fr-FR" sz="1700" dirty="0"/>
              <a:t>fonctionnement des personnes dans </a:t>
            </a:r>
            <a:r>
              <a:rPr lang="fr-FR" sz="1700" dirty="0" smtClean="0"/>
              <a:t>leur environnement </a:t>
            </a:r>
            <a:r>
              <a:rPr lang="fr-FR" sz="1700" dirty="0"/>
              <a:t>est modifié et peut conduire aux situations de handicap et perte </a:t>
            </a:r>
            <a:r>
              <a:rPr lang="fr-FR" sz="1700" dirty="0" smtClean="0"/>
              <a:t>d’autonomie</a:t>
            </a:r>
          </a:p>
          <a:p>
            <a:pPr marL="0" indent="0" algn="just">
              <a:buNone/>
            </a:pPr>
            <a:endParaRPr lang="fr-FR" dirty="0"/>
          </a:p>
          <a:p>
            <a:pPr marL="0" indent="0" algn="ctr">
              <a:buNone/>
            </a:pPr>
            <a:r>
              <a:rPr lang="fr-FR" sz="1900" b="1" dirty="0" smtClean="0"/>
              <a:t>Besoin d’une réponse adaptée </a:t>
            </a:r>
            <a:endParaRPr lang="fr-FR" sz="1900" b="1" dirty="0"/>
          </a:p>
          <a:p>
            <a:pPr algn="just"/>
            <a:endParaRPr lang="fr-FR" dirty="0"/>
          </a:p>
          <a:p>
            <a:pPr algn="just"/>
            <a:endParaRPr lang="fr-FR" dirty="0"/>
          </a:p>
        </p:txBody>
      </p:sp>
      <p:sp>
        <p:nvSpPr>
          <p:cNvPr id="6" name="Arrondir un rectangle avec un coin diagonal 5"/>
          <p:cNvSpPr/>
          <p:nvPr/>
        </p:nvSpPr>
        <p:spPr>
          <a:xfrm>
            <a:off x="4915798" y="2037941"/>
            <a:ext cx="2891481" cy="1284469"/>
          </a:xfrm>
          <a:prstGeom prst="round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Vieillissement </a:t>
            </a:r>
            <a:endParaRPr lang="fr-FR" dirty="0">
              <a:latin typeface="Arial" panose="020B0604020202020204" pitchFamily="34" charset="0"/>
              <a:cs typeface="Arial" panose="020B0604020202020204" pitchFamily="34" charset="0"/>
            </a:endParaRPr>
          </a:p>
        </p:txBody>
      </p:sp>
      <p:sp>
        <p:nvSpPr>
          <p:cNvPr id="8" name="Arrondir un rectangle avec un coin diagonal 7"/>
          <p:cNvSpPr/>
          <p:nvPr/>
        </p:nvSpPr>
        <p:spPr>
          <a:xfrm>
            <a:off x="5487938" y="3153638"/>
            <a:ext cx="2891481" cy="1442395"/>
          </a:xfrm>
          <a:prstGeom prst="round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Pathologie chroniques invalidantes </a:t>
            </a:r>
            <a:endParaRPr lang="fr-FR" dirty="0">
              <a:latin typeface="Arial" panose="020B0604020202020204" pitchFamily="34" charset="0"/>
              <a:cs typeface="Arial" panose="020B0604020202020204" pitchFamily="34" charset="0"/>
            </a:endParaRPr>
          </a:p>
        </p:txBody>
      </p:sp>
      <p:sp>
        <p:nvSpPr>
          <p:cNvPr id="9" name="Arrondir un rectangle avec un coin diagonal 8"/>
          <p:cNvSpPr/>
          <p:nvPr/>
        </p:nvSpPr>
        <p:spPr>
          <a:xfrm>
            <a:off x="5976551" y="4293028"/>
            <a:ext cx="2891481" cy="1600323"/>
          </a:xfrm>
          <a:prstGeom prst="round2DiagRect">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Sensibilité aux maladies, accidents et évènements stressants </a:t>
            </a:r>
            <a:endParaRPr lang="fr-FR" dirty="0">
              <a:latin typeface="Arial" panose="020B0604020202020204" pitchFamily="34" charset="0"/>
              <a:cs typeface="Arial" panose="020B0604020202020204" pitchFamily="34" charset="0"/>
            </a:endParaRPr>
          </a:p>
        </p:txBody>
      </p:sp>
      <p:cxnSp>
        <p:nvCxnSpPr>
          <p:cNvPr id="12" name="Connecteur droit 11"/>
          <p:cNvCxnSpPr/>
          <p:nvPr/>
        </p:nvCxnSpPr>
        <p:spPr>
          <a:xfrm>
            <a:off x="704721" y="3874836"/>
            <a:ext cx="35744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2537249" y="3885664"/>
            <a:ext cx="0" cy="3485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6049" y="4270534"/>
            <a:ext cx="4702400" cy="1597023"/>
          </a:xfrm>
          <a:prstGeom prst="rect">
            <a:avLst/>
          </a:prstGeom>
          <a:solidFill>
            <a:schemeClr val="bg1"/>
          </a:solidFill>
        </p:spPr>
        <p:style>
          <a:lnRef idx="1">
            <a:schemeClr val="accent6"/>
          </a:lnRef>
          <a:fillRef idx="3">
            <a:schemeClr val="accent6"/>
          </a:fillRef>
          <a:effectRef idx="2">
            <a:schemeClr val="accent6"/>
          </a:effectRef>
          <a:fontRef idx="minor">
            <a:schemeClr val="lt1"/>
          </a:fontRef>
        </p:style>
        <p:txBody>
          <a:bodyPr rtlCol="0" anchor="ctr"/>
          <a:lstStyle/>
          <a:p>
            <a:pPr algn="just"/>
            <a:r>
              <a:rPr lang="fr-FR" sz="1600" dirty="0">
                <a:solidFill>
                  <a:srgbClr val="0F3A9C"/>
                </a:solidFill>
                <a:latin typeface="Arial" panose="020B0604020202020204" pitchFamily="34" charset="0"/>
                <a:cs typeface="Arial" panose="020B0604020202020204" pitchFamily="34" charset="0"/>
              </a:rPr>
              <a:t>Une réponse adaptée nécessite une </a:t>
            </a:r>
            <a:r>
              <a:rPr lang="fr-FR" sz="1600" b="1" dirty="0">
                <a:solidFill>
                  <a:srgbClr val="0F3A9C"/>
                </a:solidFill>
                <a:latin typeface="Arial" panose="020B0604020202020204" pitchFamily="34" charset="0"/>
                <a:cs typeface="Arial" panose="020B0604020202020204" pitchFamily="34" charset="0"/>
              </a:rPr>
              <a:t>offre d’aides et de soins diversifiée </a:t>
            </a:r>
            <a:r>
              <a:rPr lang="fr-FR" sz="1600" dirty="0">
                <a:solidFill>
                  <a:srgbClr val="0F3A9C"/>
                </a:solidFill>
                <a:latin typeface="Arial" panose="020B0604020202020204" pitchFamily="34" charset="0"/>
                <a:cs typeface="Arial" panose="020B0604020202020204" pitchFamily="34" charset="0"/>
              </a:rPr>
              <a:t>mais demande une </a:t>
            </a:r>
            <a:r>
              <a:rPr lang="fr-FR" sz="1600" b="1" dirty="0">
                <a:solidFill>
                  <a:srgbClr val="0F3A9C"/>
                </a:solidFill>
                <a:latin typeface="Arial" panose="020B0604020202020204" pitchFamily="34" charset="0"/>
                <a:cs typeface="Arial" panose="020B0604020202020204" pitchFamily="34" charset="0"/>
              </a:rPr>
              <a:t>connaissance partagée du fonctionnement de l’individu </a:t>
            </a:r>
            <a:r>
              <a:rPr lang="fr-FR" sz="1600" dirty="0">
                <a:solidFill>
                  <a:srgbClr val="0F3A9C"/>
                </a:solidFill>
                <a:latin typeface="Arial" panose="020B0604020202020204" pitchFamily="34" charset="0"/>
                <a:cs typeface="Arial" panose="020B0604020202020204" pitchFamily="34" charset="0"/>
              </a:rPr>
              <a:t>(performances, capacités, ressources individuelles et collectives)  </a:t>
            </a:r>
          </a:p>
        </p:txBody>
      </p:sp>
      <p:sp>
        <p:nvSpPr>
          <p:cNvPr id="13" name="Ellipse 12"/>
          <p:cNvSpPr/>
          <p:nvPr/>
        </p:nvSpPr>
        <p:spPr>
          <a:xfrm>
            <a:off x="425731" y="1148970"/>
            <a:ext cx="457200" cy="4429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2</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769357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Evaluation de l’environnement</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198285"/>
            <a:ext cx="7818120" cy="331656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iQ3a - Possibilité d'une assistance d'urgence </a:t>
            </a:r>
            <a:endParaRPr lang="fr-FR" sz="1200" b="1" dirty="0" smtClean="0">
              <a:solidFill>
                <a:srgbClr val="0F3A9C"/>
              </a:solidFill>
            </a:endParaRPr>
          </a:p>
          <a:p>
            <a:pPr algn="just"/>
            <a:r>
              <a:rPr lang="fr-FR" sz="1200" i="1" dirty="0">
                <a:solidFill>
                  <a:srgbClr val="0F3A9C"/>
                </a:solidFill>
              </a:rPr>
              <a:t>Ex : téléphone, système de téléalarme. La personne indique qu'elle a accès à une assistance d'urgence. Cela peut signifier au moyen d'un téléphone, une option d'appel rapide d'un numéro de téléphone ou un système de réponse </a:t>
            </a:r>
            <a:r>
              <a:rPr lang="fr-FR" sz="1200" i="1" dirty="0" smtClean="0">
                <a:solidFill>
                  <a:srgbClr val="0F3A9C"/>
                </a:solidFill>
              </a:rPr>
              <a:t>d'urgence</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a:t>
            </a:r>
          </a:p>
          <a:p>
            <a:pPr algn="just"/>
            <a:r>
              <a:rPr lang="fr-FR" sz="1200" dirty="0">
                <a:solidFill>
                  <a:srgbClr val="0F3A9C"/>
                </a:solidFill>
              </a:rPr>
              <a:t>	</a:t>
            </a:r>
            <a:r>
              <a:rPr lang="fr-FR" sz="1200" dirty="0" smtClean="0">
                <a:solidFill>
                  <a:srgbClr val="0F3A9C"/>
                </a:solidFill>
              </a:rPr>
              <a:t>1 – Oui</a:t>
            </a:r>
          </a:p>
          <a:p>
            <a:pPr algn="just"/>
            <a:endParaRPr lang="fr-FR" sz="1200" dirty="0">
              <a:solidFill>
                <a:srgbClr val="0F3A9C"/>
              </a:solidFill>
            </a:endParaRPr>
          </a:p>
          <a:p>
            <a:pPr algn="just"/>
            <a:r>
              <a:rPr lang="fr-FR" sz="1200" b="1" dirty="0">
                <a:solidFill>
                  <a:srgbClr val="0F3A9C"/>
                </a:solidFill>
              </a:rPr>
              <a:t>iQ3b - Accès à l'épicerie sans </a:t>
            </a:r>
            <a:r>
              <a:rPr lang="fr-FR" sz="1200" b="1" dirty="0" smtClean="0">
                <a:solidFill>
                  <a:srgbClr val="0F3A9C"/>
                </a:solidFill>
              </a:rPr>
              <a:t>assistance</a:t>
            </a:r>
          </a:p>
          <a:p>
            <a:pPr algn="just"/>
            <a:r>
              <a:rPr lang="fr-FR" sz="1200" i="1" dirty="0">
                <a:solidFill>
                  <a:srgbClr val="0F3A9C"/>
                </a:solidFill>
              </a:rPr>
              <a:t>La personne est capable d'aller au magasin d'alimentation et de faire ses achats sans assistance. Elle peut y aller à pied, en conduisant ou en se déplaçant en voiture, par un transport en commun ou en taxi</a:t>
            </a:r>
            <a:r>
              <a:rPr lang="fr-FR" sz="1200" i="1" dirty="0" smtClean="0">
                <a:solidFill>
                  <a:srgbClr val="0F3A9C"/>
                </a:solidFill>
              </a:rPr>
              <a:t>.</a:t>
            </a:r>
          </a:p>
          <a:p>
            <a:pPr algn="just"/>
            <a:r>
              <a:rPr lang="fr-FR" sz="1200" i="1" dirty="0" smtClean="0">
                <a:solidFill>
                  <a:srgbClr val="0F3A9C"/>
                </a:solidFill>
              </a:rPr>
              <a:t> </a:t>
            </a:r>
            <a:r>
              <a:rPr lang="fr-FR" sz="1200" i="1" dirty="0">
                <a:solidFill>
                  <a:srgbClr val="0F3A9C"/>
                </a:solidFill>
              </a:rPr>
              <a:t>	</a:t>
            </a:r>
            <a:r>
              <a:rPr lang="fr-FR" sz="1200" dirty="0">
                <a:solidFill>
                  <a:srgbClr val="0F3A9C"/>
                </a:solidFill>
              </a:rPr>
              <a:t>0 – Non</a:t>
            </a:r>
          </a:p>
          <a:p>
            <a:pPr algn="just"/>
            <a:r>
              <a:rPr lang="fr-FR" sz="1200" dirty="0">
                <a:solidFill>
                  <a:srgbClr val="0F3A9C"/>
                </a:solidFill>
              </a:rPr>
              <a:t>	1 – Oui</a:t>
            </a:r>
          </a:p>
          <a:p>
            <a:pPr algn="just"/>
            <a:endParaRPr lang="fr-FR" sz="1200" dirty="0" smtClean="0">
              <a:solidFill>
                <a:srgbClr val="0F3A9C"/>
              </a:solidFill>
            </a:endParaRPr>
          </a:p>
          <a:p>
            <a:pPr algn="just"/>
            <a:r>
              <a:rPr lang="fr-FR" sz="1200" b="1" dirty="0">
                <a:solidFill>
                  <a:srgbClr val="0F3A9C"/>
                </a:solidFill>
              </a:rPr>
              <a:t>iQ3c - Livraison d'épicerie à </a:t>
            </a:r>
            <a:r>
              <a:rPr lang="fr-FR" sz="1200" b="1" dirty="0" smtClean="0">
                <a:solidFill>
                  <a:srgbClr val="0F3A9C"/>
                </a:solidFill>
              </a:rPr>
              <a:t>domicile</a:t>
            </a:r>
          </a:p>
          <a:p>
            <a:pPr algn="just"/>
            <a:r>
              <a:rPr lang="fr-FR" sz="1200" i="1" dirty="0">
                <a:solidFill>
                  <a:srgbClr val="0F3A9C"/>
                </a:solidFill>
              </a:rPr>
              <a:t>Codez indépendamment du fait que la personne utilise actuellement un tel </a:t>
            </a:r>
            <a:r>
              <a:rPr lang="fr-FR" sz="1200" i="1" dirty="0" smtClean="0">
                <a:solidFill>
                  <a:srgbClr val="0F3A9C"/>
                </a:solidFill>
              </a:rPr>
              <a:t>service.</a:t>
            </a:r>
            <a:r>
              <a:rPr lang="fr-FR" sz="1200" dirty="0">
                <a:solidFill>
                  <a:srgbClr val="0F3A9C"/>
                </a:solidFill>
              </a:rPr>
              <a:t>	</a:t>
            </a:r>
            <a:endParaRPr lang="fr-FR" sz="1200" dirty="0" smtClean="0">
              <a:solidFill>
                <a:srgbClr val="0F3A9C"/>
              </a:solidFill>
            </a:endParaRPr>
          </a:p>
          <a:p>
            <a:pPr algn="just"/>
            <a:r>
              <a:rPr lang="fr-FR" sz="1200" i="1" dirty="0">
                <a:solidFill>
                  <a:srgbClr val="0F3A9C"/>
                </a:solidFill>
              </a:rPr>
              <a:t>	</a:t>
            </a:r>
            <a:r>
              <a:rPr lang="fr-FR" sz="1200" dirty="0">
                <a:solidFill>
                  <a:srgbClr val="0F3A9C"/>
                </a:solidFill>
              </a:rPr>
              <a:t>0 – Non</a:t>
            </a:r>
          </a:p>
          <a:p>
            <a:pPr algn="just"/>
            <a:r>
              <a:rPr lang="fr-FR" sz="1200" dirty="0">
                <a:solidFill>
                  <a:srgbClr val="0F3A9C"/>
                </a:solidFill>
              </a:rPr>
              <a:t>	1 – Oui</a:t>
            </a:r>
          </a:p>
        </p:txBody>
      </p:sp>
      <p:sp>
        <p:nvSpPr>
          <p:cNvPr id="18" name="ZoneTexte 17"/>
          <p:cNvSpPr txBox="1"/>
          <p:nvPr/>
        </p:nvSpPr>
        <p:spPr>
          <a:xfrm>
            <a:off x="957700" y="1013619"/>
            <a:ext cx="3060838" cy="369332"/>
          </a:xfrm>
          <a:prstGeom prst="rect">
            <a:avLst/>
          </a:prstGeom>
          <a:solidFill>
            <a:schemeClr val="bg1"/>
          </a:solidFill>
        </p:spPr>
        <p:txBody>
          <a:bodyPr wrap="none" rtlCol="0">
            <a:spAutoFit/>
          </a:bodyPr>
          <a:lstStyle/>
          <a:p>
            <a:r>
              <a:rPr lang="fr-FR" b="1" i="1" dirty="0">
                <a:solidFill>
                  <a:srgbClr val="0F3A9C"/>
                </a:solidFill>
              </a:rPr>
              <a:t>iQ3 - Environnement extérieur</a:t>
            </a:r>
          </a:p>
        </p:txBody>
      </p:sp>
      <p:sp>
        <p:nvSpPr>
          <p:cNvPr id="9" name="Rectangle 8"/>
          <p:cNvSpPr/>
          <p:nvPr/>
        </p:nvSpPr>
        <p:spPr>
          <a:xfrm>
            <a:off x="642938" y="4699517"/>
            <a:ext cx="7818120" cy="121291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schemeClr val="bg1"/>
                </a:solidFill>
                <a:latin typeface="Arial" panose="020B0604020202020204" pitchFamily="34" charset="0"/>
                <a:cs typeface="Arial" panose="020B0604020202020204" pitchFamily="34" charset="0"/>
              </a:rPr>
              <a:t>Pour l’item « Accès à l’épicerie sans assistance » : </a:t>
            </a:r>
            <a:r>
              <a:rPr lang="fr-FR" sz="1400" dirty="0" smtClean="0">
                <a:solidFill>
                  <a:schemeClr val="bg1"/>
                </a:solidFill>
                <a:latin typeface="Arial" panose="020B0604020202020204" pitchFamily="34" charset="0"/>
                <a:cs typeface="Arial" panose="020B0604020202020204" pitchFamily="34" charset="0"/>
              </a:rPr>
              <a:t>l’objectif est de savoir s’il existe à proximité une épicerie dans laquelle la personne pourrait aller pour faire ses courses, qu’elle le fasse ou non à date.</a:t>
            </a:r>
          </a:p>
          <a:p>
            <a:pPr algn="just"/>
            <a:r>
              <a:rPr lang="fr-FR" sz="1400" u="sng" dirty="0" smtClean="0">
                <a:solidFill>
                  <a:schemeClr val="bg1"/>
                </a:solidFill>
                <a:latin typeface="Arial" panose="020B0604020202020204" pitchFamily="34" charset="0"/>
                <a:cs typeface="Arial" panose="020B0604020202020204" pitchFamily="34" charset="0"/>
              </a:rPr>
              <a:t>Pour </a:t>
            </a:r>
            <a:r>
              <a:rPr lang="fr-FR" sz="1400" u="sng" dirty="0">
                <a:solidFill>
                  <a:schemeClr val="bg1"/>
                </a:solidFill>
                <a:latin typeface="Arial" panose="020B0604020202020204" pitchFamily="34" charset="0"/>
                <a:cs typeface="Arial" panose="020B0604020202020204" pitchFamily="34" charset="0"/>
              </a:rPr>
              <a:t>l’item « Livraison d'épicerie à </a:t>
            </a:r>
            <a:r>
              <a:rPr lang="fr-FR" sz="1400" u="sng" dirty="0" smtClean="0">
                <a:solidFill>
                  <a:schemeClr val="bg1"/>
                </a:solidFill>
                <a:latin typeface="Arial" panose="020B0604020202020204" pitchFamily="34" charset="0"/>
                <a:cs typeface="Arial" panose="020B0604020202020204" pitchFamily="34" charset="0"/>
              </a:rPr>
              <a:t>domicile » :</a:t>
            </a:r>
            <a:r>
              <a:rPr lang="fr-FR" sz="1400" dirty="0" smtClean="0">
                <a:solidFill>
                  <a:schemeClr val="bg1"/>
                </a:solidFill>
                <a:latin typeface="Arial" panose="020B0604020202020204" pitchFamily="34" charset="0"/>
                <a:cs typeface="Arial" panose="020B0604020202020204" pitchFamily="34" charset="0"/>
              </a:rPr>
              <a:t> il s’agit de savoir si un service de livraison d’épicerie à domicile existe autour de la personne, qu’elle l’utilise ou non à date.</a:t>
            </a:r>
            <a:endParaRPr lang="fr-FR" sz="1400" dirty="0">
              <a:latin typeface="Arial" panose="020B0604020202020204" pitchFamily="34" charset="0"/>
              <a:cs typeface="Arial" panose="020B0604020202020204" pitchFamily="34" charset="0"/>
            </a:endParaRPr>
          </a:p>
        </p:txBody>
      </p:sp>
      <p:sp>
        <p:nvSpPr>
          <p:cNvPr id="12" name="ZoneTexte 11"/>
          <p:cNvSpPr txBox="1"/>
          <p:nvPr/>
        </p:nvSpPr>
        <p:spPr>
          <a:xfrm rot="16200000">
            <a:off x="-22469" y="515208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08513030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Evaluation de l’environnement</a:t>
            </a:r>
            <a:endParaRPr lang="fr-FR" sz="1400" b="1"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642938" y="1281258"/>
            <a:ext cx="7818120" cy="10750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Déterminer si des difficultés financières empêchent la personne de </a:t>
            </a:r>
            <a:r>
              <a:rPr lang="fr-FR" sz="1200" i="1" dirty="0" smtClean="0">
                <a:solidFill>
                  <a:srgbClr val="0F3A9C"/>
                </a:solidFill>
              </a:rPr>
              <a:t>recevoir les soins nécessaires et des conditions de vie </a:t>
            </a:r>
            <a:r>
              <a:rPr lang="fr-FR" sz="1200" i="1" dirty="0">
                <a:solidFill>
                  <a:srgbClr val="0F3A9C"/>
                </a:solidFill>
              </a:rPr>
              <a:t>adéquates. </a:t>
            </a:r>
            <a:r>
              <a:rPr lang="fr-FR" sz="1200" dirty="0">
                <a:solidFill>
                  <a:srgbClr val="0F3A9C"/>
                </a:solidFill>
              </a:rPr>
              <a:t>	</a:t>
            </a:r>
            <a:endParaRPr lang="fr-FR" sz="1200" dirty="0" smtClean="0">
              <a:solidFill>
                <a:srgbClr val="0F3A9C"/>
              </a:solidFill>
            </a:endParaRPr>
          </a:p>
          <a:p>
            <a:pPr algn="just"/>
            <a:r>
              <a:rPr lang="fr-FR" sz="1200" dirty="0" smtClean="0">
                <a:solidFill>
                  <a:srgbClr val="0F3A9C"/>
                </a:solidFill>
              </a:rPr>
              <a:t>	0 </a:t>
            </a:r>
            <a:r>
              <a:rPr lang="fr-FR" sz="1200" dirty="0">
                <a:solidFill>
                  <a:srgbClr val="0F3A9C"/>
                </a:solidFill>
              </a:rPr>
              <a:t>– Oui</a:t>
            </a:r>
          </a:p>
          <a:p>
            <a:pPr algn="just"/>
            <a:r>
              <a:rPr lang="fr-FR" sz="1200" dirty="0">
                <a:solidFill>
                  <a:srgbClr val="0F3A9C"/>
                </a:solidFill>
              </a:rPr>
              <a:t>	1 – </a:t>
            </a:r>
            <a:r>
              <a:rPr lang="fr-FR" sz="1200" dirty="0" smtClean="0">
                <a:solidFill>
                  <a:srgbClr val="0F3A9C"/>
                </a:solidFill>
              </a:rPr>
              <a:t>Non</a:t>
            </a:r>
            <a:endParaRPr lang="fr-FR" sz="1200" i="1" dirty="0">
              <a:solidFill>
                <a:srgbClr val="0F3A9C"/>
              </a:solidFill>
            </a:endParaRPr>
          </a:p>
        </p:txBody>
      </p:sp>
      <p:sp>
        <p:nvSpPr>
          <p:cNvPr id="20" name="ZoneTexte 19"/>
          <p:cNvSpPr txBox="1"/>
          <p:nvPr/>
        </p:nvSpPr>
        <p:spPr>
          <a:xfrm>
            <a:off x="939601" y="1106866"/>
            <a:ext cx="2376050" cy="307777"/>
          </a:xfrm>
          <a:prstGeom prst="rect">
            <a:avLst/>
          </a:prstGeom>
          <a:solidFill>
            <a:schemeClr val="bg1"/>
          </a:solidFill>
        </p:spPr>
        <p:txBody>
          <a:bodyPr wrap="square" rtlCol="0">
            <a:spAutoFit/>
          </a:bodyPr>
          <a:lstStyle>
            <a:defPPr>
              <a:defRPr lang="fr-FR"/>
            </a:defPPr>
            <a:lvl1pPr>
              <a:defRPr sz="1400" b="1" i="1">
                <a:solidFill>
                  <a:srgbClr val="0F3A9C"/>
                </a:solidFill>
              </a:defRPr>
            </a:lvl1pPr>
          </a:lstStyle>
          <a:p>
            <a:r>
              <a:rPr lang="fr-FR" dirty="0"/>
              <a:t> iQ4 - Difficultés financières</a:t>
            </a:r>
          </a:p>
        </p:txBody>
      </p:sp>
      <p:sp>
        <p:nvSpPr>
          <p:cNvPr id="9" name="Rectangle 8"/>
          <p:cNvSpPr/>
          <p:nvPr/>
        </p:nvSpPr>
        <p:spPr>
          <a:xfrm>
            <a:off x="642938" y="2544029"/>
            <a:ext cx="7818120" cy="132560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schemeClr val="bg1"/>
                </a:solidFill>
                <a:latin typeface="Arial" panose="020B0604020202020204" pitchFamily="34" charset="0"/>
                <a:cs typeface="Arial" panose="020B0604020202020204" pitchFamily="34" charset="0"/>
              </a:rPr>
              <a:t>La difficulté financière est présente si, </a:t>
            </a:r>
            <a:r>
              <a:rPr lang="fr-FR" sz="1400" dirty="0" smtClean="0">
                <a:latin typeface="Arial" panose="020B0604020202020204" pitchFamily="34" charset="0"/>
                <a:cs typeface="Arial" panose="020B0604020202020204" pitchFamily="34" charset="0"/>
              </a:rPr>
              <a:t>afin </a:t>
            </a:r>
            <a:r>
              <a:rPr lang="fr-FR" sz="1400" dirty="0">
                <a:latin typeface="Arial" panose="020B0604020202020204" pitchFamily="34" charset="0"/>
                <a:cs typeface="Arial" panose="020B0604020202020204" pitchFamily="34" charset="0"/>
              </a:rPr>
              <a:t>de réduire son budget, la personne a </a:t>
            </a:r>
            <a:r>
              <a:rPr lang="fr-FR" sz="1400" dirty="0" smtClean="0">
                <a:latin typeface="Arial" panose="020B0604020202020204" pitchFamily="34" charset="0"/>
                <a:cs typeface="Arial" panose="020B0604020202020204" pitchFamily="34" charset="0"/>
              </a:rPr>
              <a:t>renoncé au cours des 30 derniers jours </a:t>
            </a:r>
            <a:r>
              <a:rPr lang="fr-FR" sz="1400" dirty="0">
                <a:latin typeface="Arial" panose="020B0604020202020204" pitchFamily="34" charset="0"/>
                <a:cs typeface="Arial" panose="020B0604020202020204" pitchFamily="34" charset="0"/>
              </a:rPr>
              <a:t>à : nourriture, vêtement, abri </a:t>
            </a:r>
            <a:r>
              <a:rPr lang="fr-FR" sz="1400" dirty="0" smtClean="0">
                <a:latin typeface="Arial" panose="020B0604020202020204" pitchFamily="34" charset="0"/>
                <a:cs typeface="Arial" panose="020B0604020202020204" pitchFamily="34" charset="0"/>
              </a:rPr>
              <a:t>adéquat, chauffage ou climatisation suffisants, médicaments prescrits, aides </a:t>
            </a:r>
            <a:r>
              <a:rPr lang="fr-FR" sz="1400" dirty="0">
                <a:latin typeface="Arial" panose="020B0604020202020204" pitchFamily="34" charset="0"/>
                <a:cs typeface="Arial" panose="020B0604020202020204" pitchFamily="34" charset="0"/>
              </a:rPr>
              <a:t>et soins à domicile, soins médicaux nécessaires</a:t>
            </a:r>
            <a:r>
              <a:rPr lang="fr-FR" sz="1400" dirty="0" smtClean="0">
                <a:latin typeface="Arial" panose="020B0604020202020204" pitchFamily="34" charset="0"/>
                <a:cs typeface="Arial" panose="020B0604020202020204" pitchFamily="34" charset="0"/>
              </a:rPr>
              <a:t>. </a:t>
            </a:r>
          </a:p>
          <a:p>
            <a:pPr algn="just"/>
            <a:r>
              <a:rPr lang="fr-FR" sz="1400" dirty="0" smtClean="0">
                <a:latin typeface="Arial" panose="020B0604020202020204" pitchFamily="34" charset="0"/>
                <a:cs typeface="Arial" panose="020B0604020202020204" pitchFamily="34" charset="0"/>
              </a:rPr>
              <a:t>Si la personne présente ce comportement, même si son niveau de revenu est satisfaisant, codez « oui ». </a:t>
            </a:r>
            <a:endParaRPr lang="fr-FR" sz="1400" dirty="0">
              <a:latin typeface="Arial" panose="020B0604020202020204" pitchFamily="34" charset="0"/>
              <a:cs typeface="Arial" panose="020B0604020202020204" pitchFamily="34" charset="0"/>
            </a:endParaRPr>
          </a:p>
        </p:txBody>
      </p:sp>
      <p:sp>
        <p:nvSpPr>
          <p:cNvPr id="12" name="ZoneTexte 11"/>
          <p:cNvSpPr txBox="1"/>
          <p:nvPr/>
        </p:nvSpPr>
        <p:spPr>
          <a:xfrm rot="16200000">
            <a:off x="-20020" y="3052942"/>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88049853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7" name="Rectangle 6"/>
          <p:cNvSpPr/>
          <p:nvPr/>
        </p:nvSpPr>
        <p:spPr>
          <a:xfrm>
            <a:off x="642938" y="1209844"/>
            <a:ext cx="7818120" cy="292483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a:t>
            </a:r>
            <a:r>
              <a:rPr lang="fr-FR" sz="1400" b="1" u="sng" dirty="0">
                <a:solidFill>
                  <a:prstClr val="white"/>
                </a:solidFill>
                <a:latin typeface="Arial" panose="020B0604020202020204" pitchFamily="34" charset="0"/>
                <a:cs typeface="Arial" panose="020B0604020202020204" pitchFamily="34" charset="0"/>
              </a:rPr>
              <a:t>spécifiques</a:t>
            </a:r>
          </a:p>
          <a:p>
            <a:pPr algn="just"/>
            <a:endParaRPr lang="fr-FR" sz="1400" b="1" u="sng" dirty="0">
              <a:solidFill>
                <a:prstClr val="white"/>
              </a:solidFill>
              <a:latin typeface="Arial" panose="020B0604020202020204" pitchFamily="34" charset="0"/>
              <a:cs typeface="Arial" panose="020B0604020202020204" pitchFamily="34" charset="0"/>
            </a:endParaRPr>
          </a:p>
          <a:p>
            <a:pPr marL="285750" indent="-285750" algn="just">
              <a:buFont typeface="Arial"/>
              <a:buChar char="•"/>
            </a:pPr>
            <a:r>
              <a:rPr lang="fr-FR" sz="1400" i="1" dirty="0" smtClean="0">
                <a:solidFill>
                  <a:prstClr val="white"/>
                </a:solidFill>
                <a:latin typeface="Arial" panose="020B0604020202020204" pitchFamily="34" charset="0"/>
                <a:cs typeface="Arial" panose="020B0604020202020204" pitchFamily="34" charset="0"/>
              </a:rPr>
              <a:t>Item «</a:t>
            </a:r>
            <a:r>
              <a:rPr lang="fr-FR" sz="1400" i="1" dirty="0">
                <a:solidFill>
                  <a:prstClr val="white"/>
                </a:solidFill>
                <a:latin typeface="Arial" panose="020B0604020202020204" pitchFamily="34" charset="0"/>
                <a:cs typeface="Arial" panose="020B0604020202020204" pitchFamily="34" charset="0"/>
              </a:rPr>
              <a:t> Accès à l’épicerie sans assistance » </a:t>
            </a:r>
            <a:r>
              <a:rPr lang="fr-FR" sz="1400" dirty="0">
                <a:solidFill>
                  <a:prstClr val="white"/>
                </a:solidFill>
                <a:latin typeface="Arial" panose="020B0604020202020204" pitchFamily="34" charset="0"/>
                <a:cs typeface="Arial" panose="020B0604020202020204" pitchFamily="34" charset="0"/>
              </a:rPr>
              <a:t>– L</a:t>
            </a:r>
            <a:r>
              <a:rPr lang="fr-FR" sz="1400" dirty="0" smtClean="0">
                <a:solidFill>
                  <a:prstClr val="white"/>
                </a:solidFill>
                <a:latin typeface="Arial" panose="020B0604020202020204" pitchFamily="34" charset="0"/>
                <a:cs typeface="Arial" panose="020B0604020202020204" pitchFamily="34" charset="0"/>
              </a:rPr>
              <a:t>’objectif </a:t>
            </a:r>
            <a:r>
              <a:rPr lang="fr-FR" sz="1400" dirty="0">
                <a:solidFill>
                  <a:prstClr val="white"/>
                </a:solidFill>
                <a:latin typeface="Arial" panose="020B0604020202020204" pitchFamily="34" charset="0"/>
                <a:cs typeface="Arial" panose="020B0604020202020204" pitchFamily="34" charset="0"/>
              </a:rPr>
              <a:t>est de savoir s’il existe à proximité une épicerie dans laquelle la personne pourrait aller pour faire ses courses, qu’elle le fasse ou non à date</a:t>
            </a:r>
            <a:r>
              <a:rPr lang="fr-FR" sz="1400" dirty="0" smtClean="0">
                <a:solidFill>
                  <a:prstClr val="white"/>
                </a:solidFill>
                <a:latin typeface="Arial" panose="020B0604020202020204" pitchFamily="34" charset="0"/>
                <a:cs typeface="Arial" panose="020B0604020202020204" pitchFamily="34" charset="0"/>
              </a:rPr>
              <a:t>.</a:t>
            </a:r>
            <a:endParaRPr lang="fr-FR" sz="1400" u="sng" dirty="0" smtClean="0">
              <a:solidFill>
                <a:prstClr val="white"/>
              </a:solidFill>
              <a:latin typeface="Arial" panose="020B0604020202020204" pitchFamily="34" charset="0"/>
              <a:cs typeface="Arial" panose="020B0604020202020204" pitchFamily="34" charset="0"/>
            </a:endParaRPr>
          </a:p>
          <a:p>
            <a:pPr marL="285750" indent="-285750" algn="just">
              <a:buFont typeface="Arial"/>
              <a:buChar char="•"/>
            </a:pPr>
            <a:r>
              <a:rPr lang="fr-FR" sz="1400" i="1" dirty="0">
                <a:solidFill>
                  <a:prstClr val="white"/>
                </a:solidFill>
                <a:latin typeface="Arial" panose="020B0604020202020204" pitchFamily="34" charset="0"/>
                <a:cs typeface="Arial" panose="020B0604020202020204" pitchFamily="34" charset="0"/>
              </a:rPr>
              <a:t>Item « Livraison d'épicerie à domicile »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Il </a:t>
            </a:r>
            <a:r>
              <a:rPr lang="fr-FR" sz="1400" dirty="0">
                <a:solidFill>
                  <a:prstClr val="white"/>
                </a:solidFill>
                <a:latin typeface="Arial" panose="020B0604020202020204" pitchFamily="34" charset="0"/>
                <a:cs typeface="Arial" panose="020B0604020202020204" pitchFamily="34" charset="0"/>
              </a:rPr>
              <a:t>s’agit de savoir si un service de livraison d’épicerie à domicile existe autour de la personne, qu’elle l’utilise ou non à date</a:t>
            </a:r>
            <a:r>
              <a:rPr lang="fr-FR" sz="1400" dirty="0" smtClean="0">
                <a:solidFill>
                  <a:prstClr val="white"/>
                </a:solidFill>
                <a:latin typeface="Arial" panose="020B0604020202020204" pitchFamily="34" charset="0"/>
                <a:cs typeface="Arial" panose="020B0604020202020204" pitchFamily="34" charset="0"/>
              </a:rPr>
              <a:t>.</a:t>
            </a:r>
          </a:p>
          <a:p>
            <a:pPr marL="285750" indent="-285750" algn="just">
              <a:buFont typeface="Arial"/>
              <a:buChar char="•"/>
            </a:pPr>
            <a:r>
              <a:rPr lang="fr-FR" sz="1400" i="1" dirty="0">
                <a:solidFill>
                  <a:prstClr val="white"/>
                </a:solidFill>
                <a:latin typeface="Arial" panose="020B0604020202020204" pitchFamily="34" charset="0"/>
                <a:cs typeface="Arial" panose="020B0604020202020204" pitchFamily="34" charset="0"/>
              </a:rPr>
              <a:t>Item « </a:t>
            </a:r>
            <a:r>
              <a:rPr lang="fr-FR" sz="1400" i="1" dirty="0" smtClean="0">
                <a:solidFill>
                  <a:prstClr val="white"/>
                </a:solidFill>
                <a:latin typeface="Arial" panose="020B0604020202020204" pitchFamily="34" charset="0"/>
                <a:cs typeface="Arial" panose="020B0604020202020204" pitchFamily="34" charset="0"/>
              </a:rPr>
              <a:t>Difficultés financières » </a:t>
            </a:r>
            <a:r>
              <a:rPr lang="fr-FR" sz="1400" dirty="0">
                <a:solidFill>
                  <a:prstClr val="white"/>
                </a:solidFill>
                <a:latin typeface="Arial" panose="020B0604020202020204" pitchFamily="34" charset="0"/>
                <a:cs typeface="Arial" panose="020B0604020202020204" pitchFamily="34" charset="0"/>
              </a:rPr>
              <a:t>– La difficulté financière est présente si, afin de réduire son budget, la personne a renoncé au cours des 30 derniers jours à : nourriture, vêtement, abri adéquat, chauffage ou climatisation suffisants, médicaments prescrits, aides et soins à domicile, soins médicaux nécessaires. </a:t>
            </a:r>
            <a:endParaRPr lang="fr-FR" sz="1400" dirty="0" smtClean="0">
              <a:solidFill>
                <a:prstClr val="white"/>
              </a:solidFill>
              <a:latin typeface="Arial" panose="020B0604020202020204" pitchFamily="34" charset="0"/>
              <a:cs typeface="Arial" panose="020B0604020202020204" pitchFamily="34" charset="0"/>
            </a:endParaRPr>
          </a:p>
          <a:p>
            <a:pPr marL="265113" algn="just"/>
            <a:r>
              <a:rPr lang="fr-FR" sz="1400" dirty="0" smtClean="0">
                <a:solidFill>
                  <a:prstClr val="white"/>
                </a:solidFill>
                <a:latin typeface="Arial" panose="020B0604020202020204" pitchFamily="34" charset="0"/>
                <a:cs typeface="Arial" panose="020B0604020202020204" pitchFamily="34" charset="0"/>
              </a:rPr>
              <a:t>Si </a:t>
            </a:r>
            <a:r>
              <a:rPr lang="fr-FR" sz="1400" dirty="0">
                <a:solidFill>
                  <a:prstClr val="white"/>
                </a:solidFill>
                <a:latin typeface="Arial" panose="020B0604020202020204" pitchFamily="34" charset="0"/>
                <a:cs typeface="Arial" panose="020B0604020202020204" pitchFamily="34" charset="0"/>
              </a:rPr>
              <a:t>la personne présente ce comportement, même si son niveau de revenu est satisfaisant, codez « oui ». </a:t>
            </a:r>
          </a:p>
        </p:txBody>
      </p:sp>
      <p:sp>
        <p:nvSpPr>
          <p:cNvPr id="5" name="Arrondir un rectangle avec un coin du même côté 4"/>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Evaluation de l’environnement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641656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85057"/>
            <a:ext cx="7388954" cy="649968"/>
          </a:xfrm>
        </p:spPr>
        <p:txBody>
          <a:bodyPr>
            <a:noAutofit/>
          </a:bodyPr>
          <a:lstStyle/>
          <a:p>
            <a:r>
              <a:rPr lang="fr-FR" sz="1600" dirty="0" smtClean="0"/>
              <a:t>Présentation du domaine</a:t>
            </a:r>
            <a:endParaRPr lang="fr-FR" sz="1600" dirty="0"/>
          </a:p>
        </p:txBody>
      </p:sp>
      <p:sp>
        <p:nvSpPr>
          <p:cNvPr id="4" name="Rectangle 3"/>
          <p:cNvSpPr/>
          <p:nvPr/>
        </p:nvSpPr>
        <p:spPr>
          <a:xfrm>
            <a:off x="662940" y="1171505"/>
            <a:ext cx="7818120" cy="79064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La section </a:t>
            </a:r>
            <a:r>
              <a:rPr lang="fr-FR" sz="1400" b="1" dirty="0" smtClean="0">
                <a:solidFill>
                  <a:prstClr val="white"/>
                </a:solidFill>
                <a:latin typeface="Arial" panose="020B0604020202020204" pitchFamily="34" charset="0"/>
                <a:cs typeface="Arial" panose="020B0604020202020204" pitchFamily="34" charset="0"/>
              </a:rPr>
              <a:t>Perspectives de sortie et état général </a:t>
            </a:r>
            <a:r>
              <a:rPr lang="fr-FR" sz="1400" dirty="0" smtClean="0">
                <a:solidFill>
                  <a:prstClr val="white"/>
                </a:solidFill>
                <a:latin typeface="Arial" panose="020B0604020202020204" pitchFamily="34" charset="0"/>
                <a:cs typeface="Arial" panose="020B0604020202020204" pitchFamily="34" charset="0"/>
              </a:rPr>
              <a:t>contient plusieurs items permettant </a:t>
            </a:r>
            <a:r>
              <a:rPr lang="fr-FR" sz="1400" dirty="0">
                <a:solidFill>
                  <a:prstClr val="white"/>
                </a:solidFill>
                <a:latin typeface="Arial" panose="020B0604020202020204" pitchFamily="34" charset="0"/>
                <a:cs typeface="Arial" panose="020B0604020202020204" pitchFamily="34" charset="0"/>
              </a:rPr>
              <a:t>d’évaluer l’évolution de l’état général et/ou la possibilité éventuelle d’une prochaine sortie de la gestion de cas.</a:t>
            </a:r>
          </a:p>
        </p:txBody>
      </p:sp>
      <p:sp>
        <p:nvSpPr>
          <p:cNvPr id="6" name="Rectangle 5"/>
          <p:cNvSpPr/>
          <p:nvPr/>
        </p:nvSpPr>
        <p:spPr>
          <a:xfrm>
            <a:off x="642938" y="2274642"/>
            <a:ext cx="7818120" cy="75779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	</a:t>
            </a:r>
          </a:p>
          <a:p>
            <a:pPr algn="just"/>
            <a:r>
              <a:rPr lang="fr-FR" sz="1200" dirty="0">
                <a:solidFill>
                  <a:srgbClr val="0F3A9C"/>
                </a:solidFill>
              </a:rPr>
              <a:t>	</a:t>
            </a:r>
            <a:r>
              <a:rPr lang="fr-FR" sz="1200" dirty="0" smtClean="0">
                <a:solidFill>
                  <a:srgbClr val="0F3A9C"/>
                </a:solidFill>
              </a:rPr>
              <a:t>0 – Oui</a:t>
            </a:r>
          </a:p>
          <a:p>
            <a:pPr algn="just"/>
            <a:r>
              <a:rPr lang="fr-FR" sz="1200" dirty="0">
                <a:solidFill>
                  <a:srgbClr val="0F3A9C"/>
                </a:solidFill>
              </a:rPr>
              <a:t>	</a:t>
            </a:r>
            <a:r>
              <a:rPr lang="fr-FR" sz="1200" dirty="0" smtClean="0">
                <a:solidFill>
                  <a:srgbClr val="0F3A9C"/>
                </a:solidFill>
              </a:rPr>
              <a:t>1 – Non</a:t>
            </a:r>
          </a:p>
        </p:txBody>
      </p:sp>
      <p:sp>
        <p:nvSpPr>
          <p:cNvPr id="7" name="ZoneTexte 6"/>
          <p:cNvSpPr txBox="1"/>
          <p:nvPr/>
        </p:nvSpPr>
        <p:spPr>
          <a:xfrm>
            <a:off x="957700" y="2036968"/>
            <a:ext cx="5833625" cy="523220"/>
          </a:xfrm>
          <a:prstGeom prst="rect">
            <a:avLst/>
          </a:prstGeom>
          <a:solidFill>
            <a:schemeClr val="bg1"/>
          </a:solidFill>
        </p:spPr>
        <p:txBody>
          <a:bodyPr wrap="square" rtlCol="0">
            <a:spAutoFit/>
          </a:bodyPr>
          <a:lstStyle/>
          <a:p>
            <a:r>
              <a:rPr lang="fr-FR" sz="1400" b="1" i="1" dirty="0" smtClean="0">
                <a:solidFill>
                  <a:srgbClr val="0F3A9C"/>
                </a:solidFill>
              </a:rPr>
              <a:t>iR1 </a:t>
            </a:r>
            <a:r>
              <a:rPr lang="fr-FR" sz="1400" b="1" i="1" dirty="0">
                <a:solidFill>
                  <a:srgbClr val="0F3A9C"/>
                </a:solidFill>
              </a:rPr>
              <a:t>– Au moins un objectif de traitement atteint durant les 90 derniers jours (ou depuis la dernière évaluation si moins de 90 </a:t>
            </a:r>
            <a:r>
              <a:rPr lang="fr-FR" sz="1400" b="1" i="1" dirty="0" smtClean="0">
                <a:solidFill>
                  <a:srgbClr val="0F3A9C"/>
                </a:solidFill>
              </a:rPr>
              <a:t>jours)</a:t>
            </a:r>
            <a:endParaRPr lang="fr-FR" sz="1400" b="1" i="1" dirty="0">
              <a:solidFill>
                <a:srgbClr val="0F3A9C"/>
              </a:solidFill>
            </a:endParaRPr>
          </a:p>
        </p:txBody>
      </p:sp>
      <p:sp>
        <p:nvSpPr>
          <p:cNvPr id="13" name="Rectangle 12"/>
          <p:cNvSpPr/>
          <p:nvPr/>
        </p:nvSpPr>
        <p:spPr>
          <a:xfrm>
            <a:off x="642938" y="4325619"/>
            <a:ext cx="7818120" cy="198015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a:solidFill>
                  <a:schemeClr val="bg1"/>
                </a:solidFill>
                <a:latin typeface="Arial" panose="020B0604020202020204" pitchFamily="34" charset="0"/>
                <a:cs typeface="Arial" panose="020B0604020202020204" pitchFamily="34" charset="0"/>
              </a:rPr>
              <a:t>Pour l’item « Au moins un objectif de traitement atteint durant les 90 derniers jours (ou depuis la dernière évaluation si moins de 90 jours</a:t>
            </a:r>
            <a:r>
              <a:rPr lang="fr-FR" sz="1400" u="sng" dirty="0" smtClean="0">
                <a:solidFill>
                  <a:schemeClr val="bg1"/>
                </a:solidFill>
                <a:latin typeface="Arial" panose="020B0604020202020204" pitchFamily="34" charset="0"/>
                <a:cs typeface="Arial" panose="020B0604020202020204" pitchFamily="34" charset="0"/>
              </a:rPr>
              <a:t>) » :</a:t>
            </a:r>
            <a:r>
              <a:rPr lang="fr-FR" sz="1400" dirty="0" smtClean="0">
                <a:solidFill>
                  <a:schemeClr val="bg1"/>
                </a:solidFill>
                <a:latin typeface="Arial" panose="020B0604020202020204" pitchFamily="34" charset="0"/>
                <a:cs typeface="Arial" panose="020B0604020202020204" pitchFamily="34" charset="0"/>
              </a:rPr>
              <a:t> Un objectif </a:t>
            </a:r>
            <a:r>
              <a:rPr lang="fr-FR" sz="1400" dirty="0">
                <a:solidFill>
                  <a:schemeClr val="bg1"/>
                </a:solidFill>
                <a:latin typeface="Arial" panose="020B0604020202020204" pitchFamily="34" charset="0"/>
                <a:cs typeface="Arial" panose="020B0604020202020204" pitchFamily="34" charset="0"/>
              </a:rPr>
              <a:t>atteint fait référence au PSI. Est-ce qu’un problème identifié (au moins) a été amélioré, résolu ou stabilisé sur les objectifs qui avaient été fixés.</a:t>
            </a:r>
          </a:p>
          <a:p>
            <a:pPr algn="just"/>
            <a:r>
              <a:rPr lang="fr-FR" sz="1400" u="sng" dirty="0" smtClean="0">
                <a:solidFill>
                  <a:schemeClr val="bg1"/>
                </a:solidFill>
                <a:latin typeface="Arial" panose="020B0604020202020204" pitchFamily="34" charset="0"/>
                <a:cs typeface="Arial" panose="020B0604020202020204" pitchFamily="34" charset="0"/>
              </a:rPr>
              <a:t>Pour l’item « </a:t>
            </a:r>
            <a:r>
              <a:rPr lang="fr-FR" sz="1400" u="sng" dirty="0">
                <a:latin typeface="Arial" panose="020B0604020202020204" pitchFamily="34" charset="0"/>
                <a:cs typeface="Arial" panose="020B0604020202020204" pitchFamily="34" charset="0"/>
              </a:rPr>
              <a:t>Changement significatif de l'indépendance générale par rapport à il y a 90 jours (ou depuis la dernière évaluation si moins de 90 jours</a:t>
            </a:r>
            <a:r>
              <a:rPr lang="fr-FR" sz="1400" u="sng" dirty="0" smtClean="0">
                <a:latin typeface="Arial" panose="020B0604020202020204" pitchFamily="34" charset="0"/>
                <a:cs typeface="Arial" panose="020B0604020202020204" pitchFamily="34" charset="0"/>
              </a:rPr>
              <a:t>)</a:t>
            </a:r>
            <a:r>
              <a:rPr lang="fr-FR" sz="1400" u="sng" dirty="0" smtClean="0">
                <a:solidFill>
                  <a:schemeClr val="bg1"/>
                </a:solidFill>
                <a:latin typeface="Arial" panose="020B0604020202020204" pitchFamily="34" charset="0"/>
                <a:cs typeface="Arial" panose="020B0604020202020204" pitchFamily="34" charset="0"/>
              </a:rPr>
              <a:t> » </a:t>
            </a:r>
            <a:r>
              <a:rPr lang="fr-FR" sz="1400" u="sng" dirty="0">
                <a:solidFill>
                  <a:schemeClr val="bg1"/>
                </a:solidFill>
                <a:latin typeface="Arial" panose="020B0604020202020204" pitchFamily="34" charset="0"/>
                <a:cs typeface="Arial" panose="020B0604020202020204" pitchFamily="34" charset="0"/>
              </a:rPr>
              <a:t>:</a:t>
            </a:r>
            <a:r>
              <a:rPr lang="fr-FR" sz="1400" dirty="0">
                <a:solidFill>
                  <a:schemeClr val="bg1"/>
                </a:solidFill>
                <a:latin typeface="Arial" panose="020B0604020202020204" pitchFamily="34" charset="0"/>
                <a:cs typeface="Arial" panose="020B0604020202020204" pitchFamily="34" charset="0"/>
              </a:rPr>
              <a:t> Evaluez l’état d’indépendance globale par rapport aux 90 derniers jours, cela peut être une amélioration ou détérioration dans n’importe quel domaine (participation sociale du fait d’une amélioration de l’humeur, du fait d’une amélioration de la </a:t>
            </a:r>
            <a:r>
              <a:rPr lang="fr-FR" sz="1400" dirty="0" smtClean="0">
                <a:solidFill>
                  <a:schemeClr val="bg1"/>
                </a:solidFill>
                <a:latin typeface="Arial" panose="020B0604020202020204" pitchFamily="34" charset="0"/>
                <a:cs typeface="Arial" panose="020B0604020202020204" pitchFamily="34" charset="0"/>
              </a:rPr>
              <a:t>marche, etc.).</a:t>
            </a:r>
            <a:endParaRPr lang="fr-FR" sz="1400" dirty="0">
              <a:solidFill>
                <a:schemeClr val="bg1"/>
              </a:solidFill>
              <a:latin typeface="Arial" panose="020B0604020202020204" pitchFamily="34" charset="0"/>
              <a:cs typeface="Arial" panose="020B0604020202020204" pitchFamily="34" charset="0"/>
            </a:endParaRPr>
          </a:p>
        </p:txBody>
      </p:sp>
      <p:sp>
        <p:nvSpPr>
          <p:cNvPr id="14" name="ZoneTexte 13"/>
          <p:cNvSpPr txBox="1"/>
          <p:nvPr/>
        </p:nvSpPr>
        <p:spPr>
          <a:xfrm rot="16200000">
            <a:off x="-22469" y="528598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5" name="Rectangle 14"/>
          <p:cNvSpPr/>
          <p:nvPr/>
        </p:nvSpPr>
        <p:spPr>
          <a:xfrm>
            <a:off x="642938" y="3309003"/>
            <a:ext cx="7818120" cy="95035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a:p>
            <a:pPr algn="just"/>
            <a:r>
              <a:rPr lang="fr-FR" sz="1200" dirty="0" smtClean="0">
                <a:solidFill>
                  <a:srgbClr val="0F3A9C"/>
                </a:solidFill>
              </a:rPr>
              <a:t>	0 – Amélioration </a:t>
            </a:r>
          </a:p>
          <a:p>
            <a:pPr algn="just"/>
            <a:r>
              <a:rPr lang="fr-FR" sz="1200" dirty="0" smtClean="0">
                <a:solidFill>
                  <a:srgbClr val="0F3A9C"/>
                </a:solidFill>
              </a:rPr>
              <a:t>	1</a:t>
            </a:r>
            <a:r>
              <a:rPr lang="fr-FR" sz="1200" dirty="0">
                <a:solidFill>
                  <a:srgbClr val="0F3A9C"/>
                </a:solidFill>
              </a:rPr>
              <a:t> – </a:t>
            </a:r>
            <a:r>
              <a:rPr lang="fr-FR" sz="1200" dirty="0" smtClean="0">
                <a:solidFill>
                  <a:srgbClr val="0F3A9C"/>
                </a:solidFill>
              </a:rPr>
              <a:t>Pas </a:t>
            </a:r>
            <a:r>
              <a:rPr lang="fr-FR" sz="1200" dirty="0">
                <a:solidFill>
                  <a:srgbClr val="0F3A9C"/>
                </a:solidFill>
              </a:rPr>
              <a:t>de changement </a:t>
            </a:r>
            <a:endParaRPr lang="fr-FR" sz="1200" dirty="0" smtClean="0">
              <a:solidFill>
                <a:srgbClr val="0F3A9C"/>
              </a:solidFill>
            </a:endParaRP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Détérioration</a:t>
            </a:r>
            <a:endParaRPr lang="fr-FR" sz="1200" dirty="0">
              <a:solidFill>
                <a:srgbClr val="0F3A9C"/>
              </a:solidFill>
            </a:endParaRPr>
          </a:p>
        </p:txBody>
      </p:sp>
      <p:sp>
        <p:nvSpPr>
          <p:cNvPr id="16" name="ZoneTexte 15"/>
          <p:cNvSpPr txBox="1"/>
          <p:nvPr/>
        </p:nvSpPr>
        <p:spPr>
          <a:xfrm>
            <a:off x="957700" y="3124338"/>
            <a:ext cx="5833625" cy="523220"/>
          </a:xfrm>
          <a:prstGeom prst="rect">
            <a:avLst/>
          </a:prstGeom>
          <a:solidFill>
            <a:schemeClr val="bg1"/>
          </a:solidFill>
        </p:spPr>
        <p:txBody>
          <a:bodyPr wrap="square" rtlCol="0">
            <a:spAutoFit/>
          </a:bodyPr>
          <a:lstStyle>
            <a:defPPr>
              <a:defRPr lang="fr-FR"/>
            </a:defPPr>
            <a:lvl1pPr>
              <a:defRPr sz="1400" b="1" i="1">
                <a:solidFill>
                  <a:srgbClr val="0F3A9C"/>
                </a:solidFill>
              </a:defRPr>
            </a:lvl1pPr>
          </a:lstStyle>
          <a:p>
            <a:r>
              <a:rPr lang="fr-FR" dirty="0"/>
              <a:t>iR2 – Changement significatif de l'indépendance générale par rapport à il y a 90 jours (ou depuis la dernière évaluation si moins de 90 jours</a:t>
            </a:r>
            <a:r>
              <a:rPr lang="fr-FR" dirty="0" smtClean="0"/>
              <a:t>)</a:t>
            </a:r>
            <a:endParaRPr lang="fr-FR" dirty="0"/>
          </a:p>
        </p:txBody>
      </p:sp>
      <p:sp>
        <p:nvSpPr>
          <p:cNvPr id="2" name="Titre 1"/>
          <p:cNvSpPr>
            <a:spLocks noGrp="1"/>
          </p:cNvSpPr>
          <p:nvPr>
            <p:ph type="title" idx="4294967295"/>
          </p:nvPr>
        </p:nvSpPr>
        <p:spPr>
          <a:xfrm>
            <a:off x="642938" y="148015"/>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R. Perspectives de sortie et état général</a:t>
            </a:r>
            <a:endParaRPr lang="fr-FR" dirty="0" smtClean="0">
              <a:effectLst/>
            </a:endParaRPr>
          </a:p>
          <a:p>
            <a:endParaRPr lang="fr-FR" dirty="0"/>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58200420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Perspectives de sortie et état général</a:t>
            </a:r>
            <a:endParaRPr lang="fr-FR" sz="1400" b="1"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42938" y="2685616"/>
            <a:ext cx="7818120" cy="116672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Reportez-vous à l’item </a:t>
            </a:r>
            <a:r>
              <a:rPr lang="fr-FR" sz="1200" i="1" dirty="0" smtClean="0">
                <a:solidFill>
                  <a:srgbClr val="0F3A9C"/>
                </a:solidFill>
              </a:rPr>
              <a:t>iG1 </a:t>
            </a:r>
            <a:r>
              <a:rPr lang="fr-FR" sz="1200" i="1" dirty="0">
                <a:solidFill>
                  <a:srgbClr val="0F3A9C"/>
                </a:solidFill>
              </a:rPr>
              <a:t>pour la liste complète des activités </a:t>
            </a:r>
            <a:r>
              <a:rPr lang="fr-FR" sz="1200" i="1" dirty="0" smtClean="0">
                <a:solidFill>
                  <a:srgbClr val="0F3A9C"/>
                </a:solidFill>
              </a:rPr>
              <a:t>instrumentales de </a:t>
            </a:r>
            <a:r>
              <a:rPr lang="fr-FR" sz="1200" i="1" dirty="0">
                <a:solidFill>
                  <a:srgbClr val="0F3A9C"/>
                </a:solidFill>
              </a:rPr>
              <a:t>la vie quotidienne (</a:t>
            </a:r>
            <a:r>
              <a:rPr lang="fr-FR" sz="1200" i="1" dirty="0" smtClean="0">
                <a:solidFill>
                  <a:srgbClr val="0F3A9C"/>
                </a:solidFill>
              </a:rPr>
              <a:t>AIVQ).</a:t>
            </a:r>
          </a:p>
          <a:p>
            <a:pPr algn="just"/>
            <a:r>
              <a:rPr lang="fr-FR" sz="1200" i="1" dirty="0">
                <a:solidFill>
                  <a:srgbClr val="0F3A9C"/>
                </a:solidFill>
              </a:rPr>
              <a:t>	</a:t>
            </a:r>
            <a:r>
              <a:rPr lang="fr-FR" sz="1200" dirty="0">
                <a:solidFill>
                  <a:srgbClr val="0F3A9C"/>
                </a:solidFill>
              </a:rPr>
              <a:t>|______________________|</a:t>
            </a:r>
          </a:p>
        </p:txBody>
      </p:sp>
      <p:sp>
        <p:nvSpPr>
          <p:cNvPr id="13" name="ZoneTexte 12"/>
          <p:cNvSpPr txBox="1"/>
          <p:nvPr/>
        </p:nvSpPr>
        <p:spPr>
          <a:xfrm>
            <a:off x="957700" y="2500951"/>
            <a:ext cx="5833625" cy="523220"/>
          </a:xfrm>
          <a:prstGeom prst="rect">
            <a:avLst/>
          </a:prstGeom>
          <a:solidFill>
            <a:schemeClr val="bg1"/>
          </a:solidFill>
        </p:spPr>
        <p:txBody>
          <a:bodyPr wrap="square" rtlCol="0">
            <a:spAutoFit/>
          </a:bodyPr>
          <a:lstStyle/>
          <a:p>
            <a:r>
              <a:rPr lang="fr-FR" sz="1400" b="1" i="1" dirty="0" smtClean="0">
                <a:solidFill>
                  <a:srgbClr val="0F3A9C"/>
                </a:solidFill>
              </a:rPr>
              <a:t>iR4 </a:t>
            </a:r>
            <a:r>
              <a:rPr lang="fr-FR" sz="1400" b="1" i="1" dirty="0">
                <a:solidFill>
                  <a:srgbClr val="0F3A9C"/>
                </a:solidFill>
              </a:rPr>
              <a:t>– Nombre </a:t>
            </a:r>
            <a:r>
              <a:rPr lang="fr-FR" sz="1400" b="1" i="1" dirty="0" smtClean="0">
                <a:solidFill>
                  <a:srgbClr val="0F3A9C"/>
                </a:solidFill>
              </a:rPr>
              <a:t>d'AIVQ </a:t>
            </a:r>
            <a:r>
              <a:rPr lang="fr-FR" sz="1400" b="1" i="1" dirty="0">
                <a:solidFill>
                  <a:srgbClr val="0F3A9C"/>
                </a:solidFill>
              </a:rPr>
              <a:t>parmi les </a:t>
            </a:r>
            <a:r>
              <a:rPr lang="fr-FR" sz="1400" b="1" i="1" dirty="0" smtClean="0">
                <a:solidFill>
                  <a:srgbClr val="0F3A9C"/>
                </a:solidFill>
              </a:rPr>
              <a:t>8 </a:t>
            </a:r>
            <a:r>
              <a:rPr lang="fr-FR" sz="1400" b="1" i="1" dirty="0">
                <a:solidFill>
                  <a:srgbClr val="0F3A9C"/>
                </a:solidFill>
              </a:rPr>
              <a:t>domaines pour </a:t>
            </a:r>
            <a:r>
              <a:rPr lang="fr-FR" sz="1400" b="1" i="1" dirty="0" smtClean="0">
                <a:solidFill>
                  <a:srgbClr val="0F3A9C"/>
                </a:solidFill>
              </a:rPr>
              <a:t>lesquelles </a:t>
            </a:r>
            <a:r>
              <a:rPr lang="fr-FR" sz="1400" b="1" i="1" dirty="0">
                <a:solidFill>
                  <a:srgbClr val="0F3A9C"/>
                </a:solidFill>
              </a:rPr>
              <a:t>la personne était indépendante avant la détérioration</a:t>
            </a:r>
          </a:p>
        </p:txBody>
      </p:sp>
      <p:sp>
        <p:nvSpPr>
          <p:cNvPr id="14" name="Rectangle 13"/>
          <p:cNvSpPr/>
          <p:nvPr/>
        </p:nvSpPr>
        <p:spPr>
          <a:xfrm>
            <a:off x="642938" y="4169993"/>
            <a:ext cx="7818120" cy="153019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	0</a:t>
            </a:r>
            <a:r>
              <a:rPr lang="fr-FR" sz="1200" dirty="0">
                <a:solidFill>
                  <a:srgbClr val="0F3A9C"/>
                </a:solidFill>
              </a:rPr>
              <a:t> – </a:t>
            </a:r>
            <a:r>
              <a:rPr lang="fr-FR" sz="1200" dirty="0" smtClean="0">
                <a:solidFill>
                  <a:srgbClr val="0F3A9C"/>
                </a:solidFill>
              </a:rPr>
              <a:t>Durant </a:t>
            </a:r>
            <a:r>
              <a:rPr lang="fr-FR" sz="1200" dirty="0">
                <a:solidFill>
                  <a:srgbClr val="0F3A9C"/>
                </a:solidFill>
              </a:rPr>
              <a:t>les 7 derniers jours</a:t>
            </a:r>
          </a:p>
          <a:p>
            <a:pPr algn="just"/>
            <a:r>
              <a:rPr lang="fr-FR" sz="1200" dirty="0" smtClean="0">
                <a:solidFill>
                  <a:srgbClr val="0F3A9C"/>
                </a:solidFill>
              </a:rPr>
              <a:t>	1</a:t>
            </a:r>
            <a:r>
              <a:rPr lang="fr-FR" sz="1200" dirty="0">
                <a:solidFill>
                  <a:srgbClr val="0F3A9C"/>
                </a:solidFill>
              </a:rPr>
              <a:t> – </a:t>
            </a:r>
            <a:r>
              <a:rPr lang="fr-FR" sz="1200" dirty="0" smtClean="0">
                <a:solidFill>
                  <a:srgbClr val="0F3A9C"/>
                </a:solidFill>
              </a:rPr>
              <a:t>Entre </a:t>
            </a:r>
            <a:r>
              <a:rPr lang="fr-FR" sz="1200" dirty="0">
                <a:solidFill>
                  <a:srgbClr val="0F3A9C"/>
                </a:solidFill>
              </a:rPr>
              <a:t>8 et 14 jours</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Entre </a:t>
            </a:r>
            <a:r>
              <a:rPr lang="fr-FR" sz="1200" dirty="0">
                <a:solidFill>
                  <a:srgbClr val="0F3A9C"/>
                </a:solidFill>
              </a:rPr>
              <a:t>15 et 30 jours</a:t>
            </a:r>
          </a:p>
          <a:p>
            <a:pPr algn="just"/>
            <a:r>
              <a:rPr lang="fr-FR" sz="1200" dirty="0" smtClean="0">
                <a:solidFill>
                  <a:srgbClr val="0F3A9C"/>
                </a:solidFill>
              </a:rPr>
              <a:t>	3</a:t>
            </a:r>
            <a:r>
              <a:rPr lang="fr-FR" sz="1200" dirty="0">
                <a:solidFill>
                  <a:srgbClr val="0F3A9C"/>
                </a:solidFill>
              </a:rPr>
              <a:t> – </a:t>
            </a:r>
            <a:r>
              <a:rPr lang="fr-FR" sz="1200" dirty="0" smtClean="0">
                <a:solidFill>
                  <a:srgbClr val="0F3A9C"/>
                </a:solidFill>
              </a:rPr>
              <a:t>Entre </a:t>
            </a:r>
            <a:r>
              <a:rPr lang="fr-FR" sz="1200" dirty="0">
                <a:solidFill>
                  <a:srgbClr val="0F3A9C"/>
                </a:solidFill>
              </a:rPr>
              <a:t>31 et 60 jours</a:t>
            </a:r>
          </a:p>
          <a:p>
            <a:pPr algn="just"/>
            <a:r>
              <a:rPr lang="fr-FR" sz="1200" dirty="0" smtClean="0">
                <a:solidFill>
                  <a:srgbClr val="0F3A9C"/>
                </a:solidFill>
              </a:rPr>
              <a:t>	4 </a:t>
            </a:r>
            <a:r>
              <a:rPr lang="fr-FR" sz="1200" dirty="0">
                <a:solidFill>
                  <a:srgbClr val="0F3A9C"/>
                </a:solidFill>
              </a:rPr>
              <a:t>– </a:t>
            </a:r>
            <a:r>
              <a:rPr lang="fr-FR" sz="1200" dirty="0" smtClean="0">
                <a:solidFill>
                  <a:srgbClr val="0F3A9C"/>
                </a:solidFill>
              </a:rPr>
              <a:t>Plus </a:t>
            </a:r>
            <a:r>
              <a:rPr lang="fr-FR" sz="1200" dirty="0">
                <a:solidFill>
                  <a:srgbClr val="0F3A9C"/>
                </a:solidFill>
              </a:rPr>
              <a:t>de 60 jours</a:t>
            </a:r>
          </a:p>
          <a:p>
            <a:pPr algn="just"/>
            <a:r>
              <a:rPr lang="fr-FR" sz="1200" dirty="0" smtClean="0">
                <a:solidFill>
                  <a:srgbClr val="0F3A9C"/>
                </a:solidFill>
              </a:rPr>
              <a:t>	8 </a:t>
            </a:r>
            <a:r>
              <a:rPr lang="fr-FR" sz="1200" dirty="0">
                <a:solidFill>
                  <a:srgbClr val="0F3A9C"/>
                </a:solidFill>
              </a:rPr>
              <a:t>– </a:t>
            </a:r>
            <a:r>
              <a:rPr lang="fr-FR" sz="1200" dirty="0" smtClean="0">
                <a:solidFill>
                  <a:srgbClr val="0F3A9C"/>
                </a:solidFill>
              </a:rPr>
              <a:t>Pas </a:t>
            </a:r>
            <a:r>
              <a:rPr lang="fr-FR" sz="1200" dirty="0">
                <a:solidFill>
                  <a:srgbClr val="0F3A9C"/>
                </a:solidFill>
              </a:rPr>
              <a:t>de clair évènement précipitant </a:t>
            </a:r>
          </a:p>
        </p:txBody>
      </p:sp>
      <p:sp>
        <p:nvSpPr>
          <p:cNvPr id="15" name="ZoneTexte 14"/>
          <p:cNvSpPr txBox="1"/>
          <p:nvPr/>
        </p:nvSpPr>
        <p:spPr>
          <a:xfrm>
            <a:off x="957700" y="3985328"/>
            <a:ext cx="5986025" cy="307777"/>
          </a:xfrm>
          <a:prstGeom prst="rect">
            <a:avLst/>
          </a:prstGeom>
          <a:solidFill>
            <a:schemeClr val="bg1"/>
          </a:solidFill>
        </p:spPr>
        <p:txBody>
          <a:bodyPr wrap="square" rtlCol="0">
            <a:spAutoFit/>
          </a:bodyPr>
          <a:lstStyle>
            <a:defPPr>
              <a:defRPr lang="fr-FR"/>
            </a:defPPr>
            <a:lvl1pPr>
              <a:defRPr sz="1400" b="1" i="1">
                <a:solidFill>
                  <a:srgbClr val="0F3A9C"/>
                </a:solidFill>
              </a:defRPr>
            </a:lvl1pPr>
          </a:lstStyle>
          <a:p>
            <a:r>
              <a:rPr lang="fr-FR" dirty="0" smtClean="0"/>
              <a:t>iR5 </a:t>
            </a:r>
            <a:r>
              <a:rPr lang="fr-FR" dirty="0"/>
              <a:t>– Date de début de </a:t>
            </a:r>
            <a:r>
              <a:rPr lang="fr-FR" dirty="0" smtClean="0"/>
              <a:t>l’évènement ou </a:t>
            </a:r>
            <a:r>
              <a:rPr lang="fr-FR" dirty="0"/>
              <a:t>du problème précipitant l'aggravation</a:t>
            </a:r>
          </a:p>
        </p:txBody>
      </p:sp>
      <p:sp>
        <p:nvSpPr>
          <p:cNvPr id="16" name="Rectangle 15"/>
          <p:cNvSpPr/>
          <p:nvPr/>
        </p:nvSpPr>
        <p:spPr>
          <a:xfrm>
            <a:off x="642938" y="1204355"/>
            <a:ext cx="7818120" cy="109232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Reportez-vous à l’item iG2 pour la liste complète des activités de la vie quotidienne (AVQ).</a:t>
            </a:r>
          </a:p>
          <a:p>
            <a:pPr algn="just"/>
            <a:r>
              <a:rPr lang="fr-FR" sz="1200" i="1" dirty="0">
                <a:solidFill>
                  <a:srgbClr val="0F3A9C"/>
                </a:solidFill>
              </a:rPr>
              <a:t>	</a:t>
            </a:r>
            <a:r>
              <a:rPr lang="fr-FR" sz="1200" dirty="0">
                <a:solidFill>
                  <a:srgbClr val="0F3A9C"/>
                </a:solidFill>
              </a:rPr>
              <a:t>|______________________|</a:t>
            </a:r>
          </a:p>
        </p:txBody>
      </p:sp>
      <p:sp>
        <p:nvSpPr>
          <p:cNvPr id="17" name="ZoneTexte 16"/>
          <p:cNvSpPr txBox="1"/>
          <p:nvPr/>
        </p:nvSpPr>
        <p:spPr>
          <a:xfrm>
            <a:off x="957700" y="1019690"/>
            <a:ext cx="5833625" cy="523220"/>
          </a:xfrm>
          <a:prstGeom prst="rect">
            <a:avLst/>
          </a:prstGeom>
          <a:solidFill>
            <a:schemeClr val="bg1"/>
          </a:solidFill>
        </p:spPr>
        <p:txBody>
          <a:bodyPr wrap="square" rtlCol="0">
            <a:spAutoFit/>
          </a:bodyPr>
          <a:lstStyle/>
          <a:p>
            <a:r>
              <a:rPr lang="fr-FR" sz="1400" b="1" i="1" dirty="0" smtClean="0">
                <a:solidFill>
                  <a:srgbClr val="0F3A9C"/>
                </a:solidFill>
              </a:rPr>
              <a:t>iR3 </a:t>
            </a:r>
            <a:r>
              <a:rPr lang="fr-FR" sz="1400" b="1" i="1" dirty="0">
                <a:solidFill>
                  <a:srgbClr val="0F3A9C"/>
                </a:solidFill>
              </a:rPr>
              <a:t>– Nombre d'AVQ parmi les 10 domaines </a:t>
            </a:r>
            <a:r>
              <a:rPr lang="fr-FR" sz="1400" b="1" i="1" dirty="0" smtClean="0">
                <a:solidFill>
                  <a:srgbClr val="0F3A9C"/>
                </a:solidFill>
              </a:rPr>
              <a:t>dans lesquels </a:t>
            </a:r>
            <a:r>
              <a:rPr lang="fr-FR" sz="1400" b="1" i="1" dirty="0">
                <a:solidFill>
                  <a:srgbClr val="0F3A9C"/>
                </a:solidFill>
              </a:rPr>
              <a:t>la personne était indépendante avant la détérioration</a:t>
            </a:r>
          </a:p>
        </p:txBody>
      </p:sp>
      <p:grpSp>
        <p:nvGrpSpPr>
          <p:cNvPr id="19" name="Groupe 18"/>
          <p:cNvGrpSpPr/>
          <p:nvPr/>
        </p:nvGrpSpPr>
        <p:grpSpPr>
          <a:xfrm>
            <a:off x="4251987" y="6437688"/>
            <a:ext cx="640026" cy="325577"/>
            <a:chOff x="4063779" y="6537716"/>
            <a:chExt cx="1016441" cy="200055"/>
          </a:xfrm>
        </p:grpSpPr>
        <p:sp>
          <p:nvSpPr>
            <p:cNvPr id="20" name="Rectangle 1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1" name="ZoneTexte 2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77029931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11" name="Arrondir un rectangle avec un coin du même côté 10"/>
          <p:cNvSpPr/>
          <p:nvPr/>
        </p:nvSpPr>
        <p:spPr>
          <a:xfrm rot="10800000">
            <a:off x="4533899" y="-11627"/>
            <a:ext cx="363854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Perspectives de sortie et état général</a:t>
            </a:r>
            <a:endParaRPr lang="fr-FR" sz="1400"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642938" y="1423318"/>
            <a:ext cx="7818120" cy="269810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spécifiques</a:t>
            </a:r>
          </a:p>
          <a:p>
            <a:pPr marL="171450" indent="-171450" algn="just">
              <a:buFont typeface="Arial" panose="020B0604020202020204" pitchFamily="34" charset="0"/>
              <a:buChar char="•"/>
            </a:pPr>
            <a:endParaRPr lang="fr-FR" sz="14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 </a:t>
            </a:r>
            <a:r>
              <a:rPr lang="fr-FR" sz="1400" i="1" dirty="0">
                <a:solidFill>
                  <a:prstClr val="white"/>
                </a:solidFill>
                <a:latin typeface="Arial" panose="020B0604020202020204" pitchFamily="34" charset="0"/>
                <a:cs typeface="Arial" panose="020B0604020202020204" pitchFamily="34" charset="0"/>
              </a:rPr>
              <a:t>« Au moins un objectif de traitement atteint durant les 90 derniers jours (ou depuis la dernière évaluation si moins de 90 jours) </a:t>
            </a:r>
            <a:r>
              <a:rPr lang="fr-FR" sz="1400" i="1" dirty="0" smtClean="0">
                <a:solidFill>
                  <a:prstClr val="white"/>
                </a:solidFill>
                <a:latin typeface="Arial" panose="020B0604020202020204" pitchFamily="34" charset="0"/>
                <a:cs typeface="Arial" panose="020B0604020202020204" pitchFamily="34" charset="0"/>
              </a:rPr>
              <a:t>»</a:t>
            </a:r>
            <a:r>
              <a:rPr lang="fr-FR" sz="1400" i="1" dirty="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Un </a:t>
            </a:r>
            <a:r>
              <a:rPr lang="fr-FR" sz="1400" dirty="0">
                <a:solidFill>
                  <a:schemeClr val="bg1"/>
                </a:solidFill>
                <a:latin typeface="Arial" panose="020B0604020202020204" pitchFamily="34" charset="0"/>
                <a:cs typeface="Arial" panose="020B0604020202020204" pitchFamily="34" charset="0"/>
              </a:rPr>
              <a:t>objectif atteint fait référence au PSI. Est-ce qu’un problème identifié (au moins) a été amélioré, résolu ou stabilisé sur les objectifs qui avaient été fixés.</a:t>
            </a:r>
          </a:p>
          <a:p>
            <a:pPr marL="171450" indent="-1714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 </a:t>
            </a:r>
            <a:r>
              <a:rPr lang="fr-FR" sz="1400" i="1" dirty="0">
                <a:solidFill>
                  <a:prstClr val="white"/>
                </a:solidFill>
                <a:latin typeface="Arial" panose="020B0604020202020204" pitchFamily="34" charset="0"/>
                <a:cs typeface="Arial" panose="020B0604020202020204" pitchFamily="34" charset="0"/>
              </a:rPr>
              <a:t>« Changement significatif de l'indépendance générale par rapport à il y a 90 jours (ou depuis la dernière évaluation si moins de 90 jours) </a:t>
            </a:r>
            <a:r>
              <a:rPr lang="fr-FR" sz="1400" i="1" dirty="0" smtClean="0">
                <a:solidFill>
                  <a:prstClr val="white"/>
                </a:solidFill>
                <a:latin typeface="Arial" panose="020B0604020202020204" pitchFamily="34" charset="0"/>
                <a:cs typeface="Arial" panose="020B0604020202020204" pitchFamily="34" charset="0"/>
              </a:rPr>
              <a:t>»</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 </a:t>
            </a:r>
            <a:r>
              <a:rPr lang="fr-FR" sz="1400" dirty="0" smtClean="0">
                <a:solidFill>
                  <a:schemeClr val="bg1"/>
                </a:solidFill>
                <a:latin typeface="Arial" panose="020B0604020202020204" pitchFamily="34" charset="0"/>
                <a:cs typeface="Arial" panose="020B0604020202020204" pitchFamily="34" charset="0"/>
              </a:rPr>
              <a:t>Evaluez </a:t>
            </a:r>
            <a:r>
              <a:rPr lang="fr-FR" sz="1400" dirty="0">
                <a:solidFill>
                  <a:schemeClr val="bg1"/>
                </a:solidFill>
                <a:latin typeface="Arial" panose="020B0604020202020204" pitchFamily="34" charset="0"/>
                <a:cs typeface="Arial" panose="020B0604020202020204" pitchFamily="34" charset="0"/>
              </a:rPr>
              <a:t>l’état d’indépendance globale par rapport aux 90 derniers jours, cela peut être une amélioration ou détérioration dans n’importe quel domaine (participation sociale du fait d’une amélioration de l’humeur, du fait d’une amélioration de la marche… ).</a:t>
            </a: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62088657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66925"/>
            <a:ext cx="8043862" cy="756330"/>
          </a:xfrm>
        </p:spPr>
        <p:txBody>
          <a:bodyPr>
            <a:noAutofit/>
          </a:bodyPr>
          <a:lstStyle/>
          <a:p>
            <a:r>
              <a:rPr lang="fr-FR" sz="1600" dirty="0" smtClean="0"/>
              <a:t>Présentation du domaine</a:t>
            </a:r>
            <a:endParaRPr lang="fr-FR" sz="1600" dirty="0"/>
          </a:p>
        </p:txBody>
      </p:sp>
      <p:sp>
        <p:nvSpPr>
          <p:cNvPr id="8" name="Rectangle 7"/>
          <p:cNvSpPr/>
          <p:nvPr/>
        </p:nvSpPr>
        <p:spPr>
          <a:xfrm>
            <a:off x="662940" y="1389023"/>
            <a:ext cx="7818120" cy="45462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La section </a:t>
            </a:r>
            <a:r>
              <a:rPr lang="fr-FR" sz="1400" b="1" dirty="0" smtClean="0">
                <a:solidFill>
                  <a:prstClr val="white"/>
                </a:solidFill>
                <a:latin typeface="Arial" panose="020B0604020202020204" pitchFamily="34" charset="0"/>
                <a:cs typeface="Arial" panose="020B0604020202020204" pitchFamily="34" charset="0"/>
              </a:rPr>
              <a:t>Sortie </a:t>
            </a:r>
            <a:r>
              <a:rPr lang="fr-FR" sz="1400" dirty="0" smtClean="0">
                <a:solidFill>
                  <a:prstClr val="white"/>
                </a:solidFill>
                <a:latin typeface="Arial" panose="020B0604020202020204" pitchFamily="34" charset="0"/>
                <a:cs typeface="Arial" panose="020B0604020202020204" pitchFamily="34" charset="0"/>
              </a:rPr>
              <a:t>contient deux items relatifs à la sortie de la personne de la gestion de cas.</a:t>
            </a:r>
            <a:endParaRPr lang="fr-FR" sz="14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2938" y="2133600"/>
            <a:ext cx="7818120" cy="65928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2" name="ZoneTexte 11"/>
          <p:cNvSpPr txBox="1"/>
          <p:nvPr/>
        </p:nvSpPr>
        <p:spPr>
          <a:xfrm>
            <a:off x="957700" y="1948934"/>
            <a:ext cx="4664610" cy="369332"/>
          </a:xfrm>
          <a:prstGeom prst="rect">
            <a:avLst/>
          </a:prstGeom>
          <a:solidFill>
            <a:schemeClr val="bg1"/>
          </a:solidFill>
        </p:spPr>
        <p:txBody>
          <a:bodyPr wrap="none" rtlCol="0">
            <a:spAutoFit/>
          </a:bodyPr>
          <a:lstStyle/>
          <a:p>
            <a:r>
              <a:rPr lang="fr-FR" b="1" i="1" dirty="0" smtClean="0">
                <a:solidFill>
                  <a:srgbClr val="0F3A9C"/>
                </a:solidFill>
              </a:rPr>
              <a:t>iT1 – Date du dernier jour de la prise en charge</a:t>
            </a:r>
            <a:endParaRPr lang="fr-FR" b="1" i="1" dirty="0">
              <a:solidFill>
                <a:srgbClr val="0F3A9C"/>
              </a:solidFill>
            </a:endParaRPr>
          </a:p>
        </p:txBody>
      </p:sp>
      <p:sp>
        <p:nvSpPr>
          <p:cNvPr id="13" name="Rectangle 12"/>
          <p:cNvSpPr/>
          <p:nvPr/>
        </p:nvSpPr>
        <p:spPr>
          <a:xfrm>
            <a:off x="642938" y="3162218"/>
            <a:ext cx="7818120" cy="189805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a:solidFill>
                <a:srgbClr val="0F3A9C"/>
              </a:solidFill>
            </a:endParaRPr>
          </a:p>
        </p:txBody>
      </p:sp>
      <p:sp>
        <p:nvSpPr>
          <p:cNvPr id="14" name="ZoneTexte 13"/>
          <p:cNvSpPr txBox="1"/>
          <p:nvPr/>
        </p:nvSpPr>
        <p:spPr>
          <a:xfrm>
            <a:off x="957700" y="2977552"/>
            <a:ext cx="2138727" cy="369332"/>
          </a:xfrm>
          <a:prstGeom prst="rect">
            <a:avLst/>
          </a:prstGeom>
          <a:solidFill>
            <a:schemeClr val="bg1"/>
          </a:solidFill>
        </p:spPr>
        <p:txBody>
          <a:bodyPr wrap="none" rtlCol="0">
            <a:spAutoFit/>
          </a:bodyPr>
          <a:lstStyle/>
          <a:p>
            <a:r>
              <a:rPr lang="fr-FR" b="1" i="1" dirty="0" smtClean="0">
                <a:solidFill>
                  <a:srgbClr val="0F3A9C"/>
                </a:solidFill>
              </a:rPr>
              <a:t>iT2 – Mode de sortie</a:t>
            </a:r>
            <a:endParaRPr lang="fr-FR" b="1" i="1" dirty="0">
              <a:solidFill>
                <a:srgbClr val="0F3A9C"/>
              </a:solidFill>
            </a:endParaRPr>
          </a:p>
        </p:txBody>
      </p:sp>
      <p:sp>
        <p:nvSpPr>
          <p:cNvPr id="16" name="Rectangle 15"/>
          <p:cNvSpPr/>
          <p:nvPr/>
        </p:nvSpPr>
        <p:spPr>
          <a:xfrm>
            <a:off x="699136" y="3280208"/>
            <a:ext cx="3852862" cy="1780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smtClean="0">
                <a:solidFill>
                  <a:srgbClr val="0F3A9C"/>
                </a:solidFill>
              </a:rPr>
              <a:t>1 – Habitation privée, appartement ou chambre louée</a:t>
            </a:r>
          </a:p>
          <a:p>
            <a:pPr lvl="1" algn="just"/>
            <a:r>
              <a:rPr lang="fr-FR" sz="1100" dirty="0" smtClean="0">
                <a:solidFill>
                  <a:srgbClr val="0F3A9C"/>
                </a:solidFill>
              </a:rPr>
              <a:t>2 – Etablissement médico social d’hébergement ou résidence service</a:t>
            </a:r>
          </a:p>
          <a:p>
            <a:pPr lvl="1" algn="just"/>
            <a:r>
              <a:rPr lang="fr-FR" sz="1100" dirty="0" smtClean="0">
                <a:solidFill>
                  <a:srgbClr val="0F3A9C"/>
                </a:solidFill>
              </a:rPr>
              <a:t>3 </a:t>
            </a:r>
            <a:r>
              <a:rPr lang="fr-FR" sz="1100" dirty="0">
                <a:solidFill>
                  <a:srgbClr val="0F3A9C"/>
                </a:solidFill>
              </a:rPr>
              <a:t>– </a:t>
            </a:r>
            <a:r>
              <a:rPr lang="fr-FR" sz="1100" dirty="0" smtClean="0">
                <a:solidFill>
                  <a:srgbClr val="0F3A9C"/>
                </a:solidFill>
              </a:rPr>
              <a:t>Résidence autonomie (Ex : foyer logement)</a:t>
            </a:r>
          </a:p>
          <a:p>
            <a:pPr lvl="1" algn="just"/>
            <a:r>
              <a:rPr lang="fr-FR" sz="1100" dirty="0" smtClean="0">
                <a:solidFill>
                  <a:srgbClr val="0F3A9C"/>
                </a:solidFill>
              </a:rPr>
              <a:t>4 </a:t>
            </a:r>
            <a:r>
              <a:rPr lang="fr-FR" sz="1100" dirty="0">
                <a:solidFill>
                  <a:srgbClr val="0F3A9C"/>
                </a:solidFill>
              </a:rPr>
              <a:t>– </a:t>
            </a:r>
            <a:r>
              <a:rPr lang="fr-FR" sz="1100" dirty="0" smtClean="0">
                <a:solidFill>
                  <a:srgbClr val="0F3A9C"/>
                </a:solidFill>
              </a:rPr>
              <a:t>Maison de santé mentale (Ex : MGEN)</a:t>
            </a:r>
          </a:p>
          <a:p>
            <a:pPr lvl="1" algn="just"/>
            <a:r>
              <a:rPr lang="fr-FR" sz="1100" dirty="0" smtClean="0">
                <a:solidFill>
                  <a:srgbClr val="0F3A9C"/>
                </a:solidFill>
              </a:rPr>
              <a:t>5 </a:t>
            </a:r>
            <a:r>
              <a:rPr lang="fr-FR" sz="1100" dirty="0">
                <a:solidFill>
                  <a:srgbClr val="0F3A9C"/>
                </a:solidFill>
              </a:rPr>
              <a:t>– Petite unité pour personnes handicapées psychiques (Ex : maison d’accueil)</a:t>
            </a:r>
          </a:p>
          <a:p>
            <a:pPr lvl="1" algn="just"/>
            <a:r>
              <a:rPr lang="fr-FR" sz="1100" dirty="0">
                <a:solidFill>
                  <a:srgbClr val="0F3A9C"/>
                </a:solidFill>
              </a:rPr>
              <a:t>6 – Etablissement pour personnes handicapées</a:t>
            </a:r>
          </a:p>
          <a:p>
            <a:pPr lvl="1" algn="just"/>
            <a:r>
              <a:rPr lang="fr-FR" sz="1100" dirty="0">
                <a:solidFill>
                  <a:srgbClr val="0F3A9C"/>
                </a:solidFill>
              </a:rPr>
              <a:t>7 – Unité ou hôpital </a:t>
            </a:r>
            <a:r>
              <a:rPr lang="fr-FR" sz="1100" dirty="0" smtClean="0">
                <a:solidFill>
                  <a:srgbClr val="0F3A9C"/>
                </a:solidFill>
              </a:rPr>
              <a:t>psychiatrique</a:t>
            </a:r>
          </a:p>
        </p:txBody>
      </p:sp>
      <p:sp>
        <p:nvSpPr>
          <p:cNvPr id="17" name="Rectangle 16"/>
          <p:cNvSpPr/>
          <p:nvPr/>
        </p:nvSpPr>
        <p:spPr>
          <a:xfrm>
            <a:off x="4551998" y="3280208"/>
            <a:ext cx="3852862" cy="1780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a:solidFill>
                  <a:srgbClr val="0F3A9C"/>
                </a:solidFill>
              </a:rPr>
              <a:t>8 – Sans domicile </a:t>
            </a:r>
            <a:r>
              <a:rPr lang="fr-FR" sz="1100" dirty="0" smtClean="0">
                <a:solidFill>
                  <a:srgbClr val="0F3A9C"/>
                </a:solidFill>
              </a:rPr>
              <a:t>fixe</a:t>
            </a:r>
          </a:p>
          <a:p>
            <a:pPr lvl="1" algn="just"/>
            <a:r>
              <a:rPr lang="fr-FR" sz="1100" dirty="0" smtClean="0">
                <a:solidFill>
                  <a:srgbClr val="0F3A9C"/>
                </a:solidFill>
              </a:rPr>
              <a:t>9 </a:t>
            </a:r>
            <a:r>
              <a:rPr lang="fr-FR" sz="1100" dirty="0">
                <a:solidFill>
                  <a:srgbClr val="0F3A9C"/>
                </a:solidFill>
              </a:rPr>
              <a:t>– </a:t>
            </a:r>
            <a:r>
              <a:rPr lang="fr-FR" sz="1100" dirty="0" smtClean="0">
                <a:solidFill>
                  <a:srgbClr val="0F3A9C"/>
                </a:solidFill>
              </a:rPr>
              <a:t>Etablissement de soins de longue durée, EHPAD, USLD</a:t>
            </a:r>
            <a:endParaRPr lang="fr-FR" sz="1100" dirty="0">
              <a:solidFill>
                <a:srgbClr val="0F3A9C"/>
              </a:solidFill>
            </a:endParaRPr>
          </a:p>
          <a:p>
            <a:pPr lvl="1" algn="just"/>
            <a:r>
              <a:rPr lang="fr-FR" sz="1100" dirty="0" smtClean="0">
                <a:solidFill>
                  <a:srgbClr val="0F3A9C"/>
                </a:solidFill>
              </a:rPr>
              <a:t>10 </a:t>
            </a:r>
            <a:r>
              <a:rPr lang="fr-FR" sz="1100" dirty="0">
                <a:solidFill>
                  <a:srgbClr val="0F3A9C"/>
                </a:solidFill>
              </a:rPr>
              <a:t>– </a:t>
            </a:r>
            <a:r>
              <a:rPr lang="fr-FR" sz="1100" dirty="0" smtClean="0">
                <a:solidFill>
                  <a:srgbClr val="0F3A9C"/>
                </a:solidFill>
              </a:rPr>
              <a:t>Hôpital, service de rééducation</a:t>
            </a:r>
            <a:endParaRPr lang="fr-FR" sz="1100" dirty="0">
              <a:solidFill>
                <a:srgbClr val="0F3A9C"/>
              </a:solidFill>
            </a:endParaRPr>
          </a:p>
          <a:p>
            <a:pPr lvl="1" algn="just"/>
            <a:r>
              <a:rPr lang="fr-FR" sz="1100" dirty="0" smtClean="0">
                <a:solidFill>
                  <a:srgbClr val="0F3A9C"/>
                </a:solidFill>
              </a:rPr>
              <a:t>11 </a:t>
            </a:r>
            <a:r>
              <a:rPr lang="fr-FR" sz="1100" dirty="0">
                <a:solidFill>
                  <a:srgbClr val="0F3A9C"/>
                </a:solidFill>
              </a:rPr>
              <a:t>– </a:t>
            </a:r>
            <a:r>
              <a:rPr lang="fr-FR" sz="1100" dirty="0" smtClean="0">
                <a:solidFill>
                  <a:srgbClr val="0F3A9C"/>
                </a:solidFill>
              </a:rPr>
              <a:t>Unité de soins palliatifs</a:t>
            </a:r>
            <a:endParaRPr lang="fr-FR" sz="1100" dirty="0">
              <a:solidFill>
                <a:srgbClr val="0F3A9C"/>
              </a:solidFill>
            </a:endParaRPr>
          </a:p>
          <a:p>
            <a:pPr lvl="1" algn="just"/>
            <a:r>
              <a:rPr lang="fr-FR" sz="1100" dirty="0" smtClean="0">
                <a:solidFill>
                  <a:srgbClr val="0F3A9C"/>
                </a:solidFill>
              </a:rPr>
              <a:t>12 </a:t>
            </a:r>
            <a:r>
              <a:rPr lang="fr-FR" sz="1100" dirty="0">
                <a:solidFill>
                  <a:srgbClr val="0F3A9C"/>
                </a:solidFill>
              </a:rPr>
              <a:t>– </a:t>
            </a:r>
            <a:r>
              <a:rPr lang="fr-FR" sz="1100" dirty="0" smtClean="0">
                <a:solidFill>
                  <a:srgbClr val="0F3A9C"/>
                </a:solidFill>
              </a:rPr>
              <a:t>Unité, hôpital de soins aigus</a:t>
            </a:r>
            <a:endParaRPr lang="fr-FR" sz="1100" dirty="0">
              <a:solidFill>
                <a:srgbClr val="0F3A9C"/>
              </a:solidFill>
            </a:endParaRPr>
          </a:p>
          <a:p>
            <a:pPr lvl="1" algn="just"/>
            <a:r>
              <a:rPr lang="fr-FR" sz="1100" dirty="0" smtClean="0">
                <a:solidFill>
                  <a:srgbClr val="0F3A9C"/>
                </a:solidFill>
              </a:rPr>
              <a:t>13 – Etablissement carcéral</a:t>
            </a:r>
          </a:p>
          <a:p>
            <a:pPr lvl="1" algn="just"/>
            <a:r>
              <a:rPr lang="fr-FR" sz="1100" dirty="0" smtClean="0">
                <a:solidFill>
                  <a:srgbClr val="0F3A9C"/>
                </a:solidFill>
              </a:rPr>
              <a:t>14 </a:t>
            </a:r>
            <a:r>
              <a:rPr lang="fr-FR" sz="1100" dirty="0">
                <a:solidFill>
                  <a:srgbClr val="0F3A9C"/>
                </a:solidFill>
              </a:rPr>
              <a:t>– </a:t>
            </a:r>
            <a:r>
              <a:rPr lang="fr-FR" sz="1100" dirty="0" smtClean="0">
                <a:solidFill>
                  <a:srgbClr val="0F3A9C"/>
                </a:solidFill>
              </a:rPr>
              <a:t>Autre</a:t>
            </a:r>
          </a:p>
          <a:p>
            <a:pPr lvl="1" algn="just"/>
            <a:r>
              <a:rPr lang="fr-FR" sz="1100" dirty="0" smtClean="0">
                <a:solidFill>
                  <a:srgbClr val="0F3A9C"/>
                </a:solidFill>
              </a:rPr>
              <a:t>15 </a:t>
            </a:r>
            <a:r>
              <a:rPr lang="fr-FR" sz="1100" dirty="0">
                <a:solidFill>
                  <a:srgbClr val="0F3A9C"/>
                </a:solidFill>
              </a:rPr>
              <a:t>– </a:t>
            </a:r>
            <a:r>
              <a:rPr lang="fr-FR" sz="1100" dirty="0" smtClean="0">
                <a:solidFill>
                  <a:srgbClr val="0F3A9C"/>
                </a:solidFill>
              </a:rPr>
              <a:t>Décédé</a:t>
            </a:r>
            <a:endParaRPr lang="fr-FR" sz="1100" dirty="0">
              <a:solidFill>
                <a:srgbClr val="0F3A9C"/>
              </a:solidFill>
            </a:endParaRPr>
          </a:p>
        </p:txBody>
      </p:sp>
      <p:sp>
        <p:nvSpPr>
          <p:cNvPr id="19" name="ZoneTexte 18"/>
          <p:cNvSpPr txBox="1"/>
          <p:nvPr/>
        </p:nvSpPr>
        <p:spPr>
          <a:xfrm rot="16200000">
            <a:off x="-22469" y="556683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5" name="Arrondir un rectangle avec un coin du même côté 14"/>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Sortie</a:t>
            </a:r>
            <a:endParaRPr lang="fr-FR" sz="1400" b="1" dirty="0">
              <a:solidFill>
                <a:prstClr val="white"/>
              </a:solidFill>
              <a:latin typeface="Arial" panose="020B0604020202020204" pitchFamily="34" charset="0"/>
              <a:cs typeface="Arial" panose="020B0604020202020204" pitchFamily="34" charset="0"/>
            </a:endParaRPr>
          </a:p>
        </p:txBody>
      </p:sp>
      <p:sp>
        <p:nvSpPr>
          <p:cNvPr id="20" name="Rectangle 19"/>
          <p:cNvSpPr/>
          <p:nvPr/>
        </p:nvSpPr>
        <p:spPr>
          <a:xfrm>
            <a:off x="642938" y="5135066"/>
            <a:ext cx="7818120" cy="117131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schemeClr val="bg1"/>
                </a:solidFill>
                <a:latin typeface="Arial" panose="020B0604020202020204" pitchFamily="34" charset="0"/>
                <a:cs typeface="Arial" panose="020B0604020202020204" pitchFamily="34" charset="0"/>
              </a:rPr>
              <a:t>Pour l’item «  Date du dernier jour de la prise en charge » :</a:t>
            </a:r>
            <a:r>
              <a:rPr lang="fr-FR" sz="1400" dirty="0" smtClean="0">
                <a:solidFill>
                  <a:schemeClr val="bg1"/>
                </a:solidFill>
                <a:latin typeface="Arial" panose="020B0604020202020204" pitchFamily="34" charset="0"/>
                <a:cs typeface="Arial" panose="020B0604020202020204" pitchFamily="34" charset="0"/>
              </a:rPr>
              <a:t> Il s’agit de la date de la dernière intervention du gestionnaire de cas. Il n’y a qu’une seule réponse possible.</a:t>
            </a:r>
          </a:p>
          <a:p>
            <a:pPr algn="just"/>
            <a:r>
              <a:rPr lang="fr-FR" sz="1400" dirty="0">
                <a:solidFill>
                  <a:schemeClr val="bg1"/>
                </a:solidFill>
                <a:latin typeface="Arial" panose="020B0604020202020204" pitchFamily="34" charset="0"/>
                <a:cs typeface="Arial" panose="020B0604020202020204" pitchFamily="34" charset="0"/>
              </a:rPr>
              <a:t>Ex : Un gestionnaire de cas peut faire une dernière visite à une personne entrée en EHPAD le mois précédent, pour s’assurer de son adaptation : il faut alors noter </a:t>
            </a:r>
            <a:r>
              <a:rPr lang="fr-FR" sz="1400" dirty="0" smtClean="0">
                <a:solidFill>
                  <a:schemeClr val="bg1"/>
                </a:solidFill>
                <a:latin typeface="Arial" panose="020B0604020202020204" pitchFamily="34" charset="0"/>
                <a:cs typeface="Arial" panose="020B0604020202020204" pitchFamily="34" charset="0"/>
              </a:rPr>
              <a:t>la date </a:t>
            </a:r>
            <a:r>
              <a:rPr lang="fr-FR" sz="1400" dirty="0">
                <a:solidFill>
                  <a:schemeClr val="bg1"/>
                </a:solidFill>
                <a:latin typeface="Arial" panose="020B0604020202020204" pitchFamily="34" charset="0"/>
                <a:cs typeface="Arial" panose="020B0604020202020204" pitchFamily="34" charset="0"/>
              </a:rPr>
              <a:t>de cette dernière visite.</a:t>
            </a:r>
          </a:p>
        </p:txBody>
      </p:sp>
      <p:sp>
        <p:nvSpPr>
          <p:cNvPr id="2" name="Titre 1"/>
          <p:cNvSpPr>
            <a:spLocks noGrp="1"/>
          </p:cNvSpPr>
          <p:nvPr>
            <p:ph type="title" idx="4294967295"/>
          </p:nvPr>
        </p:nvSpPr>
        <p:spPr>
          <a:xfrm>
            <a:off x="641553" y="171069"/>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S. Sortie</a:t>
            </a:r>
            <a:endParaRPr lang="fr-FR" dirty="0" smtClean="0">
              <a:effectLst/>
            </a:endParaRPr>
          </a:p>
          <a:p>
            <a:endParaRPr lang="fr-FR" dirty="0"/>
          </a:p>
        </p:txBody>
      </p:sp>
      <p:grpSp>
        <p:nvGrpSpPr>
          <p:cNvPr id="22" name="Groupe 21"/>
          <p:cNvGrpSpPr/>
          <p:nvPr/>
        </p:nvGrpSpPr>
        <p:grpSpPr>
          <a:xfrm>
            <a:off x="4251987" y="6437688"/>
            <a:ext cx="640026" cy="325577"/>
            <a:chOff x="4063779" y="6537716"/>
            <a:chExt cx="1016441" cy="200055"/>
          </a:xfrm>
        </p:grpSpPr>
        <p:sp>
          <p:nvSpPr>
            <p:cNvPr id="23" name="Rectangle 2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4" name="ZoneTexte 23">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96551875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88697"/>
            <a:ext cx="7388954" cy="481012"/>
          </a:xfrm>
        </p:spPr>
        <p:txBody>
          <a:bodyPr>
            <a:noAutofit/>
          </a:bodyPr>
          <a:lstStyle/>
          <a:p>
            <a:r>
              <a:rPr lang="fr-FR" sz="1600" dirty="0" smtClean="0"/>
              <a:t>Présentation du domaine</a:t>
            </a:r>
            <a:endParaRPr lang="fr-FR" sz="1600" dirty="0"/>
          </a:p>
        </p:txBody>
      </p:sp>
      <p:sp>
        <p:nvSpPr>
          <p:cNvPr id="15" name="Rectangle 14"/>
          <p:cNvSpPr/>
          <p:nvPr/>
        </p:nvSpPr>
        <p:spPr>
          <a:xfrm>
            <a:off x="662940" y="1389023"/>
            <a:ext cx="7818120" cy="74457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La section </a:t>
            </a:r>
            <a:r>
              <a:rPr lang="fr-FR" sz="1400" b="1" dirty="0" smtClean="0">
                <a:solidFill>
                  <a:prstClr val="white"/>
                </a:solidFill>
                <a:latin typeface="Arial" panose="020B0604020202020204" pitchFamily="34" charset="0"/>
                <a:cs typeface="Arial" panose="020B0604020202020204" pitchFamily="34" charset="0"/>
              </a:rPr>
              <a:t>Informations sur l’évaluation </a:t>
            </a:r>
            <a:r>
              <a:rPr lang="fr-FR" sz="1400" dirty="0" smtClean="0">
                <a:solidFill>
                  <a:prstClr val="white"/>
                </a:solidFill>
                <a:latin typeface="Arial" panose="020B0604020202020204" pitchFamily="34" charset="0"/>
                <a:cs typeface="Arial" panose="020B0604020202020204" pitchFamily="34" charset="0"/>
              </a:rPr>
              <a:t>contient deux items dont l’objectif est de certifier que l’évaluation est complète et </a:t>
            </a:r>
            <a:r>
              <a:rPr lang="fr-FR" sz="1400" dirty="0">
                <a:solidFill>
                  <a:prstClr val="white"/>
                </a:solidFill>
                <a:latin typeface="Arial" panose="020B0604020202020204" pitchFamily="34" charset="0"/>
                <a:cs typeface="Arial" panose="020B0604020202020204" pitchFamily="34" charset="0"/>
              </a:rPr>
              <a:t>d’identifier la personne qui a </a:t>
            </a:r>
            <a:r>
              <a:rPr lang="fr-FR" sz="1400" dirty="0" smtClean="0">
                <a:solidFill>
                  <a:prstClr val="white"/>
                </a:solidFill>
                <a:latin typeface="Arial" panose="020B0604020202020204" pitchFamily="34" charset="0"/>
                <a:cs typeface="Arial" panose="020B0604020202020204" pitchFamily="34" charset="0"/>
              </a:rPr>
              <a:t>coordonné </a:t>
            </a:r>
            <a:r>
              <a:rPr lang="fr-FR" sz="1400" dirty="0">
                <a:solidFill>
                  <a:prstClr val="white"/>
                </a:solidFill>
                <a:latin typeface="Arial" panose="020B0604020202020204" pitchFamily="34" charset="0"/>
                <a:cs typeface="Arial" panose="020B0604020202020204" pitchFamily="34" charset="0"/>
              </a:rPr>
              <a:t>l’évaluation</a:t>
            </a:r>
            <a:r>
              <a:rPr lang="fr-FR" sz="1400" dirty="0" smtClean="0">
                <a:solidFill>
                  <a:prstClr val="white"/>
                </a:solidFill>
                <a:latin typeface="Arial" panose="020B0604020202020204" pitchFamily="34" charset="0"/>
                <a:cs typeface="Arial" panose="020B0604020202020204" pitchFamily="34" charset="0"/>
              </a:rPr>
              <a:t>. .</a:t>
            </a:r>
            <a:endParaRPr lang="fr-FR" sz="14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642938" y="2502932"/>
            <a:ext cx="7818120" cy="113931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Nom de la personne qui valide définitivement le dossier</a:t>
            </a:r>
          </a:p>
          <a:p>
            <a:pPr algn="just"/>
            <a:endParaRPr lang="fr-FR" sz="1200" i="1" dirty="0" smtClean="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8" name="ZoneTexte 17"/>
          <p:cNvSpPr txBox="1"/>
          <p:nvPr/>
        </p:nvSpPr>
        <p:spPr>
          <a:xfrm>
            <a:off x="957700" y="2318266"/>
            <a:ext cx="1656223" cy="369332"/>
          </a:xfrm>
          <a:prstGeom prst="rect">
            <a:avLst/>
          </a:prstGeom>
          <a:solidFill>
            <a:schemeClr val="bg1"/>
          </a:solidFill>
        </p:spPr>
        <p:txBody>
          <a:bodyPr wrap="none" rtlCol="0">
            <a:spAutoFit/>
          </a:bodyPr>
          <a:lstStyle/>
          <a:p>
            <a:r>
              <a:rPr lang="fr-FR" b="1" i="1" dirty="0" smtClean="0">
                <a:solidFill>
                  <a:srgbClr val="0F3A9C"/>
                </a:solidFill>
              </a:rPr>
              <a:t>iU1 – Signature</a:t>
            </a:r>
            <a:endParaRPr lang="fr-FR" b="1" i="1" dirty="0">
              <a:solidFill>
                <a:srgbClr val="0F3A9C"/>
              </a:solidFill>
            </a:endParaRPr>
          </a:p>
        </p:txBody>
      </p:sp>
      <p:sp>
        <p:nvSpPr>
          <p:cNvPr id="21" name="Rectangle 20"/>
          <p:cNvSpPr/>
          <p:nvPr/>
        </p:nvSpPr>
        <p:spPr>
          <a:xfrm>
            <a:off x="642938" y="3906795"/>
            <a:ext cx="7818120" cy="113931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Saisir la date</a:t>
            </a:r>
            <a:endParaRPr lang="fr-FR" sz="1200" i="1" dirty="0">
              <a:solidFill>
                <a:srgbClr val="0F3A9C"/>
              </a:solidFill>
            </a:endParaRPr>
          </a:p>
          <a:p>
            <a:pPr algn="just"/>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p:txBody>
      </p:sp>
      <p:sp>
        <p:nvSpPr>
          <p:cNvPr id="22" name="ZoneTexte 21"/>
          <p:cNvSpPr txBox="1"/>
          <p:nvPr/>
        </p:nvSpPr>
        <p:spPr>
          <a:xfrm>
            <a:off x="957700" y="3722129"/>
            <a:ext cx="5359352" cy="369332"/>
          </a:xfrm>
          <a:prstGeom prst="rect">
            <a:avLst/>
          </a:prstGeom>
          <a:solidFill>
            <a:schemeClr val="bg1"/>
          </a:solidFill>
        </p:spPr>
        <p:txBody>
          <a:bodyPr wrap="none" rtlCol="0">
            <a:spAutoFit/>
          </a:bodyPr>
          <a:lstStyle/>
          <a:p>
            <a:r>
              <a:rPr lang="fr-FR" b="1" i="1" dirty="0" smtClean="0">
                <a:solidFill>
                  <a:srgbClr val="0F3A9C"/>
                </a:solidFill>
              </a:rPr>
              <a:t>iU2 – Date ou l’évaluation est signée comme complète</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sur l’évaluation</a:t>
            </a:r>
          </a:p>
        </p:txBody>
      </p:sp>
      <p:sp>
        <p:nvSpPr>
          <p:cNvPr id="10" name="Rectangle 9"/>
          <p:cNvSpPr/>
          <p:nvPr/>
        </p:nvSpPr>
        <p:spPr>
          <a:xfrm>
            <a:off x="642938" y="5209865"/>
            <a:ext cx="7818120" cy="102171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r>
              <a:rPr lang="fr-FR" sz="1400" u="sng" dirty="0" smtClean="0">
                <a:solidFill>
                  <a:schemeClr val="bg1"/>
                </a:solidFill>
                <a:latin typeface="Arial" panose="020B0604020202020204" pitchFamily="34" charset="0"/>
                <a:cs typeface="Arial" panose="020B0604020202020204" pitchFamily="34" charset="0"/>
              </a:rPr>
              <a:t>Pour l’item «  Signature » :</a:t>
            </a:r>
            <a:r>
              <a:rPr lang="fr-FR" sz="1400" dirty="0" smtClean="0">
                <a:solidFill>
                  <a:schemeClr val="bg1"/>
                </a:solidFill>
                <a:latin typeface="Arial" panose="020B0604020202020204" pitchFamily="34" charset="0"/>
                <a:cs typeface="Arial" panose="020B0604020202020204" pitchFamily="34" charset="0"/>
              </a:rPr>
              <a:t> Il s’agit du nom du gestionnaire de cas ayant coordonné l’évaluation. </a:t>
            </a:r>
            <a:endParaRPr lang="fr-FR" sz="1400" dirty="0">
              <a:solidFill>
                <a:schemeClr val="bg1"/>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69" y="556683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2" name="Titre 1"/>
          <p:cNvSpPr>
            <a:spLocks noGrp="1"/>
          </p:cNvSpPr>
          <p:nvPr>
            <p:ph type="title" idx="4294967295"/>
          </p:nvPr>
        </p:nvSpPr>
        <p:spPr>
          <a:xfrm>
            <a:off x="642938" y="197645"/>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T. Information sur l’évaluation</a:t>
            </a:r>
            <a:endParaRPr lang="fr-FR" dirty="0" smtClean="0">
              <a:effectLst/>
            </a:endParaRPr>
          </a:p>
          <a:p>
            <a:endParaRPr lang="fr-FR" dirty="0"/>
          </a:p>
        </p:txBody>
      </p:sp>
      <p:grpSp>
        <p:nvGrpSpPr>
          <p:cNvPr id="14" name="Groupe 13"/>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49391577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28600"/>
            <a:ext cx="7388954" cy="606425"/>
          </a:xfrm>
        </p:spPr>
        <p:txBody>
          <a:bodyPr>
            <a:noAutofit/>
          </a:bodyPr>
          <a:lstStyle/>
          <a:p>
            <a:r>
              <a:rPr lang="fr-FR" sz="1600" dirty="0" smtClean="0"/>
              <a:t>Présentation du domaine</a:t>
            </a:r>
            <a:endParaRPr lang="fr-FR" sz="1600" dirty="0"/>
          </a:p>
        </p:txBody>
      </p:sp>
      <p:sp>
        <p:nvSpPr>
          <p:cNvPr id="4" name="Rectangle 3"/>
          <p:cNvSpPr/>
          <p:nvPr/>
        </p:nvSpPr>
        <p:spPr>
          <a:xfrm>
            <a:off x="662940" y="1389023"/>
            <a:ext cx="7818120" cy="123987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La section </a:t>
            </a:r>
            <a:r>
              <a:rPr lang="fr-FR" sz="1400" b="1" dirty="0" smtClean="0">
                <a:solidFill>
                  <a:prstClr val="white"/>
                </a:solidFill>
                <a:latin typeface="Arial" panose="020B0604020202020204" pitchFamily="34" charset="0"/>
                <a:cs typeface="Arial" panose="020B0604020202020204" pitchFamily="34" charset="0"/>
              </a:rPr>
              <a:t>Informations complémentaires </a:t>
            </a:r>
            <a:r>
              <a:rPr lang="fr-FR" sz="1400" dirty="0" smtClean="0">
                <a:solidFill>
                  <a:prstClr val="white"/>
                </a:solidFill>
                <a:latin typeface="Arial" panose="020B0604020202020204" pitchFamily="34" charset="0"/>
                <a:cs typeface="Arial" panose="020B0604020202020204" pitchFamily="34" charset="0"/>
              </a:rPr>
              <a:t>contient l’item « Consentement au partage d’informations ». La personne responsable de la coordination de l’évaluation doit s’assurer que le patient soit clairement informé du fait que les informations recueillies durant l’évaluation seront partagées si celui-ci donne son consentement.</a:t>
            </a:r>
            <a:endParaRPr lang="fr-FR" sz="14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3004065"/>
            <a:ext cx="7818120" cy="113931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a:t>
            </a:r>
            <a:endParaRPr lang="fr-FR" sz="1200" dirty="0">
              <a:solidFill>
                <a:srgbClr val="0F3A9C"/>
              </a:solidFill>
            </a:endParaRPr>
          </a:p>
          <a:p>
            <a:pPr algn="just"/>
            <a:r>
              <a:rPr lang="fr-FR" sz="1200" dirty="0" smtClean="0">
                <a:solidFill>
                  <a:srgbClr val="0F3A9C"/>
                </a:solidFill>
              </a:rPr>
              <a:t>	1 </a:t>
            </a:r>
            <a:r>
              <a:rPr lang="fr-FR" sz="1200" dirty="0">
                <a:solidFill>
                  <a:srgbClr val="0F3A9C"/>
                </a:solidFill>
              </a:rPr>
              <a:t>– </a:t>
            </a:r>
            <a:r>
              <a:rPr lang="fr-FR" sz="1200" dirty="0" smtClean="0">
                <a:solidFill>
                  <a:srgbClr val="0F3A9C"/>
                </a:solidFill>
              </a:rPr>
              <a:t>Oui</a:t>
            </a:r>
            <a:endParaRPr lang="fr-FR" sz="1200" dirty="0">
              <a:solidFill>
                <a:srgbClr val="0F3A9C"/>
              </a:solidFill>
            </a:endParaRPr>
          </a:p>
          <a:p>
            <a:pPr algn="just"/>
            <a:r>
              <a:rPr lang="fr-FR" sz="1200" dirty="0" smtClean="0">
                <a:solidFill>
                  <a:srgbClr val="0F3A9C"/>
                </a:solidFill>
              </a:rPr>
              <a:t>	2 </a:t>
            </a:r>
            <a:r>
              <a:rPr lang="fr-FR" sz="1200" dirty="0">
                <a:solidFill>
                  <a:srgbClr val="0F3A9C"/>
                </a:solidFill>
              </a:rPr>
              <a:t>– </a:t>
            </a:r>
            <a:r>
              <a:rPr lang="fr-FR" sz="1200" dirty="0" smtClean="0">
                <a:solidFill>
                  <a:srgbClr val="0F3A9C"/>
                </a:solidFill>
              </a:rPr>
              <a:t>Ne </a:t>
            </a:r>
            <a:r>
              <a:rPr lang="fr-FR" sz="1200" dirty="0">
                <a:solidFill>
                  <a:srgbClr val="0F3A9C"/>
                </a:solidFill>
              </a:rPr>
              <a:t>peut (ou ne veut pas) </a:t>
            </a:r>
            <a:r>
              <a:rPr lang="fr-FR" sz="1200" dirty="0" smtClean="0">
                <a:solidFill>
                  <a:srgbClr val="0F3A9C"/>
                </a:solidFill>
              </a:rPr>
              <a:t>répondre</a:t>
            </a:r>
          </a:p>
        </p:txBody>
      </p:sp>
      <p:sp>
        <p:nvSpPr>
          <p:cNvPr id="10" name="ZoneTexte 9"/>
          <p:cNvSpPr txBox="1"/>
          <p:nvPr/>
        </p:nvSpPr>
        <p:spPr>
          <a:xfrm>
            <a:off x="957700" y="2819399"/>
            <a:ext cx="5101718" cy="369332"/>
          </a:xfrm>
          <a:prstGeom prst="rect">
            <a:avLst/>
          </a:prstGeom>
          <a:solidFill>
            <a:schemeClr val="bg1"/>
          </a:solidFill>
        </p:spPr>
        <p:txBody>
          <a:bodyPr wrap="none" rtlCol="0">
            <a:spAutoFit/>
          </a:bodyPr>
          <a:lstStyle/>
          <a:p>
            <a:r>
              <a:rPr lang="fr-FR" b="1" i="1" dirty="0" smtClean="0">
                <a:solidFill>
                  <a:srgbClr val="0F3A9C"/>
                </a:solidFill>
              </a:rPr>
              <a:t>iA0f_FR – Consentement au partage d’informations</a:t>
            </a:r>
            <a:endParaRPr lang="fr-FR" b="1" i="1" dirty="0">
              <a:solidFill>
                <a:srgbClr val="0F3A9C"/>
              </a:solidFill>
            </a:endParaRPr>
          </a:p>
        </p:txBody>
      </p:sp>
      <p:sp>
        <p:nvSpPr>
          <p:cNvPr id="11" name="Rectangle 10"/>
          <p:cNvSpPr/>
          <p:nvPr/>
        </p:nvSpPr>
        <p:spPr>
          <a:xfrm>
            <a:off x="642938" y="4222887"/>
            <a:ext cx="7818120" cy="205864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latin typeface="Arial" panose="020B0604020202020204" pitchFamily="34" charset="0"/>
                <a:cs typeface="Arial" panose="020B0604020202020204" pitchFamily="34" charset="0"/>
              </a:rPr>
              <a:t>Conformément à l’article D. 1110-3-1 du Code de la santé publique, il appartient au professionnel de santé qui prend en charge le patient de recueillir le consentement de celui-ci. Un </a:t>
            </a:r>
            <a:r>
              <a:rPr lang="fr-FR" sz="1400" b="1" dirty="0">
                <a:latin typeface="Arial" panose="020B0604020202020204" pitchFamily="34" charset="0"/>
                <a:cs typeface="Arial" panose="020B0604020202020204" pitchFamily="34" charset="0"/>
              </a:rPr>
              <a:t>consentement oral ou encore l’acceptation exprimée par la personne d’échanger avec lui a une valeur réelle</a:t>
            </a:r>
            <a:r>
              <a:rPr lang="fr-FR" sz="1400" dirty="0">
                <a:latin typeface="Arial" panose="020B0604020202020204" pitchFamily="34" charset="0"/>
                <a:cs typeface="Arial" panose="020B0604020202020204" pitchFamily="34" charset="0"/>
              </a:rPr>
              <a:t>. </a:t>
            </a:r>
            <a:endParaRPr lang="fr-FR" sz="1400" dirty="0" smtClean="0">
              <a:latin typeface="Arial" panose="020B0604020202020204" pitchFamily="34" charset="0"/>
              <a:cs typeface="Arial" panose="020B0604020202020204" pitchFamily="34" charset="0"/>
            </a:endParaRPr>
          </a:p>
          <a:p>
            <a:pPr algn="just"/>
            <a:r>
              <a:rPr lang="fr-FR" sz="1400" dirty="0" smtClean="0">
                <a:latin typeface="Arial" panose="020B0604020202020204" pitchFamily="34" charset="0"/>
                <a:cs typeface="Arial" panose="020B0604020202020204" pitchFamily="34" charset="0"/>
              </a:rPr>
              <a:t>Lorsque </a:t>
            </a:r>
            <a:r>
              <a:rPr lang="fr-FR" sz="1400" dirty="0">
                <a:latin typeface="Arial" panose="020B0604020202020204" pitchFamily="34" charset="0"/>
                <a:cs typeface="Arial" panose="020B0604020202020204" pitchFamily="34" charset="0"/>
              </a:rPr>
              <a:t>la personne est hors d'état d'exprimer sa volonté, seule l'urgence ou l'impossibilité d'informer cette personne peut dispenser le professionnel ou la personne participant à sa prise en charge de l'obligation d'information préalable. La personne concernée est toutefois informée, dès que son état de santé le permet, de l'échange ou du partage des informations auquel il a été procédé. Il en est fait mention dans le dossier médical.</a:t>
            </a:r>
            <a:endParaRPr lang="fr-FR" sz="1400" b="1" dirty="0">
              <a:solidFill>
                <a:srgbClr val="FFC000"/>
              </a:solidFill>
              <a:latin typeface="Arial" panose="020B0604020202020204" pitchFamily="34" charset="0"/>
              <a:cs typeface="Arial" panose="020B0604020202020204" pitchFamily="34" charset="0"/>
            </a:endParaRPr>
          </a:p>
        </p:txBody>
      </p:sp>
      <p:sp>
        <p:nvSpPr>
          <p:cNvPr id="12" name="ZoneTexte 11"/>
          <p:cNvSpPr txBox="1"/>
          <p:nvPr/>
        </p:nvSpPr>
        <p:spPr>
          <a:xfrm rot="16200000">
            <a:off x="-2467" y="5128228"/>
            <a:ext cx="1023037" cy="307777"/>
          </a:xfrm>
          <a:prstGeom prst="rect">
            <a:avLst/>
          </a:prstGeom>
          <a:noFill/>
        </p:spPr>
        <p:txBody>
          <a:bodyPr wrap="none" rtlCol="0">
            <a:spAutoFit/>
          </a:bodyPr>
          <a:lstStyle/>
          <a:p>
            <a:r>
              <a:rPr lang="fr-FR" sz="1400" b="1" dirty="0" smtClean="0">
                <a:solidFill>
                  <a:srgbClr val="0F3A9C"/>
                </a:solidFill>
                <a:cs typeface="Arial" panose="020B0604020202020204" pitchFamily="34" charset="0"/>
              </a:rPr>
              <a:t>Remarques</a:t>
            </a:r>
            <a:endParaRPr lang="fr-FR" sz="1400" b="1" dirty="0">
              <a:solidFill>
                <a:srgbClr val="0F3A9C"/>
              </a:solidFill>
              <a:cs typeface="Arial" panose="020B0604020202020204" pitchFamily="34" charset="0"/>
            </a:endParaRPr>
          </a:p>
        </p:txBody>
      </p:sp>
      <p:sp>
        <p:nvSpPr>
          <p:cNvPr id="2" name="Titre 1"/>
          <p:cNvSpPr>
            <a:spLocks noGrp="1"/>
          </p:cNvSpPr>
          <p:nvPr>
            <p:ph type="title" idx="4294967295"/>
          </p:nvPr>
        </p:nvSpPr>
        <p:spPr>
          <a:xfrm>
            <a:off x="662940" y="172243"/>
            <a:ext cx="8874252" cy="1325563"/>
          </a:xfrm>
        </p:spPr>
        <p:txBody>
          <a:bodyPr/>
          <a:lstStyle/>
          <a:p>
            <a:pPr rtl="0" eaLnBrk="1" latinLnBrk="0" hangingPunct="1"/>
            <a:r>
              <a:rPr lang="fr-FR" sz="1600" kern="1200" dirty="0" smtClean="0">
                <a:solidFill>
                  <a:srgbClr val="0F3A9C"/>
                </a:solidFill>
                <a:effectLst/>
                <a:latin typeface="Arial" panose="020B0604020202020204" pitchFamily="34" charset="0"/>
                <a:ea typeface="Arial" panose="020B0604020202020204" pitchFamily="34" charset="0"/>
                <a:cs typeface="Arial" panose="020B0604020202020204" pitchFamily="34" charset="0"/>
              </a:rPr>
              <a:t>Section Z. Informations complémentaires</a:t>
            </a:r>
            <a:endParaRPr lang="fr-FR" dirty="0" smtClean="0">
              <a:effectLst/>
            </a:endParaRPr>
          </a:p>
          <a:p>
            <a:endParaRPr lang="fr-FR" dirty="0"/>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05449338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applications de l’instrument interRAI Home Care</a:t>
            </a:r>
            <a:endParaRPr lang="fr-FR" dirty="0"/>
          </a:p>
        </p:txBody>
      </p:sp>
      <p:sp>
        <p:nvSpPr>
          <p:cNvPr id="4" name="Espace réservé du texte 3"/>
          <p:cNvSpPr>
            <a:spLocks noGrp="1"/>
          </p:cNvSpPr>
          <p:nvPr>
            <p:ph type="body" sz="quarter" idx="11"/>
          </p:nvPr>
        </p:nvSpPr>
        <p:spPr>
          <a:xfrm>
            <a:off x="642937" y="1529906"/>
            <a:ext cx="6599299" cy="441683"/>
          </a:xfrm>
        </p:spPr>
        <p:txBody>
          <a:bodyPr vert="horz" lIns="91440" tIns="45720" rIns="91440" bIns="45720" rtlCol="0">
            <a:noAutofit/>
          </a:bodyPr>
          <a:lstStyle/>
          <a:p>
            <a:pPr marL="342900" indent="-342900">
              <a:lnSpc>
                <a:spcPct val="150000"/>
              </a:lnSpc>
              <a:buFont typeface="+mj-lt"/>
              <a:buAutoNum type="arabicPeriod"/>
            </a:pPr>
            <a:r>
              <a:rPr lang="fr-FR" sz="1600" dirty="0" smtClean="0"/>
              <a:t>Les échelles cliniques avec un score (indicateur de risque)</a:t>
            </a:r>
          </a:p>
          <a:p>
            <a:pPr marL="342900" indent="-342900">
              <a:lnSpc>
                <a:spcPct val="150000"/>
              </a:lnSpc>
              <a:buFont typeface="+mj-lt"/>
              <a:buAutoNum type="arabicPeriod"/>
            </a:pPr>
            <a:r>
              <a:rPr lang="fr-FR" sz="1600" dirty="0" smtClean="0"/>
              <a:t>Les GAD (Alarmes et guides d’analyse par domaine d’intervention)</a:t>
            </a:r>
            <a:endParaRPr lang="fr-FR" sz="1600" dirty="0"/>
          </a:p>
          <a:p>
            <a:pPr marL="342900" indent="-342900">
              <a:lnSpc>
                <a:spcPct val="150000"/>
              </a:lnSpc>
              <a:buFont typeface="+mj-lt"/>
              <a:buAutoNum type="arabicPeriod"/>
            </a:pPr>
            <a:r>
              <a:rPr lang="fr-FR" sz="1600" dirty="0"/>
              <a:t>GAD : </a:t>
            </a:r>
            <a:r>
              <a:rPr lang="fr-FR" sz="1600" dirty="0" smtClean="0"/>
              <a:t>Potentiel d’amélioration dans les Activités de la Vie Quotidienne</a:t>
            </a:r>
            <a:endParaRPr lang="fr-FR" sz="1600" dirty="0"/>
          </a:p>
          <a:p>
            <a:pPr marL="342900" indent="-342900">
              <a:lnSpc>
                <a:spcPct val="150000"/>
              </a:lnSpc>
              <a:buFont typeface="+mj-lt"/>
              <a:buAutoNum type="arabicPeriod"/>
            </a:pPr>
            <a:r>
              <a:rPr lang="fr-FR" sz="1600" dirty="0"/>
              <a:t>GAD : </a:t>
            </a:r>
            <a:r>
              <a:rPr lang="fr-FR" sz="1600" dirty="0" smtClean="0"/>
              <a:t>Aide informelle</a:t>
            </a:r>
            <a:endParaRPr lang="fr-FR" sz="1600" dirty="0"/>
          </a:p>
        </p:txBody>
      </p:sp>
    </p:spTree>
    <p:extLst>
      <p:ext uri="{BB962C8B-B14F-4D97-AF65-F5344CB8AC3E}">
        <p14:creationId xmlns:p14="http://schemas.microsoft.com/office/powerpoint/2010/main" val="2590242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11"/>
          <p:cNvSpPr txBox="1"/>
          <p:nvPr/>
        </p:nvSpPr>
        <p:spPr>
          <a:xfrm>
            <a:off x="882931" y="1233690"/>
            <a:ext cx="7174391" cy="313932"/>
          </a:xfrm>
          <a:prstGeom prst="rect">
            <a:avLst/>
          </a:prstGeom>
          <a:noFill/>
        </p:spPr>
        <p:txBody>
          <a:bodyPr wrap="squar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783">
              <a:lnSpc>
                <a:spcPct val="90000"/>
              </a:lnSpc>
              <a:spcBef>
                <a:spcPts val="750"/>
              </a:spcBef>
            </a:pPr>
            <a:r>
              <a:rPr lang="fr-FR" sz="1600" b="1" dirty="0">
                <a:solidFill>
                  <a:srgbClr val="0070C0"/>
                </a:solidFill>
                <a:latin typeface="Arial" panose="020B0604020202020204" pitchFamily="34" charset="0"/>
                <a:cs typeface="Arial" panose="020B0604020202020204" pitchFamily="34" charset="0"/>
              </a:rPr>
              <a:t>Vers une 3ème génération d’outils d’évaluation </a:t>
            </a:r>
            <a:r>
              <a:rPr lang="fr-FR" sz="1600" b="1" dirty="0" smtClean="0">
                <a:solidFill>
                  <a:srgbClr val="0070C0"/>
                </a:solidFill>
                <a:latin typeface="Arial" panose="020B0604020202020204" pitchFamily="34" charset="0"/>
                <a:cs typeface="Arial" panose="020B0604020202020204" pitchFamily="34" charset="0"/>
              </a:rPr>
              <a:t>multidimensionnelle </a:t>
            </a:r>
            <a:endParaRPr lang="fr-FR" sz="1600" b="1" dirty="0">
              <a:solidFill>
                <a:srgbClr val="0070C0"/>
              </a:solidFill>
              <a:latin typeface="Arial" panose="020B0604020202020204" pitchFamily="34" charset="0"/>
              <a:cs typeface="Arial" panose="020B0604020202020204" pitchFamily="34" charset="0"/>
            </a:endParaRPr>
          </a:p>
        </p:txBody>
      </p:sp>
      <p:sp>
        <p:nvSpPr>
          <p:cNvPr id="9" name="Espace réservé du texte 1"/>
          <p:cNvSpPr>
            <a:spLocks noGrp="1"/>
          </p:cNvSpPr>
          <p:nvPr>
            <p:ph type="body" sz="quarter" idx="10"/>
          </p:nvPr>
        </p:nvSpPr>
        <p:spPr>
          <a:xfrm>
            <a:off x="642937" y="354013"/>
            <a:ext cx="8129587" cy="481012"/>
          </a:xfrm>
        </p:spPr>
        <p:txBody>
          <a:bodyPr/>
          <a:lstStyle/>
          <a:p>
            <a:r>
              <a:rPr lang="fr-FR" dirty="0" smtClean="0"/>
              <a:t>Quelles sont les origines d’InterRAI ? </a:t>
            </a:r>
            <a:endParaRPr lang="fr-FR" dirty="0"/>
          </a:p>
        </p:txBody>
      </p:sp>
      <p:grpSp>
        <p:nvGrpSpPr>
          <p:cNvPr id="2" name="Groupe 1"/>
          <p:cNvGrpSpPr/>
          <p:nvPr/>
        </p:nvGrpSpPr>
        <p:grpSpPr>
          <a:xfrm>
            <a:off x="186450" y="1663350"/>
            <a:ext cx="8838280" cy="4607989"/>
            <a:chOff x="378941" y="1222770"/>
            <a:chExt cx="8567351" cy="4963849"/>
          </a:xfrm>
        </p:grpSpPr>
        <p:sp>
          <p:nvSpPr>
            <p:cNvPr id="5" name="Rectangle à coins arrondis 4"/>
            <p:cNvSpPr/>
            <p:nvPr/>
          </p:nvSpPr>
          <p:spPr>
            <a:xfrm>
              <a:off x="443033" y="3378200"/>
              <a:ext cx="2754408" cy="2726042"/>
            </a:xfrm>
            <a:prstGeom prst="roundRect">
              <a:avLst/>
            </a:prstGeom>
            <a:solidFill>
              <a:schemeClr val="accent1">
                <a:lumMod val="20000"/>
                <a:lumOff val="80000"/>
              </a:schemeClr>
            </a:solidFill>
          </p:spPr>
          <p:style>
            <a:lnRef idx="1">
              <a:schemeClr val="accent5"/>
            </a:lnRef>
            <a:fillRef idx="3">
              <a:schemeClr val="accent5"/>
            </a:fillRef>
            <a:effectRef idx="2">
              <a:schemeClr val="accent5"/>
            </a:effectRef>
            <a:fontRef idx="minor">
              <a:schemeClr val="lt1"/>
            </a:fontRef>
          </p:style>
          <p:txBody>
            <a:bodyPr lIns="0" tIns="0" rIns="0" bIns="0"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00" b="1" dirty="0" smtClean="0">
                  <a:solidFill>
                    <a:srgbClr val="000090"/>
                  </a:solidFill>
                  <a:latin typeface="Arial" panose="020B0604020202020204" pitchFamily="34" charset="0"/>
                  <a:cs typeface="Arial" panose="020B0604020202020204" pitchFamily="34" charset="0"/>
                </a:rPr>
                <a:t>Différentes grilles d’évaluation pour chaque domaine de santé </a:t>
              </a:r>
            </a:p>
            <a:p>
              <a:endParaRPr lang="fr-FR" sz="800" dirty="0" smtClean="0">
                <a:solidFill>
                  <a:srgbClr val="00009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300" dirty="0">
                  <a:solidFill>
                    <a:srgbClr val="000090"/>
                  </a:solidFill>
                  <a:latin typeface="Arial" panose="020B0604020202020204" pitchFamily="34" charset="0"/>
                  <a:cs typeface="Arial" panose="020B0604020202020204" pitchFamily="34" charset="0"/>
                </a:rPr>
                <a:t>Développement d’outils dits </a:t>
              </a:r>
              <a:r>
                <a:rPr lang="fr-FR" sz="1300" dirty="0" smtClean="0">
                  <a:solidFill>
                    <a:srgbClr val="000090"/>
                  </a:solidFill>
                  <a:latin typeface="Arial" panose="020B0604020202020204" pitchFamily="34" charset="0"/>
                  <a:cs typeface="Arial" panose="020B0604020202020204" pitchFamily="34" charset="0"/>
                </a:rPr>
                <a:t>« maisons » </a:t>
              </a:r>
              <a:endParaRPr lang="fr-FR" sz="1300" dirty="0">
                <a:solidFill>
                  <a:srgbClr val="00009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300" dirty="0">
                  <a:solidFill>
                    <a:srgbClr val="000090"/>
                  </a:solidFill>
                  <a:latin typeface="Arial" panose="020B0604020202020204" pitchFamily="34" charset="0"/>
                  <a:cs typeface="Arial" panose="020B0604020202020204" pitchFamily="34" charset="0"/>
                </a:rPr>
                <a:t>U</a:t>
              </a:r>
              <a:r>
                <a:rPr lang="fr-FR" sz="1300" dirty="0" smtClean="0">
                  <a:solidFill>
                    <a:srgbClr val="000090"/>
                  </a:solidFill>
                  <a:latin typeface="Arial" panose="020B0604020202020204" pitchFamily="34" charset="0"/>
                  <a:cs typeface="Arial" panose="020B0604020202020204" pitchFamily="34" charset="0"/>
                </a:rPr>
                <a:t>tilisation de grilles </a:t>
              </a:r>
              <a:r>
                <a:rPr lang="fr-FR" sz="1300" u="sng" dirty="0">
                  <a:solidFill>
                    <a:srgbClr val="000090"/>
                  </a:solidFill>
                  <a:latin typeface="Arial" panose="020B0604020202020204" pitchFamily="34" charset="0"/>
                  <a:cs typeface="Arial" panose="020B0604020202020204" pitchFamily="34" charset="0"/>
                </a:rPr>
                <a:t>par domaines de la </a:t>
              </a:r>
              <a:r>
                <a:rPr lang="fr-FR" sz="1300" u="sng" dirty="0" smtClean="0">
                  <a:solidFill>
                    <a:srgbClr val="000090"/>
                  </a:solidFill>
                  <a:latin typeface="Arial" panose="020B0604020202020204" pitchFamily="34" charset="0"/>
                  <a:cs typeface="Arial" panose="020B0604020202020204" pitchFamily="34" charset="0"/>
                </a:rPr>
                <a:t>santé</a:t>
              </a:r>
              <a:r>
                <a:rPr lang="fr-FR" sz="1300" dirty="0">
                  <a:solidFill>
                    <a:srgbClr val="000090"/>
                  </a:solidFill>
                  <a:latin typeface="Arial" panose="020B0604020202020204" pitchFamily="34" charset="0"/>
                  <a:cs typeface="Arial" panose="020B0604020202020204" pitchFamily="34" charset="0"/>
                </a:rPr>
                <a:t> </a:t>
              </a:r>
              <a:r>
                <a:rPr lang="fr-FR" sz="1300" dirty="0" smtClean="0">
                  <a:solidFill>
                    <a:srgbClr val="000090"/>
                  </a:solidFill>
                  <a:latin typeface="Arial" panose="020B0604020202020204" pitchFamily="34" charset="0"/>
                  <a:cs typeface="Arial" panose="020B0604020202020204" pitchFamily="34" charset="0"/>
                </a:rPr>
                <a:t>non intégrées dans un même outil (MMSE, AGGIR, NPI…). Des outils validés séparément</a:t>
              </a:r>
              <a:endParaRPr lang="fr-FR" sz="1300" dirty="0">
                <a:solidFill>
                  <a:srgbClr val="000090"/>
                </a:solidFill>
                <a:latin typeface="Arial" panose="020B0604020202020204" pitchFamily="34" charset="0"/>
                <a:cs typeface="Arial" panose="020B0604020202020204" pitchFamily="34" charset="0"/>
              </a:endParaRPr>
            </a:p>
          </p:txBody>
        </p:sp>
        <p:sp>
          <p:nvSpPr>
            <p:cNvPr id="6" name="Rectangle à coins arrondis 5"/>
            <p:cNvSpPr/>
            <p:nvPr/>
          </p:nvSpPr>
          <p:spPr>
            <a:xfrm>
              <a:off x="3283535" y="2201718"/>
              <a:ext cx="2754408" cy="3902524"/>
            </a:xfrm>
            <a:prstGeom prst="roundRect">
              <a:avLst/>
            </a:prstGeom>
            <a:solidFill>
              <a:schemeClr val="accent1">
                <a:lumMod val="60000"/>
                <a:lumOff val="40000"/>
              </a:schemeClr>
            </a:solidFill>
          </p:spPr>
          <p:style>
            <a:lnRef idx="1">
              <a:schemeClr val="accent5"/>
            </a:lnRef>
            <a:fillRef idx="3">
              <a:schemeClr val="accent5"/>
            </a:fillRef>
            <a:effectRef idx="2">
              <a:schemeClr val="accent5"/>
            </a:effectRef>
            <a:fontRef idx="minor">
              <a:schemeClr val="lt1"/>
            </a:fontRef>
          </p:style>
          <p:txBody>
            <a:bodyPr lIns="0" tIns="0" rIns="0" bIns="0"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00" b="1" dirty="0" smtClean="0">
                  <a:solidFill>
                    <a:srgbClr val="000090"/>
                  </a:solidFill>
                  <a:latin typeface="Arial" panose="020B0604020202020204" pitchFamily="34" charset="0"/>
                  <a:cs typeface="Arial" panose="020B0604020202020204" pitchFamily="34" charset="0"/>
                </a:rPr>
                <a:t>L’évaluation globale multidimensionnelle dans un lieu de soins</a:t>
              </a:r>
            </a:p>
            <a:p>
              <a:pPr algn="ctr"/>
              <a:endParaRPr lang="fr-FR" sz="700" b="1" dirty="0" smtClean="0">
                <a:solidFill>
                  <a:srgbClr val="00009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300" dirty="0" smtClean="0">
                  <a:solidFill>
                    <a:srgbClr val="000090"/>
                  </a:solidFill>
                  <a:latin typeface="Arial" panose="020B0604020202020204" pitchFamily="34" charset="0"/>
                  <a:cs typeface="Arial" panose="020B0604020202020204" pitchFamily="34" charset="0"/>
                </a:rPr>
                <a:t>Développement d’outils uniques pour conduire l’évaluation multidimensionnelle et pluridisciplinaire des personnes en EHPAD</a:t>
              </a:r>
              <a:endParaRPr lang="fr-FR" sz="1300" u="sng" dirty="0" smtClean="0">
                <a:solidFill>
                  <a:srgbClr val="00009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FR" sz="1300" dirty="0" smtClean="0">
                  <a:solidFill>
                    <a:srgbClr val="000090"/>
                  </a:solidFill>
                  <a:latin typeface="Arial" panose="020B0604020202020204" pitchFamily="34" charset="0"/>
                  <a:cs typeface="Arial" panose="020B0604020202020204" pitchFamily="34" charset="0"/>
                </a:rPr>
                <a:t>Standardisation des informations - validation des outils comme un tout (SMAF - RAI)</a:t>
              </a:r>
            </a:p>
            <a:p>
              <a:pPr marL="285750" indent="-285750">
                <a:spcAft>
                  <a:spcPts val="600"/>
                </a:spcAft>
                <a:buFont typeface="Arial" panose="020B0604020202020204" pitchFamily="34" charset="0"/>
                <a:buChar char="•"/>
              </a:pPr>
              <a:r>
                <a:rPr lang="fr-FR" sz="1200" b="1" dirty="0" smtClean="0">
                  <a:solidFill>
                    <a:schemeClr val="bg1"/>
                  </a:solidFill>
                  <a:latin typeface="Arial" panose="020B0604020202020204" pitchFamily="34" charset="0"/>
                  <a:cs typeface="Arial" panose="020B0604020202020204" pitchFamily="34" charset="0"/>
                </a:rPr>
                <a:t>Naissance du RAI - Resident Assessment Instrument dans les nursing home (1989)</a:t>
              </a:r>
            </a:p>
            <a:p>
              <a:r>
                <a:rPr lang="fr-FR" sz="1200" dirty="0" smtClean="0">
                  <a:solidFill>
                    <a:srgbClr val="000090"/>
                  </a:solidFill>
                  <a:latin typeface="Arial" panose="020B0604020202020204" pitchFamily="34" charset="0"/>
                  <a:cs typeface="Arial" panose="020B0604020202020204" pitchFamily="34" charset="0"/>
                </a:rPr>
                <a:t> </a:t>
              </a:r>
              <a:endParaRPr lang="fr-FR" sz="1200" dirty="0">
                <a:solidFill>
                  <a:srgbClr val="000090"/>
                </a:solidFill>
                <a:latin typeface="Arial" panose="020B0604020202020204" pitchFamily="34" charset="0"/>
                <a:cs typeface="Arial" panose="020B0604020202020204" pitchFamily="34" charset="0"/>
              </a:endParaRPr>
            </a:p>
          </p:txBody>
        </p:sp>
        <p:sp>
          <p:nvSpPr>
            <p:cNvPr id="7" name="Rectangle à coins arrondis 6"/>
            <p:cNvSpPr/>
            <p:nvPr/>
          </p:nvSpPr>
          <p:spPr>
            <a:xfrm>
              <a:off x="6191884" y="1606377"/>
              <a:ext cx="2754408" cy="4497867"/>
            </a:xfrm>
            <a:prstGeom prst="roundRect">
              <a:avLst/>
            </a:prstGeom>
            <a:solidFill>
              <a:schemeClr val="accent1"/>
            </a:solidFill>
            <a:ln w="38100">
              <a:solidFill>
                <a:schemeClr val="accent1"/>
              </a:solidFill>
            </a:ln>
          </p:spPr>
          <p:style>
            <a:lnRef idx="1">
              <a:schemeClr val="accent5"/>
            </a:lnRef>
            <a:fillRef idx="3">
              <a:schemeClr val="accent5"/>
            </a:fillRef>
            <a:effectRef idx="2">
              <a:schemeClr val="accent5"/>
            </a:effectRef>
            <a:fontRef idx="minor">
              <a:schemeClr val="lt1"/>
            </a:fontRef>
          </p:style>
          <p:txBody>
            <a:bodyPr lIns="0" tIns="0" rIns="0" bIns="0"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FR" sz="1300" b="1" dirty="0" smtClean="0">
                  <a:solidFill>
                    <a:schemeClr val="bg1"/>
                  </a:solidFill>
                  <a:latin typeface="Arial" panose="020B0604020202020204" pitchFamily="34" charset="0"/>
                  <a:cs typeface="Arial" panose="020B0604020202020204" pitchFamily="34" charset="0"/>
                </a:rPr>
                <a:t>L’évaluation multidimensionnelle adaptée à tous les lieux de production de soins </a:t>
              </a:r>
            </a:p>
            <a:p>
              <a:endParaRPr lang="fr-FR" sz="13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300" dirty="0" smtClean="0">
                  <a:solidFill>
                    <a:schemeClr val="bg1"/>
                  </a:solidFill>
                  <a:latin typeface="Arial" panose="020B0604020202020204" pitchFamily="34" charset="0"/>
                  <a:cs typeface="Arial" panose="020B0604020202020204" pitchFamily="34" charset="0"/>
                </a:rPr>
                <a:t>RAI devient interRAI : un système avec des instruments pour chaque lieu du parcours de soins</a:t>
              </a:r>
            </a:p>
            <a:p>
              <a:endParaRPr lang="fr-FR"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300" dirty="0" smtClean="0">
                  <a:solidFill>
                    <a:schemeClr val="bg1"/>
                  </a:solidFill>
                  <a:latin typeface="Arial" panose="020B0604020202020204" pitchFamily="34" charset="0"/>
                  <a:cs typeface="Arial" panose="020B0604020202020204" pitchFamily="34" charset="0"/>
                </a:rPr>
                <a:t>Naissance de interRAI</a:t>
              </a:r>
              <a:r>
                <a:rPr lang="fr-FR" sz="1300" dirty="0">
                  <a:solidFill>
                    <a:schemeClr val="bg1"/>
                  </a:solidFill>
                  <a:latin typeface="Arial" panose="020B0604020202020204" pitchFamily="34" charset="0"/>
                  <a:cs typeface="Arial" panose="020B0604020202020204" pitchFamily="34" charset="0"/>
                </a:rPr>
                <a:t>-</a:t>
              </a:r>
              <a:r>
                <a:rPr lang="fr-FR" sz="1300" dirty="0" smtClean="0">
                  <a:solidFill>
                    <a:schemeClr val="bg1"/>
                  </a:solidFill>
                  <a:latin typeface="Arial" panose="020B0604020202020204" pitchFamily="34" charset="0"/>
                  <a:cs typeface="Arial" panose="020B0604020202020204" pitchFamily="34" charset="0"/>
                </a:rPr>
                <a:t>HC pour les personnes qui reçoivent des aides et soins à domicile (1994)</a:t>
              </a:r>
              <a:endParaRPr lang="fr-FR" sz="1300" u="sng"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800" dirty="0" smtClean="0">
                <a:solidFill>
                  <a:srgbClr val="439E0F"/>
                </a:solidFill>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fr-FR" sz="1300" b="1" dirty="0" smtClean="0">
                  <a:solidFill>
                    <a:schemeClr val="bg1"/>
                  </a:solidFill>
                  <a:latin typeface="Arial" panose="020B0604020202020204" pitchFamily="34" charset="0"/>
                  <a:cs typeface="Arial" panose="020B0604020202020204" pitchFamily="34" charset="0"/>
                  <a:sym typeface="Wingdings" panose="05000000000000000000" pitchFamily="2" charset="2"/>
                </a:rPr>
                <a:t>Objectifs : </a:t>
              </a:r>
              <a:r>
                <a:rPr lang="fr-FR" sz="1300" dirty="0" smtClean="0">
                  <a:solidFill>
                    <a:schemeClr val="bg1"/>
                  </a:solidFill>
                  <a:latin typeface="Arial" panose="020B0604020202020204" pitchFamily="34" charset="0"/>
                  <a:cs typeface="Arial" panose="020B0604020202020204" pitchFamily="34" charset="0"/>
                  <a:sym typeface="Wingdings" panose="05000000000000000000" pitchFamily="2" charset="2"/>
                </a:rPr>
                <a:t>a</a:t>
              </a:r>
              <a:r>
                <a:rPr lang="fr-FR" sz="1300" dirty="0" smtClean="0">
                  <a:solidFill>
                    <a:schemeClr val="bg1"/>
                  </a:solidFill>
                  <a:latin typeface="Arial" panose="020B0604020202020204" pitchFamily="34" charset="0"/>
                  <a:cs typeface="Arial" panose="020B0604020202020204" pitchFamily="34" charset="0"/>
                </a:rPr>
                <a:t>dopter </a:t>
              </a:r>
              <a:r>
                <a:rPr lang="fr-FR" sz="1300" dirty="0">
                  <a:solidFill>
                    <a:schemeClr val="bg1"/>
                  </a:solidFill>
                  <a:latin typeface="Arial" panose="020B0604020202020204" pitchFamily="34" charset="0"/>
                  <a:cs typeface="Arial" panose="020B0604020202020204" pitchFamily="34" charset="0"/>
                </a:rPr>
                <a:t>un langage commun pour la recherche, la clinique, les statistiques et épidémiologie, les politiques sanitaires et sociales</a:t>
              </a:r>
            </a:p>
            <a:p>
              <a:r>
                <a:rPr lang="fr-FR" sz="1400" dirty="0" smtClean="0">
                  <a:solidFill>
                    <a:schemeClr val="bg1"/>
                  </a:solidFill>
                  <a:latin typeface="Arial" panose="020B0604020202020204" pitchFamily="34" charset="0"/>
                  <a:cs typeface="Arial" panose="020B0604020202020204" pitchFamily="34" charset="0"/>
                </a:rPr>
                <a:t> </a:t>
              </a:r>
              <a:endParaRPr lang="fr-FR" sz="1400" dirty="0">
                <a:solidFill>
                  <a:schemeClr val="bg1"/>
                </a:solidFill>
                <a:latin typeface="Arial" panose="020B0604020202020204" pitchFamily="34" charset="0"/>
                <a:cs typeface="Arial" panose="020B0604020202020204" pitchFamily="34" charset="0"/>
              </a:endParaRPr>
            </a:p>
          </p:txBody>
        </p:sp>
        <p:cxnSp>
          <p:nvCxnSpPr>
            <p:cNvPr id="11" name="Connecteur droit avec flèche 10"/>
            <p:cNvCxnSpPr/>
            <p:nvPr/>
          </p:nvCxnSpPr>
          <p:spPr>
            <a:xfrm flipV="1">
              <a:off x="378941" y="6170143"/>
              <a:ext cx="8567351" cy="164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78941" y="1606377"/>
              <a:ext cx="0" cy="4580242"/>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191884" y="1222770"/>
              <a:ext cx="2720485" cy="369332"/>
            </a:xfrm>
            <a:prstGeom prst="rect">
              <a:avLst/>
            </a:prstGeom>
          </p:spPr>
          <p:txBody>
            <a:bodyPr wrap="square">
              <a:spAutoFit/>
            </a:bodyPr>
            <a:lstStyle/>
            <a:p>
              <a:pPr algn="ctr"/>
              <a:r>
                <a:rPr lang="fr-FR" b="1" dirty="0" smtClean="0">
                  <a:solidFill>
                    <a:srgbClr val="000090"/>
                  </a:solidFill>
                  <a:latin typeface="Arial" panose="020B0604020202020204" pitchFamily="34" charset="0"/>
                  <a:cs typeface="Arial" panose="020B0604020202020204" pitchFamily="34" charset="0"/>
                </a:rPr>
                <a:t>3</a:t>
              </a:r>
              <a:r>
                <a:rPr lang="fr-FR" b="1" baseline="30000" dirty="0" smtClean="0">
                  <a:solidFill>
                    <a:srgbClr val="000090"/>
                  </a:solidFill>
                  <a:latin typeface="Arial" panose="020B0604020202020204" pitchFamily="34" charset="0"/>
                  <a:cs typeface="Arial" panose="020B0604020202020204" pitchFamily="34" charset="0"/>
                </a:rPr>
                <a:t>ème</a:t>
              </a:r>
              <a:r>
                <a:rPr lang="fr-FR" b="1" dirty="0" smtClean="0">
                  <a:solidFill>
                    <a:srgbClr val="000090"/>
                  </a:solidFill>
                  <a:latin typeface="Arial" panose="020B0604020202020204" pitchFamily="34" charset="0"/>
                  <a:cs typeface="Arial" panose="020B0604020202020204" pitchFamily="34" charset="0"/>
                </a:rPr>
                <a:t> génération OEMD </a:t>
              </a:r>
              <a:endParaRPr lang="fr-FR" b="1" dirty="0">
                <a:solidFill>
                  <a:srgbClr val="000090"/>
                </a:solidFill>
                <a:latin typeface="Arial" panose="020B0604020202020204" pitchFamily="34" charset="0"/>
                <a:cs typeface="Arial" panose="020B0604020202020204" pitchFamily="34" charset="0"/>
              </a:endParaRPr>
            </a:p>
          </p:txBody>
        </p:sp>
        <p:sp>
          <p:nvSpPr>
            <p:cNvPr id="14" name="Rectangle 13"/>
            <p:cNvSpPr/>
            <p:nvPr/>
          </p:nvSpPr>
          <p:spPr>
            <a:xfrm>
              <a:off x="476956" y="2976602"/>
              <a:ext cx="2720485" cy="369332"/>
            </a:xfrm>
            <a:prstGeom prst="rect">
              <a:avLst/>
            </a:prstGeom>
          </p:spPr>
          <p:txBody>
            <a:bodyPr wrap="square">
              <a:spAutoFit/>
            </a:bodyPr>
            <a:lstStyle/>
            <a:p>
              <a:pPr algn="ctr"/>
              <a:r>
                <a:rPr lang="fr-FR" b="1" dirty="0" smtClean="0">
                  <a:solidFill>
                    <a:srgbClr val="000090"/>
                  </a:solidFill>
                  <a:latin typeface="Arial" panose="020B0604020202020204" pitchFamily="34" charset="0"/>
                  <a:cs typeface="Arial" panose="020B0604020202020204" pitchFamily="34" charset="0"/>
                </a:rPr>
                <a:t>1</a:t>
              </a:r>
              <a:r>
                <a:rPr lang="fr-FR" b="1" baseline="30000" dirty="0" smtClean="0">
                  <a:solidFill>
                    <a:srgbClr val="000090"/>
                  </a:solidFill>
                  <a:latin typeface="Arial" panose="020B0604020202020204" pitchFamily="34" charset="0"/>
                  <a:cs typeface="Arial" panose="020B0604020202020204" pitchFamily="34" charset="0"/>
                </a:rPr>
                <a:t>ère</a:t>
              </a:r>
              <a:r>
                <a:rPr lang="fr-FR" b="1" dirty="0" smtClean="0">
                  <a:solidFill>
                    <a:srgbClr val="000090"/>
                  </a:solidFill>
                  <a:latin typeface="Arial" panose="020B0604020202020204" pitchFamily="34" charset="0"/>
                  <a:cs typeface="Arial" panose="020B0604020202020204" pitchFamily="34" charset="0"/>
                </a:rPr>
                <a:t> génération OEMD </a:t>
              </a:r>
              <a:endParaRPr lang="fr-FR" b="1" dirty="0">
                <a:solidFill>
                  <a:srgbClr val="000090"/>
                </a:solidFill>
                <a:latin typeface="Arial" panose="020B0604020202020204" pitchFamily="34" charset="0"/>
                <a:cs typeface="Arial" panose="020B0604020202020204" pitchFamily="34" charset="0"/>
              </a:endParaRPr>
            </a:p>
          </p:txBody>
        </p:sp>
        <p:sp>
          <p:nvSpPr>
            <p:cNvPr id="15" name="Rectangle 14"/>
            <p:cNvSpPr/>
            <p:nvPr/>
          </p:nvSpPr>
          <p:spPr>
            <a:xfrm>
              <a:off x="3317458" y="1804109"/>
              <a:ext cx="2720485" cy="369332"/>
            </a:xfrm>
            <a:prstGeom prst="rect">
              <a:avLst/>
            </a:prstGeom>
          </p:spPr>
          <p:txBody>
            <a:bodyPr wrap="square">
              <a:spAutoFit/>
            </a:bodyPr>
            <a:lstStyle/>
            <a:p>
              <a:pPr algn="ctr"/>
              <a:r>
                <a:rPr lang="fr-FR" b="1" dirty="0" smtClean="0">
                  <a:solidFill>
                    <a:srgbClr val="000090"/>
                  </a:solidFill>
                  <a:latin typeface="Arial" panose="020B0604020202020204" pitchFamily="34" charset="0"/>
                  <a:cs typeface="Arial" panose="020B0604020202020204" pitchFamily="34" charset="0"/>
                </a:rPr>
                <a:t>2</a:t>
              </a:r>
              <a:r>
                <a:rPr lang="fr-FR" b="1" baseline="30000" dirty="0" smtClean="0">
                  <a:solidFill>
                    <a:srgbClr val="000090"/>
                  </a:solidFill>
                  <a:latin typeface="Arial" panose="020B0604020202020204" pitchFamily="34" charset="0"/>
                  <a:cs typeface="Arial" panose="020B0604020202020204" pitchFamily="34" charset="0"/>
                </a:rPr>
                <a:t>ème</a:t>
              </a:r>
              <a:r>
                <a:rPr lang="fr-FR" b="1" dirty="0" smtClean="0">
                  <a:solidFill>
                    <a:srgbClr val="000090"/>
                  </a:solidFill>
                  <a:latin typeface="Arial" panose="020B0604020202020204" pitchFamily="34" charset="0"/>
                  <a:cs typeface="Arial" panose="020B0604020202020204" pitchFamily="34" charset="0"/>
                </a:rPr>
                <a:t> génération OEMD </a:t>
              </a:r>
              <a:endParaRPr lang="fr-FR" b="1" dirty="0">
                <a:solidFill>
                  <a:srgbClr val="000090"/>
                </a:solidFill>
                <a:latin typeface="Arial" panose="020B0604020202020204" pitchFamily="34" charset="0"/>
                <a:cs typeface="Arial" panose="020B0604020202020204" pitchFamily="34" charset="0"/>
              </a:endParaRPr>
            </a:p>
          </p:txBody>
        </p:sp>
      </p:grpSp>
      <p:sp>
        <p:nvSpPr>
          <p:cNvPr id="16" name="Ellipse 15"/>
          <p:cNvSpPr/>
          <p:nvPr/>
        </p:nvSpPr>
        <p:spPr>
          <a:xfrm>
            <a:off x="425731" y="1148970"/>
            <a:ext cx="457200" cy="4429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3</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524208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71322" y="1494778"/>
            <a:ext cx="8343975" cy="1667900"/>
            <a:chOff x="171449" y="1580695"/>
            <a:chExt cx="8638224" cy="2015685"/>
          </a:xfrm>
        </p:grpSpPr>
        <p:cxnSp>
          <p:nvCxnSpPr>
            <p:cNvPr id="45" name="Connecteur droit avec flèche 44"/>
            <p:cNvCxnSpPr/>
            <p:nvPr/>
          </p:nvCxnSpPr>
          <p:spPr>
            <a:xfrm>
              <a:off x="1501694" y="2934017"/>
              <a:ext cx="7620" cy="4035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rc 16"/>
            <p:cNvCxnSpPr>
              <a:stCxn id="10" idx="0"/>
            </p:cNvCxnSpPr>
            <p:nvPr/>
          </p:nvCxnSpPr>
          <p:spPr>
            <a:xfrm rot="16200000" flipH="1">
              <a:off x="4126477" y="1637914"/>
              <a:ext cx="1076783" cy="1871662"/>
            </a:xfrm>
            <a:prstGeom prst="curvedConnector4">
              <a:avLst>
                <a:gd name="adj1" fmla="val 37152"/>
                <a:gd name="adj2" fmla="val 70992"/>
              </a:avLst>
            </a:prstGeom>
            <a:ln w="22225">
              <a:prstDash val="lgDash"/>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86075" y="2035354"/>
              <a:ext cx="1685925" cy="4095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GAD</a:t>
              </a:r>
              <a:endParaRPr lang="fr-FR" sz="1200" b="1" dirty="0">
                <a:solidFill>
                  <a:prstClr val="white"/>
                </a:solidFill>
                <a:latin typeface="Arial" panose="020B0604020202020204" pitchFamily="34" charset="0"/>
                <a:cs typeface="Arial" panose="020B0604020202020204" pitchFamily="34" charset="0"/>
              </a:endParaRPr>
            </a:p>
          </p:txBody>
        </p:sp>
        <p:cxnSp>
          <p:nvCxnSpPr>
            <p:cNvPr id="28" name="Connecteur droit 27"/>
            <p:cNvCxnSpPr>
              <a:stCxn id="2" idx="3"/>
              <a:endCxn id="10" idx="1"/>
            </p:cNvCxnSpPr>
            <p:nvPr/>
          </p:nvCxnSpPr>
          <p:spPr>
            <a:xfrm flipV="1">
              <a:off x="2550856" y="2240141"/>
              <a:ext cx="335219" cy="254283"/>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6257925" y="2934017"/>
              <a:ext cx="557212"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2000" y="2721927"/>
              <a:ext cx="1685925" cy="87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groupes homogènes de consommation de ressources</a:t>
              </a:r>
              <a:endParaRPr lang="fr-FR" sz="1200" b="1" dirty="0">
                <a:solidFill>
                  <a:prstClr val="white"/>
                </a:solidFill>
                <a:latin typeface="Arial" panose="020B0604020202020204" pitchFamily="34" charset="0"/>
                <a:cs typeface="Arial" panose="020B0604020202020204" pitchFamily="34" charset="0"/>
              </a:endParaRPr>
            </a:p>
          </p:txBody>
        </p:sp>
        <p:cxnSp>
          <p:nvCxnSpPr>
            <p:cNvPr id="32" name="Connecteur en arc 31"/>
            <p:cNvCxnSpPr/>
            <p:nvPr/>
          </p:nvCxnSpPr>
          <p:spPr>
            <a:xfrm rot="16200000" flipH="1">
              <a:off x="76199" y="1675945"/>
              <a:ext cx="1314450" cy="1123950"/>
            </a:xfrm>
            <a:prstGeom prst="curvedConnector3">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rot="16200000" flipH="1">
              <a:off x="7590473" y="2364740"/>
              <a:ext cx="1314450" cy="1123950"/>
            </a:xfrm>
            <a:prstGeom prst="curvedConnector3">
              <a:avLst/>
            </a:prstGeom>
            <a:ln w="25400">
              <a:prstDash val="lg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216138" y="2226751"/>
              <a:ext cx="1264922" cy="5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5" name="Rectangle 14"/>
            <p:cNvSpPr/>
            <p:nvPr/>
          </p:nvSpPr>
          <p:spPr>
            <a:xfrm>
              <a:off x="6795135" y="2452580"/>
              <a:ext cx="1685925" cy="6789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indicateurs de qualité des soins</a:t>
              </a:r>
              <a:endParaRPr lang="fr-FR" sz="1200" b="1" dirty="0">
                <a:solidFill>
                  <a:prstClr val="white"/>
                </a:solidFill>
                <a:latin typeface="Arial" panose="020B0604020202020204" pitchFamily="34" charset="0"/>
                <a:cs typeface="Arial" panose="020B0604020202020204" pitchFamily="34" charset="0"/>
              </a:endParaRPr>
            </a:p>
          </p:txBody>
        </p:sp>
        <p:sp>
          <p:nvSpPr>
            <p:cNvPr id="34" name="Rectangle 33"/>
            <p:cNvSpPr/>
            <p:nvPr/>
          </p:nvSpPr>
          <p:spPr>
            <a:xfrm>
              <a:off x="687702" y="2452580"/>
              <a:ext cx="1264922" cy="5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41" name="Connecteur droit 40"/>
            <p:cNvCxnSpPr/>
            <p:nvPr/>
          </p:nvCxnSpPr>
          <p:spPr>
            <a:xfrm>
              <a:off x="873043" y="2703038"/>
              <a:ext cx="12649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767504" y="2603978"/>
              <a:ext cx="147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983504" y="2794478"/>
              <a:ext cx="10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7702" y="2035353"/>
              <a:ext cx="1863154" cy="918142"/>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échelles cliniques</a:t>
              </a:r>
              <a:endParaRPr lang="fr-FR" sz="1200" b="1" dirty="0">
                <a:solidFill>
                  <a:prstClr val="white"/>
                </a:solidFill>
                <a:latin typeface="Arial" panose="020B0604020202020204" pitchFamily="34" charset="0"/>
                <a:cs typeface="Arial" panose="020B0604020202020204" pitchFamily="34" charset="0"/>
              </a:endParaRPr>
            </a:p>
          </p:txBody>
        </p:sp>
      </p:grpSp>
      <p:sp>
        <p:nvSpPr>
          <p:cNvPr id="7" name="ZoneTexte 6"/>
          <p:cNvSpPr txBox="1"/>
          <p:nvPr/>
        </p:nvSpPr>
        <p:spPr>
          <a:xfrm>
            <a:off x="216664" y="1003310"/>
            <a:ext cx="8653522" cy="646331"/>
          </a:xfrm>
          <a:prstGeom prst="rect">
            <a:avLst/>
          </a:prstGeom>
          <a:solidFill>
            <a:schemeClr val="bg1"/>
          </a:solidFill>
        </p:spPr>
        <p:txBody>
          <a:bodyPr wrap="square" rtlCol="0">
            <a:spAutoFit/>
          </a:bodyPr>
          <a:lstStyle/>
          <a:p>
            <a:pPr algn="just"/>
            <a:r>
              <a:rPr lang="fr-FR" b="1" dirty="0" smtClean="0">
                <a:solidFill>
                  <a:srgbClr val="0F3A9C"/>
                </a:solidFill>
              </a:rPr>
              <a:t>Lorsque le formulaire d’EMD est complété et validé, le traitement des données permet d’obtenir des éléments synthétiques d’aide à la décision</a:t>
            </a:r>
            <a:endParaRPr lang="fr-FR" b="1" dirty="0">
              <a:solidFill>
                <a:srgbClr val="0F3A9C"/>
              </a:solidFill>
            </a:endParaRPr>
          </a:p>
        </p:txBody>
      </p:sp>
      <p:sp>
        <p:nvSpPr>
          <p:cNvPr id="3" name="Espace réservé du texte 2"/>
          <p:cNvSpPr>
            <a:spLocks noGrp="1"/>
          </p:cNvSpPr>
          <p:nvPr>
            <p:ph type="body" sz="quarter" idx="10"/>
          </p:nvPr>
        </p:nvSpPr>
        <p:spPr>
          <a:xfrm>
            <a:off x="642938" y="354013"/>
            <a:ext cx="7388954" cy="481012"/>
          </a:xfrm>
        </p:spPr>
        <p:txBody>
          <a:bodyPr/>
          <a:lstStyle/>
          <a:p>
            <a:r>
              <a:rPr lang="fr-FR" dirty="0"/>
              <a:t>Les échelles cliniques avec un score (indicateur de risque)</a:t>
            </a:r>
          </a:p>
        </p:txBody>
      </p:sp>
      <p:sp>
        <p:nvSpPr>
          <p:cNvPr id="46" name="ZoneTexte 45"/>
          <p:cNvSpPr txBox="1"/>
          <p:nvPr/>
        </p:nvSpPr>
        <p:spPr>
          <a:xfrm>
            <a:off x="180974" y="2964713"/>
            <a:ext cx="4219577" cy="2092881"/>
          </a:xfrm>
          <a:prstGeom prst="rect">
            <a:avLst/>
          </a:prstGeom>
          <a:solidFill>
            <a:schemeClr val="accent1">
              <a:lumMod val="20000"/>
              <a:lumOff val="80000"/>
            </a:schemeClr>
          </a:solidFill>
        </p:spPr>
        <p:txBody>
          <a:bodyPr wrap="square" rtlCol="0">
            <a:spAutoFit/>
          </a:bodyPr>
          <a:lstStyle/>
          <a:p>
            <a:pPr marL="285750" indent="-285750" algn="just">
              <a:buFont typeface="Arial" panose="020B0604020202020204" pitchFamily="34" charset="0"/>
              <a:buChar char="•"/>
            </a:pPr>
            <a:r>
              <a:rPr lang="fr-FR" sz="1400" dirty="0">
                <a:solidFill>
                  <a:prstClr val="black"/>
                </a:solidFill>
                <a:latin typeface="Arial"/>
                <a:cs typeface="Arial"/>
              </a:rPr>
              <a:t>Les échelles sont obtenues </a:t>
            </a:r>
            <a:r>
              <a:rPr lang="fr-FR" sz="1400" dirty="0" smtClean="0">
                <a:solidFill>
                  <a:prstClr val="black"/>
                </a:solidFill>
                <a:latin typeface="Arial"/>
                <a:cs typeface="Arial"/>
              </a:rPr>
              <a:t>par </a:t>
            </a:r>
            <a:r>
              <a:rPr lang="fr-FR" sz="1400" dirty="0">
                <a:solidFill>
                  <a:prstClr val="black"/>
                </a:solidFill>
                <a:latin typeface="Arial"/>
                <a:cs typeface="Arial"/>
              </a:rPr>
              <a:t>la combinaison de différentes données issues de </a:t>
            </a:r>
            <a:r>
              <a:rPr lang="fr-FR" sz="1400" dirty="0" smtClean="0">
                <a:solidFill>
                  <a:prstClr val="black"/>
                </a:solidFill>
                <a:latin typeface="Arial"/>
                <a:cs typeface="Arial"/>
              </a:rPr>
              <a:t>l’évaluation</a:t>
            </a:r>
          </a:p>
          <a:p>
            <a:pPr marL="285750" indent="-285750" algn="just">
              <a:buFont typeface="Arial" panose="020B0604020202020204" pitchFamily="34" charset="0"/>
              <a:buChar char="•"/>
            </a:pPr>
            <a:r>
              <a:rPr lang="fr-FR" sz="1400" dirty="0" smtClean="0">
                <a:solidFill>
                  <a:prstClr val="black"/>
                </a:solidFill>
                <a:latin typeface="Arial"/>
                <a:cs typeface="Arial"/>
              </a:rPr>
              <a:t>Aux </a:t>
            </a:r>
            <a:r>
              <a:rPr lang="fr-FR" sz="1400" b="1" dirty="0" smtClean="0">
                <a:solidFill>
                  <a:prstClr val="black"/>
                </a:solidFill>
                <a:latin typeface="Arial"/>
                <a:cs typeface="Arial"/>
              </a:rPr>
              <a:t>échelles</a:t>
            </a:r>
            <a:r>
              <a:rPr lang="fr-FR" sz="1400" dirty="0" smtClean="0">
                <a:solidFill>
                  <a:prstClr val="black"/>
                </a:solidFill>
                <a:latin typeface="Arial"/>
                <a:cs typeface="Arial"/>
              </a:rPr>
              <a:t> sont associés des </a:t>
            </a:r>
            <a:r>
              <a:rPr lang="fr-FR" sz="1400" b="1" dirty="0" smtClean="0">
                <a:solidFill>
                  <a:prstClr val="black"/>
                </a:solidFill>
                <a:latin typeface="Arial"/>
                <a:cs typeface="Arial"/>
              </a:rPr>
              <a:t>scores</a:t>
            </a:r>
            <a:r>
              <a:rPr lang="fr-FR" sz="1400" dirty="0" smtClean="0">
                <a:solidFill>
                  <a:prstClr val="black"/>
                </a:solidFill>
                <a:latin typeface="Arial"/>
                <a:cs typeface="Arial"/>
              </a:rPr>
              <a:t> qui indiquent un niveau de risque </a:t>
            </a:r>
          </a:p>
          <a:p>
            <a:pPr marL="285750" indent="-285750" algn="just">
              <a:buFont typeface="Arial" panose="020B0604020202020204" pitchFamily="34" charset="0"/>
              <a:buChar char="•"/>
            </a:pPr>
            <a:r>
              <a:rPr lang="fr-FR" sz="1400" dirty="0" smtClean="0">
                <a:solidFill>
                  <a:prstClr val="black"/>
                </a:solidFill>
                <a:latin typeface="Arial"/>
                <a:cs typeface="Arial"/>
              </a:rPr>
              <a:t>Un </a:t>
            </a:r>
            <a:r>
              <a:rPr lang="fr-FR" sz="1400" b="1" dirty="0" smtClean="0">
                <a:solidFill>
                  <a:prstClr val="black"/>
                </a:solidFill>
                <a:latin typeface="Arial"/>
                <a:cs typeface="Arial"/>
              </a:rPr>
              <a:t>score proche de 0 </a:t>
            </a:r>
            <a:r>
              <a:rPr lang="fr-FR" sz="1400" dirty="0" smtClean="0">
                <a:solidFill>
                  <a:prstClr val="black"/>
                </a:solidFill>
                <a:latin typeface="Arial"/>
                <a:cs typeface="Arial"/>
              </a:rPr>
              <a:t>correspond à un </a:t>
            </a:r>
            <a:r>
              <a:rPr lang="fr-FR" sz="1400" b="1" dirty="0" smtClean="0">
                <a:solidFill>
                  <a:prstClr val="black"/>
                </a:solidFill>
                <a:latin typeface="Arial"/>
                <a:cs typeface="Arial"/>
              </a:rPr>
              <a:t>niveau de risque faible</a:t>
            </a:r>
            <a:r>
              <a:rPr lang="fr-FR" sz="1400" dirty="0" smtClean="0">
                <a:solidFill>
                  <a:prstClr val="black"/>
                </a:solidFill>
                <a:latin typeface="Arial"/>
                <a:cs typeface="Arial"/>
              </a:rPr>
              <a:t> tandis qu’un </a:t>
            </a:r>
            <a:r>
              <a:rPr lang="fr-FR" sz="1400" b="1" dirty="0" smtClean="0">
                <a:solidFill>
                  <a:prstClr val="black"/>
                </a:solidFill>
                <a:latin typeface="Arial"/>
                <a:cs typeface="Arial"/>
              </a:rPr>
              <a:t>score élevé </a:t>
            </a:r>
            <a:r>
              <a:rPr lang="fr-FR" sz="1400" dirty="0" smtClean="0">
                <a:solidFill>
                  <a:prstClr val="black"/>
                </a:solidFill>
                <a:latin typeface="Arial"/>
                <a:cs typeface="Arial"/>
              </a:rPr>
              <a:t>correspond à un </a:t>
            </a:r>
            <a:r>
              <a:rPr lang="fr-FR" sz="1400" b="1" dirty="0" smtClean="0">
                <a:solidFill>
                  <a:prstClr val="black"/>
                </a:solidFill>
                <a:latin typeface="Arial"/>
                <a:cs typeface="Arial"/>
              </a:rPr>
              <a:t>niveau de risque fort</a:t>
            </a:r>
            <a:r>
              <a:rPr lang="fr-FR" sz="1400" dirty="0" smtClean="0">
                <a:solidFill>
                  <a:prstClr val="black"/>
                </a:solidFill>
                <a:latin typeface="Arial"/>
                <a:cs typeface="Arial"/>
              </a:rPr>
              <a:t>.</a:t>
            </a:r>
          </a:p>
          <a:p>
            <a:pPr marL="285750" indent="-285750" algn="just">
              <a:buFont typeface="Arial" panose="020B0604020202020204" pitchFamily="34" charset="0"/>
              <a:buChar char="•"/>
            </a:pPr>
            <a:r>
              <a:rPr lang="fr-FR" sz="1400" dirty="0" smtClean="0">
                <a:solidFill>
                  <a:prstClr val="black"/>
                </a:solidFill>
                <a:latin typeface="Arial"/>
                <a:cs typeface="Arial"/>
              </a:rPr>
              <a:t>Plus le score augmente plus le niveau de risque est important.</a:t>
            </a:r>
          </a:p>
          <a:p>
            <a:pPr algn="just"/>
            <a:endParaRPr lang="fr-FR" sz="400" dirty="0">
              <a:solidFill>
                <a:prstClr val="black"/>
              </a:solidFill>
              <a:latin typeface="Arial"/>
              <a:cs typeface="Arial"/>
            </a:endParaRPr>
          </a:p>
        </p:txBody>
      </p:sp>
      <p:cxnSp>
        <p:nvCxnSpPr>
          <p:cNvPr id="5" name="Connecteur droit avec flèche 4"/>
          <p:cNvCxnSpPr/>
          <p:nvPr/>
        </p:nvCxnSpPr>
        <p:spPr>
          <a:xfrm flipV="1">
            <a:off x="491902" y="5180368"/>
            <a:ext cx="3672000" cy="20782"/>
          </a:xfrm>
          <a:prstGeom prst="straightConnector1">
            <a:avLst/>
          </a:prstGeom>
          <a:ln w="63500">
            <a:gradFill flip="none" rotWithShape="1">
              <a:gsLst>
                <a:gs pos="99000">
                  <a:srgbClr val="FF0000"/>
                </a:gs>
                <a:gs pos="0">
                  <a:schemeClr val="accent6"/>
                </a:gs>
                <a:gs pos="48000">
                  <a:schemeClr val="accent4">
                    <a:lumMod val="60000"/>
                    <a:lumOff val="40000"/>
                  </a:schemeClr>
                </a:gs>
                <a:gs pos="55000">
                  <a:srgbClr val="FFC000"/>
                </a:gs>
                <a:gs pos="100000">
                  <a:schemeClr val="accent1">
                    <a:lumMod val="30000"/>
                    <a:lumOff val="70000"/>
                  </a:schemeClr>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53883" y="5252023"/>
            <a:ext cx="276038" cy="307777"/>
          </a:xfrm>
          <a:prstGeom prst="rect">
            <a:avLst/>
          </a:prstGeom>
          <a:noFill/>
        </p:spPr>
        <p:txBody>
          <a:bodyPr wrap="none" rtlCol="0">
            <a:spAutoFit/>
          </a:bodyPr>
          <a:lstStyle/>
          <a:p>
            <a:r>
              <a:rPr lang="fr-FR" sz="1400" b="1" dirty="0" smtClean="0">
                <a:solidFill>
                  <a:prstClr val="black"/>
                </a:solidFill>
              </a:rPr>
              <a:t>0</a:t>
            </a:r>
            <a:endParaRPr lang="fr-FR" sz="1400" b="1" dirty="0">
              <a:solidFill>
                <a:prstClr val="black"/>
              </a:solidFill>
            </a:endParaRPr>
          </a:p>
        </p:txBody>
      </p:sp>
      <p:sp>
        <p:nvSpPr>
          <p:cNvPr id="23" name="ZoneTexte 22"/>
          <p:cNvSpPr txBox="1"/>
          <p:nvPr/>
        </p:nvSpPr>
        <p:spPr>
          <a:xfrm>
            <a:off x="2892721" y="5252023"/>
            <a:ext cx="1270156" cy="307777"/>
          </a:xfrm>
          <a:prstGeom prst="rect">
            <a:avLst/>
          </a:prstGeom>
          <a:noFill/>
        </p:spPr>
        <p:txBody>
          <a:bodyPr wrap="none" rtlCol="0">
            <a:spAutoFit/>
          </a:bodyPr>
          <a:lstStyle/>
          <a:p>
            <a:pPr algn="ctr"/>
            <a:r>
              <a:rPr lang="fr-FR" sz="1400" b="1" dirty="0" smtClean="0">
                <a:solidFill>
                  <a:prstClr val="black"/>
                </a:solidFill>
              </a:rPr>
              <a:t>Score maximal</a:t>
            </a:r>
            <a:endParaRPr lang="fr-FR" sz="1400" b="1" dirty="0">
              <a:solidFill>
                <a:prstClr val="black"/>
              </a:solidFill>
            </a:endParaRPr>
          </a:p>
        </p:txBody>
      </p:sp>
      <p:sp>
        <p:nvSpPr>
          <p:cNvPr id="27" name="Rectangle 26"/>
          <p:cNvSpPr/>
          <p:nvPr/>
        </p:nvSpPr>
        <p:spPr>
          <a:xfrm>
            <a:off x="4852093" y="3319509"/>
            <a:ext cx="3982404" cy="41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black"/>
                </a:solidFill>
              </a:rPr>
              <a:t>Exemple d’échelles produites</a:t>
            </a:r>
            <a:endParaRPr lang="fr-FR" sz="1600" b="1" dirty="0">
              <a:solidFill>
                <a:prstClr val="black"/>
              </a:solidFill>
            </a:endParaRPr>
          </a:p>
        </p:txBody>
      </p:sp>
      <p:graphicFrame>
        <p:nvGraphicFramePr>
          <p:cNvPr id="9" name="Tableau 8"/>
          <p:cNvGraphicFramePr>
            <a:graphicFrameLocks noGrp="1"/>
          </p:cNvGraphicFramePr>
          <p:nvPr>
            <p:extLst/>
          </p:nvPr>
        </p:nvGraphicFramePr>
        <p:xfrm>
          <a:off x="4918709" y="3679446"/>
          <a:ext cx="3890964" cy="2217420"/>
        </p:xfrm>
        <a:graphic>
          <a:graphicData uri="http://schemas.openxmlformats.org/drawingml/2006/table">
            <a:tbl>
              <a:tblPr firstRow="1" bandRow="1">
                <a:tableStyleId>{5C22544A-7EE6-4342-B048-85BDC9FD1C3A}</a:tableStyleId>
              </a:tblPr>
              <a:tblGrid>
                <a:gridCol w="2869586">
                  <a:extLst>
                    <a:ext uri="{9D8B030D-6E8A-4147-A177-3AD203B41FA5}">
                      <a16:colId xmlns="" xmlns:a16="http://schemas.microsoft.com/office/drawing/2014/main" val="20000"/>
                    </a:ext>
                  </a:extLst>
                </a:gridCol>
                <a:gridCol w="1021378">
                  <a:extLst>
                    <a:ext uri="{9D8B030D-6E8A-4147-A177-3AD203B41FA5}">
                      <a16:colId xmlns="" xmlns:a16="http://schemas.microsoft.com/office/drawing/2014/main" val="20001"/>
                    </a:ext>
                  </a:extLst>
                </a:gridCol>
              </a:tblGrid>
              <a:tr h="0">
                <a:tc>
                  <a:txBody>
                    <a:bodyPr/>
                    <a:lstStyle/>
                    <a:p>
                      <a:r>
                        <a:rPr lang="fr-FR" dirty="0" smtClean="0"/>
                        <a:t>Nom</a:t>
                      </a:r>
                      <a:endParaRPr lang="fr-FR" dirty="0"/>
                    </a:p>
                  </a:txBody>
                  <a:tcPr>
                    <a:solidFill>
                      <a:srgbClr val="0F3A9C"/>
                    </a:solidFill>
                  </a:tcPr>
                </a:tc>
                <a:tc>
                  <a:txBody>
                    <a:bodyPr/>
                    <a:lstStyle/>
                    <a:p>
                      <a:pPr algn="ctr"/>
                      <a:r>
                        <a:rPr lang="fr-FR" dirty="0" smtClean="0"/>
                        <a:t>Score</a:t>
                      </a:r>
                      <a:endParaRPr lang="fr-FR" dirty="0"/>
                    </a:p>
                  </a:txBody>
                  <a:tcPr>
                    <a:solidFill>
                      <a:srgbClr val="0F3A9C"/>
                    </a:solidFill>
                  </a:tcPr>
                </a:tc>
                <a:extLst>
                  <a:ext uri="{0D108BD9-81ED-4DB2-BD59-A6C34878D82A}">
                    <a16:rowId xmlns="" xmlns:a16="http://schemas.microsoft.com/office/drawing/2014/main" val="10000"/>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rPr>
                        <a:t>Echelle des AVQ version courte </a:t>
                      </a:r>
                    </a:p>
                  </a:txBody>
                  <a:tcPr/>
                </a:tc>
                <a:tc>
                  <a:txBody>
                    <a:bodyPr/>
                    <a:lstStyle/>
                    <a:p>
                      <a:pPr algn="ctr"/>
                      <a:r>
                        <a:rPr lang="fr-FR" sz="1200" b="1" dirty="0" smtClean="0"/>
                        <a:t>0 à 16</a:t>
                      </a:r>
                      <a:endParaRPr lang="fr-FR" sz="1200" b="1" dirty="0"/>
                    </a:p>
                  </a:txBody>
                  <a:tcPr/>
                </a:tc>
                <a:extLst>
                  <a:ext uri="{0D108BD9-81ED-4DB2-BD59-A6C34878D82A}">
                    <a16:rowId xmlns="" xmlns:a16="http://schemas.microsoft.com/office/drawing/2014/main" val="10001"/>
                  </a:ext>
                </a:extLst>
              </a:tr>
              <a:tr h="0">
                <a:tc>
                  <a:txBody>
                    <a:bodyPr/>
                    <a:lstStyle/>
                    <a:p>
                      <a:r>
                        <a:rPr lang="fr-FR" sz="1200" b="1" dirty="0" smtClean="0"/>
                        <a:t>Echelle des AVQ</a:t>
                      </a:r>
                      <a:r>
                        <a:rPr lang="fr-FR" sz="1200" b="1" baseline="0" dirty="0" smtClean="0"/>
                        <a:t> version longue</a:t>
                      </a:r>
                      <a:endParaRPr lang="fr-FR" sz="1200" b="1" dirty="0"/>
                    </a:p>
                  </a:txBody>
                  <a:tcPr/>
                </a:tc>
                <a:tc>
                  <a:txBody>
                    <a:bodyPr/>
                    <a:lstStyle/>
                    <a:p>
                      <a:pPr algn="ctr"/>
                      <a:r>
                        <a:rPr lang="fr-FR" sz="1200" b="1" dirty="0" smtClean="0"/>
                        <a:t>0 à 28</a:t>
                      </a:r>
                      <a:endParaRPr lang="fr-FR" sz="1200" b="1" dirty="0"/>
                    </a:p>
                  </a:txBody>
                  <a:tcPr/>
                </a:tc>
                <a:extLst>
                  <a:ext uri="{0D108BD9-81ED-4DB2-BD59-A6C34878D82A}">
                    <a16:rowId xmlns="" xmlns:a16="http://schemas.microsoft.com/office/drawing/2014/main" val="10002"/>
                  </a:ext>
                </a:extLst>
              </a:tr>
              <a:tr h="0">
                <a:tc>
                  <a:txBody>
                    <a:bodyPr/>
                    <a:lstStyle/>
                    <a:p>
                      <a:r>
                        <a:rPr lang="fr-FR" sz="1200" b="1" dirty="0" smtClean="0"/>
                        <a:t>Echelle </a:t>
                      </a:r>
                      <a:r>
                        <a:rPr lang="fr-FR" sz="1200" b="1" dirty="0" smtClean="0">
                          <a:latin typeface="Arial"/>
                          <a:cs typeface="Arial"/>
                        </a:rPr>
                        <a:t>hiérarchique</a:t>
                      </a:r>
                      <a:r>
                        <a:rPr lang="fr-FR" sz="1200" b="1" baseline="0" dirty="0" smtClean="0"/>
                        <a:t> des AVQ</a:t>
                      </a:r>
                      <a:endParaRPr lang="fr-FR" sz="1200" b="1" dirty="0"/>
                    </a:p>
                  </a:txBody>
                  <a:tcPr/>
                </a:tc>
                <a:tc>
                  <a:txBody>
                    <a:bodyPr/>
                    <a:lstStyle/>
                    <a:p>
                      <a:pPr algn="ctr"/>
                      <a:r>
                        <a:rPr lang="fr-FR" sz="1200" b="1" dirty="0" smtClean="0"/>
                        <a:t>0 à 6</a:t>
                      </a:r>
                      <a:endParaRPr lang="fr-FR" sz="1200" b="1" dirty="0"/>
                    </a:p>
                  </a:txBody>
                  <a:tcPr/>
                </a:tc>
                <a:extLst>
                  <a:ext uri="{0D108BD9-81ED-4DB2-BD59-A6C34878D82A}">
                    <a16:rowId xmlns="" xmlns:a16="http://schemas.microsoft.com/office/drawing/2014/main" val="10003"/>
                  </a:ext>
                </a:extLst>
              </a:tr>
              <a:tr h="0">
                <a:tc>
                  <a:txBody>
                    <a:bodyPr/>
                    <a:lstStyle/>
                    <a:p>
                      <a:r>
                        <a:rPr lang="fr-FR" sz="1200" b="1" dirty="0" smtClean="0"/>
                        <a:t>Echelle de</a:t>
                      </a:r>
                      <a:r>
                        <a:rPr lang="fr-FR" sz="1200" b="1" baseline="0" dirty="0" smtClean="0"/>
                        <a:t> performance cognitive (CPS)</a:t>
                      </a:r>
                      <a:endParaRPr lang="fr-FR" sz="1200" b="1" dirty="0"/>
                    </a:p>
                  </a:txBody>
                  <a:tcPr/>
                </a:tc>
                <a:tc>
                  <a:txBody>
                    <a:bodyPr/>
                    <a:lstStyle/>
                    <a:p>
                      <a:pPr algn="ctr"/>
                      <a:r>
                        <a:rPr lang="fr-FR" sz="1200" b="1" dirty="0" smtClean="0"/>
                        <a:t>0 à 6</a:t>
                      </a:r>
                      <a:endParaRPr lang="fr-FR" sz="1200" b="1" dirty="0"/>
                    </a:p>
                  </a:txBody>
                  <a:tcPr/>
                </a:tc>
                <a:extLst>
                  <a:ext uri="{0D108BD9-81ED-4DB2-BD59-A6C34878D82A}">
                    <a16:rowId xmlns="" xmlns:a16="http://schemas.microsoft.com/office/drawing/2014/main" val="10004"/>
                  </a:ext>
                </a:extLst>
              </a:tr>
              <a:tr h="0">
                <a:tc>
                  <a:txBody>
                    <a:bodyPr/>
                    <a:lstStyle/>
                    <a:p>
                      <a:r>
                        <a:rPr lang="fr-FR" sz="1200" b="1" dirty="0" smtClean="0"/>
                        <a:t>Echelle de</a:t>
                      </a:r>
                      <a:r>
                        <a:rPr lang="fr-FR" sz="1200" b="1" baseline="0" dirty="0" smtClean="0"/>
                        <a:t> dépression</a:t>
                      </a:r>
                      <a:endParaRPr lang="fr-FR" sz="1200" b="1" dirty="0"/>
                    </a:p>
                  </a:txBody>
                  <a:tcPr/>
                </a:tc>
                <a:tc>
                  <a:txBody>
                    <a:bodyPr/>
                    <a:lstStyle/>
                    <a:p>
                      <a:pPr algn="ctr"/>
                      <a:r>
                        <a:rPr lang="fr-FR" sz="1200" b="1" dirty="0" smtClean="0"/>
                        <a:t>0 à 14</a:t>
                      </a:r>
                      <a:endParaRPr lang="fr-FR" sz="1200" b="1" dirty="0"/>
                    </a:p>
                  </a:txBody>
                  <a:tcPr/>
                </a:tc>
                <a:extLst>
                  <a:ext uri="{0D108BD9-81ED-4DB2-BD59-A6C34878D82A}">
                    <a16:rowId xmlns="" xmlns:a16="http://schemas.microsoft.com/office/drawing/2014/main" val="10005"/>
                  </a:ext>
                </a:extLst>
              </a:tr>
              <a:tr h="0">
                <a:tc>
                  <a:txBody>
                    <a:bodyPr/>
                    <a:lstStyle/>
                    <a:p>
                      <a:r>
                        <a:rPr lang="fr-FR" sz="1200" b="1" dirty="0" smtClean="0"/>
                        <a:t>Index de sévérité sensorielle</a:t>
                      </a:r>
                      <a:endParaRPr lang="fr-FR" sz="1200" b="1" dirty="0"/>
                    </a:p>
                  </a:txBody>
                  <a:tcPr/>
                </a:tc>
                <a:tc>
                  <a:txBody>
                    <a:bodyPr/>
                    <a:lstStyle/>
                    <a:p>
                      <a:pPr algn="ctr"/>
                      <a:r>
                        <a:rPr lang="fr-FR" sz="1200" b="1" dirty="0" smtClean="0"/>
                        <a:t>0 à 5</a:t>
                      </a:r>
                      <a:endParaRPr lang="fr-FR" sz="1200" b="1" dirty="0"/>
                    </a:p>
                  </a:txBody>
                  <a:tcPr/>
                </a:tc>
                <a:extLst>
                  <a:ext uri="{0D108BD9-81ED-4DB2-BD59-A6C34878D82A}">
                    <a16:rowId xmlns="" xmlns:a16="http://schemas.microsoft.com/office/drawing/2014/main" val="10006"/>
                  </a:ext>
                </a:extLst>
              </a:tr>
              <a:tr h="0">
                <a:tc>
                  <a:txBody>
                    <a:bodyPr/>
                    <a:lstStyle/>
                    <a:p>
                      <a:r>
                        <a:rPr lang="fr-FR" sz="1200" b="1" dirty="0" smtClean="0"/>
                        <a:t>Echelle</a:t>
                      </a:r>
                      <a:r>
                        <a:rPr lang="fr-FR" sz="1200" b="1" baseline="0" dirty="0" smtClean="0"/>
                        <a:t> de comportement agressif</a:t>
                      </a:r>
                      <a:endParaRPr lang="fr-FR" sz="1200" b="1" dirty="0"/>
                    </a:p>
                  </a:txBody>
                  <a:tcPr/>
                </a:tc>
                <a:tc>
                  <a:txBody>
                    <a:bodyPr/>
                    <a:lstStyle/>
                    <a:p>
                      <a:pPr algn="ctr"/>
                      <a:r>
                        <a:rPr lang="fr-FR" sz="1200" b="1" dirty="0" smtClean="0"/>
                        <a:t>0 à 12</a:t>
                      </a:r>
                      <a:endParaRPr lang="fr-FR" sz="1200" b="1" dirty="0"/>
                    </a:p>
                  </a:txBody>
                  <a:tcPr/>
                </a:tc>
                <a:extLst>
                  <a:ext uri="{0D108BD9-81ED-4DB2-BD59-A6C34878D82A}">
                    <a16:rowId xmlns="" xmlns:a16="http://schemas.microsoft.com/office/drawing/2014/main" val="10007"/>
                  </a:ext>
                </a:extLst>
              </a:tr>
            </a:tbl>
          </a:graphicData>
        </a:graphic>
      </p:graphicFrame>
      <p:grpSp>
        <p:nvGrpSpPr>
          <p:cNvPr id="19" name="Groupe 18"/>
          <p:cNvGrpSpPr/>
          <p:nvPr/>
        </p:nvGrpSpPr>
        <p:grpSpPr>
          <a:xfrm>
            <a:off x="4491990" y="3983112"/>
            <a:ext cx="182880" cy="1400244"/>
            <a:chOff x="4491990" y="4267200"/>
            <a:chExt cx="182880" cy="1400244"/>
          </a:xfrm>
        </p:grpSpPr>
        <p:cxnSp>
          <p:nvCxnSpPr>
            <p:cNvPr id="12" name="Connecteur droit 11"/>
            <p:cNvCxnSpPr/>
            <p:nvPr/>
          </p:nvCxnSpPr>
          <p:spPr>
            <a:xfrm>
              <a:off x="4491990" y="4267200"/>
              <a:ext cx="0" cy="14002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4583430" y="4479925"/>
              <a:ext cx="0" cy="974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674870" y="4752975"/>
              <a:ext cx="0" cy="42869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8" name="ZoneTexte 37"/>
          <p:cNvSpPr txBox="1"/>
          <p:nvPr/>
        </p:nvSpPr>
        <p:spPr>
          <a:xfrm>
            <a:off x="180973" y="5604478"/>
            <a:ext cx="4219577" cy="584775"/>
          </a:xfrm>
          <a:prstGeom prst="rect">
            <a:avLst/>
          </a:prstGeom>
          <a:solidFill>
            <a:schemeClr val="accent1">
              <a:lumMod val="20000"/>
              <a:lumOff val="80000"/>
            </a:schemeClr>
          </a:solidFill>
        </p:spPr>
        <p:txBody>
          <a:bodyPr wrap="square" rtlCol="0">
            <a:spAutoFit/>
          </a:bodyPr>
          <a:lstStyle/>
          <a:p>
            <a:pPr algn="just"/>
            <a:r>
              <a:rPr lang="fr-FR" sz="1400" dirty="0" smtClean="0">
                <a:solidFill>
                  <a:prstClr val="black"/>
                </a:solidFill>
                <a:latin typeface="Arial" panose="020B0604020202020204" pitchFamily="34" charset="0"/>
                <a:cs typeface="Arial" panose="020B0604020202020204" pitchFamily="34" charset="0"/>
              </a:rPr>
              <a:t>La comparaison des scores entre deux évaluations permet de suivre l’évolution des personnes.</a:t>
            </a:r>
          </a:p>
          <a:p>
            <a:pPr algn="just"/>
            <a:endParaRPr lang="fr-FR" sz="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55874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Echelles</a:t>
            </a:r>
            <a:endParaRPr lang="fr-FR" dirty="0"/>
          </a:p>
        </p:txBody>
      </p:sp>
      <p:sp>
        <p:nvSpPr>
          <p:cNvPr id="4" name="Rectangle 3"/>
          <p:cNvSpPr/>
          <p:nvPr/>
        </p:nvSpPr>
        <p:spPr>
          <a:xfrm>
            <a:off x="484819" y="1076626"/>
            <a:ext cx="8174362" cy="5074792"/>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342900" indent="-342900" algn="just">
              <a:buFont typeface="+mj-lt"/>
              <a:buAutoNum type="arabicPeriod"/>
            </a:pPr>
            <a:endParaRPr lang="fr-FR" sz="1400" dirty="0" smtClean="0">
              <a:solidFill>
                <a:srgbClr val="FFFFFF"/>
              </a:solidFill>
              <a:latin typeface="Arial" charset="0"/>
              <a:ea typeface="Arial" charset="0"/>
              <a:cs typeface="Arial" charset="0"/>
            </a:endParaRPr>
          </a:p>
          <a:p>
            <a:pPr algn="just"/>
            <a:r>
              <a:rPr lang="fr-FR" sz="1400" dirty="0" smtClean="0">
                <a:solidFill>
                  <a:srgbClr val="FFFFFF"/>
                </a:solidFill>
                <a:latin typeface="Arial" charset="0"/>
                <a:ea typeface="Arial" charset="0"/>
                <a:cs typeface="Arial" charset="0"/>
              </a:rPr>
              <a:t>Dans les analyses obtenues après évaluation via l’OEMD, différentes échelles figurent. Elles peuvent être classées en plusieurs catégories :</a:t>
            </a:r>
          </a:p>
          <a:p>
            <a:pPr marL="342900" indent="-342900" algn="just">
              <a:buFont typeface="+mj-lt"/>
              <a:buAutoNum type="arabicPeriod"/>
            </a:pPr>
            <a:r>
              <a:rPr lang="fr-FR" sz="1400" dirty="0" smtClean="0">
                <a:solidFill>
                  <a:srgbClr val="FFFFFF"/>
                </a:solidFill>
                <a:latin typeface="Arial" charset="0"/>
                <a:ea typeface="Arial" charset="0"/>
                <a:cs typeface="Arial" charset="0"/>
              </a:rPr>
              <a:t>Echelles fonctionnelles InterRAI</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hiérarchique des AVQ</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hiérarchique des AIVQ</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hiérarchique fonctionnelle AIVQ-AVQ</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des activités de la vie quotidienne – version courte</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des activités de la vie quotidienne – version longue</a:t>
            </a:r>
          </a:p>
          <a:p>
            <a:pPr marL="342900" indent="-342900" algn="just">
              <a:buFont typeface="+mj-lt"/>
              <a:buAutoNum type="arabicPeriod"/>
            </a:pPr>
            <a:r>
              <a:rPr lang="fr-FR" sz="1400" dirty="0" smtClean="0">
                <a:solidFill>
                  <a:srgbClr val="FFFFFF"/>
                </a:solidFill>
                <a:latin typeface="Arial" charset="0"/>
                <a:ea typeface="Arial" charset="0"/>
                <a:cs typeface="Arial" charset="0"/>
              </a:rPr>
              <a:t>Echelles d’état mental InterRAI</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comportement agressif</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performances cognitives</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performances cognitives V2</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dépression</a:t>
            </a:r>
          </a:p>
          <a:p>
            <a:pPr marL="342900" indent="-342900" algn="just">
              <a:buFont typeface="+mj-lt"/>
              <a:buAutoNum type="arabicPeriod"/>
            </a:pPr>
            <a:r>
              <a:rPr lang="fr-FR" sz="1400" dirty="0" smtClean="0">
                <a:solidFill>
                  <a:srgbClr val="FFFFFF"/>
                </a:solidFill>
                <a:latin typeface="Arial" charset="0"/>
                <a:ea typeface="Arial" charset="0"/>
                <a:cs typeface="Arial" charset="0"/>
              </a:rPr>
              <a:t>Echelles cliniques InterRAI</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IMC</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des changements dans l’état de santé, maladie en phase terminale, signes &amp; symptômes (CHESS)</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Index de sévérité sensorielle</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douleur</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risque d’ulcères de pression</a:t>
            </a:r>
          </a:p>
          <a:p>
            <a:pPr marL="800100" lvl="1" indent="-342900" algn="just">
              <a:buFont typeface="Arial" panose="020B0604020202020204" pitchFamily="34" charset="0"/>
              <a:buChar char="•"/>
            </a:pPr>
            <a:r>
              <a:rPr lang="fr-FR" sz="1400" dirty="0" smtClean="0">
                <a:solidFill>
                  <a:srgbClr val="FFFFFF"/>
                </a:solidFill>
                <a:latin typeface="Arial" charset="0"/>
                <a:ea typeface="Arial" charset="0"/>
                <a:cs typeface="Arial" charset="0"/>
              </a:rPr>
              <a:t>Echelle de communication</a:t>
            </a:r>
          </a:p>
          <a:p>
            <a:pPr marL="342900" indent="-342900" algn="just">
              <a:buFont typeface="+mj-lt"/>
              <a:buAutoNum type="arabicPeriod"/>
            </a:pPr>
            <a:r>
              <a:rPr lang="fr-FR" sz="1400" dirty="0" smtClean="0">
                <a:solidFill>
                  <a:srgbClr val="FFFFFF"/>
                </a:solidFill>
                <a:latin typeface="Arial" charset="0"/>
                <a:ea typeface="Arial" charset="0"/>
                <a:cs typeface="Arial" charset="0"/>
              </a:rPr>
              <a:t>Autre élément évalué :</a:t>
            </a: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Méthode d’attribution des niveaux de priorité</a:t>
            </a:r>
          </a:p>
          <a:p>
            <a:pPr algn="just"/>
            <a:endParaRPr lang="fr-FR" sz="1400" dirty="0">
              <a:solidFill>
                <a:srgbClr val="FFFFFF"/>
              </a:solidFill>
              <a:latin typeface="Arial" charset="0"/>
              <a:ea typeface="Arial" charset="0"/>
              <a:cs typeface="Arial" charset="0"/>
            </a:endParaRPr>
          </a:p>
        </p:txBody>
      </p:sp>
      <p:sp>
        <p:nvSpPr>
          <p:cNvPr id="11" name="ZoneTexte 10"/>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Tree>
    <p:extLst>
      <p:ext uri="{BB962C8B-B14F-4D97-AF65-F5344CB8AC3E}">
        <p14:creationId xmlns:p14="http://schemas.microsoft.com/office/powerpoint/2010/main" val="1995080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Echelle hiérarchique des activités de la </a:t>
            </a:r>
            <a:r>
              <a:rPr lang="fr-FR" sz="1200" b="1" dirty="0">
                <a:solidFill>
                  <a:srgbClr val="0F3A9C"/>
                </a:solidFill>
                <a:latin typeface="Arial" charset="0"/>
                <a:ea typeface="Arial" charset="0"/>
                <a:cs typeface="Arial" charset="0"/>
              </a:rPr>
              <a:t>vie quotidienne </a:t>
            </a:r>
            <a:r>
              <a:rPr lang="fr-FR" sz="1200" b="1" i="1" dirty="0">
                <a:solidFill>
                  <a:srgbClr val="0F3A9C"/>
                </a:solidFill>
                <a:latin typeface="Arial" charset="0"/>
                <a:ea typeface="Arial" charset="0"/>
                <a:cs typeface="Arial" charset="0"/>
              </a:rPr>
              <a:t>(AHL hierarchy scale) </a:t>
            </a: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1020561"/>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algn="just"/>
            <a:r>
              <a:rPr lang="fr-FR" sz="1200" b="1" dirty="0" smtClean="0">
                <a:solidFill>
                  <a:srgbClr val="0F3A9C"/>
                </a:solidFill>
                <a:latin typeface="Arial" charset="0"/>
                <a:ea typeface="Arial" charset="0"/>
                <a:cs typeface="Arial" charset="0"/>
              </a:rPr>
              <a:t>Items impliqués :</a:t>
            </a:r>
            <a:endParaRPr lang="fr-FR" sz="1200" b="1" dirty="0">
              <a:solidFill>
                <a:srgbClr val="0F3A9C"/>
              </a:solidFill>
              <a:latin typeface="Arial" charset="0"/>
              <a:ea typeface="Arial" charset="0"/>
              <a:cs typeface="Arial" charset="0"/>
            </a:endParaRPr>
          </a:p>
          <a:p>
            <a:pPr marL="342900" indent="-342900" algn="just">
              <a:buFontTx/>
              <a:buChar char="-"/>
              <a:tabLst>
                <a:tab pos="174625" algn="l"/>
              </a:tabLst>
            </a:pPr>
            <a:r>
              <a:rPr lang="fr-FR" sz="1200" dirty="0">
                <a:solidFill>
                  <a:srgbClr val="0F3A9C"/>
                </a:solidFill>
                <a:latin typeface="Arial" charset="0"/>
                <a:ea typeface="Arial" charset="0"/>
                <a:cs typeface="Arial" charset="0"/>
              </a:rPr>
              <a:t>Hygiène Personnelle </a:t>
            </a:r>
            <a:r>
              <a:rPr lang="fr-FR" sz="1200" dirty="0" smtClean="0">
                <a:solidFill>
                  <a:srgbClr val="0F3A9C"/>
                </a:solidFill>
                <a:latin typeface="Arial" charset="0"/>
                <a:ea typeface="Arial" charset="0"/>
                <a:cs typeface="Arial" charset="0"/>
              </a:rPr>
              <a:t>(iG2b</a:t>
            </a:r>
            <a:r>
              <a:rPr lang="fr-FR" sz="1200" dirty="0">
                <a:solidFill>
                  <a:srgbClr val="0F3A9C"/>
                </a:solidFill>
                <a:latin typeface="Arial" charset="0"/>
                <a:ea typeface="Arial" charset="0"/>
                <a:cs typeface="Arial" charset="0"/>
              </a:rPr>
              <a:t>)</a:t>
            </a:r>
          </a:p>
          <a:p>
            <a:pPr marL="342900" indent="-342900" algn="just">
              <a:buFontTx/>
              <a:buChar char="-"/>
              <a:tabLst>
                <a:tab pos="174625" algn="l"/>
              </a:tabLst>
            </a:pPr>
            <a:r>
              <a:rPr lang="fr-FR" sz="1200" dirty="0">
                <a:solidFill>
                  <a:srgbClr val="0F3A9C"/>
                </a:solidFill>
                <a:latin typeface="Arial" charset="0"/>
                <a:ea typeface="Arial" charset="0"/>
                <a:cs typeface="Arial" charset="0"/>
              </a:rPr>
              <a:t>Locomotion (iG2f)</a:t>
            </a:r>
          </a:p>
          <a:p>
            <a:pPr marL="342900" indent="-342900" algn="just">
              <a:buFontTx/>
              <a:buChar char="-"/>
              <a:tabLst>
                <a:tab pos="174625" algn="l"/>
              </a:tabLst>
            </a:pPr>
            <a:r>
              <a:rPr lang="fr-FR" sz="1200" dirty="0">
                <a:solidFill>
                  <a:srgbClr val="0F3A9C"/>
                </a:solidFill>
                <a:latin typeface="Arial" charset="0"/>
                <a:ea typeface="Arial" charset="0"/>
                <a:cs typeface="Arial" charset="0"/>
              </a:rPr>
              <a:t>Utilisation des toilettes (iG2h)</a:t>
            </a:r>
          </a:p>
          <a:p>
            <a:pPr marL="342900" indent="-342900" algn="just">
              <a:buFontTx/>
              <a:buChar char="-"/>
              <a:tabLst>
                <a:tab pos="174625" algn="l"/>
              </a:tabLst>
            </a:pPr>
            <a:r>
              <a:rPr lang="fr-FR" sz="1200" dirty="0">
                <a:solidFill>
                  <a:srgbClr val="0F3A9C"/>
                </a:solidFill>
                <a:latin typeface="Arial" charset="0"/>
                <a:ea typeface="Arial" charset="0"/>
                <a:cs typeface="Arial" charset="0"/>
              </a:rPr>
              <a:t>S'alimenter (iG2j) </a:t>
            </a:r>
          </a:p>
        </p:txBody>
      </p:sp>
      <p:sp>
        <p:nvSpPr>
          <p:cNvPr id="6" name="Rectangle 5"/>
          <p:cNvSpPr/>
          <p:nvPr/>
        </p:nvSpPr>
        <p:spPr>
          <a:xfrm>
            <a:off x="484818" y="2721069"/>
            <a:ext cx="8174362" cy="3895862"/>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p>
          <a:p>
            <a:pPr algn="just" defTabSz="685783">
              <a:defRPr/>
            </a:pPr>
            <a:r>
              <a:rPr lang="fr-FR" sz="1200" dirty="0">
                <a:solidFill>
                  <a:srgbClr val="0F3A9C"/>
                </a:solidFill>
                <a:latin typeface="Arial" charset="0"/>
                <a:ea typeface="Arial" charset="0"/>
                <a:cs typeface="Arial" charset="0"/>
              </a:rPr>
              <a:t>L’échelle </a:t>
            </a:r>
            <a:r>
              <a:rPr lang="fr-FR" sz="1200" dirty="0" smtClean="0">
                <a:solidFill>
                  <a:srgbClr val="0F3A9C"/>
                </a:solidFill>
                <a:latin typeface="Arial" charset="0"/>
                <a:ea typeface="Arial" charset="0"/>
                <a:cs typeface="Arial" charset="0"/>
              </a:rPr>
              <a:t>permet de </a:t>
            </a:r>
            <a:r>
              <a:rPr lang="fr-FR" sz="1200" dirty="0">
                <a:solidFill>
                  <a:srgbClr val="0F3A9C"/>
                </a:solidFill>
                <a:latin typeface="Arial" charset="0"/>
                <a:ea typeface="Arial" charset="0"/>
                <a:cs typeface="Arial" charset="0"/>
              </a:rPr>
              <a:t>refléter la progressivité du processus incapacitant plutôt que la simple sommation des réductions </a:t>
            </a:r>
            <a:r>
              <a:rPr lang="fr-FR" sz="1200" dirty="0" smtClean="0">
                <a:solidFill>
                  <a:srgbClr val="0F3A9C"/>
                </a:solidFill>
                <a:latin typeface="Arial" charset="0"/>
                <a:ea typeface="Arial" charset="0"/>
                <a:cs typeface="Arial" charset="0"/>
              </a:rPr>
              <a:t>fonctionnelles. Elle propose un résumé de la mesure des performances et fournit une spécification précise des niveaux d’incapacité.</a:t>
            </a:r>
            <a:endParaRPr lang="fr-FR" sz="1200" dirty="0">
              <a:solidFill>
                <a:srgbClr val="0F3A9C"/>
              </a:solidFill>
              <a:latin typeface="Arial" charset="0"/>
              <a:ea typeface="Arial" charset="0"/>
              <a:cs typeface="Arial" charset="0"/>
            </a:endParaRPr>
          </a:p>
          <a:p>
            <a:pPr lvl="0" algn="just" defTabSz="685783">
              <a:defRPr/>
            </a:pPr>
            <a:r>
              <a:rPr lang="fr-FR" sz="1200" dirty="0" smtClean="0">
                <a:solidFill>
                  <a:srgbClr val="0F3A9C"/>
                </a:solidFill>
                <a:latin typeface="Arial" charset="0"/>
                <a:ea typeface="Arial" charset="0"/>
                <a:cs typeface="Arial" charset="0"/>
              </a:rPr>
              <a:t>Elle est calculée </a:t>
            </a:r>
            <a:r>
              <a:rPr lang="fr-FR" sz="1200" dirty="0">
                <a:solidFill>
                  <a:srgbClr val="0F3A9C"/>
                </a:solidFill>
                <a:latin typeface="Arial" charset="0"/>
                <a:ea typeface="Arial" charset="0"/>
                <a:cs typeface="Arial" charset="0"/>
              </a:rPr>
              <a:t>à partir des 4 AVQ (parmi les 10 AVQ) considérés comme </a:t>
            </a:r>
            <a:r>
              <a:rPr lang="fr-FR" sz="1200" dirty="0" smtClean="0">
                <a:solidFill>
                  <a:srgbClr val="0F3A9C"/>
                </a:solidFill>
                <a:latin typeface="Arial" charset="0"/>
                <a:ea typeface="Arial" charset="0"/>
                <a:cs typeface="Arial" charset="0"/>
              </a:rPr>
              <a:t>fondamentaux et permet </a:t>
            </a:r>
            <a:r>
              <a:rPr lang="fr-FR" sz="1200" dirty="0">
                <a:solidFill>
                  <a:srgbClr val="0F3A9C"/>
                </a:solidFill>
                <a:latin typeface="Arial" charset="0"/>
                <a:ea typeface="Arial" charset="0"/>
                <a:cs typeface="Arial" charset="0"/>
              </a:rPr>
              <a:t>d'évaluer l'évolution de l'invalidité de la personne en regroupant les niveaux d'exécution des AVQ en 3 catégories : </a:t>
            </a:r>
          </a:p>
          <a:p>
            <a:pPr marL="628650" lvl="1" indent="-171450" algn="just">
              <a:buFontTx/>
              <a:buChar char="-"/>
            </a:pPr>
            <a:r>
              <a:rPr lang="fr-FR" sz="1200" dirty="0" smtClean="0">
                <a:solidFill>
                  <a:srgbClr val="0F3A9C"/>
                </a:solidFill>
                <a:latin typeface="Arial" charset="0"/>
                <a:ea typeface="Arial" charset="0"/>
                <a:cs typeface="Arial" charset="0"/>
              </a:rPr>
              <a:t>perte </a:t>
            </a:r>
            <a:r>
              <a:rPr lang="fr-FR" sz="1200" dirty="0">
                <a:solidFill>
                  <a:srgbClr val="0F3A9C"/>
                </a:solidFill>
                <a:latin typeface="Arial" charset="0"/>
                <a:ea typeface="Arial" charset="0"/>
                <a:cs typeface="Arial" charset="0"/>
              </a:rPr>
              <a:t>précoce : hygiène </a:t>
            </a:r>
            <a:r>
              <a:rPr lang="fr-FR" sz="1200" dirty="0" smtClean="0">
                <a:solidFill>
                  <a:srgbClr val="0F3A9C"/>
                </a:solidFill>
                <a:latin typeface="Arial" charset="0"/>
                <a:ea typeface="Arial" charset="0"/>
                <a:cs typeface="Arial" charset="0"/>
              </a:rPr>
              <a:t>personnelle</a:t>
            </a:r>
          </a:p>
          <a:p>
            <a:pPr marL="628650" lvl="1" indent="-171450" algn="just">
              <a:buFontTx/>
              <a:buChar char="-"/>
            </a:pPr>
            <a:r>
              <a:rPr lang="fr-FR" sz="1200" dirty="0" smtClean="0">
                <a:solidFill>
                  <a:srgbClr val="0F3A9C"/>
                </a:solidFill>
                <a:latin typeface="Arial" charset="0"/>
                <a:ea typeface="Arial" charset="0"/>
                <a:cs typeface="Arial" charset="0"/>
              </a:rPr>
              <a:t>perte </a:t>
            </a:r>
            <a:r>
              <a:rPr lang="fr-FR" sz="1200" dirty="0">
                <a:solidFill>
                  <a:srgbClr val="0F3A9C"/>
                </a:solidFill>
                <a:latin typeface="Arial" charset="0"/>
                <a:ea typeface="Arial" charset="0"/>
                <a:cs typeface="Arial" charset="0"/>
              </a:rPr>
              <a:t>normale : utilisation des toilettes et </a:t>
            </a:r>
            <a:r>
              <a:rPr lang="fr-FR" sz="1200" dirty="0" smtClean="0">
                <a:solidFill>
                  <a:srgbClr val="0F3A9C"/>
                </a:solidFill>
                <a:latin typeface="Arial" charset="0"/>
                <a:ea typeface="Arial" charset="0"/>
                <a:cs typeface="Arial" charset="0"/>
              </a:rPr>
              <a:t>locomotion</a:t>
            </a:r>
          </a:p>
          <a:p>
            <a:pPr marL="628650" lvl="1" indent="-171450" algn="just">
              <a:buFontTx/>
              <a:buChar char="-"/>
            </a:pPr>
            <a:r>
              <a:rPr lang="fr-FR" sz="1200" dirty="0" smtClean="0">
                <a:solidFill>
                  <a:srgbClr val="0F3A9C"/>
                </a:solidFill>
                <a:latin typeface="Arial" charset="0"/>
                <a:ea typeface="Arial" charset="0"/>
                <a:cs typeface="Arial" charset="0"/>
              </a:rPr>
              <a:t>perte </a:t>
            </a:r>
            <a:r>
              <a:rPr lang="fr-FR" sz="1200" dirty="0">
                <a:solidFill>
                  <a:srgbClr val="0F3A9C"/>
                </a:solidFill>
                <a:latin typeface="Arial" charset="0"/>
                <a:ea typeface="Arial" charset="0"/>
                <a:cs typeface="Arial" charset="0"/>
              </a:rPr>
              <a:t>tardive : </a:t>
            </a:r>
            <a:r>
              <a:rPr lang="fr-FR" sz="1200" dirty="0" smtClean="0">
                <a:solidFill>
                  <a:srgbClr val="0F3A9C"/>
                </a:solidFill>
                <a:latin typeface="Arial" charset="0"/>
                <a:ea typeface="Arial" charset="0"/>
                <a:cs typeface="Arial" charset="0"/>
              </a:rPr>
              <a:t>alimentation</a:t>
            </a:r>
          </a:p>
          <a:p>
            <a:pPr marL="171450" indent="-171450" algn="just">
              <a:buFontTx/>
              <a:buChar char="-"/>
            </a:pPr>
            <a:endParaRPr lang="fr-FR" sz="1200" dirty="0">
              <a:solidFill>
                <a:srgbClr val="0F3A9C"/>
              </a:solidFill>
              <a:latin typeface="Arial" charset="0"/>
              <a:ea typeface="Arial" charset="0"/>
              <a:cs typeface="Arial" charset="0"/>
            </a:endParaRPr>
          </a:p>
          <a:p>
            <a:pPr algn="just"/>
            <a:r>
              <a:rPr lang="fr-FR" sz="1200" b="1" dirty="0" smtClean="0">
                <a:solidFill>
                  <a:srgbClr val="0F3A9C"/>
                </a:solidFill>
                <a:latin typeface="Arial" charset="0"/>
                <a:ea typeface="Arial" charset="0"/>
                <a:cs typeface="Arial" charset="0"/>
              </a:rPr>
              <a:t>Interprétation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Mesure : 0 </a:t>
            </a:r>
            <a:r>
              <a:rPr lang="fr-FR" sz="1200" dirty="0">
                <a:solidFill>
                  <a:srgbClr val="0F3A9C"/>
                </a:solidFill>
                <a:latin typeface="Arial" charset="0"/>
                <a:ea typeface="Arial" charset="0"/>
                <a:cs typeface="Arial" charset="0"/>
              </a:rPr>
              <a:t>à </a:t>
            </a:r>
            <a:r>
              <a:rPr lang="fr-FR" sz="1200" dirty="0" smtClean="0">
                <a:solidFill>
                  <a:srgbClr val="0F3A9C"/>
                </a:solidFill>
                <a:latin typeface="Arial" charset="0"/>
                <a:ea typeface="Arial" charset="0"/>
                <a:cs typeface="Arial" charset="0"/>
              </a:rPr>
              <a:t>6</a:t>
            </a:r>
          </a:p>
          <a:p>
            <a:pPr marL="36195" marR="238760" algn="just">
              <a:lnSpc>
                <a:spcPct val="125000"/>
              </a:lnSpc>
            </a:pPr>
            <a:r>
              <a:rPr lang="fr-FR" sz="1200" dirty="0" smtClean="0">
                <a:solidFill>
                  <a:srgbClr val="0F3A9C"/>
                </a:solidFill>
                <a:latin typeface="Arial" charset="0"/>
                <a:ea typeface="Arial" charset="0"/>
                <a:cs typeface="Arial" charset="0"/>
              </a:rPr>
              <a:t>0 = Indépendant : les 4 items ont un score égal à 0 ou 1</a:t>
            </a:r>
          </a:p>
          <a:p>
            <a:pPr marL="36195" marR="238760" algn="just">
              <a:lnSpc>
                <a:spcPct val="125000"/>
              </a:lnSpc>
            </a:pPr>
            <a:r>
              <a:rPr lang="fr-FR" sz="1200" dirty="0" smtClean="0">
                <a:solidFill>
                  <a:srgbClr val="0F3A9C"/>
                </a:solidFill>
                <a:latin typeface="Arial" charset="0"/>
                <a:ea typeface="Arial" charset="0"/>
                <a:cs typeface="Arial" charset="0"/>
              </a:rPr>
              <a:t>1 = Supervision : au moins l’un des 4 items </a:t>
            </a:r>
            <a:r>
              <a:rPr lang="fr-FR" sz="1200" dirty="0">
                <a:solidFill>
                  <a:srgbClr val="0F3A9C"/>
                </a:solidFill>
                <a:latin typeface="Arial" charset="0"/>
                <a:ea typeface="Arial" charset="0"/>
                <a:cs typeface="Arial" charset="0"/>
              </a:rPr>
              <a:t>a</a:t>
            </a:r>
            <a:r>
              <a:rPr lang="fr-FR" sz="1200" dirty="0" smtClean="0">
                <a:solidFill>
                  <a:srgbClr val="0F3A9C"/>
                </a:solidFill>
                <a:latin typeface="Arial" charset="0"/>
                <a:ea typeface="Arial" charset="0"/>
                <a:cs typeface="Arial" charset="0"/>
              </a:rPr>
              <a:t> </a:t>
            </a:r>
            <a:r>
              <a:rPr lang="fr-FR" sz="1200" dirty="0">
                <a:solidFill>
                  <a:srgbClr val="0F3A9C"/>
                </a:solidFill>
                <a:latin typeface="Arial" charset="0"/>
                <a:ea typeface="Arial" charset="0"/>
                <a:cs typeface="Arial" charset="0"/>
              </a:rPr>
              <a:t>un score égal à </a:t>
            </a:r>
            <a:r>
              <a:rPr lang="fr-FR" sz="1200" dirty="0" smtClean="0">
                <a:solidFill>
                  <a:srgbClr val="0F3A9C"/>
                </a:solidFill>
                <a:latin typeface="Arial" charset="0"/>
                <a:ea typeface="Arial" charset="0"/>
                <a:cs typeface="Arial" charset="0"/>
              </a:rPr>
              <a:t>2 et les autres ont un score inférieur à 2</a:t>
            </a:r>
          </a:p>
          <a:p>
            <a:pPr marL="36195" marR="238760" algn="just">
              <a:lnSpc>
                <a:spcPct val="125000"/>
              </a:lnSpc>
            </a:pPr>
            <a:r>
              <a:rPr lang="fr-FR" sz="1200" dirty="0" smtClean="0">
                <a:solidFill>
                  <a:srgbClr val="0F3A9C"/>
                </a:solidFill>
                <a:latin typeface="Arial" charset="0"/>
                <a:ea typeface="Arial" charset="0"/>
                <a:cs typeface="Arial" charset="0"/>
              </a:rPr>
              <a:t>2 = Assistance limitée </a:t>
            </a:r>
            <a:r>
              <a:rPr lang="fr-FR" sz="1200" dirty="0">
                <a:solidFill>
                  <a:srgbClr val="0F3A9C"/>
                </a:solidFill>
                <a:latin typeface="Arial" charset="0"/>
                <a:ea typeface="Arial" charset="0"/>
                <a:cs typeface="Arial" charset="0"/>
              </a:rPr>
              <a:t>: au moins l’un des 4 items a un score égal à </a:t>
            </a:r>
            <a:r>
              <a:rPr lang="fr-FR" sz="1200" dirty="0" smtClean="0">
                <a:solidFill>
                  <a:srgbClr val="0F3A9C"/>
                </a:solidFill>
                <a:latin typeface="Arial" charset="0"/>
                <a:ea typeface="Arial" charset="0"/>
                <a:cs typeface="Arial" charset="0"/>
              </a:rPr>
              <a:t>3 et les autres ont un score inférieur à 3</a:t>
            </a:r>
          </a:p>
          <a:p>
            <a:pPr marL="36195" marR="238760" algn="just">
              <a:lnSpc>
                <a:spcPct val="125000"/>
              </a:lnSpc>
            </a:pPr>
            <a:r>
              <a:rPr lang="fr-FR" sz="1200" dirty="0" smtClean="0">
                <a:solidFill>
                  <a:srgbClr val="0F3A9C"/>
                </a:solidFill>
                <a:latin typeface="Arial" charset="0"/>
                <a:ea typeface="Arial" charset="0"/>
                <a:cs typeface="Arial" charset="0"/>
              </a:rPr>
              <a:t>3 = Assistance importante (I) </a:t>
            </a:r>
            <a:r>
              <a:rPr lang="fr-FR" sz="1200" dirty="0">
                <a:solidFill>
                  <a:srgbClr val="0F3A9C"/>
                </a:solidFill>
                <a:latin typeface="Arial" charset="0"/>
                <a:ea typeface="Arial" charset="0"/>
                <a:cs typeface="Arial" charset="0"/>
              </a:rPr>
              <a:t>: Alimentation et locomotion ont tous les 2 un score inférieur à </a:t>
            </a:r>
            <a:r>
              <a:rPr lang="fr-FR" sz="1200" dirty="0" smtClean="0">
                <a:solidFill>
                  <a:srgbClr val="0F3A9C"/>
                </a:solidFill>
                <a:latin typeface="Arial" charset="0"/>
                <a:ea typeface="Arial" charset="0"/>
                <a:cs typeface="Arial" charset="0"/>
              </a:rPr>
              <a:t>4 </a:t>
            </a:r>
            <a:r>
              <a:rPr lang="fr-FR" sz="1200" dirty="0">
                <a:solidFill>
                  <a:srgbClr val="0F3A9C"/>
                </a:solidFill>
                <a:latin typeface="Arial" charset="0"/>
                <a:ea typeface="Arial" charset="0"/>
                <a:cs typeface="Arial" charset="0"/>
              </a:rPr>
              <a:t>ET l’hygiène personnelle </a:t>
            </a:r>
            <a:r>
              <a:rPr lang="fr-FR" sz="1200" dirty="0" smtClean="0">
                <a:solidFill>
                  <a:srgbClr val="0F3A9C"/>
                </a:solidFill>
                <a:latin typeface="Arial" charset="0"/>
                <a:ea typeface="Arial" charset="0"/>
                <a:cs typeface="Arial" charset="0"/>
              </a:rPr>
              <a:t>OU </a:t>
            </a:r>
            <a:r>
              <a:rPr lang="fr-FR" sz="1200" dirty="0">
                <a:solidFill>
                  <a:srgbClr val="0F3A9C"/>
                </a:solidFill>
                <a:latin typeface="Arial" charset="0"/>
                <a:ea typeface="Arial" charset="0"/>
                <a:cs typeface="Arial" charset="0"/>
              </a:rPr>
              <a:t>l’utilisation des toilettes ont </a:t>
            </a:r>
            <a:r>
              <a:rPr lang="fr-FR" sz="1200" dirty="0" smtClean="0">
                <a:solidFill>
                  <a:srgbClr val="0F3A9C"/>
                </a:solidFill>
                <a:latin typeface="Arial" charset="0"/>
                <a:ea typeface="Arial" charset="0"/>
                <a:cs typeface="Arial" charset="0"/>
              </a:rPr>
              <a:t>un </a:t>
            </a:r>
            <a:r>
              <a:rPr lang="fr-FR" sz="1200" dirty="0">
                <a:solidFill>
                  <a:srgbClr val="0F3A9C"/>
                </a:solidFill>
                <a:latin typeface="Arial" charset="0"/>
                <a:ea typeface="Arial" charset="0"/>
                <a:cs typeface="Arial" charset="0"/>
              </a:rPr>
              <a:t>score </a:t>
            </a:r>
            <a:r>
              <a:rPr lang="fr-FR" sz="1200" dirty="0" smtClean="0">
                <a:solidFill>
                  <a:srgbClr val="0F3A9C"/>
                </a:solidFill>
                <a:latin typeface="Arial" charset="0"/>
                <a:ea typeface="Arial" charset="0"/>
                <a:cs typeface="Arial" charset="0"/>
              </a:rPr>
              <a:t>supérieur </a:t>
            </a:r>
            <a:r>
              <a:rPr lang="fr-FR" sz="1200" dirty="0">
                <a:solidFill>
                  <a:srgbClr val="0F3A9C"/>
                </a:solidFill>
                <a:latin typeface="Arial" charset="0"/>
                <a:ea typeface="Arial" charset="0"/>
                <a:cs typeface="Arial" charset="0"/>
              </a:rPr>
              <a:t>à  </a:t>
            </a:r>
            <a:r>
              <a:rPr lang="fr-FR" sz="1200" dirty="0" smtClean="0">
                <a:solidFill>
                  <a:srgbClr val="0F3A9C"/>
                </a:solidFill>
                <a:latin typeface="Arial" charset="0"/>
                <a:ea typeface="Arial" charset="0"/>
                <a:cs typeface="Arial" charset="0"/>
              </a:rPr>
              <a:t>3</a:t>
            </a:r>
          </a:p>
          <a:p>
            <a:pPr marL="36195" marR="238760" algn="just">
              <a:lnSpc>
                <a:spcPct val="125000"/>
              </a:lnSpc>
            </a:pPr>
            <a:r>
              <a:rPr lang="fr-FR" sz="1200" dirty="0" smtClean="0">
                <a:solidFill>
                  <a:srgbClr val="0F3A9C"/>
                </a:solidFill>
                <a:latin typeface="Arial" charset="0"/>
                <a:ea typeface="Arial" charset="0"/>
                <a:cs typeface="Arial" charset="0"/>
              </a:rPr>
              <a:t>4 = Assistance importante (II) </a:t>
            </a:r>
            <a:r>
              <a:rPr lang="fr-FR" sz="1200" dirty="0">
                <a:solidFill>
                  <a:srgbClr val="0F3A9C"/>
                </a:solidFill>
                <a:latin typeface="Arial" charset="0"/>
                <a:ea typeface="Arial" charset="0"/>
                <a:cs typeface="Arial" charset="0"/>
              </a:rPr>
              <a:t>: Alimentation OU locomotion ont un score </a:t>
            </a:r>
            <a:r>
              <a:rPr lang="fr-FR" sz="1200" dirty="0" smtClean="0">
                <a:solidFill>
                  <a:srgbClr val="0F3A9C"/>
                </a:solidFill>
                <a:latin typeface="Arial" charset="0"/>
                <a:ea typeface="Arial" charset="0"/>
                <a:cs typeface="Arial" charset="0"/>
              </a:rPr>
              <a:t>égal à 4 ou 5</a:t>
            </a:r>
          </a:p>
          <a:p>
            <a:pPr marL="36195" marR="238760" algn="just">
              <a:lnSpc>
                <a:spcPct val="125000"/>
              </a:lnSpc>
            </a:pPr>
            <a:r>
              <a:rPr lang="fr-FR" sz="1200" dirty="0" smtClean="0">
                <a:solidFill>
                  <a:srgbClr val="0F3A9C"/>
                </a:solidFill>
                <a:latin typeface="Arial" charset="0"/>
                <a:ea typeface="Arial" charset="0"/>
                <a:cs typeface="Arial" charset="0"/>
              </a:rPr>
              <a:t>5 = Dépendant : </a:t>
            </a:r>
            <a:r>
              <a:rPr lang="fr-FR" sz="1200" dirty="0">
                <a:solidFill>
                  <a:srgbClr val="0F3A9C"/>
                </a:solidFill>
                <a:latin typeface="Arial" charset="0"/>
                <a:ea typeface="Arial" charset="0"/>
                <a:cs typeface="Arial" charset="0"/>
              </a:rPr>
              <a:t>Alimentation OU locomotion ont un </a:t>
            </a:r>
            <a:r>
              <a:rPr lang="fr-FR" sz="1200" dirty="0" smtClean="0">
                <a:solidFill>
                  <a:srgbClr val="0F3A9C"/>
                </a:solidFill>
                <a:latin typeface="Arial" charset="0"/>
                <a:ea typeface="Arial" charset="0"/>
                <a:cs typeface="Arial" charset="0"/>
              </a:rPr>
              <a:t>score égal 6 ou 8</a:t>
            </a:r>
          </a:p>
          <a:p>
            <a:pPr marL="36195" marR="238760" algn="just">
              <a:lnSpc>
                <a:spcPct val="125000"/>
              </a:lnSpc>
            </a:pPr>
            <a:r>
              <a:rPr lang="fr-FR" sz="1200" dirty="0" smtClean="0">
                <a:solidFill>
                  <a:srgbClr val="0F3A9C"/>
                </a:solidFill>
                <a:latin typeface="Arial" charset="0"/>
                <a:ea typeface="Arial" charset="0"/>
                <a:cs typeface="Arial" charset="0"/>
              </a:rPr>
              <a:t>6 = Dépendance totale : les 4 items ont un score égal à 6 ou 8</a:t>
            </a:r>
            <a:endParaRPr lang="fr-FR" sz="1200" dirty="0">
              <a:solidFill>
                <a:srgbClr val="0F3A9C"/>
              </a:solidFill>
              <a:latin typeface="Arial" charset="0"/>
              <a:ea typeface="Arial" charset="0"/>
              <a:cs typeface="Arial" charset="0"/>
            </a:endParaRPr>
          </a:p>
          <a:p>
            <a:pPr marL="9525" lvl="1"/>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fonctionnelles </a:t>
            </a:r>
            <a:r>
              <a:rPr lang="fr-FR" dirty="0"/>
              <a:t>: </a:t>
            </a:r>
            <a:r>
              <a:rPr lang="fr-FR" dirty="0" smtClean="0">
                <a:latin typeface="Arial" charset="0"/>
                <a:cs typeface="Arial" charset="0"/>
              </a:rPr>
              <a:t>sADLH</a:t>
            </a:r>
            <a:endParaRPr lang="fr-FR" dirty="0"/>
          </a:p>
        </p:txBody>
      </p:sp>
    </p:spTree>
    <p:extLst>
      <p:ext uri="{BB962C8B-B14F-4D97-AF65-F5344CB8AC3E}">
        <p14:creationId xmlns:p14="http://schemas.microsoft.com/office/powerpoint/2010/main" val="174795951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lvl="0" defTabSz="685800">
              <a:defRPr/>
            </a:pPr>
            <a:r>
              <a:rPr lang="fr-FR" sz="1200" b="1" dirty="0">
                <a:solidFill>
                  <a:srgbClr val="0F3A9C"/>
                </a:solidFill>
                <a:latin typeface="Arial" charset="0"/>
                <a:ea typeface="Arial" charset="0"/>
                <a:cs typeface="Arial" charset="0"/>
              </a:rPr>
              <a:t>Échelle hiérarchique </a:t>
            </a:r>
            <a:r>
              <a:rPr lang="fr-FR" sz="1200" b="1" dirty="0" smtClean="0">
                <a:solidFill>
                  <a:srgbClr val="0F3A9C"/>
                </a:solidFill>
                <a:latin typeface="Arial" charset="0"/>
                <a:ea typeface="Arial" charset="0"/>
                <a:cs typeface="Arial" charset="0"/>
              </a:rPr>
              <a:t>de </a:t>
            </a:r>
            <a:r>
              <a:rPr lang="fr-FR" sz="1200" b="1" dirty="0">
                <a:solidFill>
                  <a:srgbClr val="0F3A9C"/>
                </a:solidFill>
                <a:latin typeface="Arial" charset="0"/>
                <a:ea typeface="Arial" charset="0"/>
                <a:cs typeface="Arial" charset="0"/>
              </a:rPr>
              <a:t>capacité pour les AIVQ </a:t>
            </a:r>
            <a:r>
              <a:rPr lang="fr-FR" sz="1200" b="1" i="1" dirty="0">
                <a:solidFill>
                  <a:srgbClr val="0F3A9C"/>
                </a:solidFill>
                <a:latin typeface="Arial" charset="0"/>
                <a:ea typeface="Arial" charset="0"/>
                <a:cs typeface="Arial" charset="0"/>
              </a:rPr>
              <a:t>(IADL capacity hierarachy scale) </a:t>
            </a: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1386321"/>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algn="just"/>
            <a:r>
              <a:rPr lang="fr-FR" sz="1200" b="1" dirty="0" smtClean="0">
                <a:solidFill>
                  <a:srgbClr val="0F3A9C"/>
                </a:solidFill>
                <a:latin typeface="Arial" charset="0"/>
                <a:ea typeface="Arial" charset="0"/>
                <a:cs typeface="Arial" charset="0"/>
              </a:rPr>
              <a:t>Items impliqués :</a:t>
            </a:r>
            <a:endParaRPr lang="fr-FR" sz="1200" b="1" dirty="0">
              <a:solidFill>
                <a:srgbClr val="0F3A9C"/>
              </a:solidFill>
              <a:latin typeface="Arial" charset="0"/>
              <a:ea typeface="Arial" charset="0"/>
              <a:cs typeface="Arial" charset="0"/>
            </a:endParaRPr>
          </a:p>
          <a:p>
            <a:pPr marL="342900" indent="-342900" algn="just">
              <a:lnSpc>
                <a:spcPct val="100000"/>
              </a:lnSpc>
              <a:spcBef>
                <a:spcPts val="470"/>
              </a:spcBef>
              <a:buFontTx/>
              <a:buChar char="-"/>
              <a:tabLst>
                <a:tab pos="174625" algn="l"/>
              </a:tabLst>
            </a:pPr>
            <a:r>
              <a:rPr lang="fr-FR" sz="1200" dirty="0">
                <a:solidFill>
                  <a:srgbClr val="0F3A9C"/>
                </a:solidFill>
                <a:latin typeface="Arial" charset="0"/>
                <a:ea typeface="Arial" charset="0"/>
                <a:cs typeface="Arial" charset="0"/>
              </a:rPr>
              <a:t>Préparation des repas </a:t>
            </a:r>
            <a:r>
              <a:rPr lang="fr-FR" sz="1200" dirty="0" smtClean="0">
                <a:solidFill>
                  <a:srgbClr val="0F3A9C"/>
                </a:solidFill>
                <a:latin typeface="Arial" charset="0"/>
                <a:ea typeface="Arial" charset="0"/>
                <a:cs typeface="Arial" charset="0"/>
              </a:rPr>
              <a:t>(iG1aC</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Ménage courant (iG1bC</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a:solidFill>
                  <a:srgbClr val="0F3A9C"/>
                </a:solidFill>
                <a:latin typeface="Arial" charset="0"/>
                <a:ea typeface="Arial" charset="0"/>
                <a:cs typeface="Arial" charset="0"/>
              </a:rPr>
              <a:t>Gestion des finances </a:t>
            </a:r>
            <a:r>
              <a:rPr lang="fr-FR" sz="1200" dirty="0" smtClean="0">
                <a:solidFill>
                  <a:srgbClr val="0F3A9C"/>
                </a:solidFill>
                <a:latin typeface="Arial" charset="0"/>
                <a:ea typeface="Arial" charset="0"/>
                <a:cs typeface="Arial" charset="0"/>
              </a:rPr>
              <a:t>(iG1cC</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a:solidFill>
                  <a:srgbClr val="0F3A9C"/>
                </a:solidFill>
                <a:latin typeface="Arial" charset="0"/>
                <a:ea typeface="Arial" charset="0"/>
                <a:cs typeface="Arial" charset="0"/>
              </a:rPr>
              <a:t>Gestion des médicaments </a:t>
            </a:r>
            <a:r>
              <a:rPr lang="fr-FR" sz="1200" dirty="0" smtClean="0">
                <a:solidFill>
                  <a:srgbClr val="0F3A9C"/>
                </a:solidFill>
                <a:latin typeface="Arial" charset="0"/>
                <a:ea typeface="Arial" charset="0"/>
                <a:cs typeface="Arial" charset="0"/>
              </a:rPr>
              <a:t>(iG1dC</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Faire les courses (iG1gC</a:t>
            </a:r>
            <a:r>
              <a:rPr lang="fr-FR" sz="1200" dirty="0">
                <a:solidFill>
                  <a:srgbClr val="0F3A9C"/>
                </a:solidFill>
                <a:latin typeface="Arial" charset="0"/>
                <a:ea typeface="Arial" charset="0"/>
                <a:cs typeface="Arial" charset="0"/>
              </a:rPr>
              <a:t>)</a:t>
            </a:r>
          </a:p>
        </p:txBody>
      </p:sp>
      <p:sp>
        <p:nvSpPr>
          <p:cNvPr id="6" name="Rectangle 5"/>
          <p:cNvSpPr/>
          <p:nvPr/>
        </p:nvSpPr>
        <p:spPr>
          <a:xfrm>
            <a:off x="484818" y="3086830"/>
            <a:ext cx="8174362" cy="3035950"/>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p>
          <a:p>
            <a:pPr algn="just" defTabSz="685783">
              <a:defRPr/>
            </a:pPr>
            <a:r>
              <a:rPr lang="fr-FR" sz="1200" dirty="0" smtClean="0">
                <a:solidFill>
                  <a:srgbClr val="0F3A9C"/>
                </a:solidFill>
                <a:latin typeface="Arial" charset="0"/>
                <a:ea typeface="Arial" charset="0"/>
                <a:cs typeface="Arial" charset="0"/>
              </a:rPr>
              <a:t>Ces items ont été choisis car représentant </a:t>
            </a:r>
            <a:r>
              <a:rPr lang="fr-FR" sz="1200" dirty="0">
                <a:solidFill>
                  <a:srgbClr val="0F3A9C"/>
                </a:solidFill>
                <a:latin typeface="Arial" charset="0"/>
                <a:ea typeface="Arial" charset="0"/>
                <a:cs typeface="Arial" charset="0"/>
              </a:rPr>
              <a:t>des activités qui requièrent le recours à différentes aptitudes (à la fois physique et cognitive) et qui sont utilisées dans des lieux différents (dans et hors du logement). </a:t>
            </a:r>
            <a:endParaRPr lang="fr-FR" sz="1200" dirty="0" smtClean="0">
              <a:solidFill>
                <a:srgbClr val="0F3A9C"/>
              </a:solidFill>
              <a:latin typeface="Arial" charset="0"/>
              <a:ea typeface="Arial" charset="0"/>
              <a:cs typeface="Arial" charset="0"/>
            </a:endParaRPr>
          </a:p>
          <a:p>
            <a:pPr algn="just" defTabSz="685783">
              <a:defRPr/>
            </a:pP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a:lnSpc>
                <a:spcPct val="100000"/>
              </a:lnSpc>
              <a:spcBef>
                <a:spcPts val="240"/>
              </a:spcBef>
            </a:pPr>
            <a:r>
              <a:rPr lang="fr-FR" sz="1200" dirty="0">
                <a:solidFill>
                  <a:srgbClr val="0F3A9C"/>
                </a:solidFill>
                <a:latin typeface="Arial" charset="0"/>
                <a:ea typeface="Arial" charset="0"/>
                <a:cs typeface="Arial" charset="0"/>
              </a:rPr>
              <a:t>Une note élevée </a:t>
            </a:r>
            <a:r>
              <a:rPr lang="fr-FR" sz="1200" dirty="0" smtClean="0">
                <a:solidFill>
                  <a:srgbClr val="0F3A9C"/>
                </a:solidFill>
                <a:latin typeface="Arial" charset="0"/>
                <a:ea typeface="Arial" charset="0"/>
                <a:cs typeface="Arial" charset="0"/>
              </a:rPr>
              <a:t>indique un déclin plus </a:t>
            </a:r>
            <a:r>
              <a:rPr lang="fr-FR" sz="1200" dirty="0">
                <a:solidFill>
                  <a:srgbClr val="0F3A9C"/>
                </a:solidFill>
                <a:latin typeface="Arial" charset="0"/>
                <a:ea typeface="Arial" charset="0"/>
                <a:cs typeface="Arial" charset="0"/>
              </a:rPr>
              <a:t>marqué </a:t>
            </a:r>
            <a:r>
              <a:rPr lang="fr-FR" sz="1200" dirty="0" smtClean="0">
                <a:solidFill>
                  <a:srgbClr val="0F3A9C"/>
                </a:solidFill>
                <a:latin typeface="Arial" charset="0"/>
                <a:ea typeface="Arial" charset="0"/>
                <a:cs typeface="Arial" charset="0"/>
              </a:rPr>
              <a:t>dans </a:t>
            </a:r>
            <a:r>
              <a:rPr lang="fr-FR" sz="1200" dirty="0">
                <a:solidFill>
                  <a:srgbClr val="0F3A9C"/>
                </a:solidFill>
                <a:latin typeface="Arial" charset="0"/>
                <a:ea typeface="Arial" charset="0"/>
                <a:cs typeface="Arial" charset="0"/>
              </a:rPr>
              <a:t>l’exécution des AIVQ. </a:t>
            </a:r>
          </a:p>
          <a:p>
            <a:pPr marL="36195" marR="313055">
              <a:lnSpc>
                <a:spcPct val="125000"/>
              </a:lnSpc>
            </a:pPr>
            <a:r>
              <a:rPr lang="fr-FR" sz="1200" dirty="0" smtClean="0">
                <a:solidFill>
                  <a:srgbClr val="0F3A9C"/>
                </a:solidFill>
                <a:latin typeface="Arial" charset="0"/>
                <a:ea typeface="Arial" charset="0"/>
                <a:cs typeface="Arial" charset="0"/>
              </a:rPr>
              <a:t>Mesure : </a:t>
            </a:r>
            <a:r>
              <a:rPr lang="fr-FR" sz="1200" dirty="0">
                <a:solidFill>
                  <a:srgbClr val="0F3A9C"/>
                </a:solidFill>
                <a:latin typeface="Arial" charset="0"/>
                <a:ea typeface="Arial" charset="0"/>
                <a:cs typeface="Arial" charset="0"/>
              </a:rPr>
              <a:t>0 à </a:t>
            </a:r>
            <a:r>
              <a:rPr lang="fr-FR" sz="1200" dirty="0" smtClean="0">
                <a:solidFill>
                  <a:srgbClr val="0F3A9C"/>
                </a:solidFill>
                <a:latin typeface="Arial" charset="0"/>
                <a:ea typeface="Arial" charset="0"/>
                <a:cs typeface="Arial" charset="0"/>
              </a:rPr>
              <a:t>6</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0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Indépendant : aucune aide pour les AIVQ    </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1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Aide pour une activité : dépendance pour moins de 2 items et aide pour 2 ou 3 activités</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2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Aide pour quelques activités </a:t>
            </a:r>
            <a:r>
              <a:rPr lang="fr-FR" sz="1200" dirty="0">
                <a:solidFill>
                  <a:srgbClr val="0F3A9C"/>
                </a:solidFill>
                <a:latin typeface="Arial" charset="0"/>
                <a:ea typeface="Arial" charset="0"/>
                <a:cs typeface="Arial" charset="0"/>
              </a:rPr>
              <a:t>: dépendance pour moins de 2 items et aide pour </a:t>
            </a:r>
            <a:r>
              <a:rPr lang="fr-FR" sz="1200" dirty="0" smtClean="0">
                <a:solidFill>
                  <a:srgbClr val="0F3A9C"/>
                </a:solidFill>
                <a:latin typeface="Arial" charset="0"/>
                <a:ea typeface="Arial" charset="0"/>
                <a:cs typeface="Arial" charset="0"/>
              </a:rPr>
              <a:t>4 ou 5 activités </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3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Aide pour la plupart des activités </a:t>
            </a:r>
            <a:r>
              <a:rPr lang="fr-FR" sz="1200" dirty="0">
                <a:solidFill>
                  <a:srgbClr val="0F3A9C"/>
                </a:solidFill>
                <a:latin typeface="Arial" charset="0"/>
                <a:ea typeface="Arial" charset="0"/>
                <a:cs typeface="Arial" charset="0"/>
              </a:rPr>
              <a:t>: dépendance pour moins de 2 items et aide pour au moins 1 activité</a:t>
            </a:r>
          </a:p>
          <a:p>
            <a:pPr marL="36195" marR="313055">
              <a:lnSpc>
                <a:spcPct val="125000"/>
              </a:lnSpc>
            </a:pPr>
            <a:r>
              <a:rPr lang="fr-FR" sz="1200" dirty="0" smtClean="0">
                <a:solidFill>
                  <a:srgbClr val="0F3A9C"/>
                </a:solidFill>
                <a:latin typeface="Arial" charset="0"/>
                <a:ea typeface="Arial" charset="0"/>
                <a:cs typeface="Arial" charset="0"/>
              </a:rPr>
              <a:t>4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Dépendant pour quelques activités : dépendance </a:t>
            </a:r>
            <a:r>
              <a:rPr lang="fr-FR" sz="1200" dirty="0">
                <a:solidFill>
                  <a:srgbClr val="0F3A9C"/>
                </a:solidFill>
                <a:latin typeface="Arial" charset="0"/>
                <a:ea typeface="Arial" charset="0"/>
                <a:cs typeface="Arial" charset="0"/>
              </a:rPr>
              <a:t>pour 2 des AIVQ </a:t>
            </a:r>
            <a:r>
              <a:rPr lang="fr-FR" sz="1200" dirty="0" smtClean="0">
                <a:solidFill>
                  <a:srgbClr val="0F3A9C"/>
                </a:solidFill>
                <a:latin typeface="Arial" charset="0"/>
                <a:ea typeface="Arial" charset="0"/>
                <a:cs typeface="Arial" charset="0"/>
              </a:rPr>
              <a:t>listés    </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5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Dépendant dans la plupart des activités dépendance </a:t>
            </a:r>
            <a:r>
              <a:rPr lang="fr-FR" sz="1200" dirty="0">
                <a:solidFill>
                  <a:srgbClr val="0F3A9C"/>
                </a:solidFill>
                <a:latin typeface="Arial" charset="0"/>
                <a:ea typeface="Arial" charset="0"/>
                <a:cs typeface="Arial" charset="0"/>
              </a:rPr>
              <a:t>pour 3 ou 4 des AIVQ </a:t>
            </a:r>
            <a:r>
              <a:rPr lang="fr-FR" sz="1200" dirty="0" smtClean="0">
                <a:solidFill>
                  <a:srgbClr val="0F3A9C"/>
                </a:solidFill>
                <a:latin typeface="Arial" charset="0"/>
                <a:ea typeface="Arial" charset="0"/>
                <a:cs typeface="Arial" charset="0"/>
              </a:rPr>
              <a:t>listés  </a:t>
            </a:r>
            <a:endParaRPr lang="fr-FR" sz="1200" dirty="0">
              <a:solidFill>
                <a:srgbClr val="0F3A9C"/>
              </a:solidFill>
              <a:latin typeface="Arial" charset="0"/>
              <a:ea typeface="Arial" charset="0"/>
              <a:cs typeface="Arial" charset="0"/>
            </a:endParaRPr>
          </a:p>
          <a:p>
            <a:pPr marL="36195" marR="313055">
              <a:lnSpc>
                <a:spcPct val="125000"/>
              </a:lnSpc>
            </a:pPr>
            <a:r>
              <a:rPr lang="fr-FR" sz="1200" dirty="0" smtClean="0">
                <a:solidFill>
                  <a:srgbClr val="0F3A9C"/>
                </a:solidFill>
                <a:latin typeface="Arial" charset="0"/>
                <a:ea typeface="Arial" charset="0"/>
                <a:cs typeface="Arial" charset="0"/>
              </a:rPr>
              <a:t>6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Dépendance : dépendance </a:t>
            </a:r>
            <a:r>
              <a:rPr lang="fr-FR" sz="1200" dirty="0">
                <a:solidFill>
                  <a:srgbClr val="0F3A9C"/>
                </a:solidFill>
                <a:latin typeface="Arial" charset="0"/>
                <a:ea typeface="Arial" charset="0"/>
                <a:cs typeface="Arial" charset="0"/>
              </a:rPr>
              <a:t>pour les 5 AIVQ listés</a:t>
            </a:r>
          </a:p>
          <a:p>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fonctionnelles </a:t>
            </a:r>
            <a:r>
              <a:rPr lang="fr-FR" dirty="0"/>
              <a:t>: </a:t>
            </a:r>
            <a:r>
              <a:rPr lang="fr-FR" dirty="0" smtClean="0">
                <a:latin typeface="Arial" charset="0"/>
                <a:cs typeface="Arial" charset="0"/>
              </a:rPr>
              <a:t>sIADLCH</a:t>
            </a:r>
            <a:endParaRPr lang="fr-FR" dirty="0"/>
          </a:p>
        </p:txBody>
      </p:sp>
    </p:spTree>
    <p:extLst>
      <p:ext uri="{BB962C8B-B14F-4D97-AF65-F5344CB8AC3E}">
        <p14:creationId xmlns:p14="http://schemas.microsoft.com/office/powerpoint/2010/main" val="288700907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fonctionnelle combin</a:t>
            </a:r>
            <a:r>
              <a:rPr lang="fr-FR" sz="1200" b="1" dirty="0">
                <a:solidFill>
                  <a:srgbClr val="0F3A9C"/>
                </a:solidFill>
                <a:latin typeface="Arial" charset="0"/>
                <a:ea typeface="Arial" charset="0"/>
                <a:cs typeface="Arial" charset="0"/>
              </a:rPr>
              <a:t>a</a:t>
            </a:r>
            <a:r>
              <a:rPr lang="fr-FR" sz="1200" b="1" dirty="0" smtClean="0">
                <a:solidFill>
                  <a:srgbClr val="0F3A9C"/>
                </a:solidFill>
                <a:latin typeface="Arial" charset="0"/>
                <a:ea typeface="Arial" charset="0"/>
                <a:cs typeface="Arial" charset="0"/>
              </a:rPr>
              <a:t>nt AIVQ et AVQ </a:t>
            </a:r>
            <a:r>
              <a:rPr lang="fr-FR" sz="1200" b="1" i="1" dirty="0">
                <a:solidFill>
                  <a:srgbClr val="0F3A9C"/>
                </a:solidFill>
                <a:latin typeface="Arial" charset="0"/>
                <a:ea typeface="Arial" charset="0"/>
                <a:cs typeface="Arial" charset="0"/>
              </a:rPr>
              <a:t>(ADL-IADL Func. Hierarchy Scale) </a:t>
            </a: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1386321"/>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algn="just"/>
            <a:r>
              <a:rPr lang="fr-FR" sz="1200" b="1" dirty="0" smtClean="0">
                <a:solidFill>
                  <a:srgbClr val="0F3A9C"/>
                </a:solidFill>
                <a:latin typeface="Arial" charset="0"/>
                <a:ea typeface="Arial" charset="0"/>
                <a:cs typeface="Arial" charset="0"/>
              </a:rPr>
              <a:t>Items impliqués :</a:t>
            </a:r>
            <a:endParaRPr lang="fr-FR" sz="1200" b="1" dirty="0">
              <a:solidFill>
                <a:srgbClr val="0F3A9C"/>
              </a:solidFill>
              <a:latin typeface="Arial" charset="0"/>
              <a:ea typeface="Arial" charset="0"/>
              <a:cs typeface="Arial" charset="0"/>
            </a:endParaRPr>
          </a:p>
          <a:p>
            <a:pPr marL="342900" indent="-342900" algn="just">
              <a:lnSpc>
                <a:spcPct val="15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Echelle hiérarchique de performance dans les AVQ (sADLH)</a:t>
            </a:r>
            <a:endParaRPr lang="fr-FR" sz="1200" dirty="0">
              <a:solidFill>
                <a:srgbClr val="0F3A9C"/>
              </a:solidFill>
              <a:latin typeface="Arial" charset="0"/>
              <a:ea typeface="Arial" charset="0"/>
              <a:cs typeface="Arial" charset="0"/>
            </a:endParaRPr>
          </a:p>
          <a:p>
            <a:pPr marL="342900" indent="-342900" algn="just">
              <a:lnSpc>
                <a:spcPct val="15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Echelle hiérarchique de capacité relative aux AIVQ (sIADLCH)</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086830"/>
            <a:ext cx="8174362" cy="3035950"/>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Cette échelle capture l’ensemble du spectre fonctionnel depuis la première </a:t>
            </a:r>
            <a:r>
              <a:rPr lang="fr-FR" sz="1200" dirty="0" smtClean="0">
                <a:solidFill>
                  <a:srgbClr val="0F3A9C"/>
                </a:solidFill>
                <a:latin typeface="Arial" charset="0"/>
                <a:ea typeface="Arial" charset="0"/>
                <a:cs typeface="Arial" charset="0"/>
              </a:rPr>
              <a:t>AIVQ </a:t>
            </a:r>
            <a:r>
              <a:rPr lang="fr-FR" sz="1200" dirty="0">
                <a:solidFill>
                  <a:srgbClr val="0F3A9C"/>
                </a:solidFill>
                <a:latin typeface="Arial" charset="0"/>
                <a:ea typeface="Arial" charset="0"/>
                <a:cs typeface="Arial" charset="0"/>
              </a:rPr>
              <a:t>nécessitant de l’aide jusqu’à la dernière AVQ où la personne conserve un certain degré d’aptitude pour y participer. </a:t>
            </a:r>
            <a:endParaRPr lang="fr-FR" sz="1200" dirty="0" smtClean="0">
              <a:solidFill>
                <a:srgbClr val="0F3A9C"/>
              </a:solidFill>
              <a:latin typeface="Arial" charset="0"/>
              <a:ea typeface="Arial" charset="0"/>
              <a:cs typeface="Arial" charset="0"/>
            </a:endParaRPr>
          </a:p>
          <a:p>
            <a:pPr algn="just"/>
            <a:endParaRPr lang="fr-FR" sz="1200" dirty="0" smtClean="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Une </a:t>
            </a:r>
            <a:r>
              <a:rPr lang="fr-FR" sz="1200" dirty="0">
                <a:solidFill>
                  <a:srgbClr val="0F3A9C"/>
                </a:solidFill>
                <a:latin typeface="Arial" charset="0"/>
                <a:ea typeface="Arial" charset="0"/>
                <a:cs typeface="Arial" charset="0"/>
              </a:rPr>
              <a:t>échelle hiérarchique combinant AIVQ et AVQ permet une unique mesure pour suive la perte progressive des capacités fonctionnelles au sein du spectre complet des activités. </a:t>
            </a:r>
            <a:endParaRPr lang="fr-FR" sz="1200" dirty="0" smtClean="0">
              <a:solidFill>
                <a:srgbClr val="0F3A9C"/>
              </a:solidFill>
              <a:latin typeface="Arial" charset="0"/>
              <a:ea typeface="Arial" charset="0"/>
              <a:cs typeface="Arial" charset="0"/>
            </a:endParaRPr>
          </a:p>
          <a:p>
            <a:pPr algn="just"/>
            <a:endParaRPr lang="fr-FR" sz="1200" dirty="0" smtClean="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Elle </a:t>
            </a:r>
            <a:r>
              <a:rPr lang="fr-FR" sz="1200" dirty="0">
                <a:solidFill>
                  <a:srgbClr val="0F3A9C"/>
                </a:solidFill>
                <a:latin typeface="Arial" charset="0"/>
                <a:ea typeface="Arial" charset="0"/>
                <a:cs typeface="Arial" charset="0"/>
              </a:rPr>
              <a:t>peut être utilisée dans les différents lieux du parcours d’aide et soin et permet de répondre aux besoins des personnes de l’indépendance relative jusqu’aux épisodes de soins complexes de stades terminaux.</a:t>
            </a:r>
          </a:p>
          <a:p>
            <a:r>
              <a:rPr lang="fr-FR" sz="1200" dirty="0"/>
              <a:t/>
            </a:r>
            <a:br>
              <a:rPr lang="fr-FR" sz="1200" dirty="0"/>
            </a:br>
            <a:r>
              <a:rPr lang="fr-FR" sz="1200" dirty="0"/>
              <a:t> </a:t>
            </a: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a:lnSpc>
                <a:spcPct val="100000"/>
              </a:lnSpc>
              <a:spcBef>
                <a:spcPts val="240"/>
              </a:spcBef>
            </a:pPr>
            <a:r>
              <a:rPr lang="fr-FR" sz="1200" dirty="0" smtClean="0">
                <a:solidFill>
                  <a:srgbClr val="0F3A9C"/>
                </a:solidFill>
                <a:latin typeface="Arial" charset="0"/>
                <a:ea typeface="Arial" charset="0"/>
                <a:cs typeface="Arial" charset="0"/>
              </a:rPr>
              <a:t>Une note élevée indique une perte accrue d’autonomie dans l’exécution des AVQ ou AIVQ</a:t>
            </a:r>
            <a:endParaRPr lang="fr-FR" sz="1200" dirty="0">
              <a:solidFill>
                <a:srgbClr val="0F3A9C"/>
              </a:solidFill>
              <a:latin typeface="Arial" charset="0"/>
              <a:ea typeface="Arial" charset="0"/>
              <a:cs typeface="Arial" charset="0"/>
            </a:endParaRPr>
          </a:p>
          <a:p>
            <a:pPr marL="36195" marR="313055">
              <a:lnSpc>
                <a:spcPct val="125000"/>
              </a:lnSpc>
            </a:pPr>
            <a:r>
              <a:rPr lang="fr-FR" sz="1200" dirty="0">
                <a:solidFill>
                  <a:srgbClr val="0F3A9C"/>
                </a:solidFill>
                <a:latin typeface="Arial" charset="0"/>
                <a:ea typeface="Arial" charset="0"/>
                <a:cs typeface="Arial" charset="0"/>
              </a:rPr>
              <a:t>Mesure :</a:t>
            </a:r>
            <a:r>
              <a:rPr lang="fr-FR" sz="1200" dirty="0" smtClean="0">
                <a:solidFill>
                  <a:srgbClr val="0F3A9C"/>
                </a:solidFill>
                <a:latin typeface="Arial" charset="0"/>
                <a:ea typeface="Arial" charset="0"/>
                <a:cs typeface="Arial" charset="0"/>
              </a:rPr>
              <a:t> 0 </a:t>
            </a:r>
            <a:r>
              <a:rPr lang="fr-FR" sz="1200" dirty="0">
                <a:solidFill>
                  <a:srgbClr val="0F3A9C"/>
                </a:solidFill>
                <a:latin typeface="Arial" charset="0"/>
                <a:ea typeface="Arial" charset="0"/>
                <a:cs typeface="Arial" charset="0"/>
              </a:rPr>
              <a:t>à </a:t>
            </a:r>
            <a:r>
              <a:rPr lang="fr-FR" sz="1200" dirty="0" smtClean="0">
                <a:solidFill>
                  <a:srgbClr val="0F3A9C"/>
                </a:solidFill>
                <a:latin typeface="Arial" charset="0"/>
                <a:ea typeface="Arial" charset="0"/>
                <a:cs typeface="Arial" charset="0"/>
              </a:rPr>
              <a:t>11</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fonctionnelles </a:t>
            </a:r>
            <a:r>
              <a:rPr lang="fr-FR" dirty="0"/>
              <a:t>: </a:t>
            </a:r>
            <a:r>
              <a:rPr lang="fr-FR" dirty="0" smtClean="0">
                <a:latin typeface="Arial" charset="0"/>
                <a:cs typeface="Arial" charset="0"/>
              </a:rPr>
              <a:t>sFUNH</a:t>
            </a:r>
            <a:endParaRPr lang="fr-FR" dirty="0"/>
          </a:p>
        </p:txBody>
      </p:sp>
    </p:spTree>
    <p:extLst>
      <p:ext uri="{BB962C8B-B14F-4D97-AF65-F5344CB8AC3E}">
        <p14:creationId xmlns:p14="http://schemas.microsoft.com/office/powerpoint/2010/main" val="89843010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des activités de la vie quotidienne (version courte) </a:t>
            </a:r>
            <a:r>
              <a:rPr lang="fr-FR" sz="1200" b="1" i="1" dirty="0" smtClean="0">
                <a:solidFill>
                  <a:srgbClr val="0F3A9C"/>
                </a:solidFill>
                <a:latin typeface="Arial" charset="0"/>
                <a:ea typeface="Arial" charset="0"/>
                <a:cs typeface="Arial" charset="0"/>
              </a:rPr>
              <a:t>(ADL short form) </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74291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171450" marR="580390" indent="-171450" algn="just">
              <a:lnSpc>
                <a:spcPct val="15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Hygiène Personnelle (iG2b)</a:t>
            </a:r>
          </a:p>
          <a:p>
            <a:pPr marL="171450" marR="580390" indent="-171450" algn="just">
              <a:lnSpc>
                <a:spcPct val="15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Locomotion (iG2f)</a:t>
            </a:r>
          </a:p>
          <a:p>
            <a:pPr marL="171450" marR="580390" indent="-171450" algn="just">
              <a:lnSpc>
                <a:spcPct val="15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Utilisation </a:t>
            </a:r>
            <a:r>
              <a:rPr lang="fr-FR" sz="1200" dirty="0">
                <a:solidFill>
                  <a:srgbClr val="0F3A9C"/>
                </a:solidFill>
                <a:latin typeface="Arial" charset="0"/>
                <a:ea typeface="Arial" charset="0"/>
                <a:cs typeface="Arial" charset="0"/>
              </a:rPr>
              <a:t>des toilettes </a:t>
            </a:r>
            <a:r>
              <a:rPr lang="fr-FR" sz="1200" dirty="0" smtClean="0">
                <a:solidFill>
                  <a:srgbClr val="0F3A9C"/>
                </a:solidFill>
                <a:latin typeface="Arial" charset="0"/>
                <a:ea typeface="Arial" charset="0"/>
                <a:cs typeface="Arial" charset="0"/>
              </a:rPr>
              <a:t>(iG2h)</a:t>
            </a:r>
          </a:p>
          <a:p>
            <a:pPr marL="171450" marR="580390" indent="-171450" algn="just">
              <a:lnSpc>
                <a:spcPct val="15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S’alimenter (iG2j</a:t>
            </a:r>
            <a:r>
              <a:rPr lang="fr-FR" sz="1200" dirty="0">
                <a:solidFill>
                  <a:srgbClr val="0F3A9C"/>
                </a:solidFill>
                <a:latin typeface="Arial" charset="0"/>
                <a:ea typeface="Arial" charset="0"/>
                <a:cs typeface="Arial" charset="0"/>
              </a:rPr>
              <a:t>)</a:t>
            </a:r>
          </a:p>
        </p:txBody>
      </p:sp>
      <p:sp>
        <p:nvSpPr>
          <p:cNvPr id="6" name="Rectangle 5"/>
          <p:cNvSpPr/>
          <p:nvPr/>
        </p:nvSpPr>
        <p:spPr>
          <a:xfrm>
            <a:off x="484818" y="3443428"/>
            <a:ext cx="8174362" cy="269051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lvl="0" defTabSz="685800">
              <a:defRPr/>
            </a:pPr>
            <a:r>
              <a:rPr lang="fr-FR" sz="1200" dirty="0" smtClean="0">
                <a:solidFill>
                  <a:srgbClr val="0F3A9C"/>
                </a:solidFill>
                <a:latin typeface="Arial" charset="0"/>
                <a:ea typeface="Arial" charset="0"/>
                <a:cs typeface="Arial" charset="0"/>
              </a:rPr>
              <a:t>L’échelle </a:t>
            </a:r>
            <a:r>
              <a:rPr lang="fr-FR" sz="1200" dirty="0">
                <a:solidFill>
                  <a:srgbClr val="0F3A9C"/>
                </a:solidFill>
                <a:latin typeface="Arial" charset="0"/>
                <a:ea typeface="Arial" charset="0"/>
                <a:cs typeface="Arial" charset="0"/>
              </a:rPr>
              <a:t>permet d’évaluer la capacité de la </a:t>
            </a:r>
            <a:r>
              <a:rPr lang="fr-FR" sz="1200" dirty="0" smtClean="0">
                <a:solidFill>
                  <a:srgbClr val="0F3A9C"/>
                </a:solidFill>
                <a:latin typeface="Arial" charset="0"/>
                <a:ea typeface="Arial" charset="0"/>
                <a:cs typeface="Arial" charset="0"/>
              </a:rPr>
              <a:t>personne </a:t>
            </a:r>
            <a:r>
              <a:rPr lang="fr-FR" sz="1200" dirty="0">
                <a:solidFill>
                  <a:srgbClr val="0F3A9C"/>
                </a:solidFill>
                <a:latin typeface="Arial" charset="0"/>
                <a:ea typeface="Arial" charset="0"/>
                <a:cs typeface="Arial" charset="0"/>
              </a:rPr>
              <a:t>à exécuter les AVQ selon les éléments qui reflètent les </a:t>
            </a:r>
            <a:r>
              <a:rPr lang="fr-FR" sz="1200" dirty="0" smtClean="0">
                <a:solidFill>
                  <a:srgbClr val="0F3A9C"/>
                </a:solidFill>
                <a:latin typeface="Arial" charset="0"/>
                <a:ea typeface="Arial" charset="0"/>
                <a:cs typeface="Arial" charset="0"/>
              </a:rPr>
              <a:t>niveaux </a:t>
            </a:r>
            <a:r>
              <a:rPr lang="fr-FR" sz="1200" dirty="0">
                <a:solidFill>
                  <a:srgbClr val="0F3A9C"/>
                </a:solidFill>
                <a:latin typeface="Arial" charset="0"/>
                <a:ea typeface="Arial" charset="0"/>
                <a:cs typeface="Arial" charset="0"/>
              </a:rPr>
              <a:t>de perte (précoce, normale et tardive).</a:t>
            </a:r>
          </a:p>
          <a:p>
            <a:pPr lvl="0" defTabSz="685800">
              <a:defRPr/>
            </a:pPr>
            <a:r>
              <a:rPr lang="fr-FR" sz="1200" dirty="0">
                <a:solidFill>
                  <a:srgbClr val="0F3A9C"/>
                </a:solidFill>
                <a:latin typeface="Arial" charset="0"/>
                <a:ea typeface="Arial" charset="0"/>
                <a:cs typeface="Arial" charset="0"/>
              </a:rPr>
              <a:t>Chacun des scores des items est converti et additionné de manière indépendante les uns des autres</a:t>
            </a:r>
          </a:p>
          <a:p>
            <a:pPr algn="just" defTabSz="685783"/>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160655" lvl="0" defTabSz="685800">
              <a:lnSpc>
                <a:spcPct val="125000"/>
              </a:lnSpc>
              <a:defRPr/>
            </a:pPr>
            <a:r>
              <a:rPr lang="fr-FR" sz="1200" dirty="0">
                <a:solidFill>
                  <a:srgbClr val="0F3A9C"/>
                </a:solidFill>
                <a:latin typeface="Arial" charset="0"/>
                <a:ea typeface="Arial" charset="0"/>
                <a:cs typeface="Arial" charset="0"/>
              </a:rPr>
              <a:t>Une note élevée indique une </a:t>
            </a:r>
            <a:r>
              <a:rPr lang="fr-FR" sz="1200" dirty="0" smtClean="0">
                <a:solidFill>
                  <a:srgbClr val="0F3A9C"/>
                </a:solidFill>
                <a:latin typeface="Arial" charset="0"/>
                <a:ea typeface="Arial" charset="0"/>
                <a:cs typeface="Arial" charset="0"/>
              </a:rPr>
              <a:t>perte </a:t>
            </a:r>
            <a:r>
              <a:rPr lang="fr-FR" sz="1200" dirty="0">
                <a:solidFill>
                  <a:srgbClr val="0F3A9C"/>
                </a:solidFill>
                <a:latin typeface="Arial" charset="0"/>
                <a:ea typeface="Arial" charset="0"/>
                <a:cs typeface="Arial" charset="0"/>
              </a:rPr>
              <a:t>accrue d’autonomie </a:t>
            </a:r>
            <a:r>
              <a:rPr lang="fr-FR" sz="1200" dirty="0" smtClean="0">
                <a:solidFill>
                  <a:srgbClr val="0F3A9C"/>
                </a:solidFill>
                <a:latin typeface="Arial" charset="0"/>
                <a:ea typeface="Arial" charset="0"/>
                <a:cs typeface="Arial" charset="0"/>
              </a:rPr>
              <a:t>dans </a:t>
            </a:r>
            <a:r>
              <a:rPr lang="fr-FR" sz="1200" dirty="0">
                <a:solidFill>
                  <a:srgbClr val="0F3A9C"/>
                </a:solidFill>
                <a:latin typeface="Arial" charset="0"/>
                <a:ea typeface="Arial" charset="0"/>
                <a:cs typeface="Arial" charset="0"/>
              </a:rPr>
              <a:t>l’exécution des AVQ.</a:t>
            </a:r>
          </a:p>
          <a:p>
            <a:pPr marL="36195" marR="160655" lvl="0" defTabSz="685800">
              <a:lnSpc>
                <a:spcPct val="125000"/>
              </a:lnSpc>
              <a:defRPr/>
            </a:pPr>
            <a:r>
              <a:rPr lang="fr-FR" sz="1200" dirty="0">
                <a:solidFill>
                  <a:srgbClr val="0F3A9C"/>
                </a:solidFill>
                <a:latin typeface="Arial" charset="0"/>
                <a:ea typeface="Arial" charset="0"/>
                <a:cs typeface="Arial" charset="0"/>
              </a:rPr>
              <a:t>Mesure : 0 à </a:t>
            </a:r>
            <a:r>
              <a:rPr lang="fr-FR" sz="1200" dirty="0" smtClean="0">
                <a:solidFill>
                  <a:srgbClr val="0F3A9C"/>
                </a:solidFill>
                <a:latin typeface="Arial" charset="0"/>
                <a:ea typeface="Arial" charset="0"/>
                <a:cs typeface="Arial" charset="0"/>
              </a:rPr>
              <a:t>16</a:t>
            </a:r>
          </a:p>
          <a:p>
            <a:pPr marL="36195" marR="160655" lvl="0" defTabSz="685800">
              <a:lnSpc>
                <a:spcPct val="125000"/>
              </a:lnSpc>
              <a:defRPr/>
            </a:pPr>
            <a:r>
              <a:rPr lang="fr-FR" sz="1200" dirty="0" smtClean="0">
                <a:solidFill>
                  <a:srgbClr val="0F3A9C"/>
                </a:solidFill>
                <a:latin typeface="Arial" charset="0"/>
                <a:ea typeface="Arial" charset="0"/>
                <a:cs typeface="Arial" charset="0"/>
              </a:rPr>
              <a:t>0 = Pas de handicap</a:t>
            </a:r>
          </a:p>
          <a:p>
            <a:pPr marL="36195" marR="160655" lvl="0" defTabSz="685800">
              <a:lnSpc>
                <a:spcPct val="125000"/>
              </a:lnSpc>
              <a:defRPr/>
            </a:pPr>
            <a:r>
              <a:rPr lang="fr-FR" sz="1200" dirty="0" smtClean="0">
                <a:solidFill>
                  <a:srgbClr val="0F3A9C"/>
                </a:solidFill>
                <a:latin typeface="Arial" charset="0"/>
                <a:ea typeface="Arial" charset="0"/>
                <a:cs typeface="Arial" charset="0"/>
              </a:rPr>
              <a:t>16 = Handicap sévère </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fonctionnelles </a:t>
            </a:r>
            <a:r>
              <a:rPr lang="fr-FR" dirty="0"/>
              <a:t>: </a:t>
            </a:r>
            <a:r>
              <a:rPr lang="fr-FR" dirty="0" smtClean="0">
                <a:latin typeface="Arial" charset="0"/>
                <a:cs typeface="Arial" charset="0"/>
              </a:rPr>
              <a:t>sADLSF</a:t>
            </a:r>
            <a:endParaRPr lang="fr-FR" dirty="0"/>
          </a:p>
        </p:txBody>
      </p:sp>
    </p:spTree>
    <p:extLst>
      <p:ext uri="{BB962C8B-B14F-4D97-AF65-F5344CB8AC3E}">
        <p14:creationId xmlns:p14="http://schemas.microsoft.com/office/powerpoint/2010/main" val="197850073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des activités de la vie quotidienne (version longue) </a:t>
            </a:r>
            <a:r>
              <a:rPr lang="fr-FR" sz="1200" b="1" i="1" dirty="0" smtClean="0">
                <a:solidFill>
                  <a:srgbClr val="0F3A9C"/>
                </a:solidFill>
                <a:latin typeface="Arial" charset="0"/>
                <a:ea typeface="Arial" charset="0"/>
                <a:cs typeface="Arial" charset="0"/>
              </a:rPr>
              <a:t>(ADL long form) </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61926"/>
            <a:ext cx="8174362" cy="174291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Hygiène </a:t>
            </a:r>
            <a:r>
              <a:rPr lang="fr-FR" sz="1200" dirty="0" smtClean="0">
                <a:solidFill>
                  <a:srgbClr val="0F3A9C"/>
                </a:solidFill>
                <a:latin typeface="Arial" charset="0"/>
                <a:ea typeface="Arial" charset="0"/>
                <a:cs typeface="Arial" charset="0"/>
              </a:rPr>
              <a:t>Personnelle (</a:t>
            </a:r>
            <a:r>
              <a:rPr lang="fr-FR" sz="1200" dirty="0">
                <a:solidFill>
                  <a:srgbClr val="0F3A9C"/>
                </a:solidFill>
                <a:latin typeface="Arial" charset="0"/>
                <a:ea typeface="Arial" charset="0"/>
                <a:cs typeface="Arial" charset="0"/>
              </a:rPr>
              <a:t>iG2b)</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S'habiller la partie supérieure du corps (iG2c)</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S'habiller la partie inférieure du </a:t>
            </a:r>
            <a:r>
              <a:rPr lang="fr-FR" sz="1200" dirty="0" smtClean="0">
                <a:solidFill>
                  <a:srgbClr val="0F3A9C"/>
                </a:solidFill>
                <a:latin typeface="Arial" charset="0"/>
                <a:ea typeface="Arial" charset="0"/>
                <a:cs typeface="Arial" charset="0"/>
              </a:rPr>
              <a:t>corps (</a:t>
            </a:r>
            <a:r>
              <a:rPr lang="fr-FR" sz="1200" dirty="0">
                <a:solidFill>
                  <a:srgbClr val="0F3A9C"/>
                </a:solidFill>
                <a:latin typeface="Arial" charset="0"/>
                <a:ea typeface="Arial" charset="0"/>
                <a:cs typeface="Arial" charset="0"/>
              </a:rPr>
              <a:t>iG2d)</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Locomotion (iG2f)</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Utilisation des toilettes (iG2h)</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Mobilité dans le lit (iG2i)</a:t>
            </a:r>
          </a:p>
          <a:p>
            <a:pPr marL="342900" marR="58039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S'alimenter (iG2j</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388008"/>
            <a:ext cx="8174362" cy="2901954"/>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algn="just" defTabSz="685783"/>
            <a:r>
              <a:rPr lang="fr-FR" sz="1200" dirty="0">
                <a:solidFill>
                  <a:srgbClr val="0F3A9C"/>
                </a:solidFill>
                <a:latin typeface="Arial" charset="0"/>
                <a:ea typeface="Arial" charset="0"/>
                <a:cs typeface="Arial" charset="0"/>
              </a:rPr>
              <a:t>L’échelle permet d’évaluer la capacité de la personne à exécuter les AVQ. La version longue porte </a:t>
            </a:r>
            <a:r>
              <a:rPr lang="fr-FR" sz="1200" dirty="0" smtClean="0">
                <a:solidFill>
                  <a:srgbClr val="0F3A9C"/>
                </a:solidFill>
                <a:latin typeface="Arial" charset="0"/>
                <a:ea typeface="Arial" charset="0"/>
                <a:cs typeface="Arial" charset="0"/>
              </a:rPr>
              <a:t>davantage attention </a:t>
            </a:r>
            <a:r>
              <a:rPr lang="fr-FR" sz="1200" dirty="0">
                <a:solidFill>
                  <a:srgbClr val="0F3A9C"/>
                </a:solidFill>
                <a:latin typeface="Arial" charset="0"/>
                <a:ea typeface="Arial" charset="0"/>
                <a:cs typeface="Arial" charset="0"/>
              </a:rPr>
              <a:t>aux changements cliniques que les autres </a:t>
            </a:r>
            <a:r>
              <a:rPr lang="fr-FR" sz="1200" dirty="0" smtClean="0">
                <a:solidFill>
                  <a:srgbClr val="0F3A9C"/>
                </a:solidFill>
                <a:latin typeface="Arial" charset="0"/>
                <a:ea typeface="Arial" charset="0"/>
                <a:cs typeface="Arial" charset="0"/>
              </a:rPr>
              <a:t>échelles </a:t>
            </a:r>
            <a:r>
              <a:rPr lang="fr-FR" sz="1200" dirty="0">
                <a:solidFill>
                  <a:srgbClr val="0F3A9C"/>
                </a:solidFill>
                <a:latin typeface="Arial" charset="0"/>
                <a:ea typeface="Arial" charset="0"/>
                <a:cs typeface="Arial" charset="0"/>
              </a:rPr>
              <a:t>sur les AVQ. </a:t>
            </a:r>
          </a:p>
          <a:p>
            <a:pPr algn="just" defTabSz="685783"/>
            <a:r>
              <a:rPr lang="fr-FR" sz="1200" dirty="0">
                <a:solidFill>
                  <a:srgbClr val="0F3A9C"/>
                </a:solidFill>
                <a:latin typeface="Arial" charset="0"/>
                <a:ea typeface="Arial" charset="0"/>
                <a:cs typeface="Arial" charset="0"/>
              </a:rPr>
              <a:t>Chacun des scores des items est converti et additionné de manière indépendante les uns des </a:t>
            </a:r>
            <a:r>
              <a:rPr lang="fr-FR" sz="1200" dirty="0" smtClean="0">
                <a:solidFill>
                  <a:srgbClr val="0F3A9C"/>
                </a:solidFill>
                <a:latin typeface="Arial" charset="0"/>
                <a:ea typeface="Arial" charset="0"/>
                <a:cs typeface="Arial" charset="0"/>
              </a:rPr>
              <a:t>autres.</a:t>
            </a:r>
            <a:endParaRPr lang="fr-FR" sz="1200" dirty="0">
              <a:solidFill>
                <a:srgbClr val="0F3A9C"/>
              </a:solidFill>
              <a:latin typeface="Arial" charset="0"/>
              <a:ea typeface="Arial" charset="0"/>
              <a:cs typeface="Arial" charset="0"/>
            </a:endParaRPr>
          </a:p>
          <a:p>
            <a:pPr algn="just" defTabSz="685783"/>
            <a:endParaRPr lang="fr-FR" sz="1200" dirty="0">
              <a:solidFill>
                <a:srgbClr val="0F3A9C"/>
              </a:solidFill>
              <a:latin typeface="Arial" charset="0"/>
              <a:ea typeface="Arial" charset="0"/>
              <a:cs typeface="Arial" charset="0"/>
            </a:endParaRPr>
          </a:p>
          <a:p>
            <a:pPr defTabSz="685800">
              <a:defRPr/>
            </a:pPr>
            <a:r>
              <a:rPr lang="fr-FR" sz="1200" b="1" dirty="0">
                <a:solidFill>
                  <a:srgbClr val="0F3A9C"/>
                </a:solidFill>
                <a:latin typeface="Arial" charset="0"/>
                <a:ea typeface="Arial" charset="0"/>
                <a:cs typeface="Arial" charset="0"/>
              </a:rPr>
              <a:t>Interprétation : </a:t>
            </a:r>
            <a:r>
              <a:rPr lang="fr-FR" sz="1200" dirty="0">
                <a:solidFill>
                  <a:srgbClr val="0F3A9C"/>
                </a:solidFill>
                <a:latin typeface="Arial" charset="0"/>
                <a:ea typeface="Arial" charset="0"/>
                <a:cs typeface="Arial" charset="0"/>
              </a:rPr>
              <a:t>Mesure : 0 à 28 </a:t>
            </a:r>
          </a:p>
          <a:p>
            <a:pPr algn="just" defTabSz="685783">
              <a:spcBef>
                <a:spcPts val="470"/>
              </a:spcBef>
            </a:pPr>
            <a:r>
              <a:rPr lang="fr-FR" sz="1200" dirty="0">
                <a:solidFill>
                  <a:srgbClr val="0F3A9C"/>
                </a:solidFill>
                <a:latin typeface="Arial" charset="0"/>
                <a:ea typeface="Arial" charset="0"/>
                <a:cs typeface="Arial" charset="0"/>
              </a:rPr>
              <a:t>Une note élevée indique une perte accrue d’autonomie dans l’exécution des AVQ. </a:t>
            </a:r>
            <a:endParaRPr lang="fr-FR" sz="1200" dirty="0" smtClean="0">
              <a:solidFill>
                <a:srgbClr val="0F3A9C"/>
              </a:solidFill>
              <a:latin typeface="Arial" charset="0"/>
              <a:ea typeface="Arial" charset="0"/>
              <a:cs typeface="Arial" charset="0"/>
            </a:endParaRPr>
          </a:p>
          <a:p>
            <a:pPr algn="just" defTabSz="685783"/>
            <a:r>
              <a:rPr lang="fr-FR" sz="1200" dirty="0" smtClean="0">
                <a:solidFill>
                  <a:srgbClr val="0F3A9C"/>
                </a:solidFill>
                <a:latin typeface="Arial" charset="0"/>
                <a:ea typeface="Arial" charset="0"/>
                <a:cs typeface="Arial" charset="0"/>
              </a:rPr>
              <a:t>A chaque item est attribué un nouveau score entre 0 et 4 : </a:t>
            </a:r>
          </a:p>
          <a:p>
            <a:pPr algn="just" defTabSz="685783"/>
            <a:r>
              <a:rPr lang="fr-FR" sz="1200" dirty="0" smtClean="0">
                <a:solidFill>
                  <a:srgbClr val="0F3A9C"/>
                </a:solidFill>
                <a:latin typeface="Arial" charset="0"/>
                <a:ea typeface="Arial" charset="0"/>
                <a:cs typeface="Arial" charset="0"/>
              </a:rPr>
              <a:t>0 </a:t>
            </a:r>
            <a:r>
              <a:rPr lang="fr-FR" sz="1200" dirty="0">
                <a:solidFill>
                  <a:srgbClr val="0F3A9C"/>
                </a:solidFill>
                <a:latin typeface="Arial" charset="0"/>
                <a:ea typeface="Arial" charset="0"/>
                <a:cs typeface="Arial" charset="0"/>
              </a:rPr>
              <a:t>si le codage est 0 ou 1; </a:t>
            </a:r>
            <a:endParaRPr lang="fr-FR" sz="1200" dirty="0" smtClean="0">
              <a:solidFill>
                <a:srgbClr val="0F3A9C"/>
              </a:solidFill>
              <a:latin typeface="Arial" charset="0"/>
              <a:ea typeface="Arial" charset="0"/>
              <a:cs typeface="Arial" charset="0"/>
            </a:endParaRPr>
          </a:p>
          <a:p>
            <a:pPr algn="just" defTabSz="685783"/>
            <a:r>
              <a:rPr lang="fr-FR" sz="1200" dirty="0" smtClean="0">
                <a:solidFill>
                  <a:srgbClr val="0F3A9C"/>
                </a:solidFill>
                <a:latin typeface="Arial" charset="0"/>
                <a:ea typeface="Arial" charset="0"/>
                <a:cs typeface="Arial" charset="0"/>
              </a:rPr>
              <a:t>1 </a:t>
            </a:r>
            <a:r>
              <a:rPr lang="fr-FR" sz="1200" dirty="0">
                <a:solidFill>
                  <a:srgbClr val="0F3A9C"/>
                </a:solidFill>
                <a:latin typeface="Arial" charset="0"/>
                <a:ea typeface="Arial" charset="0"/>
                <a:cs typeface="Arial" charset="0"/>
              </a:rPr>
              <a:t>si le codage est égal à 2, </a:t>
            </a:r>
            <a:endParaRPr lang="fr-FR" sz="1200" dirty="0" smtClean="0">
              <a:solidFill>
                <a:srgbClr val="0F3A9C"/>
              </a:solidFill>
              <a:latin typeface="Arial" charset="0"/>
              <a:ea typeface="Arial" charset="0"/>
              <a:cs typeface="Arial" charset="0"/>
            </a:endParaRPr>
          </a:p>
          <a:p>
            <a:pPr algn="just" defTabSz="685783"/>
            <a:r>
              <a:rPr lang="fr-FR" sz="1200" dirty="0" smtClean="0">
                <a:solidFill>
                  <a:srgbClr val="0F3A9C"/>
                </a:solidFill>
                <a:latin typeface="Arial" charset="0"/>
                <a:ea typeface="Arial" charset="0"/>
                <a:cs typeface="Arial" charset="0"/>
              </a:rPr>
              <a:t>2 </a:t>
            </a:r>
            <a:r>
              <a:rPr lang="fr-FR" sz="1200" dirty="0">
                <a:solidFill>
                  <a:srgbClr val="0F3A9C"/>
                </a:solidFill>
                <a:latin typeface="Arial" charset="0"/>
                <a:ea typeface="Arial" charset="0"/>
                <a:cs typeface="Arial" charset="0"/>
              </a:rPr>
              <a:t>si le codage est égale à 3, </a:t>
            </a:r>
            <a:endParaRPr lang="fr-FR" sz="1200" dirty="0" smtClean="0">
              <a:solidFill>
                <a:srgbClr val="0F3A9C"/>
              </a:solidFill>
              <a:latin typeface="Arial" charset="0"/>
              <a:ea typeface="Arial" charset="0"/>
              <a:cs typeface="Arial" charset="0"/>
            </a:endParaRPr>
          </a:p>
          <a:p>
            <a:pPr algn="just" defTabSz="685783"/>
            <a:r>
              <a:rPr lang="fr-FR" sz="1200" dirty="0" smtClean="0">
                <a:solidFill>
                  <a:srgbClr val="0F3A9C"/>
                </a:solidFill>
                <a:latin typeface="Arial" charset="0"/>
                <a:ea typeface="Arial" charset="0"/>
                <a:cs typeface="Arial" charset="0"/>
              </a:rPr>
              <a:t>3 </a:t>
            </a:r>
            <a:r>
              <a:rPr lang="fr-FR" sz="1200" dirty="0">
                <a:solidFill>
                  <a:srgbClr val="0F3A9C"/>
                </a:solidFill>
                <a:latin typeface="Arial" charset="0"/>
                <a:ea typeface="Arial" charset="0"/>
                <a:cs typeface="Arial" charset="0"/>
              </a:rPr>
              <a:t>si le codage est égal à 4 ou 5, </a:t>
            </a:r>
            <a:endParaRPr lang="fr-FR" sz="1200" dirty="0" smtClean="0">
              <a:solidFill>
                <a:srgbClr val="0F3A9C"/>
              </a:solidFill>
              <a:latin typeface="Arial" charset="0"/>
              <a:ea typeface="Arial" charset="0"/>
              <a:cs typeface="Arial" charset="0"/>
            </a:endParaRPr>
          </a:p>
          <a:p>
            <a:pPr algn="just" defTabSz="685783"/>
            <a:r>
              <a:rPr lang="fr-FR" sz="1200" dirty="0" smtClean="0">
                <a:solidFill>
                  <a:srgbClr val="0F3A9C"/>
                </a:solidFill>
                <a:latin typeface="Arial" charset="0"/>
                <a:ea typeface="Arial" charset="0"/>
                <a:cs typeface="Arial" charset="0"/>
              </a:rPr>
              <a:t>4 </a:t>
            </a:r>
            <a:r>
              <a:rPr lang="fr-FR" sz="1200" dirty="0">
                <a:solidFill>
                  <a:srgbClr val="0F3A9C"/>
                </a:solidFill>
                <a:latin typeface="Arial" charset="0"/>
                <a:ea typeface="Arial" charset="0"/>
                <a:cs typeface="Arial" charset="0"/>
              </a:rPr>
              <a:t>si le codage est égal à 6 ou 8</a:t>
            </a:r>
            <a:r>
              <a:rPr lang="fr-FR" sz="1200" dirty="0" smtClean="0">
                <a:solidFill>
                  <a:srgbClr val="0F3A9C"/>
                </a:solidFill>
                <a:latin typeface="Arial" charset="0"/>
                <a:ea typeface="Arial" charset="0"/>
                <a:cs typeface="Arial" charset="0"/>
              </a:rPr>
              <a:t>.</a:t>
            </a:r>
          </a:p>
          <a:p>
            <a:pPr algn="just" defTabSz="685783">
              <a:spcBef>
                <a:spcPts val="470"/>
              </a:spcBef>
            </a:pPr>
            <a:r>
              <a:rPr lang="fr-FR" sz="1200" dirty="0">
                <a:solidFill>
                  <a:srgbClr val="0F3A9C"/>
                </a:solidFill>
                <a:latin typeface="Arial" charset="0"/>
                <a:ea typeface="Arial" charset="0"/>
                <a:cs typeface="Arial" charset="0"/>
              </a:rPr>
              <a:t>Ces scores sont ajoutés pour obtenir le niveau de handicap sur l’échelle des AVQ. </a:t>
            </a:r>
          </a:p>
          <a:p>
            <a:pPr algn="just" defTabSz="685783"/>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fonctionnelles </a:t>
            </a:r>
            <a:r>
              <a:rPr lang="fr-FR" dirty="0"/>
              <a:t>: </a:t>
            </a:r>
            <a:r>
              <a:rPr lang="fr-FR" dirty="0" smtClean="0">
                <a:latin typeface="Arial" charset="0"/>
                <a:cs typeface="Arial" charset="0"/>
              </a:rPr>
              <a:t>sADLLF</a:t>
            </a:r>
            <a:endParaRPr lang="fr-FR" dirty="0"/>
          </a:p>
        </p:txBody>
      </p:sp>
      <p:sp>
        <p:nvSpPr>
          <p:cNvPr id="2" name="Rectangle 1"/>
          <p:cNvSpPr/>
          <p:nvPr/>
        </p:nvSpPr>
        <p:spPr>
          <a:xfrm>
            <a:off x="6547875" y="5758720"/>
            <a:ext cx="1897984" cy="525785"/>
          </a:xfrm>
          <a:prstGeom prst="rect">
            <a:avLst/>
          </a:prstGeom>
        </p:spPr>
        <p:txBody>
          <a:bodyPr wrap="square">
            <a:spAutoFit/>
          </a:bodyPr>
          <a:lstStyle/>
          <a:p>
            <a:pPr algn="just" defTabSz="685783">
              <a:spcBef>
                <a:spcPts val="470"/>
              </a:spcBef>
            </a:pPr>
            <a:r>
              <a:rPr lang="fr-FR" sz="1200" dirty="0">
                <a:solidFill>
                  <a:srgbClr val="0F3A9C"/>
                </a:solidFill>
                <a:latin typeface="Arial" charset="0"/>
                <a:ea typeface="Arial" charset="0"/>
                <a:cs typeface="Arial" charset="0"/>
              </a:rPr>
              <a:t>0 = Pas de handicap</a:t>
            </a:r>
          </a:p>
          <a:p>
            <a:pPr algn="just" defTabSz="685783">
              <a:spcBef>
                <a:spcPts val="470"/>
              </a:spcBef>
            </a:pPr>
            <a:r>
              <a:rPr lang="fr-FR" sz="1200" dirty="0">
                <a:solidFill>
                  <a:srgbClr val="0F3A9C"/>
                </a:solidFill>
                <a:latin typeface="Arial" charset="0"/>
                <a:ea typeface="Arial" charset="0"/>
                <a:cs typeface="Arial" charset="0"/>
              </a:rPr>
              <a:t>28 = Handicap sévère</a:t>
            </a:r>
          </a:p>
        </p:txBody>
      </p:sp>
    </p:spTree>
    <p:extLst>
      <p:ext uri="{BB962C8B-B14F-4D97-AF65-F5344CB8AC3E}">
        <p14:creationId xmlns:p14="http://schemas.microsoft.com/office/powerpoint/2010/main" val="41743289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de comportement agressif</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74291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Agressivité </a:t>
            </a:r>
            <a:r>
              <a:rPr lang="fr-FR" sz="1200" dirty="0">
                <a:solidFill>
                  <a:srgbClr val="0F3A9C"/>
                </a:solidFill>
                <a:latin typeface="Arial" charset="0"/>
                <a:ea typeface="Arial" charset="0"/>
                <a:cs typeface="Arial" charset="0"/>
              </a:rPr>
              <a:t>verbale (iE3b</a:t>
            </a:r>
            <a:r>
              <a:rPr lang="fr-FR" sz="1200" dirty="0" smtClean="0">
                <a:solidFill>
                  <a:srgbClr val="0F3A9C"/>
                </a:solidFill>
                <a:latin typeface="Arial" charset="0"/>
                <a:ea typeface="Arial" charset="0"/>
                <a:cs typeface="Arial" charset="0"/>
              </a:rPr>
              <a:t>)  </a:t>
            </a:r>
            <a:endParaRPr lang="fr-FR" sz="1200" dirty="0">
              <a:solidFill>
                <a:srgbClr val="0F3A9C"/>
              </a:solidFill>
              <a:latin typeface="Arial" charset="0"/>
              <a:ea typeface="Arial" charset="0"/>
              <a:cs typeface="Arial" charset="0"/>
            </a:endParaRP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Agressivité </a:t>
            </a:r>
            <a:r>
              <a:rPr lang="fr-FR" sz="1200" dirty="0">
                <a:solidFill>
                  <a:srgbClr val="0F3A9C"/>
                </a:solidFill>
                <a:latin typeface="Arial" charset="0"/>
                <a:ea typeface="Arial" charset="0"/>
                <a:cs typeface="Arial" charset="0"/>
              </a:rPr>
              <a:t>physique (iE3c</a:t>
            </a:r>
            <a:r>
              <a:rPr lang="fr-FR" sz="1200" dirty="0" smtClean="0">
                <a:solidFill>
                  <a:srgbClr val="0F3A9C"/>
                </a:solidFill>
                <a:latin typeface="Arial" charset="0"/>
                <a:ea typeface="Arial" charset="0"/>
                <a:cs typeface="Arial" charset="0"/>
              </a:rPr>
              <a:t>)  </a:t>
            </a: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Comportement </a:t>
            </a:r>
            <a:r>
              <a:rPr lang="fr-FR" sz="1200" dirty="0">
                <a:solidFill>
                  <a:srgbClr val="0F3A9C"/>
                </a:solidFill>
                <a:latin typeface="Arial" charset="0"/>
                <a:ea typeface="Arial" charset="0"/>
                <a:cs typeface="Arial" charset="0"/>
              </a:rPr>
              <a:t>socialement </a:t>
            </a:r>
            <a:r>
              <a:rPr lang="fr-FR" sz="1200" dirty="0" smtClean="0">
                <a:solidFill>
                  <a:srgbClr val="0F3A9C"/>
                </a:solidFill>
                <a:latin typeface="Arial" charset="0"/>
                <a:ea typeface="Arial" charset="0"/>
                <a:cs typeface="Arial" charset="0"/>
              </a:rPr>
              <a:t>inadapté/perturbateur </a:t>
            </a:r>
            <a:r>
              <a:rPr lang="fr-FR" sz="1200" dirty="0">
                <a:solidFill>
                  <a:srgbClr val="0F3A9C"/>
                </a:solidFill>
                <a:latin typeface="Arial" charset="0"/>
                <a:ea typeface="Arial" charset="0"/>
                <a:cs typeface="Arial" charset="0"/>
              </a:rPr>
              <a:t>(</a:t>
            </a:r>
            <a:r>
              <a:rPr lang="fr-FR" sz="1200" dirty="0" smtClean="0">
                <a:solidFill>
                  <a:srgbClr val="0F3A9C"/>
                </a:solidFill>
                <a:latin typeface="Arial" charset="0"/>
                <a:ea typeface="Arial" charset="0"/>
                <a:cs typeface="Arial" charset="0"/>
              </a:rPr>
              <a:t>iE3d)</a:t>
            </a: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S'oppose </a:t>
            </a:r>
            <a:r>
              <a:rPr lang="fr-FR" sz="1200" dirty="0">
                <a:solidFill>
                  <a:srgbClr val="0F3A9C"/>
                </a:solidFill>
                <a:latin typeface="Arial" charset="0"/>
                <a:ea typeface="Arial" charset="0"/>
                <a:cs typeface="Arial" charset="0"/>
              </a:rPr>
              <a:t>aux soins de manière agressive (iE3e</a:t>
            </a:r>
            <a:r>
              <a:rPr lang="fr-FR" sz="1200" dirty="0" smtClean="0">
                <a:solidFill>
                  <a:srgbClr val="0F3A9C"/>
                </a:solidFill>
                <a:latin typeface="Arial" charset="0"/>
                <a:ea typeface="Arial" charset="0"/>
                <a:cs typeface="Arial" charset="0"/>
              </a:rPr>
              <a:t>) </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443428"/>
            <a:ext cx="8174362" cy="269051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lvl="0" defTabSz="685783">
              <a:spcBef>
                <a:spcPts val="470"/>
              </a:spcBef>
              <a:defRPr/>
            </a:pPr>
            <a:r>
              <a:rPr lang="fr-FR" sz="1200" dirty="0">
                <a:solidFill>
                  <a:srgbClr val="0F3A9C"/>
                </a:solidFill>
                <a:latin typeface="Arial" charset="0"/>
                <a:ea typeface="Arial" charset="0"/>
                <a:cs typeface="Arial" charset="0"/>
              </a:rPr>
              <a:t>Cette échelle permet </a:t>
            </a:r>
            <a:r>
              <a:rPr lang="fr-FR" sz="1200" dirty="0" smtClean="0">
                <a:solidFill>
                  <a:srgbClr val="0F3A9C"/>
                </a:solidFill>
                <a:latin typeface="Arial" charset="0"/>
                <a:ea typeface="Arial" charset="0"/>
                <a:cs typeface="Arial" charset="0"/>
              </a:rPr>
              <a:t>de mesurer </a:t>
            </a:r>
            <a:r>
              <a:rPr lang="fr-FR" sz="1200" dirty="0">
                <a:solidFill>
                  <a:srgbClr val="0F3A9C"/>
                </a:solidFill>
                <a:latin typeface="Arial" charset="0"/>
                <a:ea typeface="Arial" charset="0"/>
                <a:cs typeface="Arial" charset="0"/>
              </a:rPr>
              <a:t>les comportements agressifs</a:t>
            </a:r>
          </a:p>
          <a:p>
            <a:pPr lvl="0" defTabSz="685783">
              <a:spcBef>
                <a:spcPts val="470"/>
              </a:spcBef>
              <a:defRPr/>
            </a:pPr>
            <a:r>
              <a:rPr lang="fr-FR" sz="1200" dirty="0">
                <a:solidFill>
                  <a:srgbClr val="0F3A9C"/>
                </a:solidFill>
                <a:latin typeface="Arial" charset="0"/>
                <a:ea typeface="Arial" charset="0"/>
                <a:cs typeface="Arial" charset="0"/>
              </a:rPr>
              <a:t>Elle est </a:t>
            </a:r>
            <a:r>
              <a:rPr lang="fr-FR" sz="1200" dirty="0" smtClean="0">
                <a:solidFill>
                  <a:srgbClr val="0F3A9C"/>
                </a:solidFill>
                <a:latin typeface="Arial" charset="0"/>
                <a:ea typeface="Arial" charset="0"/>
                <a:cs typeface="Arial" charset="0"/>
              </a:rPr>
              <a:t>validée par rapport </a:t>
            </a:r>
            <a:r>
              <a:rPr lang="fr-FR" sz="1200" dirty="0">
                <a:solidFill>
                  <a:srgbClr val="0F3A9C"/>
                </a:solidFill>
                <a:latin typeface="Arial" charset="0"/>
                <a:ea typeface="Arial" charset="0"/>
                <a:cs typeface="Arial" charset="0"/>
              </a:rPr>
              <a:t>à la sous-échelle </a:t>
            </a:r>
            <a:r>
              <a:rPr lang="fr-FR" sz="1200" dirty="0" smtClean="0">
                <a:solidFill>
                  <a:srgbClr val="0F3A9C"/>
                </a:solidFill>
                <a:latin typeface="Arial" charset="0"/>
                <a:ea typeface="Arial" charset="0"/>
                <a:cs typeface="Arial" charset="0"/>
              </a:rPr>
              <a:t>d’inventaire </a:t>
            </a:r>
            <a:r>
              <a:rPr lang="fr-FR" sz="1200" dirty="0">
                <a:solidFill>
                  <a:srgbClr val="0F3A9C"/>
                </a:solidFill>
                <a:latin typeface="Arial" charset="0"/>
                <a:ea typeface="Arial" charset="0"/>
                <a:cs typeface="Arial" charset="0"/>
              </a:rPr>
              <a:t>d’agitation de Cohen-Mansfield (CMAI).</a:t>
            </a:r>
          </a:p>
          <a:p>
            <a:pPr algn="just" defTabSz="685783"/>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smtClean="0">
              <a:solidFill>
                <a:srgbClr val="0F3A9C"/>
              </a:solidFill>
              <a:latin typeface="Arial" charset="0"/>
              <a:ea typeface="Arial" charset="0"/>
              <a:cs typeface="Arial" charset="0"/>
            </a:endParaRPr>
          </a:p>
          <a:p>
            <a:pPr lvl="0" defTabSz="685783">
              <a:lnSpc>
                <a:spcPct val="150000"/>
              </a:lnSpc>
              <a:defRPr/>
            </a:pPr>
            <a:r>
              <a:rPr lang="fr-FR" sz="1200" dirty="0" smtClean="0">
                <a:solidFill>
                  <a:srgbClr val="0F3A9C"/>
                </a:solidFill>
                <a:latin typeface="Arial" charset="0"/>
                <a:ea typeface="Arial" charset="0"/>
                <a:cs typeface="Arial" charset="0"/>
              </a:rPr>
              <a:t>Une </a:t>
            </a:r>
            <a:r>
              <a:rPr lang="fr-FR" sz="1200" dirty="0">
                <a:solidFill>
                  <a:srgbClr val="0F3A9C"/>
                </a:solidFill>
                <a:latin typeface="Arial" charset="0"/>
                <a:ea typeface="Arial" charset="0"/>
                <a:cs typeface="Arial" charset="0"/>
              </a:rPr>
              <a:t>note élevée indique </a:t>
            </a:r>
            <a:r>
              <a:rPr lang="fr-FR" sz="1200" dirty="0" smtClean="0">
                <a:solidFill>
                  <a:srgbClr val="0F3A9C"/>
                </a:solidFill>
                <a:latin typeface="Arial" charset="0"/>
                <a:ea typeface="Arial" charset="0"/>
                <a:cs typeface="Arial" charset="0"/>
              </a:rPr>
              <a:t>une </a:t>
            </a:r>
            <a:r>
              <a:rPr lang="fr-FR" sz="1200" dirty="0">
                <a:solidFill>
                  <a:srgbClr val="0F3A9C"/>
                </a:solidFill>
                <a:latin typeface="Arial" charset="0"/>
                <a:ea typeface="Arial" charset="0"/>
                <a:cs typeface="Arial" charset="0"/>
              </a:rPr>
              <a:t>fréquence et une diversité </a:t>
            </a:r>
            <a:r>
              <a:rPr lang="fr-FR" sz="1200" dirty="0" smtClean="0">
                <a:solidFill>
                  <a:srgbClr val="0F3A9C"/>
                </a:solidFill>
                <a:latin typeface="Arial" charset="0"/>
                <a:ea typeface="Arial" charset="0"/>
                <a:cs typeface="Arial" charset="0"/>
              </a:rPr>
              <a:t>accrues </a:t>
            </a:r>
            <a:r>
              <a:rPr lang="fr-FR" sz="1200" dirty="0">
                <a:solidFill>
                  <a:srgbClr val="0F3A9C"/>
                </a:solidFill>
                <a:latin typeface="Arial" charset="0"/>
                <a:ea typeface="Arial" charset="0"/>
                <a:cs typeface="Arial" charset="0"/>
              </a:rPr>
              <a:t>des comportements agressifs</a:t>
            </a:r>
            <a:r>
              <a:rPr lang="fr-FR" sz="1200" dirty="0" smtClean="0">
                <a:solidFill>
                  <a:srgbClr val="0F3A9C"/>
                </a:solidFill>
                <a:latin typeface="Arial" charset="0"/>
                <a:ea typeface="Arial" charset="0"/>
                <a:cs typeface="Arial" charset="0"/>
              </a:rPr>
              <a:t>.</a:t>
            </a:r>
          </a:p>
          <a:p>
            <a:pPr lvl="0" defTabSz="685783">
              <a:lnSpc>
                <a:spcPct val="150000"/>
              </a:lnSpc>
              <a:defRPr/>
            </a:pPr>
            <a:r>
              <a:rPr lang="fr-FR" sz="1200" dirty="0" smtClean="0">
                <a:solidFill>
                  <a:srgbClr val="0F3A9C"/>
                </a:solidFill>
                <a:latin typeface="Arial" charset="0"/>
                <a:ea typeface="Arial" charset="0"/>
                <a:cs typeface="Arial" charset="0"/>
              </a:rPr>
              <a:t>Mesure </a:t>
            </a:r>
            <a:r>
              <a:rPr lang="fr-FR" sz="1200" dirty="0">
                <a:solidFill>
                  <a:srgbClr val="0F3A9C"/>
                </a:solidFill>
                <a:latin typeface="Arial" charset="0"/>
                <a:ea typeface="Arial" charset="0"/>
                <a:cs typeface="Arial" charset="0"/>
              </a:rPr>
              <a:t>: 0 à 12 </a:t>
            </a:r>
            <a:endParaRPr lang="fr-FR" sz="1200" dirty="0" smtClean="0">
              <a:solidFill>
                <a:srgbClr val="0F3A9C"/>
              </a:solidFill>
              <a:latin typeface="Arial" charset="0"/>
              <a:ea typeface="Arial" charset="0"/>
              <a:cs typeface="Arial" charset="0"/>
            </a:endParaRPr>
          </a:p>
          <a:p>
            <a:pPr lvl="0" defTabSz="685783">
              <a:lnSpc>
                <a:spcPct val="150000"/>
              </a:lnSpc>
              <a:defRPr/>
            </a:pPr>
            <a:r>
              <a:rPr lang="fr-FR" sz="1200" dirty="0" smtClean="0">
                <a:solidFill>
                  <a:srgbClr val="0F3A9C"/>
                </a:solidFill>
                <a:latin typeface="Arial" charset="0"/>
                <a:ea typeface="Arial" charset="0"/>
                <a:cs typeface="Arial" charset="0"/>
              </a:rPr>
              <a:t>0 = Aucun signe d’agressivité</a:t>
            </a:r>
          </a:p>
          <a:p>
            <a:pPr lvl="0" defTabSz="685783">
              <a:lnSpc>
                <a:spcPct val="150000"/>
              </a:lnSpc>
              <a:defRPr/>
            </a:pPr>
            <a:r>
              <a:rPr lang="fr-FR" sz="1200" dirty="0" smtClean="0">
                <a:solidFill>
                  <a:srgbClr val="0F3A9C"/>
                </a:solidFill>
                <a:latin typeface="Arial" charset="0"/>
                <a:ea typeface="Arial" charset="0"/>
                <a:cs typeface="Arial" charset="0"/>
              </a:rPr>
              <a:t>1 à 4 = Risque d’agressivité d’intensité moyenne ou modéré</a:t>
            </a:r>
          </a:p>
          <a:p>
            <a:pPr lvl="0" defTabSz="685783">
              <a:lnSpc>
                <a:spcPct val="150000"/>
              </a:lnSpc>
              <a:defRPr/>
            </a:pPr>
            <a:r>
              <a:rPr lang="fr-FR" sz="1200" dirty="0" smtClean="0">
                <a:solidFill>
                  <a:srgbClr val="0F3A9C"/>
                </a:solidFill>
                <a:latin typeface="Arial" charset="0"/>
                <a:ea typeface="Arial" charset="0"/>
                <a:cs typeface="Arial" charset="0"/>
              </a:rPr>
              <a:t>5+ = Risque plus sévère d’agr</a:t>
            </a:r>
            <a:r>
              <a:rPr lang="fr-FR" sz="1200" dirty="0">
                <a:solidFill>
                  <a:srgbClr val="0F3A9C"/>
                </a:solidFill>
                <a:latin typeface="Arial" charset="0"/>
                <a:ea typeface="Arial" charset="0"/>
                <a:cs typeface="Arial" charset="0"/>
              </a:rPr>
              <a:t>e</a:t>
            </a:r>
            <a:r>
              <a:rPr lang="fr-FR" sz="1200" dirty="0" smtClean="0">
                <a:solidFill>
                  <a:srgbClr val="0F3A9C"/>
                </a:solidFill>
                <a:latin typeface="Arial" charset="0"/>
                <a:ea typeface="Arial" charset="0"/>
                <a:cs typeface="Arial" charset="0"/>
              </a:rPr>
              <a:t>ssivité</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d’état mental </a:t>
            </a:r>
            <a:r>
              <a:rPr lang="fr-FR" dirty="0"/>
              <a:t>: </a:t>
            </a:r>
            <a:r>
              <a:rPr lang="fr-FR" dirty="0" smtClean="0">
                <a:latin typeface="Arial" charset="0"/>
                <a:cs typeface="Arial" charset="0"/>
              </a:rPr>
              <a:t>sABS</a:t>
            </a:r>
            <a:endParaRPr lang="fr-FR" dirty="0"/>
          </a:p>
        </p:txBody>
      </p:sp>
    </p:spTree>
    <p:extLst>
      <p:ext uri="{BB962C8B-B14F-4D97-AF65-F5344CB8AC3E}">
        <p14:creationId xmlns:p14="http://schemas.microsoft.com/office/powerpoint/2010/main" val="128577219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de performance cognitive </a:t>
            </a:r>
            <a:r>
              <a:rPr lang="fr-FR" sz="1200" b="1" i="1" dirty="0" smtClean="0">
                <a:solidFill>
                  <a:srgbClr val="0F3A9C"/>
                </a:solidFill>
                <a:latin typeface="Arial" charset="0"/>
                <a:ea typeface="Arial" charset="0"/>
                <a:cs typeface="Arial" charset="0"/>
              </a:rPr>
              <a:t>(Cognitif performance scale)</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361382"/>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1"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Facultés cognitives pour </a:t>
            </a:r>
            <a:r>
              <a:rPr lang="fr-FR" sz="1200" dirty="0">
                <a:solidFill>
                  <a:srgbClr val="0F3A9C"/>
                </a:solidFill>
                <a:latin typeface="Arial" charset="0"/>
                <a:ea typeface="Arial" charset="0"/>
                <a:cs typeface="Arial" charset="0"/>
              </a:rPr>
              <a:t>les décisions </a:t>
            </a:r>
            <a:r>
              <a:rPr lang="fr-FR" sz="1200" dirty="0" smtClean="0">
                <a:solidFill>
                  <a:srgbClr val="0F3A9C"/>
                </a:solidFill>
                <a:latin typeface="Arial" charset="0"/>
                <a:ea typeface="Arial" charset="0"/>
                <a:cs typeface="Arial" charset="0"/>
              </a:rPr>
              <a:t>courantes (iC1)</a:t>
            </a: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Mémoire </a:t>
            </a:r>
            <a:r>
              <a:rPr lang="fr-FR" sz="1200" dirty="0">
                <a:solidFill>
                  <a:srgbClr val="0F3A9C"/>
                </a:solidFill>
                <a:latin typeface="Arial" charset="0"/>
                <a:ea typeface="Arial" charset="0"/>
                <a:cs typeface="Arial" charset="0"/>
              </a:rPr>
              <a:t>à court </a:t>
            </a:r>
            <a:r>
              <a:rPr lang="fr-FR" sz="1200" dirty="0" smtClean="0">
                <a:solidFill>
                  <a:srgbClr val="0F3A9C"/>
                </a:solidFill>
                <a:latin typeface="Arial" charset="0"/>
                <a:ea typeface="Arial" charset="0"/>
                <a:cs typeface="Arial" charset="0"/>
              </a:rPr>
              <a:t>terme (iC2a)</a:t>
            </a: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Se </a:t>
            </a:r>
            <a:r>
              <a:rPr lang="fr-FR" sz="1200" dirty="0">
                <a:solidFill>
                  <a:srgbClr val="0F3A9C"/>
                </a:solidFill>
                <a:latin typeface="Arial" charset="0"/>
                <a:ea typeface="Arial" charset="0"/>
                <a:cs typeface="Arial" charset="0"/>
              </a:rPr>
              <a:t>faire comprendre </a:t>
            </a:r>
            <a:r>
              <a:rPr lang="fr-FR" sz="1200" dirty="0" smtClean="0">
                <a:solidFill>
                  <a:srgbClr val="0F3A9C"/>
                </a:solidFill>
                <a:latin typeface="Arial" charset="0"/>
                <a:ea typeface="Arial" charset="0"/>
                <a:cs typeface="Arial" charset="0"/>
              </a:rPr>
              <a:t>(iD1)</a:t>
            </a:r>
          </a:p>
          <a:p>
            <a:pPr marL="171450" indent="-171450" defTabSz="685783">
              <a:lnSpc>
                <a:spcPct val="150000"/>
              </a:lnSpc>
              <a:buFontTx/>
              <a:buChar char="-"/>
            </a:pPr>
            <a:r>
              <a:rPr lang="fr-FR" sz="1200" dirty="0" smtClean="0">
                <a:solidFill>
                  <a:srgbClr val="0F3A9C"/>
                </a:solidFill>
                <a:latin typeface="Arial" charset="0"/>
                <a:ea typeface="Arial" charset="0"/>
                <a:cs typeface="Arial" charset="0"/>
              </a:rPr>
              <a:t>S’alimenter (iG2j</a:t>
            </a:r>
            <a:r>
              <a:rPr lang="fr-FR" sz="1200" dirty="0">
                <a:solidFill>
                  <a:srgbClr val="0F3A9C"/>
                </a:solidFill>
                <a:latin typeface="Arial" charset="0"/>
                <a:ea typeface="Arial" charset="0"/>
                <a:cs typeface="Arial" charset="0"/>
              </a:rPr>
              <a:t>)</a:t>
            </a:r>
          </a:p>
        </p:txBody>
      </p:sp>
      <p:sp>
        <p:nvSpPr>
          <p:cNvPr id="6" name="Rectangle 5"/>
          <p:cNvSpPr/>
          <p:nvPr/>
        </p:nvSpPr>
        <p:spPr>
          <a:xfrm>
            <a:off x="484818" y="3061892"/>
            <a:ext cx="8174362" cy="3147715"/>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marL="36830">
              <a:lnSpc>
                <a:spcPct val="100000"/>
              </a:lnSpc>
              <a:spcBef>
                <a:spcPts val="470"/>
              </a:spcBef>
            </a:pPr>
            <a:r>
              <a:rPr lang="fr-FR" sz="1200" dirty="0">
                <a:solidFill>
                  <a:srgbClr val="0F3A9C"/>
                </a:solidFill>
                <a:latin typeface="Arial" charset="0"/>
                <a:ea typeface="Arial" charset="0"/>
                <a:cs typeface="Arial" charset="0"/>
              </a:rPr>
              <a:t>L’échelle permet de décrire l’état cognitif d’une </a:t>
            </a:r>
            <a:r>
              <a:rPr lang="fr-FR" sz="1200" dirty="0" smtClean="0">
                <a:solidFill>
                  <a:srgbClr val="0F3A9C"/>
                </a:solidFill>
                <a:latin typeface="Arial" charset="0"/>
                <a:ea typeface="Arial" charset="0"/>
                <a:cs typeface="Arial" charset="0"/>
              </a:rPr>
              <a:t>personne. Les </a:t>
            </a:r>
            <a:r>
              <a:rPr lang="fr-FR" sz="1200" dirty="0">
                <a:solidFill>
                  <a:srgbClr val="0F3A9C"/>
                </a:solidFill>
                <a:latin typeface="Arial" charset="0"/>
                <a:ea typeface="Arial" charset="0"/>
                <a:cs typeface="Arial" charset="0"/>
              </a:rPr>
              <a:t>résultats </a:t>
            </a:r>
            <a:r>
              <a:rPr lang="fr-FR" sz="1200" dirty="0" smtClean="0">
                <a:solidFill>
                  <a:srgbClr val="0F3A9C"/>
                </a:solidFill>
                <a:latin typeface="Arial" charset="0"/>
                <a:ea typeface="Arial" charset="0"/>
                <a:cs typeface="Arial" charset="0"/>
              </a:rPr>
              <a:t>sont très corrélés à ceux pouvant être obtenus au </a:t>
            </a:r>
            <a:r>
              <a:rPr lang="fr-FR" sz="1200" dirty="0">
                <a:solidFill>
                  <a:srgbClr val="0F3A9C"/>
                </a:solidFill>
                <a:latin typeface="Arial" charset="0"/>
                <a:ea typeface="Arial" charset="0"/>
                <a:cs typeface="Arial" charset="0"/>
              </a:rPr>
              <a:t>Mini-examen de </a:t>
            </a:r>
            <a:r>
              <a:rPr lang="fr-FR" sz="1200" dirty="0" smtClean="0">
                <a:solidFill>
                  <a:srgbClr val="0F3A9C"/>
                </a:solidFill>
                <a:latin typeface="Arial" charset="0"/>
                <a:ea typeface="Arial" charset="0"/>
                <a:cs typeface="Arial" charset="0"/>
              </a:rPr>
              <a:t>l’état mental </a:t>
            </a:r>
            <a:r>
              <a:rPr lang="fr-FR" sz="1200" dirty="0">
                <a:solidFill>
                  <a:srgbClr val="0F3A9C"/>
                </a:solidFill>
                <a:latin typeface="Arial" charset="0"/>
                <a:ea typeface="Arial" charset="0"/>
                <a:cs typeface="Arial" charset="0"/>
              </a:rPr>
              <a:t>(</a:t>
            </a:r>
            <a:r>
              <a:rPr lang="fr-FR" sz="1200" dirty="0" smtClean="0">
                <a:solidFill>
                  <a:srgbClr val="0F3A9C"/>
                </a:solidFill>
                <a:latin typeface="Arial" charset="0"/>
                <a:ea typeface="Arial" charset="0"/>
                <a:cs typeface="Arial" charset="0"/>
              </a:rPr>
              <a:t>MMSE).</a:t>
            </a:r>
          </a:p>
          <a:p>
            <a:pPr marL="36195" marR="339090">
              <a:lnSpc>
                <a:spcPct val="125000"/>
              </a:lnSpc>
              <a:spcBef>
                <a:spcPts val="600"/>
              </a:spcBef>
            </a:pPr>
            <a:r>
              <a:rPr lang="fr-FR" sz="1200" b="1" dirty="0">
                <a:solidFill>
                  <a:srgbClr val="0F3A9C"/>
                </a:solidFill>
                <a:latin typeface="Arial" charset="0"/>
                <a:ea typeface="Arial" charset="0"/>
                <a:cs typeface="Arial" charset="0"/>
              </a:rPr>
              <a:t>Interprétation </a:t>
            </a:r>
            <a:r>
              <a:rPr lang="fr-FR" sz="1200" b="1" dirty="0" smtClean="0">
                <a:solidFill>
                  <a:srgbClr val="0F3A9C"/>
                </a:solidFill>
                <a:latin typeface="Arial" charset="0"/>
                <a:ea typeface="Arial" charset="0"/>
                <a:cs typeface="Arial" charset="0"/>
              </a:rPr>
              <a:t>:</a:t>
            </a:r>
          </a:p>
          <a:p>
            <a:pPr marL="36195" marR="339090">
              <a:lnSpc>
                <a:spcPct val="125000"/>
              </a:lnSpc>
              <a:spcBef>
                <a:spcPts val="600"/>
              </a:spcBef>
            </a:pPr>
            <a:r>
              <a:rPr lang="fr-FR" sz="1200" dirty="0" smtClean="0">
                <a:solidFill>
                  <a:srgbClr val="0F3A9C"/>
                </a:solidFill>
                <a:latin typeface="Arial" charset="0"/>
                <a:ea typeface="Arial" charset="0"/>
                <a:cs typeface="Arial" charset="0"/>
              </a:rPr>
              <a:t>Une </a:t>
            </a:r>
            <a:r>
              <a:rPr lang="fr-FR" sz="1200" dirty="0">
                <a:solidFill>
                  <a:srgbClr val="0F3A9C"/>
                </a:solidFill>
                <a:latin typeface="Arial" charset="0"/>
                <a:ea typeface="Arial" charset="0"/>
                <a:cs typeface="Arial" charset="0"/>
              </a:rPr>
              <a:t>note élevée indique </a:t>
            </a:r>
            <a:r>
              <a:rPr lang="fr-FR" sz="1200" dirty="0" smtClean="0">
                <a:solidFill>
                  <a:srgbClr val="0F3A9C"/>
                </a:solidFill>
                <a:latin typeface="Arial" charset="0"/>
                <a:ea typeface="Arial" charset="0"/>
                <a:cs typeface="Arial" charset="0"/>
              </a:rPr>
              <a:t>des </a:t>
            </a:r>
            <a:r>
              <a:rPr lang="fr-FR" sz="1200" dirty="0">
                <a:solidFill>
                  <a:srgbClr val="0F3A9C"/>
                </a:solidFill>
                <a:latin typeface="Arial" charset="0"/>
                <a:ea typeface="Arial" charset="0"/>
                <a:cs typeface="Arial" charset="0"/>
              </a:rPr>
              <a:t>déficiences cognitives plus graves.</a:t>
            </a:r>
          </a:p>
          <a:p>
            <a:pPr marL="36195" lvl="0" defTabSz="685800">
              <a:lnSpc>
                <a:spcPct val="125000"/>
              </a:lnSpc>
              <a:defRPr/>
            </a:pPr>
            <a:r>
              <a:rPr lang="fr-FR" sz="1200" dirty="0">
                <a:solidFill>
                  <a:srgbClr val="0F3A9C"/>
                </a:solidFill>
                <a:latin typeface="Arial" charset="0"/>
                <a:ea typeface="Arial" charset="0"/>
                <a:cs typeface="Arial" charset="0"/>
              </a:rPr>
              <a:t>Mesure </a:t>
            </a:r>
            <a:r>
              <a:rPr lang="fr-FR" sz="1200" dirty="0" smtClean="0">
                <a:solidFill>
                  <a:srgbClr val="0F3A9C"/>
                </a:solidFill>
                <a:latin typeface="Arial" charset="0"/>
                <a:ea typeface="Arial" charset="0"/>
                <a:cs typeface="Arial" charset="0"/>
              </a:rPr>
              <a:t>: </a:t>
            </a:r>
            <a:r>
              <a:rPr lang="fr-FR" sz="1200" dirty="0">
                <a:solidFill>
                  <a:srgbClr val="0F3A9C"/>
                </a:solidFill>
                <a:latin typeface="Arial" charset="0"/>
                <a:ea typeface="Arial" charset="0"/>
                <a:cs typeface="Arial" charset="0"/>
              </a:rPr>
              <a:t>0 à </a:t>
            </a:r>
            <a:r>
              <a:rPr lang="fr-FR" sz="1200" dirty="0" smtClean="0">
                <a:solidFill>
                  <a:srgbClr val="0F3A9C"/>
                </a:solidFill>
                <a:latin typeface="Arial" charset="0"/>
                <a:ea typeface="Arial" charset="0"/>
                <a:cs typeface="Arial" charset="0"/>
              </a:rPr>
              <a:t>6</a:t>
            </a:r>
            <a:endParaRPr lang="fr-FR" sz="1200" dirty="0">
              <a:solidFill>
                <a:srgbClr val="0F3A9C"/>
              </a:solidFill>
              <a:latin typeface="Arial" charset="0"/>
              <a:ea typeface="Arial" charset="0"/>
              <a:cs typeface="Arial" charset="0"/>
            </a:endParaRPr>
          </a:p>
          <a:p>
            <a:pPr marL="36195" lvl="0" defTabSz="685800">
              <a:lnSpc>
                <a:spcPct val="125000"/>
              </a:lnSpc>
              <a:defRPr/>
            </a:pPr>
            <a:r>
              <a:rPr lang="fr-FR" sz="1200" dirty="0">
                <a:solidFill>
                  <a:srgbClr val="0F3A9C"/>
                </a:solidFill>
                <a:latin typeface="Arial" charset="0"/>
                <a:ea typeface="Arial" charset="0"/>
                <a:cs typeface="Arial" charset="0"/>
              </a:rPr>
              <a:t>0 = Intact</a:t>
            </a:r>
          </a:p>
          <a:p>
            <a:pPr marL="36195" lvl="0" defTabSz="685800">
              <a:lnSpc>
                <a:spcPct val="125000"/>
              </a:lnSpc>
              <a:defRPr/>
            </a:pPr>
            <a:r>
              <a:rPr lang="fr-FR" sz="1200" dirty="0">
                <a:solidFill>
                  <a:srgbClr val="0F3A9C"/>
                </a:solidFill>
                <a:latin typeface="Arial" charset="0"/>
                <a:ea typeface="Arial" charset="0"/>
                <a:cs typeface="Arial" charset="0"/>
              </a:rPr>
              <a:t>1 = </a:t>
            </a:r>
            <a:r>
              <a:rPr lang="fr-FR" sz="1200" dirty="0" smtClean="0">
                <a:solidFill>
                  <a:srgbClr val="0F3A9C"/>
                </a:solidFill>
                <a:latin typeface="Arial" charset="0"/>
                <a:ea typeface="Arial" charset="0"/>
                <a:cs typeface="Arial" charset="0"/>
              </a:rPr>
              <a:t>Déficience infime</a:t>
            </a:r>
            <a:endParaRPr lang="fr-FR" sz="1200" dirty="0">
              <a:solidFill>
                <a:srgbClr val="0F3A9C"/>
              </a:solidFill>
              <a:latin typeface="Arial" charset="0"/>
              <a:ea typeface="Arial" charset="0"/>
              <a:cs typeface="Arial" charset="0"/>
            </a:endParaRPr>
          </a:p>
          <a:p>
            <a:pPr marL="36195" lvl="0" defTabSz="685800">
              <a:lnSpc>
                <a:spcPct val="125000"/>
              </a:lnSpc>
              <a:defRPr/>
            </a:pPr>
            <a:r>
              <a:rPr lang="fr-FR" sz="1200" dirty="0">
                <a:solidFill>
                  <a:srgbClr val="0F3A9C"/>
                </a:solidFill>
                <a:latin typeface="Arial" charset="0"/>
                <a:ea typeface="Arial" charset="0"/>
                <a:cs typeface="Arial" charset="0"/>
              </a:rPr>
              <a:t>2 = Déficience </a:t>
            </a:r>
            <a:r>
              <a:rPr lang="fr-FR" sz="1200" dirty="0" smtClean="0">
                <a:solidFill>
                  <a:srgbClr val="0F3A9C"/>
                </a:solidFill>
                <a:latin typeface="Arial" charset="0"/>
                <a:ea typeface="Arial" charset="0"/>
                <a:cs typeface="Arial" charset="0"/>
              </a:rPr>
              <a:t>faible</a:t>
            </a:r>
            <a:endParaRPr lang="fr-FR" sz="1200" dirty="0">
              <a:solidFill>
                <a:srgbClr val="0F3A9C"/>
              </a:solidFill>
              <a:latin typeface="Arial" charset="0"/>
              <a:ea typeface="Arial" charset="0"/>
              <a:cs typeface="Arial" charset="0"/>
            </a:endParaRPr>
          </a:p>
          <a:p>
            <a:pPr marL="36195" lvl="0" defTabSz="685800">
              <a:lnSpc>
                <a:spcPct val="125000"/>
              </a:lnSpc>
              <a:defRPr/>
            </a:pPr>
            <a:r>
              <a:rPr lang="fr-FR" sz="1200" dirty="0">
                <a:solidFill>
                  <a:srgbClr val="0F3A9C"/>
                </a:solidFill>
                <a:latin typeface="Arial" charset="0"/>
                <a:ea typeface="Arial" charset="0"/>
                <a:cs typeface="Arial" charset="0"/>
              </a:rPr>
              <a:t>3 = Déficience </a:t>
            </a:r>
            <a:r>
              <a:rPr lang="fr-FR" sz="1200" dirty="0" smtClean="0">
                <a:solidFill>
                  <a:srgbClr val="0F3A9C"/>
                </a:solidFill>
                <a:latin typeface="Arial" charset="0"/>
                <a:ea typeface="Arial" charset="0"/>
                <a:cs typeface="Arial" charset="0"/>
              </a:rPr>
              <a:t>modérée</a:t>
            </a:r>
            <a:endParaRPr lang="fr-FR" sz="1200" dirty="0">
              <a:solidFill>
                <a:srgbClr val="0F3A9C"/>
              </a:solidFill>
              <a:latin typeface="Arial" charset="0"/>
              <a:ea typeface="Arial" charset="0"/>
              <a:cs typeface="Arial" charset="0"/>
            </a:endParaRPr>
          </a:p>
          <a:p>
            <a:pPr marL="36195" lvl="0" defTabSz="685800">
              <a:lnSpc>
                <a:spcPct val="125000"/>
              </a:lnSpc>
              <a:defRPr/>
            </a:pPr>
            <a:r>
              <a:rPr lang="fr-FR" sz="1200" dirty="0">
                <a:solidFill>
                  <a:srgbClr val="0F3A9C"/>
                </a:solidFill>
                <a:latin typeface="Arial" charset="0"/>
                <a:ea typeface="Arial" charset="0"/>
                <a:cs typeface="Arial" charset="0"/>
              </a:rPr>
              <a:t>4 = Déficience </a:t>
            </a:r>
            <a:r>
              <a:rPr lang="fr-FR" sz="1200" dirty="0" smtClean="0">
                <a:solidFill>
                  <a:srgbClr val="0F3A9C"/>
                </a:solidFill>
                <a:latin typeface="Arial" charset="0"/>
                <a:ea typeface="Arial" charset="0"/>
                <a:cs typeface="Arial" charset="0"/>
              </a:rPr>
              <a:t>modérée </a:t>
            </a:r>
            <a:r>
              <a:rPr lang="fr-FR" sz="1200" dirty="0">
                <a:solidFill>
                  <a:srgbClr val="0F3A9C"/>
                </a:solidFill>
                <a:latin typeface="Arial" charset="0"/>
                <a:ea typeface="Arial" charset="0"/>
                <a:cs typeface="Arial" charset="0"/>
              </a:rPr>
              <a:t>à sévère</a:t>
            </a:r>
          </a:p>
          <a:p>
            <a:pPr marL="36195" lvl="0" defTabSz="685800">
              <a:lnSpc>
                <a:spcPct val="125000"/>
              </a:lnSpc>
              <a:defRPr/>
            </a:pPr>
            <a:r>
              <a:rPr lang="fr-FR" sz="1200" dirty="0">
                <a:solidFill>
                  <a:srgbClr val="0F3A9C"/>
                </a:solidFill>
                <a:latin typeface="Arial" charset="0"/>
                <a:ea typeface="Arial" charset="0"/>
                <a:cs typeface="Arial" charset="0"/>
              </a:rPr>
              <a:t>5 = Déficience </a:t>
            </a:r>
            <a:r>
              <a:rPr lang="fr-FR" sz="1200" dirty="0" smtClean="0">
                <a:solidFill>
                  <a:srgbClr val="0F3A9C"/>
                </a:solidFill>
                <a:latin typeface="Arial" charset="0"/>
                <a:ea typeface="Arial" charset="0"/>
                <a:cs typeface="Arial" charset="0"/>
              </a:rPr>
              <a:t>sévère</a:t>
            </a:r>
            <a:endParaRPr lang="fr-FR" sz="1200" dirty="0">
              <a:solidFill>
                <a:srgbClr val="0F3A9C"/>
              </a:solidFill>
              <a:latin typeface="Arial" charset="0"/>
              <a:ea typeface="Arial" charset="0"/>
              <a:cs typeface="Arial" charset="0"/>
            </a:endParaRPr>
          </a:p>
          <a:p>
            <a:pPr marL="36195" lvl="0" defTabSz="685800">
              <a:lnSpc>
                <a:spcPct val="125000"/>
              </a:lnSpc>
              <a:defRPr/>
            </a:pPr>
            <a:r>
              <a:rPr lang="fr-FR" sz="1200" dirty="0">
                <a:solidFill>
                  <a:srgbClr val="0F3A9C"/>
                </a:solidFill>
                <a:latin typeface="Arial" charset="0"/>
                <a:ea typeface="Arial" charset="0"/>
                <a:cs typeface="Arial" charset="0"/>
              </a:rPr>
              <a:t>6 = Déficience </a:t>
            </a:r>
            <a:r>
              <a:rPr lang="fr-FR" sz="1200" dirty="0" smtClean="0">
                <a:solidFill>
                  <a:srgbClr val="0F3A9C"/>
                </a:solidFill>
                <a:latin typeface="Arial" charset="0"/>
                <a:ea typeface="Arial" charset="0"/>
                <a:cs typeface="Arial" charset="0"/>
              </a:rPr>
              <a:t>très </a:t>
            </a:r>
            <a:r>
              <a:rPr lang="fr-FR" sz="1200" dirty="0">
                <a:solidFill>
                  <a:srgbClr val="0F3A9C"/>
                </a:solidFill>
                <a:latin typeface="Arial" charset="0"/>
                <a:ea typeface="Arial" charset="0"/>
                <a:cs typeface="Arial" charset="0"/>
              </a:rPr>
              <a:t>sévère</a:t>
            </a: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d’état mental </a:t>
            </a:r>
            <a:r>
              <a:rPr lang="fr-FR" dirty="0"/>
              <a:t>: </a:t>
            </a:r>
            <a:r>
              <a:rPr lang="fr-FR" dirty="0" smtClean="0">
                <a:latin typeface="Arial" charset="0"/>
                <a:cs typeface="Arial" charset="0"/>
              </a:rPr>
              <a:t>sCPS</a:t>
            </a:r>
            <a:endParaRPr lang="fr-FR" dirty="0"/>
          </a:p>
        </p:txBody>
      </p:sp>
    </p:spTree>
    <p:extLst>
      <p:ext uri="{BB962C8B-B14F-4D97-AF65-F5344CB8AC3E}">
        <p14:creationId xmlns:p14="http://schemas.microsoft.com/office/powerpoint/2010/main" val="143317859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de performance cognitive 2 </a:t>
            </a:r>
            <a:r>
              <a:rPr lang="fr-FR" sz="1200" b="1" i="1" dirty="0" smtClean="0">
                <a:solidFill>
                  <a:srgbClr val="0F3A9C"/>
                </a:solidFill>
                <a:latin typeface="Arial" charset="0"/>
                <a:ea typeface="Arial" charset="0"/>
                <a:cs typeface="Arial" charset="0"/>
              </a:rPr>
              <a:t>(Cognitif performance scale 2)</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063770"/>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171450" indent="-171450">
              <a:buFontTx/>
              <a:buChar char="-"/>
            </a:pPr>
            <a:r>
              <a:rPr lang="fr-FR" sz="1200" dirty="0" smtClean="0">
                <a:solidFill>
                  <a:srgbClr val="0F3A9C"/>
                </a:solidFill>
                <a:latin typeface="Arial" charset="0"/>
                <a:ea typeface="Arial" charset="0"/>
                <a:cs typeface="Arial" charset="0"/>
              </a:rPr>
              <a:t>Facultés cognitives pour </a:t>
            </a:r>
            <a:r>
              <a:rPr lang="fr-FR" sz="1200" dirty="0">
                <a:solidFill>
                  <a:srgbClr val="0F3A9C"/>
                </a:solidFill>
                <a:latin typeface="Arial" charset="0"/>
                <a:ea typeface="Arial" charset="0"/>
                <a:cs typeface="Arial" charset="0"/>
              </a:rPr>
              <a:t>les décisions </a:t>
            </a:r>
            <a:r>
              <a:rPr lang="fr-FR" sz="1200" dirty="0" smtClean="0">
                <a:solidFill>
                  <a:srgbClr val="0F3A9C"/>
                </a:solidFill>
                <a:latin typeface="Arial" charset="0"/>
                <a:ea typeface="Arial" charset="0"/>
                <a:cs typeface="Arial" charset="0"/>
              </a:rPr>
              <a:t>courantes (iC1)</a:t>
            </a:r>
          </a:p>
          <a:p>
            <a:pPr marL="171450" indent="-171450">
              <a:buFontTx/>
              <a:buChar char="-"/>
            </a:pPr>
            <a:r>
              <a:rPr lang="fr-FR" sz="1200" dirty="0" smtClean="0">
                <a:solidFill>
                  <a:srgbClr val="0F3A9C"/>
                </a:solidFill>
                <a:latin typeface="Arial" charset="0"/>
                <a:ea typeface="Arial" charset="0"/>
                <a:cs typeface="Arial" charset="0"/>
              </a:rPr>
              <a:t>Mémoire </a:t>
            </a:r>
            <a:r>
              <a:rPr lang="fr-FR" sz="1200" dirty="0">
                <a:solidFill>
                  <a:srgbClr val="0F3A9C"/>
                </a:solidFill>
                <a:latin typeface="Arial" charset="0"/>
                <a:ea typeface="Arial" charset="0"/>
                <a:cs typeface="Arial" charset="0"/>
              </a:rPr>
              <a:t>à court </a:t>
            </a:r>
            <a:r>
              <a:rPr lang="fr-FR" sz="1200" dirty="0" smtClean="0">
                <a:solidFill>
                  <a:srgbClr val="0F3A9C"/>
                </a:solidFill>
                <a:latin typeface="Arial" charset="0"/>
                <a:ea typeface="Arial" charset="0"/>
                <a:cs typeface="Arial" charset="0"/>
              </a:rPr>
              <a:t>terme (iC2a)</a:t>
            </a:r>
          </a:p>
          <a:p>
            <a:pPr marL="171450" indent="-171450">
              <a:buFontTx/>
              <a:buChar char="-"/>
            </a:pPr>
            <a:r>
              <a:rPr lang="fr-FR" sz="1200" dirty="0">
                <a:solidFill>
                  <a:srgbClr val="0F3A9C"/>
                </a:solidFill>
                <a:latin typeface="Arial" charset="0"/>
                <a:ea typeface="Arial" charset="0"/>
                <a:cs typeface="Arial" charset="0"/>
              </a:rPr>
              <a:t>S</a:t>
            </a:r>
            <a:r>
              <a:rPr lang="fr-FR" sz="1200" dirty="0" smtClean="0">
                <a:solidFill>
                  <a:srgbClr val="0F3A9C"/>
                </a:solidFill>
                <a:latin typeface="Arial" charset="0"/>
                <a:ea typeface="Arial" charset="0"/>
                <a:cs typeface="Arial" charset="0"/>
              </a:rPr>
              <a:t>e </a:t>
            </a:r>
            <a:r>
              <a:rPr lang="fr-FR" sz="1200" dirty="0">
                <a:solidFill>
                  <a:srgbClr val="0F3A9C"/>
                </a:solidFill>
                <a:latin typeface="Arial" charset="0"/>
                <a:ea typeface="Arial" charset="0"/>
                <a:cs typeface="Arial" charset="0"/>
              </a:rPr>
              <a:t>faire comprendre </a:t>
            </a:r>
            <a:r>
              <a:rPr lang="fr-FR" sz="1200" dirty="0" smtClean="0">
                <a:solidFill>
                  <a:srgbClr val="0F3A9C"/>
                </a:solidFill>
                <a:latin typeface="Arial" charset="0"/>
                <a:ea typeface="Arial" charset="0"/>
                <a:cs typeface="Arial" charset="0"/>
              </a:rPr>
              <a:t>(iD1)</a:t>
            </a:r>
          </a:p>
          <a:p>
            <a:pPr marL="171450" indent="-171450">
              <a:buFontTx/>
              <a:buChar char="-"/>
            </a:pPr>
            <a:r>
              <a:rPr lang="fr-FR" sz="1200" dirty="0" smtClean="0">
                <a:solidFill>
                  <a:srgbClr val="0F3A9C"/>
                </a:solidFill>
                <a:latin typeface="Arial" charset="0"/>
                <a:ea typeface="Arial" charset="0"/>
                <a:cs typeface="Arial" charset="0"/>
              </a:rPr>
              <a:t>Gestion </a:t>
            </a:r>
            <a:r>
              <a:rPr lang="fr-FR" sz="1200" dirty="0">
                <a:solidFill>
                  <a:srgbClr val="0F3A9C"/>
                </a:solidFill>
                <a:latin typeface="Arial" charset="0"/>
                <a:ea typeface="Arial" charset="0"/>
                <a:cs typeface="Arial" charset="0"/>
              </a:rPr>
              <a:t>des finances </a:t>
            </a:r>
            <a:r>
              <a:rPr lang="fr-FR" sz="1200" dirty="0" smtClean="0">
                <a:solidFill>
                  <a:srgbClr val="0F3A9C"/>
                </a:solidFill>
                <a:latin typeface="Arial" charset="0"/>
                <a:ea typeface="Arial" charset="0"/>
                <a:cs typeface="Arial" charset="0"/>
              </a:rPr>
              <a:t>(iG1cC)</a:t>
            </a:r>
          </a:p>
          <a:p>
            <a:pPr marL="171450" indent="-171450">
              <a:buFontTx/>
              <a:buChar char="-"/>
            </a:pPr>
            <a:r>
              <a:rPr lang="fr-FR" sz="1200" dirty="0" smtClean="0">
                <a:solidFill>
                  <a:srgbClr val="0F3A9C"/>
                </a:solidFill>
                <a:latin typeface="Arial" charset="0"/>
                <a:ea typeface="Arial" charset="0"/>
                <a:cs typeface="Arial" charset="0"/>
              </a:rPr>
              <a:t>Gestion </a:t>
            </a:r>
            <a:r>
              <a:rPr lang="fr-FR" sz="1200" dirty="0">
                <a:solidFill>
                  <a:srgbClr val="0F3A9C"/>
                </a:solidFill>
                <a:latin typeface="Arial" charset="0"/>
                <a:ea typeface="Arial" charset="0"/>
                <a:cs typeface="Arial" charset="0"/>
              </a:rPr>
              <a:t>des médicaments </a:t>
            </a:r>
            <a:r>
              <a:rPr lang="fr-FR" sz="1200" dirty="0" smtClean="0">
                <a:solidFill>
                  <a:srgbClr val="0F3A9C"/>
                </a:solidFill>
                <a:latin typeface="Arial" charset="0"/>
                <a:ea typeface="Arial" charset="0"/>
                <a:cs typeface="Arial" charset="0"/>
              </a:rPr>
              <a:t>(iG1dC)</a:t>
            </a:r>
          </a:p>
          <a:p>
            <a:pPr marL="171450" indent="-171450">
              <a:buFontTx/>
              <a:buChar char="-"/>
            </a:pPr>
            <a:r>
              <a:rPr lang="fr-FR" sz="1200" dirty="0" smtClean="0">
                <a:solidFill>
                  <a:srgbClr val="0F3A9C"/>
                </a:solidFill>
                <a:latin typeface="Arial" charset="0"/>
                <a:ea typeface="Arial" charset="0"/>
                <a:cs typeface="Arial" charset="0"/>
              </a:rPr>
              <a:t>Déambulation (iG2e</a:t>
            </a:r>
            <a:r>
              <a:rPr lang="fr-FR" sz="1200" dirty="0">
                <a:solidFill>
                  <a:srgbClr val="0F3A9C"/>
                </a:solidFill>
                <a:latin typeface="Arial" charset="0"/>
                <a:ea typeface="Arial" charset="0"/>
                <a:cs typeface="Arial" charset="0"/>
              </a:rPr>
              <a:t>)</a:t>
            </a:r>
          </a:p>
        </p:txBody>
      </p:sp>
      <p:sp>
        <p:nvSpPr>
          <p:cNvPr id="6" name="Rectangle 5"/>
          <p:cNvSpPr/>
          <p:nvPr/>
        </p:nvSpPr>
        <p:spPr>
          <a:xfrm>
            <a:off x="484818" y="2764280"/>
            <a:ext cx="8174362" cy="3869276"/>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algn="just" defTabSz="685800"/>
            <a:r>
              <a:rPr lang="fr-FR" sz="1200" dirty="0">
                <a:solidFill>
                  <a:srgbClr val="0F3A9C"/>
                </a:solidFill>
                <a:latin typeface="Arial" charset="0"/>
                <a:ea typeface="Arial" charset="0"/>
                <a:cs typeface="Arial" charset="0"/>
              </a:rPr>
              <a:t>Il s'agit d'une version plus à jour de la </a:t>
            </a:r>
            <a:r>
              <a:rPr lang="fr-FR" sz="1200" dirty="0" smtClean="0">
                <a:solidFill>
                  <a:srgbClr val="0F3A9C"/>
                </a:solidFill>
                <a:latin typeface="Arial" charset="0"/>
                <a:ea typeface="Arial" charset="0"/>
                <a:cs typeface="Arial" charset="0"/>
              </a:rPr>
              <a:t>CPS. La </a:t>
            </a:r>
            <a:r>
              <a:rPr lang="fr-FR" sz="1200" dirty="0">
                <a:solidFill>
                  <a:srgbClr val="0F3A9C"/>
                </a:solidFill>
                <a:latin typeface="Arial" charset="0"/>
                <a:ea typeface="Arial" charset="0"/>
                <a:cs typeface="Arial" charset="0"/>
              </a:rPr>
              <a:t>faculté cognitive (iC1</a:t>
            </a:r>
            <a:r>
              <a:rPr lang="fr-FR" sz="1200" dirty="0" smtClean="0">
                <a:solidFill>
                  <a:srgbClr val="0F3A9C"/>
                </a:solidFill>
                <a:latin typeface="Arial" charset="0"/>
                <a:ea typeface="Arial" charset="0"/>
                <a:cs typeface="Arial" charset="0"/>
              </a:rPr>
              <a:t>) est </a:t>
            </a:r>
            <a:r>
              <a:rPr lang="fr-FR" sz="1200" dirty="0">
                <a:solidFill>
                  <a:srgbClr val="0F3A9C"/>
                </a:solidFill>
                <a:latin typeface="Arial" charset="0"/>
                <a:ea typeface="Arial" charset="0"/>
                <a:cs typeface="Arial" charset="0"/>
              </a:rPr>
              <a:t>l'élément qui impacte le plus le score de l'échelle puis vient la capacité à se faire comprendre et la mémoire à court terme</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defTabSz="685800"/>
            <a:r>
              <a:rPr lang="fr-FR" sz="1200" dirty="0">
                <a:solidFill>
                  <a:srgbClr val="0F3A9C"/>
                </a:solidFill>
                <a:latin typeface="Arial" charset="0"/>
                <a:ea typeface="Arial" charset="0"/>
                <a:cs typeface="Arial" charset="0"/>
              </a:rPr>
              <a:t>La marche n'est prise en compte que dans les cas les plus extrêmes (sCPS = 7 ou 8) lorsque la personne n'est que rarement comprise et fait preuve d'une déficience sévère ou n'est pas consciente</a:t>
            </a:r>
            <a:r>
              <a:rPr lang="fr-FR" sz="1200" dirty="0" smtClean="0">
                <a:solidFill>
                  <a:srgbClr val="0F3A9C"/>
                </a:solidFill>
                <a:latin typeface="Arial" charset="0"/>
                <a:ea typeface="Arial" charset="0"/>
                <a:cs typeface="Arial" charset="0"/>
              </a:rPr>
              <a:t>.</a:t>
            </a:r>
          </a:p>
          <a:p>
            <a:pPr algn="just" defTabSz="685800"/>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Une note élevée </a:t>
            </a:r>
            <a:r>
              <a:rPr lang="fr-FR" sz="1200" dirty="0" smtClean="0">
                <a:solidFill>
                  <a:srgbClr val="0F3A9C"/>
                </a:solidFill>
                <a:latin typeface="Arial" charset="0"/>
                <a:ea typeface="Arial" charset="0"/>
                <a:cs typeface="Arial" charset="0"/>
              </a:rPr>
              <a:t>indique </a:t>
            </a:r>
            <a:r>
              <a:rPr lang="fr-FR" sz="1200" dirty="0">
                <a:solidFill>
                  <a:srgbClr val="0F3A9C"/>
                </a:solidFill>
                <a:latin typeface="Arial" charset="0"/>
                <a:ea typeface="Arial" charset="0"/>
                <a:cs typeface="Arial" charset="0"/>
              </a:rPr>
              <a:t>des déficiences cognitives </a:t>
            </a:r>
            <a:r>
              <a:rPr lang="fr-FR" sz="1200" dirty="0" smtClean="0">
                <a:solidFill>
                  <a:srgbClr val="0F3A9C"/>
                </a:solidFill>
                <a:latin typeface="Arial" charset="0"/>
                <a:ea typeface="Arial" charset="0"/>
                <a:cs typeface="Arial" charset="0"/>
              </a:rPr>
              <a:t>plus </a:t>
            </a:r>
            <a:r>
              <a:rPr lang="fr-FR" sz="1200" dirty="0">
                <a:solidFill>
                  <a:srgbClr val="0F3A9C"/>
                </a:solidFill>
                <a:latin typeface="Arial" charset="0"/>
                <a:ea typeface="Arial" charset="0"/>
                <a:cs typeface="Arial" charset="0"/>
              </a:rPr>
              <a:t>graves.</a:t>
            </a:r>
          </a:p>
          <a:p>
            <a:pPr marL="36195" marR="374015" lvl="0" defTabSz="685800">
              <a:lnSpc>
                <a:spcPct val="125000"/>
              </a:lnSpc>
              <a:defRPr/>
            </a:pPr>
            <a:r>
              <a:rPr lang="fr-FR" sz="1200" dirty="0">
                <a:solidFill>
                  <a:srgbClr val="0F3A9C"/>
                </a:solidFill>
                <a:latin typeface="Arial" charset="0"/>
                <a:ea typeface="Arial" charset="0"/>
                <a:cs typeface="Arial" charset="0"/>
              </a:rPr>
              <a:t>Mesure : 0 à 8 </a:t>
            </a:r>
          </a:p>
          <a:p>
            <a:pPr marL="36195" marR="374015" lvl="0" defTabSz="685800">
              <a:lnSpc>
                <a:spcPct val="125000"/>
              </a:lnSpc>
              <a:defRPr/>
            </a:pPr>
            <a:r>
              <a:rPr lang="fr-FR" sz="1200" dirty="0">
                <a:solidFill>
                  <a:srgbClr val="0F3A9C"/>
                </a:solidFill>
                <a:latin typeface="Arial" charset="0"/>
                <a:ea typeface="Arial" charset="0"/>
                <a:cs typeface="Arial" charset="0"/>
              </a:rPr>
              <a:t>0 = </a:t>
            </a:r>
            <a:r>
              <a:rPr lang="fr-FR" sz="1200" dirty="0" smtClean="0">
                <a:solidFill>
                  <a:srgbClr val="0F3A9C"/>
                </a:solidFill>
                <a:latin typeface="Arial" charset="0"/>
                <a:ea typeface="Arial" charset="0"/>
                <a:cs typeface="Arial" charset="0"/>
              </a:rPr>
              <a:t>Déficience nulle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1 = </a:t>
            </a:r>
            <a:r>
              <a:rPr lang="fr-FR" sz="1200" dirty="0" smtClean="0">
                <a:solidFill>
                  <a:srgbClr val="0F3A9C"/>
                </a:solidFill>
                <a:latin typeface="Arial" charset="0"/>
                <a:ea typeface="Arial" charset="0"/>
                <a:cs typeface="Arial" charset="0"/>
              </a:rPr>
              <a:t>Déficience infime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2 = </a:t>
            </a:r>
            <a:r>
              <a:rPr lang="fr-FR" sz="1200" dirty="0" smtClean="0">
                <a:solidFill>
                  <a:srgbClr val="0F3A9C"/>
                </a:solidFill>
                <a:latin typeface="Arial" charset="0"/>
                <a:ea typeface="Arial" charset="0"/>
                <a:cs typeface="Arial" charset="0"/>
              </a:rPr>
              <a:t>Déficience faible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3 = </a:t>
            </a:r>
            <a:r>
              <a:rPr lang="fr-FR" sz="1200" dirty="0" smtClean="0">
                <a:solidFill>
                  <a:srgbClr val="0F3A9C"/>
                </a:solidFill>
                <a:latin typeface="Arial" charset="0"/>
                <a:ea typeface="Arial" charset="0"/>
                <a:cs typeface="Arial" charset="0"/>
              </a:rPr>
              <a:t>Déficience faible à modérée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4 = Déficience </a:t>
            </a:r>
            <a:r>
              <a:rPr lang="fr-FR" sz="1200" dirty="0" smtClean="0">
                <a:solidFill>
                  <a:srgbClr val="0F3A9C"/>
                </a:solidFill>
                <a:latin typeface="Arial" charset="0"/>
                <a:ea typeface="Arial" charset="0"/>
                <a:cs typeface="Arial" charset="0"/>
              </a:rPr>
              <a:t>modérée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5 = Déficience </a:t>
            </a:r>
            <a:r>
              <a:rPr lang="fr-FR" sz="1200" dirty="0" smtClean="0">
                <a:solidFill>
                  <a:srgbClr val="0F3A9C"/>
                </a:solidFill>
                <a:latin typeface="Arial" charset="0"/>
                <a:ea typeface="Arial" charset="0"/>
                <a:cs typeface="Arial" charset="0"/>
              </a:rPr>
              <a:t>modérée à sévère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6 = Déficience </a:t>
            </a:r>
            <a:r>
              <a:rPr lang="fr-FR" sz="1200" dirty="0" smtClean="0">
                <a:solidFill>
                  <a:srgbClr val="0F3A9C"/>
                </a:solidFill>
                <a:latin typeface="Arial" charset="0"/>
                <a:ea typeface="Arial" charset="0"/>
                <a:cs typeface="Arial" charset="0"/>
              </a:rPr>
              <a:t>sévère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7 = Déficience </a:t>
            </a:r>
            <a:r>
              <a:rPr lang="fr-FR" sz="1200" dirty="0" smtClean="0">
                <a:solidFill>
                  <a:srgbClr val="0F3A9C"/>
                </a:solidFill>
                <a:latin typeface="Arial" charset="0"/>
                <a:ea typeface="Arial" charset="0"/>
                <a:cs typeface="Arial" charset="0"/>
              </a:rPr>
              <a:t>sévère à très sévère</a:t>
            </a:r>
            <a:endParaRPr lang="fr-FR" sz="1200" dirty="0">
              <a:solidFill>
                <a:srgbClr val="0F3A9C"/>
              </a:solidFill>
              <a:latin typeface="Arial" charset="0"/>
              <a:ea typeface="Arial" charset="0"/>
              <a:cs typeface="Arial" charset="0"/>
            </a:endParaRPr>
          </a:p>
          <a:p>
            <a:pPr marL="36195" marR="374015" lvl="0" defTabSz="685800">
              <a:lnSpc>
                <a:spcPct val="125000"/>
              </a:lnSpc>
              <a:defRPr/>
            </a:pPr>
            <a:r>
              <a:rPr lang="fr-FR" sz="1200" dirty="0">
                <a:solidFill>
                  <a:srgbClr val="0F3A9C"/>
                </a:solidFill>
                <a:latin typeface="Arial" charset="0"/>
                <a:ea typeface="Arial" charset="0"/>
                <a:cs typeface="Arial" charset="0"/>
              </a:rPr>
              <a:t>8 = Déficience </a:t>
            </a:r>
            <a:r>
              <a:rPr lang="fr-FR" sz="1200" dirty="0" smtClean="0">
                <a:solidFill>
                  <a:srgbClr val="0F3A9C"/>
                </a:solidFill>
                <a:latin typeface="Arial" charset="0"/>
                <a:ea typeface="Arial" charset="0"/>
                <a:cs typeface="Arial" charset="0"/>
              </a:rPr>
              <a:t>très sévère</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d’état mental </a:t>
            </a:r>
            <a:r>
              <a:rPr lang="fr-FR" dirty="0"/>
              <a:t>: </a:t>
            </a:r>
            <a:r>
              <a:rPr lang="fr-FR" dirty="0" smtClean="0">
                <a:latin typeface="Arial" charset="0"/>
                <a:cs typeface="Arial" charset="0"/>
              </a:rPr>
              <a:t>sCPS2</a:t>
            </a:r>
            <a:endParaRPr lang="fr-FR" dirty="0"/>
          </a:p>
        </p:txBody>
      </p:sp>
    </p:spTree>
    <p:extLst>
      <p:ext uri="{BB962C8B-B14F-4D97-AF65-F5344CB8AC3E}">
        <p14:creationId xmlns:p14="http://schemas.microsoft.com/office/powerpoint/2010/main" val="2454830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
          <p:cNvSpPr>
            <a:spLocks noGrp="1"/>
          </p:cNvSpPr>
          <p:nvPr>
            <p:ph type="body" sz="quarter" idx="10"/>
          </p:nvPr>
        </p:nvSpPr>
        <p:spPr>
          <a:xfrm>
            <a:off x="642937" y="354013"/>
            <a:ext cx="8129587" cy="481012"/>
          </a:xfrm>
        </p:spPr>
        <p:txBody>
          <a:bodyPr/>
          <a:lstStyle/>
          <a:p>
            <a:r>
              <a:rPr lang="fr-FR" dirty="0"/>
              <a:t>La suite d’instruments </a:t>
            </a:r>
            <a:r>
              <a:rPr lang="fr-FR" dirty="0" smtClean="0"/>
              <a:t>interRAI</a:t>
            </a:r>
            <a:endParaRPr lang="fr-FR" dirty="0"/>
          </a:p>
        </p:txBody>
      </p:sp>
      <p:pic>
        <p:nvPicPr>
          <p:cNvPr id="13" name="Espace réservé du contenu 3"/>
          <p:cNvPicPr>
            <a:picLocks noChangeAspect="1"/>
          </p:cNvPicPr>
          <p:nvPr/>
        </p:nvPicPr>
        <p:blipFill>
          <a:blip r:embed="rId3"/>
          <a:stretch>
            <a:fillRect/>
          </a:stretch>
        </p:blipFill>
        <p:spPr>
          <a:xfrm>
            <a:off x="1901615" y="2612736"/>
            <a:ext cx="5345534" cy="3263503"/>
          </a:xfrm>
          <a:prstGeom prst="rect">
            <a:avLst/>
          </a:prstGeom>
        </p:spPr>
      </p:pic>
      <p:sp>
        <p:nvSpPr>
          <p:cNvPr id="14" name="Titre 1"/>
          <p:cNvSpPr txBox="1">
            <a:spLocks/>
          </p:cNvSpPr>
          <p:nvPr/>
        </p:nvSpPr>
        <p:spPr>
          <a:xfrm>
            <a:off x="137160" y="1040517"/>
            <a:ext cx="8874252" cy="735447"/>
          </a:xfrm>
          <a:prstGeom prst="rect">
            <a:avLst/>
          </a:prstGeom>
        </p:spPr>
        <p:txBody>
          <a:bodyPr/>
          <a:lstStyle>
            <a:lvl1pPr algn="l" defTabSz="685783" rtl="0" eaLnBrk="1" latinLnBrk="0" hangingPunct="1">
              <a:lnSpc>
                <a:spcPct val="90000"/>
              </a:lnSpc>
              <a:spcBef>
                <a:spcPct val="0"/>
              </a:spcBef>
              <a:buNone/>
              <a:defRPr sz="1800" kern="1200">
                <a:solidFill>
                  <a:srgbClr val="0F3A9C"/>
                </a:solidFill>
                <a:latin typeface="Arial" charset="0"/>
                <a:ea typeface="Arial" charset="0"/>
                <a:cs typeface="Arial" charset="0"/>
              </a:defRPr>
            </a:lvl1pPr>
          </a:lstStyle>
          <a:p>
            <a:endParaRPr lang="fr-FR" dirty="0">
              <a:latin typeface="Arial" panose="020B0604020202020204" pitchFamily="34" charset="0"/>
              <a:cs typeface="Arial" panose="020B0604020202020204" pitchFamily="34" charset="0"/>
            </a:endParaRPr>
          </a:p>
        </p:txBody>
      </p:sp>
      <p:sp>
        <p:nvSpPr>
          <p:cNvPr id="15" name="ZoneTexte 11"/>
          <p:cNvSpPr txBox="1"/>
          <p:nvPr/>
        </p:nvSpPr>
        <p:spPr>
          <a:xfrm>
            <a:off x="642937" y="935329"/>
            <a:ext cx="7835019" cy="1323439"/>
          </a:xfrm>
          <a:prstGeom prst="rect">
            <a:avLst/>
          </a:prstGeom>
          <a:noFill/>
        </p:spPr>
        <p:txBody>
          <a:bodyPr wrap="squar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fr-FR" sz="1600" b="1" dirty="0">
                <a:solidFill>
                  <a:srgbClr val="0070C0"/>
                </a:solidFill>
                <a:latin typeface="Arial" panose="020B0604020202020204" pitchFamily="34" charset="0"/>
                <a:cs typeface="Arial" panose="020B0604020202020204" pitchFamily="34" charset="0"/>
              </a:rPr>
              <a:t>Une suite d’instruments </a:t>
            </a:r>
            <a:r>
              <a:rPr lang="fr-FR" sz="1600" b="1" dirty="0" smtClean="0">
                <a:solidFill>
                  <a:srgbClr val="0070C0"/>
                </a:solidFill>
                <a:latin typeface="Arial" panose="020B0604020202020204" pitchFamily="34" charset="0"/>
                <a:cs typeface="Arial" panose="020B0604020202020204" pitchFamily="34" charset="0"/>
              </a:rPr>
              <a:t>d’évaluation </a:t>
            </a:r>
            <a:r>
              <a:rPr lang="fr-FR" sz="1600" b="1" dirty="0">
                <a:solidFill>
                  <a:srgbClr val="0070C0"/>
                </a:solidFill>
                <a:latin typeface="Arial" panose="020B0604020202020204" pitchFamily="34" charset="0"/>
                <a:cs typeface="Arial" panose="020B0604020202020204" pitchFamily="34" charset="0"/>
              </a:rPr>
              <a:t>multidimensionnelle pour comprendre le fonctionnement de la personne et sa qualité de vie, </a:t>
            </a:r>
            <a:r>
              <a:rPr lang="fr-FR" sz="1600" b="1" dirty="0" smtClean="0">
                <a:solidFill>
                  <a:srgbClr val="0070C0"/>
                </a:solidFill>
                <a:latin typeface="Arial" panose="020B0604020202020204" pitchFamily="34" charset="0"/>
                <a:cs typeface="Arial" panose="020B0604020202020204" pitchFamily="34" charset="0"/>
              </a:rPr>
              <a:t>dans son </a:t>
            </a:r>
            <a:r>
              <a:rPr lang="fr-FR" sz="1600" b="1" dirty="0">
                <a:solidFill>
                  <a:srgbClr val="0070C0"/>
                </a:solidFill>
                <a:latin typeface="Arial" panose="020B0604020202020204" pitchFamily="34" charset="0"/>
                <a:cs typeface="Arial" panose="020B0604020202020204" pitchFamily="34" charset="0"/>
              </a:rPr>
              <a:t>environnement. </a:t>
            </a:r>
            <a:endParaRPr lang="fr-FR" sz="1600" b="1" dirty="0" smtClean="0">
              <a:solidFill>
                <a:srgbClr val="0070C0"/>
              </a:solidFill>
              <a:latin typeface="Arial" panose="020B0604020202020204" pitchFamily="34" charset="0"/>
              <a:cs typeface="Arial" panose="020B0604020202020204" pitchFamily="34" charset="0"/>
            </a:endParaRPr>
          </a:p>
          <a:p>
            <a:pPr algn="just"/>
            <a:endParaRPr lang="fr-FR" sz="1600" b="1" dirty="0">
              <a:solidFill>
                <a:srgbClr val="0070C0"/>
              </a:solidFill>
              <a:latin typeface="Arial" panose="020B0604020202020204" pitchFamily="34" charset="0"/>
              <a:cs typeface="Arial" panose="020B0604020202020204" pitchFamily="34" charset="0"/>
            </a:endParaRPr>
          </a:p>
          <a:p>
            <a:pPr algn="just"/>
            <a:r>
              <a:rPr lang="fr-FR" sz="1600" dirty="0">
                <a:solidFill>
                  <a:srgbClr val="0F3A9C"/>
                </a:solidFill>
                <a:latin typeface="Arial" panose="020B0604020202020204" pitchFamily="34" charset="0"/>
                <a:ea typeface="Arial" charset="0"/>
                <a:cs typeface="Arial" panose="020B0604020202020204" pitchFamily="34" charset="0"/>
              </a:rPr>
              <a:t>Le suite d’instruments constitue un système intégré d’informations sur l’état de santé (parcours de soins) : </a:t>
            </a:r>
          </a:p>
        </p:txBody>
      </p:sp>
    </p:spTree>
    <p:extLst>
      <p:ext uri="{BB962C8B-B14F-4D97-AF65-F5344CB8AC3E}">
        <p14:creationId xmlns:p14="http://schemas.microsoft.com/office/powerpoint/2010/main" val="280549846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Echelle de dépression </a:t>
            </a:r>
            <a:r>
              <a:rPr lang="fr-FR" sz="1200" b="1" i="1" dirty="0" smtClean="0">
                <a:solidFill>
                  <a:srgbClr val="0F3A9C"/>
                </a:solidFill>
                <a:latin typeface="Arial" charset="0"/>
                <a:ea typeface="Arial" charset="0"/>
                <a:cs typeface="Arial" charset="0"/>
              </a:rPr>
              <a:t>(Drepessing Rating Syndrom)</a:t>
            </a:r>
            <a:endParaRPr lang="fr-FR" sz="1200"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180195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algn="just"/>
            <a:r>
              <a:rPr lang="fr-FR" sz="1200" b="1" dirty="0" smtClean="0">
                <a:solidFill>
                  <a:srgbClr val="0F3A9C"/>
                </a:solidFill>
                <a:latin typeface="Arial" charset="0"/>
                <a:ea typeface="Arial" charset="0"/>
                <a:cs typeface="Arial" charset="0"/>
              </a:rPr>
              <a:t>Items impliqués :</a:t>
            </a:r>
            <a:endParaRPr lang="fr-FR" sz="1200" b="1" dirty="0">
              <a:solidFill>
                <a:srgbClr val="0F3A9C"/>
              </a:solidFill>
              <a:latin typeface="Arial" charset="0"/>
              <a:ea typeface="Arial" charset="0"/>
              <a:cs typeface="Arial" charset="0"/>
            </a:endParaRPr>
          </a:p>
          <a:p>
            <a:pPr marL="342900" indent="-342900" algn="just">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Emet des expressions </a:t>
            </a:r>
            <a:r>
              <a:rPr lang="fr-FR" sz="1200" dirty="0">
                <a:solidFill>
                  <a:srgbClr val="0F3A9C"/>
                </a:solidFill>
                <a:latin typeface="Arial" charset="0"/>
                <a:ea typeface="Arial" charset="0"/>
                <a:cs typeface="Arial" charset="0"/>
              </a:rPr>
              <a:t>négatives </a:t>
            </a:r>
            <a:r>
              <a:rPr lang="fr-FR" sz="1200" dirty="0" smtClean="0">
                <a:solidFill>
                  <a:srgbClr val="0F3A9C"/>
                </a:solidFill>
                <a:latin typeface="Arial" charset="0"/>
                <a:ea typeface="Arial" charset="0"/>
                <a:cs typeface="Arial" charset="0"/>
              </a:rPr>
              <a:t>(iE1a</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Perpétuelle colère envers </a:t>
            </a:r>
            <a:r>
              <a:rPr lang="fr-FR" sz="1200" dirty="0">
                <a:solidFill>
                  <a:srgbClr val="0F3A9C"/>
                </a:solidFill>
                <a:latin typeface="Arial" charset="0"/>
                <a:ea typeface="Arial" charset="0"/>
                <a:cs typeface="Arial" charset="0"/>
              </a:rPr>
              <a:t>soi-même ou </a:t>
            </a:r>
            <a:r>
              <a:rPr lang="fr-FR" sz="1200" dirty="0" smtClean="0">
                <a:solidFill>
                  <a:srgbClr val="0F3A9C"/>
                </a:solidFill>
                <a:latin typeface="Arial" charset="0"/>
                <a:ea typeface="Arial" charset="0"/>
                <a:cs typeface="Arial" charset="0"/>
              </a:rPr>
              <a:t>envers les </a:t>
            </a:r>
            <a:r>
              <a:rPr lang="fr-FR" sz="1200" dirty="0">
                <a:solidFill>
                  <a:srgbClr val="0F3A9C"/>
                </a:solidFill>
                <a:latin typeface="Arial" charset="0"/>
                <a:ea typeface="Arial" charset="0"/>
                <a:cs typeface="Arial" charset="0"/>
              </a:rPr>
              <a:t>autres </a:t>
            </a:r>
            <a:r>
              <a:rPr lang="fr-FR" sz="1200" dirty="0" smtClean="0">
                <a:solidFill>
                  <a:srgbClr val="0F3A9C"/>
                </a:solidFill>
                <a:latin typeface="Arial" charset="0"/>
                <a:ea typeface="Arial" charset="0"/>
                <a:cs typeface="Arial" charset="0"/>
              </a:rPr>
              <a:t>(iE1b</a:t>
            </a:r>
            <a:r>
              <a:rPr lang="fr-FR" sz="1200" dirty="0">
                <a:solidFill>
                  <a:srgbClr val="0F3A9C"/>
                </a:solidFill>
                <a:latin typeface="Arial" charset="0"/>
                <a:ea typeface="Arial" charset="0"/>
                <a:cs typeface="Arial" charset="0"/>
              </a:rPr>
              <a:t>)</a:t>
            </a:r>
          </a:p>
          <a:p>
            <a:pPr marL="342900" marR="74930" indent="-342900" algn="just">
              <a:lnSpc>
                <a:spcPct val="125000"/>
              </a:lnSpc>
              <a:buFontTx/>
              <a:buChar char="-"/>
              <a:tabLst>
                <a:tab pos="174625" algn="l"/>
              </a:tabLst>
            </a:pPr>
            <a:r>
              <a:rPr lang="fr-FR" sz="1200" dirty="0" smtClean="0">
                <a:solidFill>
                  <a:srgbClr val="0F3A9C"/>
                </a:solidFill>
                <a:latin typeface="Arial" charset="0"/>
                <a:ea typeface="Arial" charset="0"/>
                <a:cs typeface="Arial" charset="0"/>
              </a:rPr>
              <a:t>Expressions (y </a:t>
            </a:r>
            <a:r>
              <a:rPr lang="fr-FR" sz="1200" dirty="0">
                <a:solidFill>
                  <a:srgbClr val="0F3A9C"/>
                </a:solidFill>
                <a:latin typeface="Arial" charset="0"/>
                <a:ea typeface="Arial" charset="0"/>
                <a:cs typeface="Arial" charset="0"/>
              </a:rPr>
              <a:t>compris </a:t>
            </a:r>
            <a:r>
              <a:rPr lang="fr-FR" sz="1200" dirty="0" smtClean="0">
                <a:solidFill>
                  <a:srgbClr val="0F3A9C"/>
                </a:solidFill>
                <a:latin typeface="Arial" charset="0"/>
                <a:ea typeface="Arial" charset="0"/>
                <a:cs typeface="Arial" charset="0"/>
              </a:rPr>
              <a:t>des non-verbales) de craintes paraissant non fondées (iE1c</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a:solidFill>
                  <a:srgbClr val="0F3A9C"/>
                </a:solidFill>
                <a:latin typeface="Arial" charset="0"/>
                <a:ea typeface="Arial" charset="0"/>
                <a:cs typeface="Arial" charset="0"/>
              </a:rPr>
              <a:t>Plaintes </a:t>
            </a:r>
            <a:r>
              <a:rPr lang="fr-FR" sz="1200" dirty="0" smtClean="0">
                <a:solidFill>
                  <a:srgbClr val="0F3A9C"/>
                </a:solidFill>
                <a:latin typeface="Arial" charset="0"/>
                <a:ea typeface="Arial" charset="0"/>
                <a:cs typeface="Arial" charset="0"/>
              </a:rPr>
              <a:t>somatiques répétées (iE1d</a:t>
            </a:r>
            <a:r>
              <a:rPr lang="fr-FR" sz="1200" dirty="0">
                <a:solidFill>
                  <a:srgbClr val="0F3A9C"/>
                </a:solidFill>
                <a:latin typeface="Arial" charset="0"/>
                <a:ea typeface="Arial" charset="0"/>
                <a:cs typeface="Arial" charset="0"/>
              </a:rPr>
              <a:t>)</a:t>
            </a:r>
          </a:p>
          <a:p>
            <a:pPr marL="342900" marR="121920" indent="-342900" algn="just">
              <a:lnSpc>
                <a:spcPct val="125000"/>
              </a:lnSpc>
              <a:spcBef>
                <a:spcPts val="5"/>
              </a:spcBef>
              <a:buFontTx/>
              <a:buChar char="-"/>
              <a:tabLst>
                <a:tab pos="174625" algn="l"/>
              </a:tabLst>
            </a:pPr>
            <a:r>
              <a:rPr lang="fr-FR" sz="1200" dirty="0">
                <a:solidFill>
                  <a:srgbClr val="0F3A9C"/>
                </a:solidFill>
                <a:latin typeface="Arial" charset="0"/>
                <a:ea typeface="Arial" charset="0"/>
                <a:cs typeface="Arial" charset="0"/>
              </a:rPr>
              <a:t>Plaintes </a:t>
            </a:r>
            <a:r>
              <a:rPr lang="fr-FR" sz="1200" dirty="0" smtClean="0">
                <a:solidFill>
                  <a:srgbClr val="0F3A9C"/>
                </a:solidFill>
                <a:latin typeface="Arial" charset="0"/>
                <a:ea typeface="Arial" charset="0"/>
                <a:cs typeface="Arial" charset="0"/>
              </a:rPr>
              <a:t>anxieuses/inquiétudes (ne concernant pas la santé) (iE1e</a:t>
            </a:r>
            <a:r>
              <a:rPr lang="fr-FR" sz="1200" dirty="0">
                <a:solidFill>
                  <a:srgbClr val="0F3A9C"/>
                </a:solidFill>
                <a:latin typeface="Arial" charset="0"/>
                <a:ea typeface="Arial" charset="0"/>
                <a:cs typeface="Arial" charset="0"/>
              </a:rPr>
              <a:t>)</a:t>
            </a:r>
          </a:p>
          <a:p>
            <a:pPr marL="342900" indent="-342900" algn="just">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Visage exprimant tristesse, douleur ou inquiétude (iE1f)</a:t>
            </a:r>
            <a:endParaRPr lang="fr-FR" sz="1200" dirty="0">
              <a:solidFill>
                <a:srgbClr val="0F3A9C"/>
              </a:solidFill>
              <a:latin typeface="Arial" charset="0"/>
              <a:ea typeface="Arial" charset="0"/>
              <a:cs typeface="Arial" charset="0"/>
            </a:endParaRPr>
          </a:p>
          <a:p>
            <a:pPr marL="342900" indent="-342900" algn="just">
              <a:lnSpc>
                <a:spcPct val="100000"/>
              </a:lnSpc>
              <a:spcBef>
                <a:spcPts val="235"/>
              </a:spcBef>
              <a:buFontTx/>
              <a:buChar char="-"/>
              <a:tabLst>
                <a:tab pos="173990" algn="l"/>
              </a:tabLst>
            </a:pPr>
            <a:r>
              <a:rPr lang="fr-FR" sz="1200" dirty="0" smtClean="0">
                <a:solidFill>
                  <a:srgbClr val="0F3A9C"/>
                </a:solidFill>
                <a:latin typeface="Arial" charset="0"/>
                <a:ea typeface="Arial" charset="0"/>
                <a:cs typeface="Arial" charset="0"/>
              </a:rPr>
              <a:t>Larmes et pleurs fréquents (iE1g</a:t>
            </a:r>
            <a:r>
              <a:rPr lang="fr-FR" sz="1200" dirty="0">
                <a:solidFill>
                  <a:srgbClr val="0F3A9C"/>
                </a:solidFill>
                <a:latin typeface="Arial" charset="0"/>
                <a:ea typeface="Arial" charset="0"/>
                <a:cs typeface="Arial" charset="0"/>
              </a:rPr>
              <a:t>)</a:t>
            </a:r>
          </a:p>
        </p:txBody>
      </p:sp>
      <p:sp>
        <p:nvSpPr>
          <p:cNvPr id="6" name="Rectangle 5"/>
          <p:cNvSpPr/>
          <p:nvPr/>
        </p:nvSpPr>
        <p:spPr>
          <a:xfrm>
            <a:off x="484818" y="3502466"/>
            <a:ext cx="8174362" cy="2620313"/>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p>
          <a:p>
            <a:pPr algn="just">
              <a:spcBef>
                <a:spcPts val="470"/>
              </a:spcBef>
            </a:pPr>
            <a:r>
              <a:rPr lang="fr-FR" sz="1200" dirty="0">
                <a:solidFill>
                  <a:srgbClr val="0F3A9C"/>
                </a:solidFill>
                <a:latin typeface="Arial" charset="0"/>
                <a:ea typeface="Arial" charset="0"/>
                <a:cs typeface="Arial" charset="0"/>
              </a:rPr>
              <a:t>L’échelle </a:t>
            </a:r>
            <a:r>
              <a:rPr lang="fr-FR" sz="1200" dirty="0" smtClean="0">
                <a:solidFill>
                  <a:srgbClr val="0F3A9C"/>
                </a:solidFill>
                <a:latin typeface="Arial" charset="0"/>
                <a:ea typeface="Arial" charset="0"/>
                <a:cs typeface="Arial" charset="0"/>
              </a:rPr>
              <a:t>est utilisée comme un filtrage clinique pour </a:t>
            </a:r>
            <a:r>
              <a:rPr lang="fr-FR" sz="1200" dirty="0">
                <a:solidFill>
                  <a:srgbClr val="0F3A9C"/>
                </a:solidFill>
                <a:latin typeface="Arial" charset="0"/>
                <a:ea typeface="Arial" charset="0"/>
                <a:cs typeface="Arial" charset="0"/>
              </a:rPr>
              <a:t>la dépression.</a:t>
            </a:r>
          </a:p>
          <a:p>
            <a:pPr marR="59690" algn="just">
              <a:spcBef>
                <a:spcPts val="600"/>
              </a:spcBef>
            </a:pPr>
            <a:r>
              <a:rPr lang="fr-FR" sz="1200" dirty="0" smtClean="0">
                <a:solidFill>
                  <a:srgbClr val="0F3A9C"/>
                </a:solidFill>
                <a:latin typeface="Arial" charset="0"/>
                <a:ea typeface="Arial" charset="0"/>
                <a:cs typeface="Arial" charset="0"/>
              </a:rPr>
              <a:t>Des études de validation ont reposé sur une comparaison à </a:t>
            </a:r>
            <a:r>
              <a:rPr lang="fr-FR" sz="1200" dirty="0">
                <a:solidFill>
                  <a:srgbClr val="0F3A9C"/>
                </a:solidFill>
                <a:latin typeface="Arial" charset="0"/>
                <a:ea typeface="Arial" charset="0"/>
                <a:cs typeface="Arial" charset="0"/>
              </a:rPr>
              <a:t>l’échelle de dépression de Hamilton </a:t>
            </a:r>
            <a:r>
              <a:rPr lang="fr-FR" sz="1200" dirty="0" smtClean="0">
                <a:solidFill>
                  <a:srgbClr val="0F3A9C"/>
                </a:solidFill>
                <a:latin typeface="Arial" charset="0"/>
                <a:ea typeface="Arial" charset="0"/>
                <a:cs typeface="Arial" charset="0"/>
              </a:rPr>
              <a:t>(HDRS) et à l’échelle </a:t>
            </a:r>
            <a:r>
              <a:rPr lang="fr-FR" sz="1200" dirty="0">
                <a:solidFill>
                  <a:srgbClr val="0F3A9C"/>
                </a:solidFill>
                <a:latin typeface="Arial" charset="0"/>
                <a:ea typeface="Arial" charset="0"/>
                <a:cs typeface="Arial" charset="0"/>
              </a:rPr>
              <a:t>de dépression au cours des démences </a:t>
            </a:r>
            <a:r>
              <a:rPr lang="fr-FR" sz="1200" dirty="0" smtClean="0">
                <a:solidFill>
                  <a:srgbClr val="0F3A9C"/>
                </a:solidFill>
                <a:latin typeface="Arial" charset="0"/>
                <a:ea typeface="Arial" charset="0"/>
                <a:cs typeface="Arial" charset="0"/>
              </a:rPr>
              <a:t>de </a:t>
            </a:r>
            <a:r>
              <a:rPr lang="fr-FR" sz="1200" dirty="0">
                <a:solidFill>
                  <a:srgbClr val="0F3A9C"/>
                </a:solidFill>
                <a:latin typeface="Arial" charset="0"/>
                <a:ea typeface="Arial" charset="0"/>
                <a:cs typeface="Arial" charset="0"/>
              </a:rPr>
              <a:t>Cornell (</a:t>
            </a:r>
            <a:r>
              <a:rPr lang="fr-FR" sz="1200" dirty="0" smtClean="0">
                <a:solidFill>
                  <a:srgbClr val="0F3A9C"/>
                </a:solidFill>
                <a:latin typeface="Arial" charset="0"/>
                <a:ea typeface="Arial" charset="0"/>
                <a:cs typeface="Arial" charset="0"/>
              </a:rPr>
              <a:t>CSDD).</a:t>
            </a:r>
          </a:p>
          <a:p>
            <a:pPr marR="59690" algn="just">
              <a:spcBef>
                <a:spcPts val="600"/>
              </a:spcBef>
            </a:pPr>
            <a:endParaRPr lang="fr-FR" sz="900" dirty="0" smtClean="0">
              <a:solidFill>
                <a:schemeClr val="tx1"/>
              </a:solidFill>
              <a:latin typeface="Century Gothic" panose="020B0502020202020204" pitchFamily="34" charset="0"/>
            </a:endParaRPr>
          </a:p>
          <a:p>
            <a:r>
              <a:rPr lang="fr-FR" sz="1200" b="1" dirty="0" smtClean="0">
                <a:solidFill>
                  <a:srgbClr val="0F3A9C"/>
                </a:solidFill>
                <a:latin typeface="Arial" charset="0"/>
                <a:ea typeface="Arial" charset="0"/>
                <a:cs typeface="Arial" charset="0"/>
              </a:rPr>
              <a:t>Interprétation :</a:t>
            </a:r>
          </a:p>
          <a:p>
            <a:pPr algn="just"/>
            <a:r>
              <a:rPr lang="fr-FR" sz="1200" dirty="0" smtClean="0">
                <a:solidFill>
                  <a:srgbClr val="0F3A9C"/>
                </a:solidFill>
                <a:latin typeface="Arial" charset="0"/>
                <a:ea typeface="Arial" charset="0"/>
                <a:cs typeface="Arial" charset="0"/>
              </a:rPr>
              <a:t>Le calcul se fait en attribuant à chaque item de 0 à 3 points, la somme de ces points recalculés permet d’obtenir un </a:t>
            </a:r>
            <a:r>
              <a:rPr lang="fr-FR" sz="1200" dirty="0">
                <a:solidFill>
                  <a:srgbClr val="0F3A9C"/>
                </a:solidFill>
                <a:latin typeface="Arial" charset="0"/>
                <a:ea typeface="Arial" charset="0"/>
                <a:cs typeface="Arial" charset="0"/>
              </a:rPr>
              <a:t>score</a:t>
            </a:r>
            <a:r>
              <a:rPr lang="fr-FR" sz="1200" dirty="0" smtClean="0">
                <a:solidFill>
                  <a:srgbClr val="0F3A9C"/>
                </a:solidFill>
                <a:latin typeface="Arial" charset="0"/>
                <a:ea typeface="Arial" charset="0"/>
                <a:cs typeface="Arial" charset="0"/>
              </a:rPr>
              <a:t>. Ainsi, chaque </a:t>
            </a:r>
            <a:r>
              <a:rPr lang="fr-FR" sz="1200" dirty="0">
                <a:solidFill>
                  <a:srgbClr val="0F3A9C"/>
                </a:solidFill>
                <a:latin typeface="Arial" charset="0"/>
                <a:ea typeface="Arial" charset="0"/>
                <a:cs typeface="Arial" charset="0"/>
              </a:rPr>
              <a:t>item </a:t>
            </a:r>
            <a:r>
              <a:rPr lang="fr-FR" sz="1200" dirty="0" smtClean="0">
                <a:solidFill>
                  <a:srgbClr val="0F3A9C"/>
                </a:solidFill>
                <a:latin typeface="Arial" charset="0"/>
                <a:ea typeface="Arial" charset="0"/>
                <a:cs typeface="Arial" charset="0"/>
              </a:rPr>
              <a:t>impacte </a:t>
            </a:r>
            <a:r>
              <a:rPr lang="fr-FR" sz="1200" dirty="0">
                <a:solidFill>
                  <a:srgbClr val="0F3A9C"/>
                </a:solidFill>
                <a:latin typeface="Arial" charset="0"/>
                <a:ea typeface="Arial" charset="0"/>
                <a:cs typeface="Arial" charset="0"/>
              </a:rPr>
              <a:t>indépendamment et de manière identique le score final.</a:t>
            </a:r>
          </a:p>
          <a:p>
            <a:pPr marR="277495" lvl="0" algn="just">
              <a:lnSpc>
                <a:spcPct val="125000"/>
              </a:lnSpc>
              <a:defRPr/>
            </a:pPr>
            <a:r>
              <a:rPr lang="fr-FR" sz="1200" dirty="0" smtClean="0">
                <a:solidFill>
                  <a:srgbClr val="0F3A9C"/>
                </a:solidFill>
                <a:latin typeface="Arial" charset="0"/>
                <a:ea typeface="Arial" charset="0"/>
                <a:cs typeface="Arial" charset="0"/>
              </a:rPr>
              <a:t>Mesure </a:t>
            </a:r>
            <a:r>
              <a:rPr lang="fr-FR" sz="1200" dirty="0">
                <a:solidFill>
                  <a:srgbClr val="0F3A9C"/>
                </a:solidFill>
                <a:latin typeface="Arial" charset="0"/>
                <a:ea typeface="Arial" charset="0"/>
                <a:cs typeface="Arial" charset="0"/>
              </a:rPr>
              <a:t>: 0 à 14 </a:t>
            </a:r>
            <a:endParaRPr lang="fr-FR" sz="1200" dirty="0" smtClean="0">
              <a:solidFill>
                <a:srgbClr val="0F3A9C"/>
              </a:solidFill>
              <a:latin typeface="Arial" charset="0"/>
              <a:ea typeface="Arial" charset="0"/>
              <a:cs typeface="Arial" charset="0"/>
            </a:endParaRPr>
          </a:p>
          <a:p>
            <a:pPr marR="277495" lvl="0" algn="just">
              <a:lnSpc>
                <a:spcPct val="125000"/>
              </a:lnSpc>
              <a:defRPr/>
            </a:pPr>
            <a:r>
              <a:rPr lang="fr-FR" sz="1200" dirty="0" smtClean="0">
                <a:solidFill>
                  <a:srgbClr val="0F3A9C"/>
                </a:solidFill>
                <a:latin typeface="Arial" charset="0"/>
                <a:ea typeface="Arial" charset="0"/>
                <a:cs typeface="Arial" charset="0"/>
              </a:rPr>
              <a:t>0 = Pas de symptômes de dépression</a:t>
            </a:r>
          </a:p>
          <a:p>
            <a:pPr marR="277495" lvl="0" algn="just">
              <a:lnSpc>
                <a:spcPct val="125000"/>
              </a:lnSpc>
              <a:defRPr/>
            </a:pPr>
            <a:r>
              <a:rPr lang="fr-FR" sz="1200" dirty="0" smtClean="0">
                <a:solidFill>
                  <a:srgbClr val="0F3A9C"/>
                </a:solidFill>
                <a:latin typeface="Arial" charset="0"/>
                <a:ea typeface="Arial" charset="0"/>
                <a:cs typeface="Arial" charset="0"/>
              </a:rPr>
              <a:t>3 ou + = Indique des désordres dépressifs mineurs ou majeurs</a:t>
            </a:r>
          </a:p>
          <a:p>
            <a:pPr marR="277495" lvl="0" algn="just">
              <a:lnSpc>
                <a:spcPct val="125000"/>
              </a:lnSpc>
              <a:defRPr/>
            </a:pPr>
            <a:r>
              <a:rPr lang="fr-FR" sz="1200" dirty="0" smtClean="0">
                <a:solidFill>
                  <a:srgbClr val="0F3A9C"/>
                </a:solidFill>
                <a:latin typeface="Arial" charset="0"/>
                <a:ea typeface="Arial" charset="0"/>
                <a:cs typeface="Arial" charset="0"/>
              </a:rPr>
              <a:t>14 = Tous les symptômes de dépression sont présents durant les trois derniers jours</a:t>
            </a:r>
          </a:p>
          <a:p>
            <a:pPr marR="277495" lvl="0" algn="just">
              <a:lnSpc>
                <a:spcPct val="125000"/>
              </a:lnSpc>
              <a:defRPr/>
            </a:pPr>
            <a:endParaRPr lang="fr-FR" sz="1200" dirty="0">
              <a:solidFill>
                <a:srgbClr val="0F3A9C"/>
              </a:solidFill>
              <a:latin typeface="Arial" charset="0"/>
              <a:ea typeface="Arial" charset="0"/>
              <a:cs typeface="Arial" charset="0"/>
            </a:endParaRPr>
          </a:p>
          <a:p>
            <a:pPr marL="9525" lvl="1"/>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d’état mental </a:t>
            </a:r>
            <a:r>
              <a:rPr lang="fr-FR" dirty="0"/>
              <a:t>: </a:t>
            </a:r>
            <a:r>
              <a:rPr lang="fr-FR" dirty="0" smtClean="0">
                <a:latin typeface="Arial" charset="0"/>
                <a:cs typeface="Arial" charset="0"/>
              </a:rPr>
              <a:t>sDRS</a:t>
            </a:r>
            <a:endParaRPr lang="fr-FR" dirty="0"/>
          </a:p>
        </p:txBody>
      </p:sp>
    </p:spTree>
    <p:extLst>
      <p:ext uri="{BB962C8B-B14F-4D97-AF65-F5344CB8AC3E}">
        <p14:creationId xmlns:p14="http://schemas.microsoft.com/office/powerpoint/2010/main" val="423240060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Indice de masse corporelle</a:t>
            </a:r>
            <a:endParaRPr lang="fr-FR" sz="1200"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1742785"/>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algn="just"/>
            <a:r>
              <a:rPr lang="fr-FR" sz="1200" b="1" dirty="0" smtClean="0">
                <a:solidFill>
                  <a:srgbClr val="0F3A9C"/>
                </a:solidFill>
                <a:latin typeface="Arial" charset="0"/>
                <a:ea typeface="Arial" charset="0"/>
                <a:cs typeface="Arial" charset="0"/>
              </a:rPr>
              <a:t>Items impliqués :</a:t>
            </a:r>
            <a:endParaRPr lang="fr-FR" sz="1200" b="1" dirty="0">
              <a:solidFill>
                <a:srgbClr val="0F3A9C"/>
              </a:solidFill>
              <a:latin typeface="Arial" charset="0"/>
              <a:ea typeface="Arial" charset="0"/>
              <a:cs typeface="Arial" charset="0"/>
            </a:endParaRPr>
          </a:p>
          <a:p>
            <a:pPr marL="342900" indent="-342900" algn="just">
              <a:lnSpc>
                <a:spcPct val="150000"/>
              </a:lnSpc>
              <a:buFontTx/>
              <a:buChar char="-"/>
            </a:pPr>
            <a:r>
              <a:rPr lang="fr-FR" sz="1200" dirty="0" smtClean="0">
                <a:solidFill>
                  <a:srgbClr val="0F3A9C"/>
                </a:solidFill>
                <a:latin typeface="Arial" charset="0"/>
                <a:ea typeface="Arial" charset="0"/>
                <a:cs typeface="Arial" charset="0"/>
              </a:rPr>
              <a:t>Taille (iK1ab)</a:t>
            </a:r>
          </a:p>
          <a:p>
            <a:pPr marL="342900" indent="-342900" algn="just">
              <a:lnSpc>
                <a:spcPct val="150000"/>
              </a:lnSpc>
              <a:buFontTx/>
              <a:buChar char="-"/>
            </a:pPr>
            <a:r>
              <a:rPr lang="fr-FR" sz="1200" dirty="0" smtClean="0">
                <a:solidFill>
                  <a:srgbClr val="0F3A9C"/>
                </a:solidFill>
                <a:latin typeface="Arial" charset="0"/>
                <a:ea typeface="Arial" charset="0"/>
                <a:cs typeface="Arial" charset="0"/>
              </a:rPr>
              <a:t>Poids (iK1bb)</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462840"/>
            <a:ext cx="8174362" cy="2659939"/>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&amp; Interprétation :</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sBMI</a:t>
            </a:r>
            <a:endParaRPr lang="fr-FR" dirty="0"/>
          </a:p>
        </p:txBody>
      </p:sp>
      <p:graphicFrame>
        <p:nvGraphicFramePr>
          <p:cNvPr id="2" name="Tableau 1"/>
          <p:cNvGraphicFramePr>
            <a:graphicFrameLocks noGrp="1"/>
          </p:cNvGraphicFramePr>
          <p:nvPr>
            <p:extLst/>
          </p:nvPr>
        </p:nvGraphicFramePr>
        <p:xfrm>
          <a:off x="642938" y="3927316"/>
          <a:ext cx="4629842" cy="1575709"/>
        </p:xfrm>
        <a:graphic>
          <a:graphicData uri="http://schemas.openxmlformats.org/drawingml/2006/table">
            <a:tbl>
              <a:tblPr/>
              <a:tblGrid>
                <a:gridCol w="2314921">
                  <a:extLst>
                    <a:ext uri="{9D8B030D-6E8A-4147-A177-3AD203B41FA5}">
                      <a16:colId xmlns="" xmlns:a16="http://schemas.microsoft.com/office/drawing/2014/main" val="1096811720"/>
                    </a:ext>
                  </a:extLst>
                </a:gridCol>
                <a:gridCol w="2314921">
                  <a:extLst>
                    <a:ext uri="{9D8B030D-6E8A-4147-A177-3AD203B41FA5}">
                      <a16:colId xmlns="" xmlns:a16="http://schemas.microsoft.com/office/drawing/2014/main" val="2908779179"/>
                    </a:ext>
                  </a:extLst>
                </a:gridCol>
              </a:tblGrid>
              <a:tr h="200163">
                <a:tc>
                  <a:txBody>
                    <a:bodyPr/>
                    <a:lstStyle/>
                    <a:p>
                      <a:r>
                        <a:rPr lang="fr-FR" sz="1200" kern="1200" dirty="0">
                          <a:solidFill>
                            <a:srgbClr val="0F3A9C"/>
                          </a:solidFill>
                          <a:latin typeface="Arial" charset="0"/>
                          <a:ea typeface="Arial" charset="0"/>
                          <a:cs typeface="Arial" charset="0"/>
                        </a:rPr>
                        <a:t>+ de 40</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obésité morbide ou massive</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937574165"/>
                  </a:ext>
                </a:extLst>
              </a:tr>
              <a:tr h="200163">
                <a:tc>
                  <a:txBody>
                    <a:bodyPr/>
                    <a:lstStyle/>
                    <a:p>
                      <a:r>
                        <a:rPr lang="fr-FR" sz="1200" kern="1200" dirty="0">
                          <a:solidFill>
                            <a:srgbClr val="0F3A9C"/>
                          </a:solidFill>
                          <a:latin typeface="Arial" charset="0"/>
                          <a:ea typeface="Arial" charset="0"/>
                          <a:cs typeface="Arial" charset="0"/>
                        </a:rPr>
                        <a:t>35 à 40</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obésité sévère</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527881679"/>
                  </a:ext>
                </a:extLst>
              </a:tr>
              <a:tr h="200163">
                <a:tc>
                  <a:txBody>
                    <a:bodyPr/>
                    <a:lstStyle/>
                    <a:p>
                      <a:r>
                        <a:rPr lang="fr-FR" sz="1200" kern="1200" dirty="0">
                          <a:solidFill>
                            <a:srgbClr val="0F3A9C"/>
                          </a:solidFill>
                          <a:latin typeface="Arial" charset="0"/>
                          <a:ea typeface="Arial" charset="0"/>
                          <a:cs typeface="Arial" charset="0"/>
                        </a:rPr>
                        <a:t>30 à 35</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obésité modérée</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181010351"/>
                  </a:ext>
                </a:extLst>
              </a:tr>
              <a:tr h="200163">
                <a:tc>
                  <a:txBody>
                    <a:bodyPr/>
                    <a:lstStyle/>
                    <a:p>
                      <a:r>
                        <a:rPr lang="fr-FR" sz="1200" kern="1200" dirty="0">
                          <a:solidFill>
                            <a:srgbClr val="0F3A9C"/>
                          </a:solidFill>
                          <a:latin typeface="Arial" charset="0"/>
                          <a:ea typeface="Arial" charset="0"/>
                          <a:cs typeface="Arial" charset="0"/>
                        </a:rPr>
                        <a:t>25 à 30</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surpoids</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2561901732"/>
                  </a:ext>
                </a:extLst>
              </a:tr>
              <a:tr h="200163">
                <a:tc>
                  <a:txBody>
                    <a:bodyPr/>
                    <a:lstStyle/>
                    <a:p>
                      <a:r>
                        <a:rPr lang="fr-FR" sz="1200" kern="1200" dirty="0">
                          <a:solidFill>
                            <a:srgbClr val="0F3A9C"/>
                          </a:solidFill>
                          <a:latin typeface="Arial" charset="0"/>
                          <a:ea typeface="Arial" charset="0"/>
                          <a:cs typeface="Arial" charset="0"/>
                        </a:rPr>
                        <a:t>18.5 à 25</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corpulence normale</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845869560"/>
                  </a:ext>
                </a:extLst>
              </a:tr>
              <a:tr h="200163">
                <a:tc>
                  <a:txBody>
                    <a:bodyPr/>
                    <a:lstStyle/>
                    <a:p>
                      <a:r>
                        <a:rPr lang="fr-FR" sz="1200" kern="1200" dirty="0">
                          <a:solidFill>
                            <a:srgbClr val="0F3A9C"/>
                          </a:solidFill>
                          <a:latin typeface="Arial" charset="0"/>
                          <a:ea typeface="Arial" charset="0"/>
                          <a:cs typeface="Arial" charset="0"/>
                        </a:rPr>
                        <a:t>16.5 à 18.5</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maigreur</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702854142"/>
                  </a:ext>
                </a:extLst>
              </a:tr>
              <a:tr h="249829">
                <a:tc>
                  <a:txBody>
                    <a:bodyPr/>
                    <a:lstStyle/>
                    <a:p>
                      <a:pPr marL="0" algn="l" defTabSz="685783" rtl="0" eaLnBrk="1" latinLnBrk="0" hangingPunct="1"/>
                      <a:r>
                        <a:rPr lang="fr-FR" sz="1200" kern="1200" dirty="0">
                          <a:solidFill>
                            <a:srgbClr val="0F3A9C"/>
                          </a:solidFill>
                          <a:latin typeface="Arial" charset="0"/>
                          <a:ea typeface="Arial" charset="0"/>
                          <a:cs typeface="Arial" charset="0"/>
                        </a:rPr>
                        <a:t>- de 16.5</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fr-FR" sz="1200" kern="1200" dirty="0">
                          <a:solidFill>
                            <a:srgbClr val="0F3A9C"/>
                          </a:solidFill>
                          <a:latin typeface="Arial" charset="0"/>
                          <a:ea typeface="Arial" charset="0"/>
                          <a:cs typeface="Arial" charset="0"/>
                        </a:rPr>
                        <a:t>famine</a:t>
                      </a:r>
                    </a:p>
                  </a:txBody>
                  <a:tcPr marL="38100" marR="38100"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2810535"/>
                  </a:ext>
                </a:extLst>
              </a:tr>
            </a:tbl>
          </a:graphicData>
        </a:graphic>
      </p:graphicFrame>
    </p:spTree>
    <p:extLst>
      <p:ext uri="{BB962C8B-B14F-4D97-AF65-F5344CB8AC3E}">
        <p14:creationId xmlns:p14="http://schemas.microsoft.com/office/powerpoint/2010/main" val="102136669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a:solidFill>
                  <a:srgbClr val="0F3A9C"/>
                </a:solidFill>
                <a:latin typeface="Arial" charset="0"/>
                <a:ea typeface="Arial" charset="0"/>
                <a:cs typeface="Arial" charset="0"/>
              </a:rPr>
              <a:t>Échelle </a:t>
            </a:r>
            <a:r>
              <a:rPr lang="fr-FR" sz="1200" b="1" dirty="0" smtClean="0">
                <a:solidFill>
                  <a:srgbClr val="0F3A9C"/>
                </a:solidFill>
                <a:latin typeface="Arial" charset="0"/>
                <a:ea typeface="Arial" charset="0"/>
                <a:cs typeface="Arial" charset="0"/>
              </a:rPr>
              <a:t>d’instabilité de l’état de santé </a:t>
            </a:r>
            <a:r>
              <a:rPr lang="fr-FR" sz="1200" b="1" i="1" dirty="0">
                <a:solidFill>
                  <a:srgbClr val="0F3A9C"/>
                </a:solidFill>
                <a:latin typeface="Arial" charset="0"/>
                <a:ea typeface="Arial" charset="0"/>
                <a:cs typeface="Arial" charset="0"/>
              </a:rPr>
              <a:t>(Changes in health, </a:t>
            </a:r>
            <a:r>
              <a:rPr lang="fr-FR" sz="1200" b="1" i="1" dirty="0" smtClean="0">
                <a:solidFill>
                  <a:srgbClr val="0F3A9C"/>
                </a:solidFill>
                <a:latin typeface="Arial" charset="0"/>
                <a:ea typeface="Arial" charset="0"/>
                <a:cs typeface="Arial" charset="0"/>
              </a:rPr>
              <a:t>end stage disease, </a:t>
            </a:r>
            <a:r>
              <a:rPr lang="fr-FR" sz="1200" b="1" i="1" dirty="0">
                <a:solidFill>
                  <a:srgbClr val="0F3A9C"/>
                </a:solidFill>
                <a:latin typeface="Arial" charset="0"/>
                <a:ea typeface="Arial" charset="0"/>
                <a:cs typeface="Arial" charset="0"/>
              </a:rPr>
              <a:t>signs and symptoms) </a:t>
            </a: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5"/>
            <a:ext cx="8174362" cy="2275783"/>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Changement des capacités de prise de décision </a:t>
            </a:r>
            <a:r>
              <a:rPr lang="fr-FR" sz="1200" dirty="0" smtClean="0">
                <a:solidFill>
                  <a:srgbClr val="0F3A9C"/>
                </a:solidFill>
                <a:latin typeface="Arial" charset="0"/>
                <a:ea typeface="Arial" charset="0"/>
                <a:cs typeface="Arial" charset="0"/>
              </a:rPr>
              <a:t>(iC5</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Changement du niveau d’évaluation des AVQ </a:t>
            </a:r>
            <a:r>
              <a:rPr lang="fr-FR" sz="1200" dirty="0" smtClean="0">
                <a:solidFill>
                  <a:srgbClr val="0F3A9C"/>
                </a:solidFill>
                <a:latin typeface="Arial" charset="0"/>
                <a:ea typeface="Arial" charset="0"/>
                <a:cs typeface="Arial" charset="0"/>
              </a:rPr>
              <a:t>(iG6</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Vomissement </a:t>
            </a:r>
            <a:r>
              <a:rPr lang="fr-FR" sz="1200" dirty="0" smtClean="0">
                <a:solidFill>
                  <a:srgbClr val="0F3A9C"/>
                </a:solidFill>
                <a:latin typeface="Arial" charset="0"/>
                <a:ea typeface="Arial" charset="0"/>
                <a:cs typeface="Arial" charset="0"/>
              </a:rPr>
              <a:t>(iJ2n</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Œdème périphérique </a:t>
            </a:r>
            <a:r>
              <a:rPr lang="fr-FR" sz="1200" dirty="0" smtClean="0">
                <a:solidFill>
                  <a:srgbClr val="0F3A9C"/>
                </a:solidFill>
                <a:latin typeface="Arial" charset="0"/>
                <a:ea typeface="Arial" charset="0"/>
                <a:cs typeface="Arial" charset="0"/>
              </a:rPr>
              <a:t>(iJ2u</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Dyspnée </a:t>
            </a:r>
            <a:r>
              <a:rPr lang="fr-FR" sz="1200" dirty="0" smtClean="0">
                <a:solidFill>
                  <a:srgbClr val="0F3A9C"/>
                </a:solidFill>
                <a:latin typeface="Arial" charset="0"/>
                <a:ea typeface="Arial" charset="0"/>
                <a:cs typeface="Arial" charset="0"/>
              </a:rPr>
              <a:t>(iJ3</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Maladie en phase terminale, 6 mois ou moins à vivre </a:t>
            </a:r>
            <a:r>
              <a:rPr lang="fr-FR" sz="1200" dirty="0" smtClean="0">
                <a:solidFill>
                  <a:srgbClr val="0F3A9C"/>
                </a:solidFill>
                <a:latin typeface="Arial" charset="0"/>
                <a:ea typeface="Arial" charset="0"/>
                <a:cs typeface="Arial" charset="0"/>
              </a:rPr>
              <a:t>(iJ6c</a:t>
            </a:r>
            <a:r>
              <a:rPr lang="fr-FR" sz="1200" dirty="0">
                <a:solidFill>
                  <a:srgbClr val="0F3A9C"/>
                </a:solidFill>
                <a:latin typeface="Arial" charset="0"/>
                <a:ea typeface="Arial" charset="0"/>
                <a:cs typeface="Arial" charset="0"/>
              </a:rPr>
              <a:t>)</a:t>
            </a:r>
          </a:p>
          <a:p>
            <a:pPr marL="342900" marR="6604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Perte de poids de 5 % ou plus au cours des 30 derniers jours </a:t>
            </a:r>
            <a:r>
              <a:rPr lang="fr-FR" sz="1200" dirty="0" smtClean="0">
                <a:solidFill>
                  <a:srgbClr val="0F3A9C"/>
                </a:solidFill>
                <a:latin typeface="Arial" charset="0"/>
                <a:ea typeface="Arial" charset="0"/>
                <a:cs typeface="Arial" charset="0"/>
              </a:rPr>
              <a:t>ou de </a:t>
            </a:r>
            <a:r>
              <a:rPr lang="fr-FR" sz="1200" dirty="0">
                <a:solidFill>
                  <a:srgbClr val="0F3A9C"/>
                </a:solidFill>
                <a:latin typeface="Arial" charset="0"/>
                <a:ea typeface="Arial" charset="0"/>
                <a:cs typeface="Arial" charset="0"/>
              </a:rPr>
              <a:t>10 % ou plus au cours des 180 derniers jours </a:t>
            </a:r>
            <a:r>
              <a:rPr lang="fr-FR" sz="1200" dirty="0" smtClean="0">
                <a:solidFill>
                  <a:srgbClr val="0F3A9C"/>
                </a:solidFill>
                <a:latin typeface="Arial" charset="0"/>
                <a:ea typeface="Arial" charset="0"/>
                <a:cs typeface="Arial" charset="0"/>
              </a:rPr>
              <a:t>(iK2a</a:t>
            </a:r>
            <a:r>
              <a:rPr lang="fr-FR" sz="1200" dirty="0">
                <a:solidFill>
                  <a:srgbClr val="0F3A9C"/>
                </a:solidFill>
                <a:latin typeface="Arial" charset="0"/>
                <a:ea typeface="Arial" charset="0"/>
                <a:cs typeface="Arial" charset="0"/>
              </a:rPr>
              <a:t>)</a:t>
            </a:r>
          </a:p>
          <a:p>
            <a:pPr marL="342900" marR="23495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Déshydratation </a:t>
            </a:r>
            <a:r>
              <a:rPr lang="fr-FR" sz="1200" dirty="0" smtClean="0">
                <a:solidFill>
                  <a:srgbClr val="0F3A9C"/>
                </a:solidFill>
                <a:latin typeface="Arial" charset="0"/>
                <a:ea typeface="Arial" charset="0"/>
                <a:cs typeface="Arial" charset="0"/>
              </a:rPr>
              <a:t>ou rapport urée sanguine/créatinine supérieur </a:t>
            </a:r>
            <a:r>
              <a:rPr lang="fr-FR" sz="1200" dirty="0">
                <a:solidFill>
                  <a:srgbClr val="0F3A9C"/>
                </a:solidFill>
                <a:latin typeface="Arial" charset="0"/>
                <a:ea typeface="Arial" charset="0"/>
                <a:cs typeface="Arial" charset="0"/>
              </a:rPr>
              <a:t>à </a:t>
            </a:r>
            <a:r>
              <a:rPr lang="fr-FR" sz="1200" dirty="0" smtClean="0">
                <a:solidFill>
                  <a:srgbClr val="0F3A9C"/>
                </a:solidFill>
                <a:latin typeface="Arial" charset="0"/>
                <a:ea typeface="Arial" charset="0"/>
                <a:cs typeface="Arial" charset="0"/>
              </a:rPr>
              <a:t>25 (iK2b</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a:solidFill>
                  <a:srgbClr val="0F3A9C"/>
                </a:solidFill>
                <a:latin typeface="Arial" charset="0"/>
                <a:ea typeface="Arial" charset="0"/>
                <a:cs typeface="Arial" charset="0"/>
              </a:rPr>
              <a:t>Apport en liquides inférieur à </a:t>
            </a:r>
            <a:r>
              <a:rPr lang="fr-FR" sz="1200" dirty="0" smtClean="0">
                <a:solidFill>
                  <a:srgbClr val="0F3A9C"/>
                </a:solidFill>
                <a:latin typeface="Arial" charset="0"/>
                <a:ea typeface="Arial" charset="0"/>
                <a:cs typeface="Arial" charset="0"/>
              </a:rPr>
              <a:t>1 litre par </a:t>
            </a:r>
            <a:r>
              <a:rPr lang="fr-FR" sz="1200" dirty="0">
                <a:solidFill>
                  <a:srgbClr val="0F3A9C"/>
                </a:solidFill>
                <a:latin typeface="Arial" charset="0"/>
                <a:ea typeface="Arial" charset="0"/>
                <a:cs typeface="Arial" charset="0"/>
              </a:rPr>
              <a:t>jour </a:t>
            </a:r>
            <a:r>
              <a:rPr lang="fr-FR" sz="1200" dirty="0" smtClean="0">
                <a:solidFill>
                  <a:srgbClr val="0F3A9C"/>
                </a:solidFill>
                <a:latin typeface="Arial" charset="0"/>
                <a:ea typeface="Arial" charset="0"/>
                <a:cs typeface="Arial" charset="0"/>
              </a:rPr>
              <a:t>(iK2c</a:t>
            </a:r>
            <a:r>
              <a:rPr lang="fr-FR" sz="1200" dirty="0">
                <a:solidFill>
                  <a:srgbClr val="0F3A9C"/>
                </a:solidFill>
                <a:latin typeface="Arial" charset="0"/>
                <a:ea typeface="Arial" charset="0"/>
                <a:cs typeface="Arial" charset="0"/>
              </a:rPr>
              <a:t>)</a:t>
            </a:r>
          </a:p>
          <a:p>
            <a:pPr marL="342900" indent="-342900" algn="just">
              <a:spcBef>
                <a:spcPts val="240"/>
              </a:spcBef>
              <a:buFontTx/>
              <a:buChar char="-"/>
              <a:tabLst>
                <a:tab pos="174625" algn="l"/>
              </a:tabLst>
            </a:pPr>
            <a:r>
              <a:rPr lang="fr-FR" sz="1200" dirty="0" smtClean="0">
                <a:solidFill>
                  <a:srgbClr val="0F3A9C"/>
                </a:solidFill>
                <a:latin typeface="Arial" charset="0"/>
                <a:ea typeface="Arial" charset="0"/>
                <a:cs typeface="Arial" charset="0"/>
              </a:rPr>
              <a:t>Les éliminations excèdent les apports liquidiens (iK2b)</a:t>
            </a:r>
            <a:endParaRPr lang="fr-FR" sz="1200" dirty="0">
              <a:solidFill>
                <a:srgbClr val="0F3A9C"/>
              </a:solidFill>
              <a:latin typeface="Arial" charset="0"/>
              <a:ea typeface="Arial" charset="0"/>
              <a:cs typeface="Arial" charset="0"/>
            </a:endParaRPr>
          </a:p>
          <a:p>
            <a:pPr marL="342900" marR="137795" indent="-342900" algn="just">
              <a:spcBef>
                <a:spcPts val="240"/>
              </a:spcBef>
              <a:buFontTx/>
              <a:buChar char="-"/>
              <a:tabLst>
                <a:tab pos="174625" algn="l"/>
              </a:tabLst>
            </a:pPr>
            <a:r>
              <a:rPr lang="fr-FR" sz="1200" dirty="0" smtClean="0">
                <a:solidFill>
                  <a:srgbClr val="0F3A9C"/>
                </a:solidFill>
                <a:latin typeface="Arial" charset="0"/>
                <a:ea typeface="Arial" charset="0"/>
                <a:cs typeface="Arial" charset="0"/>
              </a:rPr>
              <a:t>Un </a:t>
            </a:r>
            <a:r>
              <a:rPr lang="fr-FR" sz="1200" dirty="0">
                <a:solidFill>
                  <a:srgbClr val="0F3A9C"/>
                </a:solidFill>
                <a:latin typeface="Arial" charset="0"/>
                <a:ea typeface="Arial" charset="0"/>
                <a:cs typeface="Arial" charset="0"/>
              </a:rPr>
              <a:t>repas ou moins par jour au cours d’au moins 2 </a:t>
            </a:r>
            <a:r>
              <a:rPr lang="fr-FR" sz="1200" dirty="0" smtClean="0">
                <a:solidFill>
                  <a:srgbClr val="0F3A9C"/>
                </a:solidFill>
                <a:latin typeface="Arial" charset="0"/>
                <a:ea typeface="Arial" charset="0"/>
                <a:cs typeface="Arial" charset="0"/>
              </a:rPr>
              <a:t>des 3 </a:t>
            </a:r>
            <a:r>
              <a:rPr lang="fr-FR" sz="1200" dirty="0">
                <a:solidFill>
                  <a:srgbClr val="0F3A9C"/>
                </a:solidFill>
                <a:latin typeface="Arial" charset="0"/>
                <a:ea typeface="Arial" charset="0"/>
                <a:cs typeface="Arial" charset="0"/>
              </a:rPr>
              <a:t>derniers jours </a:t>
            </a:r>
            <a:r>
              <a:rPr lang="fr-FR" sz="1200" dirty="0" smtClean="0">
                <a:solidFill>
                  <a:srgbClr val="0F3A9C"/>
                </a:solidFill>
                <a:latin typeface="Arial" charset="0"/>
                <a:ea typeface="Arial" charset="0"/>
                <a:cs typeface="Arial" charset="0"/>
              </a:rPr>
              <a:t>(iK2m)</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976290"/>
            <a:ext cx="8174362" cy="269051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lvl="0" algn="just" defTabSz="685800">
              <a:defRPr/>
            </a:pPr>
            <a:r>
              <a:rPr lang="fr-FR" sz="1200" dirty="0">
                <a:solidFill>
                  <a:srgbClr val="0F3A9C"/>
                </a:solidFill>
                <a:latin typeface="Arial" charset="0"/>
                <a:ea typeface="Arial" charset="0"/>
                <a:cs typeface="Arial" charset="0"/>
              </a:rPr>
              <a:t>Conçue pour identifier les personnes dont l’état risque de se </a:t>
            </a:r>
            <a:r>
              <a:rPr lang="fr-FR" sz="1200" dirty="0" smtClean="0">
                <a:solidFill>
                  <a:srgbClr val="0F3A9C"/>
                </a:solidFill>
                <a:latin typeface="Arial" charset="0"/>
                <a:ea typeface="Arial" charset="0"/>
                <a:cs typeface="Arial" charset="0"/>
              </a:rPr>
              <a:t>détériorer </a:t>
            </a:r>
            <a:r>
              <a:rPr lang="fr-FR" sz="1200" dirty="0">
                <a:solidFill>
                  <a:srgbClr val="0F3A9C"/>
                </a:solidFill>
                <a:latin typeface="Arial" charset="0"/>
                <a:ea typeface="Arial" charset="0"/>
                <a:cs typeface="Arial" charset="0"/>
              </a:rPr>
              <a:t>considérablement, l’échelle permet de détecter </a:t>
            </a:r>
            <a:r>
              <a:rPr lang="fr-FR" sz="1200" dirty="0" smtClean="0">
                <a:solidFill>
                  <a:srgbClr val="0F3A9C"/>
                </a:solidFill>
                <a:latin typeface="Arial" charset="0"/>
                <a:ea typeface="Arial" charset="0"/>
                <a:cs typeface="Arial" charset="0"/>
              </a:rPr>
              <a:t>la fragilité </a:t>
            </a:r>
            <a:r>
              <a:rPr lang="fr-FR" sz="1200" dirty="0">
                <a:solidFill>
                  <a:srgbClr val="0F3A9C"/>
                </a:solidFill>
                <a:latin typeface="Arial" charset="0"/>
                <a:ea typeface="Arial" charset="0"/>
                <a:cs typeface="Arial" charset="0"/>
              </a:rPr>
              <a:t>et l’instabilité de l’état de santé</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Définit un niveau de complexité de la situation / d'instabilité de l'état de santé ou risque de </a:t>
            </a:r>
            <a:r>
              <a:rPr lang="fr-FR" sz="1200" dirty="0" smtClean="0">
                <a:solidFill>
                  <a:srgbClr val="0F3A9C"/>
                </a:solidFill>
                <a:latin typeface="Arial" charset="0"/>
                <a:ea typeface="Arial" charset="0"/>
                <a:cs typeface="Arial" charset="0"/>
              </a:rPr>
              <a:t>détérioration </a:t>
            </a:r>
            <a:r>
              <a:rPr lang="fr-FR" sz="1200" dirty="0">
                <a:solidFill>
                  <a:srgbClr val="0F3A9C"/>
                </a:solidFill>
                <a:latin typeface="Arial" charset="0"/>
                <a:ea typeface="Arial" charset="0"/>
                <a:cs typeface="Arial" charset="0"/>
              </a:rPr>
              <a:t>considérable</a:t>
            </a: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smtClean="0">
              <a:solidFill>
                <a:srgbClr val="0F3A9C"/>
              </a:solidFill>
              <a:latin typeface="Arial" charset="0"/>
              <a:ea typeface="Arial" charset="0"/>
              <a:cs typeface="Arial" charset="0"/>
            </a:endParaRPr>
          </a:p>
          <a:p>
            <a:pPr lvl="0" defTabSz="685800">
              <a:defRPr/>
            </a:pPr>
            <a:r>
              <a:rPr lang="fr-FR" sz="1200" dirty="0" smtClean="0">
                <a:solidFill>
                  <a:srgbClr val="0F3A9C"/>
                </a:solidFill>
                <a:latin typeface="Arial" charset="0"/>
                <a:ea typeface="Arial" charset="0"/>
                <a:cs typeface="Arial" charset="0"/>
              </a:rPr>
              <a:t>Une </a:t>
            </a:r>
            <a:r>
              <a:rPr lang="fr-FR" sz="1200" dirty="0">
                <a:solidFill>
                  <a:srgbClr val="0F3A9C"/>
                </a:solidFill>
                <a:latin typeface="Arial" charset="0"/>
                <a:ea typeface="Arial" charset="0"/>
                <a:cs typeface="Arial" charset="0"/>
              </a:rPr>
              <a:t>note élevée est associée </a:t>
            </a:r>
            <a:r>
              <a:rPr lang="fr-FR" sz="1200" dirty="0" smtClean="0">
                <a:solidFill>
                  <a:srgbClr val="0F3A9C"/>
                </a:solidFill>
                <a:latin typeface="Arial" charset="0"/>
                <a:ea typeface="Arial" charset="0"/>
                <a:cs typeface="Arial" charset="0"/>
              </a:rPr>
              <a:t>à </a:t>
            </a:r>
            <a:r>
              <a:rPr lang="fr-FR" sz="1200" dirty="0">
                <a:solidFill>
                  <a:srgbClr val="0F3A9C"/>
                </a:solidFill>
                <a:latin typeface="Arial" charset="0"/>
                <a:ea typeface="Arial" charset="0"/>
                <a:cs typeface="Arial" charset="0"/>
              </a:rPr>
              <a:t>des résultats </a:t>
            </a:r>
            <a:r>
              <a:rPr lang="fr-FR" sz="1200" dirty="0" smtClean="0">
                <a:solidFill>
                  <a:srgbClr val="0F3A9C"/>
                </a:solidFill>
                <a:latin typeface="Arial" charset="0"/>
                <a:ea typeface="Arial" charset="0"/>
                <a:cs typeface="Arial" charset="0"/>
              </a:rPr>
              <a:t>défavorables comme </a:t>
            </a:r>
            <a:r>
              <a:rPr lang="fr-FR" sz="1200" dirty="0">
                <a:solidFill>
                  <a:srgbClr val="0F3A9C"/>
                </a:solidFill>
                <a:latin typeface="Arial" charset="0"/>
                <a:ea typeface="Arial" charset="0"/>
                <a:cs typeface="Arial" charset="0"/>
              </a:rPr>
              <a:t>la mortalité, </a:t>
            </a:r>
            <a:r>
              <a:rPr lang="fr-FR" sz="1200" dirty="0" smtClean="0">
                <a:solidFill>
                  <a:srgbClr val="0F3A9C"/>
                </a:solidFill>
                <a:latin typeface="Arial" charset="0"/>
                <a:ea typeface="Arial" charset="0"/>
                <a:cs typeface="Arial" charset="0"/>
              </a:rPr>
              <a:t>l’hospitalisation</a:t>
            </a:r>
            <a:r>
              <a:rPr lang="fr-FR" sz="1200" dirty="0">
                <a:solidFill>
                  <a:srgbClr val="0F3A9C"/>
                </a:solidFill>
                <a:latin typeface="Arial" charset="0"/>
                <a:ea typeface="Arial" charset="0"/>
                <a:cs typeface="Arial" charset="0"/>
              </a:rPr>
              <a:t>, la </a:t>
            </a:r>
            <a:r>
              <a:rPr lang="fr-FR" sz="1200" dirty="0" smtClean="0">
                <a:solidFill>
                  <a:srgbClr val="0F3A9C"/>
                </a:solidFill>
                <a:latin typeface="Arial" charset="0"/>
                <a:ea typeface="Arial" charset="0"/>
                <a:cs typeface="Arial" charset="0"/>
              </a:rPr>
              <a:t>douleur, le </a:t>
            </a:r>
            <a:r>
              <a:rPr lang="fr-FR" sz="1200" dirty="0">
                <a:solidFill>
                  <a:srgbClr val="0F3A9C"/>
                </a:solidFill>
                <a:latin typeface="Arial" charset="0"/>
                <a:ea typeface="Arial" charset="0"/>
                <a:cs typeface="Arial" charset="0"/>
              </a:rPr>
              <a:t>stress de l’aidant </a:t>
            </a:r>
            <a:r>
              <a:rPr lang="fr-FR" sz="1200" dirty="0" smtClean="0">
                <a:solidFill>
                  <a:srgbClr val="0F3A9C"/>
                </a:solidFill>
                <a:latin typeface="Arial" charset="0"/>
                <a:ea typeface="Arial" charset="0"/>
                <a:cs typeface="Arial" charset="0"/>
              </a:rPr>
              <a:t>naturel </a:t>
            </a:r>
            <a:r>
              <a:rPr lang="fr-FR" sz="1200" dirty="0">
                <a:solidFill>
                  <a:srgbClr val="0F3A9C"/>
                </a:solidFill>
                <a:latin typeface="Arial" charset="0"/>
                <a:ea typeface="Arial" charset="0"/>
                <a:cs typeface="Arial" charset="0"/>
              </a:rPr>
              <a:t>et un mauvais état de </a:t>
            </a:r>
            <a:r>
              <a:rPr lang="fr-FR" sz="1200" dirty="0" smtClean="0">
                <a:solidFill>
                  <a:srgbClr val="0F3A9C"/>
                </a:solidFill>
                <a:latin typeface="Arial" charset="0"/>
                <a:ea typeface="Arial" charset="0"/>
                <a:cs typeface="Arial" charset="0"/>
              </a:rPr>
              <a:t>santé auto-déclaré.</a:t>
            </a:r>
            <a:endParaRPr lang="fr-FR" sz="1200" dirty="0">
              <a:solidFill>
                <a:srgbClr val="0F3A9C"/>
              </a:solidFill>
              <a:latin typeface="Arial" charset="0"/>
              <a:ea typeface="Arial" charset="0"/>
              <a:cs typeface="Arial" charset="0"/>
            </a:endParaRPr>
          </a:p>
          <a:p>
            <a:pPr lvl="0" defTabSz="685800">
              <a:defRPr/>
            </a:pPr>
            <a:r>
              <a:rPr lang="fr-FR" sz="1200" dirty="0" smtClean="0">
                <a:solidFill>
                  <a:srgbClr val="0F3A9C"/>
                </a:solidFill>
                <a:latin typeface="Arial" charset="0"/>
                <a:ea typeface="Arial" charset="0"/>
                <a:cs typeface="Arial" charset="0"/>
              </a:rPr>
              <a:t>Mesure </a:t>
            </a:r>
            <a:r>
              <a:rPr lang="fr-FR" sz="1200" dirty="0">
                <a:solidFill>
                  <a:srgbClr val="0F3A9C"/>
                </a:solidFill>
                <a:latin typeface="Arial" charset="0"/>
                <a:ea typeface="Arial" charset="0"/>
                <a:cs typeface="Arial" charset="0"/>
              </a:rPr>
              <a:t>: 0 à 5 </a:t>
            </a:r>
          </a:p>
          <a:p>
            <a:r>
              <a:rPr lang="fr-FR" sz="1200" dirty="0">
                <a:solidFill>
                  <a:srgbClr val="0F3A9C"/>
                </a:solidFill>
                <a:latin typeface="Arial" charset="0"/>
                <a:ea typeface="Arial" charset="0"/>
                <a:cs typeface="Arial" charset="0"/>
              </a:rPr>
              <a:t>0 = Pas d'instabilité </a:t>
            </a:r>
            <a:r>
              <a:rPr lang="fr-FR" sz="1200" dirty="0" smtClean="0">
                <a:solidFill>
                  <a:srgbClr val="0F3A9C"/>
                </a:solidFill>
                <a:latin typeface="Arial" charset="0"/>
                <a:ea typeface="Arial" charset="0"/>
                <a:cs typeface="Arial" charset="0"/>
              </a:rPr>
              <a:t>de l’état de sante</a:t>
            </a:r>
            <a:endParaRPr lang="fr-FR" sz="1200" dirty="0">
              <a:solidFill>
                <a:srgbClr val="0F3A9C"/>
              </a:solidFill>
              <a:latin typeface="Arial" charset="0"/>
              <a:ea typeface="Arial" charset="0"/>
              <a:cs typeface="Arial" charset="0"/>
            </a:endParaRPr>
          </a:p>
          <a:p>
            <a:r>
              <a:rPr lang="fr-FR" sz="1200" dirty="0">
                <a:solidFill>
                  <a:srgbClr val="0F3A9C"/>
                </a:solidFill>
                <a:latin typeface="Arial" charset="0"/>
                <a:ea typeface="Arial" charset="0"/>
                <a:cs typeface="Arial" charset="0"/>
              </a:rPr>
              <a:t>1 = Instabilité </a:t>
            </a:r>
            <a:r>
              <a:rPr lang="fr-FR" sz="1200" dirty="0" smtClean="0">
                <a:solidFill>
                  <a:srgbClr val="0F3A9C"/>
                </a:solidFill>
                <a:latin typeface="Arial" charset="0"/>
                <a:ea typeface="Arial" charset="0"/>
                <a:cs typeface="Arial" charset="0"/>
              </a:rPr>
              <a:t>de l’état de santé minime</a:t>
            </a:r>
            <a:endParaRPr lang="fr-FR" sz="1200" dirty="0">
              <a:solidFill>
                <a:srgbClr val="0F3A9C"/>
              </a:solidFill>
              <a:latin typeface="Arial" charset="0"/>
              <a:ea typeface="Arial" charset="0"/>
              <a:cs typeface="Arial" charset="0"/>
            </a:endParaRPr>
          </a:p>
          <a:p>
            <a:r>
              <a:rPr lang="fr-FR" sz="1200" dirty="0">
                <a:solidFill>
                  <a:srgbClr val="0F3A9C"/>
                </a:solidFill>
                <a:latin typeface="Arial" charset="0"/>
                <a:ea typeface="Arial" charset="0"/>
                <a:cs typeface="Arial" charset="0"/>
              </a:rPr>
              <a:t>2 </a:t>
            </a:r>
            <a:r>
              <a:rPr lang="fr-FR" sz="1200" dirty="0" smtClean="0">
                <a:solidFill>
                  <a:srgbClr val="0F3A9C"/>
                </a:solidFill>
                <a:latin typeface="Arial" charset="0"/>
                <a:ea typeface="Arial" charset="0"/>
                <a:cs typeface="Arial" charset="0"/>
              </a:rPr>
              <a:t>= Instabilité </a:t>
            </a:r>
            <a:r>
              <a:rPr lang="fr-FR" sz="1200" dirty="0">
                <a:solidFill>
                  <a:srgbClr val="0F3A9C"/>
                </a:solidFill>
                <a:latin typeface="Arial" charset="0"/>
                <a:ea typeface="Arial" charset="0"/>
                <a:cs typeface="Arial" charset="0"/>
              </a:rPr>
              <a:t>de l’état de santé faible</a:t>
            </a:r>
            <a:endParaRPr lang="fr-FR" sz="1200" dirty="0" smtClean="0">
              <a:solidFill>
                <a:srgbClr val="0F3A9C"/>
              </a:solidFill>
              <a:latin typeface="Arial" charset="0"/>
              <a:ea typeface="Arial" charset="0"/>
              <a:cs typeface="Arial" charset="0"/>
            </a:endParaRPr>
          </a:p>
          <a:p>
            <a:r>
              <a:rPr lang="fr-FR" sz="1200" dirty="0" smtClean="0">
                <a:solidFill>
                  <a:srgbClr val="0F3A9C"/>
                </a:solidFill>
                <a:latin typeface="Arial" charset="0"/>
                <a:ea typeface="Arial" charset="0"/>
                <a:cs typeface="Arial" charset="0"/>
              </a:rPr>
              <a:t>3 </a:t>
            </a:r>
            <a:r>
              <a:rPr lang="fr-FR" sz="1200" dirty="0">
                <a:solidFill>
                  <a:srgbClr val="0F3A9C"/>
                </a:solidFill>
                <a:latin typeface="Arial" charset="0"/>
                <a:ea typeface="Arial" charset="0"/>
                <a:cs typeface="Arial" charset="0"/>
              </a:rPr>
              <a:t>= Instabilité </a:t>
            </a:r>
            <a:r>
              <a:rPr lang="fr-FR" sz="1200" dirty="0" smtClean="0">
                <a:solidFill>
                  <a:srgbClr val="0F3A9C"/>
                </a:solidFill>
                <a:latin typeface="Arial" charset="0"/>
                <a:ea typeface="Arial" charset="0"/>
                <a:cs typeface="Arial" charset="0"/>
              </a:rPr>
              <a:t>de </a:t>
            </a:r>
            <a:r>
              <a:rPr lang="fr-FR" sz="1200" dirty="0">
                <a:solidFill>
                  <a:srgbClr val="0F3A9C"/>
                </a:solidFill>
                <a:latin typeface="Arial" charset="0"/>
                <a:ea typeface="Arial" charset="0"/>
                <a:cs typeface="Arial" charset="0"/>
              </a:rPr>
              <a:t>l’état de santé modérée</a:t>
            </a:r>
            <a:endParaRPr lang="fr-FR" sz="1200" dirty="0" smtClean="0">
              <a:solidFill>
                <a:srgbClr val="0F3A9C"/>
              </a:solidFill>
              <a:latin typeface="Arial" charset="0"/>
              <a:ea typeface="Arial" charset="0"/>
              <a:cs typeface="Arial" charset="0"/>
            </a:endParaRPr>
          </a:p>
          <a:p>
            <a:r>
              <a:rPr lang="fr-FR" sz="1200" dirty="0" smtClean="0">
                <a:solidFill>
                  <a:srgbClr val="0F3A9C"/>
                </a:solidFill>
                <a:latin typeface="Arial" charset="0"/>
                <a:ea typeface="Arial" charset="0"/>
                <a:cs typeface="Arial" charset="0"/>
              </a:rPr>
              <a:t>4 </a:t>
            </a:r>
            <a:r>
              <a:rPr lang="fr-FR" sz="1200" dirty="0">
                <a:solidFill>
                  <a:srgbClr val="0F3A9C"/>
                </a:solidFill>
                <a:latin typeface="Arial" charset="0"/>
                <a:ea typeface="Arial" charset="0"/>
                <a:cs typeface="Arial" charset="0"/>
              </a:rPr>
              <a:t>= Instabilité de l’état de santé haute </a:t>
            </a:r>
            <a:endParaRPr lang="fr-FR" sz="1200" dirty="0" smtClean="0">
              <a:solidFill>
                <a:srgbClr val="0F3A9C"/>
              </a:solidFill>
              <a:latin typeface="Arial" charset="0"/>
              <a:ea typeface="Arial" charset="0"/>
              <a:cs typeface="Arial" charset="0"/>
            </a:endParaRPr>
          </a:p>
          <a:p>
            <a:r>
              <a:rPr lang="fr-FR" sz="1200" dirty="0" smtClean="0">
                <a:solidFill>
                  <a:srgbClr val="0F3A9C"/>
                </a:solidFill>
                <a:latin typeface="Arial" charset="0"/>
                <a:ea typeface="Arial" charset="0"/>
                <a:cs typeface="Arial" charset="0"/>
              </a:rPr>
              <a:t>5 </a:t>
            </a:r>
            <a:r>
              <a:rPr lang="fr-FR" sz="1200" dirty="0">
                <a:solidFill>
                  <a:srgbClr val="0F3A9C"/>
                </a:solidFill>
                <a:latin typeface="Arial" charset="0"/>
                <a:ea typeface="Arial" charset="0"/>
                <a:cs typeface="Arial" charset="0"/>
              </a:rPr>
              <a:t>= Instabilité de l’état de santé très </a:t>
            </a:r>
            <a:r>
              <a:rPr lang="fr-FR" sz="1200" dirty="0" smtClean="0">
                <a:solidFill>
                  <a:srgbClr val="0F3A9C"/>
                </a:solidFill>
                <a:latin typeface="Arial" charset="0"/>
                <a:ea typeface="Arial" charset="0"/>
                <a:cs typeface="Arial" charset="0"/>
              </a:rPr>
              <a:t>haute</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sCHESS</a:t>
            </a:r>
            <a:endParaRPr lang="fr-FR" dirty="0"/>
          </a:p>
        </p:txBody>
      </p:sp>
    </p:spTree>
    <p:extLst>
      <p:ext uri="{BB962C8B-B14F-4D97-AF65-F5344CB8AC3E}">
        <p14:creationId xmlns:p14="http://schemas.microsoft.com/office/powerpoint/2010/main" val="384828245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Index de sévérité sensorielle (sourd aveugle)</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361382"/>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7645" indent="-171450">
              <a:lnSpc>
                <a:spcPct val="100000"/>
              </a:lnSpc>
              <a:spcBef>
                <a:spcPts val="470"/>
              </a:spcBef>
              <a:buFontTx/>
              <a:buChar char="-"/>
              <a:tabLst>
                <a:tab pos="173990" algn="l"/>
              </a:tabLst>
            </a:pPr>
            <a:r>
              <a:rPr lang="fr-FR" sz="1200" dirty="0" smtClean="0">
                <a:solidFill>
                  <a:srgbClr val="0F3A9C"/>
                </a:solidFill>
                <a:latin typeface="Arial" charset="0"/>
                <a:ea typeface="Arial" charset="0"/>
                <a:cs typeface="Arial" charset="0"/>
              </a:rPr>
              <a:t>Audition (iD3)</a:t>
            </a:r>
          </a:p>
          <a:p>
            <a:pPr marL="207645" indent="-171450">
              <a:lnSpc>
                <a:spcPct val="100000"/>
              </a:lnSpc>
              <a:spcBef>
                <a:spcPts val="470"/>
              </a:spcBef>
              <a:buFontTx/>
              <a:buChar char="-"/>
              <a:tabLst>
                <a:tab pos="173990" algn="l"/>
              </a:tabLst>
            </a:pPr>
            <a:r>
              <a:rPr lang="fr-FR" sz="1200" dirty="0" smtClean="0">
                <a:solidFill>
                  <a:srgbClr val="0F3A9C"/>
                </a:solidFill>
                <a:latin typeface="Arial" charset="0"/>
                <a:ea typeface="Arial" charset="0"/>
                <a:cs typeface="Arial" charset="0"/>
              </a:rPr>
              <a:t>Vision (iD4</a:t>
            </a:r>
            <a:r>
              <a:rPr lang="fr-FR" sz="1200" dirty="0">
                <a:solidFill>
                  <a:srgbClr val="0F3A9C"/>
                </a:solidFill>
                <a:latin typeface="Arial" charset="0"/>
                <a:ea typeface="Arial" charset="0"/>
                <a:cs typeface="Arial" charset="0"/>
              </a:rPr>
              <a:t>)</a:t>
            </a:r>
          </a:p>
        </p:txBody>
      </p:sp>
      <p:sp>
        <p:nvSpPr>
          <p:cNvPr id="6" name="Rectangle 5"/>
          <p:cNvSpPr/>
          <p:nvPr/>
        </p:nvSpPr>
        <p:spPr>
          <a:xfrm>
            <a:off x="484818" y="3061892"/>
            <a:ext cx="8174362" cy="3072053"/>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lvl="0" defTabSz="685800">
              <a:defRPr/>
            </a:pPr>
            <a:r>
              <a:rPr lang="fr-FR" sz="1200" dirty="0">
                <a:solidFill>
                  <a:srgbClr val="0F3A9C"/>
                </a:solidFill>
                <a:latin typeface="Arial" charset="0"/>
                <a:ea typeface="Arial" charset="0"/>
                <a:cs typeface="Arial" charset="0"/>
              </a:rPr>
              <a:t>L’échelle permet la mesure sommaire de la déficience </a:t>
            </a:r>
            <a:r>
              <a:rPr lang="fr-FR" sz="1200" dirty="0" smtClean="0">
                <a:solidFill>
                  <a:srgbClr val="0F3A9C"/>
                </a:solidFill>
                <a:latin typeface="Arial" charset="0"/>
                <a:ea typeface="Arial" charset="0"/>
                <a:cs typeface="Arial" charset="0"/>
              </a:rPr>
              <a:t>auditive </a:t>
            </a:r>
            <a:r>
              <a:rPr lang="fr-FR" sz="1200" dirty="0">
                <a:solidFill>
                  <a:srgbClr val="0F3A9C"/>
                </a:solidFill>
                <a:latin typeface="Arial" charset="0"/>
                <a:ea typeface="Arial" charset="0"/>
                <a:cs typeface="Arial" charset="0"/>
              </a:rPr>
              <a:t>et visuelle</a:t>
            </a:r>
            <a:r>
              <a:rPr lang="fr-FR" sz="1200" dirty="0" smtClean="0">
                <a:solidFill>
                  <a:srgbClr val="0F3A9C"/>
                </a:solidFill>
                <a:latin typeface="Arial" charset="0"/>
                <a:ea typeface="Arial" charset="0"/>
                <a:cs typeface="Arial" charset="0"/>
              </a:rPr>
              <a:t>.</a:t>
            </a:r>
          </a:p>
          <a:p>
            <a:pPr lvl="0" defTabSz="685800">
              <a:defRPr/>
            </a:pP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260350" algn="just">
              <a:lnSpc>
                <a:spcPct val="125000"/>
              </a:lnSpc>
            </a:pPr>
            <a:r>
              <a:rPr lang="fr-FR" sz="1200" dirty="0">
                <a:solidFill>
                  <a:srgbClr val="0F3A9C"/>
                </a:solidFill>
                <a:latin typeface="Arial" charset="0"/>
                <a:ea typeface="Arial" charset="0"/>
                <a:cs typeface="Arial" charset="0"/>
              </a:rPr>
              <a:t>Une note élevée indique une </a:t>
            </a:r>
            <a:r>
              <a:rPr lang="fr-FR" sz="1200" dirty="0" smtClean="0">
                <a:solidFill>
                  <a:srgbClr val="0F3A9C"/>
                </a:solidFill>
                <a:latin typeface="Arial" charset="0"/>
                <a:ea typeface="Arial" charset="0"/>
                <a:cs typeface="Arial" charset="0"/>
              </a:rPr>
              <a:t>déficience </a:t>
            </a:r>
            <a:r>
              <a:rPr lang="fr-FR" sz="1200" dirty="0">
                <a:solidFill>
                  <a:srgbClr val="0F3A9C"/>
                </a:solidFill>
                <a:latin typeface="Arial" charset="0"/>
                <a:ea typeface="Arial" charset="0"/>
                <a:cs typeface="Arial" charset="0"/>
              </a:rPr>
              <a:t>plus grave de </a:t>
            </a:r>
            <a:r>
              <a:rPr lang="fr-FR" sz="1200" dirty="0" smtClean="0">
                <a:solidFill>
                  <a:srgbClr val="0F3A9C"/>
                </a:solidFill>
                <a:latin typeface="Arial" charset="0"/>
                <a:ea typeface="Arial" charset="0"/>
                <a:cs typeface="Arial" charset="0"/>
              </a:rPr>
              <a:t>ces </a:t>
            </a:r>
            <a:r>
              <a:rPr lang="fr-FR" sz="1200" dirty="0">
                <a:solidFill>
                  <a:srgbClr val="0F3A9C"/>
                </a:solidFill>
                <a:latin typeface="Arial" charset="0"/>
                <a:ea typeface="Arial" charset="0"/>
                <a:cs typeface="Arial" charset="0"/>
              </a:rPr>
              <a:t>deux sens. </a:t>
            </a:r>
          </a:p>
          <a:p>
            <a:pPr marL="36195" marR="260350" algn="just">
              <a:lnSpc>
                <a:spcPct val="125000"/>
              </a:lnSpc>
            </a:pPr>
            <a:r>
              <a:rPr lang="fr-FR" sz="1200" dirty="0">
                <a:solidFill>
                  <a:srgbClr val="0F3A9C"/>
                </a:solidFill>
                <a:latin typeface="Arial" charset="0"/>
                <a:ea typeface="Arial" charset="0"/>
                <a:cs typeface="Arial" charset="0"/>
              </a:rPr>
              <a:t>Mesure : 0 à </a:t>
            </a:r>
            <a:r>
              <a:rPr lang="fr-FR" sz="1200" dirty="0" smtClean="0">
                <a:solidFill>
                  <a:srgbClr val="0F3A9C"/>
                </a:solidFill>
                <a:latin typeface="Arial" charset="0"/>
                <a:ea typeface="Arial" charset="0"/>
                <a:cs typeface="Arial" charset="0"/>
              </a:rPr>
              <a:t>5</a:t>
            </a:r>
          </a:p>
          <a:p>
            <a:pPr marL="36195" marR="260350" algn="just">
              <a:lnSpc>
                <a:spcPct val="125000"/>
              </a:lnSpc>
            </a:pPr>
            <a:r>
              <a:rPr lang="fr-FR" sz="1200" dirty="0" smtClean="0">
                <a:solidFill>
                  <a:srgbClr val="0F3A9C"/>
                </a:solidFill>
                <a:latin typeface="Arial" charset="0"/>
                <a:ea typeface="Arial" charset="0"/>
                <a:cs typeface="Arial" charset="0"/>
              </a:rPr>
              <a:t>0 = Les deux sens sont intacts</a:t>
            </a:r>
          </a:p>
          <a:p>
            <a:pPr marL="36195" marR="260350" algn="just">
              <a:lnSpc>
                <a:spcPct val="125000"/>
              </a:lnSpc>
            </a:pPr>
            <a:r>
              <a:rPr lang="fr-FR" sz="1200" dirty="0" smtClean="0">
                <a:solidFill>
                  <a:srgbClr val="0F3A9C"/>
                </a:solidFill>
                <a:latin typeface="Arial" charset="0"/>
                <a:ea typeface="Arial" charset="0"/>
                <a:cs typeface="Arial" charset="0"/>
              </a:rPr>
              <a:t>1 = L’un des deux sens est modérément déficient</a:t>
            </a:r>
          </a:p>
          <a:p>
            <a:pPr marL="36195" marR="260350" algn="just">
              <a:lnSpc>
                <a:spcPct val="125000"/>
              </a:lnSpc>
            </a:pPr>
            <a:r>
              <a:rPr lang="fr-FR" sz="1200" dirty="0" smtClean="0">
                <a:solidFill>
                  <a:srgbClr val="0F3A9C"/>
                </a:solidFill>
                <a:latin typeface="Arial" charset="0"/>
                <a:ea typeface="Arial" charset="0"/>
                <a:cs typeface="Arial" charset="0"/>
              </a:rPr>
              <a:t>2 = L’un des deux sens est sévèrement déficient</a:t>
            </a:r>
          </a:p>
          <a:p>
            <a:pPr marL="36195" marR="260350" algn="just">
              <a:lnSpc>
                <a:spcPct val="125000"/>
              </a:lnSpc>
            </a:pPr>
            <a:r>
              <a:rPr lang="fr-FR" sz="1200" dirty="0" smtClean="0">
                <a:solidFill>
                  <a:srgbClr val="0F3A9C"/>
                </a:solidFill>
                <a:latin typeface="Arial" charset="0"/>
                <a:ea typeface="Arial" charset="0"/>
                <a:cs typeface="Arial" charset="0"/>
              </a:rPr>
              <a:t>3 = Les deux sens sont modérément déficients</a:t>
            </a:r>
          </a:p>
          <a:p>
            <a:pPr marL="36195" marR="260350" algn="just">
              <a:lnSpc>
                <a:spcPct val="125000"/>
              </a:lnSpc>
            </a:pPr>
            <a:r>
              <a:rPr lang="fr-FR" sz="1200" dirty="0" smtClean="0">
                <a:solidFill>
                  <a:srgbClr val="0F3A9C"/>
                </a:solidFill>
                <a:latin typeface="Arial" charset="0"/>
                <a:ea typeface="Arial" charset="0"/>
                <a:cs typeface="Arial" charset="0"/>
              </a:rPr>
              <a:t>4 = Un sens est modérément déficient, le second sévèrement déficient</a:t>
            </a:r>
          </a:p>
          <a:p>
            <a:pPr marL="36195" marR="260350" algn="just">
              <a:lnSpc>
                <a:spcPct val="125000"/>
              </a:lnSpc>
            </a:pPr>
            <a:r>
              <a:rPr lang="fr-FR" sz="1200" dirty="0" smtClean="0">
                <a:solidFill>
                  <a:srgbClr val="0F3A9C"/>
                </a:solidFill>
                <a:latin typeface="Arial" charset="0"/>
                <a:ea typeface="Arial" charset="0"/>
                <a:cs typeface="Arial" charset="0"/>
              </a:rPr>
              <a:t>5 = Les deux sens sont sévèrement déficients</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sDbSI</a:t>
            </a:r>
            <a:endParaRPr lang="fr-FR" dirty="0"/>
          </a:p>
        </p:txBody>
      </p:sp>
    </p:spTree>
    <p:extLst>
      <p:ext uri="{BB962C8B-B14F-4D97-AF65-F5344CB8AC3E}">
        <p14:creationId xmlns:p14="http://schemas.microsoft.com/office/powerpoint/2010/main" val="305360713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Echelle de douleur</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361382"/>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1"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8280" marR="46355" indent="-171450">
              <a:lnSpc>
                <a:spcPct val="150000"/>
              </a:lnSpc>
              <a:spcBef>
                <a:spcPts val="229"/>
              </a:spcBef>
              <a:buFontTx/>
              <a:buChar char="-"/>
              <a:tabLst>
                <a:tab pos="174625" algn="l"/>
              </a:tabLst>
            </a:pPr>
            <a:r>
              <a:rPr lang="fr-FR" sz="1200" dirty="0" smtClean="0">
                <a:solidFill>
                  <a:srgbClr val="0F3A9C"/>
                </a:solidFill>
                <a:latin typeface="Arial" charset="0"/>
                <a:ea typeface="Arial" charset="0"/>
                <a:cs typeface="Arial" charset="0"/>
              </a:rPr>
              <a:t>Fréquence </a:t>
            </a:r>
            <a:r>
              <a:rPr lang="fr-FR" sz="1200" dirty="0">
                <a:solidFill>
                  <a:srgbClr val="0F3A9C"/>
                </a:solidFill>
                <a:latin typeface="Arial" charset="0"/>
                <a:ea typeface="Arial" charset="0"/>
                <a:cs typeface="Arial" charset="0"/>
              </a:rPr>
              <a:t>à laquelle la personne </a:t>
            </a:r>
            <a:r>
              <a:rPr lang="fr-FR" sz="1200" dirty="0" smtClean="0">
                <a:solidFill>
                  <a:srgbClr val="0F3A9C"/>
                </a:solidFill>
                <a:latin typeface="Arial" charset="0"/>
                <a:ea typeface="Arial" charset="0"/>
                <a:cs typeface="Arial" charset="0"/>
              </a:rPr>
              <a:t>rapporte ou </a:t>
            </a:r>
            <a:r>
              <a:rPr lang="fr-FR" sz="1200" dirty="0">
                <a:solidFill>
                  <a:srgbClr val="0F3A9C"/>
                </a:solidFill>
                <a:latin typeface="Arial" charset="0"/>
                <a:ea typeface="Arial" charset="0"/>
                <a:cs typeface="Arial" charset="0"/>
              </a:rPr>
              <a:t>montre des </a:t>
            </a:r>
            <a:r>
              <a:rPr lang="fr-FR" sz="1200" dirty="0" smtClean="0">
                <a:solidFill>
                  <a:srgbClr val="0F3A9C"/>
                </a:solidFill>
                <a:latin typeface="Arial" charset="0"/>
                <a:ea typeface="Arial" charset="0"/>
                <a:cs typeface="Arial" charset="0"/>
              </a:rPr>
              <a:t>signes de </a:t>
            </a:r>
            <a:r>
              <a:rPr lang="fr-FR" sz="1200" dirty="0">
                <a:solidFill>
                  <a:srgbClr val="0F3A9C"/>
                </a:solidFill>
                <a:latin typeface="Arial" charset="0"/>
                <a:ea typeface="Arial" charset="0"/>
                <a:cs typeface="Arial" charset="0"/>
              </a:rPr>
              <a:t>douleur </a:t>
            </a:r>
            <a:r>
              <a:rPr lang="fr-FR" sz="1200" dirty="0" smtClean="0">
                <a:solidFill>
                  <a:srgbClr val="0F3A9C"/>
                </a:solidFill>
                <a:latin typeface="Arial" charset="0"/>
                <a:ea typeface="Arial" charset="0"/>
                <a:cs typeface="Arial" charset="0"/>
              </a:rPr>
              <a:t>(iJ5a)</a:t>
            </a:r>
          </a:p>
          <a:p>
            <a:pPr marL="208280" marR="46355" indent="-171450" algn="just">
              <a:lnSpc>
                <a:spcPct val="150000"/>
              </a:lnSpc>
              <a:spcBef>
                <a:spcPts val="229"/>
              </a:spcBef>
              <a:buFontTx/>
              <a:buChar char="-"/>
              <a:tabLst>
                <a:tab pos="174625" algn="l"/>
              </a:tabLst>
            </a:pPr>
            <a:r>
              <a:rPr lang="fr-FR" sz="1200" dirty="0" smtClean="0">
                <a:solidFill>
                  <a:srgbClr val="0F3A9C"/>
                </a:solidFill>
                <a:latin typeface="Arial" charset="0"/>
                <a:ea typeface="Arial" charset="0"/>
                <a:cs typeface="Arial" charset="0"/>
              </a:rPr>
              <a:t>Intensité maximale de la douleur </a:t>
            </a:r>
            <a:r>
              <a:rPr lang="fr-FR" sz="1200" dirty="0">
                <a:solidFill>
                  <a:srgbClr val="0F3A9C"/>
                </a:solidFill>
                <a:latin typeface="Arial" charset="0"/>
                <a:ea typeface="Arial" charset="0"/>
                <a:cs typeface="Arial" charset="0"/>
              </a:rPr>
              <a:t>ressentie </a:t>
            </a:r>
            <a:r>
              <a:rPr lang="fr-FR" sz="1200" dirty="0" smtClean="0">
                <a:solidFill>
                  <a:srgbClr val="0F3A9C"/>
                </a:solidFill>
                <a:latin typeface="Arial" charset="0"/>
                <a:ea typeface="Arial" charset="0"/>
                <a:cs typeface="Arial" charset="0"/>
              </a:rPr>
              <a:t>(iJ5b</a:t>
            </a:r>
            <a:r>
              <a:rPr lang="fr-FR" sz="1200" dirty="0">
                <a:solidFill>
                  <a:srgbClr val="0F3A9C"/>
                </a:solidFill>
                <a:latin typeface="Arial" charset="0"/>
                <a:ea typeface="Arial" charset="0"/>
                <a:cs typeface="Arial" charset="0"/>
              </a:rPr>
              <a:t>)</a:t>
            </a:r>
          </a:p>
        </p:txBody>
      </p:sp>
      <p:sp>
        <p:nvSpPr>
          <p:cNvPr id="6" name="Rectangle 5"/>
          <p:cNvSpPr/>
          <p:nvPr/>
        </p:nvSpPr>
        <p:spPr>
          <a:xfrm>
            <a:off x="484818" y="3061892"/>
            <a:ext cx="8174362" cy="3072053"/>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9525" lvl="1"/>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marL="36830" marR="599440">
              <a:lnSpc>
                <a:spcPct val="125000"/>
              </a:lnSpc>
              <a:spcBef>
                <a:spcPts val="229"/>
              </a:spcBef>
            </a:pPr>
            <a:r>
              <a:rPr lang="fr-FR" sz="1200" dirty="0">
                <a:solidFill>
                  <a:srgbClr val="0F3A9C"/>
                </a:solidFill>
                <a:latin typeface="Arial" charset="0"/>
                <a:ea typeface="Arial" charset="0"/>
                <a:cs typeface="Arial" charset="0"/>
              </a:rPr>
              <a:t>L’échelle sert à évaluer la présence de la douleur et </a:t>
            </a:r>
            <a:r>
              <a:rPr lang="fr-FR" sz="1200" dirty="0" smtClean="0">
                <a:solidFill>
                  <a:srgbClr val="0F3A9C"/>
                </a:solidFill>
                <a:latin typeface="Arial" charset="0"/>
                <a:ea typeface="Arial" charset="0"/>
                <a:cs typeface="Arial" charset="0"/>
              </a:rPr>
              <a:t>son </a:t>
            </a:r>
            <a:r>
              <a:rPr lang="fr-FR" sz="1200" dirty="0">
                <a:solidFill>
                  <a:srgbClr val="0F3A9C"/>
                </a:solidFill>
                <a:latin typeface="Arial" charset="0"/>
                <a:ea typeface="Arial" charset="0"/>
                <a:cs typeface="Arial" charset="0"/>
              </a:rPr>
              <a:t>intensité.</a:t>
            </a:r>
          </a:p>
          <a:p>
            <a:pPr marL="36830" marR="982344">
              <a:lnSpc>
                <a:spcPct val="125000"/>
              </a:lnSpc>
              <a:spcBef>
                <a:spcPts val="600"/>
              </a:spcBef>
            </a:pPr>
            <a:r>
              <a:rPr lang="fr-FR" sz="1200" dirty="0">
                <a:solidFill>
                  <a:srgbClr val="0F3A9C"/>
                </a:solidFill>
                <a:latin typeface="Arial" charset="0"/>
                <a:ea typeface="Arial" charset="0"/>
                <a:cs typeface="Arial" charset="0"/>
              </a:rPr>
              <a:t>Les résultats se comparent bien à </a:t>
            </a:r>
            <a:r>
              <a:rPr lang="fr-FR" sz="1200" dirty="0" smtClean="0">
                <a:solidFill>
                  <a:srgbClr val="0F3A9C"/>
                </a:solidFill>
                <a:latin typeface="Arial" charset="0"/>
                <a:ea typeface="Arial" charset="0"/>
                <a:cs typeface="Arial" charset="0"/>
              </a:rPr>
              <a:t>l’échelle </a:t>
            </a:r>
            <a:r>
              <a:rPr lang="fr-FR" sz="1200" dirty="0">
                <a:solidFill>
                  <a:srgbClr val="0F3A9C"/>
                </a:solidFill>
                <a:latin typeface="Arial" charset="0"/>
                <a:ea typeface="Arial" charset="0"/>
                <a:cs typeface="Arial" charset="0"/>
              </a:rPr>
              <a:t>visuelle analogique.</a:t>
            </a:r>
          </a:p>
          <a:p>
            <a:pPr lvl="0" defTabSz="685800">
              <a:defRPr/>
            </a:pP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267335">
              <a:lnSpc>
                <a:spcPct val="125000"/>
              </a:lnSpc>
            </a:pPr>
            <a:r>
              <a:rPr lang="fr-FR" sz="1200" dirty="0">
                <a:solidFill>
                  <a:srgbClr val="0F3A9C"/>
                </a:solidFill>
                <a:latin typeface="Arial" charset="0"/>
                <a:ea typeface="Arial" charset="0"/>
                <a:cs typeface="Arial" charset="0"/>
              </a:rPr>
              <a:t>Une note élevée indique des </a:t>
            </a:r>
            <a:r>
              <a:rPr lang="fr-FR" sz="1200" dirty="0" smtClean="0">
                <a:solidFill>
                  <a:srgbClr val="0F3A9C"/>
                </a:solidFill>
                <a:latin typeface="Arial" charset="0"/>
                <a:ea typeface="Arial" charset="0"/>
                <a:cs typeface="Arial" charset="0"/>
              </a:rPr>
              <a:t>douleurs </a:t>
            </a:r>
            <a:r>
              <a:rPr lang="fr-FR" sz="1200" dirty="0">
                <a:solidFill>
                  <a:srgbClr val="0F3A9C"/>
                </a:solidFill>
                <a:latin typeface="Arial" charset="0"/>
                <a:ea typeface="Arial" charset="0"/>
                <a:cs typeface="Arial" charset="0"/>
              </a:rPr>
              <a:t>plus fortes.</a:t>
            </a:r>
          </a:p>
          <a:p>
            <a:pPr marL="36195" marR="267335">
              <a:lnSpc>
                <a:spcPct val="125000"/>
              </a:lnSpc>
            </a:pPr>
            <a:r>
              <a:rPr lang="fr-FR" sz="1200" dirty="0">
                <a:solidFill>
                  <a:srgbClr val="0F3A9C"/>
                </a:solidFill>
                <a:latin typeface="Arial" charset="0"/>
                <a:ea typeface="Arial" charset="0"/>
                <a:cs typeface="Arial" charset="0"/>
              </a:rPr>
              <a:t>Mesure : 0 à 4 </a:t>
            </a:r>
          </a:p>
          <a:p>
            <a:pPr marL="36195" marR="267335">
              <a:lnSpc>
                <a:spcPct val="125000"/>
              </a:lnSpc>
            </a:pPr>
            <a:r>
              <a:rPr lang="fr-FR" sz="1200" dirty="0">
                <a:solidFill>
                  <a:srgbClr val="0F3A9C"/>
                </a:solidFill>
                <a:latin typeface="Arial" charset="0"/>
                <a:ea typeface="Arial" charset="0"/>
                <a:cs typeface="Arial" charset="0"/>
              </a:rPr>
              <a:t>0 = Pas de douleur</a:t>
            </a:r>
          </a:p>
          <a:p>
            <a:pPr marL="36195" marR="267335">
              <a:lnSpc>
                <a:spcPct val="125000"/>
              </a:lnSpc>
            </a:pPr>
            <a:r>
              <a:rPr lang="fr-FR" sz="1200" dirty="0">
                <a:solidFill>
                  <a:srgbClr val="0F3A9C"/>
                </a:solidFill>
                <a:latin typeface="Arial" charset="0"/>
                <a:ea typeface="Arial" charset="0"/>
                <a:cs typeface="Arial" charset="0"/>
              </a:rPr>
              <a:t>1 = Douleur non quotidienne</a:t>
            </a:r>
          </a:p>
          <a:p>
            <a:pPr marL="36195" marR="267335">
              <a:lnSpc>
                <a:spcPct val="125000"/>
              </a:lnSpc>
            </a:pPr>
            <a:r>
              <a:rPr lang="fr-FR" sz="1200" dirty="0">
                <a:solidFill>
                  <a:srgbClr val="0F3A9C"/>
                </a:solidFill>
                <a:latin typeface="Arial" charset="0"/>
                <a:ea typeface="Arial" charset="0"/>
                <a:cs typeface="Arial" charset="0"/>
              </a:rPr>
              <a:t>2 = Douleur quotidienne peu intense</a:t>
            </a:r>
          </a:p>
          <a:p>
            <a:pPr marL="36195" marR="267335">
              <a:lnSpc>
                <a:spcPct val="125000"/>
              </a:lnSpc>
            </a:pPr>
            <a:r>
              <a:rPr lang="fr-FR" sz="1200" dirty="0">
                <a:solidFill>
                  <a:srgbClr val="0F3A9C"/>
                </a:solidFill>
                <a:latin typeface="Arial" charset="0"/>
                <a:ea typeface="Arial" charset="0"/>
                <a:cs typeface="Arial" charset="0"/>
              </a:rPr>
              <a:t>3 = Douleur quotidienne intense</a:t>
            </a:r>
          </a:p>
          <a:p>
            <a:pPr marL="36195" marR="267335">
              <a:lnSpc>
                <a:spcPct val="125000"/>
              </a:lnSpc>
            </a:pPr>
            <a:r>
              <a:rPr lang="fr-FR" sz="1200" dirty="0">
                <a:solidFill>
                  <a:srgbClr val="0F3A9C"/>
                </a:solidFill>
                <a:latin typeface="Arial" charset="0"/>
                <a:ea typeface="Arial" charset="0"/>
                <a:cs typeface="Arial" charset="0"/>
              </a:rPr>
              <a:t>4 = Douleur quotidienne insupportable</a:t>
            </a: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sPAIN</a:t>
            </a:r>
            <a:endParaRPr lang="fr-FR" dirty="0"/>
          </a:p>
        </p:txBody>
      </p:sp>
    </p:spTree>
    <p:extLst>
      <p:ext uri="{BB962C8B-B14F-4D97-AF65-F5344CB8AC3E}">
        <p14:creationId xmlns:p14="http://schemas.microsoft.com/office/powerpoint/2010/main" val="203280647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Echelle de risque d’ulcère de pression </a:t>
            </a:r>
            <a:r>
              <a:rPr lang="fr-FR" sz="1200" b="1" i="1" dirty="0" smtClean="0">
                <a:solidFill>
                  <a:srgbClr val="0F3A9C"/>
                </a:solidFill>
                <a:latin typeface="Arial" charset="0"/>
                <a:ea typeface="Arial" charset="0"/>
                <a:cs typeface="Arial" charset="0"/>
              </a:rPr>
              <a:t>(Pressure ulcere risk scale)</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885084"/>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Déambulation (iG2e)</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Mobilité </a:t>
            </a:r>
            <a:r>
              <a:rPr lang="fr-FR" sz="1200" dirty="0">
                <a:solidFill>
                  <a:srgbClr val="0F3A9C"/>
                </a:solidFill>
                <a:latin typeface="Arial" charset="0"/>
                <a:ea typeface="Arial" charset="0"/>
                <a:cs typeface="Arial" charset="0"/>
              </a:rPr>
              <a:t>au lit </a:t>
            </a:r>
            <a:r>
              <a:rPr lang="fr-FR" sz="1200" dirty="0" smtClean="0">
                <a:solidFill>
                  <a:srgbClr val="0F3A9C"/>
                </a:solidFill>
                <a:latin typeface="Arial" charset="0"/>
                <a:ea typeface="Arial" charset="0"/>
                <a:cs typeface="Arial" charset="0"/>
              </a:rPr>
              <a:t>(iG2i)</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Continence </a:t>
            </a:r>
            <a:r>
              <a:rPr lang="fr-FR" sz="1200" dirty="0">
                <a:solidFill>
                  <a:srgbClr val="0F3A9C"/>
                </a:solidFill>
                <a:latin typeface="Arial" charset="0"/>
                <a:ea typeface="Arial" charset="0"/>
                <a:cs typeface="Arial" charset="0"/>
              </a:rPr>
              <a:t>fécale </a:t>
            </a:r>
            <a:r>
              <a:rPr lang="fr-FR" sz="1200" dirty="0" smtClean="0">
                <a:solidFill>
                  <a:srgbClr val="0F3A9C"/>
                </a:solidFill>
                <a:latin typeface="Arial" charset="0"/>
                <a:ea typeface="Arial" charset="0"/>
                <a:cs typeface="Arial" charset="0"/>
              </a:rPr>
              <a:t>(iH3)</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Dyspnée (iJ3)</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Fréquence </a:t>
            </a:r>
            <a:r>
              <a:rPr lang="fr-FR" sz="1200" dirty="0">
                <a:solidFill>
                  <a:srgbClr val="0F3A9C"/>
                </a:solidFill>
                <a:latin typeface="Arial" charset="0"/>
                <a:ea typeface="Arial" charset="0"/>
                <a:cs typeface="Arial" charset="0"/>
              </a:rPr>
              <a:t>à laquelle la personne </a:t>
            </a:r>
            <a:r>
              <a:rPr lang="fr-FR" sz="1200" dirty="0" smtClean="0">
                <a:solidFill>
                  <a:srgbClr val="0F3A9C"/>
                </a:solidFill>
                <a:latin typeface="Arial" charset="0"/>
                <a:ea typeface="Arial" charset="0"/>
                <a:cs typeface="Arial" charset="0"/>
              </a:rPr>
              <a:t>rapporte ou </a:t>
            </a:r>
            <a:r>
              <a:rPr lang="fr-FR" sz="1200" dirty="0">
                <a:solidFill>
                  <a:srgbClr val="0F3A9C"/>
                </a:solidFill>
                <a:latin typeface="Arial" charset="0"/>
                <a:ea typeface="Arial" charset="0"/>
                <a:cs typeface="Arial" charset="0"/>
              </a:rPr>
              <a:t>montre des signes </a:t>
            </a:r>
            <a:r>
              <a:rPr lang="fr-FR" sz="1200" dirty="0" smtClean="0">
                <a:solidFill>
                  <a:srgbClr val="0F3A9C"/>
                </a:solidFill>
                <a:latin typeface="Arial" charset="0"/>
                <a:ea typeface="Arial" charset="0"/>
                <a:cs typeface="Arial" charset="0"/>
              </a:rPr>
              <a:t>de </a:t>
            </a:r>
            <a:r>
              <a:rPr lang="fr-FR" sz="1200" dirty="0">
                <a:solidFill>
                  <a:srgbClr val="0F3A9C"/>
                </a:solidFill>
                <a:latin typeface="Arial" charset="0"/>
                <a:ea typeface="Arial" charset="0"/>
                <a:cs typeface="Arial" charset="0"/>
              </a:rPr>
              <a:t>douleur </a:t>
            </a:r>
            <a:r>
              <a:rPr lang="fr-FR" sz="1200" dirty="0" smtClean="0">
                <a:solidFill>
                  <a:srgbClr val="0F3A9C"/>
                </a:solidFill>
                <a:latin typeface="Arial" charset="0"/>
                <a:ea typeface="Arial" charset="0"/>
                <a:cs typeface="Arial" charset="0"/>
              </a:rPr>
              <a:t>(iJ5a)</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Perte </a:t>
            </a:r>
            <a:r>
              <a:rPr lang="fr-FR" sz="1200" dirty="0">
                <a:solidFill>
                  <a:srgbClr val="0F3A9C"/>
                </a:solidFill>
                <a:latin typeface="Arial" charset="0"/>
                <a:ea typeface="Arial" charset="0"/>
                <a:cs typeface="Arial" charset="0"/>
              </a:rPr>
              <a:t>de poids de 5 % ou plus au cours des 30 derniers jours </a:t>
            </a:r>
            <a:r>
              <a:rPr lang="fr-FR" sz="1200" dirty="0" smtClean="0">
                <a:solidFill>
                  <a:srgbClr val="0F3A9C"/>
                </a:solidFill>
                <a:latin typeface="Arial" charset="0"/>
                <a:ea typeface="Arial" charset="0"/>
                <a:cs typeface="Arial" charset="0"/>
              </a:rPr>
              <a:t>ou de </a:t>
            </a:r>
            <a:r>
              <a:rPr lang="fr-FR" sz="1200" dirty="0">
                <a:solidFill>
                  <a:srgbClr val="0F3A9C"/>
                </a:solidFill>
                <a:latin typeface="Arial" charset="0"/>
                <a:ea typeface="Arial" charset="0"/>
                <a:cs typeface="Arial" charset="0"/>
              </a:rPr>
              <a:t>10 % ou plus au cours des 180 derniers jours </a:t>
            </a:r>
            <a:r>
              <a:rPr lang="fr-FR" sz="1200" dirty="0" smtClean="0">
                <a:solidFill>
                  <a:srgbClr val="0F3A9C"/>
                </a:solidFill>
                <a:latin typeface="Arial" charset="0"/>
                <a:ea typeface="Arial" charset="0"/>
                <a:cs typeface="Arial" charset="0"/>
              </a:rPr>
              <a:t>(iK2a)</a:t>
            </a:r>
          </a:p>
          <a:p>
            <a:pPr marL="208280"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Antécédents </a:t>
            </a:r>
            <a:r>
              <a:rPr lang="fr-FR" sz="1200" dirty="0">
                <a:solidFill>
                  <a:srgbClr val="0F3A9C"/>
                </a:solidFill>
                <a:latin typeface="Arial" charset="0"/>
                <a:ea typeface="Arial" charset="0"/>
                <a:cs typeface="Arial" charset="0"/>
              </a:rPr>
              <a:t>d’ulcères de pression </a:t>
            </a:r>
            <a:r>
              <a:rPr lang="fr-FR" sz="1200" dirty="0" smtClean="0">
                <a:solidFill>
                  <a:srgbClr val="0F3A9C"/>
                </a:solidFill>
                <a:latin typeface="Arial" charset="0"/>
                <a:ea typeface="Arial" charset="0"/>
                <a:cs typeface="Arial" charset="0"/>
              </a:rPr>
              <a:t>(iL2</a:t>
            </a:r>
            <a:r>
              <a:rPr lang="fr-FR" sz="1200" dirty="0">
                <a:solidFill>
                  <a:srgbClr val="0F3A9C"/>
                </a:solidFill>
                <a:latin typeface="Arial" charset="0"/>
                <a:ea typeface="Arial" charset="0"/>
                <a:cs typeface="Arial" charset="0"/>
              </a:rPr>
              <a:t>)</a:t>
            </a:r>
          </a:p>
        </p:txBody>
      </p:sp>
      <p:sp>
        <p:nvSpPr>
          <p:cNvPr id="6" name="Rectangle 5"/>
          <p:cNvSpPr/>
          <p:nvPr/>
        </p:nvSpPr>
        <p:spPr>
          <a:xfrm>
            <a:off x="484818" y="3585594"/>
            <a:ext cx="8174362" cy="2615701"/>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36195" marR="267335" lvl="1">
              <a:lnSpc>
                <a:spcPct val="125000"/>
              </a:lnSpc>
            </a:pPr>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marL="36195" marR="267335" lvl="0" algn="just">
              <a:lnSpc>
                <a:spcPct val="125000"/>
              </a:lnSpc>
              <a:defRPr/>
            </a:pPr>
            <a:r>
              <a:rPr lang="fr-FR" sz="1200" dirty="0">
                <a:solidFill>
                  <a:srgbClr val="0F3A9C"/>
                </a:solidFill>
                <a:latin typeface="Arial" charset="0"/>
                <a:ea typeface="Arial" charset="0"/>
                <a:cs typeface="Arial" charset="0"/>
              </a:rPr>
              <a:t>L’échelle permet de cibler les personnes qui présentent </a:t>
            </a:r>
            <a:r>
              <a:rPr lang="fr-FR" sz="1200" dirty="0" smtClean="0">
                <a:solidFill>
                  <a:srgbClr val="0F3A9C"/>
                </a:solidFill>
                <a:latin typeface="Arial" charset="0"/>
                <a:ea typeface="Arial" charset="0"/>
                <a:cs typeface="Arial" charset="0"/>
              </a:rPr>
              <a:t>un </a:t>
            </a:r>
            <a:r>
              <a:rPr lang="fr-FR" sz="1200" dirty="0">
                <a:solidFill>
                  <a:srgbClr val="0F3A9C"/>
                </a:solidFill>
                <a:latin typeface="Arial" charset="0"/>
                <a:ea typeface="Arial" charset="0"/>
                <a:cs typeface="Arial" charset="0"/>
              </a:rPr>
              <a:t>risque d’ulcères de pression </a:t>
            </a:r>
            <a:r>
              <a:rPr lang="fr-FR" sz="1200" dirty="0" smtClean="0">
                <a:solidFill>
                  <a:srgbClr val="0F3A9C"/>
                </a:solidFill>
                <a:latin typeface="Arial" charset="0"/>
                <a:ea typeface="Arial" charset="0"/>
                <a:cs typeface="Arial" charset="0"/>
              </a:rPr>
              <a:t>à divers </a:t>
            </a:r>
            <a:r>
              <a:rPr lang="fr-FR" sz="1200" dirty="0">
                <a:solidFill>
                  <a:srgbClr val="0F3A9C"/>
                </a:solidFill>
                <a:latin typeface="Arial" charset="0"/>
                <a:ea typeface="Arial" charset="0"/>
                <a:cs typeface="Arial" charset="0"/>
              </a:rPr>
              <a:t>degrés afin de cerner les facteurs de risque </a:t>
            </a:r>
            <a:r>
              <a:rPr lang="fr-FR" sz="1200" dirty="0" smtClean="0">
                <a:solidFill>
                  <a:srgbClr val="0F3A9C"/>
                </a:solidFill>
                <a:latin typeface="Arial" charset="0"/>
                <a:ea typeface="Arial" charset="0"/>
                <a:cs typeface="Arial" charset="0"/>
              </a:rPr>
              <a:t>dans </a:t>
            </a:r>
            <a:r>
              <a:rPr lang="fr-FR" sz="1200" dirty="0">
                <a:solidFill>
                  <a:srgbClr val="0F3A9C"/>
                </a:solidFill>
                <a:latin typeface="Arial" charset="0"/>
                <a:ea typeface="Arial" charset="0"/>
                <a:cs typeface="Arial" charset="0"/>
              </a:rPr>
              <a:t>un but préventif</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59055">
              <a:lnSpc>
                <a:spcPct val="125000"/>
              </a:lnSpc>
            </a:pPr>
            <a:r>
              <a:rPr lang="fr-FR" sz="1200" dirty="0">
                <a:solidFill>
                  <a:srgbClr val="0F3A9C"/>
                </a:solidFill>
                <a:latin typeface="Arial" charset="0"/>
                <a:ea typeface="Arial" charset="0"/>
                <a:cs typeface="Arial" charset="0"/>
              </a:rPr>
              <a:t>Une note élevée indique </a:t>
            </a:r>
            <a:r>
              <a:rPr lang="fr-FR" sz="1200" dirty="0" smtClean="0">
                <a:solidFill>
                  <a:srgbClr val="0F3A9C"/>
                </a:solidFill>
                <a:latin typeface="Arial" charset="0"/>
                <a:ea typeface="Arial" charset="0"/>
                <a:cs typeface="Arial" charset="0"/>
              </a:rPr>
              <a:t>un </a:t>
            </a:r>
            <a:r>
              <a:rPr lang="fr-FR" sz="1200" dirty="0">
                <a:solidFill>
                  <a:srgbClr val="0F3A9C"/>
                </a:solidFill>
                <a:latin typeface="Arial" charset="0"/>
                <a:ea typeface="Arial" charset="0"/>
                <a:cs typeface="Arial" charset="0"/>
              </a:rPr>
              <a:t>risque relatif élevé de développer </a:t>
            </a:r>
            <a:r>
              <a:rPr lang="fr-FR" sz="1200" dirty="0" smtClean="0">
                <a:solidFill>
                  <a:srgbClr val="0F3A9C"/>
                </a:solidFill>
                <a:latin typeface="Arial" charset="0"/>
                <a:ea typeface="Arial" charset="0"/>
                <a:cs typeface="Arial" charset="0"/>
              </a:rPr>
              <a:t>un </a:t>
            </a:r>
            <a:r>
              <a:rPr lang="fr-FR" sz="1200" dirty="0">
                <a:solidFill>
                  <a:srgbClr val="0F3A9C"/>
                </a:solidFill>
                <a:latin typeface="Arial" charset="0"/>
                <a:ea typeface="Arial" charset="0"/>
                <a:cs typeface="Arial" charset="0"/>
              </a:rPr>
              <a:t>nouvel ulcère de pression. </a:t>
            </a:r>
          </a:p>
          <a:p>
            <a:pPr marL="36195" marR="59055">
              <a:lnSpc>
                <a:spcPct val="125000"/>
              </a:lnSpc>
            </a:pPr>
            <a:r>
              <a:rPr lang="fr-FR" sz="1200" dirty="0">
                <a:solidFill>
                  <a:srgbClr val="0F3A9C"/>
                </a:solidFill>
                <a:latin typeface="Arial" charset="0"/>
                <a:ea typeface="Arial" charset="0"/>
                <a:cs typeface="Arial" charset="0"/>
              </a:rPr>
              <a:t>Mesure : 0 à 8 </a:t>
            </a:r>
          </a:p>
          <a:p>
            <a:pPr marL="36195" marR="59055">
              <a:lnSpc>
                <a:spcPct val="125000"/>
              </a:lnSpc>
            </a:pPr>
            <a:r>
              <a:rPr lang="fr-FR" sz="1200" dirty="0">
                <a:solidFill>
                  <a:srgbClr val="0F3A9C"/>
                </a:solidFill>
                <a:latin typeface="Arial" charset="0"/>
                <a:ea typeface="Arial" charset="0"/>
                <a:cs typeface="Arial" charset="0"/>
              </a:rPr>
              <a:t>0 = Risque très faible</a:t>
            </a:r>
          </a:p>
          <a:p>
            <a:pPr marL="36195" marR="59055">
              <a:lnSpc>
                <a:spcPct val="125000"/>
              </a:lnSpc>
            </a:pPr>
            <a:r>
              <a:rPr lang="fr-FR" sz="1200" dirty="0" smtClean="0">
                <a:solidFill>
                  <a:srgbClr val="0F3A9C"/>
                </a:solidFill>
                <a:latin typeface="Arial" charset="0"/>
                <a:ea typeface="Arial" charset="0"/>
                <a:cs typeface="Arial" charset="0"/>
              </a:rPr>
              <a:t>1-2 </a:t>
            </a:r>
            <a:r>
              <a:rPr lang="fr-FR" sz="1200" dirty="0">
                <a:solidFill>
                  <a:srgbClr val="0F3A9C"/>
                </a:solidFill>
                <a:latin typeface="Arial" charset="0"/>
                <a:ea typeface="Arial" charset="0"/>
                <a:cs typeface="Arial" charset="0"/>
              </a:rPr>
              <a:t>= Risque faible</a:t>
            </a:r>
          </a:p>
          <a:p>
            <a:pPr marL="36195" marR="59055">
              <a:lnSpc>
                <a:spcPct val="125000"/>
              </a:lnSpc>
            </a:pPr>
            <a:r>
              <a:rPr lang="fr-FR" sz="1200" dirty="0" smtClean="0">
                <a:solidFill>
                  <a:srgbClr val="0F3A9C"/>
                </a:solidFill>
                <a:latin typeface="Arial" charset="0"/>
                <a:ea typeface="Arial" charset="0"/>
                <a:cs typeface="Arial" charset="0"/>
              </a:rPr>
              <a:t>3 </a:t>
            </a:r>
            <a:r>
              <a:rPr lang="fr-FR" sz="1200" dirty="0">
                <a:solidFill>
                  <a:srgbClr val="0F3A9C"/>
                </a:solidFill>
                <a:latin typeface="Arial" charset="0"/>
                <a:ea typeface="Arial" charset="0"/>
                <a:cs typeface="Arial" charset="0"/>
              </a:rPr>
              <a:t>= Risque modéré</a:t>
            </a:r>
          </a:p>
          <a:p>
            <a:pPr marL="36195" marR="59055">
              <a:lnSpc>
                <a:spcPct val="125000"/>
              </a:lnSpc>
            </a:pPr>
            <a:r>
              <a:rPr lang="fr-FR" sz="1200" dirty="0" smtClean="0">
                <a:solidFill>
                  <a:srgbClr val="0F3A9C"/>
                </a:solidFill>
                <a:latin typeface="Arial" charset="0"/>
                <a:ea typeface="Arial" charset="0"/>
                <a:cs typeface="Arial" charset="0"/>
              </a:rPr>
              <a:t>4-5 </a:t>
            </a:r>
            <a:r>
              <a:rPr lang="fr-FR" sz="1200" dirty="0">
                <a:solidFill>
                  <a:srgbClr val="0F3A9C"/>
                </a:solidFill>
                <a:latin typeface="Arial" charset="0"/>
                <a:ea typeface="Arial" charset="0"/>
                <a:cs typeface="Arial" charset="0"/>
              </a:rPr>
              <a:t>= Risque élevé</a:t>
            </a:r>
          </a:p>
          <a:p>
            <a:pPr marL="36195" marR="59055">
              <a:lnSpc>
                <a:spcPct val="125000"/>
              </a:lnSpc>
            </a:pPr>
            <a:r>
              <a:rPr lang="fr-FR" sz="1200" dirty="0" smtClean="0">
                <a:solidFill>
                  <a:srgbClr val="0F3A9C"/>
                </a:solidFill>
                <a:latin typeface="Arial" charset="0"/>
                <a:ea typeface="Arial" charset="0"/>
                <a:cs typeface="Arial" charset="0"/>
              </a:rPr>
              <a:t>6-7-8 </a:t>
            </a:r>
            <a:r>
              <a:rPr lang="fr-FR" sz="1200" dirty="0">
                <a:solidFill>
                  <a:srgbClr val="0F3A9C"/>
                </a:solidFill>
                <a:latin typeface="Arial" charset="0"/>
                <a:ea typeface="Arial" charset="0"/>
                <a:cs typeface="Arial" charset="0"/>
              </a:rPr>
              <a:t>= Risque très </a:t>
            </a:r>
            <a:r>
              <a:rPr lang="fr-FR" sz="1200" dirty="0" smtClean="0">
                <a:solidFill>
                  <a:srgbClr val="0F3A9C"/>
                </a:solidFill>
                <a:latin typeface="Arial" charset="0"/>
                <a:ea typeface="Arial" charset="0"/>
                <a:cs typeface="Arial" charset="0"/>
              </a:rPr>
              <a:t>élevé</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sPURS</a:t>
            </a:r>
            <a:endParaRPr lang="fr-FR" dirty="0"/>
          </a:p>
        </p:txBody>
      </p:sp>
    </p:spTree>
    <p:extLst>
      <p:ext uri="{BB962C8B-B14F-4D97-AF65-F5344CB8AC3E}">
        <p14:creationId xmlns:p14="http://schemas.microsoft.com/office/powerpoint/2010/main" val="423014260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Echelle de communication </a:t>
            </a:r>
            <a:r>
              <a:rPr lang="fr-FR" sz="1200" b="1" i="1" dirty="0" smtClean="0">
                <a:solidFill>
                  <a:srgbClr val="0F3A9C"/>
                </a:solidFill>
                <a:latin typeface="Arial" charset="0"/>
                <a:ea typeface="Arial" charset="0"/>
                <a:cs typeface="Arial" charset="0"/>
              </a:rPr>
              <a:t>(Communication scale)</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Echelles cliniques </a:t>
            </a:r>
            <a:r>
              <a:rPr lang="fr-FR" dirty="0"/>
              <a:t>: </a:t>
            </a:r>
            <a:r>
              <a:rPr lang="fr-FR" dirty="0" smtClean="0">
                <a:latin typeface="Arial" charset="0"/>
                <a:cs typeface="Arial" charset="0"/>
              </a:rPr>
              <a:t>sCOMM</a:t>
            </a:r>
            <a:endParaRPr lang="fr-FR" dirty="0"/>
          </a:p>
        </p:txBody>
      </p:sp>
      <p:sp>
        <p:nvSpPr>
          <p:cNvPr id="7" name="Rectangle 6"/>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Echelle de communication </a:t>
            </a:r>
            <a:r>
              <a:rPr lang="fr-FR" sz="1200" b="1" i="1" dirty="0" smtClean="0">
                <a:solidFill>
                  <a:srgbClr val="0F3A9C"/>
                </a:solidFill>
                <a:latin typeface="Arial" charset="0"/>
                <a:ea typeface="Arial" charset="0"/>
                <a:cs typeface="Arial" charset="0"/>
              </a:rPr>
              <a:t>(Communication scale)</a:t>
            </a:r>
            <a:endParaRPr lang="fr-FR" sz="1200" b="1" i="1" dirty="0">
              <a:solidFill>
                <a:srgbClr val="0F3A9C"/>
              </a:solidFill>
              <a:latin typeface="Arial" charset="0"/>
              <a:ea typeface="Arial" charset="0"/>
              <a:cs typeface="Arial" charset="0"/>
            </a:endParaRPr>
          </a:p>
        </p:txBody>
      </p:sp>
      <p:sp>
        <p:nvSpPr>
          <p:cNvPr id="8" name="Rectangle 7"/>
          <p:cNvSpPr/>
          <p:nvPr/>
        </p:nvSpPr>
        <p:spPr>
          <a:xfrm>
            <a:off x="484818" y="1589636"/>
            <a:ext cx="8174362" cy="779491"/>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7645"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Habileté </a:t>
            </a:r>
            <a:r>
              <a:rPr lang="fr-FR" sz="1200" dirty="0">
                <a:solidFill>
                  <a:srgbClr val="0F3A9C"/>
                </a:solidFill>
                <a:latin typeface="Arial" charset="0"/>
                <a:ea typeface="Arial" charset="0"/>
                <a:cs typeface="Arial" charset="0"/>
              </a:rPr>
              <a:t>à se faire comprendre </a:t>
            </a:r>
            <a:r>
              <a:rPr lang="fr-FR" sz="1200" dirty="0" smtClean="0">
                <a:solidFill>
                  <a:srgbClr val="0F3A9C"/>
                </a:solidFill>
                <a:latin typeface="Arial" charset="0"/>
                <a:ea typeface="Arial" charset="0"/>
                <a:cs typeface="Arial" charset="0"/>
              </a:rPr>
              <a:t>(iD1)</a:t>
            </a:r>
          </a:p>
          <a:p>
            <a:pPr marL="207645"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Habileté </a:t>
            </a:r>
            <a:r>
              <a:rPr lang="fr-FR" sz="1200" dirty="0">
                <a:solidFill>
                  <a:srgbClr val="0F3A9C"/>
                </a:solidFill>
                <a:latin typeface="Arial" charset="0"/>
                <a:ea typeface="Arial" charset="0"/>
                <a:cs typeface="Arial" charset="0"/>
              </a:rPr>
              <a:t>à comprendre les autres </a:t>
            </a:r>
            <a:r>
              <a:rPr lang="fr-FR" sz="1200" dirty="0" smtClean="0">
                <a:solidFill>
                  <a:srgbClr val="0F3A9C"/>
                </a:solidFill>
                <a:latin typeface="Arial" charset="0"/>
                <a:ea typeface="Arial" charset="0"/>
                <a:cs typeface="Arial" charset="0"/>
              </a:rPr>
              <a:t>(iD2</a:t>
            </a:r>
            <a:r>
              <a:rPr lang="fr-FR" sz="1200" dirty="0">
                <a:solidFill>
                  <a:srgbClr val="0F3A9C"/>
                </a:solidFill>
                <a:latin typeface="Arial" charset="0"/>
                <a:ea typeface="Arial" charset="0"/>
                <a:cs typeface="Arial" charset="0"/>
              </a:rPr>
              <a:t>)</a:t>
            </a:r>
          </a:p>
        </p:txBody>
      </p:sp>
      <p:sp>
        <p:nvSpPr>
          <p:cNvPr id="9" name="Rectangle 8"/>
          <p:cNvSpPr/>
          <p:nvPr/>
        </p:nvSpPr>
        <p:spPr>
          <a:xfrm>
            <a:off x="484818" y="2480001"/>
            <a:ext cx="8174362" cy="3721295"/>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36195" marR="267335" lvl="1">
              <a:lnSpc>
                <a:spcPct val="125000"/>
              </a:lnSpc>
            </a:pPr>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marL="36195" marR="277495" algn="just" defTabSz="685800">
              <a:lnSpc>
                <a:spcPct val="125000"/>
              </a:lnSpc>
              <a:defRPr/>
            </a:pPr>
            <a:r>
              <a:rPr lang="fr-FR" sz="1200" dirty="0">
                <a:solidFill>
                  <a:srgbClr val="0F3A9C"/>
                </a:solidFill>
                <a:latin typeface="Arial" charset="0"/>
                <a:ea typeface="Arial" charset="0"/>
                <a:cs typeface="Arial" charset="0"/>
              </a:rPr>
              <a:t>L’échelle de communication sert à évaluer la </a:t>
            </a:r>
            <a:r>
              <a:rPr lang="fr-FR" sz="1200" dirty="0" smtClean="0">
                <a:solidFill>
                  <a:srgbClr val="0F3A9C"/>
                </a:solidFill>
                <a:latin typeface="Arial" charset="0"/>
                <a:ea typeface="Arial" charset="0"/>
                <a:cs typeface="Arial" charset="0"/>
              </a:rPr>
              <a:t>capacité </a:t>
            </a:r>
            <a:r>
              <a:rPr lang="fr-FR" sz="1200" dirty="0">
                <a:solidFill>
                  <a:srgbClr val="0F3A9C"/>
                </a:solidFill>
                <a:latin typeface="Arial" charset="0"/>
                <a:ea typeface="Arial" charset="0"/>
                <a:cs typeface="Arial" charset="0"/>
              </a:rPr>
              <a:t>d’une personne à communiquer avec les autres et </a:t>
            </a:r>
            <a:r>
              <a:rPr lang="fr-FR" sz="1200" dirty="0" smtClean="0">
                <a:solidFill>
                  <a:srgbClr val="0F3A9C"/>
                </a:solidFill>
                <a:latin typeface="Arial" charset="0"/>
                <a:ea typeface="Arial" charset="0"/>
                <a:cs typeface="Arial" charset="0"/>
              </a:rPr>
              <a:t>à comprendre </a:t>
            </a:r>
            <a:r>
              <a:rPr lang="fr-FR" sz="1200" dirty="0">
                <a:solidFill>
                  <a:srgbClr val="0F3A9C"/>
                </a:solidFill>
                <a:latin typeface="Arial" charset="0"/>
                <a:ea typeface="Arial" charset="0"/>
                <a:cs typeface="Arial" charset="0"/>
              </a:rPr>
              <a:t>l’information.</a:t>
            </a:r>
          </a:p>
          <a:p>
            <a:pPr marL="36195" marR="260350" defTabSz="685800">
              <a:spcBef>
                <a:spcPts val="240"/>
              </a:spcBef>
              <a:tabLst>
                <a:tab pos="174625" algn="l"/>
              </a:tabLst>
            </a:pP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277495" lvl="0" defTabSz="685800">
              <a:lnSpc>
                <a:spcPct val="125000"/>
              </a:lnSpc>
              <a:defRPr/>
            </a:pPr>
            <a:r>
              <a:rPr lang="fr-FR" sz="1200" dirty="0">
                <a:solidFill>
                  <a:srgbClr val="0F3A9C"/>
                </a:solidFill>
                <a:latin typeface="Arial" charset="0"/>
                <a:ea typeface="Arial" charset="0"/>
                <a:cs typeface="Arial" charset="0"/>
              </a:rPr>
              <a:t>Une note élevée indique </a:t>
            </a:r>
            <a:r>
              <a:rPr lang="fr-FR" sz="1200" dirty="0" smtClean="0">
                <a:solidFill>
                  <a:srgbClr val="0F3A9C"/>
                </a:solidFill>
                <a:latin typeface="Arial" charset="0"/>
                <a:ea typeface="Arial" charset="0"/>
                <a:cs typeface="Arial" charset="0"/>
              </a:rPr>
              <a:t>des </a:t>
            </a:r>
            <a:r>
              <a:rPr lang="fr-FR" sz="1200" dirty="0">
                <a:solidFill>
                  <a:srgbClr val="0F3A9C"/>
                </a:solidFill>
                <a:latin typeface="Arial" charset="0"/>
                <a:ea typeface="Arial" charset="0"/>
                <a:cs typeface="Arial" charset="0"/>
              </a:rPr>
              <a:t>difficultés à communiquer avec </a:t>
            </a:r>
            <a:r>
              <a:rPr lang="fr-FR" sz="1200" dirty="0" smtClean="0">
                <a:solidFill>
                  <a:srgbClr val="0F3A9C"/>
                </a:solidFill>
                <a:latin typeface="Arial" charset="0"/>
                <a:ea typeface="Arial" charset="0"/>
                <a:cs typeface="Arial" charset="0"/>
              </a:rPr>
              <a:t>les </a:t>
            </a:r>
            <a:r>
              <a:rPr lang="fr-FR" sz="1200" dirty="0">
                <a:solidFill>
                  <a:srgbClr val="0F3A9C"/>
                </a:solidFill>
                <a:latin typeface="Arial" charset="0"/>
                <a:ea typeface="Arial" charset="0"/>
                <a:cs typeface="Arial" charset="0"/>
              </a:rPr>
              <a:t>autres.</a:t>
            </a:r>
          </a:p>
          <a:p>
            <a:pPr marL="36195" marR="277495" lvl="0" defTabSz="685800">
              <a:lnSpc>
                <a:spcPct val="125000"/>
              </a:lnSpc>
              <a:defRPr/>
            </a:pPr>
            <a:r>
              <a:rPr lang="fr-FR" sz="1200" dirty="0">
                <a:solidFill>
                  <a:srgbClr val="0F3A9C"/>
                </a:solidFill>
                <a:latin typeface="Arial" charset="0"/>
                <a:ea typeface="Arial" charset="0"/>
                <a:cs typeface="Arial" charset="0"/>
              </a:rPr>
              <a:t>Mesure : 0 à </a:t>
            </a:r>
            <a:r>
              <a:rPr lang="fr-FR" sz="1200" dirty="0" smtClean="0">
                <a:solidFill>
                  <a:srgbClr val="0F3A9C"/>
                </a:solidFill>
                <a:latin typeface="Arial" charset="0"/>
                <a:ea typeface="Arial" charset="0"/>
                <a:cs typeface="Arial" charset="0"/>
              </a:rPr>
              <a:t>8</a:t>
            </a:r>
          </a:p>
          <a:p>
            <a:pPr marL="36195" marR="277495" lvl="0" defTabSz="685800">
              <a:lnSpc>
                <a:spcPct val="125000"/>
              </a:lnSpc>
              <a:defRPr/>
            </a:pPr>
            <a:r>
              <a:rPr lang="fr-FR" sz="1200" dirty="0" smtClean="0">
                <a:solidFill>
                  <a:srgbClr val="0F3A9C"/>
                </a:solidFill>
                <a:latin typeface="Arial" charset="0"/>
                <a:ea typeface="Arial" charset="0"/>
                <a:cs typeface="Arial" charset="0"/>
              </a:rPr>
              <a:t>0 = Intact</a:t>
            </a:r>
          </a:p>
          <a:p>
            <a:pPr marL="36195" marR="277495" lvl="0" defTabSz="685800">
              <a:lnSpc>
                <a:spcPct val="125000"/>
              </a:lnSpc>
              <a:defRPr/>
            </a:pPr>
            <a:r>
              <a:rPr lang="fr-FR" sz="1200" dirty="0" smtClean="0">
                <a:solidFill>
                  <a:srgbClr val="0F3A9C"/>
                </a:solidFill>
                <a:latin typeface="Arial" charset="0"/>
                <a:ea typeface="Arial" charset="0"/>
                <a:cs typeface="Arial" charset="0"/>
              </a:rPr>
              <a:t>1 = Quasiment intact</a:t>
            </a:r>
          </a:p>
          <a:p>
            <a:pPr marL="36195" marR="277495" lvl="0" defTabSz="685800">
              <a:lnSpc>
                <a:spcPct val="125000"/>
              </a:lnSpc>
              <a:defRPr/>
            </a:pPr>
            <a:r>
              <a:rPr lang="fr-FR" sz="1200" dirty="0" smtClean="0">
                <a:solidFill>
                  <a:srgbClr val="0F3A9C"/>
                </a:solidFill>
                <a:latin typeface="Arial" charset="0"/>
                <a:ea typeface="Arial" charset="0"/>
                <a:cs typeface="Arial" charset="0"/>
              </a:rPr>
              <a:t>2 = Déficience légère</a:t>
            </a:r>
          </a:p>
          <a:p>
            <a:pPr marL="36195" marR="277495" lvl="0" defTabSz="685800">
              <a:lnSpc>
                <a:spcPct val="125000"/>
              </a:lnSpc>
              <a:defRPr/>
            </a:pPr>
            <a:r>
              <a:rPr lang="fr-FR" sz="1200" dirty="0" smtClean="0">
                <a:solidFill>
                  <a:srgbClr val="0F3A9C"/>
                </a:solidFill>
                <a:latin typeface="Arial" charset="0"/>
                <a:ea typeface="Arial" charset="0"/>
                <a:cs typeface="Arial" charset="0"/>
              </a:rPr>
              <a:t>3 = Déficience légère à modérée</a:t>
            </a:r>
          </a:p>
          <a:p>
            <a:pPr marL="36195" marR="277495" lvl="0" defTabSz="685800">
              <a:lnSpc>
                <a:spcPct val="125000"/>
              </a:lnSpc>
              <a:defRPr/>
            </a:pPr>
            <a:r>
              <a:rPr lang="fr-FR" sz="1200" dirty="0" smtClean="0">
                <a:solidFill>
                  <a:srgbClr val="0F3A9C"/>
                </a:solidFill>
                <a:latin typeface="Arial" charset="0"/>
                <a:ea typeface="Arial" charset="0"/>
                <a:cs typeface="Arial" charset="0"/>
              </a:rPr>
              <a:t>4 = Déficience modérée</a:t>
            </a:r>
          </a:p>
          <a:p>
            <a:pPr marL="36195" marR="277495" lvl="0" defTabSz="685800">
              <a:lnSpc>
                <a:spcPct val="125000"/>
              </a:lnSpc>
              <a:defRPr/>
            </a:pPr>
            <a:r>
              <a:rPr lang="fr-FR" sz="1200" dirty="0" smtClean="0">
                <a:solidFill>
                  <a:srgbClr val="0F3A9C"/>
                </a:solidFill>
                <a:latin typeface="Arial" charset="0"/>
                <a:ea typeface="Arial" charset="0"/>
                <a:cs typeface="Arial" charset="0"/>
              </a:rPr>
              <a:t>5 = Déficience modérée à sévère</a:t>
            </a:r>
          </a:p>
          <a:p>
            <a:pPr marL="36195" marR="277495" lvl="0" defTabSz="685800">
              <a:lnSpc>
                <a:spcPct val="125000"/>
              </a:lnSpc>
              <a:defRPr/>
            </a:pPr>
            <a:r>
              <a:rPr lang="fr-FR" sz="1200" dirty="0" smtClean="0">
                <a:solidFill>
                  <a:srgbClr val="0F3A9C"/>
                </a:solidFill>
                <a:latin typeface="Arial" charset="0"/>
                <a:ea typeface="Arial" charset="0"/>
                <a:cs typeface="Arial" charset="0"/>
              </a:rPr>
              <a:t>6 = Déficience sévère</a:t>
            </a:r>
          </a:p>
          <a:p>
            <a:pPr marL="36195" marR="277495" lvl="0" defTabSz="685800">
              <a:lnSpc>
                <a:spcPct val="125000"/>
              </a:lnSpc>
              <a:defRPr/>
            </a:pPr>
            <a:r>
              <a:rPr lang="fr-FR" sz="1200" dirty="0" smtClean="0">
                <a:solidFill>
                  <a:srgbClr val="0F3A9C"/>
                </a:solidFill>
                <a:latin typeface="Arial" charset="0"/>
                <a:ea typeface="Arial" charset="0"/>
                <a:cs typeface="Arial" charset="0"/>
              </a:rPr>
              <a:t>7 = Déficience sévère à très sévère</a:t>
            </a:r>
          </a:p>
          <a:p>
            <a:pPr marL="36195" marR="277495" lvl="0" defTabSz="685800">
              <a:lnSpc>
                <a:spcPct val="125000"/>
              </a:lnSpc>
              <a:defRPr/>
            </a:pPr>
            <a:r>
              <a:rPr lang="fr-FR" sz="1200" dirty="0" smtClean="0">
                <a:solidFill>
                  <a:srgbClr val="0F3A9C"/>
                </a:solidFill>
                <a:latin typeface="Arial" charset="0"/>
                <a:ea typeface="Arial" charset="0"/>
                <a:cs typeface="Arial" charset="0"/>
              </a:rPr>
              <a:t>8 = Déficience très sévère</a:t>
            </a:r>
          </a:p>
          <a:p>
            <a:pPr marL="36195" marR="277495" lvl="0" defTabSz="685800">
              <a:lnSpc>
                <a:spcPct val="125000"/>
              </a:lnSpc>
              <a:defRPr/>
            </a:pPr>
            <a:r>
              <a:rPr lang="fr-FR" sz="1200" dirty="0" smtClean="0">
                <a:solidFill>
                  <a:srgbClr val="0F3A9C"/>
                </a:solidFill>
                <a:latin typeface="Arial" charset="0"/>
                <a:ea typeface="Arial" charset="0"/>
                <a:cs typeface="Arial" charset="0"/>
              </a:rPr>
              <a:t> </a:t>
            </a:r>
            <a:endParaRPr lang="fr-FR" sz="1200" dirty="0">
              <a:solidFill>
                <a:srgbClr val="0F3A9C"/>
              </a:solidFill>
              <a:latin typeface="Arial" charset="0"/>
              <a:ea typeface="Arial" charset="0"/>
              <a:cs typeface="Arial" charset="0"/>
            </a:endParaRPr>
          </a:p>
        </p:txBody>
      </p:sp>
    </p:spTree>
    <p:extLst>
      <p:ext uri="{BB962C8B-B14F-4D97-AF65-F5344CB8AC3E}">
        <p14:creationId xmlns:p14="http://schemas.microsoft.com/office/powerpoint/2010/main" val="77239852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40848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defTabSz="685800">
              <a:defRPr/>
            </a:pPr>
            <a:r>
              <a:rPr lang="fr-FR" sz="1200" b="1" dirty="0" smtClean="0">
                <a:solidFill>
                  <a:srgbClr val="0F3A9C"/>
                </a:solidFill>
                <a:latin typeface="Arial" charset="0"/>
                <a:ea typeface="Arial" charset="0"/>
                <a:cs typeface="Arial" charset="0"/>
              </a:rPr>
              <a:t>Méthode pour assigner les niveaux de priorités </a:t>
            </a:r>
            <a:r>
              <a:rPr lang="fr-FR" sz="1200" b="1" i="1" dirty="0" smtClean="0">
                <a:solidFill>
                  <a:srgbClr val="0F3A9C"/>
                </a:solidFill>
                <a:latin typeface="Arial" charset="0"/>
                <a:ea typeface="Arial" charset="0"/>
                <a:cs typeface="Arial" charset="0"/>
              </a:rPr>
              <a:t>(Method for assigning priority levels)</a:t>
            </a:r>
            <a:endParaRPr lang="fr-FR" sz="1200" b="1" i="1" dirty="0">
              <a:solidFill>
                <a:srgbClr val="0F3A9C"/>
              </a:solidFill>
              <a:latin typeface="Arial" charset="0"/>
              <a:ea typeface="Arial" charset="0"/>
              <a:cs typeface="Arial" charset="0"/>
            </a:endParaRPr>
          </a:p>
        </p:txBody>
      </p:sp>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210952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Changement des facultés pour prendre les décisions par rapport à il a 90 jours (iC5)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Déambulation (iE3a)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Agressivité verbale (iE3b)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Agressivité physique (iE3c)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Comportement socialement inadapté/perturbateur (iE3d)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S’oppose aux soins de manière agressive (iE3e)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Comportement sexuel inapproprié en public (iE3f)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Préparation des repas (capacité) iG1ab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Gestion des médicaments (capacité) iG1db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Chutes (</a:t>
            </a:r>
            <a:r>
              <a:rPr lang="fr-FR" sz="1200" dirty="0" err="1" smtClean="0">
                <a:solidFill>
                  <a:srgbClr val="0F3A9C"/>
                </a:solidFill>
                <a:latin typeface="Arial" charset="0"/>
                <a:ea typeface="Arial" charset="0"/>
                <a:cs typeface="Arial" charset="0"/>
              </a:rPr>
              <a:t>iJ</a:t>
            </a:r>
            <a:r>
              <a:rPr lang="fr-FR" sz="1200" dirty="0" smtClean="0">
                <a:solidFill>
                  <a:srgbClr val="0F3A9C"/>
                </a:solidFill>
                <a:latin typeface="Arial" charset="0"/>
                <a:ea typeface="Arial" charset="0"/>
                <a:cs typeface="Arial" charset="0"/>
              </a:rPr>
              <a:t>)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Mode d’alimentation (iK3)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Stade le plus sévère d’escarre (iL1)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Dégradation (iQ1a)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Conditions instables (iQ1b)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Chauffage ou climatisation inadéquat (iQ1c)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Manque de sécurité de la personne (iQ1d)  </a:t>
            </a:r>
            <a:endParaRPr lang="fr-FR" sz="1200" dirty="0">
              <a:solidFill>
                <a:srgbClr val="0F3A9C"/>
              </a:solidFill>
              <a:latin typeface="Arial" charset="0"/>
              <a:ea typeface="Arial" charset="0"/>
              <a:cs typeface="Arial" charset="0"/>
            </a:endParaRPr>
          </a:p>
          <a:p>
            <a:pPr marL="207645" indent="-171450">
              <a:lnSpc>
                <a:spcPct val="100000"/>
              </a:lnSpc>
              <a:spcBef>
                <a:spcPts val="240"/>
              </a:spcBef>
              <a:buFontTx/>
              <a:buChar char="-"/>
              <a:tabLst>
                <a:tab pos="174625" algn="l"/>
              </a:tabLst>
            </a:pPr>
            <a:r>
              <a:rPr lang="fr-FR" sz="1200" dirty="0" smtClean="0">
                <a:solidFill>
                  <a:srgbClr val="0F3A9C"/>
                </a:solidFill>
                <a:latin typeface="Arial" charset="0"/>
                <a:ea typeface="Arial" charset="0"/>
                <a:cs typeface="Arial" charset="0"/>
              </a:rPr>
              <a:t>Accessibilité du logement limitée (iQ1e)</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3807229"/>
            <a:ext cx="8174362" cy="2394066"/>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lstStyle/>
          <a:p>
            <a:pPr marL="36195" marR="267335" lvl="1">
              <a:lnSpc>
                <a:spcPct val="125000"/>
              </a:lnSpc>
            </a:pPr>
            <a:r>
              <a:rPr lang="fr-FR" sz="1200" b="1" dirty="0" smtClean="0">
                <a:solidFill>
                  <a:srgbClr val="0F3A9C"/>
                </a:solidFill>
                <a:latin typeface="Arial" charset="0"/>
                <a:ea typeface="Arial" charset="0"/>
                <a:cs typeface="Arial" charset="0"/>
              </a:rPr>
              <a:t>Description :</a:t>
            </a:r>
            <a:endParaRPr lang="fr-FR" sz="1200" dirty="0">
              <a:solidFill>
                <a:srgbClr val="0F3A9C"/>
              </a:solidFill>
              <a:latin typeface="Arial" charset="0"/>
              <a:ea typeface="Arial" charset="0"/>
              <a:cs typeface="Arial" charset="0"/>
            </a:endParaRPr>
          </a:p>
          <a:p>
            <a:pPr marL="36195" marR="260350" algn="just" defTabSz="685800">
              <a:spcBef>
                <a:spcPts val="240"/>
              </a:spcBef>
              <a:tabLst>
                <a:tab pos="174625" algn="l"/>
              </a:tabLst>
            </a:pPr>
            <a:r>
              <a:rPr lang="fr-FR" sz="1200" dirty="0">
                <a:solidFill>
                  <a:srgbClr val="0F3A9C"/>
                </a:solidFill>
                <a:latin typeface="Arial" charset="0"/>
                <a:ea typeface="Arial" charset="0"/>
                <a:cs typeface="Arial" charset="0"/>
              </a:rPr>
              <a:t>Permet de classer par ordre de priorité les personnes nécessitant des soins et services en établissement. Il sert également à planifier l'allocation des </a:t>
            </a:r>
            <a:r>
              <a:rPr lang="fr-FR" sz="1200" dirty="0" smtClean="0">
                <a:solidFill>
                  <a:srgbClr val="0F3A9C"/>
                </a:solidFill>
                <a:latin typeface="Arial" charset="0"/>
                <a:ea typeface="Arial" charset="0"/>
                <a:cs typeface="Arial" charset="0"/>
              </a:rPr>
              <a:t>ressources.</a:t>
            </a:r>
            <a:endParaRPr lang="fr-FR" sz="1200" dirty="0">
              <a:solidFill>
                <a:srgbClr val="0F3A9C"/>
              </a:solidFill>
              <a:latin typeface="Arial" charset="0"/>
              <a:ea typeface="Arial" charset="0"/>
              <a:cs typeface="Arial" charset="0"/>
            </a:endParaRPr>
          </a:p>
          <a:p>
            <a:pPr marL="36195" marR="260350" algn="just" defTabSz="685800">
              <a:spcBef>
                <a:spcPts val="240"/>
              </a:spcBef>
              <a:tabLst>
                <a:tab pos="174625" algn="l"/>
              </a:tabLst>
            </a:pPr>
            <a:r>
              <a:rPr lang="fr-FR" sz="1200" dirty="0">
                <a:solidFill>
                  <a:srgbClr val="0F3A9C"/>
                </a:solidFill>
                <a:latin typeface="Arial" charset="0"/>
                <a:ea typeface="Arial" charset="0"/>
                <a:cs typeface="Arial" charset="0"/>
              </a:rPr>
              <a:t>Indicateur important de l'admission dans un établissement de soins en hébergement</a:t>
            </a:r>
            <a:r>
              <a:rPr lang="fr-FR" sz="1200" dirty="0" smtClean="0">
                <a:solidFill>
                  <a:srgbClr val="0F3A9C"/>
                </a:solidFill>
                <a:latin typeface="Arial" charset="0"/>
                <a:ea typeface="Arial" charset="0"/>
                <a:cs typeface="Arial" charset="0"/>
              </a:rPr>
              <a:t>.</a:t>
            </a:r>
          </a:p>
          <a:p>
            <a:pPr marL="36195" marR="260350" defTabSz="685800">
              <a:spcBef>
                <a:spcPts val="240"/>
              </a:spcBef>
              <a:tabLst>
                <a:tab pos="174625" algn="l"/>
              </a:tabLst>
            </a:pPr>
            <a:endParaRPr lang="fr-FR" sz="1200" dirty="0">
              <a:solidFill>
                <a:srgbClr val="0F3A9C"/>
              </a:solidFill>
              <a:latin typeface="Arial" charset="0"/>
              <a:ea typeface="Arial" charset="0"/>
              <a:cs typeface="Arial" charset="0"/>
            </a:endParaRPr>
          </a:p>
          <a:p>
            <a:pPr lvl="0" defTabSz="685800">
              <a:defRPr/>
            </a:pPr>
            <a:r>
              <a:rPr lang="fr-FR" sz="1200" b="1" dirty="0" smtClean="0">
                <a:solidFill>
                  <a:srgbClr val="0F3A9C"/>
                </a:solidFill>
                <a:latin typeface="Arial" charset="0"/>
                <a:ea typeface="Arial" charset="0"/>
                <a:cs typeface="Arial" charset="0"/>
              </a:rPr>
              <a:t>Interprétation : </a:t>
            </a:r>
            <a:endParaRPr lang="fr-FR" sz="1200" dirty="0">
              <a:solidFill>
                <a:srgbClr val="0F3A9C"/>
              </a:solidFill>
              <a:latin typeface="Arial" charset="0"/>
              <a:ea typeface="Arial" charset="0"/>
              <a:cs typeface="Arial" charset="0"/>
            </a:endParaRPr>
          </a:p>
          <a:p>
            <a:pPr marL="36195" marR="260350" defTabSz="685800">
              <a:spcBef>
                <a:spcPts val="240"/>
              </a:spcBef>
              <a:tabLst>
                <a:tab pos="174625" algn="l"/>
              </a:tabLst>
            </a:pPr>
            <a:r>
              <a:rPr lang="fr-FR" sz="1200" dirty="0">
                <a:solidFill>
                  <a:srgbClr val="0F3A9C"/>
                </a:solidFill>
                <a:latin typeface="Arial" charset="0"/>
                <a:ea typeface="Arial" charset="0"/>
                <a:cs typeface="Arial" charset="0"/>
              </a:rPr>
              <a:t>1 = </a:t>
            </a:r>
            <a:r>
              <a:rPr lang="fr-FR" sz="1200" dirty="0" smtClean="0">
                <a:solidFill>
                  <a:srgbClr val="0F3A9C"/>
                </a:solidFill>
                <a:latin typeface="Arial" charset="0"/>
                <a:ea typeface="Arial" charset="0"/>
                <a:cs typeface="Arial" charset="0"/>
              </a:rPr>
              <a:t>Bas       </a:t>
            </a:r>
            <a:endParaRPr lang="fr-FR" sz="1200" dirty="0">
              <a:solidFill>
                <a:srgbClr val="0F3A9C"/>
              </a:solidFill>
              <a:latin typeface="Arial" charset="0"/>
              <a:ea typeface="Arial" charset="0"/>
              <a:cs typeface="Arial" charset="0"/>
            </a:endParaRPr>
          </a:p>
          <a:p>
            <a:pPr marL="36195" marR="260350" defTabSz="685800">
              <a:spcBef>
                <a:spcPts val="240"/>
              </a:spcBef>
              <a:tabLst>
                <a:tab pos="174625" algn="l"/>
              </a:tabLst>
            </a:pPr>
            <a:r>
              <a:rPr lang="fr-FR" sz="1200" dirty="0">
                <a:solidFill>
                  <a:srgbClr val="0F3A9C"/>
                </a:solidFill>
                <a:latin typeface="Arial" charset="0"/>
                <a:ea typeface="Arial" charset="0"/>
                <a:cs typeface="Arial" charset="0"/>
              </a:rPr>
              <a:t>2 = </a:t>
            </a:r>
            <a:r>
              <a:rPr lang="fr-FR" sz="1200" dirty="0" smtClean="0">
                <a:solidFill>
                  <a:srgbClr val="0F3A9C"/>
                </a:solidFill>
                <a:latin typeface="Arial" charset="0"/>
                <a:ea typeface="Arial" charset="0"/>
                <a:cs typeface="Arial" charset="0"/>
              </a:rPr>
              <a:t>Léger       </a:t>
            </a:r>
            <a:endParaRPr lang="fr-FR" sz="1200" dirty="0">
              <a:solidFill>
                <a:srgbClr val="0F3A9C"/>
              </a:solidFill>
              <a:latin typeface="Arial" charset="0"/>
              <a:ea typeface="Arial" charset="0"/>
              <a:cs typeface="Arial" charset="0"/>
            </a:endParaRPr>
          </a:p>
          <a:p>
            <a:pPr marL="36195" marR="260350" defTabSz="685800">
              <a:spcBef>
                <a:spcPts val="240"/>
              </a:spcBef>
              <a:tabLst>
                <a:tab pos="174625" algn="l"/>
              </a:tabLst>
            </a:pPr>
            <a:r>
              <a:rPr lang="fr-FR" sz="1200" dirty="0">
                <a:solidFill>
                  <a:srgbClr val="0F3A9C"/>
                </a:solidFill>
                <a:latin typeface="Arial" charset="0"/>
                <a:ea typeface="Arial" charset="0"/>
                <a:cs typeface="Arial" charset="0"/>
              </a:rPr>
              <a:t>3 = </a:t>
            </a:r>
            <a:r>
              <a:rPr lang="fr-FR" sz="1200" dirty="0" smtClean="0">
                <a:solidFill>
                  <a:srgbClr val="0F3A9C"/>
                </a:solidFill>
                <a:latin typeface="Arial" charset="0"/>
                <a:ea typeface="Arial" charset="0"/>
                <a:cs typeface="Arial" charset="0"/>
              </a:rPr>
              <a:t>Modéré      </a:t>
            </a:r>
          </a:p>
          <a:p>
            <a:pPr marL="36195" marR="260350" defTabSz="685800">
              <a:spcBef>
                <a:spcPts val="240"/>
              </a:spcBef>
              <a:tabLst>
                <a:tab pos="174625" algn="l"/>
              </a:tabLst>
            </a:pPr>
            <a:r>
              <a:rPr lang="fr-FR" sz="1200" dirty="0" smtClean="0">
                <a:solidFill>
                  <a:srgbClr val="0F3A9C"/>
                </a:solidFill>
                <a:latin typeface="Arial" charset="0"/>
                <a:ea typeface="Arial" charset="0"/>
                <a:cs typeface="Arial" charset="0"/>
              </a:rPr>
              <a:t>4 </a:t>
            </a:r>
            <a:r>
              <a:rPr lang="fr-FR" sz="1200" dirty="0">
                <a:solidFill>
                  <a:srgbClr val="0F3A9C"/>
                </a:solidFill>
                <a:latin typeface="Arial" charset="0"/>
                <a:ea typeface="Arial" charset="0"/>
                <a:cs typeface="Arial" charset="0"/>
              </a:rPr>
              <a:t>= </a:t>
            </a:r>
            <a:r>
              <a:rPr lang="fr-FR" sz="1200" dirty="0" smtClean="0">
                <a:solidFill>
                  <a:srgbClr val="0F3A9C"/>
                </a:solidFill>
                <a:latin typeface="Arial" charset="0"/>
                <a:ea typeface="Arial" charset="0"/>
                <a:cs typeface="Arial" charset="0"/>
              </a:rPr>
              <a:t>Elevé       </a:t>
            </a:r>
            <a:endParaRPr lang="fr-FR" sz="1200" dirty="0">
              <a:solidFill>
                <a:srgbClr val="0F3A9C"/>
              </a:solidFill>
              <a:latin typeface="Arial" charset="0"/>
              <a:ea typeface="Arial" charset="0"/>
              <a:cs typeface="Arial" charset="0"/>
            </a:endParaRPr>
          </a:p>
          <a:p>
            <a:pPr marL="36195" marR="260350" defTabSz="685800">
              <a:spcBef>
                <a:spcPts val="240"/>
              </a:spcBef>
              <a:tabLst>
                <a:tab pos="174625" algn="l"/>
              </a:tabLst>
            </a:pPr>
            <a:r>
              <a:rPr lang="fr-FR" sz="1200" dirty="0">
                <a:solidFill>
                  <a:srgbClr val="0F3A9C"/>
                </a:solidFill>
                <a:latin typeface="Arial" charset="0"/>
                <a:ea typeface="Arial" charset="0"/>
                <a:cs typeface="Arial" charset="0"/>
              </a:rPr>
              <a:t>5 = Très élevé </a:t>
            </a: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Autre échelle : </a:t>
            </a:r>
            <a:r>
              <a:rPr lang="fr-FR" dirty="0" smtClean="0">
                <a:latin typeface="Arial" charset="0"/>
                <a:cs typeface="Arial" charset="0"/>
              </a:rPr>
              <a:t>aMAPLE</a:t>
            </a:r>
            <a:endParaRPr lang="fr-FR" dirty="0"/>
          </a:p>
        </p:txBody>
      </p:sp>
    </p:spTree>
    <p:extLst>
      <p:ext uri="{BB962C8B-B14F-4D97-AF65-F5344CB8AC3E}">
        <p14:creationId xmlns:p14="http://schemas.microsoft.com/office/powerpoint/2010/main" val="348950482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a:spLocks noGrp="1"/>
          </p:cNvSpPr>
          <p:nvPr>
            <p:ph type="body" sz="quarter" idx="10"/>
          </p:nvPr>
        </p:nvSpPr>
        <p:spPr>
          <a:xfrm>
            <a:off x="642938" y="374966"/>
            <a:ext cx="7388954" cy="775065"/>
          </a:xfrm>
        </p:spPr>
        <p:txBody>
          <a:bodyPr>
            <a:normAutofit/>
          </a:bodyPr>
          <a:lstStyle/>
          <a:p>
            <a:pPr lvl="0" eaLnBrk="0" fontAlgn="base" hangingPunct="0">
              <a:spcBef>
                <a:spcPct val="0"/>
              </a:spcBef>
              <a:spcAft>
                <a:spcPct val="0"/>
              </a:spcAft>
              <a:buSzPct val="60000"/>
            </a:pPr>
            <a:r>
              <a:rPr lang="fr-FR" sz="1700" dirty="0" smtClean="0"/>
              <a:t>Comment lire et exploiter un GAD ? </a:t>
            </a:r>
            <a:endParaRPr lang="fr-FR" sz="1700" dirty="0"/>
          </a:p>
        </p:txBody>
      </p:sp>
      <p:sp>
        <p:nvSpPr>
          <p:cNvPr id="6" name="ZoneTexte 5"/>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
        <p:nvSpPr>
          <p:cNvPr id="2" name="ZoneTexte 1"/>
          <p:cNvSpPr txBox="1"/>
          <p:nvPr/>
        </p:nvSpPr>
        <p:spPr>
          <a:xfrm>
            <a:off x="262393" y="1304299"/>
            <a:ext cx="8627165" cy="3995489"/>
          </a:xfrm>
          <a:prstGeom prst="rect">
            <a:avLst/>
          </a:prstGeom>
          <a:solidFill>
            <a:schemeClr val="accent5">
              <a:lumMod val="20000"/>
              <a:lumOff val="80000"/>
            </a:schemeClr>
          </a:solidFill>
        </p:spPr>
        <p:txBody>
          <a:bodyPr wrap="square" rtlCol="0">
            <a:noAutofit/>
          </a:bodyPr>
          <a:lstStyle/>
          <a:p>
            <a:pPr marL="342900" indent="-342900">
              <a:lnSpc>
                <a:spcPct val="150000"/>
              </a:lnSpc>
              <a:buAutoNum type="arabicPeriod"/>
            </a:pPr>
            <a:r>
              <a:rPr lang="fr-FR" sz="1400" dirty="0" smtClean="0"/>
              <a:t>Identifier l’échelle de chaque alerte pour déterminer le niveau de lecture que vous adopterez dans votre GAD (alerte de prévention, aide, solution) </a:t>
            </a:r>
          </a:p>
          <a:p>
            <a:pPr marL="342900" indent="-342900">
              <a:lnSpc>
                <a:spcPct val="150000"/>
              </a:lnSpc>
              <a:buAutoNum type="arabicPeriod"/>
            </a:pPr>
            <a:r>
              <a:rPr lang="fr-FR" sz="1400" dirty="0" smtClean="0"/>
              <a:t>Ouvrir le GAD indiqué l’alerte considérée. </a:t>
            </a:r>
          </a:p>
          <a:p>
            <a:pPr marL="342900" indent="-342900">
              <a:lnSpc>
                <a:spcPct val="150000"/>
              </a:lnSpc>
              <a:buAutoNum type="arabicPeriod"/>
            </a:pPr>
            <a:r>
              <a:rPr lang="fr-FR" sz="1400" dirty="0" smtClean="0"/>
              <a:t>Vérifier les critères qui ont déclenché cette alerte et ce GAD et identifier les pistes apportées par ce dernier pour : </a:t>
            </a:r>
          </a:p>
          <a:p>
            <a:pPr marL="171450" indent="-171450">
              <a:lnSpc>
                <a:spcPct val="150000"/>
              </a:lnSpc>
              <a:buFontTx/>
              <a:buChar char="-"/>
            </a:pPr>
            <a:r>
              <a:rPr lang="fr-FR" sz="1400" dirty="0" smtClean="0"/>
              <a:t>Obtenir des informations complémentaires </a:t>
            </a:r>
          </a:p>
          <a:p>
            <a:pPr marL="171450" indent="-171450">
              <a:lnSpc>
                <a:spcPct val="150000"/>
              </a:lnSpc>
              <a:buFontTx/>
              <a:buChar char="-"/>
            </a:pPr>
            <a:r>
              <a:rPr lang="fr-FR" sz="1400" dirty="0" smtClean="0"/>
              <a:t>Solliciter un professionnel </a:t>
            </a:r>
          </a:p>
          <a:p>
            <a:pPr marL="171450" indent="-171450">
              <a:lnSpc>
                <a:spcPct val="150000"/>
              </a:lnSpc>
              <a:buFontTx/>
              <a:buChar char="-"/>
            </a:pPr>
            <a:r>
              <a:rPr lang="fr-FR" sz="1400" dirty="0" smtClean="0"/>
              <a:t>Mettre en place une solution </a:t>
            </a:r>
          </a:p>
          <a:p>
            <a:pPr>
              <a:lnSpc>
                <a:spcPct val="150000"/>
              </a:lnSpc>
            </a:pPr>
            <a:r>
              <a:rPr lang="fr-FR" sz="1400" dirty="0" smtClean="0"/>
              <a:t>4. Vous pourrez noter ces points et in fine les intégrer à votre plan d’aide </a:t>
            </a:r>
          </a:p>
          <a:p>
            <a:pPr>
              <a:lnSpc>
                <a:spcPct val="150000"/>
              </a:lnSpc>
            </a:pPr>
            <a:endParaRPr lang="fr-FR" sz="1400" dirty="0"/>
          </a:p>
          <a:p>
            <a:pPr>
              <a:lnSpc>
                <a:spcPct val="150000"/>
              </a:lnSpc>
            </a:pPr>
            <a:r>
              <a:rPr lang="fr-FR" sz="1400" dirty="0" smtClean="0"/>
              <a:t>La finalité du GAD est bien de </a:t>
            </a:r>
            <a:r>
              <a:rPr lang="fr-FR" sz="1400" b="1" dirty="0" smtClean="0"/>
              <a:t>vous aider à définir la réponse la plus exhaustive possible aux besoins identifiés </a:t>
            </a:r>
            <a:r>
              <a:rPr lang="fr-FR" sz="1400" dirty="0" smtClean="0"/>
              <a:t>de la personne. Il vous accompagne donc dans votre réflexion autour du PSI à formuler</a:t>
            </a:r>
            <a:r>
              <a:rPr lang="fr-FR" sz="1200" dirty="0" smtClean="0"/>
              <a:t>. </a:t>
            </a:r>
            <a:endParaRPr lang="fr-FR" sz="1200" dirty="0"/>
          </a:p>
        </p:txBody>
      </p:sp>
    </p:spTree>
    <p:extLst>
      <p:ext uri="{BB962C8B-B14F-4D97-AF65-F5344CB8AC3E}">
        <p14:creationId xmlns:p14="http://schemas.microsoft.com/office/powerpoint/2010/main" val="381353985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p:cNvSpPr txBox="1"/>
          <p:nvPr/>
        </p:nvSpPr>
        <p:spPr>
          <a:xfrm>
            <a:off x="226693" y="2692408"/>
            <a:ext cx="4219577" cy="3539431"/>
          </a:xfrm>
          <a:prstGeom prst="rect">
            <a:avLst/>
          </a:prstGeom>
          <a:noFill/>
        </p:spPr>
        <p:txBody>
          <a:bodyPr wrap="square" rtlCol="0">
            <a:spAutoFit/>
          </a:bodyPr>
          <a:lstStyle/>
          <a:p>
            <a:pPr algn="just"/>
            <a:r>
              <a:rPr lang="fr-FR" sz="1400" b="1" dirty="0">
                <a:solidFill>
                  <a:srgbClr val="0F3A9C"/>
                </a:solidFill>
                <a:latin typeface="Arial"/>
                <a:cs typeface="Arial"/>
              </a:rPr>
              <a:t>Une alerte </a:t>
            </a:r>
            <a:r>
              <a:rPr lang="fr-FR" sz="1400" dirty="0">
                <a:solidFill>
                  <a:srgbClr val="0F3A9C"/>
                </a:solidFill>
                <a:latin typeface="Arial"/>
                <a:cs typeface="Arial"/>
              </a:rPr>
              <a:t>correspond à </a:t>
            </a:r>
            <a:r>
              <a:rPr lang="fr-FR" sz="1400" b="1" dirty="0">
                <a:solidFill>
                  <a:srgbClr val="0F3A9C"/>
                </a:solidFill>
                <a:latin typeface="Arial"/>
                <a:cs typeface="Arial"/>
              </a:rPr>
              <a:t>un domaine</a:t>
            </a:r>
            <a:r>
              <a:rPr lang="fr-FR" sz="1400" dirty="0">
                <a:solidFill>
                  <a:srgbClr val="0F3A9C"/>
                </a:solidFill>
                <a:latin typeface="Arial"/>
                <a:cs typeface="Arial"/>
              </a:rPr>
              <a:t> particulier </a:t>
            </a:r>
            <a:r>
              <a:rPr lang="fr-FR" sz="1400" dirty="0" smtClean="0">
                <a:solidFill>
                  <a:srgbClr val="0F3A9C"/>
                </a:solidFill>
                <a:latin typeface="Arial"/>
                <a:cs typeface="Arial"/>
              </a:rPr>
              <a:t>pour </a:t>
            </a:r>
            <a:r>
              <a:rPr lang="fr-FR" sz="1400" b="1" dirty="0" smtClean="0">
                <a:solidFill>
                  <a:srgbClr val="0F3A9C"/>
                </a:solidFill>
                <a:latin typeface="Arial"/>
                <a:cs typeface="Arial"/>
              </a:rPr>
              <a:t>lequel </a:t>
            </a:r>
            <a:r>
              <a:rPr lang="fr-FR" sz="1400" b="1" u="sng" dirty="0" smtClean="0">
                <a:solidFill>
                  <a:srgbClr val="0F3A9C"/>
                </a:solidFill>
                <a:latin typeface="Arial"/>
                <a:cs typeface="Arial"/>
              </a:rPr>
              <a:t>il y a une </a:t>
            </a:r>
            <a:r>
              <a:rPr lang="fr-FR" sz="1400" b="1" u="sng" dirty="0">
                <a:solidFill>
                  <a:srgbClr val="0F3A9C"/>
                </a:solidFill>
                <a:latin typeface="Arial"/>
                <a:cs typeface="Arial"/>
              </a:rPr>
              <a:t>possibilité de résoudre un problème, de réduire un </a:t>
            </a:r>
            <a:r>
              <a:rPr lang="fr-FR" sz="1400" b="1" u="sng" dirty="0" smtClean="0">
                <a:solidFill>
                  <a:srgbClr val="0F3A9C"/>
                </a:solidFill>
                <a:latin typeface="Arial"/>
                <a:cs typeface="Arial"/>
              </a:rPr>
              <a:t>risque </a:t>
            </a:r>
            <a:r>
              <a:rPr lang="fr-FR" sz="1400" b="1" u="sng" dirty="0">
                <a:solidFill>
                  <a:srgbClr val="0F3A9C"/>
                </a:solidFill>
                <a:latin typeface="Arial"/>
                <a:cs typeface="Arial"/>
              </a:rPr>
              <a:t>ou d’augmenter un potentiel d’amélioration</a:t>
            </a:r>
            <a:r>
              <a:rPr lang="fr-FR" sz="1400" b="1" dirty="0">
                <a:solidFill>
                  <a:srgbClr val="0F3A9C"/>
                </a:solidFill>
                <a:latin typeface="Arial"/>
                <a:cs typeface="Arial"/>
              </a:rPr>
              <a:t>. </a:t>
            </a:r>
          </a:p>
          <a:p>
            <a:pPr algn="just"/>
            <a:endParaRPr lang="fr-FR" sz="1400" dirty="0" smtClean="0">
              <a:solidFill>
                <a:srgbClr val="0F3A9C"/>
              </a:solidFill>
              <a:latin typeface="Arial"/>
              <a:cs typeface="Arial"/>
            </a:endParaRPr>
          </a:p>
          <a:p>
            <a:pPr algn="just"/>
            <a:r>
              <a:rPr lang="fr-FR" sz="1400" dirty="0">
                <a:solidFill>
                  <a:srgbClr val="0F3A9C"/>
                </a:solidFill>
                <a:latin typeface="Arial"/>
                <a:cs typeface="Arial"/>
              </a:rPr>
              <a:t>L</a:t>
            </a:r>
            <a:r>
              <a:rPr lang="fr-FR" sz="1400" dirty="0" smtClean="0">
                <a:solidFill>
                  <a:srgbClr val="0F3A9C"/>
                </a:solidFill>
                <a:latin typeface="Arial"/>
                <a:cs typeface="Arial"/>
              </a:rPr>
              <a:t>e signalement d’une </a:t>
            </a:r>
            <a:r>
              <a:rPr lang="fr-FR" sz="1400" b="1" dirty="0" smtClean="0">
                <a:solidFill>
                  <a:srgbClr val="0F3A9C"/>
                </a:solidFill>
                <a:latin typeface="Arial"/>
                <a:cs typeface="Arial"/>
              </a:rPr>
              <a:t>alerte</a:t>
            </a:r>
            <a:r>
              <a:rPr lang="fr-FR" sz="1400" dirty="0" smtClean="0">
                <a:solidFill>
                  <a:srgbClr val="0F3A9C"/>
                </a:solidFill>
                <a:latin typeface="Arial"/>
                <a:cs typeface="Arial"/>
              </a:rPr>
              <a:t> vous invite à suivre des recommandations pour les interventions dans le </a:t>
            </a:r>
            <a:r>
              <a:rPr lang="fr-FR" sz="1400" b="1" dirty="0" smtClean="0">
                <a:solidFill>
                  <a:srgbClr val="0F3A9C"/>
                </a:solidFill>
                <a:latin typeface="Arial"/>
                <a:cs typeface="Arial"/>
              </a:rPr>
              <a:t>GAD (guide d’analyse par domaine d’intervention) associé</a:t>
            </a:r>
            <a:r>
              <a:rPr lang="fr-FR" sz="1400" dirty="0" smtClean="0">
                <a:solidFill>
                  <a:srgbClr val="0F3A9C"/>
                </a:solidFill>
                <a:latin typeface="Arial"/>
                <a:cs typeface="Arial"/>
              </a:rPr>
              <a:t>.</a:t>
            </a:r>
          </a:p>
          <a:p>
            <a:pPr algn="just"/>
            <a:endParaRPr lang="fr-FR" sz="1400" dirty="0">
              <a:solidFill>
                <a:srgbClr val="0F3A9C"/>
              </a:solidFill>
              <a:latin typeface="Arial"/>
              <a:cs typeface="Arial"/>
            </a:endParaRPr>
          </a:p>
          <a:p>
            <a:pPr algn="just"/>
            <a:r>
              <a:rPr lang="fr-FR" sz="1400" dirty="0" smtClean="0">
                <a:solidFill>
                  <a:srgbClr val="0F3A9C"/>
                </a:solidFill>
                <a:latin typeface="Arial"/>
                <a:cs typeface="Arial"/>
              </a:rPr>
              <a:t>Chaque GAD possède la même structure :</a:t>
            </a:r>
          </a:p>
          <a:p>
            <a:pPr lvl="1" algn="just"/>
            <a:r>
              <a:rPr lang="fr-FR" sz="1400" dirty="0" smtClean="0">
                <a:solidFill>
                  <a:srgbClr val="0F3A9C"/>
                </a:solidFill>
                <a:latin typeface="Arial"/>
                <a:cs typeface="Arial"/>
              </a:rPr>
              <a:t>Éléments généraux</a:t>
            </a:r>
            <a:endParaRPr lang="fr-FR" sz="1400" b="1" dirty="0" smtClean="0">
              <a:solidFill>
                <a:srgbClr val="0F3A9C"/>
              </a:solidFill>
              <a:latin typeface="Arial"/>
              <a:cs typeface="Arial"/>
            </a:endParaRPr>
          </a:p>
          <a:p>
            <a:pPr lvl="1" algn="just"/>
            <a:r>
              <a:rPr lang="fr-FR" sz="1400" dirty="0" smtClean="0">
                <a:solidFill>
                  <a:srgbClr val="0F3A9C"/>
                </a:solidFill>
                <a:latin typeface="Arial"/>
                <a:cs typeface="Arial"/>
              </a:rPr>
              <a:t>Les </a:t>
            </a:r>
            <a:r>
              <a:rPr lang="fr-FR" sz="1400" b="1" dirty="0" smtClean="0">
                <a:solidFill>
                  <a:srgbClr val="0F3A9C"/>
                </a:solidFill>
                <a:latin typeface="Arial"/>
                <a:cs typeface="Arial"/>
              </a:rPr>
              <a:t>objectifs</a:t>
            </a:r>
            <a:r>
              <a:rPr lang="fr-FR" sz="1400" dirty="0" smtClean="0">
                <a:solidFill>
                  <a:srgbClr val="0F3A9C"/>
                </a:solidFill>
                <a:latin typeface="Arial"/>
                <a:cs typeface="Arial"/>
              </a:rPr>
              <a:t> des interventions </a:t>
            </a:r>
          </a:p>
          <a:p>
            <a:pPr lvl="1" algn="just"/>
            <a:r>
              <a:rPr lang="fr-FR" sz="1400" dirty="0" smtClean="0">
                <a:solidFill>
                  <a:srgbClr val="0F3A9C"/>
                </a:solidFill>
                <a:latin typeface="Arial"/>
                <a:cs typeface="Arial"/>
              </a:rPr>
              <a:t>Les </a:t>
            </a:r>
            <a:r>
              <a:rPr lang="fr-FR" sz="1400" b="1" dirty="0" smtClean="0">
                <a:solidFill>
                  <a:srgbClr val="0F3A9C"/>
                </a:solidFill>
                <a:latin typeface="Arial"/>
                <a:cs typeface="Arial"/>
              </a:rPr>
              <a:t>signaux d’alarme (déclencheurs)</a:t>
            </a:r>
          </a:p>
          <a:p>
            <a:pPr lvl="1" algn="just"/>
            <a:r>
              <a:rPr lang="fr-FR" sz="1400" dirty="0" smtClean="0">
                <a:solidFill>
                  <a:srgbClr val="0F3A9C"/>
                </a:solidFill>
                <a:latin typeface="Arial"/>
                <a:cs typeface="Arial"/>
              </a:rPr>
              <a:t>Les </a:t>
            </a:r>
            <a:r>
              <a:rPr lang="fr-FR" sz="1400" b="1" dirty="0" smtClean="0">
                <a:solidFill>
                  <a:srgbClr val="0F3A9C"/>
                </a:solidFill>
                <a:latin typeface="Arial"/>
                <a:cs typeface="Arial"/>
              </a:rPr>
              <a:t>recommandations</a:t>
            </a:r>
            <a:endParaRPr lang="fr-FR" sz="1400" dirty="0" smtClean="0">
              <a:solidFill>
                <a:srgbClr val="0F3A9C"/>
              </a:solidFill>
              <a:latin typeface="Arial"/>
              <a:cs typeface="Arial"/>
            </a:endParaRPr>
          </a:p>
          <a:p>
            <a:pPr marL="285750" indent="-285750" algn="just">
              <a:buFont typeface="Arial" panose="020B0604020202020204" pitchFamily="34" charset="0"/>
              <a:buChar char="•"/>
            </a:pPr>
            <a:endParaRPr lang="fr-FR" sz="1400" dirty="0">
              <a:solidFill>
                <a:srgbClr val="0F3A9C"/>
              </a:solidFill>
              <a:latin typeface="Arial"/>
              <a:cs typeface="Arial"/>
            </a:endParaRPr>
          </a:p>
        </p:txBody>
      </p:sp>
      <p:sp>
        <p:nvSpPr>
          <p:cNvPr id="38" name="Rectangle 37"/>
          <p:cNvSpPr/>
          <p:nvPr/>
        </p:nvSpPr>
        <p:spPr>
          <a:xfrm>
            <a:off x="5432292" y="2911177"/>
            <a:ext cx="2973856" cy="41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prstClr val="black"/>
                </a:solidFill>
              </a:rPr>
              <a:t>Exemples de GAD</a:t>
            </a:r>
            <a:endParaRPr lang="fr-FR" sz="1600" b="1" dirty="0">
              <a:solidFill>
                <a:prstClr val="black"/>
              </a:solidFill>
            </a:endParaRPr>
          </a:p>
        </p:txBody>
      </p:sp>
      <p:graphicFrame>
        <p:nvGraphicFramePr>
          <p:cNvPr id="40" name="Tableau 39"/>
          <p:cNvGraphicFramePr>
            <a:graphicFrameLocks noGrp="1"/>
          </p:cNvGraphicFramePr>
          <p:nvPr>
            <p:extLst/>
          </p:nvPr>
        </p:nvGraphicFramePr>
        <p:xfrm>
          <a:off x="4992248" y="3441517"/>
          <a:ext cx="3890964" cy="2766060"/>
        </p:xfrm>
        <a:graphic>
          <a:graphicData uri="http://schemas.openxmlformats.org/drawingml/2006/table">
            <a:tbl>
              <a:tblPr firstRow="1" bandRow="1">
                <a:tableStyleId>{5C22544A-7EE6-4342-B048-85BDC9FD1C3A}</a:tableStyleId>
              </a:tblPr>
              <a:tblGrid>
                <a:gridCol w="3890964">
                  <a:extLst>
                    <a:ext uri="{9D8B030D-6E8A-4147-A177-3AD203B41FA5}">
                      <a16:colId xmlns="" xmlns:a16="http://schemas.microsoft.com/office/drawing/2014/main" val="20000"/>
                    </a:ext>
                  </a:extLst>
                </a:gridCol>
              </a:tblGrid>
              <a:tr h="0">
                <a:tc>
                  <a:txBody>
                    <a:bodyPr/>
                    <a:lstStyle/>
                    <a:p>
                      <a:r>
                        <a:rPr lang="fr-FR" dirty="0" smtClean="0">
                          <a:latin typeface="Arial"/>
                          <a:cs typeface="Arial"/>
                        </a:rPr>
                        <a:t>Nom</a:t>
                      </a:r>
                      <a:endParaRPr lang="fr-FR" dirty="0">
                        <a:latin typeface="Arial"/>
                        <a:cs typeface="Arial"/>
                      </a:endParaRPr>
                    </a:p>
                  </a:txBody>
                  <a:tcPr>
                    <a:solidFill>
                      <a:srgbClr val="0F3A9C"/>
                    </a:solidFill>
                  </a:tcPr>
                </a:tc>
                <a:extLst>
                  <a:ext uri="{0D108BD9-81ED-4DB2-BD59-A6C34878D82A}">
                    <a16:rowId xmlns="" xmlns:a16="http://schemas.microsoft.com/office/drawing/2014/main" val="10000"/>
                  </a:ext>
                </a:extLst>
              </a:tr>
              <a:tr h="0">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fr-FR" sz="1200" b="1" dirty="0" smtClean="0">
                          <a:solidFill>
                            <a:schemeClr val="tx1"/>
                          </a:solidFill>
                          <a:latin typeface="Arial"/>
                          <a:cs typeface="Arial"/>
                        </a:rPr>
                        <a:t>Potentiel d’amélioration dans la promotion</a:t>
                      </a:r>
                      <a:r>
                        <a:rPr lang="fr-FR" sz="1200" b="1" baseline="0" dirty="0" smtClean="0">
                          <a:solidFill>
                            <a:schemeClr val="tx1"/>
                          </a:solidFill>
                          <a:latin typeface="Arial"/>
                          <a:cs typeface="Arial"/>
                        </a:rPr>
                        <a:t> des activités physiques</a:t>
                      </a:r>
                      <a:endParaRPr lang="fr-FR" sz="1200" b="1" dirty="0" smtClean="0">
                        <a:solidFill>
                          <a:schemeClr val="tx1"/>
                        </a:solidFill>
                        <a:latin typeface="Arial"/>
                        <a:cs typeface="Arial"/>
                      </a:endParaRPr>
                    </a:p>
                  </a:txBody>
                  <a:tcPr/>
                </a:tc>
                <a:extLst>
                  <a:ext uri="{0D108BD9-81ED-4DB2-BD59-A6C34878D82A}">
                    <a16:rowId xmlns="" xmlns:a16="http://schemas.microsoft.com/office/drawing/2014/main" val="10001"/>
                  </a:ext>
                </a:extLst>
              </a:tr>
              <a:tr h="0">
                <a:tc>
                  <a:txBody>
                    <a:bodyPr/>
                    <a:lstStyle/>
                    <a:p>
                      <a:r>
                        <a:rPr lang="fr-FR" sz="1200" b="1" dirty="0" smtClean="0">
                          <a:latin typeface="Arial"/>
                          <a:cs typeface="Arial"/>
                        </a:rPr>
                        <a:t>Adaptation du logement</a:t>
                      </a:r>
                      <a:endParaRPr lang="fr-FR" sz="1200" b="1" dirty="0">
                        <a:latin typeface="Arial"/>
                        <a:cs typeface="Arial"/>
                      </a:endParaRPr>
                    </a:p>
                  </a:txBody>
                  <a:tcPr/>
                </a:tc>
                <a:extLst>
                  <a:ext uri="{0D108BD9-81ED-4DB2-BD59-A6C34878D82A}">
                    <a16:rowId xmlns="" xmlns:a16="http://schemas.microsoft.com/office/drawing/2014/main" val="10002"/>
                  </a:ext>
                </a:extLst>
              </a:tr>
              <a:tr h="0">
                <a:tc>
                  <a:txBody>
                    <a:bodyPr/>
                    <a:lstStyle/>
                    <a:p>
                      <a:r>
                        <a:rPr lang="fr-FR" sz="1200" b="1" dirty="0" smtClean="0">
                          <a:latin typeface="Arial"/>
                          <a:cs typeface="Arial"/>
                        </a:rPr>
                        <a:t>Prévenir le déclin de la perte cognitive</a:t>
                      </a:r>
                      <a:endParaRPr lang="fr-FR" sz="1200" b="1" dirty="0">
                        <a:latin typeface="Arial"/>
                        <a:cs typeface="Arial"/>
                      </a:endParaRPr>
                    </a:p>
                  </a:txBody>
                  <a:tcPr/>
                </a:tc>
                <a:extLst>
                  <a:ext uri="{0D108BD9-81ED-4DB2-BD59-A6C34878D82A}">
                    <a16:rowId xmlns="" xmlns:a16="http://schemas.microsoft.com/office/drawing/2014/main" val="10003"/>
                  </a:ext>
                </a:extLst>
              </a:tr>
              <a:tr h="0">
                <a:tc>
                  <a:txBody>
                    <a:bodyPr/>
                    <a:lstStyle/>
                    <a:p>
                      <a:r>
                        <a:rPr lang="fr-FR" sz="1200" b="1" dirty="0" smtClean="0">
                          <a:latin typeface="Arial"/>
                          <a:cs typeface="Arial"/>
                        </a:rPr>
                        <a:t>Prévenir</a:t>
                      </a:r>
                      <a:r>
                        <a:rPr lang="fr-FR" sz="1200" b="1" baseline="0" dirty="0" smtClean="0">
                          <a:latin typeface="Arial"/>
                          <a:cs typeface="Arial"/>
                        </a:rPr>
                        <a:t> la survenue de problèmes de c</a:t>
                      </a:r>
                      <a:r>
                        <a:rPr lang="fr-FR" sz="1200" b="1" dirty="0" smtClean="0">
                          <a:latin typeface="Arial"/>
                          <a:cs typeface="Arial"/>
                        </a:rPr>
                        <a:t>omportement</a:t>
                      </a:r>
                      <a:endParaRPr lang="fr-FR" sz="1200" b="1" dirty="0">
                        <a:latin typeface="Arial"/>
                        <a:cs typeface="Arial"/>
                      </a:endParaRPr>
                    </a:p>
                  </a:txBody>
                  <a:tcPr/>
                </a:tc>
                <a:extLst>
                  <a:ext uri="{0D108BD9-81ED-4DB2-BD59-A6C34878D82A}">
                    <a16:rowId xmlns="" xmlns:a16="http://schemas.microsoft.com/office/drawing/2014/main" val="10004"/>
                  </a:ext>
                </a:extLst>
              </a:tr>
              <a:tr h="0">
                <a:tc>
                  <a:txBody>
                    <a:bodyPr/>
                    <a:lstStyle/>
                    <a:p>
                      <a:r>
                        <a:rPr lang="fr-FR" sz="1200" b="1" dirty="0" smtClean="0">
                          <a:latin typeface="Arial"/>
                          <a:cs typeface="Arial"/>
                        </a:rPr>
                        <a:t>Relations</a:t>
                      </a:r>
                      <a:r>
                        <a:rPr lang="fr-FR" sz="1200" b="1" baseline="0" dirty="0" smtClean="0">
                          <a:latin typeface="Arial"/>
                          <a:cs typeface="Arial"/>
                        </a:rPr>
                        <a:t> sociales</a:t>
                      </a:r>
                      <a:endParaRPr lang="fr-FR" sz="1200" b="1" dirty="0">
                        <a:latin typeface="Arial"/>
                        <a:cs typeface="Arial"/>
                      </a:endParaRPr>
                    </a:p>
                  </a:txBody>
                  <a:tcPr/>
                </a:tc>
                <a:extLst>
                  <a:ext uri="{0D108BD9-81ED-4DB2-BD59-A6C34878D82A}">
                    <a16:rowId xmlns="" xmlns:a16="http://schemas.microsoft.com/office/drawing/2014/main" val="10005"/>
                  </a:ext>
                </a:extLst>
              </a:tr>
              <a:tr h="0">
                <a:tc>
                  <a:txBody>
                    <a:bodyPr/>
                    <a:lstStyle/>
                    <a:p>
                      <a:r>
                        <a:rPr lang="fr-FR" sz="1200" b="1" dirty="0" smtClean="0">
                          <a:latin typeface="Arial"/>
                          <a:cs typeface="Arial"/>
                        </a:rPr>
                        <a:t>Adéquation des médicaments hautement prioritaire</a:t>
                      </a:r>
                      <a:endParaRPr lang="fr-FR" sz="1200" b="1" dirty="0">
                        <a:latin typeface="Arial"/>
                        <a:cs typeface="Arial"/>
                      </a:endParaRPr>
                    </a:p>
                  </a:txBody>
                  <a:tcPr/>
                </a:tc>
                <a:extLst>
                  <a:ext uri="{0D108BD9-81ED-4DB2-BD59-A6C34878D82A}">
                    <a16:rowId xmlns="" xmlns:a16="http://schemas.microsoft.com/office/drawing/2014/main" val="10006"/>
                  </a:ext>
                </a:extLst>
              </a:tr>
              <a:tr h="0">
                <a:tc>
                  <a:txBody>
                    <a:bodyPr/>
                    <a:lstStyle/>
                    <a:p>
                      <a:r>
                        <a:rPr lang="fr-FR" sz="1200" b="1" dirty="0" smtClean="0">
                          <a:latin typeface="Arial"/>
                          <a:cs typeface="Arial"/>
                        </a:rPr>
                        <a:t>Risque de chute </a:t>
                      </a:r>
                      <a:endParaRPr lang="fr-FR" sz="1200" b="1" dirty="0">
                        <a:latin typeface="Arial"/>
                        <a:cs typeface="Arial"/>
                      </a:endParaRPr>
                    </a:p>
                  </a:txBody>
                  <a:tcPr/>
                </a:tc>
                <a:extLst>
                  <a:ext uri="{0D108BD9-81ED-4DB2-BD59-A6C34878D82A}">
                    <a16:rowId xmlns="" xmlns:a16="http://schemas.microsoft.com/office/drawing/2014/main" val="10007"/>
                  </a:ext>
                </a:extLst>
              </a:tr>
            </a:tbl>
          </a:graphicData>
        </a:graphic>
      </p:graphicFrame>
      <p:grpSp>
        <p:nvGrpSpPr>
          <p:cNvPr id="41" name="Groupe 40"/>
          <p:cNvGrpSpPr/>
          <p:nvPr/>
        </p:nvGrpSpPr>
        <p:grpSpPr>
          <a:xfrm>
            <a:off x="4651791" y="4551289"/>
            <a:ext cx="182880" cy="1400244"/>
            <a:chOff x="4491990" y="4267200"/>
            <a:chExt cx="182880" cy="1400244"/>
          </a:xfrm>
        </p:grpSpPr>
        <p:cxnSp>
          <p:nvCxnSpPr>
            <p:cNvPr id="42" name="Connecteur droit 41"/>
            <p:cNvCxnSpPr/>
            <p:nvPr/>
          </p:nvCxnSpPr>
          <p:spPr>
            <a:xfrm>
              <a:off x="4491990" y="4267200"/>
              <a:ext cx="0" cy="14002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4583430" y="4479925"/>
              <a:ext cx="0" cy="9747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674870" y="4752975"/>
              <a:ext cx="0" cy="428694"/>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297852" y="5052610"/>
            <a:ext cx="389850" cy="276999"/>
          </a:xfrm>
          <a:prstGeom prst="rect">
            <a:avLst/>
          </a:prstGeom>
          <a:noFill/>
        </p:spPr>
        <p:txBody>
          <a:bodyPr wrap="none" rtlCol="0">
            <a:spAutoFit/>
          </a:bodyPr>
          <a:lstStyle/>
          <a:p>
            <a:r>
              <a:rPr lang="fr-FR" sz="1200" b="1" dirty="0" smtClean="0">
                <a:solidFill>
                  <a:srgbClr val="00B0F0"/>
                </a:solidFill>
              </a:rPr>
              <a:t>❶</a:t>
            </a:r>
            <a:endParaRPr lang="fr-FR" sz="1200" b="1" dirty="0">
              <a:solidFill>
                <a:srgbClr val="00B0F0"/>
              </a:solidFill>
            </a:endParaRPr>
          </a:p>
        </p:txBody>
      </p:sp>
      <p:sp>
        <p:nvSpPr>
          <p:cNvPr id="46" name="ZoneTexte 45"/>
          <p:cNvSpPr txBox="1"/>
          <p:nvPr/>
        </p:nvSpPr>
        <p:spPr>
          <a:xfrm>
            <a:off x="297852" y="5280327"/>
            <a:ext cx="389850" cy="276999"/>
          </a:xfrm>
          <a:prstGeom prst="rect">
            <a:avLst/>
          </a:prstGeom>
          <a:noFill/>
        </p:spPr>
        <p:txBody>
          <a:bodyPr wrap="none" rtlCol="0">
            <a:spAutoFit/>
          </a:bodyPr>
          <a:lstStyle/>
          <a:p>
            <a:r>
              <a:rPr lang="fr-FR" sz="1200" b="1" dirty="0" smtClean="0">
                <a:solidFill>
                  <a:prstClr val="black"/>
                </a:solidFill>
              </a:rPr>
              <a:t>❷</a:t>
            </a:r>
            <a:endParaRPr lang="fr-FR" sz="1200" b="1" dirty="0">
              <a:solidFill>
                <a:prstClr val="black"/>
              </a:solidFill>
            </a:endParaRPr>
          </a:p>
        </p:txBody>
      </p:sp>
      <p:sp>
        <p:nvSpPr>
          <p:cNvPr id="47" name="ZoneTexte 46"/>
          <p:cNvSpPr txBox="1"/>
          <p:nvPr/>
        </p:nvSpPr>
        <p:spPr>
          <a:xfrm>
            <a:off x="297852" y="5508044"/>
            <a:ext cx="389850" cy="276999"/>
          </a:xfrm>
          <a:prstGeom prst="rect">
            <a:avLst/>
          </a:prstGeom>
          <a:noFill/>
        </p:spPr>
        <p:txBody>
          <a:bodyPr wrap="none" rtlCol="0">
            <a:spAutoFit/>
          </a:bodyPr>
          <a:lstStyle/>
          <a:p>
            <a:r>
              <a:rPr lang="fr-FR" sz="1200" b="1" dirty="0" smtClean="0">
                <a:solidFill>
                  <a:srgbClr val="0F3A9C"/>
                </a:solidFill>
              </a:rPr>
              <a:t>❸</a:t>
            </a:r>
            <a:endParaRPr lang="fr-FR" sz="1200" b="1" dirty="0">
              <a:solidFill>
                <a:srgbClr val="0F3A9C"/>
              </a:solidFill>
            </a:endParaRPr>
          </a:p>
        </p:txBody>
      </p:sp>
      <p:sp>
        <p:nvSpPr>
          <p:cNvPr id="48" name="ZoneTexte 47"/>
          <p:cNvSpPr txBox="1"/>
          <p:nvPr/>
        </p:nvSpPr>
        <p:spPr>
          <a:xfrm>
            <a:off x="297852" y="5733609"/>
            <a:ext cx="389850" cy="276999"/>
          </a:xfrm>
          <a:prstGeom prst="rect">
            <a:avLst/>
          </a:prstGeom>
          <a:noFill/>
        </p:spPr>
        <p:txBody>
          <a:bodyPr wrap="none" rtlCol="0">
            <a:spAutoFit/>
          </a:bodyPr>
          <a:lstStyle/>
          <a:p>
            <a:r>
              <a:rPr lang="fr-FR" sz="1200" b="1" dirty="0" smtClean="0">
                <a:solidFill>
                  <a:srgbClr val="78B955"/>
                </a:solidFill>
              </a:rPr>
              <a:t>❹</a:t>
            </a:r>
            <a:endParaRPr lang="fr-FR" sz="1200" b="1" dirty="0">
              <a:solidFill>
                <a:srgbClr val="78B955"/>
              </a:solidFill>
            </a:endParaRPr>
          </a:p>
        </p:txBody>
      </p:sp>
      <p:grpSp>
        <p:nvGrpSpPr>
          <p:cNvPr id="39" name="Groupe 38"/>
          <p:cNvGrpSpPr/>
          <p:nvPr/>
        </p:nvGrpSpPr>
        <p:grpSpPr>
          <a:xfrm>
            <a:off x="445236" y="1243277"/>
            <a:ext cx="8343975" cy="1667900"/>
            <a:chOff x="171449" y="1580695"/>
            <a:chExt cx="8638224" cy="2015685"/>
          </a:xfrm>
        </p:grpSpPr>
        <p:cxnSp>
          <p:nvCxnSpPr>
            <p:cNvPr id="49" name="Connecteur droit avec flèche 48"/>
            <p:cNvCxnSpPr/>
            <p:nvPr/>
          </p:nvCxnSpPr>
          <p:spPr>
            <a:xfrm>
              <a:off x="3693794" y="2928451"/>
              <a:ext cx="7620" cy="4035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Connecteur en arc 49"/>
            <p:cNvCxnSpPr>
              <a:stCxn id="51" idx="0"/>
            </p:cNvCxnSpPr>
            <p:nvPr/>
          </p:nvCxnSpPr>
          <p:spPr>
            <a:xfrm rot="16200000" flipH="1">
              <a:off x="3995576" y="1507015"/>
              <a:ext cx="1367466" cy="1842778"/>
            </a:xfrm>
            <a:prstGeom prst="curvedConnector4">
              <a:avLst>
                <a:gd name="adj1" fmla="val -20203"/>
                <a:gd name="adj2" fmla="val 78347"/>
              </a:avLst>
            </a:prstGeom>
            <a:ln w="2222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57" idx="3"/>
              <a:endCxn id="51" idx="1"/>
            </p:cNvCxnSpPr>
            <p:nvPr/>
          </p:nvCxnSpPr>
          <p:spPr>
            <a:xfrm flipV="1">
              <a:off x="2328862" y="2236169"/>
              <a:ext cx="384300" cy="80713"/>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257925" y="2934017"/>
              <a:ext cx="557212" cy="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757735" y="2721928"/>
              <a:ext cx="1685925" cy="874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groupes homogènes de consommation de ressources</a:t>
              </a:r>
              <a:endParaRPr lang="fr-FR" sz="1200" b="1" dirty="0">
                <a:solidFill>
                  <a:prstClr val="white"/>
                </a:solidFill>
                <a:latin typeface="Arial" panose="020B0604020202020204" pitchFamily="34" charset="0"/>
                <a:cs typeface="Arial" panose="020B0604020202020204" pitchFamily="34" charset="0"/>
              </a:endParaRPr>
            </a:p>
          </p:txBody>
        </p:sp>
        <p:cxnSp>
          <p:nvCxnSpPr>
            <p:cNvPr id="55" name="Connecteur en arc 54"/>
            <p:cNvCxnSpPr/>
            <p:nvPr/>
          </p:nvCxnSpPr>
          <p:spPr>
            <a:xfrm rot="16200000" flipH="1">
              <a:off x="76199" y="1675945"/>
              <a:ext cx="1314450" cy="1123950"/>
            </a:xfrm>
            <a:prstGeom prst="curvedConnector3">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56" name="Connecteur en arc 55"/>
            <p:cNvCxnSpPr/>
            <p:nvPr/>
          </p:nvCxnSpPr>
          <p:spPr>
            <a:xfrm rot="16200000" flipH="1">
              <a:off x="7590473" y="2364740"/>
              <a:ext cx="1314450" cy="1123950"/>
            </a:xfrm>
            <a:prstGeom prst="curvedConnector3">
              <a:avLst/>
            </a:prstGeom>
            <a:ln w="25400">
              <a:prstDash val="lg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216138" y="2226751"/>
              <a:ext cx="1264922" cy="5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59" name="Rectangle 58"/>
            <p:cNvSpPr/>
            <p:nvPr/>
          </p:nvSpPr>
          <p:spPr>
            <a:xfrm>
              <a:off x="6795135" y="2452580"/>
              <a:ext cx="1685925" cy="6789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prstClr val="white"/>
                  </a:solidFill>
                  <a:latin typeface="Arial" panose="020B0604020202020204" pitchFamily="34" charset="0"/>
                  <a:cs typeface="Arial" panose="020B0604020202020204" pitchFamily="34" charset="0"/>
                </a:rPr>
                <a:t>Des indicateurs de qualité des soins</a:t>
              </a:r>
              <a:endParaRPr lang="fr-FR" sz="1200" b="1" dirty="0">
                <a:solidFill>
                  <a:prstClr val="white"/>
                </a:solidFill>
                <a:latin typeface="Arial" panose="020B0604020202020204" pitchFamily="34" charset="0"/>
                <a:cs typeface="Arial" panose="020B0604020202020204" pitchFamily="34" charset="0"/>
              </a:endParaRPr>
            </a:p>
          </p:txBody>
        </p:sp>
        <p:sp>
          <p:nvSpPr>
            <p:cNvPr id="60" name="Rectangle 59"/>
            <p:cNvSpPr/>
            <p:nvPr/>
          </p:nvSpPr>
          <p:spPr>
            <a:xfrm>
              <a:off x="687702" y="2452580"/>
              <a:ext cx="1264922" cy="50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cxnSp>
          <p:nvCxnSpPr>
            <p:cNvPr id="61" name="Connecteur droit 60"/>
            <p:cNvCxnSpPr/>
            <p:nvPr/>
          </p:nvCxnSpPr>
          <p:spPr>
            <a:xfrm>
              <a:off x="3096577" y="2692151"/>
              <a:ext cx="12649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2959604" y="2598411"/>
              <a:ext cx="147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3175603" y="2788912"/>
              <a:ext cx="10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87702" y="2035353"/>
              <a:ext cx="1641160" cy="563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prstClr val="white"/>
                  </a:solidFill>
                  <a:latin typeface="Arial" panose="020B0604020202020204" pitchFamily="34" charset="0"/>
                  <a:cs typeface="Arial" panose="020B0604020202020204" pitchFamily="34" charset="0"/>
                </a:rPr>
                <a:t>Des échelles cliniques</a:t>
              </a:r>
            </a:p>
          </p:txBody>
        </p:sp>
        <p:sp>
          <p:nvSpPr>
            <p:cNvPr id="51" name="Rectangle 50"/>
            <p:cNvSpPr/>
            <p:nvPr/>
          </p:nvSpPr>
          <p:spPr>
            <a:xfrm>
              <a:off x="2713162" y="1744671"/>
              <a:ext cx="2089515" cy="982994"/>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prstClr val="white"/>
                  </a:solidFill>
                  <a:latin typeface="Arial" panose="020B0604020202020204" pitchFamily="34" charset="0"/>
                  <a:cs typeface="Arial" panose="020B0604020202020204" pitchFamily="34" charset="0"/>
                </a:rPr>
                <a:t>Des GAD</a:t>
              </a:r>
            </a:p>
          </p:txBody>
        </p:sp>
      </p:grpSp>
      <p:sp>
        <p:nvSpPr>
          <p:cNvPr id="28" name="ZoneTexte 27"/>
          <p:cNvSpPr txBox="1"/>
          <p:nvPr/>
        </p:nvSpPr>
        <p:spPr>
          <a:xfrm>
            <a:off x="446436" y="978988"/>
            <a:ext cx="7818120" cy="369332"/>
          </a:xfrm>
          <a:prstGeom prst="rect">
            <a:avLst/>
          </a:prstGeom>
          <a:solidFill>
            <a:schemeClr val="bg1"/>
          </a:solidFill>
        </p:spPr>
        <p:txBody>
          <a:bodyPr wrap="square" rtlCol="0">
            <a:spAutoFit/>
          </a:bodyPr>
          <a:lstStyle/>
          <a:p>
            <a:pPr algn="just"/>
            <a:r>
              <a:rPr lang="fr-FR" dirty="0" smtClean="0">
                <a:solidFill>
                  <a:srgbClr val="0F3A9C"/>
                </a:solidFill>
              </a:rPr>
              <a:t>Le traitement des données permet de </a:t>
            </a:r>
            <a:r>
              <a:rPr lang="fr-FR" b="1" dirty="0" smtClean="0">
                <a:solidFill>
                  <a:srgbClr val="0F3A9C"/>
                </a:solidFill>
              </a:rPr>
              <a:t>signaler des alertes</a:t>
            </a:r>
            <a:r>
              <a:rPr lang="fr-FR" dirty="0" smtClean="0">
                <a:solidFill>
                  <a:srgbClr val="0F3A9C"/>
                </a:solidFill>
              </a:rPr>
              <a:t> </a:t>
            </a:r>
          </a:p>
        </p:txBody>
      </p:sp>
      <p:sp>
        <p:nvSpPr>
          <p:cNvPr id="31" name="Espace réservé du texte 2"/>
          <p:cNvSpPr>
            <a:spLocks noGrp="1"/>
          </p:cNvSpPr>
          <p:nvPr>
            <p:ph type="body" sz="quarter" idx="10"/>
          </p:nvPr>
        </p:nvSpPr>
        <p:spPr>
          <a:xfrm>
            <a:off x="642938" y="354013"/>
            <a:ext cx="7828854" cy="481012"/>
          </a:xfrm>
        </p:spPr>
        <p:txBody>
          <a:bodyPr>
            <a:normAutofit fontScale="85000" lnSpcReduction="10000"/>
          </a:bodyPr>
          <a:lstStyle/>
          <a:p>
            <a:r>
              <a:rPr lang="fr-FR" dirty="0"/>
              <a:t>Les GAD (Alarmes et guides d’analyse par domaine d’intervention)</a:t>
            </a:r>
          </a:p>
        </p:txBody>
      </p:sp>
      <p:grpSp>
        <p:nvGrpSpPr>
          <p:cNvPr id="32" name="Groupe 31"/>
          <p:cNvGrpSpPr/>
          <p:nvPr/>
        </p:nvGrpSpPr>
        <p:grpSpPr>
          <a:xfrm>
            <a:off x="4251987" y="6437688"/>
            <a:ext cx="640026" cy="325577"/>
            <a:chOff x="4063779" y="6537716"/>
            <a:chExt cx="1016441" cy="200055"/>
          </a:xfrm>
        </p:grpSpPr>
        <p:sp>
          <p:nvSpPr>
            <p:cNvPr id="33" name="Rectangle 3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4" name="ZoneTexte 33">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538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p:cNvSpPr>
            <a:spLocks noGrp="1"/>
          </p:cNvSpPr>
          <p:nvPr>
            <p:ph type="body" sz="quarter" idx="10"/>
          </p:nvPr>
        </p:nvSpPr>
        <p:spPr>
          <a:xfrm>
            <a:off x="642938" y="354013"/>
            <a:ext cx="8296876" cy="481012"/>
          </a:xfrm>
        </p:spPr>
        <p:txBody>
          <a:bodyPr>
            <a:noAutofit/>
          </a:bodyPr>
          <a:lstStyle/>
          <a:p>
            <a:r>
              <a:rPr lang="fr-FR" sz="1600" dirty="0"/>
              <a:t>Des instruments d’évaluation multidimensionnelle dont les applications sont </a:t>
            </a:r>
            <a:r>
              <a:rPr lang="fr-FR" sz="1600" dirty="0" smtClean="0"/>
              <a:t>multiples</a:t>
            </a:r>
            <a:endParaRPr lang="fr-FR" sz="1600" dirty="0"/>
          </a:p>
        </p:txBody>
      </p:sp>
      <p:pic>
        <p:nvPicPr>
          <p:cNvPr id="5" name="Espace réservé du contenu 3"/>
          <p:cNvPicPr>
            <a:picLocks noGrp="1" noChangeAspect="1"/>
          </p:cNvPicPr>
          <p:nvPr/>
        </p:nvPicPr>
        <p:blipFill>
          <a:blip r:embed="rId3">
            <a:duotone>
              <a:prstClr val="black"/>
              <a:schemeClr val="accent1">
                <a:tint val="45000"/>
                <a:satMod val="400000"/>
              </a:schemeClr>
            </a:duotone>
          </a:blip>
          <a:stretch>
            <a:fillRect/>
          </a:stretch>
        </p:blipFill>
        <p:spPr>
          <a:xfrm>
            <a:off x="1264610" y="2259565"/>
            <a:ext cx="7020017" cy="3573063"/>
          </a:xfrm>
          <a:prstGeom prst="rect">
            <a:avLst/>
          </a:prstGeom>
        </p:spPr>
      </p:pic>
      <p:sp>
        <p:nvSpPr>
          <p:cNvPr id="8" name="ZoneTexte 11"/>
          <p:cNvSpPr txBox="1"/>
          <p:nvPr/>
        </p:nvSpPr>
        <p:spPr>
          <a:xfrm>
            <a:off x="642938" y="1085537"/>
            <a:ext cx="7659607" cy="584775"/>
          </a:xfrm>
          <a:prstGeom prst="rect">
            <a:avLst/>
          </a:prstGeom>
          <a:noFill/>
        </p:spPr>
        <p:txBody>
          <a:bodyPr wrap="square" rtlCol="0" anchor="ctr">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fr-FR" sz="1600" b="1" dirty="0" smtClean="0">
                <a:solidFill>
                  <a:srgbClr val="0070C0"/>
                </a:solidFill>
                <a:latin typeface="Arial" panose="020B0604020202020204" pitchFamily="34" charset="0"/>
                <a:cs typeface="Arial" panose="020B0604020202020204" pitchFamily="34" charset="0"/>
              </a:rPr>
              <a:t>A </a:t>
            </a:r>
            <a:r>
              <a:rPr lang="fr-FR" sz="1600" b="1" dirty="0">
                <a:solidFill>
                  <a:srgbClr val="0070C0"/>
                </a:solidFill>
                <a:latin typeface="Arial" panose="020B0604020202020204" pitchFamily="34" charset="0"/>
                <a:cs typeface="Arial" panose="020B0604020202020204" pitchFamily="34" charset="0"/>
              </a:rPr>
              <a:t>différents niveaux </a:t>
            </a:r>
            <a:r>
              <a:rPr lang="fr-FR" sz="1600" b="1" dirty="0" smtClean="0">
                <a:solidFill>
                  <a:srgbClr val="0070C0"/>
                </a:solidFill>
                <a:latin typeface="Arial" panose="020B0604020202020204" pitchFamily="34" charset="0"/>
                <a:cs typeface="Arial" panose="020B0604020202020204" pitchFamily="34" charset="0"/>
              </a:rPr>
              <a:t>: individuels </a:t>
            </a:r>
            <a:r>
              <a:rPr lang="fr-FR" sz="1600" b="1" dirty="0">
                <a:solidFill>
                  <a:srgbClr val="0070C0"/>
                </a:solidFill>
                <a:latin typeface="Arial" panose="020B0604020202020204" pitchFamily="34" charset="0"/>
                <a:cs typeface="Arial" panose="020B0604020202020204" pitchFamily="34" charset="0"/>
              </a:rPr>
              <a:t>et </a:t>
            </a:r>
            <a:r>
              <a:rPr lang="fr-FR" sz="1600" b="1" dirty="0" smtClean="0">
                <a:solidFill>
                  <a:srgbClr val="0070C0"/>
                </a:solidFill>
                <a:latin typeface="Arial" panose="020B0604020202020204" pitchFamily="34" charset="0"/>
                <a:cs typeface="Arial" panose="020B0604020202020204" pitchFamily="34" charset="0"/>
              </a:rPr>
              <a:t>collectifs, </a:t>
            </a:r>
            <a:r>
              <a:rPr lang="fr-FR" sz="1600" b="1" dirty="0">
                <a:solidFill>
                  <a:srgbClr val="0070C0"/>
                </a:solidFill>
                <a:latin typeface="Arial" panose="020B0604020202020204" pitchFamily="34" charset="0"/>
                <a:cs typeface="Arial" panose="020B0604020202020204" pitchFamily="34" charset="0"/>
              </a:rPr>
              <a:t>cliniques, tactiques et </a:t>
            </a:r>
            <a:r>
              <a:rPr lang="fr-FR" sz="1600" b="1" dirty="0" smtClean="0">
                <a:solidFill>
                  <a:srgbClr val="0070C0"/>
                </a:solidFill>
                <a:latin typeface="Arial" panose="020B0604020202020204" pitchFamily="34" charset="0"/>
                <a:cs typeface="Arial" panose="020B0604020202020204" pitchFamily="34" charset="0"/>
              </a:rPr>
              <a:t>stratégiques</a:t>
            </a:r>
            <a:endParaRPr lang="fr-FR"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97588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6868330" y="762499"/>
            <a:ext cx="1257075"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Signification</a:t>
            </a:r>
            <a:endParaRPr lang="fr-FR" sz="1400" b="1" dirty="0">
              <a:solidFill>
                <a:prstClr val="white"/>
              </a:solidFill>
              <a:latin typeface="Arial"/>
              <a:cs typeface="Arial"/>
            </a:endParaRPr>
          </a:p>
        </p:txBody>
      </p:sp>
      <p:sp>
        <p:nvSpPr>
          <p:cNvPr id="16" name="Rectangle 15"/>
          <p:cNvSpPr/>
          <p:nvPr/>
        </p:nvSpPr>
        <p:spPr>
          <a:xfrm>
            <a:off x="484818" y="1589636"/>
            <a:ext cx="8174362" cy="1885084"/>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numCol="2" rtlCol="0" anchor="t"/>
          <a:lstStyle/>
          <a:p>
            <a:pPr algn="just">
              <a:spcBef>
                <a:spcPts val="240"/>
              </a:spcBef>
              <a:tabLst>
                <a:tab pos="174625" algn="l"/>
              </a:tabLst>
            </a:pPr>
            <a:r>
              <a:rPr lang="fr-FR" sz="1200" b="1" dirty="0" smtClean="0">
                <a:solidFill>
                  <a:srgbClr val="0F3A9C"/>
                </a:solidFill>
                <a:latin typeface="Arial" charset="0"/>
                <a:ea typeface="Arial" charset="0"/>
                <a:cs typeface="Arial" charset="0"/>
              </a:rPr>
              <a:t>Items impliqués :</a:t>
            </a:r>
            <a:endParaRPr lang="fr-FR" sz="1200" dirty="0">
              <a:solidFill>
                <a:srgbClr val="0F3A9C"/>
              </a:solidFill>
              <a:latin typeface="Arial" charset="0"/>
              <a:ea typeface="Arial" charset="0"/>
              <a:cs typeface="Arial" charset="0"/>
            </a:endParaRPr>
          </a:p>
          <a:p>
            <a:pPr marL="207645"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Habileté </a:t>
            </a:r>
            <a:r>
              <a:rPr lang="fr-FR" sz="1200" dirty="0">
                <a:solidFill>
                  <a:srgbClr val="0F3A9C"/>
                </a:solidFill>
                <a:latin typeface="Arial" charset="0"/>
                <a:ea typeface="Arial" charset="0"/>
                <a:cs typeface="Arial" charset="0"/>
              </a:rPr>
              <a:t>à se faire comprendre (</a:t>
            </a:r>
            <a:r>
              <a:rPr lang="fr-FR" sz="1200" dirty="0" smtClean="0">
                <a:solidFill>
                  <a:srgbClr val="0F3A9C"/>
                </a:solidFill>
                <a:latin typeface="Arial" charset="0"/>
                <a:ea typeface="Arial" charset="0"/>
                <a:cs typeface="Arial" charset="0"/>
              </a:rPr>
              <a:t>D1)</a:t>
            </a:r>
          </a:p>
          <a:p>
            <a:pPr marL="207645" indent="-171450">
              <a:lnSpc>
                <a:spcPct val="100000"/>
              </a:lnSpc>
              <a:spcBef>
                <a:spcPts val="470"/>
              </a:spcBef>
              <a:buFontTx/>
              <a:buChar char="-"/>
              <a:tabLst>
                <a:tab pos="174625" algn="l"/>
              </a:tabLst>
            </a:pPr>
            <a:r>
              <a:rPr lang="fr-FR" sz="1200" dirty="0" smtClean="0">
                <a:solidFill>
                  <a:srgbClr val="0F3A9C"/>
                </a:solidFill>
                <a:latin typeface="Arial" charset="0"/>
                <a:ea typeface="Arial" charset="0"/>
                <a:cs typeface="Arial" charset="0"/>
              </a:rPr>
              <a:t>Habileté </a:t>
            </a:r>
            <a:r>
              <a:rPr lang="fr-FR" sz="1200" dirty="0">
                <a:solidFill>
                  <a:srgbClr val="0F3A9C"/>
                </a:solidFill>
                <a:latin typeface="Arial" charset="0"/>
                <a:ea typeface="Arial" charset="0"/>
                <a:cs typeface="Arial" charset="0"/>
              </a:rPr>
              <a:t>à comprendre les autres (D2)</a:t>
            </a:r>
          </a:p>
        </p:txBody>
      </p:sp>
      <p:sp>
        <p:nvSpPr>
          <p:cNvPr id="10" name="Espace réservé du texte 2"/>
          <p:cNvSpPr>
            <a:spLocks noGrp="1"/>
          </p:cNvSpPr>
          <p:nvPr>
            <p:ph type="body" sz="quarter" idx="10"/>
          </p:nvPr>
        </p:nvSpPr>
        <p:spPr>
          <a:xfrm>
            <a:off x="642938" y="354013"/>
            <a:ext cx="7388954" cy="481012"/>
          </a:xfrm>
        </p:spPr>
        <p:txBody>
          <a:bodyPr/>
          <a:lstStyle/>
          <a:p>
            <a:r>
              <a:rPr lang="fr-FR" dirty="0" smtClean="0"/>
              <a:t>Comment lit-on un GAD ? </a:t>
            </a:r>
            <a:endParaRPr lang="fr-FR" dirty="0"/>
          </a:p>
        </p:txBody>
      </p:sp>
    </p:spTree>
    <p:extLst>
      <p:ext uri="{BB962C8B-B14F-4D97-AF65-F5344CB8AC3E}">
        <p14:creationId xmlns:p14="http://schemas.microsoft.com/office/powerpoint/2010/main" val="167377529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
        <p:nvSpPr>
          <p:cNvPr id="4" name="Rectangle 3"/>
          <p:cNvSpPr/>
          <p:nvPr/>
        </p:nvSpPr>
        <p:spPr>
          <a:xfrm>
            <a:off x="484819" y="1070275"/>
            <a:ext cx="8174362" cy="4164333"/>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rgbClr val="FFFFFF"/>
                </a:solidFill>
                <a:latin typeface="Arial" charset="0"/>
                <a:ea typeface="Arial" charset="0"/>
                <a:cs typeface="Arial" charset="0"/>
              </a:rPr>
              <a:t>Les activités de base de la vie quotidienne (AVQ) sont : habillage - hygiène personnelle - marche - transferts - utilisation des toilettes - changement de position dans le lit - alimentation. </a:t>
            </a:r>
          </a:p>
          <a:p>
            <a:pPr algn="just"/>
            <a:r>
              <a:rPr lang="fr-FR" sz="1400" dirty="0">
                <a:solidFill>
                  <a:srgbClr val="FFFFFF"/>
                </a:solidFill>
                <a:latin typeface="Arial" charset="0"/>
                <a:ea typeface="Arial" charset="0"/>
                <a:cs typeface="Arial" charset="0"/>
              </a:rPr>
              <a:t>Le GAD AVQ cible l’indépendance de la personne dans la réalisation des </a:t>
            </a:r>
            <a:r>
              <a:rPr lang="fr-FR" sz="1400" dirty="0" smtClean="0">
                <a:solidFill>
                  <a:srgbClr val="FFFFFF"/>
                </a:solidFill>
                <a:latin typeface="Arial" charset="0"/>
                <a:ea typeface="Arial" charset="0"/>
                <a:cs typeface="Arial" charset="0"/>
              </a:rPr>
              <a:t>activités.</a:t>
            </a:r>
            <a:endParaRPr lang="fr-FR" sz="1400" dirty="0">
              <a:solidFill>
                <a:srgbClr val="FFFFFF"/>
              </a:solidFill>
              <a:latin typeface="Arial" charset="0"/>
              <a:ea typeface="Arial" charset="0"/>
              <a:cs typeface="Arial" charset="0"/>
            </a:endParaRPr>
          </a:p>
          <a:p>
            <a:pPr algn="just"/>
            <a:endParaRPr lang="fr-FR" sz="1400" dirty="0">
              <a:solidFill>
                <a:srgbClr val="FFFFFF"/>
              </a:solidFill>
              <a:latin typeface="Arial" charset="0"/>
              <a:ea typeface="Arial" charset="0"/>
              <a:cs typeface="Arial" charset="0"/>
            </a:endParaRPr>
          </a:p>
          <a:p>
            <a:pPr algn="just"/>
            <a:r>
              <a:rPr lang="fr-FR" sz="1400" b="1" dirty="0">
                <a:solidFill>
                  <a:srgbClr val="FFFFFF"/>
                </a:solidFill>
                <a:latin typeface="Arial" charset="0"/>
                <a:ea typeface="Arial" charset="0"/>
                <a:cs typeface="Arial" charset="0"/>
              </a:rPr>
              <a:t>Le déclin de l’indépendance pour les AVQ </a:t>
            </a:r>
            <a:r>
              <a:rPr lang="fr-FR" sz="1400" dirty="0">
                <a:solidFill>
                  <a:srgbClr val="FFFFFF"/>
                </a:solidFill>
                <a:latin typeface="Arial" charset="0"/>
                <a:ea typeface="Arial" charset="0"/>
                <a:cs typeface="Arial" charset="0"/>
              </a:rPr>
              <a:t>peut conduire à de nombreuses complications : incontinence </a:t>
            </a:r>
            <a:r>
              <a:rPr lang="fr-FR" sz="1400" dirty="0" smtClean="0">
                <a:solidFill>
                  <a:srgbClr val="FFFFFF"/>
                </a:solidFill>
                <a:latin typeface="Arial" charset="0"/>
                <a:ea typeface="Arial" charset="0"/>
                <a:cs typeface="Arial" charset="0"/>
              </a:rPr>
              <a:t>- dégradation </a:t>
            </a:r>
            <a:r>
              <a:rPr lang="fr-FR" sz="1400" dirty="0">
                <a:solidFill>
                  <a:srgbClr val="FFFFFF"/>
                </a:solidFill>
                <a:latin typeface="Arial" charset="0"/>
                <a:ea typeface="Arial" charset="0"/>
                <a:cs typeface="Arial" charset="0"/>
              </a:rPr>
              <a:t>de la communication - perte cognitive - isolement social - dépression - chutes - ulcères de pression. </a:t>
            </a:r>
          </a:p>
          <a:p>
            <a:pPr algn="just"/>
            <a:r>
              <a:rPr lang="fr-FR" sz="1400" dirty="0">
                <a:solidFill>
                  <a:srgbClr val="FFFFFF"/>
                </a:solidFill>
                <a:latin typeface="Arial" charset="0"/>
                <a:ea typeface="Arial" charset="0"/>
                <a:cs typeface="Arial" charset="0"/>
              </a:rPr>
              <a:t>Pour les personnes à domicile c’est un facteur qui favorise le changement de lieu de vie (Ex : emménagement chez d’autres personnes - transfert en hébergement collectif) et conduit au recours à des services professionnels supplémentaires.</a:t>
            </a:r>
          </a:p>
          <a:p>
            <a:pPr algn="just"/>
            <a:endParaRPr lang="fr-FR" sz="1400" dirty="0">
              <a:solidFill>
                <a:srgbClr val="FFFFFF"/>
              </a:solidFill>
              <a:latin typeface="Arial" charset="0"/>
              <a:ea typeface="Arial" charset="0"/>
              <a:cs typeface="Arial" charset="0"/>
            </a:endParaRPr>
          </a:p>
          <a:p>
            <a:pPr algn="just"/>
            <a:r>
              <a:rPr lang="fr-FR" sz="1400" b="1" dirty="0">
                <a:solidFill>
                  <a:srgbClr val="FFFFFF"/>
                </a:solidFill>
                <a:latin typeface="Arial" charset="0"/>
                <a:ea typeface="Arial" charset="0"/>
                <a:cs typeface="Arial" charset="0"/>
              </a:rPr>
              <a:t>De nombreux états peuvent affecter l’indépendance pour les AVQ</a:t>
            </a:r>
            <a:r>
              <a:rPr lang="fr-FR" sz="1400" dirty="0">
                <a:solidFill>
                  <a:srgbClr val="FFFFFF"/>
                </a:solidFill>
                <a:latin typeface="Arial" charset="0"/>
                <a:ea typeface="Arial" charset="0"/>
                <a:cs typeface="Arial" charset="0"/>
              </a:rPr>
              <a:t> : </a:t>
            </a:r>
          </a:p>
          <a:p>
            <a:pPr algn="just"/>
            <a:r>
              <a:rPr lang="fr-FR" sz="1400" dirty="0">
                <a:solidFill>
                  <a:srgbClr val="FFFFFF"/>
                </a:solidFill>
                <a:latin typeface="Arial" charset="0"/>
                <a:ea typeface="Arial" charset="0"/>
                <a:cs typeface="Arial" charset="0"/>
              </a:rPr>
              <a:t>déclin dans les performances cognitives - poussée de maladie chronique </a:t>
            </a:r>
            <a:r>
              <a:rPr lang="fr-FR" sz="1400" dirty="0" smtClean="0">
                <a:solidFill>
                  <a:srgbClr val="FFFFFF"/>
                </a:solidFill>
                <a:latin typeface="Arial" charset="0"/>
                <a:ea typeface="Arial" charset="0"/>
                <a:cs typeface="Arial" charset="0"/>
              </a:rPr>
              <a:t>(</a:t>
            </a:r>
            <a:r>
              <a:rPr lang="fr-FR" sz="1400" dirty="0">
                <a:solidFill>
                  <a:srgbClr val="FFFFFF"/>
                </a:solidFill>
                <a:latin typeface="Arial" charset="0"/>
                <a:ea typeface="Arial" charset="0"/>
                <a:cs typeface="Arial" charset="0"/>
              </a:rPr>
              <a:t>Ex : dépression) - pathologie aiguë (Ex : accident vasculaire cérébrale) ou un problème de santé (Ex : fracture de hanche) - médicaments inappropriés</a:t>
            </a:r>
            <a:r>
              <a:rPr lang="is-IS" sz="1400" dirty="0">
                <a:solidFill>
                  <a:srgbClr val="FFFFFF"/>
                </a:solidFill>
                <a:latin typeface="Arial" charset="0"/>
                <a:ea typeface="Arial" charset="0"/>
                <a:cs typeface="Arial" charset="0"/>
              </a:rPr>
              <a:t>…</a:t>
            </a:r>
            <a:endParaRPr lang="fr-FR" sz="1400" dirty="0">
              <a:solidFill>
                <a:srgbClr val="FFFFFF"/>
              </a:solidFill>
              <a:latin typeface="Arial" charset="0"/>
              <a:ea typeface="Arial" charset="0"/>
              <a:cs typeface="Arial" charset="0"/>
            </a:endParaRPr>
          </a:p>
          <a:p>
            <a:pPr algn="just"/>
            <a:endParaRPr lang="fr-FR" sz="1400" dirty="0">
              <a:solidFill>
                <a:srgbClr val="FFFFFF"/>
              </a:solidFill>
              <a:latin typeface="Arial" charset="0"/>
              <a:ea typeface="Arial" charset="0"/>
              <a:cs typeface="Arial" charset="0"/>
            </a:endParaRPr>
          </a:p>
          <a:p>
            <a:pPr algn="just"/>
            <a:r>
              <a:rPr lang="fr-FR" sz="1400" dirty="0">
                <a:solidFill>
                  <a:srgbClr val="FFFFFF"/>
                </a:solidFill>
                <a:latin typeface="Arial" charset="0"/>
                <a:ea typeface="Arial" charset="0"/>
                <a:cs typeface="Arial" charset="0"/>
              </a:rPr>
              <a:t>Mettre en œuvre un plan qui favorise l’indépendance dans les AVQ ralentit souvent ou inverse le déclin fonctionnel alors que ces différents problèmes (notamment l’aggravation d’une démence) peuvent conduire à une dépendance prolongée.</a:t>
            </a:r>
          </a:p>
        </p:txBody>
      </p:sp>
      <p:sp>
        <p:nvSpPr>
          <p:cNvPr id="11" name="ZoneTexte 10"/>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Tree>
    <p:extLst>
      <p:ext uri="{BB962C8B-B14F-4D97-AF65-F5344CB8AC3E}">
        <p14:creationId xmlns:p14="http://schemas.microsoft.com/office/powerpoint/2010/main" val="228163971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
        <p:nvSpPr>
          <p:cNvPr id="16" name="Rectangle 15"/>
          <p:cNvSpPr/>
          <p:nvPr/>
        </p:nvSpPr>
        <p:spPr>
          <a:xfrm>
            <a:off x="481263" y="1571378"/>
            <a:ext cx="8174362" cy="2364517"/>
          </a:xfrm>
          <a:prstGeom prst="rect">
            <a:avLst/>
          </a:prstGeom>
          <a:no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Préserver </a:t>
            </a:r>
            <a:r>
              <a:rPr lang="fr-FR" sz="1400" dirty="0">
                <a:solidFill>
                  <a:srgbClr val="0F3A9C"/>
                </a:solidFill>
                <a:latin typeface="Arial" charset="0"/>
                <a:ea typeface="Arial" charset="0"/>
                <a:cs typeface="Arial" charset="0"/>
              </a:rPr>
              <a:t>le niveau actuel d’indépendance aussi longtemps que </a:t>
            </a:r>
            <a:r>
              <a:rPr lang="fr-FR" sz="1400" dirty="0" smtClean="0">
                <a:solidFill>
                  <a:srgbClr val="0F3A9C"/>
                </a:solidFill>
                <a:latin typeface="Arial" charset="0"/>
                <a:ea typeface="Arial" charset="0"/>
                <a:cs typeface="Arial" charset="0"/>
              </a:rPr>
              <a:t>possible</a:t>
            </a:r>
            <a:endParaRPr lang="fr-FR" sz="1400" dirty="0">
              <a:solidFill>
                <a:srgbClr val="0F3A9C"/>
              </a:solidFill>
              <a:latin typeface="Arial" charset="0"/>
              <a:ea typeface="Arial" charset="0"/>
              <a:cs typeface="Arial" charset="0"/>
            </a:endParaRP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Contrôler </a:t>
            </a:r>
            <a:r>
              <a:rPr lang="fr-FR" sz="1400" dirty="0">
                <a:solidFill>
                  <a:srgbClr val="0F3A9C"/>
                </a:solidFill>
                <a:latin typeface="Arial" charset="0"/>
                <a:ea typeface="Arial" charset="0"/>
                <a:cs typeface="Arial" charset="0"/>
              </a:rPr>
              <a:t>une liste de problèmes aigus ou événements réversibles qui peuvent être source d’impact sur les </a:t>
            </a:r>
            <a:r>
              <a:rPr lang="fr-FR" sz="1400" dirty="0" smtClean="0">
                <a:solidFill>
                  <a:srgbClr val="0F3A9C"/>
                </a:solidFill>
                <a:latin typeface="Arial" charset="0"/>
                <a:ea typeface="Arial" charset="0"/>
                <a:cs typeface="Arial" charset="0"/>
              </a:rPr>
              <a:t>AVQ</a:t>
            </a:r>
            <a:endParaRPr lang="fr-FR" sz="1400" dirty="0">
              <a:solidFill>
                <a:srgbClr val="0F3A9C"/>
              </a:solidFill>
              <a:latin typeface="Arial" charset="0"/>
              <a:ea typeface="Arial" charset="0"/>
              <a:cs typeface="Arial" charset="0"/>
            </a:endParaRP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Inverser </a:t>
            </a:r>
            <a:r>
              <a:rPr lang="fr-FR" sz="1400" dirty="0">
                <a:solidFill>
                  <a:srgbClr val="0F3A9C"/>
                </a:solidFill>
                <a:latin typeface="Arial" charset="0"/>
                <a:ea typeface="Arial" charset="0"/>
                <a:cs typeface="Arial" charset="0"/>
              </a:rPr>
              <a:t>la perte fonctionnelle relevant d’un problème aigu ou d’un événement récent </a:t>
            </a:r>
            <a:r>
              <a:rPr lang="fr-FR" sz="1400" dirty="0" smtClean="0">
                <a:solidFill>
                  <a:srgbClr val="0F3A9C"/>
                </a:solidFill>
                <a:latin typeface="Arial" charset="0"/>
                <a:ea typeface="Arial" charset="0"/>
                <a:cs typeface="Arial" charset="0"/>
              </a:rPr>
              <a:t>réversible</a:t>
            </a:r>
            <a:endParaRPr lang="fr-FR" sz="1400" dirty="0">
              <a:solidFill>
                <a:srgbClr val="0F3A9C"/>
              </a:solidFill>
              <a:latin typeface="Arial" charset="0"/>
              <a:ea typeface="Arial" charset="0"/>
              <a:cs typeface="Arial" charset="0"/>
            </a:endParaRP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Prévenir </a:t>
            </a:r>
            <a:r>
              <a:rPr lang="fr-FR" sz="1400" dirty="0">
                <a:solidFill>
                  <a:srgbClr val="0F3A9C"/>
                </a:solidFill>
                <a:latin typeface="Arial" charset="0"/>
                <a:ea typeface="Arial" charset="0"/>
                <a:cs typeface="Arial" charset="0"/>
              </a:rPr>
              <a:t>une perte fonctionnelle à venir </a:t>
            </a: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Améliorer </a:t>
            </a:r>
            <a:r>
              <a:rPr lang="fr-FR" sz="1400" dirty="0">
                <a:solidFill>
                  <a:srgbClr val="0F3A9C"/>
                </a:solidFill>
                <a:latin typeface="Arial" charset="0"/>
                <a:ea typeface="Arial" charset="0"/>
                <a:cs typeface="Arial" charset="0"/>
              </a:rPr>
              <a:t>la performance si elle est inférieure à la </a:t>
            </a:r>
            <a:r>
              <a:rPr lang="fr-FR" sz="1400" dirty="0" smtClean="0">
                <a:solidFill>
                  <a:srgbClr val="0F3A9C"/>
                </a:solidFill>
                <a:latin typeface="Arial" charset="0"/>
                <a:ea typeface="Arial" charset="0"/>
                <a:cs typeface="Arial" charset="0"/>
              </a:rPr>
              <a:t>capacité</a:t>
            </a:r>
            <a:endParaRPr lang="fr-FR" sz="1400" dirty="0">
              <a:solidFill>
                <a:srgbClr val="0F3A9C"/>
              </a:solidFill>
              <a:latin typeface="Arial" charset="0"/>
              <a:ea typeface="Arial" charset="0"/>
              <a:cs typeface="Arial" charset="0"/>
            </a:endParaRP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Cibler </a:t>
            </a:r>
            <a:r>
              <a:rPr lang="fr-FR" sz="1400" dirty="0">
                <a:solidFill>
                  <a:srgbClr val="0F3A9C"/>
                </a:solidFill>
                <a:latin typeface="Arial" charset="0"/>
                <a:ea typeface="Arial" charset="0"/>
                <a:cs typeface="Arial" charset="0"/>
              </a:rPr>
              <a:t>les interventions sur les AVQ pour lesquels il y a discordance </a:t>
            </a:r>
            <a:r>
              <a:rPr lang="fr-FR" sz="1400" dirty="0" smtClean="0">
                <a:solidFill>
                  <a:srgbClr val="0F3A9C"/>
                </a:solidFill>
                <a:latin typeface="Arial" charset="0"/>
                <a:ea typeface="Arial" charset="0"/>
                <a:cs typeface="Arial" charset="0"/>
              </a:rPr>
              <a:t>entre capacités </a:t>
            </a:r>
            <a:r>
              <a:rPr lang="fr-FR" sz="1400" dirty="0">
                <a:solidFill>
                  <a:srgbClr val="0F3A9C"/>
                </a:solidFill>
                <a:latin typeface="Arial" charset="0"/>
                <a:ea typeface="Arial" charset="0"/>
                <a:cs typeface="Arial" charset="0"/>
              </a:rPr>
              <a:t>et performances et mettre en œuvre le programme </a:t>
            </a:r>
            <a:r>
              <a:rPr lang="fr-FR" sz="1400" dirty="0" smtClean="0">
                <a:solidFill>
                  <a:srgbClr val="0F3A9C"/>
                </a:solidFill>
                <a:latin typeface="Arial" charset="0"/>
                <a:ea typeface="Arial" charset="0"/>
                <a:cs typeface="Arial" charset="0"/>
              </a:rPr>
              <a:t>d’amélioration</a:t>
            </a:r>
            <a:endParaRPr lang="fr-FR" sz="1400" dirty="0">
              <a:solidFill>
                <a:srgbClr val="0F3A9C"/>
              </a:solidFill>
              <a:latin typeface="Arial" charset="0"/>
              <a:ea typeface="Arial" charset="0"/>
              <a:cs typeface="Arial" charset="0"/>
            </a:endParaRPr>
          </a:p>
          <a:p>
            <a:pPr marL="171450" indent="-171450" algn="just">
              <a:buFont typeface="Arial" panose="020B0604020202020204" pitchFamily="34" charset="0"/>
              <a:buChar char="•"/>
            </a:pPr>
            <a:r>
              <a:rPr lang="fr-FR" sz="1400" dirty="0" smtClean="0">
                <a:solidFill>
                  <a:srgbClr val="0F3A9C"/>
                </a:solidFill>
                <a:latin typeface="Arial" charset="0"/>
                <a:ea typeface="Arial" charset="0"/>
                <a:cs typeface="Arial" charset="0"/>
              </a:rPr>
              <a:t>Envisager </a:t>
            </a:r>
            <a:r>
              <a:rPr lang="fr-FR" sz="1400" dirty="0">
                <a:solidFill>
                  <a:srgbClr val="0F3A9C"/>
                </a:solidFill>
                <a:latin typeface="Arial" charset="0"/>
                <a:ea typeface="Arial" charset="0"/>
                <a:cs typeface="Arial" charset="0"/>
              </a:rPr>
              <a:t>le recours à la kinésithérapie ou l’ergothérapie pour les personnes dont l’état fonctionnel s’est dégradé depuis 3 mois ou les personnes avec performances &lt; aux capacités</a:t>
            </a:r>
          </a:p>
        </p:txBody>
      </p:sp>
      <p:sp>
        <p:nvSpPr>
          <p:cNvPr id="17" name="ZoneTexte 16"/>
          <p:cNvSpPr txBox="1"/>
          <p:nvPr/>
        </p:nvSpPr>
        <p:spPr>
          <a:xfrm>
            <a:off x="477707" y="1263601"/>
            <a:ext cx="2459800" cy="307778"/>
          </a:xfrm>
          <a:prstGeom prst="rect">
            <a:avLst/>
          </a:prstGeom>
          <a:solidFill>
            <a:schemeClr val="bg1"/>
          </a:solidFill>
          <a:ln>
            <a:solidFill>
              <a:schemeClr val="tx1"/>
            </a:solidFill>
          </a:ln>
        </p:spPr>
        <p:txBody>
          <a:bodyPr wrap="square" rtlCol="0">
            <a:spAutoFit/>
          </a:bodyPr>
          <a:lstStyle>
            <a:defPPr>
              <a:defRPr lang="fr-FR"/>
            </a:defPPr>
            <a:lvl1pPr>
              <a:defRPr sz="1400" b="1">
                <a:solidFill>
                  <a:srgbClr val="0F3A9C"/>
                </a:solidFill>
                <a:latin typeface="Arial"/>
                <a:cs typeface="Arial"/>
              </a:defRPr>
            </a:lvl1pPr>
          </a:lstStyle>
          <a:p>
            <a:r>
              <a:rPr lang="fr-FR" dirty="0"/>
              <a:t>Objectifs des interventions</a:t>
            </a:r>
          </a:p>
        </p:txBody>
      </p:sp>
    </p:spTree>
    <p:extLst>
      <p:ext uri="{BB962C8B-B14F-4D97-AF65-F5344CB8AC3E}">
        <p14:creationId xmlns:p14="http://schemas.microsoft.com/office/powerpoint/2010/main" val="126828532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4819" y="1070276"/>
            <a:ext cx="8174362" cy="4270350"/>
          </a:xfrm>
          <a:prstGeom prst="rect">
            <a:avLst/>
          </a:prstGeom>
          <a:solidFill>
            <a:srgbClr val="0F3A9C"/>
          </a:solidFill>
          <a:ln>
            <a:no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400" b="1" dirty="0" smtClean="0">
                <a:solidFill>
                  <a:prstClr val="white"/>
                </a:solidFill>
                <a:latin typeface="Arial" charset="0"/>
                <a:ea typeface="Arial" charset="0"/>
                <a:cs typeface="Arial" charset="0"/>
              </a:rPr>
              <a:t>Sont inclues </a:t>
            </a:r>
            <a:r>
              <a:rPr lang="fr-FR" sz="1400" b="1" dirty="0">
                <a:solidFill>
                  <a:prstClr val="white"/>
                </a:solidFill>
                <a:latin typeface="Arial" charset="0"/>
                <a:ea typeface="Arial" charset="0"/>
                <a:cs typeface="Arial" charset="0"/>
              </a:rPr>
              <a:t>dans ce groupe : </a:t>
            </a:r>
            <a:endParaRPr lang="fr-FR" sz="1400" b="1" dirty="0" smtClean="0">
              <a:solidFill>
                <a:prstClr val="white"/>
              </a:solidFill>
              <a:latin typeface="Arial" charset="0"/>
              <a:ea typeface="Arial" charset="0"/>
              <a:cs typeface="Arial" charset="0"/>
            </a:endParaRPr>
          </a:p>
          <a:p>
            <a:pPr algn="just"/>
            <a:r>
              <a:rPr lang="fr-FR" sz="1400" b="1" dirty="0" smtClean="0">
                <a:solidFill>
                  <a:prstClr val="white"/>
                </a:solidFill>
                <a:latin typeface="Arial" charset="0"/>
                <a:ea typeface="Arial" charset="0"/>
                <a:cs typeface="Arial" charset="0"/>
              </a:rPr>
              <a:t>1/ les </a:t>
            </a:r>
            <a:r>
              <a:rPr lang="fr-FR" sz="1400" b="1" dirty="0">
                <a:solidFill>
                  <a:prstClr val="white"/>
                </a:solidFill>
                <a:latin typeface="Arial" charset="0"/>
                <a:ea typeface="Arial" charset="0"/>
                <a:cs typeface="Arial" charset="0"/>
              </a:rPr>
              <a:t>personnes qui ont toutes les caractéristiques </a:t>
            </a:r>
            <a:r>
              <a:rPr lang="fr-FR" sz="1400" b="1" dirty="0" smtClean="0">
                <a:solidFill>
                  <a:prstClr val="white"/>
                </a:solidFill>
                <a:latin typeface="Arial" charset="0"/>
                <a:ea typeface="Arial" charset="0"/>
                <a:cs typeface="Arial" charset="0"/>
              </a:rPr>
              <a:t>suivantes : </a:t>
            </a:r>
            <a:endParaRPr lang="fr-FR" sz="1400" dirty="0">
              <a:solidFill>
                <a:prstClr val="white"/>
              </a:solidFill>
              <a:latin typeface="Arial" charset="0"/>
              <a:ea typeface="Arial" charset="0"/>
              <a:cs typeface="Arial" charset="0"/>
            </a:endParaRPr>
          </a:p>
          <a:p>
            <a:pPr marL="742950" lvl="1" indent="-285750" algn="just">
              <a:buFont typeface="Arial" panose="020B0604020202020204" pitchFamily="34" charset="0"/>
              <a:buChar char="•"/>
            </a:pPr>
            <a:r>
              <a:rPr lang="fr-FR" sz="1400" dirty="0">
                <a:solidFill>
                  <a:srgbClr val="FFFFFF"/>
                </a:solidFill>
                <a:latin typeface="Arial" charset="0"/>
                <a:ea typeface="Arial" charset="0"/>
                <a:cs typeface="Arial" charset="0"/>
              </a:rPr>
              <a:t>aide pour les AVQ sans être totalement dépendant</a:t>
            </a:r>
          </a:p>
          <a:p>
            <a:pPr marL="742950" lvl="1" indent="-285750" algn="just">
              <a:buFont typeface="Arial" panose="020B0604020202020204" pitchFamily="34" charset="0"/>
              <a:buChar char="•"/>
            </a:pPr>
            <a:r>
              <a:rPr lang="fr-FR" sz="1400" dirty="0">
                <a:solidFill>
                  <a:srgbClr val="FFFFFF"/>
                </a:solidFill>
                <a:latin typeface="Arial" charset="0"/>
                <a:ea typeface="Arial" charset="0"/>
                <a:cs typeface="Arial" charset="0"/>
              </a:rPr>
              <a:t>avoir un minimum de capacités cognitives - Echelle CPS &lt; 6</a:t>
            </a:r>
          </a:p>
          <a:p>
            <a:pPr marL="742950" lvl="1" indent="-285750" algn="just">
              <a:buFont typeface="Arial" panose="020B0604020202020204" pitchFamily="34" charset="0"/>
              <a:buChar char="•"/>
            </a:pPr>
            <a:r>
              <a:rPr lang="fr-FR" sz="1400" dirty="0">
                <a:solidFill>
                  <a:srgbClr val="FFFFFF"/>
                </a:solidFill>
                <a:latin typeface="Arial" charset="0"/>
                <a:ea typeface="Arial" charset="0"/>
                <a:cs typeface="Arial" charset="0"/>
              </a:rPr>
              <a:t>ne pas être en fin de vie - Maladie en phase terminale = 0</a:t>
            </a:r>
          </a:p>
          <a:p>
            <a:pPr algn="just"/>
            <a:endParaRPr lang="fr-FR" sz="1400" dirty="0">
              <a:solidFill>
                <a:prstClr val="white"/>
              </a:solidFill>
              <a:latin typeface="Arial" charset="0"/>
              <a:ea typeface="Arial" charset="0"/>
              <a:cs typeface="Arial" charset="0"/>
            </a:endParaRPr>
          </a:p>
          <a:p>
            <a:pPr algn="just"/>
            <a:r>
              <a:rPr lang="fr-FR" sz="1400" dirty="0" smtClean="0">
                <a:solidFill>
                  <a:prstClr val="white"/>
                </a:solidFill>
                <a:latin typeface="Arial" charset="0"/>
                <a:ea typeface="Arial" charset="0"/>
                <a:cs typeface="Arial" charset="0"/>
              </a:rPr>
              <a:t>2/</a:t>
            </a:r>
            <a:r>
              <a:rPr lang="fr-FR" sz="1400" dirty="0" smtClean="0">
                <a:solidFill>
                  <a:srgbClr val="FFFFFF"/>
                </a:solidFill>
                <a:latin typeface="Arial" charset="0"/>
                <a:ea typeface="Arial" charset="0"/>
                <a:cs typeface="Arial" charset="0"/>
              </a:rPr>
              <a:t>Et au </a:t>
            </a:r>
            <a:r>
              <a:rPr lang="fr-FR" sz="1400" dirty="0">
                <a:solidFill>
                  <a:srgbClr val="FFFFFF"/>
                </a:solidFill>
                <a:latin typeface="Arial" charset="0"/>
                <a:ea typeface="Arial" charset="0"/>
                <a:cs typeface="Arial" charset="0"/>
              </a:rPr>
              <a:t>moins 2 des conditions suivantes qui témoignent un événement aigu récent avec un état fonctionnel instable </a:t>
            </a:r>
            <a:r>
              <a:rPr lang="fr-FR" sz="1400" dirty="0" smtClean="0">
                <a:solidFill>
                  <a:srgbClr val="FFFFFF"/>
                </a:solidFill>
                <a:latin typeface="Arial" charset="0"/>
                <a:ea typeface="Arial" charset="0"/>
                <a:cs typeface="Arial" charset="0"/>
              </a:rPr>
              <a:t>: </a:t>
            </a: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Fait </a:t>
            </a:r>
            <a:r>
              <a:rPr lang="fr-FR" sz="1400" dirty="0">
                <a:solidFill>
                  <a:srgbClr val="FFFFFF"/>
                </a:solidFill>
                <a:latin typeface="Arial" charset="0"/>
                <a:ea typeface="Arial" charset="0"/>
                <a:cs typeface="Arial" charset="0"/>
              </a:rPr>
              <a:t>l’expérience d’un épisode aigu ou d’une poussée d’un problème </a:t>
            </a:r>
            <a:endParaRPr lang="fr-FR" sz="1400" dirty="0" smtClean="0">
              <a:solidFill>
                <a:srgbClr val="FFFFFF"/>
              </a:solidFill>
              <a:latin typeface="Arial" charset="0"/>
              <a:ea typeface="Arial" charset="0"/>
              <a:cs typeface="Arial" charset="0"/>
            </a:endParaRP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Changement </a:t>
            </a:r>
            <a:r>
              <a:rPr lang="fr-FR" sz="1400" dirty="0">
                <a:solidFill>
                  <a:srgbClr val="FFFFFF"/>
                </a:solidFill>
                <a:latin typeface="Arial" charset="0"/>
                <a:ea typeface="Arial" charset="0"/>
                <a:cs typeface="Arial" charset="0"/>
              </a:rPr>
              <a:t>des facultés cognitives </a:t>
            </a:r>
          </a:p>
          <a:p>
            <a:pPr marL="742950" lvl="1" indent="-285750" algn="just">
              <a:buFont typeface="Arial" panose="020B0604020202020204" pitchFamily="34" charset="0"/>
              <a:buChar char="•"/>
            </a:pPr>
            <a:r>
              <a:rPr lang="fr-FR" sz="1400" dirty="0" smtClean="0">
                <a:solidFill>
                  <a:srgbClr val="FFFFFF"/>
                </a:solidFill>
                <a:latin typeface="Arial" charset="0"/>
              </a:rPr>
              <a:t>Facilement </a:t>
            </a:r>
            <a:r>
              <a:rPr lang="fr-FR" sz="1400" dirty="0">
                <a:solidFill>
                  <a:srgbClr val="FFFFFF"/>
                </a:solidFill>
                <a:latin typeface="Arial" charset="0"/>
              </a:rPr>
              <a:t>distrait </a:t>
            </a:r>
          </a:p>
          <a:p>
            <a:pPr marL="742950" lvl="1" indent="-285750" algn="just">
              <a:buFont typeface="Arial" panose="020B0604020202020204" pitchFamily="34" charset="0"/>
              <a:buChar char="•"/>
            </a:pPr>
            <a:r>
              <a:rPr lang="fr-FR" sz="1400" dirty="0" smtClean="0">
                <a:solidFill>
                  <a:srgbClr val="FFFFFF"/>
                </a:solidFill>
                <a:latin typeface="Arial" charset="0"/>
              </a:rPr>
              <a:t>Fonction </a:t>
            </a:r>
            <a:r>
              <a:rPr lang="fr-FR" sz="1400" dirty="0">
                <a:solidFill>
                  <a:srgbClr val="FFFFFF"/>
                </a:solidFill>
                <a:latin typeface="Arial" charset="0"/>
              </a:rPr>
              <a:t>mentale variant en cours de journée </a:t>
            </a:r>
          </a:p>
          <a:p>
            <a:pPr marL="742950" lvl="1" indent="-285750" algn="just">
              <a:buFont typeface="Arial" panose="020B0604020202020204" pitchFamily="34" charset="0"/>
              <a:buChar char="•"/>
            </a:pPr>
            <a:r>
              <a:rPr lang="fr-FR" sz="1400" dirty="0" smtClean="0">
                <a:solidFill>
                  <a:srgbClr val="FFFFFF"/>
                </a:solidFill>
                <a:latin typeface="Arial" charset="0"/>
              </a:rPr>
              <a:t>Brusque </a:t>
            </a:r>
            <a:r>
              <a:rPr lang="fr-FR" sz="1400" dirty="0">
                <a:solidFill>
                  <a:srgbClr val="FFFFFF"/>
                </a:solidFill>
                <a:latin typeface="Arial" charset="0"/>
              </a:rPr>
              <a:t>changement dans l'état mental de la personne </a:t>
            </a:r>
          </a:p>
          <a:p>
            <a:pPr marL="742950" lvl="1" indent="-285750" algn="just">
              <a:buFont typeface="Arial" panose="020B0604020202020204" pitchFamily="34" charset="0"/>
              <a:buChar char="•"/>
            </a:pPr>
            <a:r>
              <a:rPr lang="fr-FR" sz="1400" dirty="0" smtClean="0">
                <a:solidFill>
                  <a:srgbClr val="FFFFFF"/>
                </a:solidFill>
                <a:latin typeface="Arial" charset="0"/>
              </a:rPr>
              <a:t>Changement </a:t>
            </a:r>
            <a:r>
              <a:rPr lang="fr-FR" sz="1400" dirty="0">
                <a:solidFill>
                  <a:srgbClr val="FFFFFF"/>
                </a:solidFill>
                <a:latin typeface="Arial" charset="0"/>
              </a:rPr>
              <a:t>des facultés pour prendre les décisions / 90 jours</a:t>
            </a:r>
            <a:endParaRPr lang="fr-FR" sz="1400" dirty="0">
              <a:solidFill>
                <a:srgbClr val="FFFFFF"/>
              </a:solidFill>
              <a:latin typeface="Arial" charset="0"/>
              <a:ea typeface="Arial" charset="0"/>
              <a:cs typeface="Arial" charset="0"/>
            </a:endParaRP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Changement </a:t>
            </a:r>
            <a:r>
              <a:rPr lang="fr-FR" sz="1400" dirty="0">
                <a:solidFill>
                  <a:srgbClr val="FFFFFF"/>
                </a:solidFill>
                <a:latin typeface="Arial" charset="0"/>
                <a:ea typeface="Arial" charset="0"/>
                <a:cs typeface="Arial" charset="0"/>
              </a:rPr>
              <a:t>dans les performances des AVQ / 90 jours </a:t>
            </a:r>
          </a:p>
          <a:p>
            <a:pPr marL="742950" lvl="1" indent="-285750" algn="just">
              <a:buFont typeface="Arial" panose="020B0604020202020204" pitchFamily="34" charset="0"/>
              <a:buChar char="•"/>
            </a:pPr>
            <a:r>
              <a:rPr lang="fr-FR" sz="1400" dirty="0" smtClean="0">
                <a:solidFill>
                  <a:srgbClr val="FFFFFF"/>
                </a:solidFill>
                <a:latin typeface="Arial" charset="0"/>
              </a:rPr>
              <a:t>Changement </a:t>
            </a:r>
            <a:r>
              <a:rPr lang="fr-FR" sz="1400" dirty="0">
                <a:solidFill>
                  <a:srgbClr val="FFFFFF"/>
                </a:solidFill>
                <a:latin typeface="Arial" charset="0"/>
              </a:rPr>
              <a:t>significatif de l'indépendance générale / 90 jours </a:t>
            </a:r>
            <a:endParaRPr lang="fr-FR" sz="1400" dirty="0">
              <a:solidFill>
                <a:srgbClr val="FFFFFF"/>
              </a:solidFill>
              <a:latin typeface="Arial" charset="0"/>
              <a:ea typeface="Arial" charset="0"/>
              <a:cs typeface="Arial" charset="0"/>
            </a:endParaRP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Pneumonie</a:t>
            </a:r>
            <a:endParaRPr lang="fr-FR" sz="1400" dirty="0">
              <a:solidFill>
                <a:srgbClr val="FFFFFF"/>
              </a:solidFill>
              <a:latin typeface="Arial" charset="0"/>
              <a:ea typeface="Arial" charset="0"/>
              <a:cs typeface="Arial" charset="0"/>
            </a:endParaRP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Chute </a:t>
            </a:r>
            <a:r>
              <a:rPr lang="fr-FR" sz="1400" dirty="0">
                <a:solidFill>
                  <a:srgbClr val="FFFFFF"/>
                </a:solidFill>
                <a:latin typeface="Arial" charset="0"/>
                <a:ea typeface="Arial" charset="0"/>
                <a:cs typeface="Arial" charset="0"/>
              </a:rPr>
              <a:t>30 derniers jours</a:t>
            </a: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Chute </a:t>
            </a:r>
            <a:r>
              <a:rPr lang="fr-FR" sz="1400" dirty="0">
                <a:solidFill>
                  <a:srgbClr val="FFFFFF"/>
                </a:solidFill>
                <a:latin typeface="Arial" charset="0"/>
                <a:ea typeface="Arial" charset="0"/>
                <a:cs typeface="Arial" charset="0"/>
              </a:rPr>
              <a:t>entre 30 et 90 derniers jours</a:t>
            </a: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Fracture </a:t>
            </a:r>
            <a:r>
              <a:rPr lang="fr-FR" sz="1400" dirty="0">
                <a:solidFill>
                  <a:srgbClr val="FFFFFF"/>
                </a:solidFill>
                <a:latin typeface="Arial" charset="0"/>
                <a:ea typeface="Arial" charset="0"/>
                <a:cs typeface="Arial" charset="0"/>
              </a:rPr>
              <a:t>de hanche dans les 30 derniers jours</a:t>
            </a:r>
          </a:p>
          <a:p>
            <a:pPr marL="742950" lvl="1" indent="-285750" algn="just">
              <a:buFont typeface="Arial" panose="020B0604020202020204" pitchFamily="34" charset="0"/>
              <a:buChar char="•"/>
            </a:pPr>
            <a:r>
              <a:rPr lang="fr-FR" sz="1400" dirty="0" smtClean="0">
                <a:solidFill>
                  <a:srgbClr val="FFFFFF"/>
                </a:solidFill>
                <a:latin typeface="Arial" charset="0"/>
                <a:ea typeface="Arial" charset="0"/>
                <a:cs typeface="Arial" charset="0"/>
              </a:rPr>
              <a:t>Kinésithérapie</a:t>
            </a:r>
            <a:endParaRPr lang="fr-FR" sz="1400" dirty="0">
              <a:solidFill>
                <a:srgbClr val="FFFFFF"/>
              </a:solidFill>
              <a:latin typeface="Arial" charset="0"/>
              <a:ea typeface="Arial" charset="0"/>
              <a:cs typeface="Arial" charset="0"/>
            </a:endParaRPr>
          </a:p>
          <a:p>
            <a:pPr lvl="1" algn="just"/>
            <a:r>
              <a:rPr lang="fr-FR" sz="1400" dirty="0">
                <a:solidFill>
                  <a:srgbClr val="FFFFFF"/>
                </a:solidFill>
                <a:latin typeface="Arial" charset="0"/>
                <a:ea typeface="Arial" charset="0"/>
                <a:cs typeface="Arial" charset="0"/>
              </a:rPr>
              <a:t>⎕ </a:t>
            </a:r>
            <a:r>
              <a:rPr lang="fr-FR" sz="1400" dirty="0">
                <a:solidFill>
                  <a:srgbClr val="FFFFFF"/>
                </a:solidFill>
                <a:latin typeface="Arial" charset="0"/>
              </a:rPr>
              <a:t>Hospitalisation en service aigu avec au moins une </a:t>
            </a:r>
            <a:r>
              <a:rPr lang="fr-FR" sz="1400" dirty="0" smtClean="0">
                <a:solidFill>
                  <a:srgbClr val="FFFFFF"/>
                </a:solidFill>
                <a:latin typeface="Arial" charset="0"/>
              </a:rPr>
              <a:t>nuit</a:t>
            </a:r>
            <a:endParaRPr lang="fr-FR" sz="1400" dirty="0">
              <a:solidFill>
                <a:prstClr val="white"/>
              </a:solidFill>
              <a:latin typeface="Arial" charset="0"/>
              <a:ea typeface="Arial" charset="0"/>
              <a:cs typeface="Arial" charset="0"/>
            </a:endParaRPr>
          </a:p>
        </p:txBody>
      </p:sp>
      <p:sp>
        <p:nvSpPr>
          <p:cNvPr id="12" name="ZoneTexte 11"/>
          <p:cNvSpPr txBox="1"/>
          <p:nvPr/>
        </p:nvSpPr>
        <p:spPr>
          <a:xfrm rot="16200000">
            <a:off x="-505196" y="4340009"/>
            <a:ext cx="1672253" cy="307777"/>
          </a:xfrm>
          <a:prstGeom prst="rect">
            <a:avLst/>
          </a:prstGeom>
          <a:solidFill>
            <a:schemeClr val="bg1"/>
          </a:solidFill>
          <a:ln>
            <a:solidFill>
              <a:srgbClr val="0F3A9C"/>
            </a:solidFill>
          </a:ln>
        </p:spPr>
        <p:txBody>
          <a:bodyPr wrap="none" rtlCol="0">
            <a:spAutoFit/>
          </a:bodyPr>
          <a:lstStyle/>
          <a:p>
            <a:r>
              <a:rPr lang="fr-FR" sz="1400" b="1" dirty="0" smtClean="0">
                <a:solidFill>
                  <a:srgbClr val="0F3A9C"/>
                </a:solidFill>
                <a:latin typeface="Arial"/>
                <a:cs typeface="Arial"/>
              </a:rPr>
              <a:t>Signaux d’alarme</a:t>
            </a:r>
            <a:endParaRPr lang="fr-FR" sz="1400" b="1" dirty="0">
              <a:solidFill>
                <a:srgbClr val="0F3A9C"/>
              </a:solidFill>
              <a:latin typeface="Arial"/>
              <a:cs typeface="Arial"/>
            </a:endParaRPr>
          </a:p>
        </p:txBody>
      </p:sp>
      <p:sp>
        <p:nvSpPr>
          <p:cNvPr id="15" name="Espace réservé du texte 2"/>
          <p:cNvSpPr>
            <a:spLocks noGrp="1"/>
          </p:cNvSpPr>
          <p:nvPr>
            <p:ph type="body" sz="quarter" idx="10"/>
          </p:nvPr>
        </p:nvSpPr>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Tree>
    <p:extLst>
      <p:ext uri="{BB962C8B-B14F-4D97-AF65-F5344CB8AC3E}">
        <p14:creationId xmlns:p14="http://schemas.microsoft.com/office/powerpoint/2010/main" val="269669656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1793790"/>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latin typeface="Arial" charset="0"/>
                <a:ea typeface="Arial" charset="0"/>
                <a:cs typeface="Arial" charset="0"/>
              </a:rPr>
              <a:t>Stratégie pour améliorer les performances des </a:t>
            </a:r>
            <a:r>
              <a:rPr lang="fr-FR" sz="1200" b="1" dirty="0" smtClean="0">
                <a:solidFill>
                  <a:srgbClr val="0F3A9C"/>
                </a:solidFill>
                <a:latin typeface="Arial" charset="0"/>
                <a:ea typeface="Arial" charset="0"/>
                <a:cs typeface="Arial" charset="0"/>
              </a:rPr>
              <a:t>AVQ</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Entretenez vous avec avec la personne, sa famille et les soignants pour identifier les événements récents qui ont pu précipiter le déclin. </a:t>
            </a:r>
          </a:p>
          <a:p>
            <a:pPr marL="171450" indent="-171450" algn="just">
              <a:buFont typeface="Arial" panose="020B0604020202020204" pitchFamily="34" charset="0"/>
              <a:buChar char="•"/>
            </a:pPr>
            <a:r>
              <a:rPr lang="fr-FR" sz="1200" dirty="0" smtClean="0">
                <a:solidFill>
                  <a:srgbClr val="0F3A9C"/>
                </a:solidFill>
                <a:latin typeface="Arial" charset="0"/>
                <a:ea typeface="Arial" charset="0"/>
                <a:cs typeface="Arial" charset="0"/>
              </a:rPr>
              <a:t>quand </a:t>
            </a:r>
            <a:r>
              <a:rPr lang="fr-FR" sz="1200" dirty="0">
                <a:solidFill>
                  <a:srgbClr val="0F3A9C"/>
                </a:solidFill>
                <a:latin typeface="Arial" charset="0"/>
                <a:ea typeface="Arial" charset="0"/>
                <a:cs typeface="Arial" charset="0"/>
              </a:rPr>
              <a:t>le problème est survenu, notez s’il s’en est suivi déclin. </a:t>
            </a:r>
            <a:r>
              <a:rPr lang="fr-FR" sz="1200" dirty="0" smtClean="0">
                <a:solidFill>
                  <a:srgbClr val="0F3A9C"/>
                </a:solidFill>
                <a:latin typeface="Arial" charset="0"/>
                <a:ea typeface="Arial" charset="0"/>
                <a:cs typeface="Arial" charset="0"/>
              </a:rPr>
              <a:t>Si </a:t>
            </a:r>
            <a:r>
              <a:rPr lang="fr-FR" sz="1200" dirty="0">
                <a:solidFill>
                  <a:srgbClr val="0F3A9C"/>
                </a:solidFill>
                <a:latin typeface="Arial" charset="0"/>
                <a:ea typeface="Arial" charset="0"/>
                <a:cs typeface="Arial" charset="0"/>
              </a:rPr>
              <a:t>oui, une amélioration peut être attendue après résolution du problème aigu. Lorsque la question des AVQ n’est pas prise en compte la survenue d’un déclin fonctionnel est à craindre.</a:t>
            </a:r>
          </a:p>
          <a:p>
            <a:pPr marL="171450" indent="-171450" algn="just">
              <a:buFont typeface="Arial" panose="020B0604020202020204" pitchFamily="34" charset="0"/>
              <a:buChar char="•"/>
            </a:pPr>
            <a:r>
              <a:rPr lang="fr-FR" sz="1200" dirty="0" smtClean="0">
                <a:solidFill>
                  <a:srgbClr val="0F3A9C"/>
                </a:solidFill>
                <a:latin typeface="Arial" charset="0"/>
                <a:ea typeface="Arial" charset="0"/>
                <a:cs typeface="Arial" charset="0"/>
              </a:rPr>
              <a:t>quand </a:t>
            </a:r>
            <a:r>
              <a:rPr lang="fr-FR" sz="1200" dirty="0">
                <a:solidFill>
                  <a:srgbClr val="0F3A9C"/>
                </a:solidFill>
                <a:latin typeface="Arial" charset="0"/>
                <a:ea typeface="Arial" charset="0"/>
                <a:cs typeface="Arial" charset="0"/>
              </a:rPr>
              <a:t>cela est possible, le recours à un médecin est recommandé en l’informant des changements cliniques perçus et du déclin fonctionnel qui en résulte.</a:t>
            </a:r>
          </a:p>
        </p:txBody>
      </p:sp>
      <p:sp>
        <p:nvSpPr>
          <p:cNvPr id="11" name="ZoneTexte 10"/>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
        <p:nvSpPr>
          <p:cNvPr id="16" name="Rectangle 15"/>
          <p:cNvSpPr/>
          <p:nvPr/>
        </p:nvSpPr>
        <p:spPr>
          <a:xfrm>
            <a:off x="484818" y="3069302"/>
            <a:ext cx="8174362" cy="1742785"/>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Mettez </a:t>
            </a:r>
            <a:r>
              <a:rPr lang="fr-FR" sz="1200" b="1" dirty="0">
                <a:solidFill>
                  <a:srgbClr val="0F3A9C"/>
                </a:solidFill>
                <a:latin typeface="Arial" charset="0"/>
                <a:ea typeface="Arial" charset="0"/>
                <a:cs typeface="Arial" charset="0"/>
              </a:rPr>
              <a:t>en œuvre un programme de suivi pour :</a:t>
            </a:r>
          </a:p>
          <a:p>
            <a:pPr marL="342900" indent="-342900" algn="just">
              <a:buFontTx/>
              <a:buChar char="-"/>
            </a:pPr>
            <a:r>
              <a:rPr lang="fr-FR" sz="1200" dirty="0">
                <a:solidFill>
                  <a:srgbClr val="0F3A9C"/>
                </a:solidFill>
                <a:latin typeface="Arial" charset="0"/>
                <a:ea typeface="Arial" charset="0"/>
                <a:cs typeface="Arial" charset="0"/>
              </a:rPr>
              <a:t>informer la famille et les soignants de la nécessité de surveiller l’apparition de ces problèmes : confusion - pneumonie - chute - fracture du col du fémur.</a:t>
            </a:r>
          </a:p>
          <a:p>
            <a:pPr marL="342900" indent="-342900" algn="just">
              <a:buFontTx/>
              <a:buChar char="-"/>
            </a:pPr>
            <a:r>
              <a:rPr lang="fr-FR" sz="1200" dirty="0">
                <a:solidFill>
                  <a:srgbClr val="0F3A9C"/>
                </a:solidFill>
                <a:latin typeface="Arial" charset="0"/>
                <a:ea typeface="Arial" charset="0"/>
                <a:cs typeface="Arial" charset="0"/>
              </a:rPr>
              <a:t>informer la famille et les soignants de la nécessité de détecter les poussées des problèmes de santé chroniques notamment les problèmes auxquels on peut remédier : </a:t>
            </a:r>
            <a:r>
              <a:rPr lang="fr-FR" sz="1200" dirty="0" smtClean="0">
                <a:solidFill>
                  <a:srgbClr val="0F3A9C"/>
                </a:solidFill>
                <a:latin typeface="Arial" charset="0"/>
                <a:ea typeface="Arial" charset="0"/>
                <a:cs typeface="Arial" charset="0"/>
              </a:rPr>
              <a:t>cataracte coxarthrose</a:t>
            </a:r>
            <a:r>
              <a:rPr lang="is-IS" sz="1200" dirty="0">
                <a:solidFill>
                  <a:srgbClr val="0F3A9C"/>
                </a:solidFill>
                <a:latin typeface="Arial" charset="0"/>
                <a:ea typeface="Arial" charset="0"/>
                <a:cs typeface="Arial" charset="0"/>
              </a:rPr>
              <a:t>…</a:t>
            </a:r>
          </a:p>
          <a:p>
            <a:pPr marL="342900" indent="-342900" algn="just">
              <a:buFontTx/>
              <a:buChar char="-"/>
            </a:pPr>
            <a:r>
              <a:rPr lang="fr-FR" sz="1200" dirty="0">
                <a:solidFill>
                  <a:srgbClr val="0F3A9C"/>
                </a:solidFill>
                <a:latin typeface="Arial" charset="0"/>
                <a:ea typeface="Arial" charset="0"/>
                <a:cs typeface="Arial" charset="0"/>
              </a:rPr>
              <a:t>contrôler l’usage de médicaments inappropriés (nouvelles prescriptions, prises irrégulières</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marL="342900" indent="-342900" algn="just">
              <a:buFontTx/>
              <a:buChar char="-"/>
            </a:pPr>
            <a:r>
              <a:rPr lang="fr-FR" sz="1200" dirty="0">
                <a:solidFill>
                  <a:srgbClr val="0F3A9C"/>
                </a:solidFill>
                <a:latin typeface="Arial" charset="0"/>
                <a:ea typeface="Arial" charset="0"/>
                <a:cs typeface="Arial" charset="0"/>
              </a:rPr>
              <a:t>rechercher un déclin des performances des AVQ ou une chute des niveaux d’activité après une hospitalisation récente</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p:txBody>
      </p:sp>
      <p:sp>
        <p:nvSpPr>
          <p:cNvPr id="6" name="Rectangle 5"/>
          <p:cNvSpPr/>
          <p:nvPr/>
        </p:nvSpPr>
        <p:spPr>
          <a:xfrm>
            <a:off x="484818" y="5017323"/>
            <a:ext cx="8174362" cy="1191843"/>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marL="9525" lvl="1" algn="just"/>
            <a:r>
              <a:rPr lang="fr-FR" sz="1200" b="1" dirty="0" smtClean="0">
                <a:solidFill>
                  <a:srgbClr val="0F3A9C"/>
                </a:solidFill>
                <a:latin typeface="Arial" charset="0"/>
                <a:ea typeface="Arial" charset="0"/>
                <a:cs typeface="Arial" charset="0"/>
              </a:rPr>
              <a:t>Si </a:t>
            </a:r>
            <a:r>
              <a:rPr lang="fr-FR" sz="1200" b="1" dirty="0">
                <a:solidFill>
                  <a:srgbClr val="0F3A9C"/>
                </a:solidFill>
                <a:latin typeface="Arial" charset="0"/>
                <a:ea typeface="Arial" charset="0"/>
                <a:cs typeface="Arial" charset="0"/>
              </a:rPr>
              <a:t>des symptômes d’état confusionnel aigu sont présents, </a:t>
            </a:r>
            <a:r>
              <a:rPr lang="fr-FR" sz="1200" dirty="0">
                <a:solidFill>
                  <a:srgbClr val="0F3A9C"/>
                </a:solidFill>
                <a:latin typeface="Arial" charset="0"/>
                <a:ea typeface="Arial" charset="0"/>
                <a:cs typeface="Arial" charset="0"/>
              </a:rPr>
              <a:t>suivez les recommandations du GAD confusion aiguë. Dans ce cadre, passez en revue les médicaments afin d’identifier les substances susceptibles de contribuer à l’état </a:t>
            </a:r>
            <a:r>
              <a:rPr lang="fr-FR" sz="1200" dirty="0" smtClean="0">
                <a:solidFill>
                  <a:srgbClr val="0F3A9C"/>
                </a:solidFill>
                <a:latin typeface="Arial" charset="0"/>
                <a:ea typeface="Arial" charset="0"/>
                <a:cs typeface="Arial" charset="0"/>
              </a:rPr>
              <a:t>confusionnel.</a:t>
            </a:r>
            <a:endParaRPr lang="fr-FR" sz="1200" dirty="0">
              <a:solidFill>
                <a:srgbClr val="0F3A9C"/>
              </a:solidFill>
              <a:latin typeface="Arial" charset="0"/>
              <a:ea typeface="Arial" charset="0"/>
              <a:cs typeface="Arial" charset="0"/>
            </a:endParaRPr>
          </a:p>
          <a:p>
            <a:pPr marL="9525" lvl="1" algn="just"/>
            <a:r>
              <a:rPr lang="fr-FR" sz="1200" dirty="0">
                <a:solidFill>
                  <a:srgbClr val="0F3A9C"/>
                </a:solidFill>
                <a:latin typeface="Arial" charset="0"/>
                <a:ea typeface="Arial" charset="0"/>
                <a:cs typeface="Arial" charset="0"/>
              </a:rPr>
              <a:t>[Note : le GAD confusion aiguë comprend une liste de ces médicaments</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Tree>
    <p:extLst>
      <p:ext uri="{BB962C8B-B14F-4D97-AF65-F5344CB8AC3E}">
        <p14:creationId xmlns:p14="http://schemas.microsoft.com/office/powerpoint/2010/main" val="17710508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234769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marL="9525" lvl="1" algn="just"/>
            <a:r>
              <a:rPr lang="fr-FR" sz="1200" b="1" dirty="0" smtClean="0">
                <a:solidFill>
                  <a:srgbClr val="0F3A9C"/>
                </a:solidFill>
                <a:latin typeface="Arial" charset="0"/>
                <a:ea typeface="Arial" charset="0"/>
                <a:cs typeface="Arial" charset="0"/>
              </a:rPr>
              <a:t>En </a:t>
            </a:r>
            <a:r>
              <a:rPr lang="fr-FR" sz="1200" b="1" dirty="0">
                <a:solidFill>
                  <a:srgbClr val="0F3A9C"/>
                </a:solidFill>
                <a:latin typeface="Arial" charset="0"/>
                <a:ea typeface="Arial" charset="0"/>
                <a:cs typeface="Arial" charset="0"/>
              </a:rPr>
              <a:t>cas d’étourdissements, de chute, de fracture récente du col du fémur</a:t>
            </a:r>
            <a:r>
              <a:rPr lang="fr-FR" sz="1200" dirty="0">
                <a:solidFill>
                  <a:srgbClr val="0F3A9C"/>
                </a:solidFill>
                <a:latin typeface="Arial" charset="0"/>
                <a:ea typeface="Arial" charset="0"/>
                <a:cs typeface="Arial" charset="0"/>
              </a:rPr>
              <a:t>, reportez vous au GAD Chute pour les recommandations</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b="1" dirty="0" smtClean="0">
                <a:solidFill>
                  <a:srgbClr val="0F3A9C"/>
                </a:solidFill>
                <a:latin typeface="Arial" charset="0"/>
                <a:ea typeface="Arial" charset="0"/>
                <a:cs typeface="Arial" charset="0"/>
              </a:rPr>
              <a:t>Lors </a:t>
            </a:r>
            <a:r>
              <a:rPr lang="fr-FR" sz="1200" b="1" dirty="0">
                <a:solidFill>
                  <a:srgbClr val="0F3A9C"/>
                </a:solidFill>
                <a:latin typeface="Arial" charset="0"/>
                <a:ea typeface="Arial" charset="0"/>
                <a:cs typeface="Arial" charset="0"/>
              </a:rPr>
              <a:t>d’un déclin récent ou si les performances sont inférieures aux capacités orientez la personne vers un kinésithérapeute ou un ergothérapeute si cela est possible. </a:t>
            </a:r>
          </a:p>
          <a:p>
            <a:pPr algn="just"/>
            <a:r>
              <a:rPr lang="fr-FR" sz="1200" dirty="0">
                <a:solidFill>
                  <a:srgbClr val="0F3A9C"/>
                </a:solidFill>
                <a:latin typeface="Arial" charset="0"/>
                <a:ea typeface="Arial" charset="0"/>
                <a:cs typeface="Arial" charset="0"/>
              </a:rPr>
              <a:t>Dans ce contexte, les personnes qui reçoivent des soins de kiné- ou ergothérapie ont au moins 2X plus de chances de s’améliorer dans les 90 jours que les autres</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Médecins </a:t>
            </a:r>
            <a:r>
              <a:rPr lang="fr-FR" sz="1200" dirty="0">
                <a:solidFill>
                  <a:srgbClr val="0F3A9C"/>
                </a:solidFill>
                <a:latin typeface="Arial" charset="0"/>
                <a:ea typeface="Arial" charset="0"/>
                <a:cs typeface="Arial" charset="0"/>
              </a:rPr>
              <a:t>et autres membres de l’équipe interdisciplinaire doivent évaluer et de traiter les problèmes médicaux sous jacents ou instables.</a:t>
            </a:r>
          </a:p>
          <a:p>
            <a:pPr algn="just"/>
            <a:r>
              <a:rPr lang="fr-FR" sz="1200" b="1" dirty="0">
                <a:solidFill>
                  <a:srgbClr val="0F3A9C"/>
                </a:solidFill>
                <a:latin typeface="Arial" charset="0"/>
                <a:ea typeface="Arial" charset="0"/>
                <a:cs typeface="Arial" charset="0"/>
              </a:rPr>
              <a:t>Problèmes de nutrition </a:t>
            </a:r>
            <a:r>
              <a:rPr lang="fr-FR" sz="1200" dirty="0">
                <a:solidFill>
                  <a:srgbClr val="0F3A9C"/>
                </a:solidFill>
                <a:latin typeface="Arial" charset="0"/>
                <a:ea typeface="Arial" charset="0"/>
                <a:cs typeface="Arial" charset="0"/>
              </a:rPr>
              <a:t>- GAD dénutrition</a:t>
            </a:r>
          </a:p>
          <a:p>
            <a:pPr algn="just"/>
            <a:r>
              <a:rPr lang="fr-FR" sz="1200" b="1" dirty="0">
                <a:solidFill>
                  <a:srgbClr val="0F3A9C"/>
                </a:solidFill>
                <a:latin typeface="Arial" charset="0"/>
                <a:ea typeface="Arial" charset="0"/>
                <a:cs typeface="Arial" charset="0"/>
              </a:rPr>
              <a:t>Facteurs d’inadéquation du traitement de la douleur </a:t>
            </a:r>
            <a:r>
              <a:rPr lang="fr-FR" sz="1200" dirty="0">
                <a:solidFill>
                  <a:srgbClr val="0F3A9C"/>
                </a:solidFill>
                <a:latin typeface="Arial" charset="0"/>
                <a:ea typeface="Arial" charset="0"/>
                <a:cs typeface="Arial" charset="0"/>
              </a:rPr>
              <a:t>- GAD Douleur avec révision des protocoles </a:t>
            </a:r>
            <a:r>
              <a:rPr lang="fr-FR" sz="1200" dirty="0" smtClean="0">
                <a:solidFill>
                  <a:srgbClr val="0F3A9C"/>
                </a:solidFill>
                <a:latin typeface="Arial" charset="0"/>
                <a:ea typeface="Arial" charset="0"/>
                <a:cs typeface="Arial" charset="0"/>
              </a:rPr>
              <a:t>antalgiques</a:t>
            </a:r>
            <a:endParaRPr lang="fr-FR" sz="1200" dirty="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Revoir </a:t>
            </a:r>
            <a:r>
              <a:rPr lang="fr-FR" sz="1200" dirty="0">
                <a:solidFill>
                  <a:srgbClr val="0F3A9C"/>
                </a:solidFill>
                <a:latin typeface="Arial" charset="0"/>
                <a:ea typeface="Arial" charset="0"/>
                <a:cs typeface="Arial" charset="0"/>
              </a:rPr>
              <a:t>dans l’évaluation si </a:t>
            </a:r>
            <a:r>
              <a:rPr lang="fr-FR" sz="1200" b="1" dirty="0">
                <a:solidFill>
                  <a:srgbClr val="0F3A9C"/>
                </a:solidFill>
                <a:latin typeface="Arial" charset="0"/>
                <a:ea typeface="Arial" charset="0"/>
                <a:cs typeface="Arial" charset="0"/>
              </a:rPr>
              <a:t>la personne et/ou les professionnels estiment qu’elle pourrait améliorer ses performances</a:t>
            </a:r>
            <a:r>
              <a:rPr lang="fr-FR" sz="1200" dirty="0">
                <a:solidFill>
                  <a:srgbClr val="0F3A9C"/>
                </a:solidFill>
                <a:latin typeface="Arial" charset="0"/>
                <a:ea typeface="Arial" charset="0"/>
                <a:cs typeface="Arial" charset="0"/>
              </a:rPr>
              <a:t>. L’amélioration est plus probable si la réponse est positive.</a:t>
            </a:r>
          </a:p>
        </p:txBody>
      </p:sp>
      <p:sp>
        <p:nvSpPr>
          <p:cNvPr id="5" name="Rectangle 4"/>
          <p:cNvSpPr/>
          <p:nvPr/>
        </p:nvSpPr>
        <p:spPr>
          <a:xfrm>
            <a:off x="484818" y="3653225"/>
            <a:ext cx="8174362" cy="234769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Aborder </a:t>
            </a:r>
            <a:r>
              <a:rPr lang="fr-FR" sz="1200" b="1" dirty="0">
                <a:solidFill>
                  <a:srgbClr val="0F3A9C"/>
                </a:solidFill>
                <a:latin typeface="Arial" charset="0"/>
                <a:ea typeface="Arial" charset="0"/>
                <a:cs typeface="Arial" charset="0"/>
              </a:rPr>
              <a:t>le déficit cognitif chronique</a:t>
            </a:r>
            <a:r>
              <a:rPr lang="fr-FR" sz="1200" dirty="0">
                <a:solidFill>
                  <a:srgbClr val="0F3A9C"/>
                </a:solidFill>
                <a:latin typeface="Arial" charset="0"/>
                <a:ea typeface="Arial" charset="0"/>
                <a:cs typeface="Arial" charset="0"/>
              </a:rPr>
              <a:t>. </a:t>
            </a:r>
          </a:p>
          <a:p>
            <a:pPr algn="just"/>
            <a:r>
              <a:rPr lang="fr-FR" sz="1200" dirty="0">
                <a:solidFill>
                  <a:srgbClr val="0F3A9C"/>
                </a:solidFill>
                <a:latin typeface="Arial" charset="0"/>
                <a:ea typeface="Arial" charset="0"/>
                <a:cs typeface="Arial" charset="0"/>
              </a:rPr>
              <a:t>La perte cognitive affecte le potentiel d’amélioration de la personne pour les AVQ et rend plus difficile la réduction du déclin fonctionnel. </a:t>
            </a:r>
          </a:p>
          <a:p>
            <a:pPr algn="just"/>
            <a:r>
              <a:rPr lang="fr-FR" sz="1200" dirty="0">
                <a:solidFill>
                  <a:srgbClr val="0F3A9C"/>
                </a:solidFill>
                <a:latin typeface="Arial" charset="0"/>
                <a:ea typeface="Arial" charset="0"/>
                <a:cs typeface="Arial" charset="0"/>
              </a:rPr>
              <a:t>Les items de performance cognitive de l’évaluation sont utiles pour mesurer le potentiel d’amélioration des AVQ</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 Les </a:t>
            </a:r>
            <a:r>
              <a:rPr lang="fr-FR" sz="1200" dirty="0">
                <a:solidFill>
                  <a:srgbClr val="0F3A9C"/>
                </a:solidFill>
                <a:latin typeface="Arial" charset="0"/>
                <a:ea typeface="Arial" charset="0"/>
                <a:cs typeface="Arial" charset="0"/>
              </a:rPr>
              <a:t>personnes avec un déficit cognitif maximal (CPS = 6) ne sont pas signalées par ce GAD car elles n’ont pas les capacités de s’améliorer</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dirty="0" smtClean="0">
                <a:solidFill>
                  <a:srgbClr val="0F3A9C"/>
                </a:solidFill>
                <a:latin typeface="Arial" charset="0"/>
                <a:ea typeface="Arial" charset="0"/>
                <a:cs typeface="Arial" charset="0"/>
              </a:rPr>
              <a:t>- Toutes </a:t>
            </a:r>
            <a:r>
              <a:rPr lang="fr-FR" sz="1200" dirty="0">
                <a:solidFill>
                  <a:srgbClr val="0F3A9C"/>
                </a:solidFill>
                <a:latin typeface="Arial" charset="0"/>
                <a:ea typeface="Arial" charset="0"/>
                <a:cs typeface="Arial" charset="0"/>
              </a:rPr>
              <a:t>les personnes ayant un score &lt; à 6 sur l’échelle CPS sont signalées car elles peuvent améliorer ou préserver les performances AVQ.</a:t>
            </a:r>
          </a:p>
          <a:p>
            <a:pPr algn="just"/>
            <a:r>
              <a:rPr lang="fr-FR" sz="1200" dirty="0" smtClean="0">
                <a:solidFill>
                  <a:srgbClr val="0F3A9C"/>
                </a:solidFill>
                <a:latin typeface="Arial" charset="0"/>
                <a:ea typeface="Arial" charset="0"/>
                <a:cs typeface="Arial" charset="0"/>
              </a:rPr>
              <a:t>- Les </a:t>
            </a:r>
            <a:r>
              <a:rPr lang="fr-FR" sz="1200" dirty="0">
                <a:solidFill>
                  <a:srgbClr val="0F3A9C"/>
                </a:solidFill>
                <a:latin typeface="Arial" charset="0"/>
                <a:ea typeface="Arial" charset="0"/>
                <a:cs typeface="Arial" charset="0"/>
              </a:rPr>
              <a:t>personnes sans déficience voire déficience cognitive légère </a:t>
            </a:r>
            <a:r>
              <a:rPr lang="fr-FR" sz="1200" dirty="0" smtClean="0">
                <a:solidFill>
                  <a:srgbClr val="0F3A9C"/>
                </a:solidFill>
                <a:latin typeface="Arial" charset="0"/>
                <a:ea typeface="Arial" charset="0"/>
                <a:cs typeface="Arial" charset="0"/>
              </a:rPr>
              <a:t>(</a:t>
            </a:r>
            <a:r>
              <a:rPr lang="fr-FR" sz="1200" dirty="0">
                <a:solidFill>
                  <a:srgbClr val="0F3A9C"/>
                </a:solidFill>
                <a:latin typeface="Arial" charset="0"/>
                <a:ea typeface="Arial" charset="0"/>
                <a:cs typeface="Arial" charset="0"/>
              </a:rPr>
              <a:t>CPS = 0 - 1- 2) ont un meilleur potentiel.</a:t>
            </a:r>
          </a:p>
          <a:p>
            <a:pPr algn="just"/>
            <a:r>
              <a:rPr lang="fr-FR" sz="1200" dirty="0" smtClean="0">
                <a:solidFill>
                  <a:srgbClr val="0F3A9C"/>
                </a:solidFill>
                <a:latin typeface="Arial" charset="0"/>
                <a:ea typeface="Arial" charset="0"/>
                <a:cs typeface="Arial" charset="0"/>
              </a:rPr>
              <a:t>- Les </a:t>
            </a:r>
            <a:r>
              <a:rPr lang="fr-FR" sz="1200" dirty="0">
                <a:solidFill>
                  <a:srgbClr val="0F3A9C"/>
                </a:solidFill>
                <a:latin typeface="Arial" charset="0"/>
                <a:ea typeface="Arial" charset="0"/>
                <a:cs typeface="Arial" charset="0"/>
              </a:rPr>
              <a:t>personnes avec déficience cognitive moyenne à sévère </a:t>
            </a:r>
            <a:r>
              <a:rPr lang="fr-FR" sz="1200" dirty="0" smtClean="0">
                <a:solidFill>
                  <a:srgbClr val="0F3A9C"/>
                </a:solidFill>
                <a:latin typeface="Arial" charset="0"/>
                <a:ea typeface="Arial" charset="0"/>
                <a:cs typeface="Arial" charset="0"/>
              </a:rPr>
              <a:t>(</a:t>
            </a:r>
            <a:r>
              <a:rPr lang="fr-FR" sz="1200" dirty="0">
                <a:solidFill>
                  <a:srgbClr val="0F3A9C"/>
                </a:solidFill>
                <a:latin typeface="Arial" charset="0"/>
                <a:ea typeface="Arial" charset="0"/>
                <a:cs typeface="Arial" charset="0"/>
              </a:rPr>
              <a:t>CPS = 3 - 4 - 5) ont besoin d’un plan de soins bien structuré pour les </a:t>
            </a:r>
            <a:r>
              <a:rPr lang="fr-FR" sz="1200" dirty="0" smtClean="0">
                <a:solidFill>
                  <a:srgbClr val="0F3A9C"/>
                </a:solidFill>
                <a:latin typeface="Arial" charset="0"/>
                <a:ea typeface="Arial" charset="0"/>
                <a:cs typeface="Arial" charset="0"/>
              </a:rPr>
              <a:t>AVQ.</a:t>
            </a:r>
            <a:endParaRPr lang="fr-FR" sz="1200" dirty="0">
              <a:solidFill>
                <a:srgbClr val="0F3A9C"/>
              </a:solidFill>
              <a:latin typeface="Arial" charset="0"/>
              <a:ea typeface="Arial" charset="0"/>
              <a:cs typeface="Arial" charset="0"/>
            </a:endParaRPr>
          </a:p>
        </p:txBody>
      </p:sp>
      <p:sp>
        <p:nvSpPr>
          <p:cNvPr id="7"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
        <p:nvSpPr>
          <p:cNvPr id="8" name="ZoneTexte 7"/>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pPr algn="just"/>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246182088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2269177"/>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latin typeface="Arial" charset="0"/>
                <a:ea typeface="Arial" charset="0"/>
                <a:cs typeface="Arial" charset="0"/>
              </a:rPr>
              <a:t>Sélectionner des AVQ cibles après comparaison capacités / performances. </a:t>
            </a:r>
          </a:p>
          <a:p>
            <a:pPr algn="just"/>
            <a:r>
              <a:rPr lang="fr-FR" sz="1200" dirty="0">
                <a:solidFill>
                  <a:srgbClr val="0F3A9C"/>
                </a:solidFill>
                <a:latin typeface="Arial" charset="0"/>
                <a:ea typeface="Arial" charset="0"/>
                <a:cs typeface="Arial" charset="0"/>
              </a:rPr>
              <a:t>Le déclin des AVQ suit le plus souvent un scénario hiérarchique régulier qui nécessite progressivement de l’aide pour :</a:t>
            </a:r>
          </a:p>
          <a:p>
            <a:pPr algn="just"/>
            <a:r>
              <a:rPr lang="fr-FR" sz="1200" dirty="0" smtClean="0">
                <a:solidFill>
                  <a:srgbClr val="0F3A9C"/>
                </a:solidFill>
                <a:latin typeface="Arial" charset="0"/>
                <a:ea typeface="Arial" charset="0"/>
                <a:cs typeface="Arial" charset="0"/>
              </a:rPr>
              <a:t>1</a:t>
            </a:r>
            <a:r>
              <a:rPr lang="fr-FR" sz="1200" baseline="30000" dirty="0" smtClean="0">
                <a:solidFill>
                  <a:srgbClr val="0F3A9C"/>
                </a:solidFill>
                <a:latin typeface="Arial" charset="0"/>
                <a:ea typeface="Arial" charset="0"/>
                <a:cs typeface="Arial" charset="0"/>
              </a:rPr>
              <a:t>er</a:t>
            </a:r>
            <a:r>
              <a:rPr lang="fr-FR" sz="1200" dirty="0" smtClean="0">
                <a:solidFill>
                  <a:srgbClr val="0F3A9C"/>
                </a:solidFill>
                <a:latin typeface="Arial" charset="0"/>
                <a:ea typeface="Arial" charset="0"/>
                <a:cs typeface="Arial" charset="0"/>
              </a:rPr>
              <a:t>  </a:t>
            </a:r>
            <a:r>
              <a:rPr lang="fr-FR" sz="1200" dirty="0">
                <a:solidFill>
                  <a:srgbClr val="0F3A9C"/>
                </a:solidFill>
                <a:latin typeface="Arial" charset="0"/>
                <a:ea typeface="Arial" charset="0"/>
                <a:cs typeface="Arial" charset="0"/>
              </a:rPr>
              <a:t>: AVQ « perdues précocement » - bain - habillage - hygiène </a:t>
            </a:r>
            <a:r>
              <a:rPr lang="fr-FR" sz="1200" dirty="0" smtClean="0">
                <a:solidFill>
                  <a:srgbClr val="0F3A9C"/>
                </a:solidFill>
                <a:latin typeface="Arial" charset="0"/>
                <a:ea typeface="Arial" charset="0"/>
                <a:cs typeface="Arial" charset="0"/>
              </a:rPr>
              <a:t>personnelle,</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2</a:t>
            </a:r>
            <a:r>
              <a:rPr lang="fr-FR" sz="1200" baseline="30000" dirty="0">
                <a:solidFill>
                  <a:srgbClr val="0F3A9C"/>
                </a:solidFill>
                <a:latin typeface="Arial" charset="0"/>
                <a:ea typeface="Arial" charset="0"/>
                <a:cs typeface="Arial" charset="0"/>
              </a:rPr>
              <a:t>ème</a:t>
            </a:r>
            <a:r>
              <a:rPr lang="fr-FR" sz="1200" dirty="0">
                <a:solidFill>
                  <a:srgbClr val="0F3A9C"/>
                </a:solidFill>
                <a:latin typeface="Arial" charset="0"/>
                <a:ea typeface="Arial" charset="0"/>
                <a:cs typeface="Arial" charset="0"/>
              </a:rPr>
              <a:t> : AVQ « perdues de façon intermédiaire - marche </a:t>
            </a:r>
            <a:r>
              <a:rPr lang="fr-FR" sz="1200" dirty="0" smtClean="0">
                <a:solidFill>
                  <a:srgbClr val="0F3A9C"/>
                </a:solidFill>
                <a:latin typeface="Arial" charset="0"/>
                <a:ea typeface="Arial" charset="0"/>
                <a:cs typeface="Arial" charset="0"/>
              </a:rPr>
              <a:t>- transfert </a:t>
            </a:r>
            <a:r>
              <a:rPr lang="fr-FR" sz="1200" dirty="0">
                <a:solidFill>
                  <a:srgbClr val="0F3A9C"/>
                </a:solidFill>
                <a:latin typeface="Arial" charset="0"/>
                <a:ea typeface="Arial" charset="0"/>
                <a:cs typeface="Arial" charset="0"/>
              </a:rPr>
              <a:t>- utilisation des toilettes </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3</a:t>
            </a:r>
            <a:r>
              <a:rPr lang="fr-FR" sz="1200" baseline="30000" dirty="0">
                <a:solidFill>
                  <a:srgbClr val="0F3A9C"/>
                </a:solidFill>
                <a:latin typeface="Arial" charset="0"/>
                <a:ea typeface="Arial" charset="0"/>
                <a:cs typeface="Arial" charset="0"/>
              </a:rPr>
              <a:t>ème</a:t>
            </a:r>
            <a:r>
              <a:rPr lang="fr-FR" sz="1200" dirty="0">
                <a:solidFill>
                  <a:srgbClr val="0F3A9C"/>
                </a:solidFill>
                <a:latin typeface="Arial" charset="0"/>
                <a:ea typeface="Arial" charset="0"/>
                <a:cs typeface="Arial" charset="0"/>
              </a:rPr>
              <a:t> : AVQ « perdues tardivement » - alimentation - mobilité au </a:t>
            </a:r>
            <a:r>
              <a:rPr lang="fr-FR" sz="1200" dirty="0" smtClean="0">
                <a:solidFill>
                  <a:srgbClr val="0F3A9C"/>
                </a:solidFill>
                <a:latin typeface="Arial" charset="0"/>
                <a:ea typeface="Arial" charset="0"/>
                <a:cs typeface="Arial" charset="0"/>
              </a:rPr>
              <a:t>lit.</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Pour aider à préserver, ou améliorer, les performances des AVQ, la personne, sa famille et les soignants peuvent cibler des domaines spécifiques :</a:t>
            </a:r>
          </a:p>
          <a:p>
            <a:pPr lvl="1" algn="just"/>
            <a:r>
              <a:rPr lang="fr-FR" sz="1200" dirty="0">
                <a:solidFill>
                  <a:srgbClr val="0F3A9C"/>
                </a:solidFill>
                <a:latin typeface="Arial" charset="0"/>
                <a:ea typeface="Arial" charset="0"/>
                <a:cs typeface="Arial" charset="0"/>
              </a:rPr>
              <a:t>La marche - pour une personne qui conserve des capacités mais n’est pas totalement </a:t>
            </a:r>
            <a:r>
              <a:rPr lang="fr-FR" sz="1200" dirty="0" smtClean="0">
                <a:solidFill>
                  <a:srgbClr val="0F3A9C"/>
                </a:solidFill>
                <a:latin typeface="Arial" charset="0"/>
                <a:ea typeface="Arial" charset="0"/>
                <a:cs typeface="Arial" charset="0"/>
              </a:rPr>
              <a:t>indépendante,</a:t>
            </a:r>
            <a:endParaRPr lang="fr-FR" sz="1200" dirty="0">
              <a:solidFill>
                <a:srgbClr val="0F3A9C"/>
              </a:solidFill>
              <a:latin typeface="Arial" charset="0"/>
              <a:ea typeface="Arial" charset="0"/>
              <a:cs typeface="Arial" charset="0"/>
            </a:endParaRPr>
          </a:p>
          <a:p>
            <a:pPr lvl="1" algn="just"/>
            <a:r>
              <a:rPr lang="fr-FR" sz="1200" dirty="0">
                <a:solidFill>
                  <a:srgbClr val="0F3A9C"/>
                </a:solidFill>
                <a:latin typeface="Arial" charset="0"/>
                <a:ea typeface="Arial" charset="0"/>
                <a:cs typeface="Arial" charset="0"/>
              </a:rPr>
              <a:t>Les AVQ « précocement perdues » - pour une personne totalement indépendante pour </a:t>
            </a:r>
            <a:r>
              <a:rPr lang="fr-FR" sz="1200" dirty="0" smtClean="0">
                <a:solidFill>
                  <a:srgbClr val="0F3A9C"/>
                </a:solidFill>
                <a:latin typeface="Arial" charset="0"/>
                <a:ea typeface="Arial" charset="0"/>
                <a:cs typeface="Arial" charset="0"/>
              </a:rPr>
              <a:t>marcher,</a:t>
            </a:r>
            <a:endParaRPr lang="fr-FR" sz="1200" dirty="0">
              <a:solidFill>
                <a:srgbClr val="0F3A9C"/>
              </a:solidFill>
              <a:latin typeface="Arial" charset="0"/>
              <a:ea typeface="Arial" charset="0"/>
              <a:cs typeface="Arial" charset="0"/>
            </a:endParaRPr>
          </a:p>
          <a:p>
            <a:pPr lvl="1" algn="just"/>
            <a:r>
              <a:rPr lang="fr-FR" sz="1200" dirty="0">
                <a:solidFill>
                  <a:srgbClr val="0F3A9C"/>
                </a:solidFill>
                <a:latin typeface="Arial" charset="0"/>
                <a:ea typeface="Arial" charset="0"/>
                <a:cs typeface="Arial" charset="0"/>
              </a:rPr>
              <a:t>Les AVQ « tardivement perdues » - pour les personnes dépendantes pour la </a:t>
            </a:r>
            <a:r>
              <a:rPr lang="fr-FR" sz="1200" dirty="0" smtClean="0">
                <a:solidFill>
                  <a:srgbClr val="0F3A9C"/>
                </a:solidFill>
                <a:latin typeface="Arial" charset="0"/>
                <a:ea typeface="Arial" charset="0"/>
                <a:cs typeface="Arial" charset="0"/>
              </a:rPr>
              <a:t>marche.</a:t>
            </a:r>
            <a:endParaRPr lang="fr-FR" sz="1200" dirty="0">
              <a:solidFill>
                <a:srgbClr val="0F3A9C"/>
              </a:solidFill>
              <a:latin typeface="Arial" charset="0"/>
              <a:ea typeface="Arial" charset="0"/>
              <a:cs typeface="Arial" charset="0"/>
            </a:endParaRPr>
          </a:p>
        </p:txBody>
      </p:sp>
      <p:sp>
        <p:nvSpPr>
          <p:cNvPr id="5" name="Rectangle 4"/>
          <p:cNvSpPr/>
          <p:nvPr/>
        </p:nvSpPr>
        <p:spPr>
          <a:xfrm>
            <a:off x="484818" y="3574704"/>
            <a:ext cx="8174362" cy="216159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latin typeface="Arial" charset="0"/>
                <a:ea typeface="Arial" charset="0"/>
                <a:cs typeface="Arial" charset="0"/>
              </a:rPr>
              <a:t>Lorsque </a:t>
            </a:r>
            <a:r>
              <a:rPr lang="fr-FR" sz="1200" b="1" dirty="0">
                <a:solidFill>
                  <a:srgbClr val="0F3A9C"/>
                </a:solidFill>
                <a:latin typeface="Arial" charset="0"/>
                <a:ea typeface="Arial" charset="0"/>
                <a:cs typeface="Arial" charset="0"/>
              </a:rPr>
              <a:t>vous avez sélectionné le(s) AVQ sur lesquels centrer un programme d’amélioration, il y a plusieurs moyens :</a:t>
            </a:r>
          </a:p>
          <a:p>
            <a:pPr lvl="1" algn="just"/>
            <a:r>
              <a:rPr lang="fr-FR" sz="1200" dirty="0">
                <a:solidFill>
                  <a:srgbClr val="0F3A9C"/>
                </a:solidFill>
                <a:latin typeface="Arial" charset="0"/>
                <a:ea typeface="Arial" charset="0"/>
                <a:cs typeface="Arial" charset="0"/>
              </a:rPr>
              <a:t>- Thérapeutes ou programmes d’exercice à domicile sont souvent envisagés. </a:t>
            </a:r>
          </a:p>
          <a:p>
            <a:pPr lvl="1" algn="just"/>
            <a:r>
              <a:rPr lang="fr-FR" sz="1200" dirty="0">
                <a:solidFill>
                  <a:srgbClr val="0F3A9C"/>
                </a:solidFill>
                <a:latin typeface="Arial" charset="0"/>
                <a:ea typeface="Arial" charset="0"/>
                <a:cs typeface="Arial" charset="0"/>
              </a:rPr>
              <a:t>La personne et un membre de la famille peuvent être </a:t>
            </a:r>
            <a:r>
              <a:rPr lang="fr-FR" sz="1200" dirty="0" smtClean="0">
                <a:solidFill>
                  <a:srgbClr val="0F3A9C"/>
                </a:solidFill>
                <a:latin typeface="Arial" charset="0"/>
                <a:ea typeface="Arial" charset="0"/>
                <a:cs typeface="Arial" charset="0"/>
              </a:rPr>
              <a:t>éduqués.</a:t>
            </a:r>
            <a:endParaRPr lang="fr-FR" sz="1200" dirty="0">
              <a:solidFill>
                <a:srgbClr val="0F3A9C"/>
              </a:solidFill>
              <a:latin typeface="Arial" charset="0"/>
              <a:ea typeface="Arial" charset="0"/>
              <a:cs typeface="Arial" charset="0"/>
            </a:endParaRPr>
          </a:p>
          <a:p>
            <a:pPr lvl="1" algn="just"/>
            <a:r>
              <a:rPr lang="fr-FR" sz="1200" dirty="0">
                <a:solidFill>
                  <a:srgbClr val="0F3A9C"/>
                </a:solidFill>
                <a:latin typeface="Arial" charset="0"/>
                <a:ea typeface="Arial" charset="0"/>
                <a:cs typeface="Arial" charset="0"/>
              </a:rPr>
              <a:t>Il faut expliquer que l’amélioration est possible : donner un espoir bien choisi est important pour tout changement. </a:t>
            </a:r>
          </a:p>
          <a:p>
            <a:pPr lvl="1" algn="just"/>
            <a:r>
              <a:rPr lang="fr-FR" sz="1200" dirty="0">
                <a:solidFill>
                  <a:srgbClr val="0F3A9C"/>
                </a:solidFill>
                <a:latin typeface="Arial" charset="0"/>
                <a:ea typeface="Arial" charset="0"/>
                <a:cs typeface="Arial" charset="0"/>
              </a:rPr>
              <a:t>Suggérez des adaptations personnalisées du </a:t>
            </a:r>
            <a:r>
              <a:rPr lang="fr-FR" sz="1200" dirty="0" smtClean="0">
                <a:solidFill>
                  <a:srgbClr val="0F3A9C"/>
                </a:solidFill>
                <a:latin typeface="Arial" charset="0"/>
                <a:ea typeface="Arial" charset="0"/>
                <a:cs typeface="Arial" charset="0"/>
              </a:rPr>
              <a:t>programme.</a:t>
            </a:r>
            <a:endParaRPr lang="fr-FR" sz="1200" dirty="0">
              <a:solidFill>
                <a:srgbClr val="0F3A9C"/>
              </a:solidFill>
              <a:latin typeface="Arial" charset="0"/>
              <a:ea typeface="Arial" charset="0"/>
              <a:cs typeface="Arial" charset="0"/>
            </a:endParaRPr>
          </a:p>
          <a:p>
            <a:pPr lvl="1" algn="just"/>
            <a:r>
              <a:rPr lang="fr-FR" sz="1200" dirty="0">
                <a:solidFill>
                  <a:srgbClr val="0F3A9C"/>
                </a:solidFill>
                <a:latin typeface="Arial" charset="0"/>
                <a:ea typeface="Arial" charset="0"/>
                <a:cs typeface="Arial" charset="0"/>
              </a:rPr>
              <a:t>Points clefs : tâche voire la sous-tâche de l’AVQ pour laquelle on recherche l’amélioration - trouver l’opportunité pour la personne de l’accomplir - conserver des traces de succès ou échecs et s’appuyer sur les exemples de succès. </a:t>
            </a:r>
          </a:p>
        </p:txBody>
      </p:sp>
      <p:sp>
        <p:nvSpPr>
          <p:cNvPr id="8"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96145828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8" y="1070276"/>
            <a:ext cx="8174362" cy="2863616"/>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latin typeface="Arial" charset="0"/>
                <a:ea typeface="Arial" charset="0"/>
                <a:cs typeface="Arial" charset="0"/>
              </a:rPr>
              <a:t>Exemple de stratégie pour maintenir les AVQ et pour la réadaptation</a:t>
            </a:r>
            <a:r>
              <a:rPr lang="fr-FR" sz="1200" dirty="0">
                <a:solidFill>
                  <a:srgbClr val="0F3A9C"/>
                </a:solidFill>
                <a:latin typeface="Arial" charset="0"/>
                <a:ea typeface="Arial" charset="0"/>
                <a:cs typeface="Arial" charset="0"/>
              </a:rPr>
              <a:t>.</a:t>
            </a:r>
          </a:p>
          <a:p>
            <a:pPr algn="just"/>
            <a:r>
              <a:rPr lang="fr-FR" sz="1200" dirty="0">
                <a:solidFill>
                  <a:srgbClr val="0F3A9C"/>
                </a:solidFill>
                <a:latin typeface="Arial" charset="0"/>
                <a:ea typeface="Arial" charset="0"/>
                <a:cs typeface="Arial" charset="0"/>
              </a:rPr>
              <a:t>- Fournissez des instructions orales ou encouragements pour chaque étape d’un programme ciblé sur la réalisation d’une AVQ spécifique.</a:t>
            </a:r>
          </a:p>
          <a:p>
            <a:pPr algn="just"/>
            <a:r>
              <a:rPr lang="fr-FR" sz="1200" dirty="0">
                <a:solidFill>
                  <a:srgbClr val="0F3A9C"/>
                </a:solidFill>
                <a:latin typeface="Arial" charset="0"/>
                <a:ea typeface="Arial" charset="0"/>
                <a:cs typeface="Arial" charset="0"/>
              </a:rPr>
              <a:t>- Donnez l’opportunité de commencer une étape de l’activité, en aidant au nécessaire.</a:t>
            </a:r>
          </a:p>
          <a:p>
            <a:pPr algn="just"/>
            <a:r>
              <a:rPr lang="fr-FR" sz="1200" dirty="0">
                <a:solidFill>
                  <a:srgbClr val="0F3A9C"/>
                </a:solidFill>
                <a:latin typeface="Arial" charset="0"/>
                <a:ea typeface="Arial" charset="0"/>
                <a:cs typeface="Arial" charset="0"/>
              </a:rPr>
              <a:t>- Utilisez des gestes ou encouragements auxquels la personne répond.</a:t>
            </a:r>
          </a:p>
          <a:p>
            <a:pPr algn="just"/>
            <a:r>
              <a:rPr lang="fr-FR" sz="1200" dirty="0">
                <a:solidFill>
                  <a:srgbClr val="0F3A9C"/>
                </a:solidFill>
                <a:latin typeface="Arial" charset="0"/>
                <a:ea typeface="Arial" charset="0"/>
                <a:cs typeface="Arial" charset="0"/>
              </a:rPr>
              <a:t>- Quand une personne a besoin d’aide pour une étape choisie découpez en sous-tâches segmentaires et fixez des objectifs à atteindre pour amélioration des tâche et sous-tâches.</a:t>
            </a:r>
          </a:p>
          <a:p>
            <a:pPr algn="just"/>
            <a:r>
              <a:rPr lang="fr-FR" sz="1200" dirty="0">
                <a:solidFill>
                  <a:srgbClr val="0F3A9C"/>
                </a:solidFill>
                <a:latin typeface="Arial" charset="0"/>
                <a:ea typeface="Arial" charset="0"/>
                <a:cs typeface="Arial" charset="0"/>
              </a:rPr>
              <a:t>- Faites en sorte que tous les professionnels membres de la famille utilisent la même </a:t>
            </a:r>
            <a:r>
              <a:rPr lang="fr-FR" sz="1200" dirty="0" smtClean="0">
                <a:solidFill>
                  <a:srgbClr val="0F3A9C"/>
                </a:solidFill>
                <a:latin typeface="Arial" charset="0"/>
                <a:ea typeface="Arial" charset="0"/>
                <a:cs typeface="Arial" charset="0"/>
              </a:rPr>
              <a:t>stratégie.</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 Poursuivez cette même stratégie pendant au moins un mois.</a:t>
            </a:r>
          </a:p>
          <a:p>
            <a:pPr algn="just"/>
            <a:r>
              <a:rPr lang="fr-FR" sz="1200" dirty="0">
                <a:solidFill>
                  <a:srgbClr val="0F3A9C"/>
                </a:solidFill>
                <a:latin typeface="Arial" charset="0"/>
                <a:ea typeface="Arial" charset="0"/>
                <a:cs typeface="Arial" charset="0"/>
              </a:rPr>
              <a:t>- Notez les progrès dans la réalisation de l’AVQ sélectionnée et de chaque sous-tâche. Il peut être utile pour mesurer les progrès de noter le temps requis pour achever chaque activité ou sous-tâche. </a:t>
            </a:r>
          </a:p>
          <a:p>
            <a:pPr algn="just"/>
            <a:r>
              <a:rPr lang="fr-FR" sz="1200" dirty="0" smtClean="0">
                <a:solidFill>
                  <a:srgbClr val="0F3A9C"/>
                </a:solidFill>
                <a:latin typeface="Arial" charset="0"/>
                <a:ea typeface="Arial" charset="0"/>
                <a:cs typeface="Arial" charset="0"/>
              </a:rPr>
              <a:t>- Communiquez </a:t>
            </a:r>
            <a:r>
              <a:rPr lang="fr-FR" sz="1200" dirty="0">
                <a:solidFill>
                  <a:srgbClr val="0F3A9C"/>
                </a:solidFill>
                <a:latin typeface="Arial" charset="0"/>
                <a:ea typeface="Arial" charset="0"/>
                <a:cs typeface="Arial" charset="0"/>
              </a:rPr>
              <a:t>les progrès aux soignants, à la personne et à la famille. </a:t>
            </a:r>
          </a:p>
          <a:p>
            <a:pPr marL="342900" indent="-342900" algn="just">
              <a:buFontTx/>
              <a:buChar char="-"/>
            </a:pPr>
            <a:endParaRPr lang="fr-FR" sz="4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Parfois de légers progrès peuvent passer inaperçus auprès de certains. Quand ils sont bien documentés ils peuvent être encourageants pour toute personne impliquée.</a:t>
            </a:r>
          </a:p>
        </p:txBody>
      </p:sp>
      <p:sp>
        <p:nvSpPr>
          <p:cNvPr id="5" name="Rectangle 4"/>
          <p:cNvSpPr/>
          <p:nvPr/>
        </p:nvSpPr>
        <p:spPr>
          <a:xfrm>
            <a:off x="484818" y="4169143"/>
            <a:ext cx="8174362" cy="116185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latin typeface="Arial" charset="0"/>
                <a:ea typeface="Arial" charset="0"/>
                <a:cs typeface="Arial" charset="0"/>
              </a:rPr>
              <a:t>⎕ </a:t>
            </a:r>
            <a:r>
              <a:rPr lang="fr-FR" sz="1200" b="1" dirty="0" smtClean="0">
                <a:solidFill>
                  <a:srgbClr val="0F3A9C"/>
                </a:solidFill>
                <a:latin typeface="Arial" charset="0"/>
                <a:ea typeface="Arial" charset="0"/>
                <a:cs typeface="Arial" charset="0"/>
              </a:rPr>
              <a:t>Conséquences </a:t>
            </a:r>
            <a:r>
              <a:rPr lang="fr-FR" sz="1200" b="1" dirty="0">
                <a:solidFill>
                  <a:srgbClr val="0F3A9C"/>
                </a:solidFill>
                <a:latin typeface="Arial" charset="0"/>
                <a:ea typeface="Arial" charset="0"/>
                <a:cs typeface="Arial" charset="0"/>
              </a:rPr>
              <a:t>de la perte fonctionnelle dans les AVQ</a:t>
            </a:r>
            <a:r>
              <a:rPr lang="fr-FR" sz="1200" dirty="0">
                <a:solidFill>
                  <a:srgbClr val="0F3A9C"/>
                </a:solidFill>
                <a:latin typeface="Arial" charset="0"/>
                <a:ea typeface="Arial" charset="0"/>
                <a:cs typeface="Arial" charset="0"/>
              </a:rPr>
              <a:t>. </a:t>
            </a:r>
          </a:p>
          <a:p>
            <a:pPr algn="just"/>
            <a:r>
              <a:rPr lang="fr-FR" sz="1200" dirty="0">
                <a:solidFill>
                  <a:srgbClr val="0F3A9C"/>
                </a:solidFill>
                <a:latin typeface="Arial" charset="0"/>
                <a:ea typeface="Arial" charset="0"/>
                <a:cs typeface="Arial" charset="0"/>
              </a:rPr>
              <a:t>Nouveaux problèmes tels que : incontinence - isolement social - dépression, chutes - accidents </a:t>
            </a:r>
            <a:r>
              <a:rPr lang="fr-FR" sz="1200" dirty="0" smtClean="0">
                <a:solidFill>
                  <a:srgbClr val="0F3A9C"/>
                </a:solidFill>
                <a:latin typeface="Arial" charset="0"/>
                <a:ea typeface="Arial" charset="0"/>
                <a:cs typeface="Arial" charset="0"/>
              </a:rPr>
              <a:t>– escarres. </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Surveillez leur apparition.</a:t>
            </a:r>
          </a:p>
          <a:p>
            <a:pPr algn="just"/>
            <a:r>
              <a:rPr lang="fr-FR" sz="1200" dirty="0">
                <a:solidFill>
                  <a:srgbClr val="0F3A9C"/>
                </a:solidFill>
                <a:latin typeface="Arial" charset="0"/>
                <a:ea typeface="Arial" charset="0"/>
                <a:cs typeface="Arial" charset="0"/>
              </a:rPr>
              <a:t>En même temps que les AVQ s’améliorent veillez à leur amélioration concomitante.</a:t>
            </a:r>
          </a:p>
        </p:txBody>
      </p:sp>
      <p:sp>
        <p:nvSpPr>
          <p:cNvPr id="8" name="Espace réservé du texte 2"/>
          <p:cNvSpPr>
            <a:spLocks noGrp="1"/>
          </p:cNvSpPr>
          <p:nvPr>
            <p:ph type="body" sz="quarter" idx="10"/>
          </p:nvPr>
        </p:nvSpPr>
        <p:spPr>
          <a:xfrm>
            <a:off x="642938" y="354013"/>
            <a:ext cx="7388954" cy="481012"/>
          </a:xfrm>
        </p:spPr>
        <p:txBody>
          <a:bodyPr/>
          <a:lstStyle/>
          <a:p>
            <a:r>
              <a:rPr lang="fr-FR" dirty="0"/>
              <a:t>GAD : </a:t>
            </a:r>
            <a:r>
              <a:rPr lang="fr-FR" dirty="0">
                <a:latin typeface="Arial" charset="0"/>
                <a:cs typeface="Arial" charset="0"/>
              </a:rPr>
              <a:t>AVQ </a:t>
            </a:r>
            <a:r>
              <a:rPr lang="fr-FR" dirty="0" smtClean="0">
                <a:latin typeface="Arial" charset="0"/>
                <a:cs typeface="Arial" charset="0"/>
              </a:rPr>
              <a:t>- potentiel d’amélioration</a:t>
            </a:r>
            <a:endParaRPr lang="fr-FR" dirty="0"/>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220147624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pPr lvl="0"/>
            <a:r>
              <a:rPr lang="fr-FR" dirty="0"/>
              <a:t>GAD : </a:t>
            </a:r>
            <a:r>
              <a:rPr lang="fr-FR" dirty="0">
                <a:latin typeface="Arial" charset="0"/>
                <a:cs typeface="Arial" charset="0"/>
              </a:rPr>
              <a:t>Aide informelle </a:t>
            </a:r>
          </a:p>
          <a:p>
            <a:endParaRPr lang="fr-FR" dirty="0"/>
          </a:p>
        </p:txBody>
      </p:sp>
      <p:sp>
        <p:nvSpPr>
          <p:cNvPr id="4" name="Rectangle 3"/>
          <p:cNvSpPr/>
          <p:nvPr/>
        </p:nvSpPr>
        <p:spPr>
          <a:xfrm>
            <a:off x="484819" y="1017268"/>
            <a:ext cx="8174362" cy="3167294"/>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rgbClr val="FFFFFF"/>
                </a:solidFill>
                <a:latin typeface="Arial" charset="0"/>
                <a:ea typeface="Arial" charset="0"/>
                <a:cs typeface="Arial" charset="0"/>
              </a:rPr>
              <a:t>Ce GAD cherche à identifier les personnes qui ont besoin de services d’aides qui excèdent les possibilités du réseau d’aide informelle.</a:t>
            </a:r>
          </a:p>
          <a:p>
            <a:pPr algn="just"/>
            <a:r>
              <a:rPr lang="fr-FR" sz="1400" dirty="0">
                <a:solidFill>
                  <a:srgbClr val="FFFFFF"/>
                </a:solidFill>
                <a:latin typeface="Arial" charset="0"/>
                <a:ea typeface="Arial" charset="0"/>
                <a:cs typeface="Arial" charset="0"/>
              </a:rPr>
              <a:t>L’aide informelle reflète l’assistance procurée à la personne par la famille, les amis et le voisinage pour les AVQ et AIVQ.</a:t>
            </a:r>
          </a:p>
          <a:p>
            <a:pPr algn="just"/>
            <a:endParaRPr lang="fr-FR" sz="1400" dirty="0">
              <a:solidFill>
                <a:srgbClr val="FFFFFF"/>
              </a:solidFill>
              <a:latin typeface="Arial" charset="0"/>
              <a:ea typeface="Arial" charset="0"/>
              <a:cs typeface="Arial" charset="0"/>
            </a:endParaRPr>
          </a:p>
          <a:p>
            <a:pPr algn="just"/>
            <a:r>
              <a:rPr lang="fr-FR" sz="1400" dirty="0">
                <a:solidFill>
                  <a:srgbClr val="FFFFFF"/>
                </a:solidFill>
                <a:latin typeface="Arial" charset="0"/>
                <a:ea typeface="Arial" charset="0"/>
                <a:cs typeface="Arial" charset="0"/>
              </a:rPr>
              <a:t>Les membres de la famille et les amis se mobilisent habituellement pour aider la personne à accomplir les tâches comme : préparation des repas - courses ou transports. L’aide informelle augmente progressivement, l’affection et le sens du devoir poussent la famille à continuer. </a:t>
            </a:r>
          </a:p>
          <a:p>
            <a:pPr algn="just"/>
            <a:r>
              <a:rPr lang="fr-FR" sz="1400" dirty="0">
                <a:solidFill>
                  <a:srgbClr val="FFFFFF"/>
                </a:solidFill>
                <a:latin typeface="Arial" charset="0"/>
                <a:ea typeface="Arial" charset="0"/>
                <a:cs typeface="Arial" charset="0"/>
              </a:rPr>
              <a:t>La personne est rarement laissée dans une situation dangereuse ou intenable, et lorsqu’un nouveau besoin apparaît la famille et les amis continuent presque toujours à le prendre en charge entièrement ou presque.</a:t>
            </a:r>
          </a:p>
          <a:p>
            <a:pPr algn="just"/>
            <a:r>
              <a:rPr lang="fr-FR" sz="1400" dirty="0">
                <a:solidFill>
                  <a:srgbClr val="FFFFFF"/>
                </a:solidFill>
                <a:latin typeface="Arial" charset="0"/>
                <a:ea typeface="Arial" charset="0"/>
                <a:cs typeface="Arial" charset="0"/>
              </a:rPr>
              <a:t> </a:t>
            </a:r>
          </a:p>
          <a:p>
            <a:pPr algn="just"/>
            <a:r>
              <a:rPr lang="fr-FR" sz="1400" dirty="0">
                <a:solidFill>
                  <a:srgbClr val="FFFFFF"/>
                </a:solidFill>
                <a:latin typeface="Arial" charset="0"/>
                <a:ea typeface="Arial" charset="0"/>
                <a:cs typeface="Arial" charset="0"/>
              </a:rPr>
              <a:t>On cherche à identifier les personnes dont le système d’aide informelle peut avoir un risque élevé de ne pas répondre pleinement aux besoins de la personne. Ce GAD ne cherche pas à isoler les aidants informels éprouvant de la détresse. </a:t>
            </a:r>
          </a:p>
        </p:txBody>
      </p:sp>
      <p:sp>
        <p:nvSpPr>
          <p:cNvPr id="6" name="ZoneTexte 5"/>
          <p:cNvSpPr txBox="1"/>
          <p:nvPr/>
        </p:nvSpPr>
        <p:spPr>
          <a:xfrm>
            <a:off x="7481621" y="707640"/>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
        <p:nvSpPr>
          <p:cNvPr id="7" name="Rectangle 6"/>
          <p:cNvSpPr/>
          <p:nvPr/>
        </p:nvSpPr>
        <p:spPr>
          <a:xfrm>
            <a:off x="484820" y="4545348"/>
            <a:ext cx="8168012" cy="1681117"/>
          </a:xfrm>
          <a:prstGeom prst="rect">
            <a:avLst/>
          </a:prstGeom>
          <a:no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Identifier </a:t>
            </a:r>
            <a:r>
              <a:rPr lang="fr-FR" sz="1400" dirty="0">
                <a:solidFill>
                  <a:srgbClr val="0F3A9C"/>
                </a:solidFill>
                <a:latin typeface="Arial" charset="0"/>
                <a:ea typeface="Arial" charset="0"/>
                <a:cs typeface="Arial" charset="0"/>
              </a:rPr>
              <a:t>familles ou amis qui ne peuvent procurer l’aide informelle qui compense pleinement les besoins et développer un plan associant services et familles pour répondre aux besoins dans les AVQ et AIVQ de la personne</a:t>
            </a:r>
            <a:r>
              <a:rPr lang="fr-FR" sz="1400" dirty="0" smtClean="0">
                <a:solidFill>
                  <a:srgbClr val="0F3A9C"/>
                </a:solidFill>
                <a:latin typeface="Arial" charset="0"/>
                <a:ea typeface="Arial" charset="0"/>
                <a:cs typeface="Arial" charset="0"/>
              </a:rPr>
              <a:t>.</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Identifier </a:t>
            </a:r>
            <a:r>
              <a:rPr lang="fr-FR" sz="1400" dirty="0">
                <a:solidFill>
                  <a:srgbClr val="0F3A9C"/>
                </a:solidFill>
                <a:latin typeface="Arial" charset="0"/>
                <a:ea typeface="Arial" charset="0"/>
                <a:cs typeface="Arial" charset="0"/>
              </a:rPr>
              <a:t>les personnes qui n’ont pas d’aidant informel et envisagent une intervention des services professionnels d’aide et soins.</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Identifier </a:t>
            </a:r>
            <a:r>
              <a:rPr lang="fr-FR" sz="1400" dirty="0">
                <a:solidFill>
                  <a:srgbClr val="0F3A9C"/>
                </a:solidFill>
                <a:latin typeface="Arial" charset="0"/>
                <a:ea typeface="Arial" charset="0"/>
                <a:cs typeface="Arial" charset="0"/>
              </a:rPr>
              <a:t>les personnes dont les problèmes peuvent s’améliorer, les besoins diminuer et aider la famille à continuer son assistance pour une courte période.</a:t>
            </a:r>
          </a:p>
        </p:txBody>
      </p:sp>
      <p:sp>
        <p:nvSpPr>
          <p:cNvPr id="8" name="ZoneTexte 7"/>
          <p:cNvSpPr txBox="1"/>
          <p:nvPr/>
        </p:nvSpPr>
        <p:spPr>
          <a:xfrm>
            <a:off x="484820" y="4237570"/>
            <a:ext cx="2531034" cy="307778"/>
          </a:xfrm>
          <a:prstGeom prst="rect">
            <a:avLst/>
          </a:prstGeom>
          <a:solidFill>
            <a:schemeClr val="bg1"/>
          </a:solidFill>
          <a:ln>
            <a:solidFill>
              <a:schemeClr val="tx1"/>
            </a:solidFill>
          </a:ln>
        </p:spPr>
        <p:txBody>
          <a:bodyPr wrap="square" rtlCol="0">
            <a:spAutoFit/>
          </a:bodyPr>
          <a:lstStyle>
            <a:defPPr>
              <a:defRPr lang="fr-FR"/>
            </a:defPPr>
            <a:lvl1pPr>
              <a:defRPr sz="1400" b="1">
                <a:solidFill>
                  <a:srgbClr val="0F3A9C"/>
                </a:solidFill>
                <a:latin typeface="Arial"/>
                <a:cs typeface="Arial"/>
              </a:defRPr>
            </a:lvl1pPr>
          </a:lstStyle>
          <a:p>
            <a:pPr algn="just"/>
            <a:r>
              <a:rPr lang="fr-FR" dirty="0"/>
              <a:t>Objectifs des interventions</a:t>
            </a:r>
          </a:p>
        </p:txBody>
      </p:sp>
    </p:spTree>
    <p:extLst>
      <p:ext uri="{BB962C8B-B14F-4D97-AF65-F5344CB8AC3E}">
        <p14:creationId xmlns:p14="http://schemas.microsoft.com/office/powerpoint/2010/main" val="3956557705"/>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pPr lvl="0"/>
            <a:r>
              <a:rPr lang="fr-FR" dirty="0" smtClean="0"/>
              <a:t>GAD : </a:t>
            </a:r>
            <a:r>
              <a:rPr lang="fr-FR" dirty="0">
                <a:latin typeface="Arial" charset="0"/>
                <a:cs typeface="Arial" charset="0"/>
              </a:rPr>
              <a:t>Aide informelle </a:t>
            </a:r>
          </a:p>
          <a:p>
            <a:endParaRPr lang="fr-FR" dirty="0"/>
          </a:p>
        </p:txBody>
      </p:sp>
      <p:sp>
        <p:nvSpPr>
          <p:cNvPr id="8" name="Rectangle 7"/>
          <p:cNvSpPr/>
          <p:nvPr/>
        </p:nvSpPr>
        <p:spPr>
          <a:xfrm>
            <a:off x="484818" y="1070276"/>
            <a:ext cx="8168012" cy="2468054"/>
          </a:xfrm>
          <a:prstGeom prst="rect">
            <a:avLst/>
          </a:prstGeom>
          <a:solidFill>
            <a:srgbClr val="0F3A9C"/>
          </a:solidFill>
          <a:ln>
            <a:noFill/>
          </a:ln>
        </p:spPr>
        <p:style>
          <a:lnRef idx="3">
            <a:schemeClr val="lt1"/>
          </a:lnRef>
          <a:fillRef idx="1">
            <a:schemeClr val="accent6"/>
          </a:fillRef>
          <a:effectRef idx="1">
            <a:schemeClr val="accent6"/>
          </a:effectRef>
          <a:fontRef idx="minor">
            <a:schemeClr val="lt1"/>
          </a:fontRef>
        </p:style>
        <p:txBody>
          <a:bodyPr rtlCol="0" anchor="t" anchorCtr="0"/>
          <a:lstStyle/>
          <a:p>
            <a:r>
              <a:rPr lang="fr-FR" sz="1400" b="1" dirty="0" smtClean="0">
                <a:solidFill>
                  <a:srgbClr val="FFFFFF"/>
                </a:solidFill>
                <a:latin typeface="Arial" charset="0"/>
                <a:ea typeface="Arial" charset="0"/>
                <a:cs typeface="Arial" charset="0"/>
              </a:rPr>
              <a:t>Sont inclues </a:t>
            </a:r>
            <a:r>
              <a:rPr lang="fr-FR" sz="1400" b="1" dirty="0">
                <a:solidFill>
                  <a:srgbClr val="FFFFFF"/>
                </a:solidFill>
                <a:latin typeface="Arial" charset="0"/>
                <a:ea typeface="Arial" charset="0"/>
                <a:cs typeface="Arial" charset="0"/>
              </a:rPr>
              <a:t>dans ce groupe : les personnes qui ont les caractéristiques suivantes </a:t>
            </a:r>
            <a:r>
              <a:rPr lang="fr-FR" sz="1400" b="1" dirty="0" smtClean="0">
                <a:solidFill>
                  <a:srgbClr val="FFFFFF"/>
                </a:solidFill>
                <a:latin typeface="Arial" charset="0"/>
                <a:ea typeface="Arial" charset="0"/>
                <a:cs typeface="Arial" charset="0"/>
              </a:rPr>
              <a:t>:</a:t>
            </a:r>
            <a:endParaRPr lang="fr-FR" sz="1400" dirty="0">
              <a:solidFill>
                <a:srgbClr val="FFFFFF"/>
              </a:solidFill>
              <a:latin typeface="Arial" charset="0"/>
              <a:ea typeface="Arial" charset="0"/>
              <a:cs typeface="Arial" charset="0"/>
            </a:endParaRPr>
          </a:p>
          <a:p>
            <a:r>
              <a:rPr lang="fr-FR" sz="1400" dirty="0" smtClean="0">
                <a:solidFill>
                  <a:srgbClr val="FFFFFF"/>
                </a:solidFill>
                <a:latin typeface="Arial" charset="0"/>
                <a:ea typeface="Arial" charset="0"/>
                <a:cs typeface="Arial" charset="0"/>
              </a:rPr>
              <a:t>1 / au </a:t>
            </a:r>
            <a:r>
              <a:rPr lang="fr-FR" sz="1400" dirty="0">
                <a:solidFill>
                  <a:srgbClr val="FFFFFF"/>
                </a:solidFill>
                <a:latin typeface="Arial" charset="0"/>
                <a:ea typeface="Arial" charset="0"/>
                <a:cs typeface="Arial" charset="0"/>
              </a:rPr>
              <a:t>moins un des AIVQ (capacités</a:t>
            </a:r>
            <a:r>
              <a:rPr lang="fr-FR" sz="1400" dirty="0" smtClean="0">
                <a:solidFill>
                  <a:srgbClr val="FFFFFF"/>
                </a:solidFill>
                <a:latin typeface="Arial" charset="0"/>
                <a:ea typeface="Arial" charset="0"/>
                <a:cs typeface="Arial" charset="0"/>
              </a:rPr>
              <a:t>) = </a:t>
            </a:r>
            <a:r>
              <a:rPr lang="fr-FR" sz="1400" dirty="0">
                <a:solidFill>
                  <a:srgbClr val="FFFFFF"/>
                </a:solidFill>
                <a:latin typeface="Arial" charset="0"/>
                <a:ea typeface="Arial" charset="0"/>
                <a:cs typeface="Arial" charset="0"/>
              </a:rPr>
              <a:t>2 ou plus</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préparation </a:t>
            </a:r>
            <a:r>
              <a:rPr lang="fr-FR" sz="1400" dirty="0">
                <a:solidFill>
                  <a:srgbClr val="FFFFFF"/>
                </a:solidFill>
                <a:latin typeface="Arial" charset="0"/>
                <a:ea typeface="Arial" charset="0"/>
                <a:cs typeface="Arial" charset="0"/>
              </a:rPr>
              <a:t>des </a:t>
            </a:r>
            <a:r>
              <a:rPr lang="fr-FR" sz="1400" dirty="0" smtClean="0">
                <a:solidFill>
                  <a:srgbClr val="FFFFFF"/>
                </a:solidFill>
                <a:latin typeface="Arial" charset="0"/>
                <a:ea typeface="Arial" charset="0"/>
                <a:cs typeface="Arial" charset="0"/>
              </a:rPr>
              <a:t>repas</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ménage courant</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faire </a:t>
            </a:r>
            <a:r>
              <a:rPr lang="fr-FR" sz="1400" dirty="0">
                <a:solidFill>
                  <a:srgbClr val="FFFFFF"/>
                </a:solidFill>
                <a:latin typeface="Arial" charset="0"/>
                <a:ea typeface="Arial" charset="0"/>
                <a:cs typeface="Arial" charset="0"/>
              </a:rPr>
              <a:t>les </a:t>
            </a:r>
            <a:r>
              <a:rPr lang="fr-FR" sz="1400" dirty="0" smtClean="0">
                <a:solidFill>
                  <a:srgbClr val="FFFFFF"/>
                </a:solidFill>
                <a:latin typeface="Arial" charset="0"/>
                <a:ea typeface="Arial" charset="0"/>
                <a:cs typeface="Arial" charset="0"/>
              </a:rPr>
              <a:t>courses</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 </a:t>
            </a:r>
            <a:r>
              <a:rPr lang="fr-FR" sz="1400" dirty="0">
                <a:solidFill>
                  <a:srgbClr val="FFFFFF"/>
                </a:solidFill>
                <a:latin typeface="Arial" charset="0"/>
                <a:ea typeface="Arial" charset="0"/>
                <a:cs typeface="Arial" charset="0"/>
              </a:rPr>
              <a:t>transport </a:t>
            </a:r>
          </a:p>
          <a:p>
            <a:pPr algn="just"/>
            <a:r>
              <a:rPr lang="fr-FR" sz="1400" dirty="0" smtClean="0">
                <a:solidFill>
                  <a:srgbClr val="FFFFFF"/>
                </a:solidFill>
                <a:latin typeface="Arial" charset="0"/>
                <a:ea typeface="Arial" charset="0"/>
                <a:cs typeface="Arial" charset="0"/>
              </a:rPr>
              <a:t>2/ avoir </a:t>
            </a:r>
            <a:r>
              <a:rPr lang="fr-FR" sz="1400" dirty="0">
                <a:solidFill>
                  <a:srgbClr val="FFFFFF"/>
                </a:solidFill>
                <a:latin typeface="Arial" charset="0"/>
                <a:ea typeface="Arial" charset="0"/>
                <a:cs typeface="Arial" charset="0"/>
              </a:rPr>
              <a:t>au moins 2 des facteurs suivants</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Laissé </a:t>
            </a:r>
            <a:r>
              <a:rPr lang="fr-FR" sz="1400" dirty="0">
                <a:solidFill>
                  <a:srgbClr val="FFFFFF"/>
                </a:solidFill>
                <a:latin typeface="Arial" charset="0"/>
                <a:ea typeface="Arial" charset="0"/>
                <a:cs typeface="Arial" charset="0"/>
              </a:rPr>
              <a:t>seul 8 heures ou plus</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Vit </a:t>
            </a:r>
            <a:r>
              <a:rPr lang="fr-FR" sz="1400" dirty="0">
                <a:solidFill>
                  <a:srgbClr val="FFFFFF"/>
                </a:solidFill>
                <a:latin typeface="Arial" charset="0"/>
                <a:ea typeface="Arial" charset="0"/>
                <a:cs typeface="Arial" charset="0"/>
              </a:rPr>
              <a:t>seul ou avec d’autres sans lien de parenté</a:t>
            </a:r>
          </a:p>
          <a:p>
            <a:pPr marL="742950" lvl="1" indent="-285750">
              <a:buFont typeface="Arial" panose="020B0604020202020204" pitchFamily="34" charset="0"/>
              <a:buChar char="•"/>
            </a:pPr>
            <a:r>
              <a:rPr lang="fr-FR" sz="1400" dirty="0" smtClean="0">
                <a:solidFill>
                  <a:srgbClr val="FFFFFF"/>
                </a:solidFill>
                <a:latin typeface="Arial" charset="0"/>
                <a:ea typeface="Arial" charset="0"/>
                <a:cs typeface="Arial" charset="0"/>
              </a:rPr>
              <a:t>Pas </a:t>
            </a:r>
            <a:r>
              <a:rPr lang="fr-FR" sz="1400" dirty="0">
                <a:solidFill>
                  <a:srgbClr val="FFFFFF"/>
                </a:solidFill>
                <a:latin typeface="Arial" charset="0"/>
                <a:ea typeface="Arial" charset="0"/>
                <a:cs typeface="Arial" charset="0"/>
              </a:rPr>
              <a:t>d’aidant informel</a:t>
            </a:r>
          </a:p>
          <a:p>
            <a:pPr marL="285750" indent="-285750" algn="just">
              <a:buFont typeface="Arial" panose="020B0604020202020204" pitchFamily="34" charset="0"/>
              <a:buChar char="•"/>
            </a:pPr>
            <a:endParaRPr lang="fr-FR" sz="1400" dirty="0">
              <a:solidFill>
                <a:srgbClr val="FFFFFF"/>
              </a:solidFill>
              <a:latin typeface="Arial" panose="020B0604020202020204" pitchFamily="34" charset="0"/>
              <a:cs typeface="Arial" panose="020B0604020202020204" pitchFamily="34" charset="0"/>
            </a:endParaRPr>
          </a:p>
        </p:txBody>
      </p:sp>
      <p:sp>
        <p:nvSpPr>
          <p:cNvPr id="9" name="ZoneTexte 8"/>
          <p:cNvSpPr txBox="1"/>
          <p:nvPr/>
        </p:nvSpPr>
        <p:spPr>
          <a:xfrm rot="16200000">
            <a:off x="-505197" y="2548315"/>
            <a:ext cx="1672253" cy="307777"/>
          </a:xfrm>
          <a:prstGeom prst="rect">
            <a:avLst/>
          </a:prstGeom>
          <a:solidFill>
            <a:schemeClr val="bg1"/>
          </a:solidFill>
          <a:ln>
            <a:solidFill>
              <a:srgbClr val="0F3A9C"/>
            </a:solidFill>
          </a:ln>
        </p:spPr>
        <p:txBody>
          <a:bodyPr wrap="none" rtlCol="0">
            <a:spAutoFit/>
          </a:bodyPr>
          <a:lstStyle/>
          <a:p>
            <a:r>
              <a:rPr lang="fr-FR" sz="1400" b="1" dirty="0" smtClean="0">
                <a:solidFill>
                  <a:srgbClr val="0F3A9C"/>
                </a:solidFill>
                <a:latin typeface="Arial"/>
                <a:cs typeface="Arial"/>
              </a:rPr>
              <a:t>Signaux d’alarme</a:t>
            </a:r>
            <a:endParaRPr lang="fr-FR" sz="1400" b="1" dirty="0">
              <a:solidFill>
                <a:srgbClr val="0F3A9C"/>
              </a:solidFill>
              <a:latin typeface="Arial"/>
              <a:cs typeface="Arial"/>
            </a:endParaRPr>
          </a:p>
        </p:txBody>
      </p:sp>
    </p:spTree>
    <p:extLst>
      <p:ext uri="{BB962C8B-B14F-4D97-AF65-F5344CB8AC3E}">
        <p14:creationId xmlns:p14="http://schemas.microsoft.com/office/powerpoint/2010/main" val="45803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5223" y="1609313"/>
            <a:ext cx="7002162" cy="35257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Espace réservé du texte 1"/>
          <p:cNvSpPr>
            <a:spLocks noGrp="1"/>
          </p:cNvSpPr>
          <p:nvPr>
            <p:ph type="body" sz="quarter" idx="10"/>
          </p:nvPr>
        </p:nvSpPr>
        <p:spPr/>
        <p:txBody>
          <a:bodyPr/>
          <a:lstStyle/>
          <a:p>
            <a:r>
              <a:rPr lang="fr-FR" dirty="0" smtClean="0"/>
              <a:t>A qui s’adresse ce support?		</a:t>
            </a:r>
            <a:endParaRPr lang="fr-FR" dirty="0"/>
          </a:p>
        </p:txBody>
      </p:sp>
      <p:sp>
        <p:nvSpPr>
          <p:cNvPr id="3" name="Espace réservé du texte 2"/>
          <p:cNvSpPr>
            <a:spLocks noGrp="1"/>
          </p:cNvSpPr>
          <p:nvPr>
            <p:ph type="body" sz="quarter" idx="11"/>
          </p:nvPr>
        </p:nvSpPr>
        <p:spPr>
          <a:xfrm>
            <a:off x="930828" y="2035349"/>
            <a:ext cx="6102350" cy="441683"/>
          </a:xfrm>
        </p:spPr>
        <p:txBody>
          <a:bodyPr/>
          <a:lstStyle/>
          <a:p>
            <a:pPr marL="285750" indent="-285750" algn="just">
              <a:buFont typeface="Arial" panose="020B0604020202020204" pitchFamily="34" charset="0"/>
              <a:buChar char="•"/>
            </a:pPr>
            <a:r>
              <a:rPr lang="fr-FR" sz="1600" b="0" dirty="0" smtClean="0"/>
              <a:t>Ce support s’adresse principalement aux pilotes MAIA pour l’accompagnement des gestionnaires à la prise en main et à la bonne utilisation de l’OEMD InterRAI Home Care</a:t>
            </a:r>
          </a:p>
          <a:p>
            <a:pPr marL="285750" indent="-285750" algn="just">
              <a:buFont typeface="Arial" panose="020B0604020202020204" pitchFamily="34" charset="0"/>
              <a:buChar char="•"/>
            </a:pPr>
            <a:endParaRPr lang="fr-FR" sz="1600" b="0" dirty="0"/>
          </a:p>
          <a:p>
            <a:pPr marL="285750" indent="-285750" algn="just">
              <a:buFont typeface="Arial" panose="020B0604020202020204" pitchFamily="34" charset="0"/>
              <a:buChar char="•"/>
            </a:pPr>
            <a:r>
              <a:rPr lang="fr-FR" sz="1600" b="0" dirty="0" smtClean="0"/>
              <a:t>Il permet aux pilotes de comprendre le fonctionnement de l’OEMD InterRAI HC dans ses grandes lignes (origine de l’OEMD, fonctionnement, description item par item)</a:t>
            </a:r>
          </a:p>
          <a:p>
            <a:pPr marL="285750" indent="-285750">
              <a:buFont typeface="Arial" panose="020B0604020202020204" pitchFamily="34" charset="0"/>
              <a:buChar char="•"/>
            </a:pPr>
            <a:endParaRPr lang="fr-FR" dirty="0"/>
          </a:p>
        </p:txBody>
      </p:sp>
      <p:grpSp>
        <p:nvGrpSpPr>
          <p:cNvPr id="4" name="Groupe 3"/>
          <p:cNvGrpSpPr/>
          <p:nvPr/>
        </p:nvGrpSpPr>
        <p:grpSpPr>
          <a:xfrm>
            <a:off x="7048402" y="2952081"/>
            <a:ext cx="985966" cy="953838"/>
            <a:chOff x="7529384" y="5659395"/>
            <a:chExt cx="985966" cy="953838"/>
          </a:xfrm>
        </p:grpSpPr>
        <p:sp>
          <p:nvSpPr>
            <p:cNvPr id="5" name="Ellipse 4"/>
            <p:cNvSpPr/>
            <p:nvPr/>
          </p:nvSpPr>
          <p:spPr>
            <a:xfrm>
              <a:off x="7529384" y="5659395"/>
              <a:ext cx="985966" cy="9538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2050" name="Picture 2" descr="https://static.thenounproject.com/png/92238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050" y="5738997"/>
              <a:ext cx="794634" cy="7946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5687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p:cNvPicPr>
            <a:picLocks noGrp="1" noChangeAspect="1"/>
          </p:cNvPicPr>
          <p:nvPr/>
        </p:nvPicPr>
        <p:blipFill>
          <a:blip r:embed="rId2">
            <a:duotone>
              <a:schemeClr val="accent1">
                <a:shade val="45000"/>
                <a:satMod val="135000"/>
              </a:schemeClr>
              <a:prstClr val="white"/>
            </a:duotone>
          </a:blip>
          <a:stretch>
            <a:fillRect/>
          </a:stretch>
        </p:blipFill>
        <p:spPr>
          <a:xfrm>
            <a:off x="1680520" y="1623850"/>
            <a:ext cx="6293708" cy="3774392"/>
          </a:xfrm>
          <a:prstGeom prst="rect">
            <a:avLst/>
          </a:prstGeom>
        </p:spPr>
      </p:pic>
      <p:sp>
        <p:nvSpPr>
          <p:cNvPr id="6" name="Espace réservé du texte 1"/>
          <p:cNvSpPr>
            <a:spLocks noGrp="1"/>
          </p:cNvSpPr>
          <p:nvPr>
            <p:ph type="body" sz="quarter" idx="10"/>
          </p:nvPr>
        </p:nvSpPr>
        <p:spPr>
          <a:xfrm>
            <a:off x="642937" y="354013"/>
            <a:ext cx="6983989" cy="481012"/>
          </a:xfrm>
        </p:spPr>
        <p:txBody>
          <a:bodyPr>
            <a:normAutofit/>
          </a:bodyPr>
          <a:lstStyle/>
          <a:p>
            <a:r>
              <a:rPr lang="fr-FR" dirty="0" smtClean="0"/>
              <a:t>Une large communauté d’utilisateurs dans le monde</a:t>
            </a:r>
            <a:endParaRPr lang="fr-FR" dirty="0"/>
          </a:p>
        </p:txBody>
      </p:sp>
      <p:sp>
        <p:nvSpPr>
          <p:cNvPr id="3" name="Espace réservé du texte 2"/>
          <p:cNvSpPr>
            <a:spLocks noGrp="1"/>
          </p:cNvSpPr>
          <p:nvPr>
            <p:ph type="body" sz="quarter" idx="11"/>
          </p:nvPr>
        </p:nvSpPr>
        <p:spPr>
          <a:xfrm>
            <a:off x="541351" y="4470380"/>
            <a:ext cx="2193612" cy="2011639"/>
          </a:xfrm>
          <a:prstGeom prst="ellipse">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lgn="ctr">
              <a:lnSpc>
                <a:spcPct val="150000"/>
              </a:lnSpc>
            </a:pPr>
            <a:r>
              <a:rPr lang="fr-FR" sz="1400" dirty="0" smtClean="0">
                <a:solidFill>
                  <a:schemeClr val="tx1"/>
                </a:solidFill>
              </a:rPr>
              <a:t>interRAI, c’est aussi un réseau international de chercheurs et cliniciens de plus de 35 pays </a:t>
            </a:r>
            <a:endParaRPr lang="fr-FR" sz="1400" dirty="0">
              <a:solidFill>
                <a:schemeClr val="tx1"/>
              </a:solidFill>
            </a:endParaRPr>
          </a:p>
        </p:txBody>
      </p:sp>
      <p:sp>
        <p:nvSpPr>
          <p:cNvPr id="7" name="Rectangle 6"/>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ZoneTexte 7">
            <a:hlinkClick r:id="rId3"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260769605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pPr lvl="0" eaLnBrk="0" fontAlgn="base" hangingPunct="0">
              <a:spcBef>
                <a:spcPct val="0"/>
              </a:spcBef>
              <a:spcAft>
                <a:spcPct val="0"/>
              </a:spcAft>
              <a:buSzPct val="60000"/>
            </a:pPr>
            <a:r>
              <a:rPr lang="fr-FR" dirty="0"/>
              <a:t>GAD : </a:t>
            </a:r>
            <a:r>
              <a:rPr lang="fr-FR" dirty="0">
                <a:latin typeface="Arial" charset="0"/>
                <a:cs typeface="Arial" charset="0"/>
              </a:rPr>
              <a:t>Aide informelle </a:t>
            </a:r>
          </a:p>
        </p:txBody>
      </p:sp>
      <p:sp>
        <p:nvSpPr>
          <p:cNvPr id="5" name="Rectangle 4"/>
          <p:cNvSpPr/>
          <p:nvPr/>
        </p:nvSpPr>
        <p:spPr>
          <a:xfrm>
            <a:off x="484818" y="1070276"/>
            <a:ext cx="8174362" cy="2380651"/>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smtClean="0">
                <a:solidFill>
                  <a:srgbClr val="0F3A9C"/>
                </a:solidFill>
                <a:latin typeface="Arial" charset="0"/>
                <a:ea typeface="Arial" charset="0"/>
                <a:cs typeface="Arial" charset="0"/>
              </a:rPr>
              <a:t>Vérifiez </a:t>
            </a:r>
            <a:r>
              <a:rPr lang="fr-FR" sz="1200" b="1" dirty="0">
                <a:solidFill>
                  <a:srgbClr val="0F3A9C"/>
                </a:solidFill>
                <a:latin typeface="Arial" charset="0"/>
                <a:ea typeface="Arial" charset="0"/>
                <a:cs typeface="Arial" charset="0"/>
              </a:rPr>
              <a:t>déclin pour AIVQ et AVQ - Établissez les besoins - Identifiez les familles qui ne peuvent pas fournir l’aide informelle qui répond totalement aux besoins</a:t>
            </a:r>
          </a:p>
          <a:p>
            <a:pPr algn="just"/>
            <a:r>
              <a:rPr lang="fr-FR" sz="1200" dirty="0">
                <a:solidFill>
                  <a:srgbClr val="0F3A9C"/>
                </a:solidFill>
                <a:latin typeface="Arial" charset="0"/>
                <a:ea typeface="Arial" charset="0"/>
                <a:cs typeface="Arial" charset="0"/>
              </a:rPr>
              <a:t>Discussion avec la famille et/ou la personne) pour déterminer si la nature des difficultés est connue et explorer les alternatives disponibles :</a:t>
            </a:r>
          </a:p>
          <a:p>
            <a:pPr marL="342900" indent="-342900" algn="just">
              <a:buFontTx/>
              <a:buChar char="-"/>
            </a:pPr>
            <a:r>
              <a:rPr lang="fr-FR" sz="1200" dirty="0">
                <a:solidFill>
                  <a:srgbClr val="0F3A9C"/>
                </a:solidFill>
                <a:latin typeface="Arial" charset="0"/>
                <a:ea typeface="Arial" charset="0"/>
                <a:cs typeface="Arial" charset="0"/>
              </a:rPr>
              <a:t>Aider la personne à emménager chez un proche</a:t>
            </a:r>
          </a:p>
          <a:p>
            <a:pPr marL="342900" indent="-342900" algn="just">
              <a:buFontTx/>
              <a:buChar char="-"/>
            </a:pPr>
            <a:r>
              <a:rPr lang="fr-FR" sz="1200" dirty="0">
                <a:solidFill>
                  <a:srgbClr val="0F3A9C"/>
                </a:solidFill>
                <a:latin typeface="Arial" charset="0"/>
                <a:ea typeface="Arial" charset="0"/>
                <a:cs typeface="Arial" charset="0"/>
              </a:rPr>
              <a:t>Planifier une rencontre entre la famille et le service pour répondre aux besoins de la personne. </a:t>
            </a:r>
          </a:p>
          <a:p>
            <a:pPr marL="342900" indent="-342900" algn="just">
              <a:buFontTx/>
              <a:buChar char="-"/>
            </a:pPr>
            <a:r>
              <a:rPr lang="fr-FR" sz="1200" dirty="0">
                <a:solidFill>
                  <a:srgbClr val="0F3A9C"/>
                </a:solidFill>
                <a:latin typeface="Arial" charset="0"/>
                <a:ea typeface="Arial" charset="0"/>
                <a:cs typeface="Arial" charset="0"/>
              </a:rPr>
              <a:t>La personne doit éligible pour les services professionnels et une procédure de paiement en place pour fournir les niveaux de soins nécessaires. Lorsque cela n’a pas été réalisé, formaliser le financement.</a:t>
            </a:r>
          </a:p>
          <a:p>
            <a:pPr marL="342900" indent="-342900" algn="just">
              <a:buFontTx/>
              <a:buChar char="-"/>
            </a:pPr>
            <a:r>
              <a:rPr lang="fr-FR" sz="1200" dirty="0">
                <a:solidFill>
                  <a:srgbClr val="0F3A9C"/>
                </a:solidFill>
                <a:latin typeface="Arial" charset="0"/>
                <a:ea typeface="Arial" charset="0"/>
                <a:cs typeface="Arial" charset="0"/>
              </a:rPr>
              <a:t>Si le recours à des soins professionnels supplémentaires n’est pas possible, aider les membres de la famille à examiner les domaines où ils peuvent faire plus. Les possibilités d’amélioration de la personne sont utile pour que la famille prenne conscience que l’augmentation de l’aide n’est que temporaire. Le besoin d’aide supplémentaire prolongée devra être anticipé si le déclin est prolongé.</a:t>
            </a:r>
          </a:p>
        </p:txBody>
      </p:sp>
      <p:sp>
        <p:nvSpPr>
          <p:cNvPr id="8" name="ZoneTexte 7"/>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21169261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pPr lvl="0" eaLnBrk="0" fontAlgn="base" hangingPunct="0">
              <a:spcBef>
                <a:spcPct val="0"/>
              </a:spcBef>
              <a:spcAft>
                <a:spcPct val="0"/>
              </a:spcAft>
              <a:buSzPct val="60000"/>
            </a:pPr>
            <a:r>
              <a:rPr lang="fr-FR" dirty="0"/>
              <a:t>GAD : </a:t>
            </a:r>
            <a:r>
              <a:rPr lang="fr-FR" dirty="0">
                <a:latin typeface="Arial" charset="0"/>
                <a:cs typeface="Arial" charset="0"/>
              </a:rPr>
              <a:t>Aide informelle </a:t>
            </a:r>
          </a:p>
        </p:txBody>
      </p:sp>
      <p:sp>
        <p:nvSpPr>
          <p:cNvPr id="8" name="Rectangle 7"/>
          <p:cNvSpPr/>
          <p:nvPr/>
        </p:nvSpPr>
        <p:spPr>
          <a:xfrm>
            <a:off x="484818" y="1070276"/>
            <a:ext cx="8174362" cy="3793267"/>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smtClean="0">
                <a:solidFill>
                  <a:srgbClr val="0F3A9C"/>
                </a:solidFill>
                <a:latin typeface="Arial" charset="0"/>
                <a:ea typeface="Arial" charset="0"/>
                <a:cs typeface="Arial" charset="0"/>
              </a:rPr>
              <a:t>Certains </a:t>
            </a:r>
            <a:r>
              <a:rPr lang="fr-FR" sz="1200" b="1" dirty="0">
                <a:solidFill>
                  <a:srgbClr val="0F3A9C"/>
                </a:solidFill>
                <a:latin typeface="Arial" charset="0"/>
                <a:ea typeface="Arial" charset="0"/>
                <a:cs typeface="Arial" charset="0"/>
              </a:rPr>
              <a:t>membres de la famille peuvent ressentir tension ou sensation de fardeau - soulager ces problèmes peut leurs permettre de vouloir ou pouvoir faire plus pour la personne. </a:t>
            </a:r>
          </a:p>
          <a:p>
            <a:pPr algn="just"/>
            <a:r>
              <a:rPr lang="fr-FR" sz="1200" dirty="0">
                <a:solidFill>
                  <a:srgbClr val="0F3A9C"/>
                </a:solidFill>
                <a:latin typeface="Arial" charset="0"/>
                <a:ea typeface="Arial" charset="0"/>
                <a:cs typeface="Arial" charset="0"/>
              </a:rPr>
              <a:t>1</a:t>
            </a:r>
            <a:r>
              <a:rPr lang="fr-FR" sz="1200" baseline="30000" dirty="0">
                <a:solidFill>
                  <a:srgbClr val="0F3A9C"/>
                </a:solidFill>
                <a:latin typeface="Arial" charset="0"/>
                <a:ea typeface="Arial" charset="0"/>
                <a:cs typeface="Arial" charset="0"/>
              </a:rPr>
              <a:t>er</a:t>
            </a:r>
            <a:r>
              <a:rPr lang="fr-FR" sz="1200" dirty="0">
                <a:solidFill>
                  <a:srgbClr val="0F3A9C"/>
                </a:solidFill>
                <a:latin typeface="Arial" charset="0"/>
                <a:ea typeface="Arial" charset="0"/>
                <a:cs typeface="Arial" charset="0"/>
              </a:rPr>
              <a:t> . Voir le GAD maltraitance </a:t>
            </a:r>
            <a:r>
              <a:rPr lang="fr-FR" sz="1200" dirty="0" smtClean="0">
                <a:solidFill>
                  <a:srgbClr val="0F3A9C"/>
                </a:solidFill>
                <a:latin typeface="Arial" charset="0"/>
                <a:ea typeface="Arial" charset="0"/>
                <a:cs typeface="Arial" charset="0"/>
              </a:rPr>
              <a:t>: si </a:t>
            </a:r>
            <a:r>
              <a:rPr lang="fr-FR" sz="1200" dirty="0">
                <a:solidFill>
                  <a:srgbClr val="0F3A9C"/>
                </a:solidFill>
                <a:latin typeface="Arial" charset="0"/>
                <a:ea typeface="Arial" charset="0"/>
                <a:cs typeface="Arial" charset="0"/>
              </a:rPr>
              <a:t>le risque de maltraitance est signalé, c’est une priorité.</a:t>
            </a:r>
          </a:p>
          <a:p>
            <a:pPr algn="just"/>
            <a:r>
              <a:rPr lang="fr-FR" sz="1200" dirty="0">
                <a:solidFill>
                  <a:srgbClr val="0F3A9C"/>
                </a:solidFill>
                <a:latin typeface="Arial" charset="0"/>
                <a:ea typeface="Arial" charset="0"/>
                <a:cs typeface="Arial" charset="0"/>
              </a:rPr>
              <a:t>Si il n’est pas signalé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Une aide au répit peut-elle améliorer la santé ou soulager la tension ?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Les membres de la famille sont-ils mal informés sur l’état de la personne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Les contacts familiaux devrait-ils augmenter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D’autres aidants potentiels sont-ils identifiables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Capacité des familles à payer des services d’aides ?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La personne a-t-elle refusé les propositions d’aides ? Certaines personnes refusent les aides informelles ou professionnelle. Dans ces situations, il y a parfois une histoire ancienne de refus d’aide, il faut surveiller et d’attendre le moment opportun</a:t>
            </a:r>
            <a:r>
              <a:rPr lang="fr-FR" sz="1200" dirty="0" smtClean="0">
                <a:solidFill>
                  <a:srgbClr val="0F3A9C"/>
                </a:solidFill>
                <a:latin typeface="Arial" charset="0"/>
                <a:ea typeface="Arial" charset="0"/>
                <a:cs typeface="Arial" charset="0"/>
              </a:rPr>
              <a:t>.</a:t>
            </a:r>
          </a:p>
          <a:p>
            <a:pPr marL="800100" lvl="1" indent="-342900" algn="just">
              <a:buSzPct val="60000"/>
              <a:buFont typeface=".AppleSystemUIFont" charset="-120"/>
              <a:buChar char="-"/>
            </a:pPr>
            <a:r>
              <a:rPr lang="fr-FR" sz="1200" dirty="0" smtClean="0">
                <a:solidFill>
                  <a:srgbClr val="0F3A9C"/>
                </a:solidFill>
                <a:latin typeface="Arial" charset="0"/>
                <a:ea typeface="Arial" charset="0"/>
                <a:cs typeface="Arial" charset="0"/>
              </a:rPr>
              <a:t>Les </a:t>
            </a:r>
            <a:r>
              <a:rPr lang="fr-FR" sz="1200" dirty="0">
                <a:solidFill>
                  <a:srgbClr val="0F3A9C"/>
                </a:solidFill>
                <a:latin typeface="Arial" charset="0"/>
                <a:ea typeface="Arial" charset="0"/>
                <a:cs typeface="Arial" charset="0"/>
              </a:rPr>
              <a:t>membres de la famille peuvent être soucieux de devoir assurer plus qu’ils ne se sentent capables de faire. L’échange d’informations sur l’évolution peut diminuer ces craintes</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L’aidant principal a besoin de soutien pour assurer l’aide </a:t>
            </a:r>
            <a:r>
              <a:rPr lang="fr-FR" sz="1200" dirty="0" smtClean="0">
                <a:solidFill>
                  <a:srgbClr val="0F3A9C"/>
                </a:solidFill>
                <a:latin typeface="Arial" charset="0"/>
                <a:ea typeface="Arial" charset="0"/>
                <a:cs typeface="Arial" charset="0"/>
              </a:rPr>
              <a:t>nécessaire</a:t>
            </a:r>
            <a:endParaRPr lang="fr-FR" sz="1200" dirty="0">
              <a:solidFill>
                <a:srgbClr val="0F3A9C"/>
              </a:solidFill>
              <a:latin typeface="Arial" charset="0"/>
              <a:ea typeface="Arial" charset="0"/>
              <a:cs typeface="Arial" charset="0"/>
            </a:endParaRP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Conseils et informations dans des groupes peuvent aider à gérer le stress et le sentiment de fardeau.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Il peut être utile d’informer la famille sur les ressources du territoire : groupes d’aide aux familles de malades d’Alzheimer - organismes de santé mentale. </a:t>
            </a:r>
          </a:p>
          <a:p>
            <a:pPr marL="800100" lvl="1" indent="-342900" algn="just">
              <a:buSzPct val="60000"/>
              <a:buFont typeface=".AppleSystemUIFont" charset="-120"/>
              <a:buChar char="-"/>
            </a:pPr>
            <a:r>
              <a:rPr lang="fr-FR" sz="1200" dirty="0">
                <a:solidFill>
                  <a:srgbClr val="0F3A9C"/>
                </a:solidFill>
                <a:latin typeface="Arial" charset="0"/>
                <a:ea typeface="Arial" charset="0"/>
                <a:cs typeface="Arial" charset="0"/>
              </a:rPr>
              <a:t>Les aidants qui ressentent stress et fardeau sévères peuvent diminuer leur aide informelle si ces problèmes ne sont pas pris en compte.</a:t>
            </a:r>
          </a:p>
        </p:txBody>
      </p:sp>
      <p:sp>
        <p:nvSpPr>
          <p:cNvPr id="6" name="ZoneTexte 5"/>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79990017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pPr lvl="0"/>
            <a:r>
              <a:rPr lang="fr-FR" dirty="0"/>
              <a:t>GAD : </a:t>
            </a:r>
            <a:r>
              <a:rPr lang="fr-FR" dirty="0">
                <a:latin typeface="Arial" charset="0"/>
                <a:cs typeface="Arial" charset="0"/>
              </a:rPr>
              <a:t>Aide informelle </a:t>
            </a:r>
          </a:p>
          <a:p>
            <a:endParaRPr lang="fr-FR" dirty="0"/>
          </a:p>
        </p:txBody>
      </p:sp>
      <p:sp>
        <p:nvSpPr>
          <p:cNvPr id="14" name="Rectangle 13"/>
          <p:cNvSpPr/>
          <p:nvPr/>
        </p:nvSpPr>
        <p:spPr>
          <a:xfrm>
            <a:off x="484818" y="1070276"/>
            <a:ext cx="8174362" cy="1074403"/>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smtClean="0">
                <a:solidFill>
                  <a:srgbClr val="0F3A9C"/>
                </a:solidFill>
                <a:latin typeface="Arial" charset="0"/>
                <a:ea typeface="Arial" charset="0"/>
                <a:cs typeface="Arial" charset="0"/>
              </a:rPr>
              <a:t>Pour </a:t>
            </a:r>
            <a:r>
              <a:rPr lang="fr-FR" sz="1200" b="1" dirty="0">
                <a:solidFill>
                  <a:srgbClr val="0F3A9C"/>
                </a:solidFill>
                <a:latin typeface="Arial" charset="0"/>
                <a:ea typeface="Arial" charset="0"/>
                <a:cs typeface="Arial" charset="0"/>
              </a:rPr>
              <a:t>les personnes qui n’ont pas d’aidant principal et qui ne reçoivent aucune aide informelle, le recours à des </a:t>
            </a:r>
            <a:r>
              <a:rPr lang="fr-FR" sz="1200" b="1" dirty="0" smtClean="0">
                <a:solidFill>
                  <a:srgbClr val="0F3A9C"/>
                </a:solidFill>
                <a:latin typeface="Arial" charset="0"/>
                <a:ea typeface="Arial" charset="0"/>
                <a:cs typeface="Arial" charset="0"/>
              </a:rPr>
              <a:t>services professionnels </a:t>
            </a:r>
            <a:r>
              <a:rPr lang="fr-FR" sz="1200" b="1" dirty="0">
                <a:solidFill>
                  <a:srgbClr val="0F3A9C"/>
                </a:solidFill>
                <a:latin typeface="Arial" charset="0"/>
                <a:ea typeface="Arial" charset="0"/>
                <a:cs typeface="Arial" charset="0"/>
              </a:rPr>
              <a:t>d’aide et de soins doit être envisagé</a:t>
            </a:r>
            <a:r>
              <a:rPr lang="fr-FR" sz="1200" dirty="0">
                <a:solidFill>
                  <a:srgbClr val="0F3A9C"/>
                </a:solidFill>
                <a:latin typeface="Arial" charset="0"/>
                <a:ea typeface="Arial" charset="0"/>
                <a:cs typeface="Arial" charset="0"/>
              </a:rPr>
              <a:t>. </a:t>
            </a:r>
          </a:p>
          <a:p>
            <a:pPr marL="587375" lvl="1" indent="-530225" algn="just">
              <a:buSzPct val="60000"/>
              <a:buFont typeface=".AppleSystemUIFont" charset="-120"/>
              <a:buChar char="-"/>
            </a:pPr>
            <a:r>
              <a:rPr lang="fr-FR" sz="1200" dirty="0">
                <a:solidFill>
                  <a:srgbClr val="0F3A9C"/>
                </a:solidFill>
                <a:latin typeface="Arial" charset="0"/>
                <a:ea typeface="Arial" charset="0"/>
                <a:cs typeface="Arial" charset="0"/>
              </a:rPr>
              <a:t>Comme dit précédemment certaines personnes refusent catégoriquement toute forme d’aide. Dans ces situations, il y a parfois une histoire ancienne de refus d’aide, il faut surveiller et d’attendre le moment opportun.</a:t>
            </a:r>
          </a:p>
          <a:p>
            <a:pPr algn="just"/>
            <a:endParaRPr lang="fr-FR" sz="1200" dirty="0">
              <a:solidFill>
                <a:srgbClr val="0F3A9C"/>
              </a:solidFill>
              <a:latin typeface="Arial" panose="020B0604020202020204" pitchFamily="34" charset="0"/>
              <a:cs typeface="Arial" panose="020B0604020202020204" pitchFamily="34" charset="0"/>
            </a:endParaRPr>
          </a:p>
        </p:txBody>
      </p:sp>
      <p:sp>
        <p:nvSpPr>
          <p:cNvPr id="6" name="Rectangle 5"/>
          <p:cNvSpPr/>
          <p:nvPr/>
        </p:nvSpPr>
        <p:spPr>
          <a:xfrm>
            <a:off x="484818" y="2379930"/>
            <a:ext cx="8174362" cy="536608"/>
          </a:xfrm>
          <a:prstGeom prst="rect">
            <a:avLst/>
          </a:prstGeom>
          <a:no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marL="57150" lvl="1" algn="just">
              <a:buSzPct val="60000"/>
            </a:pPr>
            <a:r>
              <a:rPr lang="fr-FR" sz="1200" b="1" dirty="0" smtClean="0">
                <a:solidFill>
                  <a:srgbClr val="0F3A9C"/>
                </a:solidFill>
                <a:latin typeface="Arial" charset="0"/>
                <a:ea typeface="Arial" charset="0"/>
                <a:cs typeface="Arial" charset="0"/>
              </a:rPr>
              <a:t>Vérifiez </a:t>
            </a:r>
            <a:r>
              <a:rPr lang="fr-FR" sz="1200" b="1" dirty="0">
                <a:solidFill>
                  <a:srgbClr val="0F3A9C"/>
                </a:solidFill>
                <a:latin typeface="Arial" charset="0"/>
                <a:ea typeface="Arial" charset="0"/>
                <a:cs typeface="Arial" charset="0"/>
              </a:rPr>
              <a:t>les GAD en lien avec l’aide </a:t>
            </a:r>
            <a:r>
              <a:rPr lang="fr-FR" sz="1200" b="1" dirty="0" smtClean="0">
                <a:solidFill>
                  <a:srgbClr val="0F3A9C"/>
                </a:solidFill>
                <a:latin typeface="Arial" charset="0"/>
                <a:ea typeface="Arial" charset="0"/>
                <a:cs typeface="Arial" charset="0"/>
              </a:rPr>
              <a:t>informelle </a:t>
            </a: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GAD particulièrement appropriés : AIVQ - AVQ - Cognition - Prévention - Comportement - Humeur - Confusion.</a:t>
            </a:r>
          </a:p>
          <a:p>
            <a:pPr algn="just"/>
            <a:endParaRPr lang="fr-FR" sz="1200" dirty="0">
              <a:solidFill>
                <a:srgbClr val="0F3A9C"/>
              </a:solidFill>
              <a:latin typeface="Arial" panose="020B0604020202020204" pitchFamily="34" charset="0"/>
              <a:cs typeface="Arial" panose="020B0604020202020204" pitchFamily="34" charset="0"/>
            </a:endParaRPr>
          </a:p>
        </p:txBody>
      </p:sp>
      <p:sp>
        <p:nvSpPr>
          <p:cNvPr id="9" name="ZoneTexte 8"/>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47336612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Guides d’analyse par domaine d’intervention (2</a:t>
            </a:r>
            <a:r>
              <a:rPr lang="fr-FR" baseline="30000" dirty="0" smtClean="0"/>
              <a:t>ème</a:t>
            </a:r>
            <a:r>
              <a:rPr lang="fr-FR" dirty="0" smtClean="0"/>
              <a:t> partie)</a:t>
            </a:r>
            <a:endParaRPr lang="fr-FR" dirty="0"/>
          </a:p>
        </p:txBody>
      </p:sp>
      <p:sp>
        <p:nvSpPr>
          <p:cNvPr id="4" name="Espace réservé du texte 3"/>
          <p:cNvSpPr>
            <a:spLocks noGrp="1"/>
          </p:cNvSpPr>
          <p:nvPr>
            <p:ph type="body" sz="quarter" idx="11"/>
          </p:nvPr>
        </p:nvSpPr>
        <p:spPr>
          <a:xfrm>
            <a:off x="642938" y="1529906"/>
            <a:ext cx="6102350" cy="2264632"/>
          </a:xfrm>
        </p:spPr>
        <p:txBody>
          <a:bodyPr vert="horz" lIns="91440" tIns="45720" rIns="91440" bIns="45720" rtlCol="0">
            <a:noAutofit/>
          </a:bodyPr>
          <a:lstStyle/>
          <a:p>
            <a:pPr marL="342900" indent="-342900">
              <a:lnSpc>
                <a:spcPct val="150000"/>
              </a:lnSpc>
              <a:buFont typeface="+mj-lt"/>
              <a:buAutoNum type="arabicPeriod"/>
            </a:pPr>
            <a:r>
              <a:rPr lang="fr-FR" sz="1600" dirty="0"/>
              <a:t>GAD : Douleur</a:t>
            </a:r>
          </a:p>
          <a:p>
            <a:pPr marL="342900" indent="-342900">
              <a:lnSpc>
                <a:spcPct val="150000"/>
              </a:lnSpc>
              <a:buFont typeface="+mj-lt"/>
              <a:buAutoNum type="arabicPeriod"/>
            </a:pPr>
            <a:r>
              <a:rPr lang="fr-FR" sz="1600" dirty="0"/>
              <a:t>GAD : </a:t>
            </a:r>
            <a:r>
              <a:rPr lang="fr-FR" sz="1600" dirty="0" smtClean="0"/>
              <a:t>Risque de dénutrition</a:t>
            </a:r>
          </a:p>
          <a:p>
            <a:pPr marL="342900" indent="-342900">
              <a:lnSpc>
                <a:spcPct val="150000"/>
              </a:lnSpc>
              <a:buFont typeface="+mj-lt"/>
              <a:buAutoNum type="arabicPeriod"/>
            </a:pPr>
            <a:r>
              <a:rPr lang="fr-FR" sz="1600" dirty="0" smtClean="0"/>
              <a:t>GAD </a:t>
            </a:r>
            <a:r>
              <a:rPr lang="fr-FR" sz="1600" dirty="0"/>
              <a:t>: Communication</a:t>
            </a:r>
          </a:p>
          <a:p>
            <a:pPr marL="342900" indent="-342900">
              <a:lnSpc>
                <a:spcPct val="150000"/>
              </a:lnSpc>
              <a:buFont typeface="+mj-lt"/>
              <a:buAutoNum type="arabicPeriod"/>
            </a:pPr>
            <a:endParaRPr lang="fr-FR" sz="1600" dirty="0"/>
          </a:p>
        </p:txBody>
      </p:sp>
    </p:spTree>
    <p:extLst>
      <p:ext uri="{BB962C8B-B14F-4D97-AF65-F5344CB8AC3E}">
        <p14:creationId xmlns:p14="http://schemas.microsoft.com/office/powerpoint/2010/main" val="87894325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9" y="1070275"/>
            <a:ext cx="8174362" cy="4999221"/>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dirty="0">
                <a:solidFill>
                  <a:srgbClr val="FFFFFF"/>
                </a:solidFill>
                <a:latin typeface="Arial" charset="0"/>
                <a:ea typeface="Arial" charset="0"/>
                <a:cs typeface="Arial" charset="0"/>
              </a:rPr>
              <a:t>La douleur est une expérience sensorielle et émotionnelle désagréable, liée à des lésions tissulaires. C’est une manifestation subjective et "l’incapacité d’une personne à communiquer verbalement n’élimine pas la possibilité de la douleur et le besoin d’un traitement approprié pour la soulager" (Association internationale pour l’étude de la douleur).</a:t>
            </a:r>
          </a:p>
          <a:p>
            <a:pPr algn="just">
              <a:spcAft>
                <a:spcPts val="600"/>
              </a:spcAft>
            </a:pPr>
            <a:r>
              <a:rPr lang="fr-FR" sz="1400" dirty="0">
                <a:solidFill>
                  <a:srgbClr val="FFFFFF"/>
                </a:solidFill>
                <a:latin typeface="Arial" charset="0"/>
                <a:ea typeface="Arial" charset="0"/>
                <a:cs typeface="Arial" charset="0"/>
              </a:rPr>
              <a:t>La douleur peut être causée par des altérations de divers systèmes physiologiques et tissulaires : musculo-squelettique (Ex : arthrose, fractures, maladie vasculaire périphérique, plaies) - neurologique (Ex : neuropathie diabétique, zona) et les cancers</a:t>
            </a:r>
            <a:r>
              <a:rPr lang="fr-FR" sz="1400" dirty="0" smtClean="0">
                <a:solidFill>
                  <a:srgbClr val="FFFFFF"/>
                </a:solidFill>
                <a:latin typeface="Arial" charset="0"/>
                <a:ea typeface="Arial" charset="0"/>
                <a:cs typeface="Arial" charset="0"/>
              </a:rPr>
              <a:t>. L’intensité </a:t>
            </a:r>
            <a:r>
              <a:rPr lang="fr-FR" sz="1400" dirty="0">
                <a:solidFill>
                  <a:srgbClr val="FFFFFF"/>
                </a:solidFill>
                <a:latin typeface="Arial" charset="0"/>
                <a:ea typeface="Arial" charset="0"/>
                <a:cs typeface="Arial" charset="0"/>
              </a:rPr>
              <a:t>(sévérité) de la douleur n’est pas proportionnelle au type et à l’étendue des altérations, c’est une donnée subjective.</a:t>
            </a:r>
          </a:p>
          <a:p>
            <a:pPr algn="just">
              <a:spcAft>
                <a:spcPts val="600"/>
              </a:spcAft>
            </a:pPr>
            <a:r>
              <a:rPr lang="fr-FR" sz="1400" dirty="0">
                <a:solidFill>
                  <a:srgbClr val="FFFFFF"/>
                </a:solidFill>
                <a:latin typeface="Arial" charset="0"/>
                <a:ea typeface="Arial" charset="0"/>
                <a:cs typeface="Arial" charset="0"/>
              </a:rPr>
              <a:t>Les principales questions soulevées par ce GAD sont le caractère récent et intense de la douleur, la nature des traitements actuels et l’importance avec laquelle l’expression de la douleur est masquée par des troubles cognitifs ou de la communication</a:t>
            </a:r>
            <a:r>
              <a:rPr lang="fr-FR" sz="1400" dirty="0" smtClean="0">
                <a:solidFill>
                  <a:srgbClr val="FFFFFF"/>
                </a:solidFill>
                <a:latin typeface="Arial" charset="0"/>
                <a:ea typeface="Arial" charset="0"/>
                <a:cs typeface="Arial" charset="0"/>
              </a:rPr>
              <a:t>. </a:t>
            </a:r>
            <a:endParaRPr lang="fr-FR" sz="1400" dirty="0">
              <a:solidFill>
                <a:srgbClr val="FFFFFF"/>
              </a:solidFill>
              <a:latin typeface="Arial" charset="0"/>
              <a:ea typeface="Arial" charset="0"/>
              <a:cs typeface="Arial" charset="0"/>
            </a:endParaRPr>
          </a:p>
          <a:p>
            <a:pPr algn="just">
              <a:spcAft>
                <a:spcPts val="600"/>
              </a:spcAft>
            </a:pPr>
            <a:r>
              <a:rPr lang="fr-FR" sz="1400" dirty="0">
                <a:solidFill>
                  <a:srgbClr val="FFFFFF"/>
                </a:solidFill>
                <a:latin typeface="Arial" charset="0"/>
                <a:ea typeface="Arial" charset="0"/>
                <a:cs typeface="Arial" charset="0"/>
              </a:rPr>
              <a:t>La présence de douleur peut augmenter la souffrance dans d’autres domaines et majorer : le sentiment d’impuissance, d’anxiété, de dépression, la diminution des activités, la perte d’appétit et les perturbations du sommeil. La prise en charge de la douleur va donc bien au-delà du traitement antalgique et inclut d’autres interventions et traitements centrés sur la qualité de vie de la personne et sa capacité à fonctionner. </a:t>
            </a:r>
          </a:p>
          <a:p>
            <a:pPr algn="just">
              <a:spcAft>
                <a:spcPts val="600"/>
              </a:spcAft>
            </a:pPr>
            <a:r>
              <a:rPr lang="fr-FR" sz="1400" dirty="0">
                <a:solidFill>
                  <a:srgbClr val="FFFFFF"/>
                </a:solidFill>
                <a:latin typeface="Arial" charset="0"/>
                <a:ea typeface="Arial" charset="0"/>
                <a:cs typeface="Arial" charset="0"/>
              </a:rPr>
              <a:t>La douleur doit être gérée de façon appropriée – notamment lorsqu’elle est d’apparition récente. Son traitement doit comprendre une approche interdisciplinaire impliquant la personne et sa famille. En outre, pour être efficace, les aidants informels et la personne doivent communiquer au médecin et aux membres de l’équipe soignante l’évolution des signes et des symptômes douloureux. </a:t>
            </a:r>
          </a:p>
        </p:txBody>
      </p:sp>
      <p:sp>
        <p:nvSpPr>
          <p:cNvPr id="9"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ZoneTexte 10"/>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pPr algn="just"/>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Tree>
    <p:extLst>
      <p:ext uri="{BB962C8B-B14F-4D97-AF65-F5344CB8AC3E}">
        <p14:creationId xmlns:p14="http://schemas.microsoft.com/office/powerpoint/2010/main" val="60623852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2" name="Rectangle 11"/>
          <p:cNvSpPr/>
          <p:nvPr/>
        </p:nvSpPr>
        <p:spPr>
          <a:xfrm>
            <a:off x="481263" y="1465528"/>
            <a:ext cx="8174362" cy="2059549"/>
          </a:xfrm>
          <a:prstGeom prst="rect">
            <a:avLst/>
          </a:prstGeom>
          <a:no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Identifier </a:t>
            </a:r>
            <a:r>
              <a:rPr lang="fr-FR" sz="1400" dirty="0">
                <a:solidFill>
                  <a:srgbClr val="0F3A9C"/>
                </a:solidFill>
                <a:latin typeface="Arial" charset="0"/>
                <a:ea typeface="Arial" charset="0"/>
                <a:cs typeface="Arial" charset="0"/>
              </a:rPr>
              <a:t>et traiter les causes sous-jacentes de la douleur.</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Optimiser </a:t>
            </a:r>
            <a:r>
              <a:rPr lang="fr-FR" sz="1400" dirty="0">
                <a:solidFill>
                  <a:srgbClr val="0F3A9C"/>
                </a:solidFill>
                <a:latin typeface="Arial" charset="0"/>
                <a:ea typeface="Arial" charset="0"/>
                <a:cs typeface="Arial" charset="0"/>
              </a:rPr>
              <a:t>les capacités pour accomplir les activités de la vie quotidienne et maintenir une vie sociale active.</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Soulager </a:t>
            </a:r>
            <a:r>
              <a:rPr lang="fr-FR" sz="1400" dirty="0">
                <a:solidFill>
                  <a:srgbClr val="0F3A9C"/>
                </a:solidFill>
                <a:latin typeface="Arial" charset="0"/>
                <a:ea typeface="Arial" charset="0"/>
                <a:cs typeface="Arial" charset="0"/>
              </a:rPr>
              <a:t>la souffrance.</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Surveiller </a:t>
            </a:r>
            <a:r>
              <a:rPr lang="fr-FR" sz="1400" dirty="0">
                <a:solidFill>
                  <a:srgbClr val="0F3A9C"/>
                </a:solidFill>
                <a:latin typeface="Arial" charset="0"/>
                <a:ea typeface="Arial" charset="0"/>
                <a:cs typeface="Arial" charset="0"/>
              </a:rPr>
              <a:t>l’efficacité du traitement et les effets secondaires.</a:t>
            </a:r>
          </a:p>
          <a:p>
            <a:pPr marL="285750" indent="-285750" algn="just">
              <a:buFont typeface="Arial" panose="020B0604020202020204" pitchFamily="34" charset="0"/>
              <a:buChar char="•"/>
            </a:pPr>
            <a:r>
              <a:rPr lang="fr-FR" sz="1400" dirty="0" smtClean="0">
                <a:solidFill>
                  <a:srgbClr val="0F3A9C"/>
                </a:solidFill>
                <a:latin typeface="Arial" charset="0"/>
                <a:ea typeface="Arial" charset="0"/>
                <a:cs typeface="Arial" charset="0"/>
              </a:rPr>
              <a:t>Reconnaître </a:t>
            </a:r>
            <a:r>
              <a:rPr lang="fr-FR" sz="1400" dirty="0">
                <a:solidFill>
                  <a:srgbClr val="0F3A9C"/>
                </a:solidFill>
                <a:latin typeface="Arial" charset="0"/>
                <a:ea typeface="Arial" charset="0"/>
                <a:cs typeface="Arial" charset="0"/>
              </a:rPr>
              <a:t>les manifestations associées à la douleur et les autres problèmes tels que dépression, retrait et déclin fonctionnel. La prise en charge de la douleur doit être vue, comme faisant partie d’un objectif plus large promouvant activité physique et qualité de vie.</a:t>
            </a:r>
          </a:p>
        </p:txBody>
      </p:sp>
      <p:sp>
        <p:nvSpPr>
          <p:cNvPr id="13" name="ZoneTexte 12"/>
          <p:cNvSpPr txBox="1"/>
          <p:nvPr/>
        </p:nvSpPr>
        <p:spPr>
          <a:xfrm>
            <a:off x="477707" y="1157751"/>
            <a:ext cx="2459800" cy="307778"/>
          </a:xfrm>
          <a:prstGeom prst="rect">
            <a:avLst/>
          </a:prstGeom>
          <a:solidFill>
            <a:schemeClr val="bg1"/>
          </a:solidFill>
          <a:ln>
            <a:solidFill>
              <a:schemeClr val="tx1"/>
            </a:solidFill>
          </a:ln>
        </p:spPr>
        <p:txBody>
          <a:bodyPr wrap="square" rtlCol="0">
            <a:spAutoFit/>
          </a:bodyPr>
          <a:lstStyle>
            <a:defPPr>
              <a:defRPr lang="fr-FR"/>
            </a:defPPr>
            <a:lvl1pPr>
              <a:defRPr sz="1400" b="1">
                <a:solidFill>
                  <a:srgbClr val="0F3A9C"/>
                </a:solidFill>
                <a:latin typeface="Arial"/>
                <a:cs typeface="Arial"/>
              </a:defRPr>
            </a:lvl1pPr>
          </a:lstStyle>
          <a:p>
            <a:pPr algn="just"/>
            <a:r>
              <a:rPr lang="fr-FR" dirty="0"/>
              <a:t>Objectifs des interventions</a:t>
            </a:r>
          </a:p>
        </p:txBody>
      </p:sp>
      <p:sp>
        <p:nvSpPr>
          <p:cNvPr id="7" name="Rectangle 6"/>
          <p:cNvSpPr/>
          <p:nvPr/>
        </p:nvSpPr>
        <p:spPr>
          <a:xfrm>
            <a:off x="484819" y="3747215"/>
            <a:ext cx="8174362" cy="1672253"/>
          </a:xfrm>
          <a:prstGeom prst="rect">
            <a:avLst/>
          </a:prstGeom>
          <a:solidFill>
            <a:srgbClr val="0F3A9C"/>
          </a:solidFill>
          <a:ln>
            <a:no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400" dirty="0" smtClean="0">
                <a:solidFill>
                  <a:prstClr val="white"/>
                </a:solidFill>
                <a:latin typeface="Arial" panose="020B0604020202020204" pitchFamily="34" charset="0"/>
                <a:cs typeface="Arial" panose="020B0604020202020204" pitchFamily="34" charset="0"/>
              </a:rPr>
              <a:t>Est signalée comme </a:t>
            </a:r>
            <a:r>
              <a:rPr lang="fr-FR" sz="1400" b="1" dirty="0" smtClean="0">
                <a:solidFill>
                  <a:prstClr val="white"/>
                </a:solidFill>
                <a:latin typeface="Arial" panose="020B0604020202020204" pitchFamily="34" charset="0"/>
                <a:cs typeface="Arial" panose="020B0604020202020204" pitchFamily="34" charset="0"/>
              </a:rPr>
              <a:t>HAUTEMENT PRIORITAIRE </a:t>
            </a:r>
            <a:r>
              <a:rPr lang="fr-FR" sz="1400" dirty="0" smtClean="0">
                <a:solidFill>
                  <a:prstClr val="white"/>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Toute personne avec </a:t>
            </a:r>
            <a:r>
              <a:rPr lang="fr-FR" sz="1400" dirty="0" smtClean="0">
                <a:solidFill>
                  <a:prstClr val="white"/>
                </a:solidFill>
                <a:latin typeface="Arial" panose="020B0604020202020204" pitchFamily="34" charset="0"/>
                <a:cs typeface="Arial" panose="020B0604020202020204" pitchFamily="34" charset="0"/>
              </a:rPr>
              <a:t>une intensité </a:t>
            </a:r>
            <a:r>
              <a:rPr lang="fr-FR" sz="1400" dirty="0">
                <a:solidFill>
                  <a:prstClr val="white"/>
                </a:solidFill>
                <a:latin typeface="Arial" panose="020B0604020202020204" pitchFamily="34" charset="0"/>
                <a:cs typeface="Arial" panose="020B0604020202020204" pitchFamily="34" charset="0"/>
              </a:rPr>
              <a:t>de la douleur sévère, atroce ou insupportable (indépendamment de </a:t>
            </a:r>
            <a:r>
              <a:rPr lang="fr-FR" sz="1400" dirty="0" smtClean="0">
                <a:solidFill>
                  <a:prstClr val="white"/>
                </a:solidFill>
                <a:latin typeface="Arial" panose="020B0604020202020204" pitchFamily="34" charset="0"/>
                <a:cs typeface="Arial" panose="020B0604020202020204" pitchFamily="34" charset="0"/>
              </a:rPr>
              <a:t>la survenue </a:t>
            </a:r>
            <a:r>
              <a:rPr lang="fr-FR" sz="1400" dirty="0">
                <a:solidFill>
                  <a:prstClr val="white"/>
                </a:solidFill>
                <a:latin typeface="Arial" panose="020B0604020202020204" pitchFamily="34" charset="0"/>
                <a:cs typeface="Arial" panose="020B0604020202020204" pitchFamily="34" charset="0"/>
              </a:rPr>
              <a:t>quotidienne ou non</a:t>
            </a:r>
            <a:r>
              <a:rPr lang="fr-FR" sz="1400" dirty="0" smtClean="0">
                <a:solidFill>
                  <a:prstClr val="white"/>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Est </a:t>
            </a:r>
            <a:r>
              <a:rPr lang="fr-FR" sz="1400" dirty="0">
                <a:solidFill>
                  <a:prstClr val="white"/>
                </a:solidFill>
                <a:latin typeface="Arial" panose="020B0604020202020204" pitchFamily="34" charset="0"/>
                <a:cs typeface="Arial" panose="020B0604020202020204" pitchFamily="34" charset="0"/>
              </a:rPr>
              <a:t>signalée comme </a:t>
            </a:r>
            <a:r>
              <a:rPr lang="fr-FR" sz="1400" b="1" dirty="0" smtClean="0">
                <a:solidFill>
                  <a:prstClr val="white"/>
                </a:solidFill>
                <a:latin typeface="Arial" panose="020B0604020202020204" pitchFamily="34" charset="0"/>
                <a:cs typeface="Arial" panose="020B0604020202020204" pitchFamily="34" charset="0"/>
              </a:rPr>
              <a:t>MOYENNEMENT </a:t>
            </a:r>
            <a:r>
              <a:rPr lang="fr-FR" sz="1400" b="1" dirty="0">
                <a:solidFill>
                  <a:prstClr val="white"/>
                </a:solidFill>
                <a:latin typeface="Arial" panose="020B0604020202020204" pitchFamily="34" charset="0"/>
                <a:cs typeface="Arial" panose="020B0604020202020204" pitchFamily="34" charset="0"/>
              </a:rPr>
              <a:t>PRIORITAIRE </a:t>
            </a:r>
            <a:r>
              <a:rPr lang="fr-FR" sz="1400" dirty="0" smtClean="0">
                <a:solidFill>
                  <a:prstClr val="white"/>
                </a:solidFill>
                <a:latin typeface="Arial" panose="020B0604020202020204" pitchFamily="34" charset="0"/>
                <a:cs typeface="Arial" panose="020B0604020202020204" pitchFamily="34" charset="0"/>
              </a:rPr>
              <a:t>: Toute </a:t>
            </a:r>
            <a:r>
              <a:rPr lang="fr-FR" sz="1400" dirty="0">
                <a:solidFill>
                  <a:prstClr val="white"/>
                </a:solidFill>
                <a:latin typeface="Arial" panose="020B0604020202020204" pitchFamily="34" charset="0"/>
                <a:cs typeface="Arial" panose="020B0604020202020204" pitchFamily="34" charset="0"/>
              </a:rPr>
              <a:t>personne ayant </a:t>
            </a:r>
            <a:r>
              <a:rPr lang="fr-FR" sz="1400" dirty="0" smtClean="0">
                <a:solidFill>
                  <a:prstClr val="white"/>
                </a:solidFill>
                <a:latin typeface="Arial" panose="020B0604020202020204" pitchFamily="34" charset="0"/>
                <a:cs typeface="Arial" panose="020B0604020202020204" pitchFamily="34" charset="0"/>
              </a:rPr>
              <a:t>une douleur </a:t>
            </a:r>
            <a:r>
              <a:rPr lang="fr-FR" sz="1400" dirty="0">
                <a:solidFill>
                  <a:prstClr val="white"/>
                </a:solidFill>
                <a:latin typeface="Arial" panose="020B0604020202020204" pitchFamily="34" charset="0"/>
                <a:cs typeface="Arial" panose="020B0604020202020204" pitchFamily="34" charset="0"/>
              </a:rPr>
              <a:t>quotidienne d’intensité moyenne ou légère</a:t>
            </a:r>
            <a:r>
              <a:rPr lang="fr-FR" sz="1400" dirty="0" smtClean="0">
                <a:solidFill>
                  <a:prstClr val="white"/>
                </a:solidFill>
                <a:latin typeface="Arial" panose="020B0604020202020204" pitchFamily="34" charset="0"/>
                <a:cs typeface="Arial" panose="020B0604020202020204" pitchFamily="34" charset="0"/>
              </a:rPr>
              <a:t>.</a:t>
            </a:r>
          </a:p>
        </p:txBody>
      </p:sp>
      <p:sp>
        <p:nvSpPr>
          <p:cNvPr id="8" name="ZoneTexte 7"/>
          <p:cNvSpPr txBox="1"/>
          <p:nvPr/>
        </p:nvSpPr>
        <p:spPr>
          <a:xfrm rot="16200000">
            <a:off x="-505196" y="4429454"/>
            <a:ext cx="1672253" cy="307777"/>
          </a:xfrm>
          <a:prstGeom prst="rect">
            <a:avLst/>
          </a:prstGeom>
          <a:solidFill>
            <a:schemeClr val="bg1"/>
          </a:solidFill>
          <a:ln>
            <a:solidFill>
              <a:srgbClr val="0F3A9C"/>
            </a:solidFill>
          </a:ln>
        </p:spPr>
        <p:txBody>
          <a:bodyPr wrap="none" rtlCol="0">
            <a:spAutoFit/>
          </a:bodyPr>
          <a:lstStyle/>
          <a:p>
            <a:pPr algn="just"/>
            <a:r>
              <a:rPr lang="fr-FR" sz="1400" b="1" dirty="0" smtClean="0">
                <a:solidFill>
                  <a:prstClr val="black"/>
                </a:solidFill>
                <a:latin typeface="Arial"/>
                <a:cs typeface="Arial"/>
              </a:rPr>
              <a:t>Signaux d’alarme</a:t>
            </a:r>
            <a:endParaRPr lang="fr-FR" sz="1400" b="1" dirty="0">
              <a:solidFill>
                <a:prstClr val="black"/>
              </a:solidFill>
              <a:latin typeface="Arial"/>
              <a:cs typeface="Arial"/>
            </a:endParaRPr>
          </a:p>
        </p:txBody>
      </p:sp>
    </p:spTree>
    <p:extLst>
      <p:ext uri="{BB962C8B-B14F-4D97-AF65-F5344CB8AC3E}">
        <p14:creationId xmlns:p14="http://schemas.microsoft.com/office/powerpoint/2010/main" val="134907630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normAutofit/>
          </a:bodyPr>
          <a:lstStyle/>
          <a:p>
            <a:r>
              <a:rPr lang="fr-FR" dirty="0">
                <a:latin typeface="Arial"/>
                <a:cs typeface="Arial"/>
              </a:rPr>
              <a:t>GAD : </a:t>
            </a:r>
            <a:r>
              <a:rPr lang="fr-FR" dirty="0" smtClean="0">
                <a:latin typeface="Arial"/>
                <a:cs typeface="Arial"/>
              </a:rPr>
              <a:t>Douleur</a:t>
            </a:r>
            <a:endParaRPr lang="fr-FR" dirty="0">
              <a:latin typeface="Arial"/>
              <a:cs typeface="Arial"/>
            </a:endParaRPr>
          </a:p>
        </p:txBody>
      </p:sp>
      <p:sp>
        <p:nvSpPr>
          <p:cNvPr id="11" name="Rectangle 10"/>
          <p:cNvSpPr/>
          <p:nvPr/>
        </p:nvSpPr>
        <p:spPr>
          <a:xfrm>
            <a:off x="484818" y="1070276"/>
            <a:ext cx="8174362" cy="4664253"/>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a:solidFill>
                  <a:srgbClr val="0F3A9C"/>
                </a:solidFill>
                <a:latin typeface="Arial" panose="020B0604020202020204" pitchFamily="34" charset="0"/>
                <a:cs typeface="Arial" panose="020B0604020202020204" pitchFamily="34" charset="0"/>
              </a:rPr>
              <a:t>Evaluation supplémentaire de la </a:t>
            </a:r>
            <a:r>
              <a:rPr lang="fr-FR" sz="1200" b="1" dirty="0" smtClean="0">
                <a:solidFill>
                  <a:srgbClr val="0F3A9C"/>
                </a:solidFill>
                <a:latin typeface="Arial" panose="020B0604020202020204" pitchFamily="34" charset="0"/>
                <a:cs typeface="Arial" panose="020B0604020202020204" pitchFamily="34" charset="0"/>
              </a:rPr>
              <a:t>douleur </a:t>
            </a:r>
          </a:p>
          <a:p>
            <a:pPr algn="just"/>
            <a:endParaRPr lang="fr-FR" sz="1200" b="1" dirty="0">
              <a:solidFill>
                <a:srgbClr val="0F3A9C"/>
              </a:solidFill>
              <a:latin typeface="Arial" panose="020B0604020202020204" pitchFamily="34" charset="0"/>
              <a:cs typeface="Arial" panose="020B0604020202020204" pitchFamily="34" charset="0"/>
            </a:endParaRPr>
          </a:p>
          <a:p>
            <a:pPr algn="just"/>
            <a:r>
              <a:rPr lang="fr-FR" sz="1200" dirty="0">
                <a:solidFill>
                  <a:srgbClr val="0F3A9C"/>
                </a:solidFill>
                <a:latin typeface="Arial" panose="020B0604020202020204" pitchFamily="34" charset="0"/>
                <a:cs typeface="Arial" panose="020B0604020202020204" pitchFamily="34" charset="0"/>
              </a:rPr>
              <a:t> </a:t>
            </a:r>
            <a:r>
              <a:rPr lang="fr-FR" sz="1200" b="1" dirty="0" smtClean="0">
                <a:solidFill>
                  <a:srgbClr val="0F3A9C"/>
                </a:solidFill>
                <a:latin typeface="Arial" panose="020B0604020202020204" pitchFamily="34" charset="0"/>
                <a:cs typeface="Arial" panose="020B0604020202020204" pitchFamily="34" charset="0"/>
              </a:rPr>
              <a:t>Fréquence </a:t>
            </a:r>
            <a:r>
              <a:rPr lang="fr-FR" sz="1200" b="1" dirty="0">
                <a:solidFill>
                  <a:srgbClr val="0F3A9C"/>
                </a:solidFill>
                <a:latin typeface="Arial" panose="020B0604020202020204" pitchFamily="34" charset="0"/>
                <a:cs typeface="Arial" panose="020B0604020202020204" pitchFamily="34" charset="0"/>
              </a:rPr>
              <a:t>et intensité de la douleur</a:t>
            </a:r>
            <a:r>
              <a:rPr lang="fr-FR" sz="1200" b="1" dirty="0" smtClean="0">
                <a:solidFill>
                  <a:srgbClr val="0F3A9C"/>
                </a:solidFill>
                <a:latin typeface="Arial" panose="020B0604020202020204" pitchFamily="34" charset="0"/>
                <a:cs typeface="Arial" panose="020B0604020202020204" pitchFamily="34" charset="0"/>
              </a:rPr>
              <a:t>. </a:t>
            </a:r>
            <a:r>
              <a:rPr lang="fr-FR" sz="1200" dirty="0" smtClean="0">
                <a:solidFill>
                  <a:srgbClr val="0F3A9C"/>
                </a:solidFill>
                <a:latin typeface="Arial" panose="020B0604020202020204" pitchFamily="34" charset="0"/>
                <a:cs typeface="Arial" panose="020B0604020202020204" pitchFamily="34" charset="0"/>
              </a:rPr>
              <a:t>Pour </a:t>
            </a:r>
            <a:r>
              <a:rPr lang="fr-FR" sz="1200" dirty="0">
                <a:solidFill>
                  <a:srgbClr val="0F3A9C"/>
                </a:solidFill>
                <a:latin typeface="Arial" panose="020B0604020202020204" pitchFamily="34" charset="0"/>
                <a:cs typeface="Arial" panose="020B0604020202020204" pitchFamily="34" charset="0"/>
              </a:rPr>
              <a:t>gérer la douleur une évaluation approfondie comprend :</a:t>
            </a:r>
          </a:p>
          <a:p>
            <a:pPr algn="just"/>
            <a:r>
              <a:rPr lang="fr-FR" sz="1200" dirty="0">
                <a:solidFill>
                  <a:srgbClr val="0F3A9C"/>
                </a:solidFill>
                <a:latin typeface="Arial" panose="020B0604020202020204" pitchFamily="34" charset="0"/>
                <a:cs typeface="Arial" panose="020B0604020202020204" pitchFamily="34" charset="0"/>
              </a:rPr>
              <a:t>1. Le recueil de l’histoire détaillée de l’intensité, du siège, de la fréquence et des caractéristiques de la douleur  </a:t>
            </a:r>
          </a:p>
          <a:p>
            <a:pPr algn="just"/>
            <a:r>
              <a:rPr lang="fr-FR" sz="1200" dirty="0">
                <a:solidFill>
                  <a:srgbClr val="0F3A9C"/>
                </a:solidFill>
                <a:latin typeface="Arial" panose="020B0604020202020204" pitchFamily="34" charset="0"/>
                <a:cs typeface="Arial" panose="020B0604020202020204" pitchFamily="34" charset="0"/>
              </a:rPr>
              <a:t>2. Un examen physique complet</a:t>
            </a:r>
          </a:p>
          <a:p>
            <a:pPr algn="just"/>
            <a:r>
              <a:rPr lang="fr-FR" sz="1200" dirty="0">
                <a:solidFill>
                  <a:srgbClr val="0F3A9C"/>
                </a:solidFill>
                <a:latin typeface="Arial" panose="020B0604020202020204" pitchFamily="34" charset="0"/>
                <a:cs typeface="Arial" panose="020B0604020202020204" pitchFamily="34" charset="0"/>
              </a:rPr>
              <a:t>3. Des examens de laboratoire appropriés  </a:t>
            </a:r>
          </a:p>
          <a:p>
            <a:pPr algn="just"/>
            <a:r>
              <a:rPr lang="fr-FR" sz="1200" dirty="0">
                <a:solidFill>
                  <a:srgbClr val="0F3A9C"/>
                </a:solidFill>
                <a:latin typeface="Arial" panose="020B0604020202020204" pitchFamily="34" charset="0"/>
                <a:cs typeface="Arial" panose="020B0604020202020204" pitchFamily="34" charset="0"/>
              </a:rPr>
              <a:t>4. Le retentissement psychologique et les préférences </a:t>
            </a:r>
          </a:p>
          <a:p>
            <a:pPr algn="just"/>
            <a:r>
              <a:rPr lang="fr-FR" sz="1200" dirty="0">
                <a:solidFill>
                  <a:srgbClr val="0F3A9C"/>
                </a:solidFill>
                <a:latin typeface="Arial" panose="020B0604020202020204" pitchFamily="34" charset="0"/>
                <a:cs typeface="Arial" panose="020B0604020202020204" pitchFamily="34" charset="0"/>
              </a:rPr>
              <a:t>5. L’observation des performances de la personne </a:t>
            </a:r>
          </a:p>
          <a:p>
            <a:pPr algn="just"/>
            <a:r>
              <a:rPr lang="fr-FR" sz="1200" dirty="0">
                <a:solidFill>
                  <a:srgbClr val="0F3A9C"/>
                </a:solidFill>
                <a:latin typeface="Arial" panose="020B0604020202020204" pitchFamily="34" charset="0"/>
                <a:cs typeface="Arial" panose="020B0604020202020204" pitchFamily="34" charset="0"/>
              </a:rPr>
              <a:t>6. Une revue les interventions actuelles et l’évaluation de leur efficacité et les effets secondaires éventuels</a:t>
            </a:r>
            <a:r>
              <a:rPr lang="fr-FR" sz="1200" dirty="0" smtClean="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algn="just"/>
            <a:endParaRPr lang="fr-FR" sz="800" dirty="0" smtClean="0">
              <a:solidFill>
                <a:srgbClr val="0F3A9C"/>
              </a:solidFill>
              <a:latin typeface="Arial" panose="020B0604020202020204" pitchFamily="34" charset="0"/>
              <a:cs typeface="Arial" panose="020B0604020202020204" pitchFamily="34" charset="0"/>
            </a:endParaRPr>
          </a:p>
          <a:p>
            <a:pPr algn="just"/>
            <a:r>
              <a:rPr lang="fr-FR" sz="1200" dirty="0" smtClean="0">
                <a:solidFill>
                  <a:srgbClr val="0F3A9C"/>
                </a:solidFill>
                <a:latin typeface="Arial" panose="020B0604020202020204" pitchFamily="34" charset="0"/>
                <a:cs typeface="Arial" panose="020B0604020202020204" pitchFamily="34" charset="0"/>
              </a:rPr>
              <a:t>Remarques </a:t>
            </a:r>
            <a:r>
              <a:rPr lang="fr-FR" sz="1200" dirty="0">
                <a:solidFill>
                  <a:srgbClr val="0F3A9C"/>
                </a:solidFill>
                <a:latin typeface="Arial" panose="020B0604020202020204" pitchFamily="34" charset="0"/>
                <a:cs typeface="Arial" panose="020B0604020202020204" pitchFamily="34" charset="0"/>
              </a:rPr>
              <a:t>complémentaires lors de l’évaluation de la douleur</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Ne présupposez pas que les changements de caractéristiques de la douleur ou une nouvelle douleur soient causés par les problèmes préexistants. Une nouvelle évaluation approfondie doit être entreprise chaque fois que surviennent nouvelle douleur ou changements dans les caractéristiques de la douleur actuelle.</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La douleur étant commune chez les adultes âgés et chez les personnes qui vivent avec une maladie chronique, elle doit être considérée comme un 5</a:t>
            </a:r>
            <a:r>
              <a:rPr lang="fr-FR" sz="1200" baseline="30000" dirty="0">
                <a:solidFill>
                  <a:srgbClr val="0F3A9C"/>
                </a:solidFill>
                <a:latin typeface="Arial" panose="020B0604020202020204" pitchFamily="34" charset="0"/>
                <a:cs typeface="Arial" panose="020B0604020202020204" pitchFamily="34" charset="0"/>
              </a:rPr>
              <a:t>ème</a:t>
            </a:r>
            <a:r>
              <a:rPr lang="fr-FR" sz="1200" dirty="0">
                <a:solidFill>
                  <a:srgbClr val="0F3A9C"/>
                </a:solidFill>
                <a:latin typeface="Arial" panose="020B0604020202020204" pitchFamily="34" charset="0"/>
                <a:cs typeface="Arial" panose="020B0604020202020204" pitchFamily="34" charset="0"/>
              </a:rPr>
              <a:t> signe vital, et surveillée (de façon régulière et programmée)</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Après l’évaluation avec interRAI, poursuivez en demandant à la personne de graduer l’intensité de sa douleur en utilisant un instrument qu’elle estime facile à utiliser (avec niveaux le plus faible et le plus élevé de l’intensité de la douleur estimée par la personne). Les questions doivent être simples et concrètes, et l’estimation rapportée spontanément par la personne doit être considérée comme la valeur de référence. Si la personne ne comprend pas, utilisez des mots plus simples et différents. Utilisez les questions interRAI sur la douleur régulièrement pour contrôler les symptômes douloureux au cours du temps. Notez les données sur une feuille de suivi de la douleur pour juger de l’efficacité des traitements. </a:t>
            </a:r>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359370566"/>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7" name="Rectangle 6"/>
          <p:cNvSpPr/>
          <p:nvPr/>
        </p:nvSpPr>
        <p:spPr>
          <a:xfrm>
            <a:off x="484818" y="1070276"/>
            <a:ext cx="8174362" cy="160182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u="sng" dirty="0" smtClean="0">
                <a:solidFill>
                  <a:srgbClr val="0F3A9C"/>
                </a:solidFill>
                <a:latin typeface="Arial" panose="020B0604020202020204" pitchFamily="34" charset="0"/>
                <a:cs typeface="Arial" panose="020B0604020202020204" pitchFamily="34" charset="0"/>
              </a:rPr>
              <a:t>Exemples </a:t>
            </a:r>
            <a:r>
              <a:rPr lang="fr-FR" sz="1200" u="sng" dirty="0">
                <a:solidFill>
                  <a:srgbClr val="0F3A9C"/>
                </a:solidFill>
                <a:latin typeface="Arial" panose="020B0604020202020204" pitchFamily="34" charset="0"/>
                <a:cs typeface="Arial" panose="020B0604020202020204" pitchFamily="34" charset="0"/>
              </a:rPr>
              <a:t>d’outils supplémentaires d’évaluation de la douleur</a:t>
            </a:r>
            <a:r>
              <a:rPr lang="fr-FR" sz="1200" dirty="0">
                <a:solidFill>
                  <a:srgbClr val="0F3A9C"/>
                </a:solidFill>
                <a:latin typeface="Arial" panose="020B0604020202020204" pitchFamily="34" charset="0"/>
                <a:cs typeface="Arial" panose="020B0604020202020204" pitchFamily="34" charset="0"/>
              </a:rPr>
              <a:t> : Echelle visuelle analogique (la personne place une marque sur une ligne de 10cm selon l’intensité) - Echelle de graduation numérique (quelle est la sévérité de la douleur sur une échelle de 0 : pas de douleur à 10 : douleur la pire) - Echelle de description verbale (légère, moyenne, sévère, atroce, insupportable) ou une échelle de douleur à partir du visage (depuis un visage souriant à un visage à l’agonie). Il y a aussi des outils spécialisés pour évaluer la douleur chez les personnes ayant des difficultés de verbalisation. </a:t>
            </a:r>
          </a:p>
          <a:p>
            <a:pPr lvl="1" algn="just"/>
            <a:r>
              <a:rPr lang="fr-FR" sz="1200" b="1" dirty="0">
                <a:solidFill>
                  <a:srgbClr val="0F3A9C"/>
                </a:solidFill>
                <a:latin typeface="Arial" panose="020B0604020202020204" pitchFamily="34" charset="0"/>
                <a:cs typeface="Arial" panose="020B0604020202020204" pitchFamily="34" charset="0"/>
              </a:rPr>
              <a:t>Pour les personnes recevant des analgésiques, une évaluation de routine de la douleur est recommandée. Ceci vous aidera à doser l’analgésique comme nécessaire</a:t>
            </a:r>
            <a:r>
              <a:rPr lang="fr-FR" sz="1200" dirty="0">
                <a:solidFill>
                  <a:srgbClr val="0F3A9C"/>
                </a:solidFill>
                <a:latin typeface="Arial" panose="020B0604020202020204" pitchFamily="34" charset="0"/>
                <a:cs typeface="Arial" panose="020B0604020202020204" pitchFamily="34" charset="0"/>
              </a:rPr>
              <a:t>. </a:t>
            </a:r>
          </a:p>
        </p:txBody>
      </p:sp>
      <p:sp>
        <p:nvSpPr>
          <p:cNvPr id="8" name="Rectangle 7"/>
          <p:cNvSpPr/>
          <p:nvPr/>
        </p:nvSpPr>
        <p:spPr>
          <a:xfrm>
            <a:off x="484818" y="2907354"/>
            <a:ext cx="8174362" cy="2336800"/>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a:solidFill>
                  <a:srgbClr val="0F3A9C"/>
                </a:solidFill>
                <a:latin typeface="Arial" panose="020B0604020202020204" pitchFamily="34" charset="0"/>
                <a:cs typeface="Arial" panose="020B0604020202020204" pitchFamily="34" charset="0"/>
              </a:rPr>
              <a:t>Observation de la fréquence et de l’intensité de la douleur. </a:t>
            </a:r>
            <a:endParaRPr lang="fr-FR" sz="1200" dirty="0">
              <a:solidFill>
                <a:srgbClr val="0F3A9C"/>
              </a:solidFill>
              <a:latin typeface="Arial" panose="020B0604020202020204" pitchFamily="34" charset="0"/>
              <a:cs typeface="Arial" panose="020B0604020202020204" pitchFamily="34" charset="0"/>
            </a:endParaRPr>
          </a:p>
          <a:p>
            <a:pPr algn="just"/>
            <a:r>
              <a:rPr lang="fr-FR" sz="1200" dirty="0">
                <a:solidFill>
                  <a:srgbClr val="0F3A9C"/>
                </a:solidFill>
                <a:latin typeface="Arial" panose="020B0604020202020204" pitchFamily="34" charset="0"/>
                <a:cs typeface="Arial" panose="020B0604020202020204" pitchFamily="34" charset="0"/>
              </a:rPr>
              <a:t>L’observation continue la seule façon d’évaluer la douleur si la personne ne peut communiquer verbalement, manque de capacité pour décrire les symptômes ou tend à ne pas se plaindre.</a:t>
            </a:r>
          </a:p>
          <a:p>
            <a:pPr algn="just"/>
            <a:r>
              <a:rPr lang="fr-FR" sz="1200" dirty="0">
                <a:solidFill>
                  <a:srgbClr val="0F3A9C"/>
                </a:solidFill>
                <a:latin typeface="Arial" panose="020B0604020202020204" pitchFamily="34" charset="0"/>
                <a:cs typeface="Arial" panose="020B0604020202020204" pitchFamily="34" charset="0"/>
              </a:rPr>
              <a:t>Vous devez être sensible aux facteurs culturels qui peuvent affecter les manifestations de la douleur. Dans certains groupes culturels une tendance au stoïcisme peut masquer le désir de la personne d’exprimer sa douleur. Parfois, le personnel ou les aidants informels peuvent avoir tendance à réduire de façon inappropriée des manifestations de douleur chez des personnes qui expriment des préoccupations sur leur santé qui ne sont pas habituelles aux normes culturelles. </a:t>
            </a:r>
          </a:p>
          <a:p>
            <a:pPr algn="just"/>
            <a:r>
              <a:rPr lang="fr-FR" sz="1200" dirty="0">
                <a:solidFill>
                  <a:srgbClr val="0F3A9C"/>
                </a:solidFill>
                <a:latin typeface="Arial" panose="020B0604020202020204" pitchFamily="34" charset="0"/>
                <a:cs typeface="Arial" panose="020B0604020202020204" pitchFamily="34" charset="0"/>
              </a:rPr>
              <a:t>Recourez à l’observation durant la réalisation des activités usuelles (Ex : soins du matin, kinésithérapie) pour établir ou corroborer les plaintes/signes de douleur de la personne et faites le lien avec les changements dans les performances physiques</a:t>
            </a:r>
            <a:r>
              <a:rPr lang="fr-FR" sz="1200" dirty="0" smtClean="0">
                <a:solidFill>
                  <a:srgbClr val="0F3A9C"/>
                </a:solidFill>
                <a:latin typeface="Arial" panose="020B0604020202020204" pitchFamily="34" charset="0"/>
                <a:cs typeface="Arial" panose="020B0604020202020204" pitchFamily="34" charset="0"/>
              </a:rPr>
              <a:t>. Parlez </a:t>
            </a:r>
            <a:r>
              <a:rPr lang="fr-FR" sz="1200" dirty="0">
                <a:solidFill>
                  <a:srgbClr val="0F3A9C"/>
                </a:solidFill>
                <a:latin typeface="Arial" panose="020B0604020202020204" pitchFamily="34" charset="0"/>
                <a:cs typeface="Arial" panose="020B0604020202020204" pitchFamily="34" charset="0"/>
              </a:rPr>
              <a:t>avec ceux qui procurent des soins directs, y compris les membres de la famille, pour illustrer les observations de ces personnes.</a:t>
            </a:r>
          </a:p>
          <a:p>
            <a:pPr algn="just"/>
            <a:r>
              <a:rPr lang="fr-FR" sz="1200" dirty="0">
                <a:solidFill>
                  <a:srgbClr val="0F3A9C"/>
                </a:solidFill>
                <a:latin typeface="Arial" panose="020B0604020202020204" pitchFamily="34" charset="0"/>
                <a:cs typeface="Arial" panose="020B0604020202020204" pitchFamily="34" charset="0"/>
              </a:rPr>
              <a:t> </a:t>
            </a:r>
          </a:p>
        </p:txBody>
      </p:sp>
      <p:sp>
        <p:nvSpPr>
          <p:cNvPr id="10" name="ZoneTexte 9"/>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03991536"/>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176692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u="sng" dirty="0" smtClean="0">
                <a:solidFill>
                  <a:srgbClr val="0F3A9C"/>
                </a:solidFill>
                <a:latin typeface="Arial" panose="020B0604020202020204" pitchFamily="34" charset="0"/>
                <a:cs typeface="Arial" panose="020B0604020202020204" pitchFamily="34" charset="0"/>
              </a:rPr>
              <a:t>Signes </a:t>
            </a:r>
            <a:r>
              <a:rPr lang="fr-FR" sz="1200" b="1" u="sng" dirty="0">
                <a:solidFill>
                  <a:srgbClr val="0F3A9C"/>
                </a:solidFill>
                <a:latin typeface="Arial" panose="020B0604020202020204" pitchFamily="34" charset="0"/>
                <a:cs typeface="Arial" panose="020B0604020202020204" pitchFamily="34" charset="0"/>
              </a:rPr>
              <a:t>non verbaux de douleur</a:t>
            </a:r>
            <a:r>
              <a:rPr lang="fr-FR" sz="1200" b="1" dirty="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Expressions faciales (Ex : froncement, grimace) </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Comportements vocaux (Ex : soupirs, gémissements).</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Position du corps (Ex : précaution, posture tordue, restriction des mouvements d’un membre, augmentation du repos).</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Changement dans la routine (Ex : reste alité, participer moins aux activités de la vie quotidienne, diminution dans la prise de liquides et de nourriture).</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Changements dans l’état mental (Ex : irritabilité, confusion).</a:t>
            </a:r>
          </a:p>
          <a:p>
            <a:pPr marL="628650" lvl="1"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Signes d’agressivité.</a:t>
            </a:r>
          </a:p>
          <a:p>
            <a:pPr algn="just"/>
            <a:r>
              <a:rPr lang="fr-FR" sz="1200" dirty="0">
                <a:solidFill>
                  <a:srgbClr val="0F3A9C"/>
                </a:solidFill>
                <a:latin typeface="Arial" panose="020B0604020202020204" pitchFamily="34" charset="0"/>
                <a:cs typeface="Arial" panose="020B0604020202020204" pitchFamily="34" charset="0"/>
              </a:rPr>
              <a:t> </a:t>
            </a:r>
          </a:p>
          <a:p>
            <a:pPr algn="just"/>
            <a:endParaRPr lang="fr-FR" sz="1200" b="1" dirty="0">
              <a:solidFill>
                <a:srgbClr val="0F3A9C"/>
              </a:solidFill>
              <a:latin typeface="Arial" panose="020B0604020202020204" pitchFamily="34" charset="0"/>
              <a:cs typeface="Arial" panose="020B0604020202020204" pitchFamily="34" charset="0"/>
            </a:endParaRPr>
          </a:p>
        </p:txBody>
      </p:sp>
      <p:sp>
        <p:nvSpPr>
          <p:cNvPr id="7" name="Rectangle 6"/>
          <p:cNvSpPr/>
          <p:nvPr/>
        </p:nvSpPr>
        <p:spPr>
          <a:xfrm>
            <a:off x="484818" y="3072454"/>
            <a:ext cx="8174362" cy="3207663"/>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a:solidFill>
                  <a:srgbClr val="0F3A9C"/>
                </a:solidFill>
                <a:latin typeface="Arial" panose="020B0604020202020204" pitchFamily="34" charset="0"/>
                <a:cs typeface="Arial" panose="020B0604020202020204" pitchFamily="34" charset="0"/>
              </a:rPr>
              <a:t>Localisation de la douleur et réponse aux circonstances extérieures</a:t>
            </a:r>
            <a:r>
              <a:rPr lang="fr-FR" sz="1200" b="1" dirty="0" smtClean="0">
                <a:solidFill>
                  <a:srgbClr val="0F3A9C"/>
                </a:solidFill>
                <a:latin typeface="Arial" panose="020B0604020202020204" pitchFamily="34" charset="0"/>
                <a:cs typeface="Arial" panose="020B0604020202020204" pitchFamily="34" charset="0"/>
              </a:rPr>
              <a:t>.</a:t>
            </a:r>
            <a:r>
              <a:rPr lang="fr-FR" sz="1200" dirty="0" smtClean="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smtClean="0">
                <a:solidFill>
                  <a:srgbClr val="0F3A9C"/>
                </a:solidFill>
                <a:latin typeface="Arial" panose="020B0604020202020204" pitchFamily="34" charset="0"/>
                <a:cs typeface="Arial" panose="020B0604020202020204" pitchFamily="34" charset="0"/>
              </a:rPr>
              <a:t>Déterminez </a:t>
            </a:r>
            <a:r>
              <a:rPr lang="fr-FR" sz="1200" dirty="0">
                <a:solidFill>
                  <a:srgbClr val="0F3A9C"/>
                </a:solidFill>
                <a:latin typeface="Arial" panose="020B0604020202020204" pitchFamily="34" charset="0"/>
                <a:cs typeface="Arial" panose="020B0604020202020204" pitchFamily="34" charset="0"/>
              </a:rPr>
              <a:t>aussi précisément que possible où la personne ressent sa douleur</a:t>
            </a:r>
            <a:r>
              <a:rPr lang="fr-FR" sz="1200" dirty="0" smtClean="0">
                <a:solidFill>
                  <a:srgbClr val="0F3A9C"/>
                </a:solidFill>
                <a:latin typeface="Arial" panose="020B0604020202020204" pitchFamily="34" charset="0"/>
                <a:cs typeface="Arial" panose="020B0604020202020204" pitchFamily="34" charset="0"/>
              </a:rPr>
              <a:t>. La </a:t>
            </a:r>
            <a:r>
              <a:rPr lang="fr-FR" sz="1200" dirty="0">
                <a:solidFill>
                  <a:srgbClr val="0F3A9C"/>
                </a:solidFill>
                <a:latin typeface="Arial" panose="020B0604020202020204" pitchFamily="34" charset="0"/>
                <a:cs typeface="Arial" panose="020B0604020202020204" pitchFamily="34" charset="0"/>
              </a:rPr>
              <a:t>localisation de la douleur peut avoir de la signification lorsque le plan de soins est élaboré (Ex : douleur due à une maladie vasculaire périphérique ou à de l’arthrose</a:t>
            </a:r>
            <a:r>
              <a:rPr lang="fr-FR" sz="1200" dirty="0" smtClean="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Préciser si la douleur est : permanente, change au cours du temps ou intermittente (survient puis disparaît). Dans ce dernier cas, demandez avec quelle fréquence, quelle durée et dans quelles circonstances elle survient. La douleur ressentie peut varier selon le site, le moment de la journée et l’activité. </a:t>
            </a:r>
            <a:endParaRPr lang="fr-FR" sz="1200" dirty="0" smtClean="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smtClean="0">
                <a:solidFill>
                  <a:srgbClr val="0F3A9C"/>
                </a:solidFill>
                <a:latin typeface="Arial" panose="020B0604020202020204" pitchFamily="34" charset="0"/>
                <a:cs typeface="Arial" panose="020B0604020202020204" pitchFamily="34" charset="0"/>
              </a:rPr>
              <a:t>Demandez </a:t>
            </a:r>
            <a:r>
              <a:rPr lang="fr-FR" sz="1200" dirty="0">
                <a:solidFill>
                  <a:srgbClr val="0F3A9C"/>
                </a:solidFill>
                <a:latin typeface="Arial" panose="020B0604020202020204" pitchFamily="34" charset="0"/>
                <a:cs typeface="Arial" panose="020B0604020202020204" pitchFamily="34" charset="0"/>
              </a:rPr>
              <a:t>à la personne à quoi ressemble la douleur ? Demandez « quels sont les mots qui la décrivent le mieux » </a:t>
            </a:r>
            <a:r>
              <a:rPr lang="fr-FR" sz="1200" dirty="0" smtClean="0">
                <a:solidFill>
                  <a:srgbClr val="0F3A9C"/>
                </a:solidFill>
                <a:latin typeface="Arial" panose="020B0604020202020204" pitchFamily="34" charset="0"/>
                <a:cs typeface="Arial" panose="020B0604020202020204" pitchFamily="34" charset="0"/>
              </a:rPr>
              <a:t>? La </a:t>
            </a:r>
            <a:r>
              <a:rPr lang="fr-FR" sz="1200" dirty="0">
                <a:solidFill>
                  <a:srgbClr val="0F3A9C"/>
                </a:solidFill>
                <a:latin typeface="Arial" panose="020B0604020202020204" pitchFamily="34" charset="0"/>
                <a:cs typeface="Arial" panose="020B0604020202020204" pitchFamily="34" charset="0"/>
              </a:rPr>
              <a:t>description peut être utile pour guider le traitement en précisant si la douleur est plutôt neurologique (brûlure, piqûre d’épingle ou d’aiguille, coup, engourdissement) - musculo-squelettique (crampe, pression, douleur pulsatile, lancinante) ou viscérale (spasme, striction</a:t>
            </a:r>
            <a:r>
              <a:rPr lang="fr-FR" sz="1200" dirty="0" smtClean="0">
                <a:solidFill>
                  <a:srgbClr val="0F3A9C"/>
                </a:solidFill>
                <a:latin typeface="Arial" panose="020B0604020202020204" pitchFamily="34" charset="0"/>
                <a:cs typeface="Arial" panose="020B0604020202020204" pitchFamily="34" charset="0"/>
              </a:rPr>
              <a:t>).</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smtClean="0">
                <a:solidFill>
                  <a:srgbClr val="0F3A9C"/>
                </a:solidFill>
                <a:latin typeface="Arial" panose="020B0604020202020204" pitchFamily="34" charset="0"/>
                <a:cs typeface="Arial" panose="020B0604020202020204" pitchFamily="34" charset="0"/>
              </a:rPr>
              <a:t>Demandez </a:t>
            </a:r>
            <a:r>
              <a:rPr lang="fr-FR" sz="1200" dirty="0">
                <a:solidFill>
                  <a:srgbClr val="0F3A9C"/>
                </a:solidFill>
                <a:latin typeface="Arial" panose="020B0604020202020204" pitchFamily="34" charset="0"/>
                <a:cs typeface="Arial" panose="020B0604020202020204" pitchFamily="34" charset="0"/>
              </a:rPr>
              <a:t>ce qui calme la douleur ou l’aggrave (Ex : mouvements, immobilité, garder une position, prise du médicament programmé </a:t>
            </a:r>
            <a:r>
              <a:rPr lang="fr-FR" sz="1200" dirty="0" smtClean="0">
                <a:solidFill>
                  <a:srgbClr val="0F3A9C"/>
                </a:solidFill>
                <a:latin typeface="Arial" panose="020B0604020202020204" pitchFamily="34" charset="0"/>
                <a:cs typeface="Arial" panose="020B0604020202020204" pitchFamily="34" charset="0"/>
              </a:rPr>
              <a:t>- prise </a:t>
            </a:r>
            <a:r>
              <a:rPr lang="fr-FR" sz="1200" dirty="0">
                <a:solidFill>
                  <a:srgbClr val="0F3A9C"/>
                </a:solidFill>
                <a:latin typeface="Arial" panose="020B0604020202020204" pitchFamily="34" charset="0"/>
                <a:cs typeface="Arial" panose="020B0604020202020204" pitchFamily="34" charset="0"/>
              </a:rPr>
              <a:t>du médicament lorsque la douleur se réveille</a:t>
            </a:r>
            <a:r>
              <a:rPr lang="fr-FR" sz="1200" dirty="0" smtClean="0">
                <a:solidFill>
                  <a:srgbClr val="0F3A9C"/>
                </a:solidFill>
                <a:latin typeface="Arial" panose="020B0604020202020204" pitchFamily="34" charset="0"/>
                <a:cs typeface="Arial" panose="020B0604020202020204" pitchFamily="34" charset="0"/>
              </a:rPr>
              <a:t>). Est-ce </a:t>
            </a:r>
            <a:r>
              <a:rPr lang="fr-FR" sz="1200" dirty="0">
                <a:solidFill>
                  <a:srgbClr val="0F3A9C"/>
                </a:solidFill>
                <a:latin typeface="Arial" panose="020B0604020202020204" pitchFamily="34" charset="0"/>
                <a:cs typeface="Arial" panose="020B0604020202020204" pitchFamily="34" charset="0"/>
              </a:rPr>
              <a:t>que la douleur s’est atténuée comme espérée après la mise en œuvre du traitement antalgique </a:t>
            </a:r>
            <a:endParaRPr lang="fr-FR" sz="1200" dirty="0" smtClean="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smtClean="0">
                <a:solidFill>
                  <a:srgbClr val="0F3A9C"/>
                </a:solidFill>
                <a:latin typeface="Arial" panose="020B0604020202020204" pitchFamily="34" charset="0"/>
                <a:cs typeface="Arial" panose="020B0604020202020204" pitchFamily="34" charset="0"/>
              </a:rPr>
              <a:t> Notez </a:t>
            </a:r>
            <a:r>
              <a:rPr lang="fr-FR" sz="1200" dirty="0">
                <a:solidFill>
                  <a:srgbClr val="0F3A9C"/>
                </a:solidFill>
                <a:latin typeface="Arial" panose="020B0604020202020204" pitchFamily="34" charset="0"/>
                <a:cs typeface="Arial" panose="020B0604020202020204" pitchFamily="34" charset="0"/>
              </a:rPr>
              <a:t>les circonstances où la douleur semble être soulagée et celles qui l’aggravent. </a:t>
            </a:r>
          </a:p>
          <a:p>
            <a:pPr algn="just"/>
            <a:r>
              <a:rPr lang="fr-FR" sz="1200" b="1" dirty="0" smtClean="0">
                <a:solidFill>
                  <a:srgbClr val="0F3A9C"/>
                </a:solidFill>
                <a:latin typeface="Arial" panose="020B0604020202020204" pitchFamily="34" charset="0"/>
                <a:cs typeface="Arial" panose="020B0604020202020204" pitchFamily="34" charset="0"/>
              </a:rPr>
              <a:t>Toute </a:t>
            </a:r>
            <a:r>
              <a:rPr lang="fr-FR" sz="1200" b="1" dirty="0">
                <a:solidFill>
                  <a:srgbClr val="0F3A9C"/>
                </a:solidFill>
                <a:latin typeface="Arial" panose="020B0604020202020204" pitchFamily="34" charset="0"/>
                <a:cs typeface="Arial" panose="020B0604020202020204" pitchFamily="34" charset="0"/>
              </a:rPr>
              <a:t>information provenant de cette discussion doit être croisée avec les données de l’examen physique et de laboratoire. </a:t>
            </a:r>
            <a:endParaRPr lang="fr-FR" sz="1200" dirty="0">
              <a:solidFill>
                <a:srgbClr val="0F3A9C"/>
              </a:solidFill>
              <a:latin typeface="Arial" panose="020B0604020202020204" pitchFamily="34" charset="0"/>
              <a:cs typeface="Arial" panose="020B0604020202020204" pitchFamily="34" charset="0"/>
            </a:endParaRPr>
          </a:p>
        </p:txBody>
      </p:sp>
      <p:sp>
        <p:nvSpPr>
          <p:cNvPr id="9" name="ZoneTexte 8"/>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691229827"/>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1000761"/>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a:solidFill>
                  <a:srgbClr val="0F3A9C"/>
                </a:solidFill>
                <a:latin typeface="Arial" panose="020B0604020202020204" pitchFamily="34" charset="0"/>
                <a:cs typeface="Arial" panose="020B0604020202020204" pitchFamily="34" charset="0"/>
              </a:rPr>
              <a:t>Repérer les préférences de traitement</a:t>
            </a:r>
            <a:r>
              <a:rPr lang="fr-FR" sz="1200" b="1" dirty="0" smtClean="0">
                <a:solidFill>
                  <a:srgbClr val="0F3A9C"/>
                </a:solidFill>
                <a:latin typeface="Arial" panose="020B0604020202020204" pitchFamily="34" charset="0"/>
                <a:cs typeface="Arial" panose="020B0604020202020204" pitchFamily="34" charset="0"/>
              </a:rPr>
              <a:t>.</a:t>
            </a:r>
            <a:r>
              <a:rPr lang="fr-FR" sz="1200" dirty="0" smtClean="0">
                <a:solidFill>
                  <a:srgbClr val="0F3A9C"/>
                </a:solidFill>
                <a:latin typeface="Arial" panose="020B0604020202020204" pitchFamily="34" charset="0"/>
                <a:cs typeface="Arial" panose="020B0604020202020204" pitchFamily="34" charset="0"/>
              </a:rPr>
              <a:t> Discutez </a:t>
            </a:r>
            <a:r>
              <a:rPr lang="fr-FR" sz="1200" dirty="0">
                <a:solidFill>
                  <a:srgbClr val="0F3A9C"/>
                </a:solidFill>
                <a:latin typeface="Arial" panose="020B0604020202020204" pitchFamily="34" charset="0"/>
                <a:cs typeface="Arial" panose="020B0604020202020204" pitchFamily="34" charset="0"/>
              </a:rPr>
              <a:t>des choix de traitement avec la personne (et sa famille), demandez-lui quelles sont ses préférences et ses attentes. Le respect de ses préférences augmente les chances d’observance et d’atteinte des buts du traitement</a:t>
            </a:r>
            <a:r>
              <a:rPr lang="fr-FR" sz="1200" dirty="0" smtClean="0">
                <a:solidFill>
                  <a:srgbClr val="0F3A9C"/>
                </a:solidFill>
                <a:latin typeface="Arial" panose="020B0604020202020204" pitchFamily="34" charset="0"/>
                <a:cs typeface="Arial" panose="020B0604020202020204" pitchFamily="34" charset="0"/>
              </a:rPr>
              <a:t>. Ex</a:t>
            </a:r>
            <a:r>
              <a:rPr lang="fr-FR" sz="1200" dirty="0">
                <a:solidFill>
                  <a:srgbClr val="0F3A9C"/>
                </a:solidFill>
                <a:latin typeface="Arial" panose="020B0604020202020204" pitchFamily="34" charset="0"/>
                <a:cs typeface="Arial" panose="020B0604020202020204" pitchFamily="34" charset="0"/>
              </a:rPr>
              <a:t> : il n’est pas rare, pour des personnes ayant une maladie en phase terminale, se préparant à leur fin de vie, de préférer un certain niveau de douleur plutôt que de prendre des doses de médicament qui diminuent leur niveau de vigilance. </a:t>
            </a:r>
          </a:p>
          <a:p>
            <a:pPr algn="just"/>
            <a:r>
              <a:rPr lang="fr-FR" sz="1200" dirty="0">
                <a:solidFill>
                  <a:srgbClr val="0F3A9C"/>
                </a:solidFill>
                <a:latin typeface="Arial" panose="020B0604020202020204" pitchFamily="34" charset="0"/>
                <a:cs typeface="Arial" panose="020B0604020202020204" pitchFamily="34" charset="0"/>
              </a:rPr>
              <a:t> </a:t>
            </a:r>
          </a:p>
          <a:p>
            <a:pPr algn="just"/>
            <a:endParaRPr lang="fr-FR" sz="1200" b="1" dirty="0">
              <a:solidFill>
                <a:srgbClr val="0F3A9C"/>
              </a:solidFill>
              <a:latin typeface="Arial" panose="020B0604020202020204" pitchFamily="34" charset="0"/>
              <a:cs typeface="Arial" panose="020B0604020202020204" pitchFamily="34" charset="0"/>
            </a:endParaRPr>
          </a:p>
        </p:txBody>
      </p:sp>
      <p:sp>
        <p:nvSpPr>
          <p:cNvPr id="7" name="Rectangle 6"/>
          <p:cNvSpPr/>
          <p:nvPr/>
        </p:nvSpPr>
        <p:spPr>
          <a:xfrm>
            <a:off x="484818" y="2306288"/>
            <a:ext cx="8174362" cy="3483966"/>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t" anchorCtr="0"/>
          <a:lstStyle/>
          <a:p>
            <a:pPr algn="just"/>
            <a:r>
              <a:rPr lang="fr-FR" sz="1200" b="1" dirty="0">
                <a:solidFill>
                  <a:srgbClr val="0F3A9C"/>
                </a:solidFill>
                <a:latin typeface="Arial" panose="020B0604020202020204" pitchFamily="34" charset="0"/>
                <a:cs typeface="Arial" panose="020B0604020202020204" pitchFamily="34" charset="0"/>
              </a:rPr>
              <a:t>Gestion de la </a:t>
            </a:r>
            <a:r>
              <a:rPr lang="fr-FR" sz="1200" b="1" dirty="0" smtClean="0">
                <a:solidFill>
                  <a:srgbClr val="0F3A9C"/>
                </a:solidFill>
                <a:latin typeface="Arial" panose="020B0604020202020204" pitchFamily="34" charset="0"/>
                <a:cs typeface="Arial" panose="020B0604020202020204" pitchFamily="34" charset="0"/>
              </a:rPr>
              <a:t>douleur</a:t>
            </a:r>
          </a:p>
          <a:p>
            <a:pPr algn="just"/>
            <a:endParaRPr lang="fr-FR" sz="1200" b="1" u="sng" dirty="0">
              <a:solidFill>
                <a:srgbClr val="0F3A9C"/>
              </a:solidFill>
              <a:latin typeface="Arial" panose="020B0604020202020204" pitchFamily="34" charset="0"/>
              <a:cs typeface="Arial" panose="020B0604020202020204" pitchFamily="34" charset="0"/>
            </a:endParaRPr>
          </a:p>
          <a:p>
            <a:pPr algn="just"/>
            <a:r>
              <a:rPr lang="fr-FR" sz="1200" b="1" u="sng" dirty="0" smtClean="0">
                <a:solidFill>
                  <a:srgbClr val="0F3A9C"/>
                </a:solidFill>
                <a:latin typeface="Arial" panose="020B0604020202020204" pitchFamily="34" charset="0"/>
                <a:cs typeface="Arial" panose="020B0604020202020204" pitchFamily="34" charset="0"/>
              </a:rPr>
              <a:t>Interventions </a:t>
            </a:r>
            <a:r>
              <a:rPr lang="fr-FR" sz="1200" b="1" u="sng" dirty="0">
                <a:solidFill>
                  <a:srgbClr val="0F3A9C"/>
                </a:solidFill>
                <a:latin typeface="Arial" panose="020B0604020202020204" pitchFamily="34" charset="0"/>
                <a:cs typeface="Arial" panose="020B0604020202020204" pitchFamily="34" charset="0"/>
              </a:rPr>
              <a:t>médicamenteuses</a:t>
            </a:r>
          </a:p>
          <a:p>
            <a:pPr algn="just"/>
            <a:r>
              <a:rPr lang="fr-FR" sz="1200" b="1" dirty="0">
                <a:solidFill>
                  <a:srgbClr val="0F3A9C"/>
                </a:solidFill>
                <a:latin typeface="Arial" panose="020B0604020202020204" pitchFamily="34" charset="0"/>
                <a:cs typeface="Arial" panose="020B0604020202020204" pitchFamily="34" charset="0"/>
              </a:rPr>
              <a:t>Voyez si la personne préfère (ou devrait) être adressée à un centre ou une équipe mobile antidouleur. </a:t>
            </a:r>
            <a:r>
              <a:rPr lang="fr-FR" sz="1200" dirty="0">
                <a:solidFill>
                  <a:srgbClr val="0F3A9C"/>
                </a:solidFill>
                <a:latin typeface="Arial" panose="020B0604020202020204" pitchFamily="34" charset="0"/>
                <a:cs typeface="Arial" panose="020B0604020202020204" pitchFamily="34" charset="0"/>
              </a:rPr>
              <a:t>Le médecin traitant doit toujours prescrire un traitement médicamenteux</a:t>
            </a:r>
            <a:r>
              <a:rPr lang="fr-FR" sz="1200" b="1" dirty="0">
                <a:solidFill>
                  <a:srgbClr val="0F3A9C"/>
                </a:solidFill>
                <a:latin typeface="Arial" panose="020B0604020202020204" pitchFamily="34" charset="0"/>
                <a:cs typeface="Arial" panose="020B0604020202020204" pitchFamily="34" charset="0"/>
              </a:rPr>
              <a:t> </a:t>
            </a:r>
            <a:r>
              <a:rPr lang="fr-FR" sz="1200" dirty="0">
                <a:solidFill>
                  <a:srgbClr val="0F3A9C"/>
                </a:solidFill>
                <a:latin typeface="Arial" panose="020B0604020202020204" pitchFamily="34" charset="0"/>
                <a:cs typeface="Arial" panose="020B0604020202020204" pitchFamily="34" charset="0"/>
              </a:rPr>
              <a:t>après avoir identifié une nouvelle douleur ou une poussée aigue de douleur chronique. Il n’est pas admissible qu’une personne présente une douleur quotidienne au long cours sans prescriptions médicamenteuses. Avant de commencer un nouveau médicament, identifiez et passez en revue tous les médicaments pris (y compris ceux non prescrits par le médecin), les médications alternatives ou les plantes médicinales. Il est également important de fixer un objectif précis d’amélioration de la douleur correspondant au niveau de confort souhaité par la personne sur une période prédéterminée. </a:t>
            </a:r>
          </a:p>
          <a:p>
            <a:pPr algn="just"/>
            <a:r>
              <a:rPr lang="fr-FR" sz="1200" dirty="0">
                <a:solidFill>
                  <a:srgbClr val="0F3A9C"/>
                </a:solidFill>
                <a:latin typeface="Arial" panose="020B0604020202020204" pitchFamily="34" charset="0"/>
                <a:cs typeface="Arial" panose="020B0604020202020204" pitchFamily="34" charset="0"/>
              </a:rPr>
              <a:t>Le médecin n’a pas toujours la même opportunité que d’autres soignants (Ex : infirmières) ou que la famille de suivre les résultats du traitement au quotidien. Dès lors les infirmières et les membres de la famille ont une position clé pour interroger et observer les résultats des nouveaux médicaments. La personne elle-même et les soignants les plus proches doivent être au courant des médicaments qui ont été mis en route et de l’intensité de leurs effets (Situation sur l’échelle de douleur OMS – Cf : ci-dessous), dans quel délai le médicament peut être efficace et quels sont les effets secondaires à surveiller [Voir GAD gestion des médicaments]. </a:t>
            </a:r>
          </a:p>
          <a:p>
            <a:pPr algn="just"/>
            <a:r>
              <a:rPr lang="fr-FR" sz="1200" dirty="0">
                <a:solidFill>
                  <a:srgbClr val="0F3A9C"/>
                </a:solidFill>
                <a:latin typeface="Arial" panose="020B0604020202020204" pitchFamily="34" charset="0"/>
                <a:cs typeface="Arial" panose="020B0604020202020204" pitchFamily="34" charset="0"/>
              </a:rPr>
              <a:t>	</a:t>
            </a:r>
          </a:p>
          <a:p>
            <a:pPr algn="just"/>
            <a:r>
              <a:rPr lang="fr-FR" sz="1200" b="1" dirty="0">
                <a:solidFill>
                  <a:srgbClr val="0F3A9C"/>
                </a:solidFill>
                <a:latin typeface="Arial" panose="020B0604020202020204" pitchFamily="34" charset="0"/>
                <a:cs typeface="Arial" panose="020B0604020202020204" pitchFamily="34" charset="0"/>
              </a:rPr>
              <a:t>La thérapie médicamenteuse est le pilier de la gestion de la douleur d’origine maligne et non maligne. </a:t>
            </a:r>
            <a:endParaRPr lang="fr-FR" sz="1200" dirty="0">
              <a:solidFill>
                <a:srgbClr val="0F3A9C"/>
              </a:solidFill>
              <a:latin typeface="Arial" panose="020B0604020202020204" pitchFamily="34" charset="0"/>
              <a:cs typeface="Arial" panose="020B0604020202020204" pitchFamily="34" charset="0"/>
            </a:endParaRPr>
          </a:p>
        </p:txBody>
      </p:sp>
      <p:sp>
        <p:nvSpPr>
          <p:cNvPr id="9" name="ZoneTexte 8"/>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900761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889" y="3105835"/>
            <a:ext cx="6138333" cy="646331"/>
          </a:xfrm>
          <a:prstGeom prst="rect">
            <a:avLst/>
          </a:prstGeom>
        </p:spPr>
        <p:txBody>
          <a:bodyPr wrap="square">
            <a:spAutoFit/>
          </a:bodyPr>
          <a:lstStyle/>
          <a:p>
            <a:pPr algn="ctr"/>
            <a:r>
              <a:rPr lang="fr-FR" b="1" dirty="0">
                <a:solidFill>
                  <a:srgbClr val="0070C0"/>
                </a:solidFill>
              </a:rPr>
              <a:t>Qu’est-ce qui caractérise l’évaluation </a:t>
            </a:r>
            <a:r>
              <a:rPr lang="fr-FR" b="1" dirty="0" smtClean="0">
                <a:solidFill>
                  <a:srgbClr val="0070C0"/>
                </a:solidFill>
              </a:rPr>
              <a:t>interRAI-HC ?</a:t>
            </a:r>
          </a:p>
          <a:p>
            <a:pPr algn="ctr"/>
            <a:r>
              <a:rPr lang="fr-FR" dirty="0" smtClean="0">
                <a:solidFill>
                  <a:srgbClr val="0070C0"/>
                </a:solidFill>
              </a:rPr>
              <a:t>Et toutes les évaluations par un instrument de la suite </a:t>
            </a:r>
            <a:r>
              <a:rPr lang="fr-FR" dirty="0" err="1" smtClean="0">
                <a:solidFill>
                  <a:srgbClr val="0070C0"/>
                </a:solidFill>
              </a:rPr>
              <a:t>interRAI</a:t>
            </a:r>
            <a:r>
              <a:rPr lang="fr-FR" dirty="0" smtClean="0">
                <a:solidFill>
                  <a:srgbClr val="0070C0"/>
                </a:solidFill>
              </a:rPr>
              <a:t> </a:t>
            </a:r>
            <a:endParaRPr lang="fr-FR" b="1" dirty="0">
              <a:solidFill>
                <a:srgbClr val="0070C0"/>
              </a:solidFill>
            </a:endParaRPr>
          </a:p>
        </p:txBody>
      </p:sp>
      <p:sp>
        <p:nvSpPr>
          <p:cNvPr id="3" name="Ellipse 2"/>
          <p:cNvSpPr/>
          <p:nvPr/>
        </p:nvSpPr>
        <p:spPr>
          <a:xfrm>
            <a:off x="4254843" y="2183027"/>
            <a:ext cx="634313" cy="60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a:t>
            </a:r>
            <a:endParaRPr lang="fr-FR" dirty="0"/>
          </a:p>
        </p:txBody>
      </p:sp>
    </p:spTree>
    <p:extLst>
      <p:ext uri="{BB962C8B-B14F-4D97-AF65-F5344CB8AC3E}">
        <p14:creationId xmlns:p14="http://schemas.microsoft.com/office/powerpoint/2010/main" val="2363122413"/>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444662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a:solidFill>
                  <a:srgbClr val="0F3A9C"/>
                </a:solidFill>
                <a:latin typeface="Arial" panose="020B0604020202020204" pitchFamily="34" charset="0"/>
                <a:cs typeface="Arial" panose="020B0604020202020204" pitchFamily="34" charset="0"/>
              </a:rPr>
              <a:t>Gestion de la </a:t>
            </a:r>
            <a:r>
              <a:rPr lang="fr-FR" sz="1200" b="1" dirty="0" smtClean="0">
                <a:solidFill>
                  <a:srgbClr val="0F3A9C"/>
                </a:solidFill>
                <a:latin typeface="Arial" panose="020B0604020202020204" pitchFamily="34" charset="0"/>
                <a:cs typeface="Arial" panose="020B0604020202020204" pitchFamily="34" charset="0"/>
              </a:rPr>
              <a:t>douleur (2)</a:t>
            </a:r>
          </a:p>
          <a:p>
            <a:pPr algn="just"/>
            <a:endParaRPr lang="fr-FR" sz="1200" b="1" u="sng" dirty="0">
              <a:solidFill>
                <a:srgbClr val="0F3A9C"/>
              </a:solidFill>
              <a:latin typeface="Arial" panose="020B0604020202020204" pitchFamily="34" charset="0"/>
              <a:cs typeface="Arial" panose="020B0604020202020204" pitchFamily="34" charset="0"/>
            </a:endParaRPr>
          </a:p>
          <a:p>
            <a:pPr algn="just"/>
            <a:r>
              <a:rPr lang="fr-FR" sz="1200" b="1" u="sng" dirty="0">
                <a:solidFill>
                  <a:srgbClr val="0F3A9C"/>
                </a:solidFill>
                <a:latin typeface="Arial" panose="020B0604020202020204" pitchFamily="34" charset="0"/>
                <a:cs typeface="Arial" panose="020B0604020202020204" pitchFamily="34" charset="0"/>
              </a:rPr>
              <a:t>Concepts de base pour le traitement : </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Voie buccale : voie d’administration la plus pratique et celle qui a le meilleur coût-efficacité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Sur 24 heures : l’administration 24 heures, plutôt que quand nécessaire, permet à chaque dose d’analgésique de réaliser un contrôle permanent de la douleur</a:t>
            </a:r>
            <a:r>
              <a:rPr lang="fr-FR" sz="1200" dirty="0" smtClean="0">
                <a:solidFill>
                  <a:srgbClr val="0F3A9C"/>
                </a:solidFill>
                <a:latin typeface="Arial" panose="020B0604020202020204" pitchFamily="34" charset="0"/>
                <a:cs typeface="Arial" panose="020B0604020202020204" pitchFamily="34" charset="0"/>
              </a:rPr>
              <a:t>. Cependant </a:t>
            </a:r>
            <a:r>
              <a:rPr lang="fr-FR" sz="1200" dirty="0">
                <a:solidFill>
                  <a:srgbClr val="0F3A9C"/>
                </a:solidFill>
                <a:latin typeface="Arial" panose="020B0604020202020204" pitchFamily="34" charset="0"/>
                <a:cs typeface="Arial" panose="020B0604020202020204" pitchFamily="34" charset="0"/>
              </a:rPr>
              <a:t>en cas de douleur intense, les médicaments antalgiques auto-administrés (Ex </a:t>
            </a:r>
            <a:r>
              <a:rPr lang="fr-FR" sz="1200" dirty="0" smtClean="0">
                <a:solidFill>
                  <a:srgbClr val="0F3A9C"/>
                </a:solidFill>
                <a:latin typeface="Arial" panose="020B0604020202020204" pitchFamily="34" charset="0"/>
                <a:cs typeface="Arial" panose="020B0604020202020204" pitchFamily="34" charset="0"/>
              </a:rPr>
              <a:t>: pompe </a:t>
            </a:r>
            <a:r>
              <a:rPr lang="fr-FR" sz="1200" dirty="0">
                <a:solidFill>
                  <a:srgbClr val="0F3A9C"/>
                </a:solidFill>
                <a:latin typeface="Arial" panose="020B0604020202020204" pitchFamily="34" charset="0"/>
                <a:cs typeface="Arial" panose="020B0604020202020204" pitchFamily="34" charset="0"/>
              </a:rPr>
              <a:t>à morphine contrôlé par le malade) ont souvent de meilleurs résultats en matière d’acceptabilité de la douleur avec un moindre recours aux analgésiques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Administration selon l’échelle d’intensité : Echelle des 3 niveaux d’antalgiques de l’OMS (Cf encadré qui suit). Notez qu’en dehors des traditionnels médicaments antalgiques, plusieurs autres classes pharmaceutiques ont des effets qui soulagent la douleur. Consultez le médecin sur la façon d’améliorer la gestion de la douleur en administrant un antidépresseur ou en gérant une douleur neurologique, par exemples.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Choisir le meilleur antalgique pour la personne (soulageant sa douleur) puis la dose nécessaire plus ou moins forte. Les effets secondaires sont plus faciles à identifier lorsqu’un seul produit est procuré initialement. En même temps, choisir le meilleur antalgique peut être très difficile car de nombreux produits pharmaceutiques mélange de produits, pour plus d’efficacité (La clé pour réduire la douleur est de prescrire très rapidement un produit valable)</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Augmenter la dose ou la force du médicament (dans le cas des opiacés) quand la maîtrise de la douleur est inadéquate : ajouter un tiers de la dose standard pour maîtriser une poussée aigue de douleur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Prévenir et traiter les effets secondaires des analgésiques. Certains médicaments antidouleur nécessitent régulièrement la prise de précautions quand on commence à les utiliser (cf. Echelle OMS -encadré). Le risque de survenue d’effets secondaires chez les personnes les plus âgées et fragiles est d’autant plus important quand ils touchent le système nerveux central (Ex : delirium, agitation motrice, somnolence). Des symptômes gastro-intestinaux sont également fréquents (Ex : nausée, vomissement, gastrite, constipation</a:t>
            </a:r>
            <a:r>
              <a:rPr lang="fr-FR" sz="1200" dirty="0" smtClean="0">
                <a:solidFill>
                  <a:srgbClr val="0F3A9C"/>
                </a:solidFill>
                <a:latin typeface="Arial" panose="020B0604020202020204" pitchFamily="34" charset="0"/>
                <a:cs typeface="Arial" panose="020B0604020202020204" pitchFamily="34" charset="0"/>
              </a:rPr>
              <a:t>).</a:t>
            </a:r>
            <a:endParaRPr lang="fr-FR" sz="1200" b="1" dirty="0">
              <a:solidFill>
                <a:srgbClr val="0F3A9C"/>
              </a:solidFill>
              <a:latin typeface="Arial" panose="020B0604020202020204" pitchFamily="34" charset="0"/>
              <a:cs typeface="Arial" panose="020B0604020202020204" pitchFamily="34" charset="0"/>
            </a:endParaRPr>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7371296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330169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panose="020B0604020202020204" pitchFamily="34" charset="0"/>
                <a:cs typeface="Arial" panose="020B0604020202020204" pitchFamily="34" charset="0"/>
              </a:rPr>
              <a:t>Gestion </a:t>
            </a:r>
            <a:r>
              <a:rPr lang="fr-FR" sz="1200" b="1" dirty="0">
                <a:solidFill>
                  <a:srgbClr val="0F3A9C"/>
                </a:solidFill>
                <a:latin typeface="Arial" panose="020B0604020202020204" pitchFamily="34" charset="0"/>
                <a:cs typeface="Arial" panose="020B0604020202020204" pitchFamily="34" charset="0"/>
              </a:rPr>
              <a:t>de la </a:t>
            </a:r>
            <a:r>
              <a:rPr lang="fr-FR" sz="1200" b="1" dirty="0" smtClean="0">
                <a:solidFill>
                  <a:srgbClr val="0F3A9C"/>
                </a:solidFill>
                <a:latin typeface="Arial" panose="020B0604020202020204" pitchFamily="34" charset="0"/>
                <a:cs typeface="Arial" panose="020B0604020202020204" pitchFamily="34" charset="0"/>
              </a:rPr>
              <a:t>douleur (3)</a:t>
            </a:r>
          </a:p>
          <a:p>
            <a:pPr algn="just"/>
            <a:endParaRPr lang="fr-FR" sz="800" b="1" u="sng" dirty="0">
              <a:solidFill>
                <a:srgbClr val="0F3A9C"/>
              </a:solidFill>
              <a:latin typeface="Arial" panose="020B0604020202020204" pitchFamily="34" charset="0"/>
              <a:cs typeface="Arial" panose="020B0604020202020204" pitchFamily="34" charset="0"/>
            </a:endParaRPr>
          </a:p>
          <a:p>
            <a:pPr algn="just"/>
            <a:r>
              <a:rPr lang="fr-FR" sz="1200" b="1" dirty="0">
                <a:solidFill>
                  <a:srgbClr val="0F3A9C"/>
                </a:solidFill>
                <a:latin typeface="Arial" panose="020B0604020202020204" pitchFamily="34" charset="0"/>
                <a:cs typeface="Arial" panose="020B0604020202020204" pitchFamily="34" charset="0"/>
              </a:rPr>
              <a:t>Echelle adaptée de l’OMS pour douleur chronique</a:t>
            </a:r>
            <a:endParaRPr lang="fr-FR" sz="1200" dirty="0">
              <a:solidFill>
                <a:srgbClr val="0F3A9C"/>
              </a:solidFill>
              <a:latin typeface="Arial" panose="020B0604020202020204" pitchFamily="34" charset="0"/>
              <a:cs typeface="Arial" panose="020B0604020202020204" pitchFamily="34" charset="0"/>
            </a:endParaRPr>
          </a:p>
          <a:p>
            <a:pPr algn="just"/>
            <a:r>
              <a:rPr lang="fr-FR" sz="1200" b="1" dirty="0">
                <a:solidFill>
                  <a:srgbClr val="0F3A9C"/>
                </a:solidFill>
                <a:latin typeface="Arial" panose="020B0604020202020204" pitchFamily="34" charset="0"/>
                <a:cs typeface="Arial" panose="020B0604020202020204" pitchFamily="34" charset="0"/>
              </a:rPr>
              <a:t> </a:t>
            </a:r>
            <a:r>
              <a:rPr lang="fr-FR" sz="1200" dirty="0" smtClean="0">
                <a:solidFill>
                  <a:srgbClr val="0F3A9C"/>
                </a:solidFill>
                <a:latin typeface="Arial" panose="020B0604020202020204" pitchFamily="34" charset="0"/>
                <a:cs typeface="Arial" panose="020B0604020202020204" pitchFamily="34" charset="0"/>
              </a:rPr>
              <a:t>- </a:t>
            </a:r>
            <a:r>
              <a:rPr lang="fr-FR" sz="1200" b="1" dirty="0" smtClean="0">
                <a:solidFill>
                  <a:srgbClr val="0F3A9C"/>
                </a:solidFill>
                <a:latin typeface="Arial" panose="020B0604020202020204" pitchFamily="34" charset="0"/>
                <a:cs typeface="Arial" panose="020B0604020202020204" pitchFamily="34" charset="0"/>
              </a:rPr>
              <a:t>Douleur </a:t>
            </a:r>
            <a:r>
              <a:rPr lang="fr-FR" sz="1200" b="1" dirty="0">
                <a:solidFill>
                  <a:srgbClr val="0F3A9C"/>
                </a:solidFill>
                <a:latin typeface="Arial" panose="020B0604020202020204" pitchFamily="34" charset="0"/>
                <a:cs typeface="Arial" panose="020B0604020202020204" pitchFamily="34" charset="0"/>
              </a:rPr>
              <a:t>minime à moyenne :</a:t>
            </a:r>
            <a:r>
              <a:rPr lang="fr-FR" sz="1200" dirty="0">
                <a:solidFill>
                  <a:srgbClr val="0F3A9C"/>
                </a:solidFill>
                <a:latin typeface="Arial" panose="020B0604020202020204" pitchFamily="34" charset="0"/>
                <a:cs typeface="Arial" panose="020B0604020202020204" pitchFamily="34" charset="0"/>
              </a:rPr>
              <a:t> </a:t>
            </a:r>
          </a:p>
          <a:p>
            <a:pPr algn="just"/>
            <a:r>
              <a:rPr lang="fr-FR" sz="1200" dirty="0">
                <a:solidFill>
                  <a:srgbClr val="0F3A9C"/>
                </a:solidFill>
                <a:latin typeface="Arial" panose="020B0604020202020204" pitchFamily="34" charset="0"/>
                <a:cs typeface="Arial" panose="020B0604020202020204" pitchFamily="34" charset="0"/>
              </a:rPr>
              <a:t>Stade </a:t>
            </a:r>
            <a:r>
              <a:rPr lang="fr-FR" sz="1200" cap="all" dirty="0">
                <a:solidFill>
                  <a:srgbClr val="0F3A9C"/>
                </a:solidFill>
                <a:latin typeface="Arial" panose="020B0604020202020204" pitchFamily="34" charset="0"/>
                <a:cs typeface="Arial" panose="020B0604020202020204" pitchFamily="34" charset="0"/>
              </a:rPr>
              <a:t>1</a:t>
            </a:r>
            <a:r>
              <a:rPr lang="fr-FR" sz="1200" dirty="0">
                <a:solidFill>
                  <a:srgbClr val="0F3A9C"/>
                </a:solidFill>
                <a:latin typeface="Arial" panose="020B0604020202020204" pitchFamily="34" charset="0"/>
                <a:cs typeface="Arial" panose="020B0604020202020204" pitchFamily="34" charset="0"/>
              </a:rPr>
              <a:t> « sans opiacés » : Paracétamol (acétaminophène), aspirine ou autre Anti-Inflammatoire Non Stéroïdien (AINS)</a:t>
            </a:r>
          </a:p>
          <a:p>
            <a:pPr algn="just"/>
            <a:r>
              <a:rPr lang="fr-FR" sz="1200" b="1" dirty="0">
                <a:solidFill>
                  <a:srgbClr val="0F3A9C"/>
                </a:solidFill>
                <a:latin typeface="Arial" panose="020B0604020202020204" pitchFamily="34" charset="0"/>
                <a:cs typeface="Arial" panose="020B0604020202020204" pitchFamily="34" charset="0"/>
              </a:rPr>
              <a:t>Note</a:t>
            </a:r>
            <a:r>
              <a:rPr lang="fr-FR" sz="1200" dirty="0">
                <a:solidFill>
                  <a:srgbClr val="0F3A9C"/>
                </a:solidFill>
                <a:latin typeface="Arial" panose="020B0604020202020204" pitchFamily="34" charset="0"/>
                <a:cs typeface="Arial" panose="020B0604020202020204" pitchFamily="34" charset="0"/>
              </a:rPr>
              <a:t> : De nombreux experts en gériatrie excluent les AINS de cette liste tenant compte leurs effets secondaires potentiels : gastro-intestinaux, rénaux ou syndrome confusionnel) – Pensez à la prévention de l’ulcère gastroduodénal. </a:t>
            </a:r>
          </a:p>
          <a:p>
            <a:pPr algn="just"/>
            <a:r>
              <a:rPr lang="fr-FR" sz="1200" b="1" dirty="0" smtClean="0">
                <a:solidFill>
                  <a:srgbClr val="0F3A9C"/>
                </a:solidFill>
                <a:latin typeface="Arial" panose="020B0604020202020204" pitchFamily="34" charset="0"/>
                <a:cs typeface="Arial" panose="020B0604020202020204" pitchFamily="34" charset="0"/>
              </a:rPr>
              <a:t>- Si </a:t>
            </a:r>
            <a:r>
              <a:rPr lang="fr-FR" sz="1200" b="1" dirty="0">
                <a:solidFill>
                  <a:srgbClr val="0F3A9C"/>
                </a:solidFill>
                <a:latin typeface="Arial" panose="020B0604020202020204" pitchFamily="34" charset="0"/>
                <a:cs typeface="Arial" panose="020B0604020202020204" pitchFamily="34" charset="0"/>
              </a:rPr>
              <a:t>la douleur moyenne n’est pas soulagée par le traitement médicamenteux de stade 1</a:t>
            </a:r>
            <a:r>
              <a:rPr lang="fr-FR" sz="1200" dirty="0">
                <a:solidFill>
                  <a:srgbClr val="0F3A9C"/>
                </a:solidFill>
                <a:latin typeface="Arial" panose="020B0604020202020204" pitchFamily="34" charset="0"/>
                <a:cs typeface="Arial" panose="020B0604020202020204" pitchFamily="34" charset="0"/>
              </a:rPr>
              <a:t> </a:t>
            </a:r>
          </a:p>
          <a:p>
            <a:pPr algn="just"/>
            <a:r>
              <a:rPr lang="fr-FR" sz="1200" dirty="0">
                <a:solidFill>
                  <a:srgbClr val="0F3A9C"/>
                </a:solidFill>
                <a:latin typeface="Arial" panose="020B0604020202020204" pitchFamily="34" charset="0"/>
                <a:cs typeface="Arial" panose="020B0604020202020204" pitchFamily="34" charset="0"/>
              </a:rPr>
              <a:t>Stade 2 - opiacés “légers" - avec laxatifs (sauf contre-indication).</a:t>
            </a:r>
          </a:p>
          <a:p>
            <a:pPr algn="just"/>
            <a:r>
              <a:rPr lang="fr-FR" sz="1200" b="1" dirty="0">
                <a:solidFill>
                  <a:srgbClr val="0F3A9C"/>
                </a:solidFill>
                <a:latin typeface="Arial" panose="020B0604020202020204" pitchFamily="34" charset="0"/>
                <a:cs typeface="Arial" panose="020B0604020202020204" pitchFamily="34" charset="0"/>
              </a:rPr>
              <a:t> </a:t>
            </a:r>
            <a:r>
              <a:rPr lang="fr-FR" sz="1200" dirty="0" smtClean="0">
                <a:solidFill>
                  <a:srgbClr val="0F3A9C"/>
                </a:solidFill>
                <a:latin typeface="Arial" panose="020B0604020202020204" pitchFamily="34" charset="0"/>
                <a:cs typeface="Arial" panose="020B0604020202020204" pitchFamily="34" charset="0"/>
              </a:rPr>
              <a:t>- </a:t>
            </a:r>
            <a:r>
              <a:rPr lang="fr-FR" sz="1200" b="1" dirty="0" smtClean="0">
                <a:solidFill>
                  <a:srgbClr val="0F3A9C"/>
                </a:solidFill>
                <a:latin typeface="Arial" panose="020B0604020202020204" pitchFamily="34" charset="0"/>
                <a:cs typeface="Arial" panose="020B0604020202020204" pitchFamily="34" charset="0"/>
              </a:rPr>
              <a:t>Si </a:t>
            </a:r>
            <a:r>
              <a:rPr lang="fr-FR" sz="1200" b="1" dirty="0">
                <a:solidFill>
                  <a:srgbClr val="0F3A9C"/>
                </a:solidFill>
                <a:latin typeface="Arial" panose="020B0604020202020204" pitchFamily="34" charset="0"/>
                <a:cs typeface="Arial" panose="020B0604020202020204" pitchFamily="34" charset="0"/>
              </a:rPr>
              <a:t>la douleur moyenne à sévère n’est pas soulagée par le stade 2 du traitement médicamenteux :</a:t>
            </a:r>
            <a:r>
              <a:rPr lang="fr-FR" sz="1200" dirty="0">
                <a:solidFill>
                  <a:srgbClr val="0F3A9C"/>
                </a:solidFill>
                <a:latin typeface="Arial" panose="020B0604020202020204" pitchFamily="34" charset="0"/>
                <a:cs typeface="Arial" panose="020B0604020202020204" pitchFamily="34" charset="0"/>
              </a:rPr>
              <a:t> </a:t>
            </a:r>
          </a:p>
          <a:p>
            <a:pPr algn="just"/>
            <a:r>
              <a:rPr lang="fr-FR" sz="1200" dirty="0">
                <a:solidFill>
                  <a:srgbClr val="0F3A9C"/>
                </a:solidFill>
                <a:latin typeface="Arial" panose="020B0604020202020204" pitchFamily="34" charset="0"/>
                <a:cs typeface="Arial" panose="020B0604020202020204" pitchFamily="34" charset="0"/>
              </a:rPr>
              <a:t>Stade trois - opiacés « forts » - avec laxatifs (sauf contre-indication), envisagez des médicaments anti-nauséeux si besoin</a:t>
            </a:r>
            <a:r>
              <a:rPr lang="fr-FR" sz="1200" dirty="0" smtClean="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algn="just"/>
            <a:r>
              <a:rPr lang="fr-FR" sz="1200" b="1" dirty="0">
                <a:solidFill>
                  <a:srgbClr val="0F3A9C"/>
                </a:solidFill>
                <a:latin typeface="Arial" panose="020B0604020202020204" pitchFamily="34" charset="0"/>
                <a:cs typeface="Arial" panose="020B0604020202020204" pitchFamily="34" charset="0"/>
              </a:rPr>
              <a:t>Note</a:t>
            </a:r>
            <a:r>
              <a:rPr lang="fr-FR" sz="1200" dirty="0">
                <a:solidFill>
                  <a:srgbClr val="0F3A9C"/>
                </a:solidFill>
                <a:latin typeface="Arial" panose="020B0604020202020204" pitchFamily="34" charset="0"/>
                <a:cs typeface="Arial" panose="020B0604020202020204" pitchFamily="34" charset="0"/>
              </a:rPr>
              <a:t> : la distinction entre opiacés légers et forts bien qu’encore largement utilisé n’est pas l’état de l’art</a:t>
            </a:r>
            <a:r>
              <a:rPr lang="fr-FR" sz="1200" dirty="0" smtClean="0">
                <a:solidFill>
                  <a:srgbClr val="0F3A9C"/>
                </a:solidFill>
                <a:latin typeface="Arial" panose="020B0604020202020204" pitchFamily="34" charset="0"/>
                <a:cs typeface="Arial" panose="020B0604020202020204" pitchFamily="34" charset="0"/>
              </a:rPr>
              <a:t>. De </a:t>
            </a:r>
            <a:r>
              <a:rPr lang="fr-FR" sz="1200" dirty="0">
                <a:solidFill>
                  <a:srgbClr val="0F3A9C"/>
                </a:solidFill>
                <a:latin typeface="Arial" panose="020B0604020202020204" pitchFamily="34" charset="0"/>
                <a:cs typeface="Arial" panose="020B0604020202020204" pitchFamily="34" charset="0"/>
              </a:rPr>
              <a:t>forts opiacés de stade 3 sont actuellement communément classés médicaments de stade 2, comme les opiacés « légers » parce qu’ils sont dosés très faiblement et mélangés à d’autres agents médicamenteux</a:t>
            </a:r>
            <a:r>
              <a:rPr lang="fr-FR" sz="1200" dirty="0" smtClean="0">
                <a:solidFill>
                  <a:srgbClr val="0F3A9C"/>
                </a:solidFill>
                <a:latin typeface="Arial" panose="020B0604020202020204" pitchFamily="34" charset="0"/>
                <a:cs typeface="Arial" panose="020B0604020202020204" pitchFamily="34" charset="0"/>
              </a:rPr>
              <a:t>.</a:t>
            </a:r>
            <a:endParaRPr lang="fr-FR" sz="1200" b="1" dirty="0">
              <a:solidFill>
                <a:srgbClr val="0F3A9C"/>
              </a:solidFill>
              <a:latin typeface="Arial" panose="020B0604020202020204" pitchFamily="34" charset="0"/>
              <a:cs typeface="Arial" panose="020B0604020202020204" pitchFamily="34" charset="0"/>
            </a:endParaRPr>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420190161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424342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u="sng" dirty="0">
                <a:solidFill>
                  <a:srgbClr val="0F3A9C"/>
                </a:solidFill>
                <a:latin typeface="Arial" panose="020B0604020202020204" pitchFamily="34" charset="0"/>
                <a:cs typeface="Arial" panose="020B0604020202020204" pitchFamily="34" charset="0"/>
              </a:rPr>
              <a:t>Interventions non médicamenteuses </a:t>
            </a:r>
            <a:endParaRPr lang="fr-FR" sz="1200" dirty="0">
              <a:solidFill>
                <a:srgbClr val="0F3A9C"/>
              </a:solidFill>
              <a:latin typeface="Arial" panose="020B0604020202020204" pitchFamily="34" charset="0"/>
              <a:cs typeface="Arial" panose="020B0604020202020204" pitchFamily="34" charset="0"/>
            </a:endParaRPr>
          </a:p>
          <a:p>
            <a:pPr algn="just"/>
            <a:r>
              <a:rPr lang="fr-FR" sz="1200" dirty="0">
                <a:solidFill>
                  <a:srgbClr val="0F3A9C"/>
                </a:solidFill>
                <a:latin typeface="Arial" panose="020B0604020202020204" pitchFamily="34" charset="0"/>
                <a:cs typeface="Arial" panose="020B0604020202020204" pitchFamily="34" charset="0"/>
              </a:rPr>
              <a:t>Les approches non médicamenteuses sont importantes dans le traitement de la douleur car elles :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Peuvent augmenter l’efficacité des médicaments,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Ont habituellement des effets secondaires minimes,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Donnent à la personne et à la famille un sentiment de participation et de contrôle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Peuvent concerner le déclin fonctionnel, les troubles de l’humeur et l’isolement social. </a:t>
            </a:r>
          </a:p>
          <a:p>
            <a:pPr algn="just"/>
            <a:r>
              <a:rPr lang="fr-FR" sz="1200" b="1" dirty="0">
                <a:solidFill>
                  <a:srgbClr val="0F3A9C"/>
                </a:solidFill>
                <a:latin typeface="Arial" panose="020B0604020202020204" pitchFamily="34" charset="0"/>
                <a:cs typeface="Arial" panose="020B0604020202020204" pitchFamily="34" charset="0"/>
              </a:rPr>
              <a:t>Eduquez la personne, la famille et le personnel directement impliqué dans les soins</a:t>
            </a:r>
            <a:r>
              <a:rPr lang="fr-FR" sz="1200" b="1" dirty="0" smtClean="0">
                <a:solidFill>
                  <a:srgbClr val="0F3A9C"/>
                </a:solidFill>
                <a:latin typeface="Arial" panose="020B0604020202020204" pitchFamily="34" charset="0"/>
                <a:cs typeface="Arial" panose="020B0604020202020204" pitchFamily="34" charset="0"/>
              </a:rPr>
              <a:t>. </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Dissipez les mythes sur la douleur et l’incapacité qui font partie du vieillissement normal.</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Discutez de la cause de la douleur, des données recueillies lors de l’évaluation de la douleur, des buts du traitement, d’un plan de soins multidisciplinaire, du pronostic, des options thérapeutiques et des effets secondaires. </a:t>
            </a:r>
          </a:p>
          <a:p>
            <a:pPr algn="just"/>
            <a:r>
              <a:rPr lang="fr-FR" sz="1200" dirty="0">
                <a:solidFill>
                  <a:srgbClr val="0F3A9C"/>
                </a:solidFill>
                <a:latin typeface="Arial" panose="020B0604020202020204" pitchFamily="34" charset="0"/>
                <a:cs typeface="Arial" panose="020B0604020202020204" pitchFamily="34" charset="0"/>
              </a:rPr>
              <a:t> </a:t>
            </a:r>
            <a:r>
              <a:rPr lang="fr-FR" sz="1200" b="1" dirty="0">
                <a:solidFill>
                  <a:srgbClr val="0F3A9C"/>
                </a:solidFill>
                <a:latin typeface="Arial" panose="020B0604020202020204" pitchFamily="34" charset="0"/>
                <a:cs typeface="Arial" panose="020B0604020202020204" pitchFamily="34" charset="0"/>
              </a:rPr>
              <a:t>Envisagez les stratégies suivantes : </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Kinésithérapie, ergothérapie et autres thérapies pour aider à l’évaluation des risques (Ex : chutes, blessures) - l’immobilisation d’une articulation - l’entraînement de la force et de l’endurance et autres techniques de traitement de la douleur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Eléments physiques (Ex : chaleur, glace, massage)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Relaxation et activités occupationnelles (Ex : activités individuelles, en groupe ou seul-à-seul comme la méditation, la musique, les livres enregistrés)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Autres options comme : acupuncture - Tai chi et autres thérapies complémentaires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Aidez la personne à établir des buts réalistes et concrets (Ex : marcher 30 mètres, aller à une activité trois fois la semaine) </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Evaluer si la personne a besoin de support psychologique et social additionnel</a:t>
            </a:r>
            <a:r>
              <a:rPr lang="fr-FR" sz="1200" dirty="0" smtClean="0">
                <a:solidFill>
                  <a:srgbClr val="0F3A9C"/>
                </a:solidFill>
                <a:latin typeface="Arial" panose="020B0604020202020204" pitchFamily="34" charset="0"/>
                <a:cs typeface="Arial" panose="020B0604020202020204" pitchFamily="34" charset="0"/>
              </a:rPr>
              <a:t>.</a:t>
            </a:r>
            <a:r>
              <a:rPr lang="fr-FR" sz="1200" dirty="0">
                <a:solidFill>
                  <a:srgbClr val="0F3A9C"/>
                </a:solidFill>
                <a:latin typeface="Arial" panose="020B0604020202020204" pitchFamily="34" charset="0"/>
                <a:cs typeface="Arial" panose="020B0604020202020204" pitchFamily="34" charset="0"/>
              </a:rPr>
              <a:t> </a:t>
            </a:r>
          </a:p>
          <a:p>
            <a:pPr algn="just"/>
            <a:endParaRPr lang="fr-FR" sz="1200" b="1" dirty="0">
              <a:solidFill>
                <a:srgbClr val="0F3A9C"/>
              </a:solidFill>
              <a:latin typeface="Arial" panose="020B0604020202020204" pitchFamily="34" charset="0"/>
              <a:cs typeface="Arial" panose="020B0604020202020204" pitchFamily="34" charset="0"/>
            </a:endParaRPr>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2479700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Douleur</a:t>
            </a:r>
            <a:endParaRPr lang="fr-FR" dirty="0"/>
          </a:p>
        </p:txBody>
      </p:sp>
      <p:sp>
        <p:nvSpPr>
          <p:cNvPr id="11" name="Rectangle 10"/>
          <p:cNvSpPr/>
          <p:nvPr/>
        </p:nvSpPr>
        <p:spPr>
          <a:xfrm>
            <a:off x="484818" y="1070276"/>
            <a:ext cx="8174362" cy="194472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a:solidFill>
                  <a:srgbClr val="0F3A9C"/>
                </a:solidFill>
                <a:latin typeface="Arial" panose="020B0604020202020204" pitchFamily="34" charset="0"/>
                <a:cs typeface="Arial" panose="020B0604020202020204" pitchFamily="34" charset="0"/>
              </a:rPr>
              <a:t>Prévention des conséquences non désirées de la douleur</a:t>
            </a:r>
            <a:endParaRPr lang="fr-FR" sz="1200" dirty="0">
              <a:solidFill>
                <a:srgbClr val="0F3A9C"/>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Une attention spéciale doit être portée aux relations entre la douleur et les capacités fonctionnelles [GAD AVQ].</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Une attention spéciale doit être portée aux relations entre la douleur et une dépression. Les personnes ayant des douleurs chroniques ont tendance à développer une dépression [GAD Humeur, spécialement l’échelle de Dépression] et souvenez-vous que les relations entre douleur et dépression sont dans les deux sens</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Outre la dépression, le succès de la gestion d’une douleur chronique requiert un traitement actif des maladies sous-jacentes et associées.</a:t>
            </a:r>
          </a:p>
          <a:p>
            <a:pPr marL="171450" indent="-171450" algn="just">
              <a:buFont typeface="Wingdings" panose="05000000000000000000" pitchFamily="2" charset="2"/>
              <a:buChar char="§"/>
            </a:pPr>
            <a:r>
              <a:rPr lang="fr-FR" sz="1200" dirty="0">
                <a:solidFill>
                  <a:srgbClr val="0F3A9C"/>
                </a:solidFill>
                <a:latin typeface="Arial" panose="020B0604020202020204" pitchFamily="34" charset="0"/>
                <a:cs typeface="Arial" panose="020B0604020202020204" pitchFamily="34" charset="0"/>
              </a:rPr>
              <a:t> Enfin, pour prévenir les autres conséquences négatives de la douleur reportez-vous également au GAD Comportement et Relations sociales. </a:t>
            </a:r>
            <a:endParaRPr lang="fr-FR" sz="1200" b="1" dirty="0">
              <a:solidFill>
                <a:srgbClr val="0F3A9C"/>
              </a:solidFill>
              <a:latin typeface="Arial" panose="020B0604020202020204" pitchFamily="34" charset="0"/>
              <a:cs typeface="Arial" panose="020B0604020202020204" pitchFamily="34" charset="0"/>
            </a:endParaRPr>
          </a:p>
        </p:txBody>
      </p:sp>
      <p:sp>
        <p:nvSpPr>
          <p:cNvPr id="7" name="ZoneTexte 6"/>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9532825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9" y="1070276"/>
            <a:ext cx="8174362" cy="3028571"/>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rgbClr val="FFFFFF"/>
                </a:solidFill>
                <a:latin typeface="Arial" charset="0"/>
                <a:ea typeface="Arial" charset="0"/>
                <a:cs typeface="Arial" charset="0"/>
              </a:rPr>
              <a:t>Ce GAD concerne l’apport nutritionnel des personnes qui ont un poids inférieur au poids recommandé - mesuré par le score d’Indice de Masse Corporelle. </a:t>
            </a:r>
          </a:p>
          <a:p>
            <a:pPr algn="just"/>
            <a:r>
              <a:rPr lang="fr-FR" sz="1400" dirty="0">
                <a:solidFill>
                  <a:srgbClr val="FFFFFF"/>
                </a:solidFill>
                <a:latin typeface="Arial" charset="0"/>
                <a:ea typeface="Arial" charset="0"/>
                <a:cs typeface="Arial" charset="0"/>
              </a:rPr>
              <a:t>Origines possibles de la perte de poids : méconnaissance du régime alimentaire équilibré - difficultés à marcher et avaler avec risques de fausses routes - besoin d’aide de tiers pour préparer les repas et/ou se nourrir - déficit cognitif - déficit de communication - problèmes médicaux - problèmes d’appétit (Ex : sensation précoce de satiété) - troubles de l’humeur - troubles du comportement - médicaments - choix alimentaires limités - facteurs environnementaux (Ex : moyens financiers ou accessibilité limités).</a:t>
            </a:r>
          </a:p>
          <a:p>
            <a:pPr algn="just"/>
            <a:r>
              <a:rPr lang="fr-FR" sz="1400" dirty="0">
                <a:solidFill>
                  <a:srgbClr val="FFFFFF"/>
                </a:solidFill>
                <a:latin typeface="Arial" charset="0"/>
                <a:ea typeface="Arial" charset="0"/>
                <a:cs typeface="Arial" charset="0"/>
              </a:rPr>
              <a:t>Les conséquences de la dénutrition sont néfastes et certaines à risque de décès prématuré : déclin fonctionnel - problèmes cardiaques - problèmes cutanés - risque d’infection. </a:t>
            </a:r>
          </a:p>
          <a:p>
            <a:pPr algn="just"/>
            <a:r>
              <a:rPr lang="fr-FR" sz="1400" dirty="0">
                <a:solidFill>
                  <a:srgbClr val="FFFFFF"/>
                </a:solidFill>
                <a:latin typeface="Arial" charset="0"/>
                <a:ea typeface="Arial" charset="0"/>
                <a:cs typeface="Arial" charset="0"/>
              </a:rPr>
              <a:t>Attention, pour les personnes qui présentent une maladie en phase terminale ou préterminale, les interventions nutritionnelles peuvent ne pas être désirées ou inappropriées, il faut d’abord considérer le plan de soins dans une globalité</a:t>
            </a:r>
          </a:p>
        </p:txBody>
      </p:sp>
      <p:sp>
        <p:nvSpPr>
          <p:cNvPr id="9" name="Espace réservé du texte 2"/>
          <p:cNvSpPr>
            <a:spLocks noGrp="1"/>
          </p:cNvSpPr>
          <p:nvPr>
            <p:ph type="body" sz="quarter" idx="10"/>
          </p:nvPr>
        </p:nvSpPr>
        <p:spPr>
          <a:xfrm>
            <a:off x="642938" y="367523"/>
            <a:ext cx="7388954" cy="481012"/>
          </a:xfrm>
        </p:spPr>
        <p:txBody>
          <a:bodyPr/>
          <a:lstStyle/>
          <a:p>
            <a:r>
              <a:rPr lang="fr-FR" dirty="0"/>
              <a:t>GAD : </a:t>
            </a:r>
            <a:r>
              <a:rPr lang="fr-FR" dirty="0" smtClean="0"/>
              <a:t>Dénutrition (risque élevé ou risque modéré)</a:t>
            </a:r>
            <a:endParaRPr lang="fr-FR" dirty="0"/>
          </a:p>
        </p:txBody>
      </p:sp>
      <p:sp>
        <p:nvSpPr>
          <p:cNvPr id="11" name="ZoneTexte 10"/>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
        <p:nvSpPr>
          <p:cNvPr id="12" name="Rectangle 11"/>
          <p:cNvSpPr/>
          <p:nvPr/>
        </p:nvSpPr>
        <p:spPr>
          <a:xfrm>
            <a:off x="484819" y="4641997"/>
            <a:ext cx="8174362" cy="1510580"/>
          </a:xfrm>
          <a:prstGeom prst="rect">
            <a:avLst/>
          </a:prstGeom>
          <a:no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fr-FR" sz="1400" dirty="0" smtClean="0">
                <a:solidFill>
                  <a:srgbClr val="24457E"/>
                </a:solidFill>
                <a:latin typeface="Arial" charset="0"/>
                <a:ea typeface="Arial" charset="0"/>
                <a:cs typeface="Arial" charset="0"/>
              </a:rPr>
              <a:t>Traiter</a:t>
            </a:r>
            <a:r>
              <a:rPr lang="fr-FR" sz="1400" dirty="0">
                <a:solidFill>
                  <a:srgbClr val="24457E"/>
                </a:solidFill>
                <a:latin typeface="Arial" charset="0"/>
                <a:ea typeface="Arial" charset="0"/>
                <a:cs typeface="Arial" charset="0"/>
              </a:rPr>
              <a:t>, si possible, les maladies sous jacentes, les problèmes de santé ou de médications qui contribuent à la dénutrition ou à risque de dénutrition.</a:t>
            </a:r>
          </a:p>
          <a:p>
            <a:pPr marL="285750" indent="-285750" algn="just">
              <a:spcAft>
                <a:spcPts val="600"/>
              </a:spcAft>
              <a:buFont typeface="Arial" panose="020B0604020202020204" pitchFamily="34" charset="0"/>
              <a:buChar char="•"/>
            </a:pPr>
            <a:r>
              <a:rPr lang="fr-FR" sz="1400" dirty="0" smtClean="0">
                <a:solidFill>
                  <a:srgbClr val="24457E"/>
                </a:solidFill>
                <a:latin typeface="Arial" charset="0"/>
                <a:ea typeface="Arial" charset="0"/>
                <a:cs typeface="Arial" charset="0"/>
              </a:rPr>
              <a:t>Mettre </a:t>
            </a:r>
            <a:r>
              <a:rPr lang="fr-FR" sz="1400" dirty="0">
                <a:solidFill>
                  <a:srgbClr val="24457E"/>
                </a:solidFill>
                <a:latin typeface="Arial" charset="0"/>
                <a:ea typeface="Arial" charset="0"/>
                <a:cs typeface="Arial" charset="0"/>
              </a:rPr>
              <a:t>en œuvre un programme nutritionnel raisonnable pour assurer un apport de calories adéquat et prévenir une perte de poids supplémentaire </a:t>
            </a:r>
          </a:p>
          <a:p>
            <a:pPr marL="285750" indent="-285750" algn="just">
              <a:spcAft>
                <a:spcPts val="600"/>
              </a:spcAft>
              <a:buFont typeface="Arial" panose="020B0604020202020204" pitchFamily="34" charset="0"/>
              <a:buChar char="•"/>
            </a:pPr>
            <a:r>
              <a:rPr lang="fr-FR" sz="1400" dirty="0" smtClean="0">
                <a:solidFill>
                  <a:srgbClr val="24457E"/>
                </a:solidFill>
                <a:latin typeface="Arial" charset="0"/>
                <a:ea typeface="Arial" charset="0"/>
                <a:cs typeface="Arial" charset="0"/>
              </a:rPr>
              <a:t>Améliorer </a:t>
            </a:r>
            <a:r>
              <a:rPr lang="fr-FR" sz="1400" dirty="0">
                <a:solidFill>
                  <a:srgbClr val="24457E"/>
                </a:solidFill>
                <a:latin typeface="Arial" charset="0"/>
                <a:ea typeface="Arial" charset="0"/>
                <a:cs typeface="Arial" charset="0"/>
              </a:rPr>
              <a:t>la qualité de la vie en évitant les conséquences négatives de la dénutrition.</a:t>
            </a:r>
          </a:p>
        </p:txBody>
      </p:sp>
      <p:sp>
        <p:nvSpPr>
          <p:cNvPr id="13" name="ZoneTexte 12"/>
          <p:cNvSpPr txBox="1"/>
          <p:nvPr/>
        </p:nvSpPr>
        <p:spPr>
          <a:xfrm>
            <a:off x="481263" y="4334219"/>
            <a:ext cx="2459800" cy="307778"/>
          </a:xfrm>
          <a:prstGeom prst="rect">
            <a:avLst/>
          </a:prstGeom>
          <a:solidFill>
            <a:schemeClr val="bg1"/>
          </a:solidFill>
          <a:ln>
            <a:solidFill>
              <a:schemeClr val="tx1"/>
            </a:solidFill>
          </a:ln>
        </p:spPr>
        <p:txBody>
          <a:bodyPr wrap="square" rtlCol="0">
            <a:spAutoFit/>
          </a:bodyPr>
          <a:lstStyle>
            <a:defPPr>
              <a:defRPr lang="fr-FR"/>
            </a:defPPr>
            <a:lvl1pPr>
              <a:defRPr sz="1400" b="1">
                <a:solidFill>
                  <a:srgbClr val="0F3A9C"/>
                </a:solidFill>
                <a:latin typeface="Arial"/>
                <a:cs typeface="Arial"/>
              </a:defRPr>
            </a:lvl1pPr>
          </a:lstStyle>
          <a:p>
            <a:pPr algn="just"/>
            <a:r>
              <a:rPr lang="fr-FR" dirty="0"/>
              <a:t>Objectifs des interventions</a:t>
            </a:r>
          </a:p>
        </p:txBody>
      </p:sp>
    </p:spTree>
    <p:extLst>
      <p:ext uri="{BB962C8B-B14F-4D97-AF65-F5344CB8AC3E}">
        <p14:creationId xmlns:p14="http://schemas.microsoft.com/office/powerpoint/2010/main" val="367641200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84819" y="1070276"/>
            <a:ext cx="8174362" cy="2634949"/>
          </a:xfrm>
          <a:prstGeom prst="rect">
            <a:avLst/>
          </a:prstGeom>
          <a:solidFill>
            <a:srgbClr val="0F3A9C"/>
          </a:solidFill>
          <a:ln>
            <a:no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400" b="1" dirty="0" smtClean="0">
                <a:solidFill>
                  <a:prstClr val="white"/>
                </a:solidFill>
                <a:latin typeface="Arial" charset="0"/>
                <a:ea typeface="Arial" charset="0"/>
                <a:cs typeface="Arial" charset="0"/>
              </a:rPr>
              <a:t>Sont inclues </a:t>
            </a:r>
            <a:r>
              <a:rPr lang="fr-FR" sz="1400" b="1" dirty="0">
                <a:solidFill>
                  <a:prstClr val="white"/>
                </a:solidFill>
                <a:latin typeface="Arial" charset="0"/>
                <a:ea typeface="Arial" charset="0"/>
                <a:cs typeface="Arial" charset="0"/>
              </a:rPr>
              <a:t>dans le groupe risque élevé de dénutrition - les personnes qui ont :</a:t>
            </a:r>
          </a:p>
          <a:p>
            <a:pPr algn="just"/>
            <a:endParaRPr lang="fr-FR" sz="1400" b="1" dirty="0">
              <a:solidFill>
                <a:prstClr val="white"/>
              </a:solidFill>
              <a:latin typeface="Arial" charset="0"/>
              <a:ea typeface="Arial" charset="0"/>
              <a:cs typeface="Arial" charset="0"/>
            </a:endParaRPr>
          </a:p>
          <a:p>
            <a:pPr algn="just"/>
            <a:r>
              <a:rPr lang="fr-FR" sz="1400" dirty="0">
                <a:solidFill>
                  <a:prstClr val="white"/>
                </a:solidFill>
                <a:latin typeface="Arial" charset="0"/>
                <a:ea typeface="Arial" charset="0"/>
                <a:cs typeface="Arial" charset="0"/>
              </a:rPr>
              <a:t>☒ déficit pondéral IMC &lt; 19</a:t>
            </a:r>
          </a:p>
          <a:p>
            <a:pPr algn="just"/>
            <a:r>
              <a:rPr lang="fr-FR" sz="1400" dirty="0">
                <a:solidFill>
                  <a:prstClr val="white"/>
                </a:solidFill>
                <a:latin typeface="Arial" charset="0"/>
                <a:ea typeface="Arial" charset="0"/>
                <a:cs typeface="Arial" charset="0"/>
              </a:rPr>
              <a:t>	 ⎕ poids</a:t>
            </a:r>
          </a:p>
          <a:p>
            <a:pPr algn="just"/>
            <a:r>
              <a:rPr lang="fr-FR" sz="1400" dirty="0">
                <a:solidFill>
                  <a:prstClr val="white"/>
                </a:solidFill>
                <a:latin typeface="Arial" charset="0"/>
                <a:ea typeface="Arial" charset="0"/>
                <a:cs typeface="Arial" charset="0"/>
              </a:rPr>
              <a:t>	 ⎕ taille</a:t>
            </a:r>
          </a:p>
          <a:p>
            <a:pPr algn="just"/>
            <a:r>
              <a:rPr lang="fr-FR" sz="1400" dirty="0">
                <a:solidFill>
                  <a:prstClr val="white"/>
                </a:solidFill>
                <a:latin typeface="Arial" charset="0"/>
                <a:ea typeface="Arial" charset="0"/>
                <a:cs typeface="Arial" charset="0"/>
              </a:rPr>
              <a:t>☒ </a:t>
            </a:r>
            <a:r>
              <a:rPr lang="fr-FR" sz="1400" dirty="0" smtClean="0">
                <a:solidFill>
                  <a:prstClr val="white"/>
                </a:solidFill>
                <a:latin typeface="Arial" charset="0"/>
                <a:ea typeface="Arial" charset="0"/>
                <a:cs typeface="Arial" charset="0"/>
              </a:rPr>
              <a:t>ne sont pas en </a:t>
            </a:r>
            <a:r>
              <a:rPr lang="fr-FR" sz="1400" dirty="0">
                <a:solidFill>
                  <a:prstClr val="white"/>
                </a:solidFill>
                <a:latin typeface="Arial" charset="0"/>
                <a:ea typeface="Arial" charset="0"/>
                <a:cs typeface="Arial" charset="0"/>
              </a:rPr>
              <a:t>fin de vie - Maladie en phase terminale = 0</a:t>
            </a:r>
          </a:p>
          <a:p>
            <a:pPr algn="just"/>
            <a:endParaRPr lang="fr-FR" sz="1400" dirty="0">
              <a:solidFill>
                <a:prstClr val="white"/>
              </a:solidFill>
              <a:latin typeface="Arial" charset="0"/>
              <a:ea typeface="Arial" charset="0"/>
              <a:cs typeface="Arial" charset="0"/>
            </a:endParaRPr>
          </a:p>
          <a:p>
            <a:pPr algn="just"/>
            <a:r>
              <a:rPr lang="fr-FR" sz="1400" dirty="0">
                <a:solidFill>
                  <a:prstClr val="white"/>
                </a:solidFill>
                <a:latin typeface="Arial" charset="0"/>
                <a:ea typeface="Arial" charset="0"/>
                <a:cs typeface="Arial" charset="0"/>
              </a:rPr>
              <a:t>L’IMC peut également indiquer la sévérité d’une dénutrition : </a:t>
            </a:r>
          </a:p>
          <a:p>
            <a:pPr algn="just"/>
            <a:r>
              <a:rPr lang="fr-FR" sz="1400" dirty="0">
                <a:solidFill>
                  <a:prstClr val="white"/>
                </a:solidFill>
                <a:latin typeface="Arial" charset="0"/>
                <a:ea typeface="Arial" charset="0"/>
                <a:cs typeface="Arial" charset="0"/>
              </a:rPr>
              <a:t>	&lt;16 = dénutrition sévère</a:t>
            </a:r>
          </a:p>
          <a:p>
            <a:pPr algn="just"/>
            <a:r>
              <a:rPr lang="fr-FR" sz="1400" dirty="0">
                <a:solidFill>
                  <a:prstClr val="white"/>
                </a:solidFill>
                <a:latin typeface="Arial" charset="0"/>
                <a:ea typeface="Arial" charset="0"/>
                <a:cs typeface="Arial" charset="0"/>
              </a:rPr>
              <a:t>	16 -17 = dénutrition modérée</a:t>
            </a:r>
          </a:p>
          <a:p>
            <a:pPr algn="just"/>
            <a:r>
              <a:rPr lang="fr-FR" sz="1400" dirty="0">
                <a:solidFill>
                  <a:prstClr val="white"/>
                </a:solidFill>
                <a:latin typeface="Arial" charset="0"/>
                <a:ea typeface="Arial" charset="0"/>
                <a:cs typeface="Arial" charset="0"/>
              </a:rPr>
              <a:t>	18 = dénutrition légère </a:t>
            </a:r>
          </a:p>
        </p:txBody>
      </p:sp>
      <p:sp>
        <p:nvSpPr>
          <p:cNvPr id="9" name="ZoneTexte 8"/>
          <p:cNvSpPr txBox="1"/>
          <p:nvPr/>
        </p:nvSpPr>
        <p:spPr>
          <a:xfrm rot="16200000">
            <a:off x="-500967" y="2715210"/>
            <a:ext cx="1672253" cy="307777"/>
          </a:xfrm>
          <a:prstGeom prst="rect">
            <a:avLst/>
          </a:prstGeom>
          <a:solidFill>
            <a:schemeClr val="bg1"/>
          </a:solidFill>
          <a:ln>
            <a:solidFill>
              <a:srgbClr val="0F3A9C"/>
            </a:solidFill>
          </a:ln>
        </p:spPr>
        <p:txBody>
          <a:bodyPr wrap="none" rtlCol="0">
            <a:spAutoFit/>
          </a:bodyPr>
          <a:lstStyle/>
          <a:p>
            <a:pPr algn="just"/>
            <a:r>
              <a:rPr lang="fr-FR" sz="1400" b="1" dirty="0" smtClean="0">
                <a:solidFill>
                  <a:srgbClr val="0F3A9C"/>
                </a:solidFill>
                <a:latin typeface="Arial"/>
                <a:cs typeface="Arial"/>
              </a:rPr>
              <a:t>Signaux d’alarme</a:t>
            </a:r>
            <a:endParaRPr lang="fr-FR" sz="1400" b="1" dirty="0">
              <a:solidFill>
                <a:srgbClr val="0F3A9C"/>
              </a:solidFill>
              <a:latin typeface="Arial"/>
              <a:cs typeface="Arial"/>
            </a:endParaRPr>
          </a:p>
        </p:txBody>
      </p:sp>
      <p:sp>
        <p:nvSpPr>
          <p:cNvPr id="7"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Tree>
    <p:extLst>
      <p:ext uri="{BB962C8B-B14F-4D97-AF65-F5344CB8AC3E}">
        <p14:creationId xmlns:p14="http://schemas.microsoft.com/office/powerpoint/2010/main" val="284427741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1658340"/>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marL="171450" indent="-171450" algn="just">
              <a:buFont typeface="Arial" panose="020B0604020202020204" pitchFamily="34" charset="0"/>
              <a:buChar char="•"/>
            </a:pPr>
            <a:r>
              <a:rPr lang="fr-FR" sz="1200" dirty="0">
                <a:solidFill>
                  <a:srgbClr val="0F3A9C"/>
                </a:solidFill>
                <a:latin typeface="Arial" charset="0"/>
                <a:ea typeface="Arial" charset="0"/>
                <a:cs typeface="Arial" charset="0"/>
              </a:rPr>
              <a:t>D</a:t>
            </a:r>
            <a:r>
              <a:rPr lang="fr-FR" sz="1200" dirty="0" smtClean="0">
                <a:solidFill>
                  <a:srgbClr val="0F3A9C"/>
                </a:solidFill>
                <a:latin typeface="Arial" charset="0"/>
                <a:ea typeface="Arial" charset="0"/>
                <a:cs typeface="Arial" charset="0"/>
              </a:rPr>
              <a:t>éterminez </a:t>
            </a:r>
            <a:r>
              <a:rPr lang="fr-FR" sz="1200" dirty="0">
                <a:solidFill>
                  <a:srgbClr val="0F3A9C"/>
                </a:solidFill>
                <a:latin typeface="Arial" charset="0"/>
                <a:ea typeface="Arial" charset="0"/>
                <a:cs typeface="Arial" charset="0"/>
              </a:rPr>
              <a:t>si la personne laisse une partie significative de sa nourriture au cours de la plupart des repas. </a:t>
            </a:r>
          </a:p>
          <a:p>
            <a:pPr marL="171450" indent="-171450" algn="just">
              <a:buFont typeface="Arial" panose="020B0604020202020204" pitchFamily="34" charset="0"/>
              <a:buChar char="•"/>
            </a:pPr>
            <a:r>
              <a:rPr lang="fr-FR" sz="1200" dirty="0" smtClean="0">
                <a:solidFill>
                  <a:srgbClr val="0F3A9C"/>
                </a:solidFill>
                <a:latin typeface="Arial" charset="0"/>
                <a:ea typeface="Arial" charset="0"/>
                <a:cs typeface="Arial" charset="0"/>
              </a:rPr>
              <a:t>Demandez </a:t>
            </a:r>
            <a:r>
              <a:rPr lang="fr-FR" sz="1200" dirty="0">
                <a:solidFill>
                  <a:srgbClr val="0F3A9C"/>
                </a:solidFill>
                <a:latin typeface="Arial" charset="0"/>
                <a:ea typeface="Arial" charset="0"/>
                <a:cs typeface="Arial" charset="0"/>
              </a:rPr>
              <a:t>ce qui lui est donné à manger.</a:t>
            </a:r>
          </a:p>
          <a:p>
            <a:pPr marL="171450" indent="-171450" algn="just">
              <a:buFont typeface="Arial" panose="020B0604020202020204" pitchFamily="34" charset="0"/>
              <a:buChar char="•"/>
            </a:pPr>
            <a:r>
              <a:rPr lang="fr-FR" sz="1200" dirty="0" smtClean="0">
                <a:solidFill>
                  <a:srgbClr val="0F3A9C"/>
                </a:solidFill>
                <a:latin typeface="Arial" charset="0"/>
                <a:ea typeface="Arial" charset="0"/>
                <a:cs typeface="Arial" charset="0"/>
              </a:rPr>
              <a:t>Comme </a:t>
            </a:r>
            <a:r>
              <a:rPr lang="fr-FR" sz="1200" dirty="0">
                <a:solidFill>
                  <a:srgbClr val="0F3A9C"/>
                </a:solidFill>
                <a:latin typeface="Arial" charset="0"/>
                <a:ea typeface="Arial" charset="0"/>
                <a:cs typeface="Arial" charset="0"/>
              </a:rPr>
              <a:t>toutes personnes en déficit pondéral, elle peut bénéficier d’un régime enrichi d’hydrates de carbone complexes, de céréales complètes, de légumes, de fruits, de protéines et dans certains cas de graisses mais il faut déterminer la quantité de </a:t>
            </a:r>
            <a:r>
              <a:rPr lang="fr-FR" sz="1200" dirty="0" smtClean="0">
                <a:solidFill>
                  <a:srgbClr val="0F3A9C"/>
                </a:solidFill>
                <a:latin typeface="Arial" charset="0"/>
                <a:ea typeface="Arial" charset="0"/>
                <a:cs typeface="Arial" charset="0"/>
              </a:rPr>
              <a:t>calories au </a:t>
            </a:r>
            <a:r>
              <a:rPr lang="fr-FR" sz="1200" dirty="0">
                <a:solidFill>
                  <a:srgbClr val="0F3A9C"/>
                </a:solidFill>
                <a:latin typeface="Arial" charset="0"/>
                <a:ea typeface="Arial" charset="0"/>
                <a:cs typeface="Arial" charset="0"/>
              </a:rPr>
              <a:t>quotidien (au moins 1600/jour pour une femme de taille moyenne et 2000 pour un homme). </a:t>
            </a:r>
          </a:p>
          <a:p>
            <a:pPr marL="171450" indent="-171450" algn="just">
              <a:buFont typeface="Arial" panose="020B0604020202020204" pitchFamily="34" charset="0"/>
              <a:buChar char="•"/>
            </a:pPr>
            <a:r>
              <a:rPr lang="fr-FR" sz="1200" dirty="0" smtClean="0">
                <a:solidFill>
                  <a:srgbClr val="0F3A9C"/>
                </a:solidFill>
                <a:latin typeface="Arial" charset="0"/>
                <a:ea typeface="Arial" charset="0"/>
                <a:cs typeface="Arial" charset="0"/>
              </a:rPr>
              <a:t>Il </a:t>
            </a:r>
            <a:r>
              <a:rPr lang="fr-FR" sz="1200" dirty="0">
                <a:solidFill>
                  <a:srgbClr val="0F3A9C"/>
                </a:solidFill>
                <a:latin typeface="Arial" charset="0"/>
                <a:ea typeface="Arial" charset="0"/>
                <a:cs typeface="Arial" charset="0"/>
              </a:rPr>
              <a:t>est nécessaire de discuter avec la personne de ses préférences alimentaires et de ce qui devrait être fait pour augmenter progressivement l’apport calorique</a:t>
            </a:r>
            <a:r>
              <a:rPr lang="fr-FR" sz="1200" dirty="0" smtClean="0">
                <a:solidFill>
                  <a:srgbClr val="0F3A9C"/>
                </a:solidFill>
                <a:latin typeface="Arial" charset="0"/>
                <a:ea typeface="Arial" charset="0"/>
                <a:cs typeface="Arial" charset="0"/>
              </a:rPr>
              <a:t>.</a:t>
            </a:r>
            <a:endParaRPr lang="fr-FR" sz="1200" dirty="0">
              <a:solidFill>
                <a:srgbClr val="0F3A9C"/>
              </a:solidFill>
            </a:endParaRPr>
          </a:p>
        </p:txBody>
      </p:sp>
      <p:sp>
        <p:nvSpPr>
          <p:cNvPr id="14" name="Rectangle 13"/>
          <p:cNvSpPr/>
          <p:nvPr/>
        </p:nvSpPr>
        <p:spPr>
          <a:xfrm>
            <a:off x="484818" y="2847715"/>
            <a:ext cx="8174362" cy="1826735"/>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Surveillance </a:t>
            </a:r>
            <a:r>
              <a:rPr lang="fr-FR" sz="1200" b="1" dirty="0">
                <a:solidFill>
                  <a:srgbClr val="0F3A9C"/>
                </a:solidFill>
                <a:latin typeface="Arial" charset="0"/>
                <a:ea typeface="Arial" charset="0"/>
                <a:cs typeface="Arial" charset="0"/>
              </a:rPr>
              <a:t>régulière de l’apport alimentaire</a:t>
            </a:r>
            <a:r>
              <a:rPr lang="fr-FR" sz="1200" dirty="0">
                <a:solidFill>
                  <a:srgbClr val="0F3A9C"/>
                </a:solidFill>
                <a:latin typeface="Arial" charset="0"/>
                <a:ea typeface="Arial" charset="0"/>
                <a:cs typeface="Arial" charset="0"/>
              </a:rPr>
              <a:t>.</a:t>
            </a:r>
          </a:p>
          <a:p>
            <a:pPr marL="342900" indent="-342900" algn="just">
              <a:buFontTx/>
              <a:buChar char="-"/>
            </a:pPr>
            <a:r>
              <a:rPr lang="fr-FR" sz="1200" dirty="0">
                <a:solidFill>
                  <a:srgbClr val="0F3A9C"/>
                </a:solidFill>
                <a:latin typeface="Arial" charset="0"/>
                <a:ea typeface="Arial" charset="0"/>
                <a:cs typeface="Arial" charset="0"/>
              </a:rPr>
              <a:t>comptez le nombre de repas </a:t>
            </a:r>
            <a:r>
              <a:rPr lang="fr-FR" sz="1200" dirty="0" smtClean="0">
                <a:solidFill>
                  <a:srgbClr val="0F3A9C"/>
                </a:solidFill>
                <a:latin typeface="Arial" charset="0"/>
                <a:ea typeface="Arial" charset="0"/>
                <a:cs typeface="Arial" charset="0"/>
              </a:rPr>
              <a:t>et les </a:t>
            </a:r>
            <a:r>
              <a:rPr lang="fr-FR" sz="1200" dirty="0">
                <a:solidFill>
                  <a:srgbClr val="0F3A9C"/>
                </a:solidFill>
                <a:latin typeface="Arial" charset="0"/>
                <a:ea typeface="Arial" charset="0"/>
                <a:cs typeface="Arial" charset="0"/>
              </a:rPr>
              <a:t>suppléments donnés durant la journée (Ex : petit déjeuner + déjeuner + dîner + tous les suppléments)</a:t>
            </a:r>
          </a:p>
          <a:p>
            <a:pPr marL="342900" indent="-342900" algn="just">
              <a:buFontTx/>
              <a:buChar char="-"/>
            </a:pPr>
            <a:r>
              <a:rPr lang="fr-FR" sz="1200" dirty="0">
                <a:solidFill>
                  <a:srgbClr val="0F3A9C"/>
                </a:solidFill>
                <a:latin typeface="Arial" charset="0"/>
                <a:ea typeface="Arial" charset="0"/>
                <a:cs typeface="Arial" charset="0"/>
              </a:rPr>
              <a:t>proportion de nourriture non ingérée</a:t>
            </a:r>
          </a:p>
          <a:p>
            <a:pPr marL="342900" indent="-342900" algn="just">
              <a:buFontTx/>
              <a:buChar char="-"/>
            </a:pPr>
            <a:r>
              <a:rPr lang="fr-FR" sz="1200" dirty="0">
                <a:solidFill>
                  <a:srgbClr val="0F3A9C"/>
                </a:solidFill>
                <a:latin typeface="Arial" charset="0"/>
                <a:ea typeface="Arial" charset="0"/>
                <a:cs typeface="Arial" charset="0"/>
              </a:rPr>
              <a:t>type de nourriture non ingérée (Ex : viande, pommes de terre, pain, pâtes, légumes ou fruits. </a:t>
            </a:r>
          </a:p>
          <a:p>
            <a:pPr marL="342900" indent="-342900" algn="just">
              <a:buFontTx/>
              <a:buChar char="-"/>
            </a:pPr>
            <a:r>
              <a:rPr lang="fr-FR" sz="1200" dirty="0">
                <a:solidFill>
                  <a:srgbClr val="0F3A9C"/>
                </a:solidFill>
                <a:latin typeface="Arial" charset="0"/>
                <a:ea typeface="Arial" charset="0"/>
                <a:cs typeface="Arial" charset="0"/>
              </a:rPr>
              <a:t>intérêt pour nourriture préparée : nourriture proposée ou disponible non compatible avec les goût alimentaires - les choix - les allergies (Ex : intolérance au lactose) - les interdits religieux </a:t>
            </a:r>
            <a:r>
              <a:rPr lang="fr-FR" sz="1200" dirty="0" smtClean="0">
                <a:solidFill>
                  <a:srgbClr val="0F3A9C"/>
                </a:solidFill>
                <a:latin typeface="Arial" charset="0"/>
                <a:ea typeface="Arial" charset="0"/>
                <a:cs typeface="Arial" charset="0"/>
              </a:rPr>
              <a:t>- la </a:t>
            </a:r>
            <a:r>
              <a:rPr lang="fr-FR" sz="1200" dirty="0">
                <a:solidFill>
                  <a:srgbClr val="0F3A9C"/>
                </a:solidFill>
                <a:latin typeface="Arial" charset="0"/>
                <a:ea typeface="Arial" charset="0"/>
                <a:cs typeface="Arial" charset="0"/>
              </a:rPr>
              <a:t>qualité (Ex : différent de ce que qui était préparé par un proche)</a:t>
            </a:r>
          </a:p>
          <a:p>
            <a:pPr marL="342900" indent="-342900" algn="just">
              <a:buFontTx/>
              <a:buChar char="-"/>
            </a:pPr>
            <a:r>
              <a:rPr lang="fr-FR" sz="1200" dirty="0">
                <a:solidFill>
                  <a:srgbClr val="0F3A9C"/>
                </a:solidFill>
                <a:latin typeface="Arial" charset="0"/>
                <a:ea typeface="Arial" charset="0"/>
                <a:cs typeface="Arial" charset="0"/>
              </a:rPr>
              <a:t>intervalles entre les repas, spécialement entre le dernier repas du soir et le premier repas du matin.</a:t>
            </a:r>
          </a:p>
        </p:txBody>
      </p:sp>
      <p:sp>
        <p:nvSpPr>
          <p:cNvPr id="8" name="Rectangle 7"/>
          <p:cNvSpPr/>
          <p:nvPr/>
        </p:nvSpPr>
        <p:spPr>
          <a:xfrm>
            <a:off x="484818" y="4782530"/>
            <a:ext cx="8174362" cy="43231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dirty="0">
                <a:solidFill>
                  <a:srgbClr val="0F3A9C"/>
                </a:solidFill>
                <a:latin typeface="Arial" charset="0"/>
                <a:ea typeface="Arial" charset="0"/>
                <a:cs typeface="Arial" charset="0"/>
              </a:rPr>
              <a:t>L</a:t>
            </a:r>
            <a:r>
              <a:rPr lang="fr-FR" sz="1200" dirty="0" smtClean="0">
                <a:solidFill>
                  <a:srgbClr val="0F3A9C"/>
                </a:solidFill>
                <a:latin typeface="Arial" charset="0"/>
                <a:ea typeface="Arial" charset="0"/>
                <a:cs typeface="Arial" charset="0"/>
              </a:rPr>
              <a:t>istez </a:t>
            </a:r>
            <a:r>
              <a:rPr lang="fr-FR" sz="1200" dirty="0">
                <a:solidFill>
                  <a:srgbClr val="0F3A9C"/>
                </a:solidFill>
                <a:latin typeface="Arial" charset="0"/>
                <a:ea typeface="Arial" charset="0"/>
                <a:cs typeface="Arial" charset="0"/>
              </a:rPr>
              <a:t>les nouveaux </a:t>
            </a:r>
            <a:r>
              <a:rPr lang="fr-FR" sz="1200" b="1" dirty="0">
                <a:solidFill>
                  <a:srgbClr val="0F3A9C"/>
                </a:solidFill>
                <a:latin typeface="Arial" charset="0"/>
                <a:ea typeface="Arial" charset="0"/>
                <a:cs typeface="Arial" charset="0"/>
              </a:rPr>
              <a:t>médicaments</a:t>
            </a:r>
            <a:r>
              <a:rPr lang="fr-FR" sz="1200" dirty="0">
                <a:solidFill>
                  <a:srgbClr val="0F3A9C"/>
                </a:solidFill>
                <a:latin typeface="Arial" charset="0"/>
                <a:ea typeface="Arial" charset="0"/>
                <a:cs typeface="Arial" charset="0"/>
              </a:rPr>
              <a:t> qui peuvent réduire l’appétit - GAD Médicaments.</a:t>
            </a:r>
          </a:p>
        </p:txBody>
      </p:sp>
      <p:sp>
        <p:nvSpPr>
          <p:cNvPr id="9" name="Rectangle 8"/>
          <p:cNvSpPr/>
          <p:nvPr/>
        </p:nvSpPr>
        <p:spPr>
          <a:xfrm>
            <a:off x="484818" y="5322929"/>
            <a:ext cx="8174362" cy="56741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Facteurs </a:t>
            </a:r>
            <a:r>
              <a:rPr lang="fr-FR" sz="1200" b="1" dirty="0">
                <a:solidFill>
                  <a:srgbClr val="0F3A9C"/>
                </a:solidFill>
                <a:latin typeface="Arial" charset="0"/>
                <a:ea typeface="Arial" charset="0"/>
                <a:cs typeface="Arial" charset="0"/>
              </a:rPr>
              <a:t>à prendre en considération dans les changements de régimes alimentaires : </a:t>
            </a:r>
            <a:r>
              <a:rPr lang="fr-FR" sz="1200" dirty="0">
                <a:solidFill>
                  <a:srgbClr val="0F3A9C"/>
                </a:solidFill>
                <a:latin typeface="Arial" charset="0"/>
                <a:ea typeface="Arial" charset="0"/>
                <a:cs typeface="Arial" charset="0"/>
              </a:rPr>
              <a:t>préférences de la personne : types de nourriture - épices - temps des repas - ce qu’il faut éviter.</a:t>
            </a:r>
          </a:p>
        </p:txBody>
      </p:sp>
      <p:sp>
        <p:nvSpPr>
          <p:cNvPr id="16"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15" name="ZoneTexte 14"/>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1950572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888403"/>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Rechercher </a:t>
            </a:r>
            <a:r>
              <a:rPr lang="fr-FR" sz="1200" b="1" dirty="0">
                <a:solidFill>
                  <a:srgbClr val="0F3A9C"/>
                </a:solidFill>
                <a:latin typeface="Arial" charset="0"/>
                <a:ea typeface="Arial" charset="0"/>
                <a:cs typeface="Arial" charset="0"/>
              </a:rPr>
              <a:t>des problèmes de déglutition</a:t>
            </a:r>
            <a:r>
              <a:rPr lang="fr-FR" sz="1200" dirty="0">
                <a:solidFill>
                  <a:srgbClr val="0F3A9C"/>
                </a:solidFill>
                <a:latin typeface="Arial" charset="0"/>
                <a:ea typeface="Arial" charset="0"/>
                <a:cs typeface="Arial" charset="0"/>
              </a:rPr>
              <a:t> : souvent associés </a:t>
            </a:r>
            <a:r>
              <a:rPr lang="fr-FR" sz="1200" dirty="0" smtClean="0">
                <a:solidFill>
                  <a:srgbClr val="0F3A9C"/>
                </a:solidFill>
                <a:latin typeface="Arial" charset="0"/>
                <a:ea typeface="Arial" charset="0"/>
                <a:cs typeface="Arial" charset="0"/>
              </a:rPr>
              <a:t>à des </a:t>
            </a:r>
            <a:r>
              <a:rPr lang="fr-FR" sz="1200" dirty="0">
                <a:solidFill>
                  <a:srgbClr val="0F3A9C"/>
                </a:solidFill>
                <a:latin typeface="Arial" charset="0"/>
                <a:ea typeface="Arial" charset="0"/>
                <a:cs typeface="Arial" charset="0"/>
              </a:rPr>
              <a:t>problèmes médicaux ou des traitements (Ex : œsophagite, lésions liées aux radiations, tumeur maligne du cou ou de l’œsophage, accident vasculaire cérébral, maladie de Parkinson, rétrécissement, corps étranger, démence en phase terminale). </a:t>
            </a:r>
          </a:p>
          <a:p>
            <a:r>
              <a:rPr lang="fr-FR" sz="1200" dirty="0">
                <a:solidFill>
                  <a:srgbClr val="0F3A9C"/>
                </a:solidFill>
                <a:latin typeface="Arial" charset="0"/>
                <a:ea typeface="Arial" charset="0"/>
                <a:cs typeface="Arial" charset="0"/>
              </a:rPr>
              <a:t>Recours à un bilan de déglutition.</a:t>
            </a:r>
          </a:p>
        </p:txBody>
      </p:sp>
      <p:sp>
        <p:nvSpPr>
          <p:cNvPr id="14" name="Rectangle 13"/>
          <p:cNvSpPr/>
          <p:nvPr/>
        </p:nvSpPr>
        <p:spPr>
          <a:xfrm>
            <a:off x="484818" y="2193930"/>
            <a:ext cx="8174362" cy="1267384"/>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Problèmes </a:t>
            </a:r>
            <a:r>
              <a:rPr lang="fr-FR" sz="1200" b="1" dirty="0">
                <a:solidFill>
                  <a:srgbClr val="0F3A9C"/>
                </a:solidFill>
                <a:latin typeface="Arial" charset="0"/>
                <a:ea typeface="Arial" charset="0"/>
                <a:cs typeface="Arial" charset="0"/>
              </a:rPr>
              <a:t>alarmants qui sont des signes de pathologies </a:t>
            </a:r>
            <a:r>
              <a:rPr lang="fr-FR" sz="1200" dirty="0">
                <a:solidFill>
                  <a:srgbClr val="0F3A9C"/>
                </a:solidFill>
                <a:latin typeface="Arial" charset="0"/>
                <a:ea typeface="Arial" charset="0"/>
                <a:cs typeface="Arial" charset="0"/>
              </a:rPr>
              <a:t>: dégoût pour certains types d’aliments - lenteur pour s’alimenter - plaintes concernant la nourriture qui colle au fond de la gorge ou dans la poitrine - douleur en avalant - toux ou étouffement en mangeant - régurgitation de nourriture.</a:t>
            </a:r>
          </a:p>
          <a:p>
            <a:endParaRPr lang="fr-FR" sz="400" dirty="0">
              <a:solidFill>
                <a:srgbClr val="0F3A9C"/>
              </a:solidFill>
              <a:latin typeface="Arial" charset="0"/>
              <a:ea typeface="Arial" charset="0"/>
              <a:cs typeface="Arial" charset="0"/>
            </a:endParaRPr>
          </a:p>
          <a:p>
            <a:pPr marL="342900" indent="-342900">
              <a:buFontTx/>
              <a:buChar char="-"/>
            </a:pPr>
            <a:r>
              <a:rPr lang="fr-FR" sz="1200" dirty="0">
                <a:solidFill>
                  <a:srgbClr val="0F3A9C"/>
                </a:solidFill>
                <a:latin typeface="Arial" charset="0"/>
                <a:ea typeface="Arial" charset="0"/>
                <a:cs typeface="Arial" charset="0"/>
              </a:rPr>
              <a:t>En cas de mode d’alimentation spéciale, la personne pourrait-elle manger et avaler un autre type de nourriture ? La monotonie de certains régimes peut faire diminuer les </a:t>
            </a:r>
            <a:r>
              <a:rPr lang="fr-FR" sz="1200" dirty="0" smtClean="0">
                <a:solidFill>
                  <a:srgbClr val="0F3A9C"/>
                </a:solidFill>
                <a:latin typeface="Arial" charset="0"/>
                <a:ea typeface="Arial" charset="0"/>
                <a:cs typeface="Arial" charset="0"/>
              </a:rPr>
              <a:t>prise.</a:t>
            </a:r>
            <a:endParaRPr lang="fr-FR" sz="1200" dirty="0">
              <a:solidFill>
                <a:srgbClr val="0F3A9C"/>
              </a:solidFill>
              <a:latin typeface="Arial" charset="0"/>
              <a:ea typeface="Arial" charset="0"/>
              <a:cs typeface="Arial" charset="0"/>
            </a:endParaRPr>
          </a:p>
          <a:p>
            <a:pPr marL="342900" indent="-342900">
              <a:buFontTx/>
              <a:buChar char="-"/>
            </a:pPr>
            <a:r>
              <a:rPr lang="fr-FR" sz="1200" dirty="0">
                <a:solidFill>
                  <a:srgbClr val="0F3A9C"/>
                </a:solidFill>
                <a:latin typeface="Arial" charset="0"/>
                <a:ea typeface="Arial" charset="0"/>
                <a:cs typeface="Arial" charset="0"/>
              </a:rPr>
              <a:t>En cas d’œsophagite causée par un reflux, le traitement aide à résoudre les problèmes de </a:t>
            </a:r>
            <a:r>
              <a:rPr lang="fr-FR" sz="1200" dirty="0" smtClean="0">
                <a:solidFill>
                  <a:srgbClr val="0F3A9C"/>
                </a:solidFill>
                <a:latin typeface="Arial" charset="0"/>
                <a:ea typeface="Arial" charset="0"/>
                <a:cs typeface="Arial" charset="0"/>
              </a:rPr>
              <a:t>déglutition.</a:t>
            </a:r>
            <a:endParaRPr lang="fr-FR" sz="1200" dirty="0">
              <a:solidFill>
                <a:srgbClr val="0F3A9C"/>
              </a:solidFill>
              <a:latin typeface="Arial" charset="0"/>
              <a:ea typeface="Arial" charset="0"/>
              <a:cs typeface="Arial" charset="0"/>
            </a:endParaRPr>
          </a:p>
        </p:txBody>
      </p:sp>
      <p:sp>
        <p:nvSpPr>
          <p:cNvPr id="10"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8" name="ZoneTexte 7"/>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90304806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4879950"/>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Problèmes </a:t>
            </a:r>
            <a:r>
              <a:rPr lang="fr-FR" sz="1200" b="1" dirty="0">
                <a:solidFill>
                  <a:srgbClr val="0F3A9C"/>
                </a:solidFill>
                <a:latin typeface="Arial" charset="0"/>
                <a:ea typeface="Arial" charset="0"/>
                <a:cs typeface="Arial" charset="0"/>
              </a:rPr>
              <a:t>bucco-dentaires</a:t>
            </a:r>
            <a:r>
              <a:rPr lang="fr-FR" sz="1200" dirty="0">
                <a:solidFill>
                  <a:srgbClr val="0F3A9C"/>
                </a:solidFill>
                <a:latin typeface="Arial" charset="0"/>
                <a:ea typeface="Arial" charset="0"/>
                <a:cs typeface="Arial" charset="0"/>
              </a:rPr>
              <a:t>. Ex : dent cassée ou fracturée, saignements des gencives - une prothèse dentaire descellée - lésions buccales - bouche sèche - hygiène bucco-dentaire.</a:t>
            </a:r>
          </a:p>
          <a:p>
            <a:pPr algn="just"/>
            <a:endParaRPr lang="fr-FR" sz="400" dirty="0">
              <a:solidFill>
                <a:srgbClr val="0F3A9C"/>
              </a:solidFill>
              <a:latin typeface="Arial" charset="0"/>
              <a:ea typeface="Arial" charset="0"/>
              <a:cs typeface="Arial" charset="0"/>
            </a:endParaRPr>
          </a:p>
          <a:p>
            <a:pPr marL="342900" indent="-342900" algn="just">
              <a:buFontTx/>
              <a:buChar char="-"/>
            </a:pPr>
            <a:r>
              <a:rPr lang="fr-FR" sz="1200" b="1" dirty="0">
                <a:solidFill>
                  <a:srgbClr val="0F3A9C"/>
                </a:solidFill>
                <a:latin typeface="Arial" charset="0"/>
                <a:ea typeface="Arial" charset="0"/>
                <a:cs typeface="Arial" charset="0"/>
              </a:rPr>
              <a:t>Dents</a:t>
            </a:r>
            <a:r>
              <a:rPr lang="fr-FR" sz="1200" dirty="0">
                <a:solidFill>
                  <a:srgbClr val="0F3A9C"/>
                </a:solidFill>
                <a:latin typeface="Arial" charset="0"/>
                <a:ea typeface="Arial" charset="0"/>
                <a:cs typeface="Arial" charset="0"/>
              </a:rPr>
              <a:t> cassées ou fracturée nécessitent une surveillance</a:t>
            </a:r>
          </a:p>
          <a:p>
            <a:pPr marL="342900" indent="-342900" algn="just">
              <a:buFontTx/>
              <a:buChar char="-"/>
            </a:pPr>
            <a:r>
              <a:rPr lang="fr-FR" sz="1200" dirty="0">
                <a:solidFill>
                  <a:srgbClr val="0F3A9C"/>
                </a:solidFill>
                <a:latin typeface="Arial" charset="0"/>
                <a:ea typeface="Arial" charset="0"/>
                <a:cs typeface="Arial" charset="0"/>
              </a:rPr>
              <a:t>Saignement des </a:t>
            </a:r>
            <a:r>
              <a:rPr lang="fr-FR" sz="1200" b="1" dirty="0">
                <a:solidFill>
                  <a:srgbClr val="0F3A9C"/>
                </a:solidFill>
                <a:latin typeface="Arial" charset="0"/>
                <a:ea typeface="Arial" charset="0"/>
                <a:cs typeface="Arial" charset="0"/>
              </a:rPr>
              <a:t>gencives</a:t>
            </a:r>
            <a:r>
              <a:rPr lang="fr-FR" sz="1200" dirty="0">
                <a:solidFill>
                  <a:srgbClr val="0F3A9C"/>
                </a:solidFill>
                <a:latin typeface="Arial" charset="0"/>
                <a:ea typeface="Arial" charset="0"/>
                <a:cs typeface="Arial" charset="0"/>
              </a:rPr>
              <a:t> : les saignements autour des dents peuvent être dus à une inflammation de la gencive (gingivite) - une inflammation destructrice de l’os supportant la dent - une maladie systémique - une prise de médicaments</a:t>
            </a:r>
            <a:r>
              <a:rPr lang="fr-FR" sz="1200" dirty="0" smtClean="0">
                <a:solidFill>
                  <a:srgbClr val="0F3A9C"/>
                </a:solidFill>
                <a:latin typeface="Arial" charset="0"/>
                <a:ea typeface="Arial" charset="0"/>
                <a:cs typeface="Arial" charset="0"/>
              </a:rPr>
              <a:t>.</a:t>
            </a:r>
          </a:p>
          <a:p>
            <a:pPr marL="342900" indent="-342900" algn="just">
              <a:buFontTx/>
              <a:buChar char="-"/>
            </a:pPr>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Assurez vous d’une hygiène dentaire régulière</a:t>
            </a:r>
            <a:r>
              <a:rPr lang="fr-FR" sz="1200" dirty="0" smtClean="0">
                <a:solidFill>
                  <a:srgbClr val="0F3A9C"/>
                </a:solidFill>
                <a:latin typeface="Arial" charset="0"/>
                <a:ea typeface="Arial" charset="0"/>
                <a:cs typeface="Arial" charset="0"/>
              </a:rPr>
              <a:t>.</a:t>
            </a:r>
          </a:p>
          <a:p>
            <a:pPr algn="just"/>
            <a:endParaRPr lang="fr-FR" sz="12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Recours au professionnel en présence de </a:t>
            </a:r>
            <a:r>
              <a:rPr lang="fr-FR" sz="1200" dirty="0" smtClean="0">
                <a:solidFill>
                  <a:srgbClr val="0F3A9C"/>
                </a:solidFill>
                <a:latin typeface="Arial" charset="0"/>
                <a:ea typeface="Arial" charset="0"/>
                <a:cs typeface="Arial" charset="0"/>
              </a:rPr>
              <a:t>saignements : </a:t>
            </a:r>
            <a:r>
              <a:rPr lang="fr-FR" sz="1200" dirty="0">
                <a:solidFill>
                  <a:srgbClr val="0F3A9C"/>
                </a:solidFill>
                <a:latin typeface="Arial" charset="0"/>
                <a:ea typeface="Arial" charset="0"/>
                <a:cs typeface="Arial" charset="0"/>
              </a:rPr>
              <a:t>médecin - </a:t>
            </a:r>
            <a:r>
              <a:rPr lang="fr-FR" sz="1200" dirty="0" smtClean="0">
                <a:solidFill>
                  <a:srgbClr val="0F3A9C"/>
                </a:solidFill>
                <a:latin typeface="Arial" charset="0"/>
                <a:ea typeface="Arial" charset="0"/>
                <a:cs typeface="Arial" charset="0"/>
              </a:rPr>
              <a:t>dentiste</a:t>
            </a:r>
          </a:p>
          <a:p>
            <a:pPr marL="342900" indent="-342900" algn="just">
              <a:buSzPct val="60000"/>
              <a:buFont typeface=".AppleSystemUIFont" charset="-120"/>
              <a:buChar char="-"/>
            </a:pPr>
            <a:r>
              <a:rPr lang="fr-FR" sz="1200" dirty="0" smtClean="0">
                <a:solidFill>
                  <a:srgbClr val="0F3A9C"/>
                </a:solidFill>
                <a:latin typeface="Arial" charset="0"/>
                <a:ea typeface="Arial" charset="0"/>
                <a:cs typeface="Arial" charset="0"/>
              </a:rPr>
              <a:t>Une </a:t>
            </a:r>
            <a:r>
              <a:rPr lang="fr-FR" sz="1200" b="1" dirty="0">
                <a:solidFill>
                  <a:srgbClr val="0F3A9C"/>
                </a:solidFill>
                <a:latin typeface="Arial" charset="0"/>
                <a:ea typeface="Arial" charset="0"/>
                <a:cs typeface="Arial" charset="0"/>
              </a:rPr>
              <a:t>prothèse douloureuse </a:t>
            </a:r>
            <a:r>
              <a:rPr lang="fr-FR" sz="1200" dirty="0">
                <a:solidFill>
                  <a:srgbClr val="0F3A9C"/>
                </a:solidFill>
                <a:latin typeface="Arial" charset="0"/>
                <a:ea typeface="Arial" charset="0"/>
                <a:cs typeface="Arial" charset="0"/>
              </a:rPr>
              <a:t>requiert un examen par un dentiste afin de déterminer s’elle peut être ajustée ou s’il faut la remplacer.</a:t>
            </a:r>
          </a:p>
          <a:p>
            <a:pPr marL="342900" indent="-342900" algn="just">
              <a:buFontTx/>
              <a:buChar char="-"/>
            </a:pPr>
            <a:r>
              <a:rPr lang="fr-FR" sz="1200" dirty="0">
                <a:solidFill>
                  <a:srgbClr val="0F3A9C"/>
                </a:solidFill>
                <a:latin typeface="Arial" charset="0"/>
                <a:ea typeface="Arial" charset="0"/>
                <a:cs typeface="Arial" charset="0"/>
              </a:rPr>
              <a:t>Lésions des </a:t>
            </a:r>
            <a:r>
              <a:rPr lang="fr-FR" sz="1200" b="1" dirty="0">
                <a:solidFill>
                  <a:srgbClr val="0F3A9C"/>
                </a:solidFill>
                <a:latin typeface="Arial" charset="0"/>
                <a:ea typeface="Arial" charset="0"/>
                <a:cs typeface="Arial" charset="0"/>
              </a:rPr>
              <a:t>lèvres ou de la bouche </a:t>
            </a:r>
            <a:r>
              <a:rPr lang="fr-FR" sz="1200" dirty="0">
                <a:solidFill>
                  <a:srgbClr val="0F3A9C"/>
                </a:solidFill>
                <a:latin typeface="Arial" charset="0"/>
                <a:ea typeface="Arial" charset="0"/>
                <a:cs typeface="Arial" charset="0"/>
              </a:rPr>
              <a:t>(gerçures, boutons de fièvre, ulcérations douloureuses, nouvelles excroissances dans la bouche). De nombreuses lésions touchent les lèvres et la bouche et affectent la mastication. </a:t>
            </a:r>
          </a:p>
          <a:p>
            <a:pPr algn="just"/>
            <a:r>
              <a:rPr lang="fr-FR" sz="1200" dirty="0" smtClean="0">
                <a:solidFill>
                  <a:srgbClr val="0F3A9C"/>
                </a:solidFill>
                <a:latin typeface="Arial" charset="0"/>
                <a:ea typeface="Arial" charset="0"/>
                <a:cs typeface="Arial" charset="0"/>
              </a:rPr>
              <a:t> Un </a:t>
            </a:r>
            <a:r>
              <a:rPr lang="fr-FR" sz="1200" dirty="0">
                <a:solidFill>
                  <a:srgbClr val="0F3A9C"/>
                </a:solidFill>
                <a:latin typeface="Arial" charset="0"/>
                <a:ea typeface="Arial" charset="0"/>
                <a:cs typeface="Arial" charset="0"/>
              </a:rPr>
              <a:t>dentiste ou un médecin doit évaluer les lésions qui ne guérissent </a:t>
            </a:r>
          </a:p>
          <a:p>
            <a:pPr algn="just"/>
            <a:r>
              <a:rPr lang="fr-FR" sz="1200" dirty="0" smtClean="0">
                <a:solidFill>
                  <a:srgbClr val="0F3A9C"/>
                </a:solidFill>
                <a:latin typeface="Arial" charset="0"/>
                <a:ea typeface="Arial" charset="0"/>
                <a:cs typeface="Arial" charset="0"/>
              </a:rPr>
              <a:t> pas </a:t>
            </a:r>
            <a:r>
              <a:rPr lang="fr-FR" sz="1200" dirty="0">
                <a:solidFill>
                  <a:srgbClr val="0F3A9C"/>
                </a:solidFill>
                <a:latin typeface="Arial" charset="0"/>
                <a:ea typeface="Arial" charset="0"/>
                <a:cs typeface="Arial" charset="0"/>
              </a:rPr>
              <a:t>au bout de 2 semaines</a:t>
            </a:r>
          </a:p>
          <a:p>
            <a:pPr marL="342900" indent="-342900" algn="just">
              <a:buSzPct val="60000"/>
              <a:buFont typeface=".AppleSystemUIFont" charset="-120"/>
              <a:buChar char="-"/>
            </a:pPr>
            <a:r>
              <a:rPr lang="fr-FR" sz="1200" dirty="0">
                <a:solidFill>
                  <a:srgbClr val="0F3A9C"/>
                </a:solidFill>
                <a:latin typeface="Arial" charset="0"/>
                <a:ea typeface="Arial" charset="0"/>
                <a:cs typeface="Arial" charset="0"/>
              </a:rPr>
              <a:t>Problèmes de </a:t>
            </a:r>
            <a:r>
              <a:rPr lang="fr-FR" sz="1200" b="1" dirty="0">
                <a:solidFill>
                  <a:srgbClr val="0F3A9C"/>
                </a:solidFill>
                <a:latin typeface="Arial" charset="0"/>
                <a:ea typeface="Arial" charset="0"/>
                <a:cs typeface="Arial" charset="0"/>
              </a:rPr>
              <a:t>goût ou d’odorat</a:t>
            </a:r>
            <a:r>
              <a:rPr lang="fr-FR" sz="1200" dirty="0">
                <a:solidFill>
                  <a:srgbClr val="0F3A9C"/>
                </a:solidFill>
                <a:latin typeface="Arial" charset="0"/>
                <a:ea typeface="Arial" charset="0"/>
                <a:cs typeface="Arial" charset="0"/>
              </a:rPr>
              <a:t>. Les adultes âgés éprouvent fréquemment des troubles du goût ou odorat. L’une des causes les plus fréquentes est le manque d’hygiène buccale.</a:t>
            </a:r>
          </a:p>
          <a:p>
            <a:pPr marL="342900" indent="-342900" algn="just">
              <a:buFontTx/>
              <a:buChar char="-"/>
            </a:pPr>
            <a:r>
              <a:rPr lang="fr-FR" sz="1200" b="1" dirty="0">
                <a:solidFill>
                  <a:srgbClr val="0F3A9C"/>
                </a:solidFill>
                <a:latin typeface="Arial" charset="0"/>
                <a:ea typeface="Arial" charset="0"/>
                <a:cs typeface="Arial" charset="0"/>
              </a:rPr>
              <a:t>Bouche sèche </a:t>
            </a:r>
            <a:r>
              <a:rPr lang="fr-FR" sz="1200" dirty="0">
                <a:solidFill>
                  <a:srgbClr val="0F3A9C"/>
                </a:solidFill>
                <a:latin typeface="Arial" charset="0"/>
                <a:ea typeface="Arial" charset="0"/>
                <a:cs typeface="Arial" charset="0"/>
              </a:rPr>
              <a:t>qui peut être causé par : multiples médicaments et maladies - une radiothérapie de la tête ou du cou - la déshydratation. </a:t>
            </a:r>
          </a:p>
          <a:p>
            <a:pPr marL="355600" algn="just"/>
            <a:r>
              <a:rPr lang="fr-FR" sz="1200" dirty="0">
                <a:solidFill>
                  <a:srgbClr val="0F3A9C"/>
                </a:solidFill>
                <a:latin typeface="Arial" charset="0"/>
                <a:ea typeface="Arial" charset="0"/>
                <a:cs typeface="Arial" charset="0"/>
              </a:rPr>
              <a:t>Médicaments souvent impliqués : hypotenseurs - anxiolytiques -antidépresseurs - antipsychotiques -anticholinergiques - antihistaminiques [GAD Adéquation des médicaments</a:t>
            </a:r>
            <a:r>
              <a:rPr lang="fr-FR" sz="1200" dirty="0" smtClean="0">
                <a:solidFill>
                  <a:srgbClr val="0F3A9C"/>
                </a:solidFill>
                <a:latin typeface="Arial" charset="0"/>
                <a:ea typeface="Arial" charset="0"/>
                <a:cs typeface="Arial" charset="0"/>
              </a:rPr>
              <a:t>].</a:t>
            </a:r>
            <a:endParaRPr lang="fr-FR" sz="1200" b="1" dirty="0">
              <a:solidFill>
                <a:srgbClr val="0F3A9C"/>
              </a:solidFill>
              <a:cs typeface="Arial" panose="020B0604020202020204" pitchFamily="34" charset="0"/>
            </a:endParaRPr>
          </a:p>
        </p:txBody>
      </p:sp>
      <p:sp>
        <p:nvSpPr>
          <p:cNvPr id="7"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6" name="ZoneTexte 5"/>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285627625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2361208"/>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Le </a:t>
            </a:r>
            <a:r>
              <a:rPr lang="fr-FR" sz="1200" b="1" dirty="0">
                <a:solidFill>
                  <a:srgbClr val="0F3A9C"/>
                </a:solidFill>
                <a:latin typeface="Arial" charset="0"/>
                <a:ea typeface="Arial" charset="0"/>
                <a:cs typeface="Arial" charset="0"/>
              </a:rPr>
              <a:t>besoin d’aide pour l’alimentation</a:t>
            </a:r>
            <a:r>
              <a:rPr lang="fr-FR" sz="1200" dirty="0">
                <a:solidFill>
                  <a:srgbClr val="0F3A9C"/>
                </a:solidFill>
                <a:latin typeface="Arial" charset="0"/>
                <a:ea typeface="Arial" charset="0"/>
                <a:cs typeface="Arial" charset="0"/>
              </a:rPr>
              <a:t>. </a:t>
            </a:r>
          </a:p>
          <a:p>
            <a:pPr algn="just"/>
            <a:r>
              <a:rPr lang="fr-FR" sz="1200" dirty="0">
                <a:solidFill>
                  <a:srgbClr val="0F3A9C"/>
                </a:solidFill>
                <a:latin typeface="Arial" charset="0"/>
                <a:ea typeface="Arial" charset="0"/>
                <a:cs typeface="Arial" charset="0"/>
              </a:rPr>
              <a:t>Une diminution des capacités à s’alimenter peut être la conséquence d’un déficit cognitif ou physique.</a:t>
            </a:r>
          </a:p>
          <a:p>
            <a:pPr algn="just"/>
            <a:endParaRPr lang="fr-FR" sz="4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Les déficits cognitifs entrainent un blocage ou une incapacité à réaliser les séquences nécessaires.</a:t>
            </a:r>
          </a:p>
          <a:p>
            <a:pPr algn="just"/>
            <a:endParaRPr lang="fr-FR" sz="4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Parmi les déficits physiques en cause : problèmes musculo-squelettiques tels que l’arthrose - contractures - perte de l’amplitude </a:t>
            </a:r>
            <a:r>
              <a:rPr lang="fr-FR" sz="1200" dirty="0" smtClean="0">
                <a:solidFill>
                  <a:srgbClr val="0F3A9C"/>
                </a:solidFill>
                <a:latin typeface="Arial" charset="0"/>
                <a:ea typeface="Arial" charset="0"/>
                <a:cs typeface="Arial" charset="0"/>
              </a:rPr>
              <a:t>articulaire d’un </a:t>
            </a:r>
            <a:r>
              <a:rPr lang="fr-FR" sz="1200" dirty="0">
                <a:solidFill>
                  <a:srgbClr val="0F3A9C"/>
                </a:solidFill>
                <a:latin typeface="Arial" charset="0"/>
                <a:ea typeface="Arial" charset="0"/>
                <a:cs typeface="Arial" charset="0"/>
              </a:rPr>
              <a:t>bras - incapacité de s’asseoir - perte d’un membre</a:t>
            </a:r>
          </a:p>
          <a:p>
            <a:pPr algn="just"/>
            <a:endParaRPr lang="fr-FR" sz="4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Les stratégies thérapeutiques impliquent l’aide de tiers, de matériaux particuliers et un reconditionnement/réentraînement. </a:t>
            </a:r>
          </a:p>
          <a:p>
            <a:pPr algn="just"/>
            <a:r>
              <a:rPr lang="fr-FR" sz="1200" dirty="0">
                <a:solidFill>
                  <a:srgbClr val="0F3A9C"/>
                </a:solidFill>
                <a:latin typeface="Arial" charset="0"/>
                <a:ea typeface="Arial" charset="0"/>
                <a:cs typeface="Arial" charset="0"/>
              </a:rPr>
              <a:t>Alimenter une personne dépendante pour manger requiert 30 à 45 minutes.</a:t>
            </a:r>
          </a:p>
          <a:p>
            <a:pPr algn="just"/>
            <a:r>
              <a:rPr lang="fr-FR" sz="1200" dirty="0">
                <a:solidFill>
                  <a:srgbClr val="0F3A9C"/>
                </a:solidFill>
                <a:latin typeface="Arial" charset="0"/>
                <a:ea typeface="Arial" charset="0"/>
                <a:cs typeface="Arial" charset="0"/>
              </a:rPr>
              <a:t>Approches matérielles : équipements spéciaux (Ex : cuillère lestée) </a:t>
            </a:r>
            <a:r>
              <a:rPr lang="fr-FR" sz="1200" dirty="0" smtClean="0">
                <a:solidFill>
                  <a:srgbClr val="0F3A9C"/>
                </a:solidFill>
                <a:latin typeface="Arial" charset="0"/>
                <a:ea typeface="Arial" charset="0"/>
                <a:cs typeface="Arial" charset="0"/>
              </a:rPr>
              <a:t>- achat </a:t>
            </a:r>
            <a:r>
              <a:rPr lang="fr-FR" sz="1200" dirty="0">
                <a:solidFill>
                  <a:srgbClr val="0F3A9C"/>
                </a:solidFill>
                <a:latin typeface="Arial" charset="0"/>
                <a:ea typeface="Arial" charset="0"/>
                <a:cs typeface="Arial" charset="0"/>
              </a:rPr>
              <a:t>de nourritures que la personne peut manger en utilisant ses capacités résiduelles (Ex : texture est modifiée, aliments mangeables avec les doigts). </a:t>
            </a:r>
          </a:p>
          <a:p>
            <a:pPr algn="just"/>
            <a:r>
              <a:rPr lang="fr-FR" sz="1200" dirty="0">
                <a:solidFill>
                  <a:srgbClr val="0F3A9C"/>
                </a:solidFill>
                <a:latin typeface="Arial" charset="0"/>
                <a:ea typeface="Arial" charset="0"/>
                <a:cs typeface="Arial" charset="0"/>
              </a:rPr>
              <a:t>Le réentraînement nécessite un ergothérapeute. </a:t>
            </a:r>
          </a:p>
        </p:txBody>
      </p:sp>
      <p:sp>
        <p:nvSpPr>
          <p:cNvPr id="5" name="Rectangle 4"/>
          <p:cNvSpPr/>
          <p:nvPr/>
        </p:nvSpPr>
        <p:spPr>
          <a:xfrm>
            <a:off x="484818" y="3666735"/>
            <a:ext cx="8174362" cy="1688747"/>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Etats </a:t>
            </a:r>
            <a:r>
              <a:rPr lang="fr-FR" sz="1200" b="1" dirty="0">
                <a:solidFill>
                  <a:srgbClr val="0F3A9C"/>
                </a:solidFill>
                <a:latin typeface="Arial" charset="0"/>
                <a:ea typeface="Arial" charset="0"/>
                <a:cs typeface="Arial" charset="0"/>
              </a:rPr>
              <a:t>pathologiques</a:t>
            </a:r>
            <a:r>
              <a:rPr lang="fr-FR" sz="1200" dirty="0">
                <a:solidFill>
                  <a:srgbClr val="0F3A9C"/>
                </a:solidFill>
                <a:latin typeface="Arial" charset="0"/>
                <a:ea typeface="Arial" charset="0"/>
                <a:cs typeface="Arial" charset="0"/>
              </a:rPr>
              <a:t>.</a:t>
            </a:r>
          </a:p>
          <a:p>
            <a:pPr algn="just"/>
            <a:endParaRPr lang="fr-FR" sz="400" dirty="0">
              <a:solidFill>
                <a:srgbClr val="0F3A9C"/>
              </a:solidFill>
              <a:latin typeface="Arial" charset="0"/>
              <a:ea typeface="Arial" charset="0"/>
              <a:cs typeface="Arial" charset="0"/>
            </a:endParaRPr>
          </a:p>
          <a:p>
            <a:pPr algn="just"/>
            <a:r>
              <a:rPr lang="fr-FR" sz="1200" dirty="0">
                <a:solidFill>
                  <a:srgbClr val="0F3A9C"/>
                </a:solidFill>
                <a:latin typeface="Arial" charset="0"/>
                <a:ea typeface="Arial" charset="0"/>
                <a:cs typeface="Arial" charset="0"/>
              </a:rPr>
              <a:t>- Maladies aiguës et chroniques particulièrement les affections malignes peuvent modifier les besoins : réduction d’appétit ou d’intérêt pour la nourriture - nécessité d’une alimentation ou d’apports nutritionnels particuliers. </a:t>
            </a:r>
          </a:p>
          <a:p>
            <a:pPr algn="just"/>
            <a:r>
              <a:rPr lang="fr-FR" sz="1200" dirty="0">
                <a:solidFill>
                  <a:srgbClr val="0F3A9C"/>
                </a:solidFill>
                <a:latin typeface="Arial" charset="0"/>
                <a:ea typeface="Arial" charset="0"/>
                <a:cs typeface="Arial" charset="0"/>
              </a:rPr>
              <a:t>- Pathologies chroniques : démences et autres maladies neurologiques - arthrose - </a:t>
            </a:r>
            <a:r>
              <a:rPr lang="fr-FR" sz="1200" dirty="0" smtClean="0">
                <a:solidFill>
                  <a:srgbClr val="0F3A9C"/>
                </a:solidFill>
                <a:latin typeface="Arial" charset="0"/>
                <a:ea typeface="Arial" charset="0"/>
                <a:cs typeface="Arial" charset="0"/>
              </a:rPr>
              <a:t>asthme BPCO </a:t>
            </a:r>
            <a:r>
              <a:rPr lang="fr-FR" sz="1200" dirty="0">
                <a:solidFill>
                  <a:srgbClr val="0F3A9C"/>
                </a:solidFill>
                <a:latin typeface="Arial" charset="0"/>
                <a:ea typeface="Arial" charset="0"/>
                <a:cs typeface="Arial" charset="0"/>
              </a:rPr>
              <a:t>- maladies cardiaques, hépatiques, rénales - cancers - diabète - hypothyroïdie.</a:t>
            </a:r>
          </a:p>
          <a:p>
            <a:pPr marL="171450" indent="-171450" algn="just">
              <a:buFontTx/>
              <a:buChar char="-"/>
            </a:pPr>
            <a:r>
              <a:rPr lang="fr-FR" sz="1200" dirty="0" smtClean="0">
                <a:solidFill>
                  <a:srgbClr val="0F3A9C"/>
                </a:solidFill>
                <a:latin typeface="Arial" charset="0"/>
                <a:ea typeface="Arial" charset="0"/>
                <a:cs typeface="Arial" charset="0"/>
              </a:rPr>
              <a:t>Maladies </a:t>
            </a:r>
            <a:r>
              <a:rPr lang="fr-FR" sz="1200" dirty="0">
                <a:solidFill>
                  <a:srgbClr val="0F3A9C"/>
                </a:solidFill>
                <a:latin typeface="Arial" charset="0"/>
                <a:ea typeface="Arial" charset="0"/>
                <a:cs typeface="Arial" charset="0"/>
              </a:rPr>
              <a:t>aiguës récentes ou opérations chirurgicales peuvent provoquer une perte de poids. Le problème peut survenir en postopératoire. Ces personnes peuvent bénéficier d’un programme de nutrition adéquat et </a:t>
            </a:r>
            <a:r>
              <a:rPr lang="fr-FR" sz="1200" dirty="0" smtClean="0">
                <a:solidFill>
                  <a:srgbClr val="0F3A9C"/>
                </a:solidFill>
                <a:latin typeface="Arial" charset="0"/>
                <a:ea typeface="Arial" charset="0"/>
                <a:cs typeface="Arial" charset="0"/>
              </a:rPr>
              <a:t>d’exercice.</a:t>
            </a:r>
            <a:endParaRPr lang="fr-FR" sz="1200" dirty="0">
              <a:solidFill>
                <a:srgbClr val="0F3A9C"/>
              </a:solidFill>
              <a:latin typeface="Arial" charset="0"/>
              <a:ea typeface="Arial" charset="0"/>
              <a:cs typeface="Arial" charset="0"/>
            </a:endParaRPr>
          </a:p>
        </p:txBody>
      </p:sp>
      <p:sp>
        <p:nvSpPr>
          <p:cNvPr id="7"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8" name="ZoneTexte 7"/>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pPr algn="just"/>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833611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6" y="354013"/>
            <a:ext cx="7545099" cy="481012"/>
          </a:xfrm>
        </p:spPr>
        <p:txBody>
          <a:bodyPr>
            <a:normAutofit/>
          </a:bodyPr>
          <a:lstStyle/>
          <a:p>
            <a:r>
              <a:rPr lang="fr-FR" dirty="0"/>
              <a:t>Qu’est-ce qui caractérise </a:t>
            </a:r>
            <a:r>
              <a:rPr lang="fr-FR" dirty="0" smtClean="0"/>
              <a:t>l’évaluation interRAI-HC</a:t>
            </a:r>
            <a:r>
              <a:rPr lang="fr-FR" b="0" dirty="0" smtClean="0"/>
              <a:t>? </a:t>
            </a:r>
            <a:endParaRPr lang="fr-FR" b="0" dirty="0"/>
          </a:p>
          <a:p>
            <a:endParaRPr lang="fr-FR" dirty="0"/>
          </a:p>
        </p:txBody>
      </p:sp>
      <p:grpSp>
        <p:nvGrpSpPr>
          <p:cNvPr id="5" name="Groupe 4"/>
          <p:cNvGrpSpPr/>
          <p:nvPr/>
        </p:nvGrpSpPr>
        <p:grpSpPr>
          <a:xfrm>
            <a:off x="451192" y="1571347"/>
            <a:ext cx="8339610" cy="4554917"/>
            <a:chOff x="353199" y="1175621"/>
            <a:chExt cx="8437603" cy="4950644"/>
          </a:xfrm>
        </p:grpSpPr>
        <p:sp>
          <p:nvSpPr>
            <p:cNvPr id="6" name="Espace réservé du texte 5"/>
            <p:cNvSpPr txBox="1">
              <a:spLocks/>
            </p:cNvSpPr>
            <p:nvPr/>
          </p:nvSpPr>
          <p:spPr>
            <a:xfrm>
              <a:off x="3734455" y="2300856"/>
              <a:ext cx="5056347" cy="3564807"/>
            </a:xfrm>
            <a:prstGeom prst="rect">
              <a:avLst/>
            </a:prstGeom>
          </p:spPr>
          <p:txBody>
            <a:bodyPr numCol="1" anchor="ctr"/>
            <a:lst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25"/>
                </a:spcBef>
                <a:spcAft>
                  <a:spcPts val="225"/>
                </a:spcAft>
                <a:buSzPct val="60000"/>
                <a:defRPr/>
              </a:pPr>
              <a:endParaRPr lang="fr-FR" altLang="fr-FR" sz="1800" b="1" dirty="0" smtClean="0">
                <a:solidFill>
                  <a:srgbClr val="0F3A9C"/>
                </a:solidFill>
              </a:endParaRPr>
            </a:p>
            <a:p>
              <a:pPr>
                <a:spcBef>
                  <a:spcPts val="225"/>
                </a:spcBef>
                <a:spcAft>
                  <a:spcPts val="225"/>
                </a:spcAft>
                <a:buSzPct val="60000"/>
                <a:defRPr/>
              </a:pPr>
              <a:r>
                <a:rPr lang="fr-FR" altLang="fr-FR" sz="1800" b="1" dirty="0" smtClean="0">
                  <a:solidFill>
                    <a:srgbClr val="0F3A9C"/>
                  </a:solidFill>
                </a:rPr>
                <a:t>1</a:t>
              </a:r>
              <a:r>
                <a:rPr lang="fr-FR" altLang="fr-FR" sz="1800" b="1" baseline="30000" dirty="0" smtClean="0">
                  <a:solidFill>
                    <a:srgbClr val="0F3A9C"/>
                  </a:solidFill>
                </a:rPr>
                <a:t>ère</a:t>
              </a:r>
              <a:r>
                <a:rPr lang="fr-FR" altLang="fr-FR" sz="1800" b="1" dirty="0" smtClean="0">
                  <a:solidFill>
                    <a:srgbClr val="0F3A9C"/>
                  </a:solidFill>
                </a:rPr>
                <a:t> </a:t>
              </a:r>
              <a:r>
                <a:rPr lang="fr-FR" altLang="fr-FR" sz="1800" b="1" dirty="0">
                  <a:solidFill>
                    <a:srgbClr val="0F3A9C"/>
                  </a:solidFill>
                </a:rPr>
                <a:t>: </a:t>
              </a:r>
              <a:r>
                <a:rPr lang="fr-FR" altLang="fr-FR" sz="1800" dirty="0">
                  <a:solidFill>
                    <a:srgbClr val="0F3A9C"/>
                  </a:solidFill>
                </a:rPr>
                <a:t>Évaluation multidimensionnelle de chaque personne par une équipe pluri-professionnelle utilisant un outil </a:t>
              </a:r>
              <a:r>
                <a:rPr lang="fr-FR" altLang="fr-FR" sz="1800" dirty="0" smtClean="0">
                  <a:solidFill>
                    <a:srgbClr val="0F3A9C"/>
                  </a:solidFill>
                </a:rPr>
                <a:t>standardisé</a:t>
              </a:r>
            </a:p>
            <a:p>
              <a:pPr>
                <a:spcBef>
                  <a:spcPts val="225"/>
                </a:spcBef>
                <a:spcAft>
                  <a:spcPts val="225"/>
                </a:spcAft>
                <a:buSzPct val="60000"/>
                <a:defRPr/>
              </a:pPr>
              <a:endParaRPr lang="fr-FR" altLang="fr-FR" sz="1800" dirty="0" smtClean="0">
                <a:solidFill>
                  <a:srgbClr val="0F3A9C"/>
                </a:solidFill>
              </a:endParaRPr>
            </a:p>
            <a:p>
              <a:pPr>
                <a:spcBef>
                  <a:spcPts val="225"/>
                </a:spcBef>
                <a:spcAft>
                  <a:spcPts val="225"/>
                </a:spcAft>
                <a:buSzPct val="60000"/>
                <a:defRPr/>
              </a:pPr>
              <a:endParaRPr lang="fr-FR" altLang="fr-FR" sz="600" dirty="0">
                <a:solidFill>
                  <a:srgbClr val="0F3A9C"/>
                </a:solidFill>
              </a:endParaRPr>
            </a:p>
            <a:p>
              <a:pPr>
                <a:spcBef>
                  <a:spcPts val="225"/>
                </a:spcBef>
                <a:spcAft>
                  <a:spcPts val="225"/>
                </a:spcAft>
                <a:buSzPct val="60000"/>
                <a:defRPr/>
              </a:pPr>
              <a:r>
                <a:rPr lang="fr-FR" altLang="fr-FR" sz="1800" b="1" dirty="0">
                  <a:solidFill>
                    <a:srgbClr val="0F3A9C"/>
                  </a:solidFill>
                </a:rPr>
                <a:t>2</a:t>
              </a:r>
              <a:r>
                <a:rPr lang="fr-FR" altLang="fr-FR" sz="1800" b="1" baseline="30000" dirty="0">
                  <a:solidFill>
                    <a:srgbClr val="0F3A9C"/>
                  </a:solidFill>
                </a:rPr>
                <a:t>ème</a:t>
              </a:r>
              <a:r>
                <a:rPr lang="fr-FR" altLang="fr-FR" sz="1800" b="1" dirty="0">
                  <a:solidFill>
                    <a:srgbClr val="0F3A9C"/>
                  </a:solidFill>
                </a:rPr>
                <a:t> : </a:t>
              </a:r>
              <a:r>
                <a:rPr lang="fr-FR" altLang="fr-FR" sz="1800" dirty="0">
                  <a:solidFill>
                    <a:srgbClr val="0F3A9C"/>
                  </a:solidFill>
                </a:rPr>
                <a:t>Synthèse identifiant les problèmes (signaux </a:t>
              </a:r>
              <a:r>
                <a:rPr lang="fr-FR" altLang="fr-FR" sz="1800" dirty="0" smtClean="0">
                  <a:solidFill>
                    <a:srgbClr val="0F3A9C"/>
                  </a:solidFill>
                </a:rPr>
                <a:t>d’alarme), scores individuels et </a:t>
              </a:r>
              <a:r>
                <a:rPr lang="fr-FR" altLang="fr-FR" sz="1800" dirty="0">
                  <a:solidFill>
                    <a:srgbClr val="0F3A9C"/>
                  </a:solidFill>
                </a:rPr>
                <a:t>les guides d’analyse clinique approfondis par domaines </a:t>
              </a:r>
              <a:r>
                <a:rPr lang="fr-FR" altLang="fr-FR" sz="1800" dirty="0" smtClean="0">
                  <a:solidFill>
                    <a:srgbClr val="0F3A9C"/>
                  </a:solidFill>
                </a:rPr>
                <a:t>d’intervention (</a:t>
              </a:r>
              <a:r>
                <a:rPr lang="fr-FR" altLang="fr-FR" sz="1800" dirty="0">
                  <a:solidFill>
                    <a:srgbClr val="0F3A9C"/>
                  </a:solidFill>
                </a:rPr>
                <a:t>recommandations pour l’analyse des problèmes</a:t>
              </a:r>
              <a:r>
                <a:rPr lang="fr-FR" altLang="fr-FR" sz="1800" dirty="0" smtClean="0">
                  <a:solidFill>
                    <a:srgbClr val="0F3A9C"/>
                  </a:solidFill>
                </a:rPr>
                <a:t>)</a:t>
              </a:r>
            </a:p>
            <a:p>
              <a:pPr>
                <a:spcBef>
                  <a:spcPts val="225"/>
                </a:spcBef>
                <a:spcAft>
                  <a:spcPts val="225"/>
                </a:spcAft>
                <a:buSzPct val="60000"/>
                <a:defRPr/>
              </a:pPr>
              <a:endParaRPr lang="fr-FR" altLang="fr-FR" sz="1800" dirty="0">
                <a:solidFill>
                  <a:srgbClr val="0F3A9C"/>
                </a:solidFill>
              </a:endParaRPr>
            </a:p>
            <a:p>
              <a:pPr>
                <a:spcBef>
                  <a:spcPts val="225"/>
                </a:spcBef>
                <a:spcAft>
                  <a:spcPts val="225"/>
                </a:spcAft>
                <a:buSzPct val="60000"/>
                <a:defRPr/>
              </a:pPr>
              <a:endParaRPr lang="fr-FR" altLang="fr-FR" sz="600" dirty="0">
                <a:solidFill>
                  <a:srgbClr val="0F3A9C"/>
                </a:solidFill>
              </a:endParaRPr>
            </a:p>
            <a:p>
              <a:pPr>
                <a:spcBef>
                  <a:spcPts val="225"/>
                </a:spcBef>
                <a:spcAft>
                  <a:spcPts val="225"/>
                </a:spcAft>
                <a:buSzPct val="60000"/>
                <a:defRPr/>
              </a:pPr>
              <a:r>
                <a:rPr lang="fr-FR" altLang="fr-FR" sz="1800" b="1" dirty="0">
                  <a:solidFill>
                    <a:srgbClr val="0F3A9C"/>
                  </a:solidFill>
                </a:rPr>
                <a:t>3</a:t>
              </a:r>
              <a:r>
                <a:rPr lang="fr-FR" altLang="fr-FR" sz="1800" b="1" baseline="30000" dirty="0">
                  <a:solidFill>
                    <a:srgbClr val="0F3A9C"/>
                  </a:solidFill>
                </a:rPr>
                <a:t>ème</a:t>
              </a:r>
              <a:r>
                <a:rPr lang="fr-FR" altLang="fr-FR" sz="1800" b="1" dirty="0">
                  <a:solidFill>
                    <a:srgbClr val="0F3A9C"/>
                  </a:solidFill>
                </a:rPr>
                <a:t> : </a:t>
              </a:r>
              <a:r>
                <a:rPr lang="fr-FR" altLang="fr-FR" sz="1800" dirty="0">
                  <a:solidFill>
                    <a:srgbClr val="0F3A9C"/>
                  </a:solidFill>
                </a:rPr>
                <a:t>Élaboration des plans d’aides et de soins</a:t>
              </a:r>
              <a:endParaRPr lang="fr-FR" altLang="fr-FR" sz="1800" b="1" dirty="0">
                <a:solidFill>
                  <a:srgbClr val="0F3A9C"/>
                </a:solidFill>
              </a:endParaRPr>
            </a:p>
            <a:p>
              <a:pPr algn="just">
                <a:spcBef>
                  <a:spcPts val="225"/>
                </a:spcBef>
                <a:spcAft>
                  <a:spcPts val="225"/>
                </a:spcAft>
                <a:buSzPct val="60000"/>
                <a:defRPr/>
              </a:pPr>
              <a:endParaRPr lang="fr-FR" altLang="fr-FR" sz="1800" b="1" dirty="0">
                <a:solidFill>
                  <a:srgbClr val="0F3A9C"/>
                </a:solidFill>
              </a:endParaRPr>
            </a:p>
          </p:txBody>
        </p:sp>
        <p:grpSp>
          <p:nvGrpSpPr>
            <p:cNvPr id="7" name="Groupe 6"/>
            <p:cNvGrpSpPr/>
            <p:nvPr/>
          </p:nvGrpSpPr>
          <p:grpSpPr>
            <a:xfrm>
              <a:off x="353199" y="1175621"/>
              <a:ext cx="3056932" cy="4950644"/>
              <a:chOff x="400643" y="1504951"/>
              <a:chExt cx="3056932" cy="4843177"/>
            </a:xfrm>
          </p:grpSpPr>
          <p:grpSp>
            <p:nvGrpSpPr>
              <p:cNvPr id="18" name="Groupe 17"/>
              <p:cNvGrpSpPr/>
              <p:nvPr/>
            </p:nvGrpSpPr>
            <p:grpSpPr>
              <a:xfrm>
                <a:off x="400643" y="2238678"/>
                <a:ext cx="3056932" cy="4109450"/>
                <a:chOff x="-3580608" y="-1336968"/>
                <a:chExt cx="2665742" cy="4506265"/>
              </a:xfrm>
            </p:grpSpPr>
            <p:sp>
              <p:nvSpPr>
                <p:cNvPr id="20" name="Rectangle à coins arrondis 19"/>
                <p:cNvSpPr/>
                <p:nvPr/>
              </p:nvSpPr>
              <p:spPr>
                <a:xfrm>
                  <a:off x="-3580278" y="936866"/>
                  <a:ext cx="2665412" cy="930788"/>
                </a:xfrm>
                <a:prstGeom prst="round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dirty="0">
                      <a:ln>
                        <a:noFill/>
                      </a:ln>
                      <a:solidFill>
                        <a:srgbClr val="002060"/>
                      </a:solidFill>
                      <a:effectLst/>
                      <a:uLnTx/>
                      <a:uFillTx/>
                      <a:ea typeface="+mn-ea"/>
                      <a:cs typeface="+mn-cs"/>
                    </a:rPr>
                    <a:t>Synthèse de </a:t>
                  </a:r>
                  <a:r>
                    <a:rPr kumimoji="0" lang="fr-FR" altLang="fr-FR" sz="1200" b="1" i="0" u="none" strike="noStrike" kern="0" cap="none" spc="0" normalizeH="0" baseline="0" noProof="0" dirty="0" smtClean="0">
                      <a:ln>
                        <a:noFill/>
                      </a:ln>
                      <a:solidFill>
                        <a:srgbClr val="002060"/>
                      </a:solidFill>
                      <a:effectLst/>
                      <a:uLnTx/>
                      <a:uFillTx/>
                      <a:ea typeface="+mn-ea"/>
                      <a:cs typeface="+mn-cs"/>
                    </a:rPr>
                    <a:t>l’évaluation</a:t>
                  </a:r>
                </a:p>
                <a:p>
                  <a:pPr marL="0" marR="0" lvl="0" indent="0" algn="ctr" defTabSz="914400" eaLnBrk="1" fontAlgn="base" latinLnBrk="0" hangingPunct="1">
                    <a:lnSpc>
                      <a:spcPct val="100000"/>
                    </a:lnSpc>
                    <a:spcBef>
                      <a:spcPct val="0"/>
                    </a:spcBef>
                    <a:spcAft>
                      <a:spcPct val="0"/>
                    </a:spcAft>
                    <a:buClrTx/>
                    <a:buSzTx/>
                    <a:buFontTx/>
                    <a:buNone/>
                    <a:tabLst/>
                    <a:defRPr/>
                  </a:pPr>
                  <a:r>
                    <a:rPr lang="fr-FR" altLang="fr-FR" sz="1200" b="1" kern="0" dirty="0" smtClean="0">
                      <a:solidFill>
                        <a:srgbClr val="002060"/>
                      </a:solidFill>
                    </a:rPr>
                    <a:t>Guides d’analyse clinique</a:t>
                  </a:r>
                  <a:endParaRPr kumimoji="0" lang="fr-FR" altLang="fr-FR" sz="1200" b="1" i="0" u="none" strike="noStrike" kern="0" cap="none" spc="0" normalizeH="0" baseline="0" noProof="0" dirty="0">
                    <a:ln>
                      <a:noFill/>
                    </a:ln>
                    <a:solidFill>
                      <a:srgbClr val="002060"/>
                    </a:solidFill>
                    <a:effectLst/>
                    <a:uLnTx/>
                    <a:uFillTx/>
                    <a:ea typeface="+mn-ea"/>
                    <a:cs typeface="+mn-cs"/>
                  </a:endParaRPr>
                </a:p>
              </p:txBody>
            </p:sp>
            <p:sp>
              <p:nvSpPr>
                <p:cNvPr id="21" name="Rectangle à coins arrondis 20"/>
                <p:cNvSpPr/>
                <p:nvPr/>
              </p:nvSpPr>
              <p:spPr>
                <a:xfrm>
                  <a:off x="-3578691" y="-955377"/>
                  <a:ext cx="2663825" cy="1081086"/>
                </a:xfrm>
                <a:prstGeom prst="round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dirty="0">
                      <a:ln>
                        <a:noFill/>
                      </a:ln>
                      <a:solidFill>
                        <a:srgbClr val="002060"/>
                      </a:solidFill>
                      <a:effectLst/>
                      <a:uLnTx/>
                      <a:uFillTx/>
                    </a:rPr>
                    <a:t>Evaluation </a:t>
                  </a:r>
                  <a:r>
                    <a:rPr kumimoji="0" lang="fr-FR" altLang="fr-FR" sz="1200" b="1" i="0" u="none" strike="noStrike" kern="0" cap="none" spc="0" normalizeH="0" baseline="0" noProof="0" dirty="0" smtClean="0">
                      <a:ln>
                        <a:noFill/>
                      </a:ln>
                      <a:solidFill>
                        <a:srgbClr val="002060"/>
                      </a:solidFill>
                      <a:effectLst/>
                      <a:uLnTx/>
                      <a:uFillTx/>
                    </a:rPr>
                    <a:t>multidimensionnelle : </a:t>
                  </a:r>
                </a:p>
                <a:p>
                  <a:pPr marL="171450" lvl="0" indent="-171450" fontAlgn="base">
                    <a:spcBef>
                      <a:spcPct val="0"/>
                    </a:spcBef>
                    <a:spcAft>
                      <a:spcPct val="0"/>
                    </a:spcAft>
                    <a:buFont typeface="Arial" panose="020B0604020202020204" pitchFamily="34" charset="0"/>
                    <a:buChar char="•"/>
                    <a:defRPr/>
                  </a:pPr>
                  <a:r>
                    <a:rPr lang="fr-FR" altLang="fr-FR" sz="1050" i="1" kern="0" dirty="0" smtClean="0">
                      <a:solidFill>
                        <a:srgbClr val="002060"/>
                      </a:solidFill>
                    </a:rPr>
                    <a:t>observation </a:t>
                  </a:r>
                  <a:r>
                    <a:rPr lang="fr-FR" altLang="fr-FR" sz="1050" i="1" kern="0" dirty="0">
                      <a:solidFill>
                        <a:srgbClr val="002060"/>
                      </a:solidFill>
                    </a:rPr>
                    <a:t>de la personne dans son environnement </a:t>
                  </a:r>
                  <a:r>
                    <a:rPr lang="fr-FR" altLang="fr-FR" sz="1050" i="1" kern="0" dirty="0" smtClean="0">
                      <a:solidFill>
                        <a:srgbClr val="002060"/>
                      </a:solidFill>
                    </a:rPr>
                    <a:t>(à domicile)</a:t>
                  </a:r>
                </a:p>
                <a:p>
                  <a:pPr marL="171450" lvl="0" indent="-171450" fontAlgn="base">
                    <a:spcBef>
                      <a:spcPct val="0"/>
                    </a:spcBef>
                    <a:spcAft>
                      <a:spcPct val="0"/>
                    </a:spcAft>
                    <a:buFont typeface="Arial" panose="020B0604020202020204" pitchFamily="34" charset="0"/>
                    <a:buChar char="•"/>
                    <a:defRPr/>
                  </a:pPr>
                  <a:r>
                    <a:rPr lang="fr-FR" altLang="fr-FR" sz="1050" i="1" kern="0" dirty="0" smtClean="0">
                      <a:solidFill>
                        <a:srgbClr val="002060"/>
                      </a:solidFill>
                    </a:rPr>
                    <a:t>échange </a:t>
                  </a:r>
                  <a:r>
                    <a:rPr lang="fr-FR" altLang="fr-FR" sz="1050" i="1" kern="0" dirty="0">
                      <a:solidFill>
                        <a:srgbClr val="002060"/>
                      </a:solidFill>
                    </a:rPr>
                    <a:t>avec elle et son </a:t>
                  </a:r>
                  <a:r>
                    <a:rPr lang="fr-FR" altLang="fr-FR" sz="1050" i="1" kern="0" dirty="0" smtClean="0">
                      <a:solidFill>
                        <a:srgbClr val="002060"/>
                      </a:solidFill>
                    </a:rPr>
                    <a:t>entourage</a:t>
                  </a:r>
                </a:p>
                <a:p>
                  <a:pPr marL="171450" lvl="0" indent="-171450" fontAlgn="base">
                    <a:spcBef>
                      <a:spcPct val="0"/>
                    </a:spcBef>
                    <a:spcAft>
                      <a:spcPct val="0"/>
                    </a:spcAft>
                    <a:buFont typeface="Arial" panose="020B0604020202020204" pitchFamily="34" charset="0"/>
                    <a:buChar char="•"/>
                    <a:defRPr/>
                  </a:pPr>
                  <a:r>
                    <a:rPr lang="fr-FR" altLang="fr-FR" sz="1050" i="1" kern="0" dirty="0" smtClean="0">
                      <a:solidFill>
                        <a:srgbClr val="002060"/>
                      </a:solidFill>
                    </a:rPr>
                    <a:t>échange </a:t>
                  </a:r>
                  <a:r>
                    <a:rPr lang="fr-FR" altLang="fr-FR" sz="1050" i="1" kern="0" dirty="0">
                      <a:solidFill>
                        <a:srgbClr val="002060"/>
                      </a:solidFill>
                    </a:rPr>
                    <a:t>avec ses </a:t>
                  </a:r>
                  <a:r>
                    <a:rPr lang="fr-FR" altLang="fr-FR" sz="1050" i="1" kern="0" dirty="0" smtClean="0">
                      <a:solidFill>
                        <a:srgbClr val="002060"/>
                      </a:solidFill>
                    </a:rPr>
                    <a:t>soignants</a:t>
                  </a:r>
                </a:p>
                <a:p>
                  <a:pPr marL="171450" lvl="0" indent="-171450" fontAlgn="base">
                    <a:spcBef>
                      <a:spcPct val="0"/>
                    </a:spcBef>
                    <a:spcAft>
                      <a:spcPct val="0"/>
                    </a:spcAft>
                    <a:buFont typeface="Arial" panose="020B0604020202020204" pitchFamily="34" charset="0"/>
                    <a:buChar char="•"/>
                    <a:defRPr/>
                  </a:pPr>
                  <a:r>
                    <a:rPr lang="fr-FR" altLang="fr-FR" sz="1050" i="1" kern="0" dirty="0" smtClean="0">
                      <a:solidFill>
                        <a:srgbClr val="002060"/>
                      </a:solidFill>
                    </a:rPr>
                    <a:t>revue </a:t>
                  </a:r>
                  <a:r>
                    <a:rPr lang="fr-FR" altLang="fr-FR" sz="1050" i="1" kern="0" dirty="0">
                      <a:solidFill>
                        <a:srgbClr val="002060"/>
                      </a:solidFill>
                    </a:rPr>
                    <a:t>des documents disponibles</a:t>
                  </a:r>
                  <a:endParaRPr kumimoji="0" lang="fr-FR" altLang="fr-FR" sz="1050" i="1" u="none" strike="noStrike" kern="0" cap="none" spc="0" normalizeH="0" baseline="0" noProof="0" dirty="0">
                    <a:ln>
                      <a:noFill/>
                    </a:ln>
                    <a:solidFill>
                      <a:srgbClr val="002060"/>
                    </a:solidFill>
                    <a:effectLst/>
                    <a:uLnTx/>
                    <a:uFillTx/>
                  </a:endParaRPr>
                </a:p>
              </p:txBody>
            </p:sp>
            <p:sp>
              <p:nvSpPr>
                <p:cNvPr id="22" name="Rectangle à coins arrondis 21"/>
                <p:cNvSpPr/>
                <p:nvPr/>
              </p:nvSpPr>
              <p:spPr>
                <a:xfrm>
                  <a:off x="-3580608" y="2373019"/>
                  <a:ext cx="2665412" cy="796278"/>
                </a:xfrm>
                <a:prstGeom prst="round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1" i="0" u="none" strike="noStrike" kern="0" cap="none" spc="0" normalizeH="0" baseline="0" noProof="0" dirty="0" smtClean="0">
                      <a:ln>
                        <a:noFill/>
                      </a:ln>
                      <a:solidFill>
                        <a:srgbClr val="002060"/>
                      </a:solidFill>
                      <a:effectLst/>
                      <a:uLnTx/>
                      <a:uFillTx/>
                      <a:ea typeface="+mn-ea"/>
                      <a:cs typeface="+mn-cs"/>
                    </a:rPr>
                    <a:t>Plan d’aide et de soins (PSI)</a:t>
                  </a:r>
                  <a:endParaRPr kumimoji="0" lang="fr-FR" altLang="fr-FR" sz="1200" b="1" i="0" u="none" strike="noStrike" kern="0" cap="none" spc="0" normalizeH="0" baseline="0" noProof="0" dirty="0">
                    <a:ln>
                      <a:noFill/>
                    </a:ln>
                    <a:solidFill>
                      <a:srgbClr val="002060"/>
                    </a:solidFill>
                    <a:effectLst/>
                    <a:uLnTx/>
                    <a:uFillTx/>
                    <a:ea typeface="+mn-ea"/>
                    <a:cs typeface="+mn-cs"/>
                  </a:endParaRPr>
                </a:p>
              </p:txBody>
            </p:sp>
            <p:sp>
              <p:nvSpPr>
                <p:cNvPr id="23" name="Flèche vers le bas 22"/>
                <p:cNvSpPr/>
                <p:nvPr/>
              </p:nvSpPr>
              <p:spPr>
                <a:xfrm>
                  <a:off x="-2451495" y="-1336968"/>
                  <a:ext cx="287484" cy="338345"/>
                </a:xfrm>
                <a:prstGeom prst="downArrow">
                  <a:avLst/>
                </a:prstGeom>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fr-FR" sz="1200" b="0" i="0" u="none" strike="noStrike" kern="0" cap="none" spc="0" normalizeH="0" baseline="0" noProof="0" dirty="0">
                    <a:ln>
                      <a:noFill/>
                    </a:ln>
                    <a:solidFill>
                      <a:srgbClr val="000000"/>
                    </a:solidFill>
                    <a:effectLst/>
                    <a:uLnTx/>
                    <a:uFillTx/>
                    <a:ea typeface="+mn-ea"/>
                    <a:cs typeface="+mn-cs"/>
                  </a:endParaRPr>
                </a:p>
              </p:txBody>
            </p:sp>
          </p:grpSp>
          <p:sp>
            <p:nvSpPr>
              <p:cNvPr id="19" name="Rectangle à coins arrondis 18"/>
              <p:cNvSpPr/>
              <p:nvPr/>
            </p:nvSpPr>
            <p:spPr>
              <a:xfrm>
                <a:off x="400643" y="1504951"/>
                <a:ext cx="3054734" cy="723900"/>
              </a:xfrm>
              <a:prstGeom prst="roundRect">
                <a:avLst/>
              </a:prstGeom>
              <a:solidFill>
                <a:schemeClr val="accent1">
                  <a:lumMod val="40000"/>
                  <a:lumOff val="60000"/>
                </a:schemeClr>
              </a:solidFill>
              <a:ln/>
            </p:spPr>
            <p:style>
              <a:lnRef idx="1">
                <a:schemeClr val="accent3"/>
              </a:lnRef>
              <a:fillRef idx="2">
                <a:schemeClr val="accent3"/>
              </a:fillRef>
              <a:effectRef idx="1">
                <a:schemeClr val="accent3"/>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i="0" u="none" strike="noStrike" kern="0" cap="none" spc="0" normalizeH="0" baseline="0" noProof="0" dirty="0" smtClean="0">
                    <a:ln>
                      <a:noFill/>
                    </a:ln>
                    <a:solidFill>
                      <a:srgbClr val="002060"/>
                    </a:solidFill>
                    <a:effectLst/>
                    <a:uLnTx/>
                    <a:uFillTx/>
                    <a:ea typeface="+mn-ea"/>
                    <a:cs typeface="+mn-cs"/>
                  </a:rPr>
                  <a:t>Préparation de l’évaluation multidimensionnelle</a:t>
                </a:r>
                <a:endParaRPr kumimoji="0" lang="fr-FR" altLang="fr-FR" sz="1200" i="0" u="none" strike="noStrike" kern="0" cap="none" spc="0" normalizeH="0" baseline="0" noProof="0" dirty="0">
                  <a:ln>
                    <a:noFill/>
                  </a:ln>
                  <a:solidFill>
                    <a:srgbClr val="002060"/>
                  </a:solidFill>
                  <a:effectLst/>
                  <a:uLnTx/>
                  <a:uFillTx/>
                  <a:ea typeface="+mn-ea"/>
                  <a:cs typeface="+mn-cs"/>
                </a:endParaRPr>
              </a:p>
            </p:txBody>
          </p:sp>
        </p:grpSp>
        <p:sp>
          <p:nvSpPr>
            <p:cNvPr id="8" name="Flèche courbée vers le bas 7"/>
            <p:cNvSpPr/>
            <p:nvPr/>
          </p:nvSpPr>
          <p:spPr>
            <a:xfrm>
              <a:off x="1533707" y="3300981"/>
              <a:ext cx="491596" cy="218184"/>
            </a:xfrm>
            <a:prstGeom prst="curvedDownArrow">
              <a:avLst/>
            </a:prstGeom>
            <a:ln/>
          </p:spPr>
          <p:style>
            <a:lnRef idx="1">
              <a:schemeClr val="accent1"/>
            </a:lnRef>
            <a:fillRef idx="2">
              <a:schemeClr val="accent1"/>
            </a:fillRef>
            <a:effectRef idx="1">
              <a:schemeClr val="accent1"/>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base">
                <a:spcBef>
                  <a:spcPct val="0"/>
                </a:spcBef>
                <a:spcAft>
                  <a:spcPct val="0"/>
                </a:spcAft>
              </a:pPr>
              <a:endParaRPr lang="fr-FR" altLang="fr-FR" sz="1200" kern="0" dirty="0">
                <a:solidFill>
                  <a:srgbClr val="000000"/>
                </a:solidFill>
                <a:latin typeface="Arial"/>
              </a:endParaRPr>
            </a:p>
          </p:txBody>
        </p:sp>
        <p:sp>
          <p:nvSpPr>
            <p:cNvPr id="9" name="Flèche courbée vers le haut 8"/>
            <p:cNvSpPr/>
            <p:nvPr/>
          </p:nvSpPr>
          <p:spPr>
            <a:xfrm flipH="1">
              <a:off x="1546005" y="3726484"/>
              <a:ext cx="468712" cy="214855"/>
            </a:xfrm>
            <a:prstGeom prst="curvedUpArrow">
              <a:avLst/>
            </a:prstGeom>
            <a:ln/>
          </p:spPr>
          <p:style>
            <a:lnRef idx="1">
              <a:schemeClr val="accent1"/>
            </a:lnRef>
            <a:fillRef idx="2">
              <a:schemeClr val="accent1"/>
            </a:fillRef>
            <a:effectRef idx="1">
              <a:schemeClr val="accent1"/>
            </a:effectRef>
            <a:fontRef idx="minor">
              <a:schemeClr val="dk1"/>
            </a:fontRef>
          </p:style>
          <p:txBody>
            <a:bodyPr numCol="1" anchor="ctr"/>
            <a:lstStyle>
              <a:defPPr>
                <a:defRPr lang="fr-FR" alt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altLang="fr-FR" sz="12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0" name="Connecteur droit 9"/>
            <p:cNvCxnSpPr/>
            <p:nvPr/>
          </p:nvCxnSpPr>
          <p:spPr>
            <a:xfrm flipV="1">
              <a:off x="370145" y="3618932"/>
              <a:ext cx="8105147" cy="11723"/>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451192" y="2078950"/>
              <a:ext cx="8105147" cy="11723"/>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53199" y="5142587"/>
              <a:ext cx="8105147" cy="11723"/>
            </a:xfrm>
            <a:prstGeom prst="line">
              <a:avLst/>
            </a:prstGeom>
            <a:ln w="6350">
              <a:solidFill>
                <a:schemeClr val="bg2">
                  <a:lumMod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ZoneTexte 43"/>
            <p:cNvSpPr txBox="1"/>
            <p:nvPr/>
          </p:nvSpPr>
          <p:spPr>
            <a:xfrm>
              <a:off x="1430058" y="3534416"/>
              <a:ext cx="1323975" cy="169277"/>
            </a:xfrm>
            <a:prstGeom prst="rect">
              <a:avLst/>
            </a:prstGeom>
            <a:noFill/>
          </p:spPr>
          <p:txBody>
            <a:bodyPr wrap="square" lIns="0" tIns="0" rIns="0" bIns="0" numCol="1" rtlCol="0">
              <a:spAutoFit/>
            </a:bodyPr>
            <a:lst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100" b="1" dirty="0" smtClean="0">
                  <a:solidFill>
                    <a:srgbClr val="002060"/>
                  </a:solidFill>
                </a:rPr>
                <a:t>Algorithmes</a:t>
              </a:r>
            </a:p>
          </p:txBody>
        </p:sp>
        <p:sp>
          <p:nvSpPr>
            <p:cNvPr id="16" name="Flèche vers le bas 15"/>
            <p:cNvSpPr/>
            <p:nvPr/>
          </p:nvSpPr>
          <p:spPr>
            <a:xfrm>
              <a:off x="1654038" y="4916555"/>
              <a:ext cx="353439" cy="4109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defPPr>
                <a:defRPr lang="fr-FR" alt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ltLang="fr-FR" dirty="0"/>
            </a:p>
          </p:txBody>
        </p:sp>
        <p:sp>
          <p:nvSpPr>
            <p:cNvPr id="17" name="Rectangle 16"/>
            <p:cNvSpPr/>
            <p:nvPr/>
          </p:nvSpPr>
          <p:spPr>
            <a:xfrm>
              <a:off x="3744787" y="1222436"/>
              <a:ext cx="4572000" cy="702484"/>
            </a:xfrm>
            <a:prstGeom prst="rect">
              <a:avLst/>
            </a:prstGeom>
          </p:spPr>
          <p:txBody>
            <a:bodyPr numCol="1">
              <a:spAutoFit/>
            </a:bodyPr>
            <a:lst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altLang="fr-FR" dirty="0" smtClean="0">
                  <a:solidFill>
                    <a:srgbClr val="0F3A9C"/>
                  </a:solidFill>
                </a:rPr>
                <a:t>Manuel : </a:t>
              </a:r>
              <a:r>
                <a:rPr lang="fr-FR" altLang="fr-FR" i="1" dirty="0" smtClean="0">
                  <a:solidFill>
                    <a:srgbClr val="0F3A9C"/>
                  </a:solidFill>
                </a:rPr>
                <a:t>Guide </a:t>
              </a:r>
              <a:r>
                <a:rPr lang="fr-FR" altLang="fr-FR" i="1" dirty="0">
                  <a:solidFill>
                    <a:srgbClr val="0F3A9C"/>
                  </a:solidFill>
                </a:rPr>
                <a:t>d’utilisation du formulaire InterRAI-HomeCare</a:t>
              </a:r>
              <a:endParaRPr lang="fr-FR" altLang="fr-FR" dirty="0">
                <a:solidFill>
                  <a:srgbClr val="0F3A9C"/>
                </a:solidFill>
              </a:endParaRPr>
            </a:p>
          </p:txBody>
        </p:sp>
      </p:grpSp>
      <p:sp>
        <p:nvSpPr>
          <p:cNvPr id="24" name="Espace réservé du texte 2"/>
          <p:cNvSpPr>
            <a:spLocks noGrp="1"/>
          </p:cNvSpPr>
          <p:nvPr>
            <p:ph type="body" sz="quarter" idx="11"/>
          </p:nvPr>
        </p:nvSpPr>
        <p:spPr>
          <a:xfrm>
            <a:off x="582669" y="1076046"/>
            <a:ext cx="7941770" cy="441683"/>
          </a:xfrm>
        </p:spPr>
        <p:txBody>
          <a:bodyPr>
            <a:noAutofit/>
          </a:bodyPr>
          <a:lstStyle/>
          <a:p>
            <a:r>
              <a:rPr lang="fr-FR" sz="1600" dirty="0">
                <a:solidFill>
                  <a:srgbClr val="0070C0"/>
                </a:solidFill>
              </a:rPr>
              <a:t>Une démarche en 3 étapes</a:t>
            </a:r>
          </a:p>
        </p:txBody>
      </p:sp>
    </p:spTree>
    <p:extLst>
      <p:ext uri="{BB962C8B-B14F-4D97-AF65-F5344CB8AC3E}">
        <p14:creationId xmlns:p14="http://schemas.microsoft.com/office/powerpoint/2010/main" val="4014543276"/>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1429020"/>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dirty="0">
                <a:solidFill>
                  <a:srgbClr val="0F3A9C"/>
                </a:solidFill>
                <a:latin typeface="Arial" charset="0"/>
                <a:ea typeface="Arial" charset="0"/>
                <a:cs typeface="Arial" charset="0"/>
              </a:rPr>
              <a:t>P</a:t>
            </a:r>
            <a:r>
              <a:rPr lang="fr-FR" sz="1200" b="1" dirty="0" smtClean="0">
                <a:solidFill>
                  <a:srgbClr val="0F3A9C"/>
                </a:solidFill>
                <a:latin typeface="Arial" charset="0"/>
                <a:ea typeface="Arial" charset="0"/>
                <a:cs typeface="Arial" charset="0"/>
              </a:rPr>
              <a:t>roblèmes </a:t>
            </a:r>
            <a:r>
              <a:rPr lang="fr-FR" sz="1200" b="1" dirty="0">
                <a:solidFill>
                  <a:srgbClr val="0F3A9C"/>
                </a:solidFill>
                <a:latin typeface="Arial" charset="0"/>
                <a:ea typeface="Arial" charset="0"/>
                <a:cs typeface="Arial" charset="0"/>
              </a:rPr>
              <a:t>cognitif et de communication</a:t>
            </a:r>
            <a:r>
              <a:rPr lang="fr-FR" sz="1200" dirty="0">
                <a:solidFill>
                  <a:srgbClr val="0F3A9C"/>
                </a:solidFill>
                <a:latin typeface="Arial" charset="0"/>
                <a:ea typeface="Arial" charset="0"/>
                <a:cs typeface="Arial" charset="0"/>
              </a:rPr>
              <a:t>.</a:t>
            </a:r>
          </a:p>
          <a:p>
            <a:pPr algn="just"/>
            <a:r>
              <a:rPr lang="fr-FR" sz="1200" dirty="0">
                <a:solidFill>
                  <a:srgbClr val="0F3A9C"/>
                </a:solidFill>
                <a:latin typeface="Arial" charset="0"/>
                <a:ea typeface="Arial" charset="0"/>
                <a:cs typeface="Arial" charset="0"/>
              </a:rPr>
              <a:t>Apport insuffisant de nourriture et perte de poids sont associés à la sévérité du trouble [GAD Communication et Perte Cognitive].</a:t>
            </a:r>
          </a:p>
          <a:p>
            <a:pPr algn="just"/>
            <a:r>
              <a:rPr lang="fr-FR" sz="1200" dirty="0">
                <a:solidFill>
                  <a:srgbClr val="0F3A9C"/>
                </a:solidFill>
                <a:latin typeface="Arial" charset="0"/>
                <a:ea typeface="Arial" charset="0"/>
                <a:cs typeface="Arial" charset="0"/>
              </a:rPr>
              <a:t>Les mécanismes : difficultés pour mastication et déglutition - perte du plaisir de manger - comportements perturbateurs (Ex : déambulation à la recherche de nourritures agréables) </a:t>
            </a:r>
          </a:p>
          <a:p>
            <a:pPr algn="just"/>
            <a:r>
              <a:rPr lang="fr-FR" sz="1200" dirty="0">
                <a:solidFill>
                  <a:srgbClr val="0F3A9C"/>
                </a:solidFill>
                <a:latin typeface="Arial" charset="0"/>
                <a:ea typeface="Arial" charset="0"/>
                <a:cs typeface="Arial" charset="0"/>
              </a:rPr>
              <a:t>Les stratégies d’intervention : approches comportementales pour nourrir les personnes agressives physiquement - nutrition fragmentée</a:t>
            </a:r>
          </a:p>
        </p:txBody>
      </p:sp>
      <p:sp>
        <p:nvSpPr>
          <p:cNvPr id="5" name="Rectangle 4"/>
          <p:cNvSpPr/>
          <p:nvPr/>
        </p:nvSpPr>
        <p:spPr>
          <a:xfrm>
            <a:off x="484818" y="2734547"/>
            <a:ext cx="8174362" cy="810598"/>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Dépression</a:t>
            </a:r>
            <a:r>
              <a:rPr lang="fr-FR" sz="1200" dirty="0">
                <a:solidFill>
                  <a:srgbClr val="0F3A9C"/>
                </a:solidFill>
                <a:latin typeface="Arial" charset="0"/>
                <a:ea typeface="Arial" charset="0"/>
                <a:cs typeface="Arial" charset="0"/>
              </a:rPr>
              <a:t>. </a:t>
            </a:r>
          </a:p>
          <a:p>
            <a:pPr algn="just"/>
            <a:r>
              <a:rPr lang="fr-FR" sz="1200" dirty="0">
                <a:solidFill>
                  <a:srgbClr val="0F3A9C"/>
                </a:solidFill>
                <a:latin typeface="Arial" charset="0"/>
                <a:ea typeface="Arial" charset="0"/>
                <a:cs typeface="Arial" charset="0"/>
              </a:rPr>
              <a:t>La dépression peut amener certaines personnes à diminuer les quantité de nourriture. </a:t>
            </a:r>
          </a:p>
          <a:p>
            <a:pPr algn="just"/>
            <a:r>
              <a:rPr lang="fr-FR" sz="1200" dirty="0">
                <a:solidFill>
                  <a:srgbClr val="0F3A9C"/>
                </a:solidFill>
                <a:latin typeface="Arial" charset="0"/>
                <a:ea typeface="Arial" charset="0"/>
                <a:cs typeface="Arial" charset="0"/>
              </a:rPr>
              <a:t>Un Score &gt; 3 sur l’échelle de </a:t>
            </a:r>
            <a:r>
              <a:rPr lang="fr-FR" sz="1200" dirty="0" smtClean="0">
                <a:solidFill>
                  <a:srgbClr val="0F3A9C"/>
                </a:solidFill>
                <a:latin typeface="Arial" charset="0"/>
                <a:ea typeface="Arial" charset="0"/>
                <a:cs typeface="Arial" charset="0"/>
              </a:rPr>
              <a:t>dépression suggère </a:t>
            </a:r>
            <a:r>
              <a:rPr lang="fr-FR" sz="1200" dirty="0">
                <a:solidFill>
                  <a:srgbClr val="0F3A9C"/>
                </a:solidFill>
                <a:latin typeface="Arial" charset="0"/>
                <a:ea typeface="Arial" charset="0"/>
                <a:cs typeface="Arial" charset="0"/>
              </a:rPr>
              <a:t>une possible dépression [GAD Humeur].</a:t>
            </a:r>
          </a:p>
          <a:p>
            <a:pPr algn="just"/>
            <a:endParaRPr lang="fr-FR" sz="1200" dirty="0">
              <a:solidFill>
                <a:srgbClr val="0F3A9C"/>
              </a:solidFill>
              <a:latin typeface="Arial" charset="0"/>
              <a:ea typeface="Arial" charset="0"/>
              <a:cs typeface="Arial" charset="0"/>
            </a:endParaRPr>
          </a:p>
        </p:txBody>
      </p:sp>
      <p:sp>
        <p:nvSpPr>
          <p:cNvPr id="7" name="Rectangle 6"/>
          <p:cNvSpPr/>
          <p:nvPr/>
        </p:nvSpPr>
        <p:spPr>
          <a:xfrm>
            <a:off x="484818" y="3780396"/>
            <a:ext cx="8174362" cy="1594176"/>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pPr algn="just"/>
            <a:r>
              <a:rPr lang="fr-FR" sz="1200" b="1" dirty="0" smtClean="0">
                <a:solidFill>
                  <a:srgbClr val="0F3A9C"/>
                </a:solidFill>
                <a:latin typeface="Arial" charset="0"/>
                <a:ea typeface="Arial" charset="0"/>
                <a:cs typeface="Arial" charset="0"/>
              </a:rPr>
              <a:t>Médications</a:t>
            </a:r>
            <a:r>
              <a:rPr lang="fr-FR" sz="1200" dirty="0">
                <a:solidFill>
                  <a:srgbClr val="0F3A9C"/>
                </a:solidFill>
                <a:latin typeface="Arial" charset="0"/>
                <a:ea typeface="Arial" charset="0"/>
                <a:cs typeface="Arial" charset="0"/>
              </a:rPr>
              <a:t>. </a:t>
            </a:r>
          </a:p>
          <a:p>
            <a:pPr algn="just"/>
            <a:r>
              <a:rPr lang="fr-FR" sz="1200" dirty="0">
                <a:solidFill>
                  <a:srgbClr val="0F3A9C"/>
                </a:solidFill>
                <a:latin typeface="Arial" charset="0"/>
                <a:ea typeface="Arial" charset="0"/>
                <a:cs typeface="Arial" charset="0"/>
              </a:rPr>
              <a:t>Les effets secondaires des médicaments sont une cause fréquente et réversible de diminution de l’alimentation. </a:t>
            </a:r>
          </a:p>
          <a:p>
            <a:pPr algn="just"/>
            <a:r>
              <a:rPr lang="fr-FR" sz="1200" dirty="0">
                <a:solidFill>
                  <a:srgbClr val="0F3A9C"/>
                </a:solidFill>
                <a:latin typeface="Arial" charset="0"/>
                <a:ea typeface="Arial" charset="0"/>
                <a:cs typeface="Arial" charset="0"/>
              </a:rPr>
              <a:t>Plusieurs médicaments sont connus pour provoquer une variation d’appétit - du sens gustatif - de l’odorat - des troubles gastro-intestinaux. </a:t>
            </a:r>
          </a:p>
          <a:p>
            <a:pPr algn="just"/>
            <a:r>
              <a:rPr lang="fr-FR" sz="1200" dirty="0">
                <a:solidFill>
                  <a:srgbClr val="0F3A9C"/>
                </a:solidFill>
                <a:latin typeface="Arial" charset="0"/>
                <a:ea typeface="Arial" charset="0"/>
                <a:cs typeface="Arial" charset="0"/>
              </a:rPr>
              <a:t>Les prescriptions de médicaments doivent être revues par le médecin et modifiées si nécessaire.</a:t>
            </a:r>
          </a:p>
          <a:p>
            <a:pPr algn="just"/>
            <a:r>
              <a:rPr lang="fr-FR" sz="1200" dirty="0">
                <a:solidFill>
                  <a:srgbClr val="0F3A9C"/>
                </a:solidFill>
                <a:latin typeface="Arial" charset="0"/>
                <a:ea typeface="Arial" charset="0"/>
                <a:cs typeface="Arial" charset="0"/>
              </a:rPr>
              <a:t>L’utilisation de diurétiques - anti-inflammatoires ou anti parkinsoniens nécessitent parfois des modifications de l’alimentation [GAD médicaments].</a:t>
            </a:r>
          </a:p>
        </p:txBody>
      </p:sp>
      <p:sp>
        <p:nvSpPr>
          <p:cNvPr id="8"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10" name="ZoneTexte 9"/>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76138339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902131"/>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Nécessité </a:t>
            </a:r>
            <a:r>
              <a:rPr lang="fr-FR" sz="1200" b="1" dirty="0">
                <a:solidFill>
                  <a:srgbClr val="0F3A9C"/>
                </a:solidFill>
                <a:latin typeface="Arial" charset="0"/>
                <a:ea typeface="Arial" charset="0"/>
                <a:cs typeface="Arial" charset="0"/>
              </a:rPr>
              <a:t>d’un régime particulier</a:t>
            </a:r>
            <a:r>
              <a:rPr lang="fr-FR" sz="1200" dirty="0">
                <a:solidFill>
                  <a:srgbClr val="0F3A9C"/>
                </a:solidFill>
                <a:latin typeface="Arial" charset="0"/>
                <a:ea typeface="Arial" charset="0"/>
                <a:cs typeface="Arial" charset="0"/>
              </a:rPr>
              <a:t>. </a:t>
            </a:r>
          </a:p>
          <a:p>
            <a:r>
              <a:rPr lang="fr-FR" sz="1200" dirty="0">
                <a:solidFill>
                  <a:srgbClr val="0F3A9C"/>
                </a:solidFill>
                <a:latin typeface="Arial" charset="0"/>
                <a:ea typeface="Arial" charset="0"/>
                <a:cs typeface="Arial" charset="0"/>
              </a:rPr>
              <a:t>Un régime particulier est-il en cours ? Doit-il être maintenu ?</a:t>
            </a:r>
          </a:p>
          <a:p>
            <a:r>
              <a:rPr lang="fr-FR" sz="1200" dirty="0">
                <a:solidFill>
                  <a:srgbClr val="0F3A9C"/>
                </a:solidFill>
                <a:latin typeface="Arial" charset="0"/>
                <a:ea typeface="Arial" charset="0"/>
                <a:cs typeface="Arial" charset="0"/>
              </a:rPr>
              <a:t>Recours à une consultation diététique si besoin. </a:t>
            </a:r>
          </a:p>
          <a:p>
            <a:pPr marL="342900" indent="-342900">
              <a:buFontTx/>
              <a:buChar char="-"/>
            </a:pPr>
            <a:r>
              <a:rPr lang="fr-FR" sz="1200" dirty="0">
                <a:solidFill>
                  <a:srgbClr val="0F3A9C"/>
                </a:solidFill>
                <a:latin typeface="Arial" charset="0"/>
                <a:ea typeface="Arial" charset="0"/>
                <a:cs typeface="Arial" charset="0"/>
              </a:rPr>
              <a:t>Régime diabétique et restriction de certains aliments - Régime pour augmenter le poids</a:t>
            </a:r>
          </a:p>
        </p:txBody>
      </p:sp>
      <p:sp>
        <p:nvSpPr>
          <p:cNvPr id="5" name="Rectangle 4"/>
          <p:cNvSpPr/>
          <p:nvPr/>
        </p:nvSpPr>
        <p:spPr>
          <a:xfrm>
            <a:off x="484818" y="2207658"/>
            <a:ext cx="8174362" cy="56741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Environnement </a:t>
            </a:r>
            <a:r>
              <a:rPr lang="fr-FR" sz="1200" b="1" dirty="0">
                <a:solidFill>
                  <a:srgbClr val="0F3A9C"/>
                </a:solidFill>
                <a:latin typeface="Arial" charset="0"/>
                <a:ea typeface="Arial" charset="0"/>
                <a:cs typeface="Arial" charset="0"/>
              </a:rPr>
              <a:t>physique et social</a:t>
            </a:r>
          </a:p>
          <a:p>
            <a:r>
              <a:rPr lang="fr-FR" sz="1200" dirty="0">
                <a:solidFill>
                  <a:srgbClr val="0F3A9C"/>
                </a:solidFill>
                <a:latin typeface="Arial" charset="0"/>
                <a:ea typeface="Arial" charset="0"/>
                <a:cs typeface="Arial" charset="0"/>
              </a:rPr>
              <a:t>L’environnement psychosocial doit convenir pour avoir envie de manger</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p:txBody>
      </p:sp>
      <p:sp>
        <p:nvSpPr>
          <p:cNvPr id="7" name="Rectangle 6"/>
          <p:cNvSpPr/>
          <p:nvPr/>
        </p:nvSpPr>
        <p:spPr>
          <a:xfrm>
            <a:off x="484818" y="3016457"/>
            <a:ext cx="8174362" cy="1594176"/>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Au </a:t>
            </a:r>
            <a:r>
              <a:rPr lang="fr-FR" sz="1200" b="1" dirty="0">
                <a:solidFill>
                  <a:srgbClr val="0F3A9C"/>
                </a:solidFill>
                <a:latin typeface="Arial" charset="0"/>
                <a:ea typeface="Arial" charset="0"/>
                <a:cs typeface="Arial" charset="0"/>
              </a:rPr>
              <a:t>long cours, surveillez les éléments suivants : </a:t>
            </a:r>
          </a:p>
          <a:p>
            <a:pPr marL="342900" indent="-342900">
              <a:buFontTx/>
              <a:buChar char="-"/>
            </a:pPr>
            <a:r>
              <a:rPr lang="fr-FR" sz="1200" dirty="0">
                <a:solidFill>
                  <a:srgbClr val="0F3A9C"/>
                </a:solidFill>
                <a:latin typeface="Arial" charset="0"/>
                <a:ea typeface="Arial" charset="0"/>
                <a:cs typeface="Arial" charset="0"/>
              </a:rPr>
              <a:t>nourriture non mangée</a:t>
            </a:r>
          </a:p>
          <a:p>
            <a:pPr marL="342900" indent="-342900">
              <a:buFontTx/>
              <a:buChar char="-"/>
            </a:pPr>
            <a:r>
              <a:rPr lang="fr-FR" sz="1200" dirty="0">
                <a:solidFill>
                  <a:srgbClr val="0F3A9C"/>
                </a:solidFill>
                <a:latin typeface="Arial" charset="0"/>
                <a:ea typeface="Arial" charset="0"/>
                <a:cs typeface="Arial" charset="0"/>
              </a:rPr>
              <a:t>perte de poids puise prolonge</a:t>
            </a:r>
          </a:p>
          <a:p>
            <a:pPr marL="342900" indent="-342900">
              <a:buFontTx/>
              <a:buChar char="-"/>
            </a:pPr>
            <a:r>
              <a:rPr lang="fr-FR" sz="1200" dirty="0">
                <a:solidFill>
                  <a:srgbClr val="0F3A9C"/>
                </a:solidFill>
                <a:latin typeface="Arial" charset="0"/>
                <a:ea typeface="Arial" charset="0"/>
                <a:cs typeface="Arial" charset="0"/>
              </a:rPr>
              <a:t>bonne utilisation des équipements adaptés</a:t>
            </a:r>
          </a:p>
          <a:p>
            <a:pPr marL="342900" indent="-342900">
              <a:buFontTx/>
              <a:buChar char="-"/>
            </a:pPr>
            <a:r>
              <a:rPr lang="fr-FR" sz="1200" dirty="0">
                <a:solidFill>
                  <a:srgbClr val="0F3A9C"/>
                </a:solidFill>
                <a:latin typeface="Arial" charset="0"/>
                <a:ea typeface="Arial" charset="0"/>
                <a:cs typeface="Arial" charset="0"/>
              </a:rPr>
              <a:t>besoin continu de soutien ou d’assistance pour le repas</a:t>
            </a:r>
          </a:p>
          <a:p>
            <a:pPr marL="342900" indent="-342900">
              <a:buFontTx/>
              <a:buChar char="-"/>
            </a:pPr>
            <a:r>
              <a:rPr lang="fr-FR" sz="1200" dirty="0">
                <a:solidFill>
                  <a:srgbClr val="0F3A9C"/>
                </a:solidFill>
                <a:latin typeface="Arial" charset="0"/>
                <a:ea typeface="Arial" charset="0"/>
                <a:cs typeface="Arial" charset="0"/>
              </a:rPr>
              <a:t>problèmes de déglutition (nouveaux ou toujours présents)</a:t>
            </a:r>
          </a:p>
          <a:p>
            <a:pPr marL="342900" indent="-342900">
              <a:buFontTx/>
              <a:buChar char="-"/>
            </a:pPr>
            <a:r>
              <a:rPr lang="fr-FR" sz="1200" dirty="0">
                <a:solidFill>
                  <a:srgbClr val="0F3A9C"/>
                </a:solidFill>
                <a:latin typeface="Arial" charset="0"/>
                <a:ea typeface="Arial" charset="0"/>
                <a:cs typeface="Arial" charset="0"/>
              </a:rPr>
              <a:t>changements de préférences alimentaires</a:t>
            </a:r>
          </a:p>
          <a:p>
            <a:pPr marL="342900" indent="-342900">
              <a:buFontTx/>
              <a:buChar char="-"/>
            </a:pPr>
            <a:r>
              <a:rPr lang="fr-FR" sz="1200" dirty="0">
                <a:solidFill>
                  <a:srgbClr val="0F3A9C"/>
                </a:solidFill>
                <a:latin typeface="Arial" charset="0"/>
                <a:ea typeface="Arial" charset="0"/>
                <a:cs typeface="Arial" charset="0"/>
              </a:rPr>
              <a:t>évaluation de la valeur énergétique de la prise alimentaire</a:t>
            </a:r>
          </a:p>
        </p:txBody>
      </p:sp>
      <p:sp>
        <p:nvSpPr>
          <p:cNvPr id="8" name="Espace réservé du texte 2"/>
          <p:cNvSpPr>
            <a:spLocks noGrp="1"/>
          </p:cNvSpPr>
          <p:nvPr>
            <p:ph type="body" sz="quarter" idx="10"/>
          </p:nvPr>
        </p:nvSpPr>
        <p:spPr>
          <a:xfrm>
            <a:off x="642938" y="354013"/>
            <a:ext cx="7388954" cy="481012"/>
          </a:xfrm>
        </p:spPr>
        <p:txBody>
          <a:bodyPr/>
          <a:lstStyle/>
          <a:p>
            <a:r>
              <a:rPr lang="fr-FR" dirty="0"/>
              <a:t>GAD : </a:t>
            </a:r>
            <a:r>
              <a:rPr lang="fr-FR" dirty="0" smtClean="0"/>
              <a:t>Dénutrition (risque élevé ou risque modéré)</a:t>
            </a:r>
            <a:endParaRPr lang="fr-FR" dirty="0"/>
          </a:p>
        </p:txBody>
      </p:sp>
      <p:sp>
        <p:nvSpPr>
          <p:cNvPr id="10" name="ZoneTexte 9"/>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1685689809"/>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819" y="1070276"/>
            <a:ext cx="8174362" cy="1808291"/>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srgbClr val="FFFFFF"/>
                </a:solidFill>
                <a:latin typeface="Arial" charset="0"/>
                <a:ea typeface="Arial" charset="0"/>
                <a:cs typeface="Arial" charset="0"/>
              </a:rPr>
              <a:t>Le GAD communication est centré sur les relations entre </a:t>
            </a:r>
            <a:r>
              <a:rPr lang="fr-FR" sz="1400" dirty="0" smtClean="0">
                <a:solidFill>
                  <a:srgbClr val="FFFFFF"/>
                </a:solidFill>
                <a:latin typeface="Arial" charset="0"/>
                <a:ea typeface="Arial" charset="0"/>
                <a:cs typeface="Arial" charset="0"/>
              </a:rPr>
              <a:t>communication </a:t>
            </a:r>
            <a:r>
              <a:rPr lang="fr-FR" sz="1400" dirty="0">
                <a:solidFill>
                  <a:srgbClr val="FFFFFF"/>
                </a:solidFill>
                <a:latin typeface="Arial" charset="0"/>
                <a:ea typeface="Arial" charset="0"/>
                <a:cs typeface="Arial" charset="0"/>
              </a:rPr>
              <a:t>de la personne et ses facultés cognitives pour la prise de décision. </a:t>
            </a:r>
          </a:p>
          <a:p>
            <a:pPr algn="just"/>
            <a:r>
              <a:rPr lang="fr-FR" sz="1400" dirty="0">
                <a:solidFill>
                  <a:srgbClr val="FFFFFF"/>
                </a:solidFill>
                <a:latin typeface="Arial" charset="0"/>
                <a:ea typeface="Arial" charset="0"/>
                <a:cs typeface="Arial" charset="0"/>
              </a:rPr>
              <a:t>En général, la communication implique deux activités :</a:t>
            </a:r>
          </a:p>
          <a:p>
            <a:pPr algn="just"/>
            <a:r>
              <a:rPr lang="fr-FR" sz="1400" dirty="0">
                <a:solidFill>
                  <a:srgbClr val="FFFFFF"/>
                </a:solidFill>
                <a:latin typeface="Arial" charset="0"/>
                <a:ea typeface="Arial" charset="0"/>
                <a:cs typeface="Arial" charset="0"/>
              </a:rPr>
              <a:t>Expression - se faire comprendre par les autres, en général verbalement mais aussi à travers les échanges non verbaux</a:t>
            </a:r>
          </a:p>
          <a:p>
            <a:pPr algn="just"/>
            <a:r>
              <a:rPr lang="fr-FR" sz="1400" dirty="0">
                <a:solidFill>
                  <a:srgbClr val="FFFFFF"/>
                </a:solidFill>
                <a:latin typeface="Arial" charset="0"/>
                <a:ea typeface="Arial" charset="0"/>
                <a:cs typeface="Arial" charset="0"/>
              </a:rPr>
              <a:t>Et Compréhension - comprendre ou distinguer l’expression verbale ou écrite des autres. </a:t>
            </a:r>
          </a:p>
        </p:txBody>
      </p:sp>
      <p:sp>
        <p:nvSpPr>
          <p:cNvPr id="9" name="Espace réservé du texte 2"/>
          <p:cNvSpPr>
            <a:spLocks noGrp="1"/>
          </p:cNvSpPr>
          <p:nvPr>
            <p:ph type="body" sz="quarter" idx="10"/>
          </p:nvPr>
        </p:nvSpPr>
        <p:spPr>
          <a:xfrm>
            <a:off x="642938" y="216160"/>
            <a:ext cx="7388954" cy="775065"/>
          </a:xfrm>
        </p:spPr>
        <p:txBody>
          <a:bodyPr>
            <a:normAutofit/>
          </a:bodyPr>
          <a:lstStyle/>
          <a:p>
            <a:pPr lvl="0" eaLnBrk="0" fontAlgn="base" hangingPunct="0">
              <a:spcBef>
                <a:spcPct val="0"/>
              </a:spcBef>
              <a:spcAft>
                <a:spcPct val="0"/>
              </a:spcAft>
              <a:buSzPct val="60000"/>
            </a:pPr>
            <a:r>
              <a:rPr lang="fr-FR" dirty="0"/>
              <a:t>GAD : </a:t>
            </a:r>
            <a:r>
              <a:rPr lang="fr-FR" dirty="0" smtClean="0"/>
              <a:t>Communication (</a:t>
            </a:r>
            <a:r>
              <a:rPr lang="fr-FR" dirty="0"/>
              <a:t>potentiel d’amélioration </a:t>
            </a:r>
            <a:r>
              <a:rPr lang="fr-FR" dirty="0" smtClean="0"/>
              <a:t>- </a:t>
            </a:r>
            <a:r>
              <a:rPr lang="fr-FR" dirty="0"/>
              <a:t>prévention de la détérioration)</a:t>
            </a:r>
          </a:p>
        </p:txBody>
      </p:sp>
      <p:sp>
        <p:nvSpPr>
          <p:cNvPr id="13" name="ZoneTexte 12"/>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
        <p:nvSpPr>
          <p:cNvPr id="14" name="Rectangle 13"/>
          <p:cNvSpPr/>
          <p:nvPr/>
        </p:nvSpPr>
        <p:spPr>
          <a:xfrm>
            <a:off x="471567" y="3367450"/>
            <a:ext cx="8174362" cy="1185411"/>
          </a:xfrm>
          <a:prstGeom prst="rect">
            <a:avLst/>
          </a:prstGeom>
          <a:noFill/>
          <a:ln w="12700">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r>
              <a:rPr lang="fr-FR" sz="1400" dirty="0" smtClean="0">
                <a:solidFill>
                  <a:srgbClr val="0F3A9C"/>
                </a:solidFill>
                <a:latin typeface="Arial" charset="0"/>
                <a:ea typeface="Arial" charset="0"/>
                <a:cs typeface="Arial" charset="0"/>
              </a:rPr>
              <a:t>Prévenir </a:t>
            </a:r>
            <a:r>
              <a:rPr lang="fr-FR" sz="1400" dirty="0">
                <a:solidFill>
                  <a:srgbClr val="0F3A9C"/>
                </a:solidFill>
                <a:latin typeface="Arial" charset="0"/>
                <a:ea typeface="Arial" charset="0"/>
                <a:cs typeface="Arial" charset="0"/>
              </a:rPr>
              <a:t>le plus longtemps possible les pertes évitables des facultés de communication</a:t>
            </a:r>
          </a:p>
          <a:p>
            <a:pPr marL="285750" indent="-285750">
              <a:buFont typeface="Arial" panose="020B0604020202020204" pitchFamily="34" charset="0"/>
              <a:buChar char="•"/>
            </a:pPr>
            <a:r>
              <a:rPr lang="fr-FR" sz="1400" dirty="0" smtClean="0">
                <a:solidFill>
                  <a:srgbClr val="0F3A9C"/>
                </a:solidFill>
                <a:latin typeface="Arial" charset="0"/>
                <a:ea typeface="Arial" charset="0"/>
                <a:cs typeface="Arial" charset="0"/>
              </a:rPr>
              <a:t>Inverser </a:t>
            </a:r>
            <a:r>
              <a:rPr lang="fr-FR" sz="1400" dirty="0">
                <a:solidFill>
                  <a:srgbClr val="0F3A9C"/>
                </a:solidFill>
                <a:latin typeface="Arial" charset="0"/>
                <a:ea typeface="Arial" charset="0"/>
                <a:cs typeface="Arial" charset="0"/>
              </a:rPr>
              <a:t>ou améliorer le déficit de communication</a:t>
            </a:r>
          </a:p>
          <a:p>
            <a:pPr marL="285750" indent="-285750">
              <a:buFont typeface="Arial" panose="020B0604020202020204" pitchFamily="34" charset="0"/>
              <a:buChar char="•"/>
            </a:pPr>
            <a:r>
              <a:rPr lang="fr-FR" sz="1400" dirty="0" smtClean="0">
                <a:solidFill>
                  <a:srgbClr val="0F3A9C"/>
                </a:solidFill>
                <a:latin typeface="Arial" charset="0"/>
                <a:ea typeface="Arial" charset="0"/>
                <a:cs typeface="Arial" charset="0"/>
              </a:rPr>
              <a:t>Surveiller </a:t>
            </a:r>
            <a:r>
              <a:rPr lang="fr-FR" sz="1400" dirty="0">
                <a:solidFill>
                  <a:srgbClr val="0F3A9C"/>
                </a:solidFill>
                <a:latin typeface="Arial" charset="0"/>
                <a:ea typeface="Arial" charset="0"/>
                <a:cs typeface="Arial" charset="0"/>
              </a:rPr>
              <a:t>la liste de facteurs responsables et les traiter de façon appropriée</a:t>
            </a:r>
          </a:p>
          <a:p>
            <a:pPr marL="285750" indent="-285750">
              <a:buFont typeface="Arial" panose="020B0604020202020204" pitchFamily="34" charset="0"/>
              <a:buChar char="•"/>
            </a:pPr>
            <a:r>
              <a:rPr lang="fr-FR" sz="1400" dirty="0" smtClean="0">
                <a:solidFill>
                  <a:srgbClr val="0F3A9C"/>
                </a:solidFill>
                <a:latin typeface="Arial" charset="0"/>
                <a:ea typeface="Arial" charset="0"/>
                <a:cs typeface="Arial" charset="0"/>
              </a:rPr>
              <a:t>Travailler </a:t>
            </a:r>
            <a:r>
              <a:rPr lang="fr-FR" sz="1400" dirty="0">
                <a:solidFill>
                  <a:srgbClr val="0F3A9C"/>
                </a:solidFill>
                <a:latin typeface="Arial" charset="0"/>
                <a:ea typeface="Arial" charset="0"/>
                <a:cs typeface="Arial" charset="0"/>
              </a:rPr>
              <a:t>avec les familles et soignants pour assurer une communication efficace avec la </a:t>
            </a:r>
            <a:r>
              <a:rPr lang="fr-FR" sz="1400" dirty="0" smtClean="0">
                <a:solidFill>
                  <a:srgbClr val="0F3A9C"/>
                </a:solidFill>
                <a:latin typeface="Arial" charset="0"/>
                <a:ea typeface="Arial" charset="0"/>
                <a:cs typeface="Arial" charset="0"/>
              </a:rPr>
              <a:t>personne</a:t>
            </a:r>
            <a:r>
              <a:rPr lang="fr-FR" sz="1400" dirty="0">
                <a:solidFill>
                  <a:srgbClr val="0F3A9C"/>
                </a:solidFill>
                <a:latin typeface="Arial" charset="0"/>
                <a:ea typeface="Arial" charset="0"/>
                <a:cs typeface="Arial" charset="0"/>
              </a:rPr>
              <a:t>.</a:t>
            </a:r>
          </a:p>
        </p:txBody>
      </p:sp>
      <p:sp>
        <p:nvSpPr>
          <p:cNvPr id="15" name="ZoneTexte 14"/>
          <p:cNvSpPr txBox="1"/>
          <p:nvPr/>
        </p:nvSpPr>
        <p:spPr>
          <a:xfrm>
            <a:off x="481263" y="3059672"/>
            <a:ext cx="2459800" cy="307778"/>
          </a:xfrm>
          <a:prstGeom prst="rect">
            <a:avLst/>
          </a:prstGeom>
          <a:solidFill>
            <a:schemeClr val="bg1"/>
          </a:solidFill>
          <a:ln>
            <a:solidFill>
              <a:schemeClr val="tx1"/>
            </a:solidFill>
          </a:ln>
        </p:spPr>
        <p:txBody>
          <a:bodyPr wrap="square" rtlCol="0">
            <a:spAutoFit/>
          </a:bodyPr>
          <a:lstStyle>
            <a:defPPr>
              <a:defRPr lang="fr-FR"/>
            </a:defPPr>
            <a:lvl1pPr>
              <a:defRPr sz="1400" b="1">
                <a:solidFill>
                  <a:srgbClr val="0F3A9C"/>
                </a:solidFill>
                <a:latin typeface="Arial"/>
                <a:cs typeface="Arial"/>
              </a:defRPr>
            </a:lvl1pPr>
          </a:lstStyle>
          <a:p>
            <a:r>
              <a:rPr lang="fr-FR" dirty="0"/>
              <a:t>Objectifs des interventions</a:t>
            </a:r>
          </a:p>
        </p:txBody>
      </p:sp>
    </p:spTree>
    <p:extLst>
      <p:ext uri="{BB962C8B-B14F-4D97-AF65-F5344CB8AC3E}">
        <p14:creationId xmlns:p14="http://schemas.microsoft.com/office/powerpoint/2010/main" val="298566498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2"/>
          <p:cNvSpPr>
            <a:spLocks noGrp="1"/>
          </p:cNvSpPr>
          <p:nvPr>
            <p:ph type="body" sz="quarter" idx="10"/>
          </p:nvPr>
        </p:nvSpPr>
        <p:spPr>
          <a:xfrm>
            <a:off x="642938" y="216160"/>
            <a:ext cx="7388954" cy="775065"/>
          </a:xfrm>
        </p:spPr>
        <p:txBody>
          <a:bodyPr>
            <a:normAutofit/>
          </a:bodyPr>
          <a:lstStyle/>
          <a:p>
            <a:pPr lvl="0" eaLnBrk="0" fontAlgn="base" hangingPunct="0">
              <a:spcBef>
                <a:spcPct val="0"/>
              </a:spcBef>
              <a:spcAft>
                <a:spcPct val="0"/>
              </a:spcAft>
              <a:buSzPct val="60000"/>
            </a:pPr>
            <a:r>
              <a:rPr lang="fr-FR" dirty="0"/>
              <a:t>GAD : </a:t>
            </a:r>
            <a:r>
              <a:rPr lang="fr-FR" dirty="0" smtClean="0"/>
              <a:t>Communication (</a:t>
            </a:r>
            <a:r>
              <a:rPr lang="fr-FR" dirty="0"/>
              <a:t>potentiel d’amélioration </a:t>
            </a:r>
            <a:r>
              <a:rPr lang="fr-FR" dirty="0" smtClean="0"/>
              <a:t>- </a:t>
            </a:r>
            <a:r>
              <a:rPr lang="fr-FR" dirty="0"/>
              <a:t>prévention de la détérioration)</a:t>
            </a:r>
          </a:p>
        </p:txBody>
      </p:sp>
      <p:sp>
        <p:nvSpPr>
          <p:cNvPr id="8" name="Rectangle 7"/>
          <p:cNvSpPr/>
          <p:nvPr/>
        </p:nvSpPr>
        <p:spPr>
          <a:xfrm>
            <a:off x="559373" y="1305686"/>
            <a:ext cx="8174362" cy="2181202"/>
          </a:xfrm>
          <a:prstGeom prst="rect">
            <a:avLst/>
          </a:prstGeom>
          <a:solidFill>
            <a:srgbClr val="0F3A9C"/>
          </a:solidFill>
          <a:ln>
            <a:no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400" b="1" dirty="0" smtClean="0">
                <a:solidFill>
                  <a:srgbClr val="FFFFFF"/>
                </a:solidFill>
                <a:latin typeface="Arial" charset="0"/>
                <a:ea typeface="Arial" charset="0"/>
                <a:cs typeface="Arial" charset="0"/>
              </a:rPr>
              <a:t>Sont inclues </a:t>
            </a:r>
            <a:r>
              <a:rPr lang="fr-FR" sz="1400" b="1" dirty="0">
                <a:solidFill>
                  <a:srgbClr val="FFFFFF"/>
                </a:solidFill>
                <a:latin typeface="Arial" charset="0"/>
                <a:ea typeface="Arial" charset="0"/>
                <a:cs typeface="Arial" charset="0"/>
              </a:rPr>
              <a:t>dans le groupe potentiel </a:t>
            </a:r>
            <a:r>
              <a:rPr lang="fr-FR" sz="1400" b="1" dirty="0" smtClean="0">
                <a:solidFill>
                  <a:srgbClr val="FFFFFF"/>
                </a:solidFill>
                <a:latin typeface="Arial" charset="0"/>
                <a:ea typeface="Arial" charset="0"/>
                <a:cs typeface="Arial" charset="0"/>
              </a:rPr>
              <a:t>d'amélioration : </a:t>
            </a:r>
            <a:r>
              <a:rPr lang="fr-FR" sz="1400" b="1" dirty="0">
                <a:solidFill>
                  <a:srgbClr val="FFFFFF"/>
                </a:solidFill>
                <a:latin typeface="Arial" charset="0"/>
                <a:ea typeface="Arial" charset="0"/>
                <a:cs typeface="Arial" charset="0"/>
              </a:rPr>
              <a:t>les personnes qui ont les caractéristiques suivantes </a:t>
            </a:r>
            <a:r>
              <a:rPr lang="fr-FR" sz="1400" b="1" dirty="0" smtClean="0">
                <a:solidFill>
                  <a:srgbClr val="FFFFFF"/>
                </a:solidFill>
                <a:latin typeface="Arial" charset="0"/>
                <a:ea typeface="Arial" charset="0"/>
                <a:cs typeface="Arial" charset="0"/>
              </a:rPr>
              <a:t>:</a:t>
            </a:r>
            <a:endParaRPr lang="fr-FR" sz="1400" b="1" dirty="0">
              <a:solidFill>
                <a:srgbClr val="FFFFFF"/>
              </a:solidFill>
              <a:latin typeface="Arial" charset="0"/>
              <a:ea typeface="Arial" charset="0"/>
              <a:cs typeface="Arial" charset="0"/>
            </a:endParaRPr>
          </a:p>
          <a:p>
            <a:r>
              <a:rPr lang="fr-FR" sz="1400" dirty="0">
                <a:solidFill>
                  <a:srgbClr val="FFFFFF"/>
                </a:solidFill>
                <a:latin typeface="Arial" charset="0"/>
                <a:ea typeface="Arial" charset="0"/>
                <a:cs typeface="Arial" charset="0"/>
              </a:rPr>
              <a:t>☒ Déficience modérée à sévère de la </a:t>
            </a:r>
            <a:r>
              <a:rPr lang="fr-FR" sz="1400" dirty="0" smtClean="0">
                <a:solidFill>
                  <a:srgbClr val="FFFFFF"/>
                </a:solidFill>
                <a:latin typeface="Arial" charset="0"/>
                <a:ea typeface="Arial" charset="0"/>
                <a:cs typeface="Arial" charset="0"/>
              </a:rPr>
              <a:t>communication, Echelle </a:t>
            </a:r>
            <a:r>
              <a:rPr lang="fr-FR" sz="1400" dirty="0">
                <a:solidFill>
                  <a:srgbClr val="FFFFFF"/>
                </a:solidFill>
                <a:latin typeface="Arial" charset="0"/>
                <a:ea typeface="Arial" charset="0"/>
                <a:cs typeface="Arial" charset="0"/>
              </a:rPr>
              <a:t>de communication </a:t>
            </a:r>
            <a:r>
              <a:rPr lang="fr-FR" sz="1400" dirty="0" smtClean="0">
                <a:solidFill>
                  <a:srgbClr val="FFFFFF"/>
                </a:solidFill>
                <a:latin typeface="Arial" charset="0"/>
                <a:ea typeface="Arial" charset="0"/>
                <a:cs typeface="Arial" charset="0"/>
              </a:rPr>
              <a:t>entre 2 </a:t>
            </a:r>
            <a:r>
              <a:rPr lang="fr-FR" sz="1400" dirty="0">
                <a:solidFill>
                  <a:srgbClr val="FFFFFF"/>
                </a:solidFill>
                <a:latin typeface="Arial" charset="0"/>
                <a:ea typeface="Arial" charset="0"/>
                <a:cs typeface="Arial" charset="0"/>
              </a:rPr>
              <a:t>à 6</a:t>
            </a:r>
          </a:p>
          <a:p>
            <a:r>
              <a:rPr lang="fr-FR" sz="1400" dirty="0">
                <a:solidFill>
                  <a:srgbClr val="FFFFFF"/>
                </a:solidFill>
                <a:latin typeface="Arial" charset="0"/>
                <a:ea typeface="Arial" charset="0"/>
                <a:cs typeface="Arial" charset="0"/>
              </a:rPr>
              <a:t>☒ Facultés cognitives pour les décisions 0 ou </a:t>
            </a:r>
            <a:r>
              <a:rPr lang="fr-FR" sz="1400" dirty="0" smtClean="0">
                <a:solidFill>
                  <a:srgbClr val="FFFFFF"/>
                </a:solidFill>
                <a:latin typeface="Arial" charset="0"/>
                <a:ea typeface="Arial" charset="0"/>
                <a:cs typeface="Arial" charset="0"/>
              </a:rPr>
              <a:t>1</a:t>
            </a:r>
          </a:p>
          <a:p>
            <a:r>
              <a:rPr lang="fr-FR" sz="1400" b="1" dirty="0" smtClean="0">
                <a:solidFill>
                  <a:srgbClr val="FFFFFF"/>
                </a:solidFill>
                <a:latin typeface="Arial" charset="0"/>
                <a:ea typeface="Arial" charset="0"/>
                <a:cs typeface="Arial" charset="0"/>
              </a:rPr>
              <a:t>OU</a:t>
            </a:r>
            <a:endParaRPr lang="fr-FR" sz="1400" b="1" dirty="0">
              <a:solidFill>
                <a:srgbClr val="FFFFFF"/>
              </a:solidFill>
              <a:latin typeface="Arial" charset="0"/>
              <a:ea typeface="Arial" charset="0"/>
              <a:cs typeface="Arial" charset="0"/>
            </a:endParaRPr>
          </a:p>
          <a:p>
            <a:r>
              <a:rPr lang="fr-FR" sz="1400" dirty="0">
                <a:solidFill>
                  <a:srgbClr val="FFFFFF"/>
                </a:solidFill>
                <a:latin typeface="Arial" charset="0"/>
                <a:ea typeface="Arial" charset="0"/>
                <a:cs typeface="Arial" charset="0"/>
              </a:rPr>
              <a:t>☒ Facultés cognitives pour les décisions 2 ou 3</a:t>
            </a:r>
          </a:p>
          <a:p>
            <a:r>
              <a:rPr lang="fr-FR" sz="1400" dirty="0">
                <a:solidFill>
                  <a:srgbClr val="FFFFFF"/>
                </a:solidFill>
                <a:latin typeface="Arial" charset="0"/>
                <a:ea typeface="Arial" charset="0"/>
                <a:cs typeface="Arial" charset="0"/>
              </a:rPr>
              <a:t>☒ Déficience sévère de la </a:t>
            </a:r>
            <a:r>
              <a:rPr lang="fr-FR" sz="1400" dirty="0" smtClean="0">
                <a:solidFill>
                  <a:srgbClr val="FFFFFF"/>
                </a:solidFill>
                <a:latin typeface="Arial" charset="0"/>
                <a:ea typeface="Arial" charset="0"/>
                <a:cs typeface="Arial" charset="0"/>
              </a:rPr>
              <a:t>communication, Echelle </a:t>
            </a:r>
            <a:r>
              <a:rPr lang="fr-FR" sz="1400" dirty="0">
                <a:solidFill>
                  <a:srgbClr val="FFFFFF"/>
                </a:solidFill>
                <a:latin typeface="Arial" charset="0"/>
                <a:ea typeface="Arial" charset="0"/>
                <a:cs typeface="Arial" charset="0"/>
              </a:rPr>
              <a:t>de communication </a:t>
            </a:r>
            <a:r>
              <a:rPr lang="fr-FR" sz="1400" dirty="0" smtClean="0">
                <a:solidFill>
                  <a:srgbClr val="FFFFFF"/>
                </a:solidFill>
                <a:latin typeface="Arial" charset="0"/>
                <a:ea typeface="Arial" charset="0"/>
                <a:cs typeface="Arial" charset="0"/>
              </a:rPr>
              <a:t>entre 4 </a:t>
            </a:r>
            <a:r>
              <a:rPr lang="fr-FR" sz="1400" dirty="0">
                <a:solidFill>
                  <a:srgbClr val="FFFFFF"/>
                </a:solidFill>
                <a:latin typeface="Arial" charset="0"/>
                <a:ea typeface="Arial" charset="0"/>
                <a:cs typeface="Arial" charset="0"/>
              </a:rPr>
              <a:t>à 6</a:t>
            </a:r>
          </a:p>
        </p:txBody>
      </p:sp>
      <p:sp>
        <p:nvSpPr>
          <p:cNvPr id="11" name="ZoneTexte 10"/>
          <p:cNvSpPr txBox="1"/>
          <p:nvPr/>
        </p:nvSpPr>
        <p:spPr>
          <a:xfrm rot="16200000">
            <a:off x="-425989" y="2501527"/>
            <a:ext cx="1662946" cy="307777"/>
          </a:xfrm>
          <a:prstGeom prst="rect">
            <a:avLst/>
          </a:prstGeom>
          <a:solidFill>
            <a:schemeClr val="bg1"/>
          </a:solidFill>
          <a:ln>
            <a:solidFill>
              <a:srgbClr val="0F3A9C"/>
            </a:solidFill>
          </a:ln>
        </p:spPr>
        <p:txBody>
          <a:bodyPr wrap="square" rtlCol="0">
            <a:spAutoFit/>
          </a:bodyPr>
          <a:lstStyle/>
          <a:p>
            <a:r>
              <a:rPr lang="fr-FR" sz="1400" b="1" dirty="0" smtClean="0">
                <a:solidFill>
                  <a:srgbClr val="0F3A9C"/>
                </a:solidFill>
                <a:latin typeface="Arial"/>
                <a:cs typeface="Arial"/>
              </a:rPr>
              <a:t>Signaux d’alarme</a:t>
            </a:r>
            <a:endParaRPr lang="fr-FR" sz="1400" b="1" dirty="0">
              <a:solidFill>
                <a:srgbClr val="0F3A9C"/>
              </a:solidFill>
              <a:latin typeface="Arial"/>
              <a:cs typeface="Arial"/>
            </a:endParaRPr>
          </a:p>
        </p:txBody>
      </p:sp>
      <p:sp>
        <p:nvSpPr>
          <p:cNvPr id="13" name="ZoneTexte 12"/>
          <p:cNvSpPr txBox="1"/>
          <p:nvPr/>
        </p:nvSpPr>
        <p:spPr>
          <a:xfrm>
            <a:off x="7475271" y="768849"/>
            <a:ext cx="1177560" cy="307777"/>
          </a:xfrm>
          <a:prstGeom prst="rect">
            <a:avLst/>
          </a:prstGeom>
          <a:solidFill>
            <a:schemeClr val="bg1"/>
          </a:solidFill>
          <a:ln>
            <a:solidFill>
              <a:srgbClr val="00B0F0"/>
            </a:solidFill>
          </a:ln>
        </p:spPr>
        <p:txBody>
          <a:bodyPr wrap="square" rtlCol="0">
            <a:spAutoFit/>
          </a:bodyPr>
          <a:lstStyle/>
          <a:p>
            <a:r>
              <a:rPr lang="fr-FR" sz="1400" b="1" dirty="0" smtClean="0">
                <a:solidFill>
                  <a:srgbClr val="0F3A9C"/>
                </a:solidFill>
                <a:latin typeface="Arial"/>
                <a:cs typeface="Arial"/>
              </a:rPr>
              <a:t>Généralités </a:t>
            </a:r>
            <a:endParaRPr lang="fr-FR" sz="1400" b="1" dirty="0">
              <a:solidFill>
                <a:srgbClr val="0F3A9C"/>
              </a:solidFill>
              <a:latin typeface="Arial"/>
              <a:cs typeface="Arial"/>
            </a:endParaRPr>
          </a:p>
        </p:txBody>
      </p:sp>
    </p:spTree>
    <p:extLst>
      <p:ext uri="{BB962C8B-B14F-4D97-AF65-F5344CB8AC3E}">
        <p14:creationId xmlns:p14="http://schemas.microsoft.com/office/powerpoint/2010/main" val="97931297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156814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100" dirty="0" smtClean="0">
                <a:solidFill>
                  <a:srgbClr val="0F3A9C"/>
                </a:solidFill>
                <a:latin typeface="Arial" charset="0"/>
                <a:ea typeface="Arial" charset="0"/>
                <a:cs typeface="Arial" charset="0"/>
              </a:rPr>
              <a:t>Quand </a:t>
            </a:r>
            <a:r>
              <a:rPr lang="fr-FR" sz="1100" dirty="0">
                <a:solidFill>
                  <a:srgbClr val="0F3A9C"/>
                </a:solidFill>
                <a:latin typeface="Arial" charset="0"/>
                <a:ea typeface="Arial" charset="0"/>
                <a:cs typeface="Arial" charset="0"/>
              </a:rPr>
              <a:t>la communication est limitée, vérifiez les facteurs suivants : causes sous-jacentes du déficit - succès des actions curatives entreprises - aptitude à compenser grâce à des stratégies non verbales (Ex : suivi visuel) - bonne volonté et capacités des intervenants dans la façon de communiquer. </a:t>
            </a:r>
          </a:p>
          <a:p>
            <a:endParaRPr lang="fr-FR" sz="1100" dirty="0">
              <a:solidFill>
                <a:srgbClr val="0F3A9C"/>
              </a:solidFill>
              <a:latin typeface="Arial" charset="0"/>
              <a:ea typeface="Arial" charset="0"/>
              <a:cs typeface="Arial" charset="0"/>
            </a:endParaRPr>
          </a:p>
          <a:p>
            <a:r>
              <a:rPr lang="fr-FR" sz="1100" dirty="0" smtClean="0">
                <a:solidFill>
                  <a:srgbClr val="0F3A9C"/>
                </a:solidFill>
                <a:latin typeface="Arial" charset="0"/>
                <a:ea typeface="Arial" charset="0"/>
                <a:cs typeface="Arial" charset="0"/>
              </a:rPr>
              <a:t>Quand </a:t>
            </a:r>
            <a:r>
              <a:rPr lang="fr-FR" sz="1100" dirty="0">
                <a:solidFill>
                  <a:srgbClr val="0F3A9C"/>
                </a:solidFill>
                <a:latin typeface="Arial" charset="0"/>
                <a:ea typeface="Arial" charset="0"/>
                <a:cs typeface="Arial" charset="0"/>
              </a:rPr>
              <a:t>l’expression verbale est limitée, l’équipe et la personne doivent développer leurs capacités à communiquer de façon non verbale - capacité basique et automatique de l’être humain. </a:t>
            </a:r>
          </a:p>
          <a:p>
            <a:r>
              <a:rPr lang="fr-FR" sz="1100" dirty="0">
                <a:solidFill>
                  <a:srgbClr val="0F3A9C"/>
                </a:solidFill>
                <a:latin typeface="Arial" charset="0"/>
                <a:ea typeface="Arial" charset="0"/>
                <a:cs typeface="Arial" charset="0"/>
              </a:rPr>
              <a:t>Toucher - expression du visage- regard - mouvements des mains - ton de la voix - posture corporelle : sont de forts moyens de communication. La connaissance et l’utilisation de ces moyens sont primordiales pour une communication effective.</a:t>
            </a:r>
          </a:p>
        </p:txBody>
      </p:sp>
      <p:sp>
        <p:nvSpPr>
          <p:cNvPr id="8" name="Rectangle 7"/>
          <p:cNvSpPr/>
          <p:nvPr/>
        </p:nvSpPr>
        <p:spPr>
          <a:xfrm>
            <a:off x="484818" y="2717476"/>
            <a:ext cx="8174362" cy="1249878"/>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100" b="1" dirty="0">
                <a:solidFill>
                  <a:srgbClr val="0F3A9C"/>
                </a:solidFill>
                <a:latin typeface="Arial" charset="0"/>
                <a:ea typeface="Arial" charset="0"/>
                <a:cs typeface="Arial" charset="0"/>
              </a:rPr>
              <a:t>Evaluez la personne pour identifier les problèmes qui influencent la communication et </a:t>
            </a:r>
            <a:r>
              <a:rPr lang="fr-FR" sz="1100" b="1" dirty="0" smtClean="0">
                <a:solidFill>
                  <a:srgbClr val="0F3A9C"/>
                </a:solidFill>
                <a:latin typeface="Arial" charset="0"/>
                <a:ea typeface="Arial" charset="0"/>
                <a:cs typeface="Arial" charset="0"/>
              </a:rPr>
              <a:t>répondez-y.</a:t>
            </a:r>
          </a:p>
          <a:p>
            <a:r>
              <a:rPr lang="fr-FR" sz="1100" dirty="0" smtClean="0">
                <a:solidFill>
                  <a:srgbClr val="0F3A9C"/>
                </a:solidFill>
                <a:latin typeface="Arial" charset="0"/>
                <a:ea typeface="Arial" charset="0"/>
                <a:cs typeface="Arial" charset="0"/>
              </a:rPr>
              <a:t>Une </a:t>
            </a:r>
            <a:r>
              <a:rPr lang="fr-FR" sz="1100" dirty="0">
                <a:solidFill>
                  <a:srgbClr val="0F3A9C"/>
                </a:solidFill>
                <a:latin typeface="Arial" charset="0"/>
                <a:ea typeface="Arial" charset="0"/>
                <a:cs typeface="Arial" charset="0"/>
              </a:rPr>
              <a:t>fois les problèmes et risques traités, les capacités de communication doivent être revues. </a:t>
            </a:r>
          </a:p>
          <a:p>
            <a:pPr marL="342900" indent="-342900">
              <a:buSzPct val="60000"/>
              <a:buFont typeface=".AppleSystemUIFont" charset="-120"/>
              <a:buChar char="-"/>
            </a:pPr>
            <a:r>
              <a:rPr lang="fr-FR" sz="1100" dirty="0">
                <a:solidFill>
                  <a:srgbClr val="0F3A9C"/>
                </a:solidFill>
                <a:latin typeface="Arial" charset="0"/>
                <a:ea typeface="Arial" charset="0"/>
                <a:cs typeface="Arial" charset="0"/>
              </a:rPr>
              <a:t>Déclin cognitif</a:t>
            </a:r>
          </a:p>
          <a:p>
            <a:pPr marL="342900" indent="-342900">
              <a:buSzPct val="60000"/>
              <a:buFont typeface=".AppleSystemUIFont" charset="-120"/>
              <a:buChar char="-"/>
            </a:pPr>
            <a:r>
              <a:rPr lang="fr-FR" sz="1100" dirty="0">
                <a:solidFill>
                  <a:srgbClr val="0F3A9C"/>
                </a:solidFill>
                <a:latin typeface="Arial" charset="0"/>
                <a:ea typeface="Arial" charset="0"/>
                <a:cs typeface="Arial" charset="0"/>
              </a:rPr>
              <a:t>Indicateurs de trouble de l’humeur (Ex : augmentation sur l’échelle de dépression DRS).</a:t>
            </a:r>
          </a:p>
          <a:p>
            <a:pPr marL="342900" indent="-342900">
              <a:buSzPct val="60000"/>
              <a:buFont typeface=".AppleSystemUIFont" charset="-120"/>
              <a:buChar char="-"/>
            </a:pPr>
            <a:r>
              <a:rPr lang="fr-FR" sz="1100" dirty="0">
                <a:solidFill>
                  <a:srgbClr val="0F3A9C"/>
                </a:solidFill>
                <a:latin typeface="Arial" charset="0"/>
                <a:ea typeface="Arial" charset="0"/>
                <a:cs typeface="Arial" charset="0"/>
              </a:rPr>
              <a:t>Déclin dans les AVQ</a:t>
            </a:r>
          </a:p>
          <a:p>
            <a:pPr marL="342900" indent="-342900">
              <a:buSzPct val="60000"/>
              <a:buFont typeface=".AppleSystemUIFont" charset="-120"/>
              <a:buChar char="-"/>
            </a:pPr>
            <a:r>
              <a:rPr lang="fr-FR" sz="1100" dirty="0">
                <a:solidFill>
                  <a:srgbClr val="0F3A9C"/>
                </a:solidFill>
                <a:latin typeface="Arial" charset="0"/>
                <a:ea typeface="Arial" charset="0"/>
                <a:cs typeface="Arial" charset="0"/>
              </a:rPr>
              <a:t>Détérioration de l’état respiratoire chez une personne ayant une </a:t>
            </a:r>
            <a:r>
              <a:rPr lang="fr-FR" sz="1100" dirty="0" smtClean="0">
                <a:solidFill>
                  <a:srgbClr val="0F3A9C"/>
                </a:solidFill>
                <a:latin typeface="Arial" charset="0"/>
                <a:ea typeface="Arial" charset="0"/>
                <a:cs typeface="Arial" charset="0"/>
              </a:rPr>
              <a:t>BPCO</a:t>
            </a:r>
            <a:endParaRPr lang="fr-FR" sz="1100" dirty="0">
              <a:solidFill>
                <a:srgbClr val="0F3A9C"/>
              </a:solidFill>
              <a:latin typeface="Arial" charset="0"/>
              <a:ea typeface="Arial" charset="0"/>
              <a:cs typeface="Arial" charset="0"/>
            </a:endParaRPr>
          </a:p>
        </p:txBody>
      </p:sp>
      <p:sp>
        <p:nvSpPr>
          <p:cNvPr id="9" name="Rectangle 8"/>
          <p:cNvSpPr/>
          <p:nvPr/>
        </p:nvSpPr>
        <p:spPr>
          <a:xfrm>
            <a:off x="484818" y="4046405"/>
            <a:ext cx="8174362" cy="1108691"/>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100" b="1" dirty="0" smtClean="0">
                <a:solidFill>
                  <a:srgbClr val="0F3A9C"/>
                </a:solidFill>
                <a:latin typeface="Arial" charset="0"/>
                <a:ea typeface="Arial" charset="0"/>
                <a:cs typeface="Arial" charset="0"/>
              </a:rPr>
              <a:t>Evaluez </a:t>
            </a:r>
            <a:r>
              <a:rPr lang="fr-FR" sz="1100" b="1" dirty="0">
                <a:solidFill>
                  <a:srgbClr val="0F3A9C"/>
                </a:solidFill>
                <a:latin typeface="Arial" charset="0"/>
                <a:ea typeface="Arial" charset="0"/>
                <a:cs typeface="Arial" charset="0"/>
              </a:rPr>
              <a:t>et corrigez si possible, les facteurs de communication</a:t>
            </a:r>
            <a:r>
              <a:rPr lang="fr-FR" sz="1100" dirty="0">
                <a:solidFill>
                  <a:srgbClr val="0F3A9C"/>
                </a:solidFill>
                <a:latin typeface="Arial" charset="0"/>
                <a:ea typeface="Arial" charset="0"/>
                <a:cs typeface="Arial" charset="0"/>
              </a:rPr>
              <a:t>. Des Atouts et faiblesses de la personne dans la compréhension, l’audition et l’expression sont des éléments d’un plan d’aide</a:t>
            </a:r>
          </a:p>
          <a:p>
            <a:pPr marL="342900" indent="-342900">
              <a:buSzPct val="60000"/>
              <a:buFont typeface=".AppleSystemUIFont" charset="-120"/>
              <a:buChar char="-"/>
            </a:pPr>
            <a:r>
              <a:rPr lang="fr-FR" sz="1100" b="1" dirty="0">
                <a:solidFill>
                  <a:srgbClr val="0F3A9C"/>
                </a:solidFill>
                <a:latin typeface="Arial" charset="0"/>
                <a:ea typeface="Arial" charset="0"/>
                <a:cs typeface="Arial" charset="0"/>
              </a:rPr>
              <a:t>Déficience auditive</a:t>
            </a:r>
            <a:r>
              <a:rPr lang="fr-FR" sz="1100" dirty="0">
                <a:solidFill>
                  <a:srgbClr val="0F3A9C"/>
                </a:solidFill>
                <a:latin typeface="Arial" charset="0"/>
                <a:ea typeface="Arial" charset="0"/>
                <a:cs typeface="Arial" charset="0"/>
              </a:rPr>
              <a:t> : un dispositif approprié d’aide auditive existe t’il ? Contrôlez le fonctionnement (Ex : batterie) et son utilisation effective. Vérifiez si la personne est capable de comprendre dans des situations particulières (Ex : environnement calme ou en conversation face à face avec lecture sur les lèvres)</a:t>
            </a:r>
          </a:p>
        </p:txBody>
      </p:sp>
      <p:sp>
        <p:nvSpPr>
          <p:cNvPr id="14" name="Rectangle 13"/>
          <p:cNvSpPr/>
          <p:nvPr/>
        </p:nvSpPr>
        <p:spPr>
          <a:xfrm>
            <a:off x="484818" y="5234147"/>
            <a:ext cx="8174362" cy="861005"/>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100" b="1" dirty="0" smtClean="0">
                <a:solidFill>
                  <a:srgbClr val="0F3A9C"/>
                </a:solidFill>
                <a:latin typeface="Arial" charset="0"/>
                <a:ea typeface="Arial" charset="0"/>
                <a:cs typeface="Arial" charset="0"/>
              </a:rPr>
              <a:t>Facteurs </a:t>
            </a:r>
            <a:r>
              <a:rPr lang="fr-FR" sz="1100" b="1" dirty="0">
                <a:solidFill>
                  <a:srgbClr val="0F3A9C"/>
                </a:solidFill>
                <a:latin typeface="Arial" charset="0"/>
                <a:ea typeface="Arial" charset="0"/>
                <a:cs typeface="Arial" charset="0"/>
              </a:rPr>
              <a:t>de réussite de communication</a:t>
            </a:r>
            <a:endParaRPr lang="fr-FR" sz="1100" dirty="0">
              <a:solidFill>
                <a:srgbClr val="0F3A9C"/>
              </a:solidFill>
              <a:latin typeface="Arial" charset="0"/>
              <a:ea typeface="Arial" charset="0"/>
              <a:cs typeface="Arial" charset="0"/>
            </a:endParaRPr>
          </a:p>
          <a:p>
            <a:r>
              <a:rPr lang="fr-FR" sz="1100" dirty="0">
                <a:solidFill>
                  <a:srgbClr val="0F3A9C"/>
                </a:solidFill>
                <a:latin typeface="Arial" charset="0"/>
                <a:ea typeface="Arial" charset="0"/>
                <a:cs typeface="Arial" charset="0"/>
              </a:rPr>
              <a:t>Si la personne est capable de communiquer plus efficacement avec certains, essayez d’en déterminer la raison. Ex : une personne qui parlerait plus lentement ou distinctement, utiliserait gestes ou mouvements particuliers, autre langue </a:t>
            </a:r>
          </a:p>
          <a:p>
            <a:r>
              <a:rPr lang="fr-FR" sz="1100" dirty="0">
                <a:solidFill>
                  <a:srgbClr val="0F3A9C"/>
                </a:solidFill>
                <a:latin typeface="Arial" charset="0"/>
                <a:ea typeface="Arial" charset="0"/>
                <a:cs typeface="Arial" charset="0"/>
              </a:rPr>
              <a:t>Assurez-vous que ce mode de communication efficace soit appliqué.</a:t>
            </a:r>
          </a:p>
        </p:txBody>
      </p:sp>
      <p:sp>
        <p:nvSpPr>
          <p:cNvPr id="19" name="Espace réservé du texte 2"/>
          <p:cNvSpPr>
            <a:spLocks noGrp="1"/>
          </p:cNvSpPr>
          <p:nvPr>
            <p:ph type="body" sz="quarter" idx="10"/>
          </p:nvPr>
        </p:nvSpPr>
        <p:spPr>
          <a:xfrm>
            <a:off x="642938" y="216160"/>
            <a:ext cx="7388954" cy="775065"/>
          </a:xfrm>
        </p:spPr>
        <p:txBody>
          <a:bodyPr>
            <a:normAutofit/>
          </a:bodyPr>
          <a:lstStyle/>
          <a:p>
            <a:pPr lvl="0" eaLnBrk="0" fontAlgn="base" hangingPunct="0">
              <a:spcBef>
                <a:spcPct val="0"/>
              </a:spcBef>
              <a:spcAft>
                <a:spcPct val="0"/>
              </a:spcAft>
              <a:buSzPct val="60000"/>
            </a:pPr>
            <a:r>
              <a:rPr lang="fr-FR" dirty="0"/>
              <a:t>GAD : </a:t>
            </a:r>
            <a:r>
              <a:rPr lang="fr-FR" dirty="0" smtClean="0"/>
              <a:t>Communication (</a:t>
            </a:r>
            <a:r>
              <a:rPr lang="fr-FR" dirty="0"/>
              <a:t>potentiel d’amélioration </a:t>
            </a:r>
            <a:r>
              <a:rPr lang="fr-FR" dirty="0" smtClean="0"/>
              <a:t>- </a:t>
            </a:r>
            <a:r>
              <a:rPr lang="fr-FR" dirty="0"/>
              <a:t>prévention de la détérioration)</a:t>
            </a:r>
          </a:p>
        </p:txBody>
      </p:sp>
    </p:spTree>
    <p:extLst>
      <p:ext uri="{BB962C8B-B14F-4D97-AF65-F5344CB8AC3E}">
        <p14:creationId xmlns:p14="http://schemas.microsoft.com/office/powerpoint/2010/main" val="394834052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4818" y="1070276"/>
            <a:ext cx="8174362" cy="807562"/>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Communication </a:t>
            </a:r>
            <a:r>
              <a:rPr lang="fr-FR" sz="1200" b="1" dirty="0">
                <a:solidFill>
                  <a:srgbClr val="0F3A9C"/>
                </a:solidFill>
                <a:latin typeface="Arial" charset="0"/>
                <a:ea typeface="Arial" charset="0"/>
                <a:cs typeface="Arial" charset="0"/>
              </a:rPr>
              <a:t>non verbale</a:t>
            </a:r>
            <a:endParaRPr lang="fr-FR" sz="1200" dirty="0">
              <a:solidFill>
                <a:srgbClr val="0F3A9C"/>
              </a:solidFill>
              <a:latin typeface="Arial" charset="0"/>
              <a:ea typeface="Arial" charset="0"/>
              <a:cs typeface="Arial" charset="0"/>
            </a:endParaRPr>
          </a:p>
          <a:p>
            <a:r>
              <a:rPr lang="fr-FR" sz="1200" dirty="0">
                <a:solidFill>
                  <a:srgbClr val="0F3A9C"/>
                </a:solidFill>
                <a:latin typeface="Arial" charset="0"/>
                <a:ea typeface="Arial" charset="0"/>
                <a:cs typeface="Arial" charset="0"/>
              </a:rPr>
              <a:t>Si la personne peut utiliser des dispositifs de communication non verbale, assurez vous que les intervenants sont informés du besoin de les et formés</a:t>
            </a:r>
          </a:p>
          <a:p>
            <a:endParaRPr lang="fr-FR" sz="400" dirty="0">
              <a:solidFill>
                <a:srgbClr val="0F3A9C"/>
              </a:solidFill>
              <a:latin typeface="Arial" charset="0"/>
              <a:ea typeface="Arial" charset="0"/>
              <a:cs typeface="Arial" charset="0"/>
            </a:endParaRPr>
          </a:p>
        </p:txBody>
      </p:sp>
      <p:sp>
        <p:nvSpPr>
          <p:cNvPr id="9" name="Rectangle 8"/>
          <p:cNvSpPr/>
          <p:nvPr/>
        </p:nvSpPr>
        <p:spPr>
          <a:xfrm>
            <a:off x="484818" y="1956889"/>
            <a:ext cx="8174362" cy="526889"/>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Déclin </a:t>
            </a:r>
            <a:r>
              <a:rPr lang="fr-FR" sz="1200" b="1" dirty="0">
                <a:solidFill>
                  <a:srgbClr val="0F3A9C"/>
                </a:solidFill>
                <a:latin typeface="Arial" charset="0"/>
                <a:ea typeface="Arial" charset="0"/>
                <a:cs typeface="Arial" charset="0"/>
              </a:rPr>
              <a:t>récent de l’audition</a:t>
            </a:r>
            <a:endParaRPr lang="fr-FR" sz="1200" dirty="0">
              <a:solidFill>
                <a:srgbClr val="0F3A9C"/>
              </a:solidFill>
              <a:latin typeface="Arial" charset="0"/>
              <a:ea typeface="Arial" charset="0"/>
              <a:cs typeface="Arial" charset="0"/>
            </a:endParaRPr>
          </a:p>
          <a:p>
            <a:r>
              <a:rPr lang="fr-FR" sz="1200" dirty="0">
                <a:solidFill>
                  <a:srgbClr val="0F3A9C"/>
                </a:solidFill>
                <a:latin typeface="Arial" charset="0"/>
                <a:ea typeface="Arial" charset="0"/>
                <a:cs typeface="Arial" charset="0"/>
              </a:rPr>
              <a:t>Vérifiez toutes les causes potentielles (bouchon de cérumen</a:t>
            </a:r>
            <a:r>
              <a:rPr lang="fr-FR" sz="1200" dirty="0" smtClean="0">
                <a:solidFill>
                  <a:srgbClr val="0F3A9C"/>
                </a:solidFill>
                <a:latin typeface="Arial" charset="0"/>
                <a:ea typeface="Arial" charset="0"/>
                <a:cs typeface="Arial" charset="0"/>
              </a:rPr>
              <a:t>)</a:t>
            </a:r>
            <a:endParaRPr lang="fr-FR" sz="1200" dirty="0">
              <a:solidFill>
                <a:srgbClr val="0F3A9C"/>
              </a:solidFill>
              <a:latin typeface="Arial" charset="0"/>
              <a:ea typeface="Arial" charset="0"/>
              <a:cs typeface="Arial" charset="0"/>
            </a:endParaRPr>
          </a:p>
        </p:txBody>
      </p:sp>
      <p:sp>
        <p:nvSpPr>
          <p:cNvPr id="14" name="Rectangle 13"/>
          <p:cNvSpPr/>
          <p:nvPr/>
        </p:nvSpPr>
        <p:spPr>
          <a:xfrm>
            <a:off x="484818" y="2562829"/>
            <a:ext cx="8174362" cy="807562"/>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Passez </a:t>
            </a:r>
            <a:r>
              <a:rPr lang="fr-FR" sz="1200" b="1" dirty="0">
                <a:solidFill>
                  <a:srgbClr val="0F3A9C"/>
                </a:solidFill>
                <a:latin typeface="Arial" charset="0"/>
                <a:ea typeface="Arial" charset="0"/>
                <a:cs typeface="Arial" charset="0"/>
              </a:rPr>
              <a:t>en revue les soins et les évaluations antérieures</a:t>
            </a:r>
            <a:r>
              <a:rPr lang="fr-FR" sz="1200" dirty="0">
                <a:solidFill>
                  <a:srgbClr val="0F3A9C"/>
                </a:solidFill>
                <a:latin typeface="Arial" charset="0"/>
                <a:ea typeface="Arial" charset="0"/>
                <a:cs typeface="Arial" charset="0"/>
              </a:rPr>
              <a:t>.</a:t>
            </a:r>
          </a:p>
          <a:p>
            <a:r>
              <a:rPr lang="fr-FR" sz="1200" dirty="0">
                <a:solidFill>
                  <a:srgbClr val="0F3A9C"/>
                </a:solidFill>
                <a:latin typeface="Arial" charset="0"/>
                <a:ea typeface="Arial" charset="0"/>
                <a:cs typeface="Arial" charset="0"/>
              </a:rPr>
              <a:t>Un spécialiste de l’audition ou un orthophoniste a t’il été consulté ? Est-ce récent ?</a:t>
            </a:r>
          </a:p>
          <a:p>
            <a:r>
              <a:rPr lang="fr-FR" sz="1200" dirty="0">
                <a:solidFill>
                  <a:srgbClr val="0F3A9C"/>
                </a:solidFill>
                <a:latin typeface="Arial" charset="0"/>
                <a:ea typeface="Arial" charset="0"/>
                <a:cs typeface="Arial" charset="0"/>
              </a:rPr>
              <a:t>Aggravation des problèmes depuis la dernière évaluation ?</a:t>
            </a:r>
          </a:p>
          <a:p>
            <a:r>
              <a:rPr lang="fr-FR" sz="1200" dirty="0">
                <a:solidFill>
                  <a:srgbClr val="0F3A9C"/>
                </a:solidFill>
                <a:latin typeface="Arial" charset="0"/>
                <a:ea typeface="Arial" charset="0"/>
                <a:cs typeface="Arial" charset="0"/>
              </a:rPr>
              <a:t>Les interventions éventuelles d’un plan de soins ont elles été suivies?</a:t>
            </a:r>
          </a:p>
        </p:txBody>
      </p:sp>
      <p:sp>
        <p:nvSpPr>
          <p:cNvPr id="15" name="Rectangle 14"/>
          <p:cNvSpPr/>
          <p:nvPr/>
        </p:nvSpPr>
        <p:spPr>
          <a:xfrm>
            <a:off x="484818" y="3449442"/>
            <a:ext cx="8174362" cy="2670214"/>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b="1" dirty="0" smtClean="0">
                <a:solidFill>
                  <a:srgbClr val="0F3A9C"/>
                </a:solidFill>
                <a:latin typeface="Arial" charset="0"/>
                <a:ea typeface="Arial" charset="0"/>
                <a:cs typeface="Arial" charset="0"/>
              </a:rPr>
              <a:t>Facteurs </a:t>
            </a:r>
            <a:r>
              <a:rPr lang="fr-FR" sz="1200" b="1" dirty="0">
                <a:solidFill>
                  <a:srgbClr val="0F3A9C"/>
                </a:solidFill>
                <a:latin typeface="Arial" charset="0"/>
                <a:ea typeface="Arial" charset="0"/>
                <a:cs typeface="Arial" charset="0"/>
              </a:rPr>
              <a:t>à évaluer et traiter du fait d’un lien possible avec le problème de communication</a:t>
            </a:r>
            <a:r>
              <a:rPr lang="fr-FR" sz="1200" dirty="0">
                <a:solidFill>
                  <a:srgbClr val="0F3A9C"/>
                </a:solidFill>
                <a:latin typeface="Arial" charset="0"/>
                <a:ea typeface="Arial" charset="0"/>
                <a:cs typeface="Arial" charset="0"/>
              </a:rPr>
              <a:t>.</a:t>
            </a:r>
          </a:p>
          <a:p>
            <a:pPr marL="342900" indent="-342900">
              <a:buSzPct val="60000"/>
              <a:buFont typeface=".AppleSystemUIFont" charset="-120"/>
              <a:buChar char="-"/>
            </a:pPr>
            <a:r>
              <a:rPr lang="fr-FR" sz="1200" b="1" dirty="0">
                <a:solidFill>
                  <a:srgbClr val="0F3A9C"/>
                </a:solidFill>
                <a:latin typeface="Arial" charset="0"/>
                <a:ea typeface="Arial" charset="0"/>
                <a:cs typeface="Arial" charset="0"/>
              </a:rPr>
              <a:t>Evénements</a:t>
            </a:r>
            <a:r>
              <a:rPr lang="fr-FR" sz="1200" dirty="0">
                <a:solidFill>
                  <a:srgbClr val="0F3A9C"/>
                </a:solidFill>
                <a:latin typeface="Arial" charset="0"/>
                <a:ea typeface="Arial" charset="0"/>
                <a:cs typeface="Arial" charset="0"/>
              </a:rPr>
              <a:t> (Ex : aphasie secondaire à un AVC). Si une amélioration est possible : recours à un orthophoniste.</a:t>
            </a:r>
          </a:p>
          <a:p>
            <a:pPr marL="342900" indent="-342900">
              <a:buSzPct val="60000"/>
              <a:buFont typeface=".AppleSystemUIFont" charset="-120"/>
              <a:buChar char="-"/>
            </a:pPr>
            <a:r>
              <a:rPr lang="fr-FR" sz="1200" b="1" dirty="0">
                <a:solidFill>
                  <a:srgbClr val="0F3A9C"/>
                </a:solidFill>
                <a:latin typeface="Arial" charset="0"/>
                <a:ea typeface="Arial" charset="0"/>
                <a:cs typeface="Arial" charset="0"/>
              </a:rPr>
              <a:t>Problèmes chroniques ou récurrents</a:t>
            </a:r>
            <a:r>
              <a:rPr lang="fr-FR" sz="1200" dirty="0">
                <a:solidFill>
                  <a:srgbClr val="0F3A9C"/>
                </a:solidFill>
                <a:latin typeface="Arial" charset="0"/>
                <a:ea typeface="Arial" charset="0"/>
                <a:cs typeface="Arial" charset="0"/>
              </a:rPr>
              <a:t>( Ex : maladie d’Alzheimer ou autres démences - AVC - maladie de Parkinson - troubles psychiatriques). </a:t>
            </a:r>
            <a:endParaRPr lang="fr-FR" sz="1200" dirty="0" smtClean="0">
              <a:solidFill>
                <a:srgbClr val="0F3A9C"/>
              </a:solidFill>
              <a:latin typeface="Arial" charset="0"/>
              <a:ea typeface="Arial" charset="0"/>
              <a:cs typeface="Arial" charset="0"/>
            </a:endParaRPr>
          </a:p>
          <a:p>
            <a:pPr marL="357188">
              <a:buSzPct val="60000"/>
            </a:pPr>
            <a:r>
              <a:rPr lang="fr-FR" sz="1200" dirty="0" smtClean="0">
                <a:solidFill>
                  <a:srgbClr val="0F3A9C"/>
                </a:solidFill>
                <a:latin typeface="Arial" charset="0"/>
                <a:ea typeface="Arial" charset="0"/>
                <a:cs typeface="Arial" charset="0"/>
              </a:rPr>
              <a:t>Pour </a:t>
            </a:r>
            <a:r>
              <a:rPr lang="fr-FR" sz="1200" dirty="0">
                <a:solidFill>
                  <a:srgbClr val="0F3A9C"/>
                </a:solidFill>
                <a:latin typeface="Arial" charset="0"/>
                <a:ea typeface="Arial" charset="0"/>
                <a:cs typeface="Arial" charset="0"/>
              </a:rPr>
              <a:t>les maladies chroniques peu susceptibles d’amélioration par le traitement, envisagez des interventions sur la communication qui peuvent compenser des pertes (Ex : phrases courtes, directes et approches tactiles dans la maladie d’Alzheimer avec déficiences modérées).</a:t>
            </a:r>
          </a:p>
          <a:p>
            <a:pPr marL="342900" indent="-342900">
              <a:buSzPct val="60000"/>
              <a:buFont typeface=".AppleSystemUIFont" charset="-120"/>
              <a:buChar char="-"/>
            </a:pPr>
            <a:r>
              <a:rPr lang="fr-FR" sz="1200" b="1" dirty="0">
                <a:solidFill>
                  <a:srgbClr val="0F3A9C"/>
                </a:solidFill>
                <a:latin typeface="Arial" charset="0"/>
                <a:ea typeface="Arial" charset="0"/>
                <a:cs typeface="Arial" charset="0"/>
              </a:rPr>
              <a:t>Problèmes qui peuvent entraîner des troubles de la parole</a:t>
            </a:r>
            <a:r>
              <a:rPr lang="fr-FR" sz="1200" dirty="0">
                <a:solidFill>
                  <a:srgbClr val="0F3A9C"/>
                </a:solidFill>
                <a:latin typeface="Arial" charset="0"/>
                <a:ea typeface="Arial" charset="0"/>
                <a:cs typeface="Arial" charset="0"/>
              </a:rPr>
              <a:t> (Ex : asthme - </a:t>
            </a:r>
            <a:r>
              <a:rPr lang="fr-FR" sz="1200" dirty="0" smtClean="0">
                <a:solidFill>
                  <a:srgbClr val="0F3A9C"/>
                </a:solidFill>
                <a:latin typeface="Arial" charset="0"/>
                <a:ea typeface="Arial" charset="0"/>
                <a:cs typeface="Arial" charset="0"/>
              </a:rPr>
              <a:t>emphysème/broncho-pneumopathie </a:t>
            </a:r>
            <a:r>
              <a:rPr lang="fr-FR" sz="1200" dirty="0">
                <a:solidFill>
                  <a:srgbClr val="0F3A9C"/>
                </a:solidFill>
                <a:latin typeface="Arial" charset="0"/>
                <a:ea typeface="Arial" charset="0"/>
                <a:cs typeface="Arial" charset="0"/>
              </a:rPr>
              <a:t>chronique obstructive - maladie de Parkinson - cancers - prothèse dentaire inadaptée). </a:t>
            </a:r>
            <a:endParaRPr lang="fr-FR" sz="1200" dirty="0" smtClean="0">
              <a:solidFill>
                <a:srgbClr val="0F3A9C"/>
              </a:solidFill>
              <a:latin typeface="Arial" charset="0"/>
              <a:ea typeface="Arial" charset="0"/>
              <a:cs typeface="Arial" charset="0"/>
            </a:endParaRPr>
          </a:p>
          <a:p>
            <a:pPr marL="357188">
              <a:buSzPct val="60000"/>
            </a:pPr>
            <a:r>
              <a:rPr lang="fr-FR" sz="1200" dirty="0" smtClean="0">
                <a:solidFill>
                  <a:srgbClr val="0F3A9C"/>
                </a:solidFill>
                <a:latin typeface="Arial" charset="0"/>
                <a:ea typeface="Arial" charset="0"/>
                <a:cs typeface="Arial" charset="0"/>
              </a:rPr>
              <a:t>Recours </a:t>
            </a:r>
            <a:r>
              <a:rPr lang="fr-FR" sz="1200" dirty="0">
                <a:solidFill>
                  <a:srgbClr val="0F3A9C"/>
                </a:solidFill>
                <a:latin typeface="Arial" charset="0"/>
                <a:ea typeface="Arial" charset="0"/>
                <a:cs typeface="Arial" charset="0"/>
              </a:rPr>
              <a:t>à un kinésithérapeute pour des exercices respiratoires ou </a:t>
            </a:r>
            <a:r>
              <a:rPr lang="fr-FR" sz="1200" dirty="0" smtClean="0">
                <a:solidFill>
                  <a:srgbClr val="0F3A9C"/>
                </a:solidFill>
                <a:latin typeface="Arial" charset="0"/>
                <a:ea typeface="Arial" charset="0"/>
                <a:cs typeface="Arial" charset="0"/>
              </a:rPr>
              <a:t>un entraînement </a:t>
            </a:r>
            <a:r>
              <a:rPr lang="fr-FR" sz="1200" dirty="0">
                <a:solidFill>
                  <a:srgbClr val="0F3A9C"/>
                </a:solidFill>
                <a:latin typeface="Arial" charset="0"/>
                <a:ea typeface="Arial" charset="0"/>
                <a:cs typeface="Arial" charset="0"/>
              </a:rPr>
              <a:t>à l’endurance cardio-respiratoire.</a:t>
            </a:r>
          </a:p>
          <a:p>
            <a:pPr marL="342900" indent="-342900">
              <a:buSzPct val="60000"/>
              <a:buFont typeface=".AppleSystemUIFont" charset="-120"/>
              <a:buChar char="-"/>
            </a:pPr>
            <a:r>
              <a:rPr lang="fr-FR" sz="1200" b="1" dirty="0">
                <a:solidFill>
                  <a:srgbClr val="0F3A9C"/>
                </a:solidFill>
                <a:latin typeface="Arial" charset="0"/>
                <a:ea typeface="Arial" charset="0"/>
                <a:cs typeface="Arial" charset="0"/>
              </a:rPr>
              <a:t>Morbidités transitoires</a:t>
            </a:r>
            <a:r>
              <a:rPr lang="fr-FR" sz="1200" dirty="0">
                <a:solidFill>
                  <a:srgbClr val="0F3A9C"/>
                </a:solidFill>
                <a:latin typeface="Arial" charset="0"/>
                <a:ea typeface="Arial" charset="0"/>
                <a:cs typeface="Arial" charset="0"/>
              </a:rPr>
              <a:t> (Ex : syndrome confusionnel - infection - maladie aiguë). Existe-t-il des problèmes dont le traitement permettrait une amélioration des capacités de communication ? </a:t>
            </a:r>
          </a:p>
          <a:p>
            <a:pPr marL="357188" indent="-265113">
              <a:buSzPct val="60000"/>
            </a:pPr>
            <a:r>
              <a:rPr lang="fr-FR" sz="1200" dirty="0" smtClean="0">
                <a:solidFill>
                  <a:srgbClr val="0F3A9C"/>
                </a:solidFill>
                <a:latin typeface="Arial" charset="0"/>
                <a:ea typeface="Arial" charset="0"/>
                <a:cs typeface="Arial" charset="0"/>
              </a:rPr>
              <a:t>  </a:t>
            </a:r>
            <a:r>
              <a:rPr lang="fr-FR" sz="1200" dirty="0">
                <a:solidFill>
                  <a:srgbClr val="0F3A9C"/>
                </a:solidFill>
                <a:latin typeface="Arial" charset="0"/>
                <a:ea typeface="Arial" charset="0"/>
                <a:cs typeface="Arial" charset="0"/>
              </a:rPr>
              <a:t>Recours à une consultation médicale.</a:t>
            </a:r>
          </a:p>
        </p:txBody>
      </p:sp>
      <p:sp>
        <p:nvSpPr>
          <p:cNvPr id="16" name="Espace réservé du texte 2"/>
          <p:cNvSpPr>
            <a:spLocks noGrp="1"/>
          </p:cNvSpPr>
          <p:nvPr>
            <p:ph type="body" sz="quarter" idx="10"/>
          </p:nvPr>
        </p:nvSpPr>
        <p:spPr>
          <a:xfrm>
            <a:off x="642938" y="216160"/>
            <a:ext cx="7388954" cy="775065"/>
          </a:xfrm>
        </p:spPr>
        <p:txBody>
          <a:bodyPr>
            <a:normAutofit/>
          </a:bodyPr>
          <a:lstStyle/>
          <a:p>
            <a:pPr lvl="0" eaLnBrk="0" fontAlgn="base" hangingPunct="0">
              <a:spcBef>
                <a:spcPct val="0"/>
              </a:spcBef>
              <a:spcAft>
                <a:spcPct val="0"/>
              </a:spcAft>
              <a:buSzPct val="60000"/>
            </a:pPr>
            <a:r>
              <a:rPr lang="fr-FR" dirty="0"/>
              <a:t>GAD : </a:t>
            </a:r>
            <a:r>
              <a:rPr lang="fr-FR" dirty="0" smtClean="0"/>
              <a:t>Communication (</a:t>
            </a:r>
            <a:r>
              <a:rPr lang="fr-FR" dirty="0"/>
              <a:t>potentiel d’amélioration </a:t>
            </a:r>
            <a:r>
              <a:rPr lang="fr-FR" dirty="0" smtClean="0"/>
              <a:t>- </a:t>
            </a:r>
            <a:r>
              <a:rPr lang="fr-FR" dirty="0"/>
              <a:t>prévention de la détérioration)</a:t>
            </a:r>
          </a:p>
        </p:txBody>
      </p:sp>
      <p:sp>
        <p:nvSpPr>
          <p:cNvPr id="10" name="ZoneTexte 9"/>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338859282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4818" y="1070276"/>
            <a:ext cx="8174362" cy="1655801"/>
          </a:xfrm>
          <a:prstGeom prst="rect">
            <a:avLst/>
          </a:prstGeom>
          <a:solidFill>
            <a:schemeClr val="bg1"/>
          </a:solidFill>
          <a:ln w="12700">
            <a:solidFill>
              <a:srgbClr val="78B955"/>
            </a:solidFill>
          </a:ln>
        </p:spPr>
        <p:style>
          <a:lnRef idx="3">
            <a:schemeClr val="lt1"/>
          </a:lnRef>
          <a:fillRef idx="1">
            <a:schemeClr val="accent6"/>
          </a:fillRef>
          <a:effectRef idx="1">
            <a:schemeClr val="accent6"/>
          </a:effectRef>
          <a:fontRef idx="minor">
            <a:schemeClr val="lt1"/>
          </a:fontRef>
        </p:style>
        <p:txBody>
          <a:bodyPr rtlCol="0" anchor="ctr" anchorCtr="0"/>
          <a:lstStyle/>
          <a:p>
            <a:r>
              <a:rPr lang="fr-FR" sz="1200" dirty="0" smtClean="0">
                <a:solidFill>
                  <a:srgbClr val="0F3A9C"/>
                </a:solidFill>
                <a:latin typeface="Arial" charset="0"/>
                <a:ea typeface="Arial" charset="0"/>
                <a:cs typeface="Arial" charset="0"/>
              </a:rPr>
              <a:t>⎕</a:t>
            </a:r>
            <a:r>
              <a:rPr lang="fr-FR" sz="1200" b="1" dirty="0" smtClean="0">
                <a:solidFill>
                  <a:srgbClr val="0F3A9C"/>
                </a:solidFill>
                <a:latin typeface="Arial" charset="0"/>
                <a:ea typeface="Arial" charset="0"/>
                <a:cs typeface="Arial" charset="0"/>
              </a:rPr>
              <a:t>Contrôlez </a:t>
            </a:r>
            <a:r>
              <a:rPr lang="fr-FR" sz="1200" b="1" dirty="0">
                <a:solidFill>
                  <a:srgbClr val="0F3A9C"/>
                </a:solidFill>
                <a:latin typeface="Arial" charset="0"/>
                <a:ea typeface="Arial" charset="0"/>
                <a:cs typeface="Arial" charset="0"/>
              </a:rPr>
              <a:t>les médicaments qui </a:t>
            </a:r>
            <a:r>
              <a:rPr lang="fr-FR" sz="1200" b="1" dirty="0" smtClean="0">
                <a:solidFill>
                  <a:srgbClr val="0F3A9C"/>
                </a:solidFill>
                <a:latin typeface="Arial" charset="0"/>
                <a:ea typeface="Arial" charset="0"/>
                <a:cs typeface="Arial" charset="0"/>
              </a:rPr>
              <a:t>pourraient altérer </a:t>
            </a:r>
            <a:r>
              <a:rPr lang="fr-FR" sz="1200" b="1" dirty="0">
                <a:solidFill>
                  <a:srgbClr val="0F3A9C"/>
                </a:solidFill>
                <a:latin typeface="Arial" charset="0"/>
                <a:ea typeface="Arial" charset="0"/>
                <a:cs typeface="Arial" charset="0"/>
              </a:rPr>
              <a:t>la communication</a:t>
            </a:r>
            <a:r>
              <a:rPr lang="fr-FR" sz="1200" dirty="0">
                <a:solidFill>
                  <a:srgbClr val="0F3A9C"/>
                </a:solidFill>
                <a:latin typeface="Arial" charset="0"/>
                <a:ea typeface="Arial" charset="0"/>
                <a:cs typeface="Arial" charset="0"/>
              </a:rPr>
              <a:t>. </a:t>
            </a:r>
          </a:p>
          <a:p>
            <a:r>
              <a:rPr lang="fr-FR" sz="1200" dirty="0">
                <a:solidFill>
                  <a:srgbClr val="0F3A9C"/>
                </a:solidFill>
                <a:latin typeface="Arial" charset="0"/>
                <a:ea typeface="Arial" charset="0"/>
                <a:cs typeface="Arial" charset="0"/>
              </a:rPr>
              <a:t>Une modification de dosage ou de principe actif pourrait-elle améliorer les capacités de communication ? </a:t>
            </a:r>
          </a:p>
          <a:p>
            <a:r>
              <a:rPr lang="fr-FR" sz="1200" dirty="0">
                <a:solidFill>
                  <a:srgbClr val="0F3A9C"/>
                </a:solidFill>
                <a:latin typeface="Arial" charset="0"/>
                <a:ea typeface="Arial" charset="0"/>
                <a:cs typeface="Arial" charset="0"/>
              </a:rPr>
              <a:t>Consultez le médecin en cas d’utilisation d’un des médicaments suivants :</a:t>
            </a:r>
          </a:p>
          <a:p>
            <a:pPr marL="800100" lvl="1" indent="-342900">
              <a:buSzPct val="60000"/>
              <a:buFont typeface=".AppleSystemUIFont" charset="-120"/>
              <a:buChar char="-"/>
            </a:pPr>
            <a:r>
              <a:rPr lang="fr-FR" sz="1200" dirty="0">
                <a:solidFill>
                  <a:srgbClr val="0F3A9C"/>
                </a:solidFill>
                <a:latin typeface="Arial" charset="0"/>
                <a:ea typeface="Arial" charset="0"/>
                <a:cs typeface="Arial" charset="0"/>
              </a:rPr>
              <a:t>Agents psychotropes : antidépresseurs - neuroleptiques - anxiolytiques - sédatifs</a:t>
            </a:r>
          </a:p>
          <a:p>
            <a:pPr marL="800100" lvl="1" indent="-342900">
              <a:buSzPct val="60000"/>
              <a:buFont typeface=".AppleSystemUIFont" charset="-120"/>
              <a:buChar char="-"/>
            </a:pPr>
            <a:r>
              <a:rPr lang="fr-FR" sz="1200" dirty="0">
                <a:solidFill>
                  <a:srgbClr val="0F3A9C"/>
                </a:solidFill>
                <a:latin typeface="Arial" charset="0"/>
                <a:ea typeface="Arial" charset="0"/>
                <a:cs typeface="Arial" charset="0"/>
              </a:rPr>
              <a:t>Analgésiques opiacés (narcotiques) </a:t>
            </a:r>
          </a:p>
          <a:p>
            <a:pPr marL="800100" lvl="1" indent="-342900">
              <a:buSzPct val="60000"/>
              <a:buFont typeface=".AppleSystemUIFont" charset="-120"/>
              <a:buChar char="-"/>
            </a:pPr>
            <a:r>
              <a:rPr lang="fr-FR" sz="1200" dirty="0">
                <a:solidFill>
                  <a:srgbClr val="0F3A9C"/>
                </a:solidFill>
                <a:latin typeface="Arial" charset="0"/>
                <a:ea typeface="Arial" charset="0"/>
                <a:cs typeface="Arial" charset="0"/>
              </a:rPr>
              <a:t>Médicaments antiparkinsoniens</a:t>
            </a:r>
          </a:p>
          <a:p>
            <a:pPr marL="800100" lvl="1" indent="-342900">
              <a:buSzPct val="60000"/>
              <a:buFont typeface=".AppleSystemUIFont" charset="-120"/>
              <a:buChar char="-"/>
            </a:pPr>
            <a:r>
              <a:rPr lang="fr-FR" sz="1200" dirty="0">
                <a:solidFill>
                  <a:srgbClr val="0F3A9C"/>
                </a:solidFill>
                <a:latin typeface="Arial" charset="0"/>
                <a:ea typeface="Arial" charset="0"/>
                <a:cs typeface="Arial" charset="0"/>
              </a:rPr>
              <a:t>Antibiotiques tels que gentamycine et tobramycine</a:t>
            </a:r>
          </a:p>
          <a:p>
            <a:pPr marL="800100" lvl="1" indent="-342900">
              <a:buSzPct val="60000"/>
              <a:buFont typeface=".AppleSystemUIFont" charset="-120"/>
              <a:buChar char="-"/>
            </a:pPr>
            <a:r>
              <a:rPr lang="fr-FR" sz="1200" dirty="0">
                <a:solidFill>
                  <a:srgbClr val="0F3A9C"/>
                </a:solidFill>
                <a:latin typeface="Arial" charset="0"/>
                <a:ea typeface="Arial" charset="0"/>
                <a:cs typeface="Arial" charset="0"/>
              </a:rPr>
              <a:t>Toxicité de l’aspirine</a:t>
            </a:r>
          </a:p>
        </p:txBody>
      </p:sp>
      <p:sp>
        <p:nvSpPr>
          <p:cNvPr id="8" name="Espace réservé du texte 2"/>
          <p:cNvSpPr>
            <a:spLocks noGrp="1"/>
          </p:cNvSpPr>
          <p:nvPr>
            <p:ph type="body" sz="quarter" idx="10"/>
          </p:nvPr>
        </p:nvSpPr>
        <p:spPr>
          <a:xfrm>
            <a:off x="642938" y="216160"/>
            <a:ext cx="7388954" cy="775065"/>
          </a:xfrm>
        </p:spPr>
        <p:txBody>
          <a:bodyPr>
            <a:normAutofit/>
          </a:bodyPr>
          <a:lstStyle/>
          <a:p>
            <a:pPr lvl="0" eaLnBrk="0" fontAlgn="base" hangingPunct="0">
              <a:spcBef>
                <a:spcPct val="0"/>
              </a:spcBef>
              <a:spcAft>
                <a:spcPct val="0"/>
              </a:spcAft>
              <a:buSzPct val="60000"/>
            </a:pPr>
            <a:r>
              <a:rPr lang="fr-FR" dirty="0"/>
              <a:t>GAD : </a:t>
            </a:r>
            <a:r>
              <a:rPr lang="fr-FR" dirty="0" smtClean="0"/>
              <a:t>Communication (</a:t>
            </a:r>
            <a:r>
              <a:rPr lang="fr-FR" dirty="0"/>
              <a:t>potentiel d’amélioration </a:t>
            </a:r>
            <a:r>
              <a:rPr lang="fr-FR" dirty="0" smtClean="0"/>
              <a:t>- </a:t>
            </a:r>
            <a:r>
              <a:rPr lang="fr-FR" dirty="0"/>
              <a:t>prévention de la détérioration)</a:t>
            </a:r>
          </a:p>
        </p:txBody>
      </p:sp>
      <p:sp>
        <p:nvSpPr>
          <p:cNvPr id="6" name="ZoneTexte 5"/>
          <p:cNvSpPr txBox="1"/>
          <p:nvPr/>
        </p:nvSpPr>
        <p:spPr>
          <a:xfrm>
            <a:off x="6868330" y="762499"/>
            <a:ext cx="1790850" cy="307777"/>
          </a:xfrm>
          <a:prstGeom prst="rect">
            <a:avLst/>
          </a:prstGeom>
          <a:solidFill>
            <a:srgbClr val="78B955"/>
          </a:solidFill>
          <a:ln>
            <a:solidFill>
              <a:srgbClr val="78B955"/>
            </a:solidFill>
          </a:ln>
        </p:spPr>
        <p:txBody>
          <a:bodyPr wrap="none" rtlCol="0">
            <a:spAutoFit/>
          </a:bodyPr>
          <a:lstStyle/>
          <a:p>
            <a:r>
              <a:rPr lang="fr-FR" sz="1400" b="1" dirty="0" smtClean="0">
                <a:solidFill>
                  <a:prstClr val="white"/>
                </a:solidFill>
                <a:latin typeface="Arial"/>
                <a:cs typeface="Arial"/>
              </a:rPr>
              <a:t>Recommandations</a:t>
            </a:r>
            <a:endParaRPr lang="fr-FR" sz="1400" b="1" dirty="0">
              <a:solidFill>
                <a:prstClr val="white"/>
              </a:solidFill>
              <a:latin typeface="Arial"/>
              <a:cs typeface="Arial"/>
            </a:endParaRPr>
          </a:p>
        </p:txBody>
      </p:sp>
    </p:spTree>
    <p:extLst>
      <p:ext uri="{BB962C8B-B14F-4D97-AF65-F5344CB8AC3E}">
        <p14:creationId xmlns:p14="http://schemas.microsoft.com/office/powerpoint/2010/main" val="44609622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Des questions ? </a:t>
            </a:r>
            <a:endParaRPr lang="fr-FR" dirty="0"/>
          </a:p>
        </p:txBody>
      </p:sp>
      <p:sp>
        <p:nvSpPr>
          <p:cNvPr id="3" name="Espace réservé du texte 2"/>
          <p:cNvSpPr>
            <a:spLocks noGrp="1"/>
          </p:cNvSpPr>
          <p:nvPr>
            <p:ph type="body" sz="quarter" idx="11"/>
          </p:nvPr>
        </p:nvSpPr>
        <p:spPr>
          <a:xfrm>
            <a:off x="642937" y="1529906"/>
            <a:ext cx="8136995" cy="441683"/>
          </a:xfrm>
        </p:spPr>
        <p:txBody>
          <a:bodyPr>
            <a:noAutofit/>
          </a:bodyPr>
          <a:lstStyle/>
          <a:p>
            <a:r>
              <a:rPr lang="fr-FR" sz="1400" dirty="0" smtClean="0"/>
              <a:t>Les gestionnaires de cas gardent un accès à la plateforme de formation CNSA pour poser leurs questions aux formateurs ainsi qu’</a:t>
            </a:r>
            <a:r>
              <a:rPr lang="fr-FR" sz="1400" dirty="0"/>
              <a:t>à</a:t>
            </a:r>
            <a:r>
              <a:rPr lang="fr-FR" sz="1400" dirty="0" smtClean="0"/>
              <a:t> l’ensemble de la communauté de gestionnaires de cas. </a:t>
            </a:r>
          </a:p>
          <a:p>
            <a:endParaRPr lang="fr-FR" sz="1400" dirty="0"/>
          </a:p>
          <a:p>
            <a:r>
              <a:rPr lang="fr-FR" sz="1400" dirty="0" smtClean="0"/>
              <a:t>Pour toute question, vous pouvez vous adresser à </a:t>
            </a:r>
            <a:r>
              <a:rPr lang="fr-FR" sz="1400" dirty="0" smtClean="0">
                <a:hlinkClick r:id="rId2"/>
              </a:rPr>
              <a:t>appui.formation.oemd@pwc.com</a:t>
            </a:r>
            <a:r>
              <a:rPr lang="fr-FR" sz="1400" dirty="0" smtClean="0"/>
              <a:t> </a:t>
            </a:r>
            <a:endParaRPr lang="fr-FR" sz="1400" dirty="0"/>
          </a:p>
        </p:txBody>
      </p:sp>
    </p:spTree>
    <p:extLst>
      <p:ext uri="{BB962C8B-B14F-4D97-AF65-F5344CB8AC3E}">
        <p14:creationId xmlns:p14="http://schemas.microsoft.com/office/powerpoint/2010/main" val="239078220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1128422" y="2195488"/>
            <a:ext cx="6887155" cy="1050219"/>
          </a:xfrm>
          <a:prstGeom prst="rect">
            <a:avLst/>
          </a:prstGeom>
        </p:spPr>
        <p:txBody>
          <a:bodyPr/>
          <a:lstStyle/>
          <a:p>
            <a:pPr algn="ctr"/>
            <a:r>
              <a:rPr lang="fr-FR" sz="2000" b="1" dirty="0" smtClean="0"/>
              <a:t>Formation à l’outil d’évaluation multidimensionnelle InterRAI-HC</a:t>
            </a:r>
            <a:r>
              <a:rPr lang="fr-FR" sz="2000" dirty="0" smtClean="0"/>
              <a:t/>
            </a:r>
            <a:br>
              <a:rPr lang="fr-FR" sz="2000" dirty="0" smtClean="0"/>
            </a:br>
            <a:r>
              <a:rPr lang="fr-FR" sz="2000" b="1" dirty="0" smtClean="0"/>
              <a:t> </a:t>
            </a:r>
          </a:p>
          <a:p>
            <a:endParaRPr lang="fr-FR" dirty="0"/>
          </a:p>
        </p:txBody>
      </p:sp>
      <p:sp>
        <p:nvSpPr>
          <p:cNvPr id="8" name="Espace réservé du texte 1"/>
          <p:cNvSpPr txBox="1">
            <a:spLocks/>
          </p:cNvSpPr>
          <p:nvPr/>
        </p:nvSpPr>
        <p:spPr>
          <a:xfrm>
            <a:off x="3210098" y="4048897"/>
            <a:ext cx="2723804" cy="473676"/>
          </a:xfrm>
          <a:prstGeom prst="rect">
            <a:avLst/>
          </a:prstGeom>
        </p:spPr>
        <p:txBody>
          <a:bodyPr/>
          <a:lstStyle>
            <a:lvl1pPr marL="0" indent="0" algn="l" defTabSz="457200" rtl="0" eaLnBrk="1" latinLnBrk="0" hangingPunct="1">
              <a:spcBef>
                <a:spcPct val="20000"/>
              </a:spcBef>
              <a:buFont typeface="Arial"/>
              <a:buNone/>
              <a:defRPr sz="3600" b="1"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3600" b="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fr-FR" sz="2000" i="1" dirty="0"/>
          </a:p>
        </p:txBody>
      </p:sp>
      <p:pic>
        <p:nvPicPr>
          <p:cNvPr id="5" name="Imag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6518" y="131047"/>
            <a:ext cx="715345" cy="715345"/>
          </a:xfrm>
          <a:prstGeom prst="rect">
            <a:avLst/>
          </a:prstGeom>
        </p:spPr>
      </p:pic>
      <p:pic>
        <p:nvPicPr>
          <p:cNvPr id="3" name="Image 2"/>
          <p:cNvPicPr>
            <a:picLocks noChangeAspect="1"/>
          </p:cNvPicPr>
          <p:nvPr/>
        </p:nvPicPr>
        <p:blipFill>
          <a:blip r:embed="rId4"/>
          <a:stretch>
            <a:fillRect/>
          </a:stretch>
        </p:blipFill>
        <p:spPr>
          <a:xfrm>
            <a:off x="142042" y="131048"/>
            <a:ext cx="1121083" cy="711609"/>
          </a:xfrm>
          <a:prstGeom prst="rect">
            <a:avLst/>
          </a:prstGeom>
        </p:spPr>
      </p:pic>
    </p:spTree>
    <p:extLst>
      <p:ext uri="{BB962C8B-B14F-4D97-AF65-F5344CB8AC3E}">
        <p14:creationId xmlns:p14="http://schemas.microsoft.com/office/powerpoint/2010/main" val="330561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7" y="354013"/>
            <a:ext cx="8282854" cy="481012"/>
          </a:xfrm>
        </p:spPr>
        <p:txBody>
          <a:bodyPr>
            <a:normAutofit/>
          </a:bodyPr>
          <a:lstStyle/>
          <a:p>
            <a:r>
              <a:rPr lang="fr-FR" dirty="0"/>
              <a:t>Qu’est-ce qui caractérise l’évaluation </a:t>
            </a:r>
            <a:r>
              <a:rPr lang="fr-FR" dirty="0" smtClean="0"/>
              <a:t>interRAI-HC</a:t>
            </a:r>
            <a:r>
              <a:rPr lang="fr-FR" b="0" dirty="0" smtClean="0"/>
              <a:t>? </a:t>
            </a:r>
            <a:endParaRPr lang="fr-FR" b="0" dirty="0"/>
          </a:p>
          <a:p>
            <a:endParaRPr lang="fr-FR" b="0" dirty="0"/>
          </a:p>
          <a:p>
            <a:endParaRPr lang="fr-FR" dirty="0"/>
          </a:p>
        </p:txBody>
      </p:sp>
      <p:sp>
        <p:nvSpPr>
          <p:cNvPr id="3" name="Espace réservé du texte 2"/>
          <p:cNvSpPr>
            <a:spLocks noGrp="1"/>
          </p:cNvSpPr>
          <p:nvPr>
            <p:ph type="body" sz="quarter" idx="11"/>
          </p:nvPr>
        </p:nvSpPr>
        <p:spPr>
          <a:xfrm>
            <a:off x="582669" y="1510811"/>
            <a:ext cx="7941770" cy="441683"/>
          </a:xfrm>
        </p:spPr>
        <p:txBody>
          <a:bodyPr>
            <a:noAutofit/>
          </a:bodyPr>
          <a:lstStyle/>
          <a:p>
            <a:pPr algn="just">
              <a:lnSpc>
                <a:spcPct val="100000"/>
              </a:lnSpc>
            </a:pPr>
            <a:r>
              <a:rPr lang="fr-FR" sz="1600" dirty="0" smtClean="0"/>
              <a:t>Les </a:t>
            </a:r>
            <a:r>
              <a:rPr lang="fr-FR" sz="1600" dirty="0"/>
              <a:t>items sont définis précisément et couvrent les domaines clefs de la santé.</a:t>
            </a:r>
          </a:p>
          <a:p>
            <a:pPr algn="just">
              <a:lnSpc>
                <a:spcPct val="100000"/>
              </a:lnSpc>
            </a:pPr>
            <a:r>
              <a:rPr lang="fr-FR" sz="1600" dirty="0"/>
              <a:t>Pour chaque instrument, il existe un formulaire d’évaluation et un guide </a:t>
            </a:r>
            <a:r>
              <a:rPr lang="fr-FR" sz="1600" dirty="0" smtClean="0"/>
              <a:t>d’utilisation :</a:t>
            </a:r>
            <a:endParaRPr lang="fr-FR" sz="1600" dirty="0"/>
          </a:p>
        </p:txBody>
      </p:sp>
      <p:pic>
        <p:nvPicPr>
          <p:cNvPr id="13" name="Espace réservé du contenu 4"/>
          <p:cNvPicPr>
            <a:picLocks noChangeAspect="1"/>
          </p:cNvPicPr>
          <p:nvPr/>
        </p:nvPicPr>
        <p:blipFill>
          <a:blip r:embed="rId3"/>
          <a:stretch>
            <a:fillRect/>
          </a:stretch>
        </p:blipFill>
        <p:spPr>
          <a:xfrm>
            <a:off x="1352549" y="2710459"/>
            <a:ext cx="2440133" cy="3135952"/>
          </a:xfrm>
          <a:prstGeom prst="rect">
            <a:avLst/>
          </a:prstGeom>
        </p:spPr>
      </p:pic>
      <p:pic>
        <p:nvPicPr>
          <p:cNvPr id="14" name="Espace réservé du contenu 5"/>
          <p:cNvPicPr>
            <a:picLocks noChangeAspect="1"/>
          </p:cNvPicPr>
          <p:nvPr/>
        </p:nvPicPr>
        <p:blipFill>
          <a:blip r:embed="rId4"/>
          <a:stretch>
            <a:fillRect/>
          </a:stretch>
        </p:blipFill>
        <p:spPr>
          <a:xfrm>
            <a:off x="5357813" y="2715221"/>
            <a:ext cx="2428875" cy="3124200"/>
          </a:xfrm>
          <a:prstGeom prst="rect">
            <a:avLst/>
          </a:prstGeom>
        </p:spPr>
      </p:pic>
      <p:sp>
        <p:nvSpPr>
          <p:cNvPr id="6" name="Espace réservé du texte 2"/>
          <p:cNvSpPr>
            <a:spLocks noGrp="1"/>
          </p:cNvSpPr>
          <p:nvPr>
            <p:ph type="body" sz="quarter" idx="11"/>
          </p:nvPr>
        </p:nvSpPr>
        <p:spPr>
          <a:xfrm>
            <a:off x="582669" y="1076046"/>
            <a:ext cx="7941770" cy="441683"/>
          </a:xfrm>
        </p:spPr>
        <p:txBody>
          <a:bodyPr>
            <a:noAutofit/>
          </a:bodyPr>
          <a:lstStyle/>
          <a:p>
            <a:r>
              <a:rPr lang="fr-FR" sz="1600" dirty="0">
                <a:solidFill>
                  <a:srgbClr val="0070C0"/>
                </a:solidFill>
              </a:rPr>
              <a:t>Une évaluation multidimensionnelle standardisée</a:t>
            </a:r>
          </a:p>
        </p:txBody>
      </p:sp>
    </p:spTree>
    <p:extLst>
      <p:ext uri="{BB962C8B-B14F-4D97-AF65-F5344CB8AC3E}">
        <p14:creationId xmlns:p14="http://schemas.microsoft.com/office/powerpoint/2010/main" val="1502495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6" y="354013"/>
            <a:ext cx="8116599" cy="481012"/>
          </a:xfrm>
        </p:spPr>
        <p:txBody>
          <a:bodyPr>
            <a:normAutofit/>
          </a:bodyPr>
          <a:lstStyle/>
          <a:p>
            <a:r>
              <a:rPr lang="fr-FR" dirty="0"/>
              <a:t>Qu’est-ce qui caractérise l’évaluation </a:t>
            </a:r>
            <a:r>
              <a:rPr lang="fr-FR" dirty="0" smtClean="0"/>
              <a:t>interRAI-HC</a:t>
            </a:r>
            <a:r>
              <a:rPr lang="fr-FR" b="0" dirty="0" smtClean="0"/>
              <a:t>? </a:t>
            </a:r>
            <a:endParaRPr lang="fr-FR" b="0" dirty="0"/>
          </a:p>
          <a:p>
            <a:endParaRPr lang="fr-FR" dirty="0"/>
          </a:p>
        </p:txBody>
      </p:sp>
      <p:sp>
        <p:nvSpPr>
          <p:cNvPr id="3" name="Espace réservé du texte 2"/>
          <p:cNvSpPr>
            <a:spLocks noGrp="1"/>
          </p:cNvSpPr>
          <p:nvPr>
            <p:ph type="body" sz="quarter" idx="11"/>
          </p:nvPr>
        </p:nvSpPr>
        <p:spPr>
          <a:xfrm>
            <a:off x="642937" y="1055831"/>
            <a:ext cx="6102350" cy="441683"/>
          </a:xfrm>
        </p:spPr>
        <p:txBody>
          <a:bodyPr>
            <a:normAutofit/>
          </a:bodyPr>
          <a:lstStyle/>
          <a:p>
            <a:r>
              <a:rPr lang="fr-FR" sz="1600" dirty="0">
                <a:solidFill>
                  <a:srgbClr val="0070C0"/>
                </a:solidFill>
              </a:rPr>
              <a:t>Un processus de recueil d’informations</a:t>
            </a:r>
          </a:p>
        </p:txBody>
      </p:sp>
      <p:sp>
        <p:nvSpPr>
          <p:cNvPr id="9" name="ZoneTexte 8"/>
          <p:cNvSpPr txBox="1"/>
          <p:nvPr/>
        </p:nvSpPr>
        <p:spPr>
          <a:xfrm>
            <a:off x="642937" y="1382885"/>
            <a:ext cx="8043862" cy="1477328"/>
          </a:xfrm>
          <a:prstGeom prst="rect">
            <a:avLst/>
          </a:prstGeom>
          <a:noFill/>
        </p:spPr>
        <p:txBody>
          <a:bodyPr wrap="square" rtlCol="0">
            <a:spAutoFit/>
          </a:bodyPr>
          <a:lstStyle/>
          <a:p>
            <a:pPr marL="285750" indent="-285750" algn="just">
              <a:buFont typeface="Arial" panose="020B0604020202020204" pitchFamily="34" charset="0"/>
              <a:buChar char="•"/>
            </a:pPr>
            <a:r>
              <a:rPr lang="fr-FR" dirty="0">
                <a:solidFill>
                  <a:srgbClr val="0F3A9C"/>
                </a:solidFill>
                <a:latin typeface="Arial" panose="020B0604020202020204" pitchFamily="34" charset="0"/>
                <a:cs typeface="Arial" panose="020B0604020202020204" pitchFamily="34" charset="0"/>
              </a:rPr>
              <a:t>Les informations qui permettent de déterminer la réponse adéquate à un item pour une personne évaluée proviennent de </a:t>
            </a:r>
            <a:r>
              <a:rPr lang="fr-FR" b="1" dirty="0" smtClean="0">
                <a:solidFill>
                  <a:srgbClr val="0F3A9C"/>
                </a:solidFill>
                <a:latin typeface="Arial" panose="020B0604020202020204" pitchFamily="34" charset="0"/>
                <a:cs typeface="Arial" panose="020B0604020202020204" pitchFamily="34" charset="0"/>
              </a:rPr>
              <a:t>trois principales sources</a:t>
            </a:r>
            <a:r>
              <a:rPr lang="fr-FR" b="1" dirty="0">
                <a:solidFill>
                  <a:srgbClr val="0F3A9C"/>
                </a:solidFill>
                <a:latin typeface="Arial" panose="020B0604020202020204" pitchFamily="34" charset="0"/>
                <a:cs typeface="Arial" panose="020B0604020202020204" pitchFamily="34" charset="0"/>
              </a:rPr>
              <a:t> </a:t>
            </a:r>
            <a:r>
              <a:rPr lang="fr-FR" b="1" dirty="0" smtClean="0">
                <a:solidFill>
                  <a:srgbClr val="0F3A9C"/>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fr-FR" dirty="0" smtClean="0">
              <a:solidFill>
                <a:srgbClr val="0F3A9C"/>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fr-FR" dirty="0" smtClean="0">
              <a:solidFill>
                <a:srgbClr val="0F3A9C"/>
              </a:solidFill>
              <a:latin typeface="Arial" panose="020B0604020202020204" pitchFamily="34" charset="0"/>
              <a:cs typeface="Arial" panose="020B0604020202020204" pitchFamily="34" charset="0"/>
            </a:endParaRPr>
          </a:p>
        </p:txBody>
      </p:sp>
      <p:graphicFrame>
        <p:nvGraphicFramePr>
          <p:cNvPr id="6" name="Diagramme 5"/>
          <p:cNvGraphicFramePr/>
          <p:nvPr>
            <p:extLst>
              <p:ext uri="{D42A27DB-BD31-4B8C-83A1-F6EECF244321}">
                <p14:modId xmlns:p14="http://schemas.microsoft.com/office/powerpoint/2010/main" val="1737302984"/>
              </p:ext>
            </p:extLst>
          </p:nvPr>
        </p:nvGraphicFramePr>
        <p:xfrm>
          <a:off x="642936" y="2194661"/>
          <a:ext cx="7743074" cy="1985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42936" y="4271969"/>
            <a:ext cx="8043863" cy="2031325"/>
          </a:xfrm>
          <a:prstGeom prst="rect">
            <a:avLst/>
          </a:prstGeom>
        </p:spPr>
        <p:txBody>
          <a:bodyPr wrap="square">
            <a:spAutoFit/>
          </a:bodyPr>
          <a:lstStyle/>
          <a:p>
            <a:pPr marL="285750" indent="-285750" algn="just">
              <a:lnSpc>
                <a:spcPct val="100000"/>
              </a:lnSpc>
              <a:buFont typeface="Arial" panose="020B0604020202020204" pitchFamily="34" charset="0"/>
              <a:buChar char="•"/>
            </a:pPr>
            <a:r>
              <a:rPr lang="fr-FR" dirty="0" smtClean="0">
                <a:solidFill>
                  <a:srgbClr val="0F3A9C"/>
                </a:solidFill>
                <a:latin typeface="Arial" panose="020B0604020202020204" pitchFamily="34" charset="0"/>
                <a:cs typeface="Arial" panose="020B0604020202020204" pitchFamily="34" charset="0"/>
              </a:rPr>
              <a:t>Les </a:t>
            </a:r>
            <a:r>
              <a:rPr lang="fr-FR" dirty="0">
                <a:solidFill>
                  <a:srgbClr val="0F3A9C"/>
                </a:solidFill>
                <a:latin typeface="Arial" panose="020B0604020202020204" pitchFamily="34" charset="0"/>
                <a:cs typeface="Arial" panose="020B0604020202020204" pitchFamily="34" charset="0"/>
              </a:rPr>
              <a:t>renseignements se trouvent dans de multiples sources </a:t>
            </a:r>
            <a:r>
              <a:rPr lang="fr-FR" dirty="0" smtClean="0">
                <a:solidFill>
                  <a:srgbClr val="0F3A9C"/>
                </a:solidFill>
                <a:latin typeface="Arial" panose="020B0604020202020204" pitchFamily="34" charset="0"/>
                <a:cs typeface="Arial" panose="020B0604020202020204" pitchFamily="34" charset="0"/>
              </a:rPr>
              <a:t>d’informations : quand </a:t>
            </a:r>
            <a:r>
              <a:rPr lang="fr-FR" dirty="0">
                <a:solidFill>
                  <a:srgbClr val="0F3A9C"/>
                </a:solidFill>
                <a:latin typeface="Arial" panose="020B0604020202020204" pitchFamily="34" charset="0"/>
                <a:cs typeface="Arial" panose="020B0604020202020204" pitchFamily="34" charset="0"/>
              </a:rPr>
              <a:t>les informations sont discordantes, vous devrez trancher </a:t>
            </a:r>
          </a:p>
          <a:p>
            <a:pPr marL="285750" indent="-285750" algn="just">
              <a:lnSpc>
                <a:spcPct val="100000"/>
              </a:lnSpc>
              <a:buFont typeface="Arial" panose="020B0604020202020204" pitchFamily="34" charset="0"/>
              <a:buChar char="•"/>
            </a:pPr>
            <a:r>
              <a:rPr lang="fr-FR" dirty="0" smtClean="0">
                <a:solidFill>
                  <a:srgbClr val="0F3A9C"/>
                </a:solidFill>
                <a:latin typeface="Arial" panose="020B0604020202020204" pitchFamily="34" charset="0"/>
                <a:cs typeface="Arial" panose="020B0604020202020204" pitchFamily="34" charset="0"/>
              </a:rPr>
              <a:t>La </a:t>
            </a:r>
            <a:r>
              <a:rPr lang="fr-FR" dirty="0">
                <a:solidFill>
                  <a:srgbClr val="0F3A9C"/>
                </a:solidFill>
                <a:latin typeface="Arial" panose="020B0604020202020204" pitchFamily="34" charset="0"/>
                <a:cs typeface="Arial" panose="020B0604020202020204" pitchFamily="34" charset="0"/>
              </a:rPr>
              <a:t>personne est toujours la plus grande source </a:t>
            </a:r>
            <a:r>
              <a:rPr lang="fr-FR" dirty="0" smtClean="0">
                <a:solidFill>
                  <a:srgbClr val="0F3A9C"/>
                </a:solidFill>
                <a:latin typeface="Arial" panose="020B0604020202020204" pitchFamily="34" charset="0"/>
                <a:cs typeface="Arial" panose="020B0604020202020204" pitchFamily="34" charset="0"/>
              </a:rPr>
              <a:t>d’information : Faites </a:t>
            </a:r>
            <a:r>
              <a:rPr lang="fr-FR" dirty="0">
                <a:solidFill>
                  <a:srgbClr val="0F3A9C"/>
                </a:solidFill>
                <a:latin typeface="Arial" panose="020B0604020202020204" pitchFamily="34" charset="0"/>
                <a:cs typeface="Arial" panose="020B0604020202020204" pitchFamily="34" charset="0"/>
              </a:rPr>
              <a:t>toujours l’hypothèse de la ressource chez la </a:t>
            </a:r>
            <a:r>
              <a:rPr lang="fr-FR" dirty="0" smtClean="0">
                <a:solidFill>
                  <a:srgbClr val="0F3A9C"/>
                </a:solidFill>
                <a:latin typeface="Arial" panose="020B0604020202020204" pitchFamily="34" charset="0"/>
                <a:cs typeface="Arial" panose="020B0604020202020204" pitchFamily="34" charset="0"/>
              </a:rPr>
              <a:t>personne !</a:t>
            </a:r>
            <a:endParaRPr lang="fr-FR" dirty="0">
              <a:solidFill>
                <a:srgbClr val="0F3A9C"/>
              </a:solidFill>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fr-FR" dirty="0" smtClean="0">
                <a:solidFill>
                  <a:srgbClr val="0F3A9C"/>
                </a:solidFill>
                <a:latin typeface="Arial" panose="020B0604020202020204" pitchFamily="34" charset="0"/>
                <a:cs typeface="Arial" panose="020B0604020202020204" pitchFamily="34" charset="0"/>
              </a:rPr>
              <a:t>Fiez-vous </a:t>
            </a:r>
            <a:r>
              <a:rPr lang="fr-FR" dirty="0">
                <a:solidFill>
                  <a:srgbClr val="0F3A9C"/>
                </a:solidFill>
                <a:latin typeface="Arial" panose="020B0604020202020204" pitchFamily="34" charset="0"/>
                <a:cs typeface="Arial" panose="020B0604020202020204" pitchFamily="34" charset="0"/>
              </a:rPr>
              <a:t>à votre expérience, votre sens clinique et à la suite de l’évaluation quand les personnes oublient ou n’ont pas les mêmes perceptions de la réalité</a:t>
            </a:r>
          </a:p>
        </p:txBody>
      </p:sp>
    </p:spTree>
    <p:extLst>
      <p:ext uri="{BB962C8B-B14F-4D97-AF65-F5344CB8AC3E}">
        <p14:creationId xmlns:p14="http://schemas.microsoft.com/office/powerpoint/2010/main" val="3502666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llipse 40"/>
          <p:cNvSpPr/>
          <p:nvPr/>
        </p:nvSpPr>
        <p:spPr>
          <a:xfrm>
            <a:off x="6729402" y="2948766"/>
            <a:ext cx="2150268" cy="212346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latin typeface="Arial" panose="020B0604020202020204" pitchFamily="34" charset="0"/>
                <a:cs typeface="Arial" panose="020B0604020202020204" pitchFamily="34" charset="0"/>
              </a:rPr>
              <a:t>Des items à évaluer sont associés à chaque domaine</a:t>
            </a:r>
            <a:endParaRPr lang="fr-FR" sz="1400" dirty="0">
              <a:latin typeface="Arial" panose="020B0604020202020204" pitchFamily="34" charset="0"/>
              <a:cs typeface="Arial" panose="020B0604020202020204" pitchFamily="34" charset="0"/>
            </a:endParaRPr>
          </a:p>
        </p:txBody>
      </p:sp>
      <p:sp>
        <p:nvSpPr>
          <p:cNvPr id="42" name="Espace réservé du texte 1"/>
          <p:cNvSpPr>
            <a:spLocks noGrp="1"/>
          </p:cNvSpPr>
          <p:nvPr>
            <p:ph type="body" sz="quarter" idx="10"/>
          </p:nvPr>
        </p:nvSpPr>
        <p:spPr>
          <a:xfrm>
            <a:off x="6462197" y="1081210"/>
            <a:ext cx="2417473" cy="604844"/>
          </a:xfrm>
        </p:spPr>
        <p:txBody>
          <a:bodyPr>
            <a:noAutofit/>
          </a:bodyPr>
          <a:lstStyle/>
          <a:p>
            <a:pPr algn="ctr">
              <a:lnSpc>
                <a:spcPct val="170000"/>
              </a:lnSpc>
            </a:pPr>
            <a:r>
              <a:rPr lang="fr-FR" sz="1400" dirty="0" smtClean="0"/>
              <a:t>19 </a:t>
            </a:r>
            <a:r>
              <a:rPr lang="fr-FR" sz="1400" dirty="0"/>
              <a:t>domaines clés du fonctionnement de la personne dans son environnement</a:t>
            </a:r>
          </a:p>
        </p:txBody>
      </p:sp>
      <p:sp>
        <p:nvSpPr>
          <p:cNvPr id="46" name="Espace réservé du texte 1"/>
          <p:cNvSpPr>
            <a:spLocks noGrp="1"/>
          </p:cNvSpPr>
          <p:nvPr>
            <p:ph type="body" sz="quarter" idx="11"/>
          </p:nvPr>
        </p:nvSpPr>
        <p:spPr>
          <a:xfrm>
            <a:off x="642937" y="354013"/>
            <a:ext cx="6461922" cy="481012"/>
          </a:xfrm>
        </p:spPr>
        <p:txBody>
          <a:bodyPr/>
          <a:lstStyle/>
          <a:p>
            <a:r>
              <a:rPr lang="fr-FR" dirty="0"/>
              <a:t>Qu’est-ce qui caractérise l’évaluation </a:t>
            </a:r>
            <a:r>
              <a:rPr lang="fr-FR" dirty="0" smtClean="0"/>
              <a:t>interRAI-HC </a:t>
            </a:r>
            <a:r>
              <a:rPr lang="fr-FR" b="0" dirty="0"/>
              <a:t>? </a:t>
            </a:r>
          </a:p>
          <a:p>
            <a:endParaRPr lang="fr-FR" dirty="0"/>
          </a:p>
        </p:txBody>
      </p:sp>
      <p:pic>
        <p:nvPicPr>
          <p:cNvPr id="45" name="Imag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60" y="1062680"/>
            <a:ext cx="5664037" cy="5220669"/>
          </a:xfrm>
          <a:prstGeom prst="rect">
            <a:avLst/>
          </a:prstGeom>
        </p:spPr>
      </p:pic>
    </p:spTree>
    <p:extLst>
      <p:ext uri="{BB962C8B-B14F-4D97-AF65-F5344CB8AC3E}">
        <p14:creationId xmlns:p14="http://schemas.microsoft.com/office/powerpoint/2010/main" val="373998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1"/>
          <p:cNvSpPr>
            <a:spLocks noGrp="1"/>
          </p:cNvSpPr>
          <p:nvPr>
            <p:ph type="body" sz="quarter" idx="10"/>
          </p:nvPr>
        </p:nvSpPr>
        <p:spPr>
          <a:xfrm>
            <a:off x="642937" y="354013"/>
            <a:ext cx="6461922" cy="481012"/>
          </a:xfrm>
        </p:spPr>
        <p:txBody>
          <a:bodyPr/>
          <a:lstStyle/>
          <a:p>
            <a:r>
              <a:rPr lang="fr-FR" dirty="0"/>
              <a:t>Qu’est-ce qui caractérise l’évaluation </a:t>
            </a:r>
            <a:r>
              <a:rPr lang="fr-FR" dirty="0" smtClean="0"/>
              <a:t>interRAI-HC </a:t>
            </a:r>
            <a:r>
              <a:rPr lang="fr-FR" b="0" dirty="0"/>
              <a:t>? </a:t>
            </a:r>
          </a:p>
          <a:p>
            <a:endParaRPr lang="fr-FR" dirty="0"/>
          </a:p>
          <a:p>
            <a:endParaRPr lang="fr-FR" dirty="0"/>
          </a:p>
        </p:txBody>
      </p:sp>
      <p:sp>
        <p:nvSpPr>
          <p:cNvPr id="4" name="Espace réservé du texte 3"/>
          <p:cNvSpPr>
            <a:spLocks noGrp="1"/>
          </p:cNvSpPr>
          <p:nvPr>
            <p:ph type="body" sz="quarter" idx="12"/>
          </p:nvPr>
        </p:nvSpPr>
        <p:spPr>
          <a:xfrm>
            <a:off x="642938" y="1133307"/>
            <a:ext cx="7681912" cy="4380454"/>
          </a:xfrm>
        </p:spPr>
        <p:txBody>
          <a:bodyPr>
            <a:noAutofit/>
          </a:bodyPr>
          <a:lstStyle/>
          <a:p>
            <a:pPr marL="285750" indent="-285750" algn="just">
              <a:buFont typeface="Arial" panose="020B0604020202020204" pitchFamily="34" charset="0"/>
              <a:buChar char="•"/>
            </a:pPr>
            <a:r>
              <a:rPr lang="fr-FR" sz="1800" b="1" dirty="0"/>
              <a:t>Une structuration commune à tous les items</a:t>
            </a:r>
          </a:p>
          <a:p>
            <a:pPr marL="285750" indent="-285750" algn="just">
              <a:buFont typeface="Arial" panose="020B0604020202020204" pitchFamily="34" charset="0"/>
              <a:buChar char="•"/>
            </a:pPr>
            <a:r>
              <a:rPr lang="fr-FR" sz="1800" b="1" dirty="0" smtClean="0"/>
              <a:t>Chaque item correspond à une information qui doit être recueillie car il y a un impact possible sur l’état de fonctionnement de la personne. Il </a:t>
            </a:r>
            <a:r>
              <a:rPr lang="fr-FR" sz="1800" b="1" dirty="0"/>
              <a:t>est défini par </a:t>
            </a:r>
            <a:r>
              <a:rPr lang="fr-FR" sz="1800" b="1" dirty="0" smtClean="0"/>
              <a:t>: </a:t>
            </a:r>
            <a:endParaRPr lang="fr-FR" sz="1800" dirty="0" smtClean="0"/>
          </a:p>
          <a:p>
            <a:pPr algn="just"/>
            <a:endParaRPr lang="fr-FR" sz="1800" dirty="0" smtClean="0"/>
          </a:p>
          <a:p>
            <a:pPr marL="763570" lvl="2" indent="-342900" algn="just">
              <a:spcAft>
                <a:spcPts val="1200"/>
              </a:spcAft>
              <a:buFont typeface="+mj-lt"/>
              <a:buAutoNum type="arabicPeriod"/>
            </a:pPr>
            <a:r>
              <a:rPr lang="fr-FR" b="1" dirty="0" smtClean="0"/>
              <a:t>Son objectif</a:t>
            </a:r>
            <a:r>
              <a:rPr lang="fr-FR" dirty="0" smtClean="0"/>
              <a:t> </a:t>
            </a:r>
            <a:r>
              <a:rPr lang="fr-FR" dirty="0"/>
              <a:t>- Présentation de l’intérêt de l’information (item ou groupe </a:t>
            </a:r>
            <a:r>
              <a:rPr lang="fr-FR" dirty="0" smtClean="0"/>
              <a:t>d’items</a:t>
            </a:r>
            <a:r>
              <a:rPr lang="fr-FR" dirty="0"/>
              <a:t>) et comment elle </a:t>
            </a:r>
            <a:r>
              <a:rPr lang="fr-FR" dirty="0" smtClean="0"/>
              <a:t>pourra être </a:t>
            </a:r>
            <a:r>
              <a:rPr lang="fr-FR" dirty="0"/>
              <a:t>utilisée dans un plan de </a:t>
            </a:r>
            <a:r>
              <a:rPr lang="fr-FR" dirty="0" smtClean="0"/>
              <a:t>soins</a:t>
            </a:r>
            <a:endParaRPr lang="fr-FR" dirty="0"/>
          </a:p>
          <a:p>
            <a:pPr marL="763570" lvl="2" indent="-342900" algn="just">
              <a:spcAft>
                <a:spcPts val="1200"/>
              </a:spcAft>
              <a:buFont typeface="+mj-lt"/>
              <a:buAutoNum type="arabicPeriod"/>
            </a:pPr>
            <a:r>
              <a:rPr lang="fr-FR" b="1" dirty="0" smtClean="0"/>
              <a:t>Sa définition</a:t>
            </a:r>
            <a:r>
              <a:rPr lang="fr-FR" dirty="0" smtClean="0"/>
              <a:t> </a:t>
            </a:r>
            <a:r>
              <a:rPr lang="fr-FR" dirty="0"/>
              <a:t>- Explication des mots clefs </a:t>
            </a:r>
          </a:p>
          <a:p>
            <a:pPr marL="763570" lvl="2" indent="-342900" algn="just">
              <a:spcAft>
                <a:spcPts val="1200"/>
              </a:spcAft>
              <a:buFont typeface="+mj-lt"/>
              <a:buAutoNum type="arabicPeriod"/>
            </a:pPr>
            <a:r>
              <a:rPr lang="fr-FR" b="1" dirty="0" smtClean="0"/>
              <a:t>Sa procédure d’évaluation</a:t>
            </a:r>
            <a:r>
              <a:rPr lang="fr-FR" dirty="0" smtClean="0"/>
              <a:t> </a:t>
            </a:r>
            <a:r>
              <a:rPr lang="fr-FR" dirty="0"/>
              <a:t>- Sources d’informations et méthode pour obtenir </a:t>
            </a:r>
            <a:r>
              <a:rPr lang="fr-FR" dirty="0" smtClean="0"/>
              <a:t>l’information la </a:t>
            </a:r>
            <a:r>
              <a:rPr lang="fr-FR" dirty="0"/>
              <a:t>plus précise : entretien avec la personne, observation, </a:t>
            </a:r>
            <a:r>
              <a:rPr lang="fr-FR" dirty="0" smtClean="0"/>
              <a:t>discussion </a:t>
            </a:r>
            <a:r>
              <a:rPr lang="fr-FR" dirty="0"/>
              <a:t>avec </a:t>
            </a:r>
            <a:r>
              <a:rPr lang="fr-FR" dirty="0" smtClean="0"/>
              <a:t>la </a:t>
            </a:r>
            <a:r>
              <a:rPr lang="fr-FR" dirty="0"/>
              <a:t>famille et les intervenants, lecture des dossiers ou </a:t>
            </a:r>
            <a:r>
              <a:rPr lang="fr-FR" dirty="0" smtClean="0"/>
              <a:t>documents</a:t>
            </a:r>
            <a:endParaRPr lang="fr-FR" dirty="0"/>
          </a:p>
          <a:p>
            <a:pPr marL="763570" lvl="2" indent="-342900" algn="just">
              <a:spcAft>
                <a:spcPts val="1200"/>
              </a:spcAft>
              <a:buFont typeface="+mj-lt"/>
              <a:buAutoNum type="arabicPeriod"/>
            </a:pPr>
            <a:r>
              <a:rPr lang="fr-FR" b="1" dirty="0" smtClean="0"/>
              <a:t>Ses modalités de codage</a:t>
            </a:r>
            <a:r>
              <a:rPr lang="fr-FR" dirty="0" smtClean="0"/>
              <a:t> </a:t>
            </a:r>
            <a:r>
              <a:rPr lang="fr-FR" dirty="0"/>
              <a:t>- Règles de codage. Explications des catégories de réponses </a:t>
            </a:r>
            <a:r>
              <a:rPr lang="fr-FR" dirty="0" smtClean="0"/>
              <a:t>possibles</a:t>
            </a:r>
            <a:endParaRPr lang="fr-FR" dirty="0"/>
          </a:p>
          <a:p>
            <a:pPr marL="342900" indent="-342900" algn="just">
              <a:spcAft>
                <a:spcPts val="1200"/>
              </a:spcAft>
              <a:buFont typeface="+mj-lt"/>
              <a:buAutoNum type="arabicPeriod"/>
            </a:pPr>
            <a:endParaRPr lang="fr-FR" sz="1800" dirty="0"/>
          </a:p>
          <a:p>
            <a:pPr marL="342900" indent="-342900" algn="just">
              <a:spcAft>
                <a:spcPts val="1200"/>
              </a:spcAft>
              <a:buFont typeface="+mj-lt"/>
              <a:buAutoNum type="arabicPeriod"/>
            </a:pPr>
            <a:endParaRPr lang="fr-FR" sz="1800" dirty="0"/>
          </a:p>
        </p:txBody>
      </p:sp>
    </p:spTree>
    <p:extLst>
      <p:ext uri="{BB962C8B-B14F-4D97-AF65-F5344CB8AC3E}">
        <p14:creationId xmlns:p14="http://schemas.microsoft.com/office/powerpoint/2010/main" val="3793934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p:cNvSpPr>
            <a:spLocks noGrp="1"/>
          </p:cNvSpPr>
          <p:nvPr>
            <p:ph type="body" sz="quarter" idx="10"/>
          </p:nvPr>
        </p:nvSpPr>
        <p:spPr>
          <a:xfrm>
            <a:off x="642937" y="354013"/>
            <a:ext cx="6461922" cy="481012"/>
          </a:xfrm>
        </p:spPr>
        <p:txBody>
          <a:bodyPr/>
          <a:lstStyle/>
          <a:p>
            <a:r>
              <a:rPr lang="fr-FR" dirty="0"/>
              <a:t>Qu’est-ce qui caractérise l’évaluation </a:t>
            </a:r>
            <a:r>
              <a:rPr lang="fr-FR" dirty="0" smtClean="0"/>
              <a:t>interRAI-HC </a:t>
            </a:r>
            <a:r>
              <a:rPr lang="fr-FR" b="0" dirty="0"/>
              <a:t>? </a:t>
            </a:r>
          </a:p>
          <a:p>
            <a:endParaRPr lang="fr-FR" dirty="0"/>
          </a:p>
        </p:txBody>
      </p:sp>
      <p:sp>
        <p:nvSpPr>
          <p:cNvPr id="3" name="Espace réservé du texte 2"/>
          <p:cNvSpPr>
            <a:spLocks noGrp="1"/>
          </p:cNvSpPr>
          <p:nvPr>
            <p:ph type="body" sz="quarter" idx="11"/>
          </p:nvPr>
        </p:nvSpPr>
        <p:spPr>
          <a:xfrm>
            <a:off x="642937" y="951195"/>
            <a:ext cx="6102350" cy="692583"/>
          </a:xfrm>
        </p:spPr>
        <p:txBody>
          <a:bodyPr>
            <a:normAutofit/>
          </a:bodyPr>
          <a:lstStyle/>
          <a:p>
            <a:pPr algn="just"/>
            <a:r>
              <a:rPr lang="fr-FR" sz="1600" dirty="0">
                <a:solidFill>
                  <a:srgbClr val="0070C0"/>
                </a:solidFill>
              </a:rPr>
              <a:t>Une temporalité spécifique, avec une période de référence pour l’évaluation qui est standardisée </a:t>
            </a:r>
          </a:p>
        </p:txBody>
      </p:sp>
      <p:sp>
        <p:nvSpPr>
          <p:cNvPr id="4" name="Espace réservé du texte 3"/>
          <p:cNvSpPr>
            <a:spLocks noGrp="1"/>
          </p:cNvSpPr>
          <p:nvPr>
            <p:ph type="body" sz="quarter" idx="12"/>
          </p:nvPr>
        </p:nvSpPr>
        <p:spPr>
          <a:xfrm>
            <a:off x="403997" y="1518489"/>
            <a:ext cx="6298361" cy="4314539"/>
          </a:xfrm>
        </p:spPr>
        <p:txBody>
          <a:bodyPr>
            <a:noAutofit/>
          </a:bodyPr>
          <a:lstStyle/>
          <a:p>
            <a:pPr marL="285750" indent="-285750" algn="just">
              <a:spcBef>
                <a:spcPts val="0"/>
              </a:spcBef>
              <a:buFont typeface="Arial" panose="020B0604020202020204" pitchFamily="34" charset="0"/>
              <a:buChar char="•"/>
            </a:pPr>
            <a:r>
              <a:rPr lang="fr-FR" b="1" dirty="0" smtClean="0">
                <a:solidFill>
                  <a:schemeClr val="accent1">
                    <a:lumMod val="75000"/>
                  </a:schemeClr>
                </a:solidFill>
              </a:rPr>
              <a:t>interRAI-HC permet d’évaluer le fonctionnement et l’état de santé de la personne </a:t>
            </a:r>
            <a:r>
              <a:rPr lang="fr-FR" b="1" u="sng" dirty="0" smtClean="0">
                <a:solidFill>
                  <a:schemeClr val="accent1">
                    <a:lumMod val="75000"/>
                  </a:schemeClr>
                </a:solidFill>
              </a:rPr>
              <a:t>actuellement</a:t>
            </a:r>
            <a:r>
              <a:rPr lang="fr-FR" dirty="0" smtClean="0">
                <a:solidFill>
                  <a:schemeClr val="accent1">
                    <a:lumMod val="75000"/>
                  </a:schemeClr>
                </a:solidFill>
              </a:rPr>
              <a:t>, </a:t>
            </a:r>
            <a:r>
              <a:rPr lang="fr-FR" b="1" dirty="0" smtClean="0">
                <a:solidFill>
                  <a:schemeClr val="accent1">
                    <a:lumMod val="75000"/>
                  </a:schemeClr>
                </a:solidFill>
              </a:rPr>
              <a:t>à un temps T qui est une période significative.</a:t>
            </a:r>
          </a:p>
          <a:p>
            <a:pPr marL="285750" indent="-285750" algn="just">
              <a:spcBef>
                <a:spcPts val="0"/>
              </a:spcBef>
              <a:buFont typeface="Arial" panose="020B0604020202020204" pitchFamily="34" charset="0"/>
              <a:buChar char="•"/>
            </a:pPr>
            <a:endParaRPr lang="fr-FR" b="1" dirty="0">
              <a:solidFill>
                <a:schemeClr val="accent1">
                  <a:lumMod val="75000"/>
                </a:schemeClr>
              </a:solidFill>
            </a:endParaRPr>
          </a:p>
          <a:p>
            <a:pPr marL="285750" indent="-285750" algn="just">
              <a:spcBef>
                <a:spcPts val="0"/>
              </a:spcBef>
              <a:buFont typeface="Arial" panose="020B0604020202020204" pitchFamily="34" charset="0"/>
              <a:buChar char="•"/>
            </a:pPr>
            <a:r>
              <a:rPr lang="fr-FR" dirty="0" smtClean="0">
                <a:solidFill>
                  <a:schemeClr val="accent1">
                    <a:lumMod val="75000"/>
                  </a:schemeClr>
                </a:solidFill>
              </a:rPr>
              <a:t>Le codage des items se réfère à une </a:t>
            </a:r>
            <a:r>
              <a:rPr lang="fr-FR" b="1" dirty="0" smtClean="0">
                <a:solidFill>
                  <a:schemeClr val="accent1">
                    <a:lumMod val="75000"/>
                  </a:schemeClr>
                </a:solidFill>
              </a:rPr>
              <a:t>période de référence </a:t>
            </a:r>
            <a:r>
              <a:rPr lang="fr-FR" dirty="0" smtClean="0">
                <a:solidFill>
                  <a:schemeClr val="accent1">
                    <a:lumMod val="75000"/>
                  </a:schemeClr>
                </a:solidFill>
              </a:rPr>
              <a:t>de </a:t>
            </a:r>
            <a:r>
              <a:rPr lang="fr-FR" b="1" u="sng" dirty="0" smtClean="0">
                <a:solidFill>
                  <a:schemeClr val="accent1">
                    <a:lumMod val="75000"/>
                  </a:schemeClr>
                </a:solidFill>
              </a:rPr>
              <a:t>3 jours consécutifs</a:t>
            </a:r>
            <a:r>
              <a:rPr lang="fr-FR" b="1" dirty="0" smtClean="0">
                <a:solidFill>
                  <a:schemeClr val="accent1">
                    <a:lumMod val="75000"/>
                  </a:schemeClr>
                </a:solidFill>
              </a:rPr>
              <a:t>. Cela ne veut pas dire que la visite doit durer 3 jours : c’est une période de référence pour fixer une photo de la situation de la personne à un moment donné.</a:t>
            </a:r>
          </a:p>
          <a:p>
            <a:pPr marL="285750" indent="-285750" algn="just">
              <a:spcBef>
                <a:spcPts val="0"/>
              </a:spcBef>
              <a:buFont typeface="Arial" panose="020B0604020202020204" pitchFamily="34" charset="0"/>
              <a:buChar char="•"/>
            </a:pPr>
            <a:endParaRPr lang="fr-FR" b="1" u="sng" dirty="0">
              <a:solidFill>
                <a:schemeClr val="accent1">
                  <a:lumMod val="75000"/>
                </a:schemeClr>
              </a:solidFill>
            </a:endParaRPr>
          </a:p>
          <a:p>
            <a:pPr marL="285750" indent="-285750" algn="just">
              <a:spcBef>
                <a:spcPts val="0"/>
              </a:spcBef>
              <a:buFont typeface="Arial" panose="020B0604020202020204" pitchFamily="34" charset="0"/>
              <a:buChar char="•"/>
            </a:pPr>
            <a:r>
              <a:rPr lang="fr-FR" b="1" u="sng" dirty="0" smtClean="0">
                <a:solidFill>
                  <a:schemeClr val="accent1">
                    <a:lumMod val="75000"/>
                  </a:schemeClr>
                </a:solidFill>
              </a:rPr>
              <a:t>La période de référence diffère pour quelques items : </a:t>
            </a:r>
            <a:endParaRPr lang="fr-FR" b="1" u="sng" dirty="0">
              <a:solidFill>
                <a:schemeClr val="accent1">
                  <a:lumMod val="75000"/>
                </a:schemeClr>
              </a:solidFill>
            </a:endParaRPr>
          </a:p>
          <a:p>
            <a:pPr marL="552450" lvl="1" indent="-285750" algn="just">
              <a:spcBef>
                <a:spcPts val="600"/>
              </a:spcBef>
              <a:buFont typeface="Lucida Grande"/>
              <a:buChar char="-"/>
            </a:pPr>
            <a:r>
              <a:rPr lang="fr-FR" sz="1600" b="1" dirty="0" smtClean="0">
                <a:solidFill>
                  <a:schemeClr val="accent1">
                    <a:lumMod val="75000"/>
                  </a:schemeClr>
                </a:solidFill>
              </a:rPr>
              <a:t>5 dernières années </a:t>
            </a:r>
            <a:r>
              <a:rPr lang="fr-FR" sz="1600" dirty="0" smtClean="0">
                <a:solidFill>
                  <a:schemeClr val="accent1">
                    <a:lumMod val="75000"/>
                  </a:schemeClr>
                </a:solidFill>
              </a:rPr>
              <a:t>pour la vie collective ou institutionnelle</a:t>
            </a:r>
          </a:p>
          <a:p>
            <a:pPr marL="552450" lvl="1" indent="-285750" algn="just">
              <a:spcBef>
                <a:spcPts val="600"/>
              </a:spcBef>
              <a:buFont typeface="Lucida Grande"/>
              <a:buChar char="-"/>
            </a:pPr>
            <a:r>
              <a:rPr lang="fr-FR" sz="1600" b="1" dirty="0">
                <a:solidFill>
                  <a:schemeClr val="accent1">
                    <a:lumMod val="75000"/>
                  </a:schemeClr>
                </a:solidFill>
              </a:rPr>
              <a:t>180 jours </a:t>
            </a:r>
            <a:r>
              <a:rPr lang="fr-FR" sz="1600" dirty="0">
                <a:solidFill>
                  <a:schemeClr val="accent1">
                    <a:lumMod val="75000"/>
                  </a:schemeClr>
                </a:solidFill>
              </a:rPr>
              <a:t>pour recours à </a:t>
            </a:r>
            <a:r>
              <a:rPr lang="fr-FR" sz="1600" dirty="0" smtClean="0">
                <a:solidFill>
                  <a:schemeClr val="accent1">
                    <a:lumMod val="75000"/>
                  </a:schemeClr>
                </a:solidFill>
              </a:rPr>
              <a:t>l’hospitalisation</a:t>
            </a:r>
            <a:endParaRPr lang="fr-FR" sz="1600" b="1" dirty="0" smtClean="0">
              <a:solidFill>
                <a:schemeClr val="accent1">
                  <a:lumMod val="75000"/>
                </a:schemeClr>
              </a:solidFill>
            </a:endParaRPr>
          </a:p>
          <a:p>
            <a:pPr marL="552450" lvl="1" indent="-285750" algn="just">
              <a:spcBef>
                <a:spcPts val="600"/>
              </a:spcBef>
              <a:buFont typeface="Lucida Grande"/>
              <a:buChar char="-"/>
            </a:pPr>
            <a:r>
              <a:rPr lang="fr-FR" sz="1600" b="1" dirty="0" smtClean="0">
                <a:solidFill>
                  <a:schemeClr val="accent1">
                    <a:lumMod val="75000"/>
                  </a:schemeClr>
                </a:solidFill>
              </a:rPr>
              <a:t>90 jours </a:t>
            </a:r>
            <a:r>
              <a:rPr lang="fr-FR" sz="1600" dirty="0" smtClean="0">
                <a:solidFill>
                  <a:schemeClr val="accent1">
                    <a:lumMod val="75000"/>
                  </a:schemeClr>
                </a:solidFill>
              </a:rPr>
              <a:t>pour l’observation </a:t>
            </a:r>
            <a:r>
              <a:rPr lang="fr-FR" sz="1600" dirty="0">
                <a:solidFill>
                  <a:schemeClr val="accent1">
                    <a:lumMod val="75000"/>
                  </a:schemeClr>
                </a:solidFill>
              </a:rPr>
              <a:t>de changements </a:t>
            </a:r>
            <a:r>
              <a:rPr lang="fr-FR" sz="1600" dirty="0" smtClean="0">
                <a:solidFill>
                  <a:schemeClr val="accent1">
                    <a:lumMod val="75000"/>
                  </a:schemeClr>
                </a:solidFill>
              </a:rPr>
              <a:t>(</a:t>
            </a:r>
            <a:r>
              <a:rPr lang="fr-FR" sz="1600" dirty="0">
                <a:solidFill>
                  <a:schemeClr val="accent1">
                    <a:lumMod val="75000"/>
                  </a:schemeClr>
                </a:solidFill>
              </a:rPr>
              <a:t>dans les facultés pour </a:t>
            </a:r>
            <a:r>
              <a:rPr lang="fr-FR" sz="1600" dirty="0" smtClean="0">
                <a:solidFill>
                  <a:schemeClr val="accent1">
                    <a:lumMod val="75000"/>
                  </a:schemeClr>
                </a:solidFill>
              </a:rPr>
              <a:t>prendre des </a:t>
            </a:r>
            <a:r>
              <a:rPr lang="fr-FR" sz="1600" dirty="0">
                <a:solidFill>
                  <a:schemeClr val="accent1">
                    <a:lumMod val="75000"/>
                  </a:schemeClr>
                </a:solidFill>
              </a:rPr>
              <a:t>décisions, dans activités sociales ou </a:t>
            </a:r>
            <a:r>
              <a:rPr lang="fr-FR" sz="1600" dirty="0" smtClean="0">
                <a:solidFill>
                  <a:schemeClr val="accent1">
                    <a:lumMod val="75000"/>
                  </a:schemeClr>
                </a:solidFill>
              </a:rPr>
              <a:t>dans les </a:t>
            </a:r>
            <a:r>
              <a:rPr lang="fr-FR" sz="1600" dirty="0">
                <a:solidFill>
                  <a:schemeClr val="accent1">
                    <a:lumMod val="75000"/>
                  </a:schemeClr>
                </a:solidFill>
              </a:rPr>
              <a:t>AVQ) - événement stressant </a:t>
            </a:r>
            <a:endParaRPr lang="fr-FR" sz="1600" dirty="0" smtClean="0">
              <a:solidFill>
                <a:schemeClr val="accent1">
                  <a:lumMod val="75000"/>
                </a:schemeClr>
              </a:solidFill>
            </a:endParaRPr>
          </a:p>
          <a:p>
            <a:pPr marL="552450" lvl="1" indent="-285750" algn="just">
              <a:spcBef>
                <a:spcPts val="600"/>
              </a:spcBef>
              <a:buFont typeface="Lucida Grande"/>
              <a:buChar char="-"/>
            </a:pPr>
            <a:r>
              <a:rPr lang="fr-FR" sz="1600" b="1" dirty="0" smtClean="0">
                <a:solidFill>
                  <a:schemeClr val="accent1">
                    <a:lumMod val="75000"/>
                  </a:schemeClr>
                </a:solidFill>
              </a:rPr>
              <a:t>30 jours </a:t>
            </a:r>
            <a:r>
              <a:rPr lang="fr-FR" sz="1600" dirty="0" smtClean="0">
                <a:solidFill>
                  <a:schemeClr val="accent1">
                    <a:lumMod val="75000"/>
                  </a:schemeClr>
                </a:solidFill>
              </a:rPr>
              <a:t>pour observer des difficultés financières </a:t>
            </a:r>
            <a:endParaRPr lang="fr-FR" sz="1600" dirty="0">
              <a:solidFill>
                <a:schemeClr val="accent1">
                  <a:lumMod val="75000"/>
                </a:schemeClr>
              </a:solidFill>
            </a:endParaRPr>
          </a:p>
          <a:p>
            <a:pPr marL="552450" lvl="1" indent="-285750" algn="just">
              <a:spcBef>
                <a:spcPts val="600"/>
              </a:spcBef>
              <a:buFont typeface="Lucida Grande"/>
              <a:buChar char="-"/>
            </a:pPr>
            <a:r>
              <a:rPr lang="fr-FR" sz="1600" b="1" dirty="0" smtClean="0">
                <a:solidFill>
                  <a:schemeClr val="accent1">
                    <a:lumMod val="75000"/>
                  </a:schemeClr>
                </a:solidFill>
              </a:rPr>
              <a:t>7 jours </a:t>
            </a:r>
            <a:r>
              <a:rPr lang="fr-FR" sz="1600" dirty="0" smtClean="0">
                <a:solidFill>
                  <a:schemeClr val="accent1">
                    <a:lumMod val="75000"/>
                  </a:schemeClr>
                </a:solidFill>
              </a:rPr>
              <a:t>pour les services non professionnels </a:t>
            </a:r>
            <a:endParaRPr lang="fr-FR" dirty="0" smtClean="0">
              <a:solidFill>
                <a:schemeClr val="accent1">
                  <a:lumMod val="75000"/>
                </a:schemeClr>
              </a:solidFill>
            </a:endParaRPr>
          </a:p>
          <a:p>
            <a:pPr marL="285750" indent="-285750" algn="just">
              <a:buFont typeface="Arial" panose="020B0604020202020204" pitchFamily="34" charset="0"/>
              <a:buChar char="•"/>
            </a:pPr>
            <a:r>
              <a:rPr lang="fr-FR" dirty="0" smtClean="0">
                <a:solidFill>
                  <a:schemeClr val="accent1">
                    <a:lumMod val="75000"/>
                  </a:schemeClr>
                </a:solidFill>
              </a:rPr>
              <a:t>Les réévaluations de routine sont réalisées </a:t>
            </a:r>
            <a:r>
              <a:rPr lang="fr-FR" b="1" u="sng" dirty="0" smtClean="0">
                <a:solidFill>
                  <a:schemeClr val="accent1">
                    <a:lumMod val="75000"/>
                  </a:schemeClr>
                </a:solidFill>
              </a:rPr>
              <a:t>tous </a:t>
            </a:r>
            <a:r>
              <a:rPr lang="fr-FR" b="1" u="sng" dirty="0">
                <a:solidFill>
                  <a:schemeClr val="accent1">
                    <a:lumMod val="75000"/>
                  </a:schemeClr>
                </a:solidFill>
              </a:rPr>
              <a:t>les 6 </a:t>
            </a:r>
            <a:r>
              <a:rPr lang="fr-FR" b="1" u="sng" dirty="0" smtClean="0">
                <a:solidFill>
                  <a:schemeClr val="accent1">
                    <a:lumMod val="75000"/>
                  </a:schemeClr>
                </a:solidFill>
              </a:rPr>
              <a:t>mois </a:t>
            </a:r>
            <a:r>
              <a:rPr lang="fr-FR" dirty="0" smtClean="0">
                <a:solidFill>
                  <a:schemeClr val="accent1">
                    <a:lumMod val="75000"/>
                  </a:schemeClr>
                </a:solidFill>
              </a:rPr>
              <a:t>suivant les mêmes standardisations </a:t>
            </a:r>
            <a:endParaRPr lang="fr-FR" b="1" u="sng" dirty="0">
              <a:solidFill>
                <a:schemeClr val="accent1">
                  <a:lumMod val="75000"/>
                </a:schemeClr>
              </a:solidFill>
            </a:endParaRPr>
          </a:p>
          <a:p>
            <a:pPr marL="285750" indent="-285750" algn="just">
              <a:buFont typeface="Arial" panose="020B0604020202020204" pitchFamily="34" charset="0"/>
              <a:buChar char="•"/>
            </a:pPr>
            <a:endParaRPr lang="fr-FR" dirty="0">
              <a:solidFill>
                <a:schemeClr val="accent1">
                  <a:lumMod val="75000"/>
                </a:schemeClr>
              </a:solidFill>
            </a:endParaRPr>
          </a:p>
          <a:p>
            <a:pPr marL="285750" indent="-285750" algn="just">
              <a:buFont typeface="Arial" panose="020B0604020202020204" pitchFamily="34" charset="0"/>
              <a:buChar char="•"/>
            </a:pPr>
            <a:endParaRPr lang="fr-FR" b="1" dirty="0" smtClean="0">
              <a:solidFill>
                <a:schemeClr val="accent1">
                  <a:lumMod val="75000"/>
                </a:schemeClr>
              </a:solidFill>
            </a:endParaRPr>
          </a:p>
        </p:txBody>
      </p:sp>
      <p:sp>
        <p:nvSpPr>
          <p:cNvPr id="7" name="Rectangle 6"/>
          <p:cNvSpPr/>
          <p:nvPr/>
        </p:nvSpPr>
        <p:spPr>
          <a:xfrm>
            <a:off x="7011475" y="1064888"/>
            <a:ext cx="1885949" cy="12497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chemeClr val="bg1"/>
                </a:solidFill>
              </a:rPr>
              <a:t>Base temporelle de l’évaluation :</a:t>
            </a:r>
          </a:p>
          <a:p>
            <a:pPr algn="ctr"/>
            <a:r>
              <a:rPr lang="fr-FR" sz="1600" dirty="0" smtClean="0">
                <a:solidFill>
                  <a:schemeClr val="bg1"/>
                </a:solidFill>
              </a:rPr>
              <a:t>3 JOURS </a:t>
            </a:r>
            <a:endParaRPr lang="fr-FR" sz="1600" dirty="0">
              <a:solidFill>
                <a:schemeClr val="bg1"/>
              </a:solidFill>
            </a:endParaRPr>
          </a:p>
        </p:txBody>
      </p:sp>
      <p:sp>
        <p:nvSpPr>
          <p:cNvPr id="9" name="Rectangle 8"/>
          <p:cNvSpPr/>
          <p:nvPr/>
        </p:nvSpPr>
        <p:spPr>
          <a:xfrm>
            <a:off x="7011474" y="4798700"/>
            <a:ext cx="1885949" cy="12373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chemeClr val="bg1"/>
                </a:solidFill>
              </a:rPr>
              <a:t>Réévaluation </a:t>
            </a:r>
          </a:p>
          <a:p>
            <a:pPr algn="ctr"/>
            <a:r>
              <a:rPr lang="fr-FR" sz="1600" dirty="0" smtClean="0">
                <a:solidFill>
                  <a:schemeClr val="bg1"/>
                </a:solidFill>
              </a:rPr>
              <a:t> à 6 mois sur une nouvelle base temporelle de 3 J.</a:t>
            </a:r>
            <a:endParaRPr lang="fr-FR" sz="1600" dirty="0">
              <a:solidFill>
                <a:schemeClr val="bg1"/>
              </a:solidFill>
            </a:endParaRPr>
          </a:p>
        </p:txBody>
      </p:sp>
      <p:cxnSp>
        <p:nvCxnSpPr>
          <p:cNvPr id="18" name="Connecteur droit 17"/>
          <p:cNvCxnSpPr/>
          <p:nvPr/>
        </p:nvCxnSpPr>
        <p:spPr>
          <a:xfrm>
            <a:off x="7976268" y="2483556"/>
            <a:ext cx="0" cy="2215444"/>
          </a:xfrm>
          <a:prstGeom prst="line">
            <a:avLst/>
          </a:prstGeom>
          <a:ln w="6350">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Ellipse 23"/>
          <p:cNvSpPr/>
          <p:nvPr/>
        </p:nvSpPr>
        <p:spPr>
          <a:xfrm>
            <a:off x="6815463" y="2416855"/>
            <a:ext cx="654072" cy="6088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F3A9C"/>
                </a:solidFill>
              </a:rPr>
              <a:t>7 J</a:t>
            </a:r>
            <a:endParaRPr lang="fr-FR" sz="1400" b="1" dirty="0">
              <a:solidFill>
                <a:srgbClr val="0F3A9C"/>
              </a:solidFill>
            </a:endParaRPr>
          </a:p>
        </p:txBody>
      </p:sp>
      <p:cxnSp>
        <p:nvCxnSpPr>
          <p:cNvPr id="26" name="Connecteur en arc 25"/>
          <p:cNvCxnSpPr/>
          <p:nvPr/>
        </p:nvCxnSpPr>
        <p:spPr>
          <a:xfrm rot="10800000">
            <a:off x="7401068" y="3001365"/>
            <a:ext cx="553383" cy="172429"/>
          </a:xfrm>
          <a:prstGeom prst="curvedConnector2">
            <a:avLst/>
          </a:prstGeom>
          <a:ln w="9525"/>
        </p:spPr>
        <p:style>
          <a:lnRef idx="2">
            <a:schemeClr val="accent1"/>
          </a:lnRef>
          <a:fillRef idx="0">
            <a:schemeClr val="accent1"/>
          </a:fillRef>
          <a:effectRef idx="1">
            <a:schemeClr val="accent1"/>
          </a:effectRef>
          <a:fontRef idx="minor">
            <a:schemeClr val="tx1"/>
          </a:fontRef>
        </p:style>
      </p:cxnSp>
      <p:cxnSp>
        <p:nvCxnSpPr>
          <p:cNvPr id="30" name="Connecteur en arc 29"/>
          <p:cNvCxnSpPr/>
          <p:nvPr/>
        </p:nvCxnSpPr>
        <p:spPr>
          <a:xfrm rot="10800000">
            <a:off x="7422885" y="3748911"/>
            <a:ext cx="553383" cy="172429"/>
          </a:xfrm>
          <a:prstGeom prst="curvedConnector2">
            <a:avLst/>
          </a:prstGeom>
          <a:ln w="9525"/>
        </p:spPr>
        <p:style>
          <a:lnRef idx="2">
            <a:schemeClr val="accent1"/>
          </a:lnRef>
          <a:fillRef idx="0">
            <a:schemeClr val="accent1"/>
          </a:fillRef>
          <a:effectRef idx="1">
            <a:schemeClr val="accent1"/>
          </a:effectRef>
          <a:fontRef idx="minor">
            <a:schemeClr val="tx1"/>
          </a:fontRef>
        </p:style>
      </p:cxnSp>
      <p:cxnSp>
        <p:nvCxnSpPr>
          <p:cNvPr id="31" name="Connecteur en arc 30"/>
          <p:cNvCxnSpPr/>
          <p:nvPr/>
        </p:nvCxnSpPr>
        <p:spPr>
          <a:xfrm rot="10800000">
            <a:off x="7438197" y="4526571"/>
            <a:ext cx="553383" cy="172429"/>
          </a:xfrm>
          <a:prstGeom prst="curvedConnector2">
            <a:avLst/>
          </a:prstGeom>
          <a:ln w="9525"/>
        </p:spPr>
        <p:style>
          <a:lnRef idx="2">
            <a:schemeClr val="accent1"/>
          </a:lnRef>
          <a:fillRef idx="0">
            <a:schemeClr val="accent1"/>
          </a:fillRef>
          <a:effectRef idx="1">
            <a:schemeClr val="accent1"/>
          </a:effectRef>
          <a:fontRef idx="minor">
            <a:schemeClr val="tx1"/>
          </a:fontRef>
        </p:style>
      </p:cxnSp>
      <p:sp>
        <p:nvSpPr>
          <p:cNvPr id="32" name="Ellipse 31"/>
          <p:cNvSpPr/>
          <p:nvPr/>
        </p:nvSpPr>
        <p:spPr>
          <a:xfrm>
            <a:off x="6848442" y="3226316"/>
            <a:ext cx="654072" cy="6088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F3A9C"/>
                </a:solidFill>
              </a:rPr>
              <a:t>90 J</a:t>
            </a:r>
            <a:endParaRPr lang="fr-FR" sz="1400" b="1" dirty="0">
              <a:solidFill>
                <a:srgbClr val="0F3A9C"/>
              </a:solidFill>
            </a:endParaRPr>
          </a:p>
        </p:txBody>
      </p:sp>
      <p:sp>
        <p:nvSpPr>
          <p:cNvPr id="33" name="Ellipse 32"/>
          <p:cNvSpPr/>
          <p:nvPr/>
        </p:nvSpPr>
        <p:spPr>
          <a:xfrm>
            <a:off x="6815463" y="4097867"/>
            <a:ext cx="654072" cy="6088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F3A9C"/>
                </a:solidFill>
              </a:rPr>
              <a:t>5 ans</a:t>
            </a:r>
            <a:endParaRPr lang="fr-FR" sz="1400" b="1" dirty="0">
              <a:solidFill>
                <a:srgbClr val="0F3A9C"/>
              </a:solidFill>
            </a:endParaRPr>
          </a:p>
        </p:txBody>
      </p:sp>
      <p:sp>
        <p:nvSpPr>
          <p:cNvPr id="34" name="Ellipse 33"/>
          <p:cNvSpPr/>
          <p:nvPr/>
        </p:nvSpPr>
        <p:spPr>
          <a:xfrm>
            <a:off x="8259251" y="3704033"/>
            <a:ext cx="654072" cy="6088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F3A9C"/>
                </a:solidFill>
              </a:rPr>
              <a:t>180 </a:t>
            </a:r>
            <a:endParaRPr lang="fr-FR" sz="1400" b="1" dirty="0">
              <a:solidFill>
                <a:srgbClr val="0F3A9C"/>
              </a:solidFill>
            </a:endParaRPr>
          </a:p>
        </p:txBody>
      </p:sp>
      <p:sp>
        <p:nvSpPr>
          <p:cNvPr id="35" name="Ellipse 34"/>
          <p:cNvSpPr/>
          <p:nvPr/>
        </p:nvSpPr>
        <p:spPr>
          <a:xfrm>
            <a:off x="8285384" y="2840688"/>
            <a:ext cx="654072" cy="608810"/>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F3A9C"/>
                </a:solidFill>
              </a:rPr>
              <a:t>30 J</a:t>
            </a:r>
            <a:endParaRPr lang="fr-FR" sz="1400" b="1" dirty="0">
              <a:solidFill>
                <a:srgbClr val="0F3A9C"/>
              </a:solidFill>
            </a:endParaRPr>
          </a:p>
        </p:txBody>
      </p:sp>
      <p:cxnSp>
        <p:nvCxnSpPr>
          <p:cNvPr id="36" name="Connecteur en arc 35"/>
          <p:cNvCxnSpPr/>
          <p:nvPr/>
        </p:nvCxnSpPr>
        <p:spPr>
          <a:xfrm flipV="1">
            <a:off x="8008741" y="3485521"/>
            <a:ext cx="555796" cy="177361"/>
          </a:xfrm>
          <a:prstGeom prst="curvedConnector2">
            <a:avLst/>
          </a:prstGeom>
          <a:ln w="9525"/>
        </p:spPr>
        <p:style>
          <a:lnRef idx="2">
            <a:schemeClr val="accent1"/>
          </a:lnRef>
          <a:fillRef idx="0">
            <a:schemeClr val="accent1"/>
          </a:fillRef>
          <a:effectRef idx="1">
            <a:schemeClr val="accent1"/>
          </a:effectRef>
          <a:fontRef idx="minor">
            <a:schemeClr val="tx1"/>
          </a:fontRef>
        </p:style>
      </p:cxnSp>
      <p:cxnSp>
        <p:nvCxnSpPr>
          <p:cNvPr id="37" name="Connecteur en arc 36"/>
          <p:cNvCxnSpPr/>
          <p:nvPr/>
        </p:nvCxnSpPr>
        <p:spPr>
          <a:xfrm flipV="1">
            <a:off x="7981353" y="4385233"/>
            <a:ext cx="555796" cy="177361"/>
          </a:xfrm>
          <a:prstGeom prst="curvedConnector2">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274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
          <p:cNvSpPr>
            <a:spLocks noGrp="1"/>
          </p:cNvSpPr>
          <p:nvPr>
            <p:ph type="body" sz="quarter" idx="10"/>
          </p:nvPr>
        </p:nvSpPr>
        <p:spPr>
          <a:xfrm>
            <a:off x="642937" y="354013"/>
            <a:ext cx="6461922" cy="481012"/>
          </a:xfrm>
        </p:spPr>
        <p:txBody>
          <a:bodyPr/>
          <a:lstStyle/>
          <a:p>
            <a:r>
              <a:rPr lang="fr-FR" dirty="0"/>
              <a:t>Qu’est-ce qui caractérise l’évaluation </a:t>
            </a:r>
            <a:r>
              <a:rPr lang="fr-FR" dirty="0" smtClean="0"/>
              <a:t>interRAI-HC </a:t>
            </a:r>
            <a:r>
              <a:rPr lang="fr-FR" b="0" dirty="0"/>
              <a:t>? </a:t>
            </a:r>
          </a:p>
          <a:p>
            <a:endParaRPr lang="fr-FR" dirty="0"/>
          </a:p>
          <a:p>
            <a:endParaRPr lang="fr-FR" dirty="0"/>
          </a:p>
        </p:txBody>
      </p:sp>
      <p:sp>
        <p:nvSpPr>
          <p:cNvPr id="3" name="Espace réservé du texte 2"/>
          <p:cNvSpPr>
            <a:spLocks noGrp="1"/>
          </p:cNvSpPr>
          <p:nvPr>
            <p:ph type="body" sz="quarter" idx="11"/>
          </p:nvPr>
        </p:nvSpPr>
        <p:spPr>
          <a:xfrm>
            <a:off x="642938" y="1085751"/>
            <a:ext cx="7472362" cy="441683"/>
          </a:xfrm>
        </p:spPr>
        <p:txBody>
          <a:bodyPr>
            <a:normAutofit/>
          </a:bodyPr>
          <a:lstStyle/>
          <a:p>
            <a:pPr algn="just"/>
            <a:r>
              <a:rPr lang="fr-FR" sz="1600" dirty="0">
                <a:solidFill>
                  <a:srgbClr val="0070C0"/>
                </a:solidFill>
              </a:rPr>
              <a:t>Des alertes au service de la décision du GC sur des besoins clefs </a:t>
            </a:r>
          </a:p>
        </p:txBody>
      </p:sp>
      <p:sp>
        <p:nvSpPr>
          <p:cNvPr id="2" name="ZoneTexte 1"/>
          <p:cNvSpPr txBox="1"/>
          <p:nvPr/>
        </p:nvSpPr>
        <p:spPr>
          <a:xfrm>
            <a:off x="642938" y="1527434"/>
            <a:ext cx="8198556" cy="4524315"/>
          </a:xfrm>
          <a:prstGeom prst="rect">
            <a:avLst/>
          </a:prstGeom>
          <a:noFill/>
        </p:spPr>
        <p:txBody>
          <a:bodyPr wrap="square" rtlCol="0">
            <a:spAutoFit/>
          </a:bodyPr>
          <a:lstStyle/>
          <a:p>
            <a:pPr algn="just">
              <a:lnSpc>
                <a:spcPct val="150000"/>
              </a:lnSpc>
            </a:pPr>
            <a:r>
              <a:rPr lang="fr-FR" sz="1600" dirty="0" smtClean="0">
                <a:solidFill>
                  <a:schemeClr val="accent1">
                    <a:lumMod val="75000"/>
                  </a:schemeClr>
                </a:solidFill>
                <a:latin typeface="Arial" panose="020B0604020202020204" pitchFamily="34" charset="0"/>
                <a:cs typeface="Arial" panose="020B0604020202020204" pitchFamily="34" charset="0"/>
              </a:rPr>
              <a:t>Le traitement des informations de l’évaluation permet de signaler </a:t>
            </a:r>
            <a:r>
              <a:rPr lang="fr-FR" sz="1600" b="1" dirty="0" smtClean="0">
                <a:solidFill>
                  <a:schemeClr val="accent1">
                    <a:lumMod val="75000"/>
                  </a:schemeClr>
                </a:solidFill>
                <a:latin typeface="Arial" panose="020B0604020202020204" pitchFamily="34" charset="0"/>
                <a:cs typeface="Arial" panose="020B0604020202020204" pitchFamily="34" charset="0"/>
              </a:rPr>
              <a:t>des alertes </a:t>
            </a:r>
            <a:r>
              <a:rPr lang="fr-FR" sz="1600" dirty="0" smtClean="0">
                <a:solidFill>
                  <a:schemeClr val="accent1">
                    <a:lumMod val="75000"/>
                  </a:schemeClr>
                </a:solidFill>
                <a:latin typeface="Arial" panose="020B0604020202020204" pitchFamily="34" charset="0"/>
                <a:cs typeface="Arial" panose="020B0604020202020204" pitchFamily="34" charset="0"/>
              </a:rPr>
              <a:t>et de suivre les recommandations concernant ces alertes dans les </a:t>
            </a:r>
            <a:r>
              <a:rPr lang="fr-FR" sz="1600" b="1" dirty="0" smtClean="0">
                <a:solidFill>
                  <a:schemeClr val="accent1">
                    <a:lumMod val="75000"/>
                  </a:schemeClr>
                </a:solidFill>
                <a:latin typeface="Arial" panose="020B0604020202020204" pitchFamily="34" charset="0"/>
                <a:cs typeface="Arial" panose="020B0604020202020204" pitchFamily="34" charset="0"/>
              </a:rPr>
              <a:t>GAD (guides d’analyse par domaine d’intervention). </a:t>
            </a:r>
          </a:p>
          <a:p>
            <a:pPr algn="just">
              <a:lnSpc>
                <a:spcPct val="150000"/>
              </a:lnSpc>
            </a:pPr>
            <a:r>
              <a:rPr lang="fr-FR" sz="1600" b="1" dirty="0" smtClean="0">
                <a:solidFill>
                  <a:schemeClr val="accent1">
                    <a:lumMod val="75000"/>
                  </a:schemeClr>
                </a:solidFill>
                <a:latin typeface="Arial" panose="020B0604020202020204" pitchFamily="34" charset="0"/>
                <a:cs typeface="Arial" panose="020B0604020202020204" pitchFamily="34" charset="0"/>
              </a:rPr>
              <a:t>Ce sont des </a:t>
            </a:r>
            <a:r>
              <a:rPr lang="fr-FR" sz="1600" b="1" u="sng" dirty="0" smtClean="0">
                <a:solidFill>
                  <a:schemeClr val="accent1">
                    <a:lumMod val="75000"/>
                  </a:schemeClr>
                </a:solidFill>
                <a:latin typeface="Arial" panose="020B0604020202020204" pitchFamily="34" charset="0"/>
                <a:cs typeface="Arial" panose="020B0604020202020204" pitchFamily="34" charset="0"/>
              </a:rPr>
              <a:t>aides à l’analyse et la décision qui soutiennent l’évaluateur dans l’interprétation des informations et propose des recommandations pour le plan d’interventions. </a:t>
            </a:r>
          </a:p>
          <a:p>
            <a:pPr algn="just">
              <a:lnSpc>
                <a:spcPct val="150000"/>
              </a:lnSpc>
            </a:pPr>
            <a:r>
              <a:rPr lang="fr-FR" sz="1600" b="1" dirty="0" smtClean="0">
                <a:solidFill>
                  <a:schemeClr val="accent1">
                    <a:lumMod val="75000"/>
                  </a:schemeClr>
                </a:solidFill>
                <a:latin typeface="Arial" panose="020B0604020202020204" pitchFamily="34" charset="0"/>
                <a:cs typeface="Arial" panose="020B0604020202020204" pitchFamily="34" charset="0"/>
              </a:rPr>
              <a:t>Ces GAD vous aideront dans l’élaboration de vos PSI.</a:t>
            </a:r>
          </a:p>
          <a:p>
            <a:pPr algn="just">
              <a:lnSpc>
                <a:spcPct val="150000"/>
              </a:lnSpc>
            </a:pPr>
            <a:endParaRPr lang="fr-FR" sz="1600" b="1" dirty="0" smtClean="0">
              <a:solidFill>
                <a:schemeClr val="accent1">
                  <a:lumMod val="75000"/>
                </a:schemeClr>
              </a:solidFill>
              <a:latin typeface="Arial" panose="020B0604020202020204" pitchFamily="34" charset="0"/>
              <a:cs typeface="Arial" panose="020B0604020202020204" pitchFamily="34" charset="0"/>
            </a:endParaRPr>
          </a:p>
          <a:p>
            <a:pPr>
              <a:lnSpc>
                <a:spcPct val="150000"/>
              </a:lnSpc>
            </a:pPr>
            <a:r>
              <a:rPr lang="fr-FR" sz="1600" b="1" dirty="0" smtClean="0">
                <a:solidFill>
                  <a:schemeClr val="accent1">
                    <a:lumMod val="75000"/>
                  </a:schemeClr>
                </a:solidFill>
                <a:latin typeface="Arial" panose="020B0604020202020204" pitchFamily="34" charset="0"/>
                <a:cs typeface="Arial" panose="020B0604020202020204" pitchFamily="34" charset="0"/>
              </a:rPr>
              <a:t>Une alerte </a:t>
            </a:r>
            <a:r>
              <a:rPr lang="fr-FR" sz="1600" dirty="0" smtClean="0">
                <a:solidFill>
                  <a:schemeClr val="accent1">
                    <a:lumMod val="75000"/>
                  </a:schemeClr>
                </a:solidFill>
                <a:latin typeface="Arial" panose="020B0604020202020204" pitchFamily="34" charset="0"/>
                <a:cs typeface="Arial" panose="020B0604020202020204" pitchFamily="34" charset="0"/>
              </a:rPr>
              <a:t>est un domaine dans lequel il y a : </a:t>
            </a:r>
          </a:p>
          <a:p>
            <a:pPr marL="342900" indent="-342900">
              <a:lnSpc>
                <a:spcPct val="150000"/>
              </a:lnSpc>
              <a:buAutoNum type="arabicPeriod"/>
            </a:pPr>
            <a:r>
              <a:rPr lang="fr-FR" sz="1600" b="1" dirty="0" smtClean="0">
                <a:solidFill>
                  <a:schemeClr val="accent1">
                    <a:lumMod val="75000"/>
                  </a:schemeClr>
                </a:solidFill>
                <a:latin typeface="Arial" panose="020B0604020202020204" pitchFamily="34" charset="0"/>
                <a:cs typeface="Arial" panose="020B0604020202020204" pitchFamily="34" charset="0"/>
              </a:rPr>
              <a:t>Possibilité de résoudre un problème </a:t>
            </a:r>
          </a:p>
          <a:p>
            <a:pPr marL="342900" indent="-342900">
              <a:lnSpc>
                <a:spcPct val="150000"/>
              </a:lnSpc>
              <a:buAutoNum type="arabicPeriod"/>
            </a:pPr>
            <a:r>
              <a:rPr lang="fr-FR" sz="1600" b="1" dirty="0" smtClean="0">
                <a:solidFill>
                  <a:schemeClr val="accent1">
                    <a:lumMod val="75000"/>
                  </a:schemeClr>
                </a:solidFill>
                <a:latin typeface="Arial" panose="020B0604020202020204" pitchFamily="34" charset="0"/>
                <a:cs typeface="Arial" panose="020B0604020202020204" pitchFamily="34" charset="0"/>
              </a:rPr>
              <a:t>Réduire un risque </a:t>
            </a:r>
          </a:p>
          <a:p>
            <a:pPr marL="342900" indent="-342900">
              <a:lnSpc>
                <a:spcPct val="150000"/>
              </a:lnSpc>
              <a:buAutoNum type="arabicPeriod"/>
            </a:pPr>
            <a:r>
              <a:rPr lang="fr-FR" sz="1600" b="1" dirty="0" smtClean="0">
                <a:solidFill>
                  <a:schemeClr val="accent1">
                    <a:lumMod val="75000"/>
                  </a:schemeClr>
                </a:solidFill>
                <a:latin typeface="Arial" panose="020B0604020202020204" pitchFamily="34" charset="0"/>
                <a:cs typeface="Arial" panose="020B0604020202020204" pitchFamily="34" charset="0"/>
              </a:rPr>
              <a:t>Augmenter un potentiel d’amélioration </a:t>
            </a:r>
          </a:p>
        </p:txBody>
      </p:sp>
    </p:spTree>
    <p:extLst>
      <p:ext uri="{BB962C8B-B14F-4D97-AF65-F5344CB8AC3E}">
        <p14:creationId xmlns:p14="http://schemas.microsoft.com/office/powerpoint/2010/main" val="3479478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19625" y="1072471"/>
            <a:ext cx="8102623" cy="441683"/>
          </a:xfrm>
        </p:spPr>
        <p:txBody>
          <a:bodyPr>
            <a:noAutofit/>
          </a:bodyPr>
          <a:lstStyle/>
          <a:p>
            <a:r>
              <a:rPr lang="fr-FR" sz="1600" dirty="0">
                <a:solidFill>
                  <a:srgbClr val="0070C0"/>
                </a:solidFill>
              </a:rPr>
              <a:t>Sur la base d’algorithmes, le traitement des données de l’évaluation produit </a:t>
            </a:r>
            <a:r>
              <a:rPr lang="fr-FR" sz="1600" dirty="0" smtClean="0">
                <a:solidFill>
                  <a:srgbClr val="0070C0"/>
                </a:solidFill>
              </a:rPr>
              <a:t>: </a:t>
            </a:r>
            <a:endParaRPr lang="fr-FR" sz="1600" dirty="0">
              <a:solidFill>
                <a:srgbClr val="0070C0"/>
              </a:solidFill>
            </a:endParaRPr>
          </a:p>
        </p:txBody>
      </p:sp>
      <p:sp>
        <p:nvSpPr>
          <p:cNvPr id="4" name="Espace réservé du texte 3"/>
          <p:cNvSpPr>
            <a:spLocks noGrp="1"/>
          </p:cNvSpPr>
          <p:nvPr>
            <p:ph type="body" sz="quarter" idx="12"/>
          </p:nvPr>
        </p:nvSpPr>
        <p:spPr>
          <a:xfrm>
            <a:off x="425834" y="1544546"/>
            <a:ext cx="5770943" cy="3860010"/>
          </a:xfrm>
        </p:spPr>
        <p:txBody>
          <a:bodyPr>
            <a:normAutofit fontScale="92500" lnSpcReduction="10000"/>
          </a:bodyPr>
          <a:lstStyle/>
          <a:p>
            <a:pPr marL="285750" indent="-285750" algn="just">
              <a:lnSpc>
                <a:spcPct val="110000"/>
              </a:lnSpc>
              <a:buFont typeface="Arial" panose="020B0604020202020204" pitchFamily="34" charset="0"/>
              <a:buChar char="•"/>
            </a:pPr>
            <a:r>
              <a:rPr lang="fr-FR" dirty="0"/>
              <a:t>D</a:t>
            </a:r>
            <a:r>
              <a:rPr lang="fr-FR" dirty="0" smtClean="0"/>
              <a:t>es </a:t>
            </a:r>
            <a:r>
              <a:rPr lang="fr-FR" b="1" dirty="0" smtClean="0"/>
              <a:t>échelles cliniques </a:t>
            </a:r>
            <a:r>
              <a:rPr lang="fr-FR" dirty="0" smtClean="0"/>
              <a:t>(comportement agressif, communication, index de sévérité sensoriel…) permettent </a:t>
            </a:r>
            <a:r>
              <a:rPr lang="fr-FR" dirty="0"/>
              <a:t>d’évaluer </a:t>
            </a:r>
            <a:r>
              <a:rPr lang="fr-FR" dirty="0" smtClean="0"/>
              <a:t>le degré </a:t>
            </a:r>
            <a:r>
              <a:rPr lang="fr-FR" dirty="0"/>
              <a:t>de </a:t>
            </a:r>
            <a:r>
              <a:rPr lang="fr-FR" dirty="0" smtClean="0"/>
              <a:t>sévérité des problèmes </a:t>
            </a:r>
            <a:r>
              <a:rPr lang="fr-FR" dirty="0"/>
              <a:t>de la </a:t>
            </a:r>
            <a:r>
              <a:rPr lang="fr-FR" dirty="0" smtClean="0"/>
              <a:t>personne. Les échelles permettent de suivre l’évolution des problèmes de la personne au fil du temps.</a:t>
            </a:r>
            <a:endParaRPr lang="fr-FR" b="1" u="sng" dirty="0"/>
          </a:p>
          <a:p>
            <a:pPr marL="285750" indent="-285750" algn="just">
              <a:lnSpc>
                <a:spcPct val="110000"/>
              </a:lnSpc>
              <a:buFont typeface="Arial" panose="020B0604020202020204" pitchFamily="34" charset="0"/>
              <a:buChar char="•"/>
            </a:pPr>
            <a:r>
              <a:rPr lang="fr-FR" dirty="0"/>
              <a:t>D</a:t>
            </a:r>
            <a:r>
              <a:rPr lang="fr-FR" dirty="0" smtClean="0"/>
              <a:t>es Alertes dans certains domaines</a:t>
            </a:r>
            <a:r>
              <a:rPr lang="fr-FR" dirty="0"/>
              <a:t> </a:t>
            </a:r>
            <a:r>
              <a:rPr lang="fr-FR" dirty="0" smtClean="0"/>
              <a:t>avec recommandations dans les </a:t>
            </a:r>
            <a:r>
              <a:rPr lang="fr-FR" b="1" dirty="0" smtClean="0"/>
              <a:t>GAD</a:t>
            </a:r>
            <a:r>
              <a:rPr lang="fr-FR" dirty="0" smtClean="0"/>
              <a:t> </a:t>
            </a:r>
            <a:r>
              <a:rPr lang="fr-FR" dirty="0"/>
              <a:t>(</a:t>
            </a:r>
            <a:r>
              <a:rPr lang="fr-FR" dirty="0" smtClean="0"/>
              <a:t>guides </a:t>
            </a:r>
            <a:r>
              <a:rPr lang="fr-FR" dirty="0"/>
              <a:t>d'analyse par domaine </a:t>
            </a:r>
            <a:r>
              <a:rPr lang="fr-FR" dirty="0" smtClean="0"/>
              <a:t>d'intervention</a:t>
            </a:r>
            <a:r>
              <a:rPr lang="fr-FR" dirty="0"/>
              <a:t>) </a:t>
            </a:r>
          </a:p>
          <a:p>
            <a:pPr marL="285750" indent="-285750" algn="just">
              <a:lnSpc>
                <a:spcPct val="110000"/>
              </a:lnSpc>
              <a:buFont typeface="Arial" panose="020B0604020202020204" pitchFamily="34" charset="0"/>
              <a:buChar char="•"/>
            </a:pPr>
            <a:r>
              <a:rPr lang="fr-FR" dirty="0"/>
              <a:t>D</a:t>
            </a:r>
            <a:r>
              <a:rPr lang="fr-FR" dirty="0" smtClean="0"/>
              <a:t>es </a:t>
            </a:r>
            <a:r>
              <a:rPr lang="fr-FR" b="1" dirty="0" smtClean="0"/>
              <a:t>RUG</a:t>
            </a:r>
            <a:r>
              <a:rPr lang="fr-FR" dirty="0" smtClean="0"/>
              <a:t> classent le</a:t>
            </a:r>
            <a:r>
              <a:rPr lang="fr-CH" dirty="0" smtClean="0">
                <a:latin typeface="Arial" charset="0"/>
                <a:cs typeface="Arial" charset="0"/>
              </a:rPr>
              <a:t>s </a:t>
            </a:r>
            <a:r>
              <a:rPr lang="fr-CH" dirty="0">
                <a:latin typeface="Arial" charset="0"/>
                <a:cs typeface="Arial" charset="0"/>
              </a:rPr>
              <a:t>personnes </a:t>
            </a:r>
            <a:r>
              <a:rPr lang="fr-CH" dirty="0" smtClean="0">
                <a:latin typeface="Arial" charset="0"/>
                <a:cs typeface="Arial" charset="0"/>
              </a:rPr>
              <a:t>dans des </a:t>
            </a:r>
            <a:r>
              <a:rPr lang="fr-CH" dirty="0">
                <a:latin typeface="Arial" charset="0"/>
                <a:cs typeface="Arial" charset="0"/>
              </a:rPr>
              <a:t>groupes homogènes de consommation de ressources </a:t>
            </a:r>
            <a:r>
              <a:rPr lang="fr-FR" dirty="0" smtClean="0">
                <a:latin typeface="Arial" charset="0"/>
                <a:cs typeface="Arial" charset="0"/>
              </a:rPr>
              <a:t>et permettent le </a:t>
            </a:r>
            <a:r>
              <a:rPr lang="fr-FR" dirty="0" smtClean="0"/>
              <a:t>suivi des ressources mobilisées dans la prise en charge.</a:t>
            </a:r>
          </a:p>
          <a:p>
            <a:pPr marL="285750" indent="-285750" algn="just">
              <a:lnSpc>
                <a:spcPct val="110000"/>
              </a:lnSpc>
              <a:buFont typeface="Arial" panose="020B0604020202020204" pitchFamily="34" charset="0"/>
              <a:buChar char="•"/>
            </a:pPr>
            <a:r>
              <a:rPr lang="fr-FR" dirty="0"/>
              <a:t>D</a:t>
            </a:r>
            <a:r>
              <a:rPr lang="fr-FR" dirty="0" smtClean="0"/>
              <a:t>es </a:t>
            </a:r>
            <a:r>
              <a:rPr lang="fr-FR" b="1" dirty="0" smtClean="0"/>
              <a:t>indicateurs de qualité </a:t>
            </a:r>
            <a:r>
              <a:rPr lang="fr-FR" dirty="0" smtClean="0"/>
              <a:t>mettent en évidence les événements indésirables et évitables (contention, prévalence des chutes…) et permettent de comparer l’existant avec des référentiels de bonnes pratiques</a:t>
            </a:r>
            <a:endParaRPr lang="fr-FR" dirty="0"/>
          </a:p>
        </p:txBody>
      </p:sp>
      <p:sp>
        <p:nvSpPr>
          <p:cNvPr id="5" name="Flèche droite 4"/>
          <p:cNvSpPr/>
          <p:nvPr/>
        </p:nvSpPr>
        <p:spPr>
          <a:xfrm>
            <a:off x="558005" y="5513388"/>
            <a:ext cx="310184" cy="24080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p>
        </p:txBody>
      </p:sp>
      <p:sp>
        <p:nvSpPr>
          <p:cNvPr id="12" name="Rectangle 11"/>
          <p:cNvSpPr/>
          <p:nvPr/>
        </p:nvSpPr>
        <p:spPr>
          <a:xfrm>
            <a:off x="883056" y="5395220"/>
            <a:ext cx="8044249" cy="1156214"/>
          </a:xfrm>
          <a:prstGeom prst="rect">
            <a:avLst/>
          </a:prstGeom>
        </p:spPr>
        <p:txBody>
          <a:bodyPr wrap="square">
            <a:spAutoFit/>
          </a:bodyPr>
          <a:lstStyle/>
          <a:p>
            <a:pPr algn="just" defTabSz="685783">
              <a:lnSpc>
                <a:spcPct val="90000"/>
              </a:lnSpc>
              <a:spcBef>
                <a:spcPts val="750"/>
              </a:spcBef>
              <a:buClr>
                <a:srgbClr val="5AAB45"/>
              </a:buClr>
            </a:pPr>
            <a:r>
              <a:rPr lang="fr-FR" sz="1600" b="1" i="1" dirty="0">
                <a:solidFill>
                  <a:schemeClr val="accent1">
                    <a:lumMod val="75000"/>
                  </a:schemeClr>
                </a:solidFill>
                <a:latin typeface="Arial" panose="020B0604020202020204" pitchFamily="34" charset="0"/>
                <a:cs typeface="Arial" panose="020B0604020202020204" pitchFamily="34" charset="0"/>
              </a:rPr>
              <a:t>Le saviez-vous ? </a:t>
            </a:r>
            <a:endParaRPr lang="fr-FR" sz="1600" b="1" i="1" dirty="0" smtClean="0">
              <a:solidFill>
                <a:schemeClr val="accent1">
                  <a:lumMod val="75000"/>
                </a:schemeClr>
              </a:solidFill>
              <a:latin typeface="Arial" panose="020B0604020202020204" pitchFamily="34" charset="0"/>
              <a:cs typeface="Arial" panose="020B0604020202020204" pitchFamily="34" charset="0"/>
            </a:endParaRPr>
          </a:p>
          <a:p>
            <a:pPr algn="just" defTabSz="685783">
              <a:lnSpc>
                <a:spcPct val="90000"/>
              </a:lnSpc>
              <a:spcBef>
                <a:spcPts val="750"/>
              </a:spcBef>
              <a:buClr>
                <a:srgbClr val="5AAB45"/>
              </a:buClr>
            </a:pPr>
            <a:r>
              <a:rPr lang="fr-FR" sz="1600" i="1" dirty="0" smtClean="0">
                <a:solidFill>
                  <a:schemeClr val="accent1">
                    <a:lumMod val="75000"/>
                  </a:schemeClr>
                </a:solidFill>
                <a:latin typeface="Arial" panose="020B0604020202020204" pitchFamily="34" charset="0"/>
                <a:cs typeface="Arial" panose="020B0604020202020204" pitchFamily="34" charset="0"/>
              </a:rPr>
              <a:t>L’ensemble </a:t>
            </a:r>
            <a:r>
              <a:rPr lang="fr-FR" sz="1600" i="1" dirty="0">
                <a:solidFill>
                  <a:schemeClr val="accent1">
                    <a:lumMod val="75000"/>
                  </a:schemeClr>
                </a:solidFill>
                <a:latin typeface="Arial" panose="020B0604020202020204" pitchFamily="34" charset="0"/>
                <a:cs typeface="Arial" panose="020B0604020202020204" pitchFamily="34" charset="0"/>
              </a:rPr>
              <a:t>des données produites </a:t>
            </a:r>
            <a:r>
              <a:rPr lang="fr-FR" sz="1600" i="1" dirty="0" smtClean="0">
                <a:solidFill>
                  <a:schemeClr val="accent1">
                    <a:lumMod val="75000"/>
                  </a:schemeClr>
                </a:solidFill>
                <a:latin typeface="Arial" panose="020B0604020202020204" pitchFamily="34" charset="0"/>
                <a:cs typeface="Arial" panose="020B0604020202020204" pitchFamily="34" charset="0"/>
              </a:rPr>
              <a:t>sont anonymisées </a:t>
            </a:r>
            <a:r>
              <a:rPr lang="fr-FR" sz="1600" i="1" dirty="0">
                <a:solidFill>
                  <a:schemeClr val="accent1">
                    <a:lumMod val="75000"/>
                  </a:schemeClr>
                </a:solidFill>
                <a:latin typeface="Arial" panose="020B0604020202020204" pitchFamily="34" charset="0"/>
                <a:cs typeface="Arial" panose="020B0604020202020204" pitchFamily="34" charset="0"/>
              </a:rPr>
              <a:t>et sont rendues accessibles pour la recherche internationale </a:t>
            </a:r>
          </a:p>
          <a:p>
            <a:pPr lvl="0" defTabSz="685783">
              <a:lnSpc>
                <a:spcPct val="90000"/>
              </a:lnSpc>
              <a:spcBef>
                <a:spcPts val="750"/>
              </a:spcBef>
              <a:buClr>
                <a:srgbClr val="5AAB45"/>
              </a:buClr>
            </a:pPr>
            <a:endParaRPr lang="fr-FR" sz="1400" b="1" i="1" dirty="0">
              <a:latin typeface="Arial" panose="020B0604020202020204" pitchFamily="34" charset="0"/>
              <a:cs typeface="Arial" panose="020B0604020202020204" pitchFamily="34" charset="0"/>
            </a:endParaRPr>
          </a:p>
        </p:txBody>
      </p:sp>
      <p:grpSp>
        <p:nvGrpSpPr>
          <p:cNvPr id="2" name="Groupe 1"/>
          <p:cNvGrpSpPr/>
          <p:nvPr/>
        </p:nvGrpSpPr>
        <p:grpSpPr>
          <a:xfrm>
            <a:off x="6165795" y="2409069"/>
            <a:ext cx="2761510" cy="3064718"/>
            <a:chOff x="5956190" y="2226755"/>
            <a:chExt cx="3357644" cy="3867364"/>
          </a:xfrm>
        </p:grpSpPr>
        <p:sp>
          <p:nvSpPr>
            <p:cNvPr id="7" name="ZoneTexte 6"/>
            <p:cNvSpPr txBox="1"/>
            <p:nvPr/>
          </p:nvSpPr>
          <p:spPr>
            <a:xfrm>
              <a:off x="8025393" y="2932888"/>
              <a:ext cx="1288441" cy="582574"/>
            </a:xfrm>
            <a:prstGeom prst="rect">
              <a:avLst/>
            </a:prstGeom>
            <a:noFill/>
          </p:spPr>
          <p:txBody>
            <a:bodyPr wrap="square" rtlCol="0">
              <a:spAutoFit/>
            </a:bodyPr>
            <a:lstStyle/>
            <a:p>
              <a:pPr algn="ctr"/>
              <a:r>
                <a:rPr lang="fr-FR" sz="1200" b="1" dirty="0">
                  <a:solidFill>
                    <a:schemeClr val="accent1"/>
                  </a:solidFill>
                  <a:latin typeface="Arial"/>
                  <a:cs typeface="Arial"/>
                </a:rPr>
                <a:t>Indicateurs de qualité </a:t>
              </a:r>
            </a:p>
          </p:txBody>
        </p:sp>
        <p:sp>
          <p:nvSpPr>
            <p:cNvPr id="8" name="ZoneTexte 7"/>
            <p:cNvSpPr txBox="1"/>
            <p:nvPr/>
          </p:nvSpPr>
          <p:spPr>
            <a:xfrm>
              <a:off x="5993861" y="2932888"/>
              <a:ext cx="957261" cy="582574"/>
            </a:xfrm>
            <a:prstGeom prst="rect">
              <a:avLst/>
            </a:prstGeom>
            <a:noFill/>
          </p:spPr>
          <p:txBody>
            <a:bodyPr wrap="square" rtlCol="0">
              <a:spAutoFit/>
            </a:bodyPr>
            <a:lstStyle/>
            <a:p>
              <a:pPr algn="ctr"/>
              <a:r>
                <a:rPr lang="fr-FR" sz="1200" b="1" dirty="0" smtClean="0">
                  <a:solidFill>
                    <a:schemeClr val="accent1"/>
                  </a:solidFill>
                  <a:latin typeface="Arial"/>
                  <a:cs typeface="Arial"/>
                </a:rPr>
                <a:t>Alertes et GAD </a:t>
              </a:r>
              <a:endParaRPr lang="fr-FR" sz="1200" b="1" dirty="0">
                <a:solidFill>
                  <a:schemeClr val="accent1"/>
                </a:solidFill>
                <a:latin typeface="Arial"/>
                <a:cs typeface="Arial"/>
              </a:endParaRPr>
            </a:p>
          </p:txBody>
        </p:sp>
        <p:sp>
          <p:nvSpPr>
            <p:cNvPr id="9" name="ZoneTexte 8"/>
            <p:cNvSpPr txBox="1"/>
            <p:nvPr/>
          </p:nvSpPr>
          <p:spPr>
            <a:xfrm>
              <a:off x="7030266" y="2226755"/>
              <a:ext cx="995125" cy="349544"/>
            </a:xfrm>
            <a:prstGeom prst="rect">
              <a:avLst/>
            </a:prstGeom>
            <a:noFill/>
          </p:spPr>
          <p:txBody>
            <a:bodyPr wrap="square" rtlCol="0">
              <a:spAutoFit/>
            </a:bodyPr>
            <a:lstStyle/>
            <a:p>
              <a:pPr algn="ctr"/>
              <a:r>
                <a:rPr lang="fr-FR" sz="1200" b="1" dirty="0" smtClean="0">
                  <a:solidFill>
                    <a:schemeClr val="accent1"/>
                  </a:solidFill>
                  <a:latin typeface="Arial"/>
                  <a:cs typeface="Arial"/>
                </a:rPr>
                <a:t>Echelles </a:t>
              </a:r>
              <a:endParaRPr lang="fr-FR" sz="1200" b="1" dirty="0">
                <a:solidFill>
                  <a:schemeClr val="accent1"/>
                </a:solidFill>
                <a:latin typeface="Arial"/>
                <a:cs typeface="Arial"/>
              </a:endParaRPr>
            </a:p>
          </p:txBody>
        </p:sp>
        <p:sp>
          <p:nvSpPr>
            <p:cNvPr id="10" name="Rectangle 9"/>
            <p:cNvSpPr/>
            <p:nvPr/>
          </p:nvSpPr>
          <p:spPr>
            <a:xfrm>
              <a:off x="6348885" y="4205069"/>
              <a:ext cx="2312092" cy="743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cs typeface="Arial"/>
              </a:endParaRPr>
            </a:p>
          </p:txBody>
        </p:sp>
        <p:sp>
          <p:nvSpPr>
            <p:cNvPr id="11" name="ZoneTexte 10"/>
            <p:cNvSpPr txBox="1"/>
            <p:nvPr/>
          </p:nvSpPr>
          <p:spPr>
            <a:xfrm>
              <a:off x="5956190" y="4346396"/>
              <a:ext cx="3357644" cy="1747723"/>
            </a:xfrm>
            <a:prstGeom prst="rect">
              <a:avLst/>
            </a:prstGeom>
            <a:noFill/>
          </p:spPr>
          <p:txBody>
            <a:bodyPr wrap="square" rtlCol="0">
              <a:spAutoFit/>
            </a:bodyPr>
            <a:lstStyle/>
            <a:p>
              <a:pPr marL="171450" indent="-171450">
                <a:buFont typeface="Arial"/>
                <a:buChar char="•"/>
              </a:pPr>
              <a:r>
                <a:rPr lang="fr-FR" sz="1200" b="1" dirty="0" smtClean="0">
                  <a:solidFill>
                    <a:srgbClr val="0F3A9C"/>
                  </a:solidFill>
                  <a:latin typeface="Arial"/>
                  <a:cs typeface="Arial"/>
                </a:rPr>
                <a:t>Aides à la prise de décision et la planification à l’échelle de la personne </a:t>
              </a:r>
            </a:p>
            <a:p>
              <a:pPr marL="171450" indent="-171450">
                <a:buFont typeface="Arial"/>
                <a:buChar char="•"/>
              </a:pPr>
              <a:r>
                <a:rPr lang="fr-FR" sz="1200" b="1" dirty="0" smtClean="0">
                  <a:solidFill>
                    <a:srgbClr val="0F3A9C"/>
                  </a:solidFill>
                  <a:latin typeface="Arial"/>
                  <a:cs typeface="Arial"/>
                </a:rPr>
                <a:t>Décisions de services, politiques de santé, programmes de recherche… à l’échelle collective (compilation des données)</a:t>
              </a:r>
              <a:endParaRPr lang="fr-FR" sz="1200" b="1" dirty="0">
                <a:solidFill>
                  <a:srgbClr val="0F3A9C"/>
                </a:solidFill>
                <a:latin typeface="Arial"/>
                <a:cs typeface="Arial"/>
              </a:endParaRPr>
            </a:p>
          </p:txBody>
        </p:sp>
        <p:sp>
          <p:nvSpPr>
            <p:cNvPr id="14" name="ZoneTexte 13"/>
            <p:cNvSpPr txBox="1"/>
            <p:nvPr/>
          </p:nvSpPr>
          <p:spPr>
            <a:xfrm>
              <a:off x="7026299" y="3855524"/>
              <a:ext cx="957261" cy="349544"/>
            </a:xfrm>
            <a:prstGeom prst="rect">
              <a:avLst/>
            </a:prstGeom>
            <a:noFill/>
          </p:spPr>
          <p:txBody>
            <a:bodyPr wrap="square" rtlCol="0">
              <a:spAutoFit/>
            </a:bodyPr>
            <a:lstStyle/>
            <a:p>
              <a:pPr algn="ctr"/>
              <a:r>
                <a:rPr lang="fr-FR" sz="1200" b="1" dirty="0" smtClean="0">
                  <a:solidFill>
                    <a:schemeClr val="accent1"/>
                  </a:solidFill>
                  <a:latin typeface="Arial"/>
                  <a:cs typeface="Arial"/>
                </a:rPr>
                <a:t>RUG</a:t>
              </a:r>
              <a:endParaRPr lang="fr-FR" sz="1200" b="1" dirty="0">
                <a:solidFill>
                  <a:schemeClr val="accent1"/>
                </a:solidFill>
                <a:latin typeface="Arial"/>
                <a:cs typeface="Arial"/>
              </a:endParaRPr>
            </a:p>
          </p:txBody>
        </p:sp>
      </p:grpSp>
      <p:sp>
        <p:nvSpPr>
          <p:cNvPr id="16" name="Espace réservé du texte 1"/>
          <p:cNvSpPr>
            <a:spLocks noGrp="1"/>
          </p:cNvSpPr>
          <p:nvPr>
            <p:ph type="body" sz="quarter" idx="10"/>
          </p:nvPr>
        </p:nvSpPr>
        <p:spPr>
          <a:xfrm>
            <a:off x="642937" y="354013"/>
            <a:ext cx="6461922" cy="481012"/>
          </a:xfrm>
        </p:spPr>
        <p:txBody>
          <a:bodyPr/>
          <a:lstStyle/>
          <a:p>
            <a:r>
              <a:rPr lang="fr-FR" dirty="0"/>
              <a:t>Qu’est-ce qui caractérise l’évaluation </a:t>
            </a:r>
            <a:r>
              <a:rPr lang="fr-FR" dirty="0" smtClean="0"/>
              <a:t>interRAI-HC </a:t>
            </a:r>
            <a:r>
              <a:rPr lang="fr-FR" b="0" dirty="0"/>
              <a:t>? </a:t>
            </a:r>
          </a:p>
          <a:p>
            <a:endParaRPr lang="fr-FR" dirty="0"/>
          </a:p>
          <a:p>
            <a:endParaRPr lang="fr-FR" dirty="0"/>
          </a:p>
        </p:txBody>
      </p:sp>
      <p:sp>
        <p:nvSpPr>
          <p:cNvPr id="17" name="Étoile à 4 branches 16"/>
          <p:cNvSpPr/>
          <p:nvPr/>
        </p:nvSpPr>
        <p:spPr>
          <a:xfrm>
            <a:off x="7049174" y="2906889"/>
            <a:ext cx="818445" cy="747889"/>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Rectangle 14"/>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8" name="ZoneTexte 17">
            <a:hlinkClick r:id="rId2"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2" action="ppaction://hlinksldjump"/>
              </a:rPr>
              <a:t>Retour au sommaire</a:t>
            </a:r>
            <a:endParaRPr lang="fr-FR" sz="700" i="1" dirty="0"/>
          </a:p>
        </p:txBody>
      </p:sp>
    </p:spTree>
    <p:extLst>
      <p:ext uri="{BB962C8B-B14F-4D97-AF65-F5344CB8AC3E}">
        <p14:creationId xmlns:p14="http://schemas.microsoft.com/office/powerpoint/2010/main" val="142530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5223" y="1609313"/>
            <a:ext cx="7002162" cy="35257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fr-FR" sz="1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Espace réservé du texte 1"/>
          <p:cNvSpPr>
            <a:spLocks noGrp="1"/>
          </p:cNvSpPr>
          <p:nvPr>
            <p:ph type="body" sz="quarter" idx="10"/>
          </p:nvPr>
        </p:nvSpPr>
        <p:spPr/>
        <p:txBody>
          <a:bodyPr/>
          <a:lstStyle/>
          <a:p>
            <a:r>
              <a:rPr lang="fr-FR" dirty="0" smtClean="0"/>
              <a:t>Ressources pour aller plus loin</a:t>
            </a:r>
            <a:endParaRPr lang="fr-FR" dirty="0"/>
          </a:p>
        </p:txBody>
      </p:sp>
      <p:grpSp>
        <p:nvGrpSpPr>
          <p:cNvPr id="5" name="Groupe 4"/>
          <p:cNvGrpSpPr/>
          <p:nvPr/>
        </p:nvGrpSpPr>
        <p:grpSpPr>
          <a:xfrm>
            <a:off x="7048402" y="2952081"/>
            <a:ext cx="985966" cy="953838"/>
            <a:chOff x="7529384" y="5659395"/>
            <a:chExt cx="985966" cy="953838"/>
          </a:xfrm>
        </p:grpSpPr>
        <p:sp>
          <p:nvSpPr>
            <p:cNvPr id="6" name="Ellipse 5"/>
            <p:cNvSpPr/>
            <p:nvPr/>
          </p:nvSpPr>
          <p:spPr>
            <a:xfrm>
              <a:off x="7529384" y="5659395"/>
              <a:ext cx="985966" cy="9538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Picture 2" descr="https://static.thenounproject.com/png/92238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050" y="5738997"/>
              <a:ext cx="794634" cy="79463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73" y="3826317"/>
            <a:ext cx="360000" cy="360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 y="2161296"/>
            <a:ext cx="360000" cy="360000"/>
          </a:xfrm>
          <a:prstGeom prst="rect">
            <a:avLst/>
          </a:prstGeom>
        </p:spPr>
      </p:pic>
      <p:sp>
        <p:nvSpPr>
          <p:cNvPr id="13" name="Rectangle 12"/>
          <p:cNvSpPr/>
          <p:nvPr/>
        </p:nvSpPr>
        <p:spPr>
          <a:xfrm>
            <a:off x="1121831" y="1874415"/>
            <a:ext cx="6289212" cy="2995590"/>
          </a:xfrm>
          <a:prstGeom prst="rect">
            <a:avLst/>
          </a:prstGeom>
        </p:spPr>
        <p:txBody>
          <a:bodyPr wrap="square">
            <a:noAutofit/>
          </a:bodyPr>
          <a:lstStyle/>
          <a:p>
            <a:pPr>
              <a:buClr>
                <a:schemeClr val="accent1"/>
              </a:buClr>
            </a:pPr>
            <a:endParaRPr lang="fr-FR" sz="1600" dirty="0"/>
          </a:p>
          <a:p>
            <a:pPr marL="285750" indent="-285750">
              <a:buClr>
                <a:schemeClr val="accent1"/>
              </a:buClr>
              <a:buFont typeface="Arial" panose="020B0604020202020204" pitchFamily="34" charset="0"/>
              <a:buChar char="•"/>
            </a:pPr>
            <a:r>
              <a:rPr lang="fr-FR" sz="1600" dirty="0"/>
              <a:t>Vous pouvez également consulter les ressources du site FranceRAI sur la démarche RAI :</a:t>
            </a:r>
          </a:p>
          <a:p>
            <a:pPr>
              <a:buClr>
                <a:schemeClr val="accent1"/>
              </a:buClr>
            </a:pPr>
            <a:r>
              <a:rPr lang="fr-FR" sz="1600" dirty="0">
                <a:hlinkClick r:id="rId5"/>
              </a:rPr>
              <a:t>http://www.francerai.fr</a:t>
            </a:r>
            <a:r>
              <a:rPr lang="fr-FR" sz="1600" dirty="0" smtClean="0">
                <a:hlinkClick r:id="rId5"/>
              </a:rPr>
              <a:t>/</a:t>
            </a:r>
            <a:endParaRPr lang="fr-FR" sz="1600" dirty="0" smtClean="0"/>
          </a:p>
          <a:p>
            <a:pPr marL="285750" indent="-285750">
              <a:buClr>
                <a:schemeClr val="accent1"/>
              </a:buClr>
              <a:buFont typeface="Arial" panose="020B0604020202020204" pitchFamily="34" charset="0"/>
              <a:buChar char="•"/>
            </a:pPr>
            <a:endParaRPr lang="fr-FR" sz="1600" dirty="0"/>
          </a:p>
          <a:p>
            <a:pPr marL="285750" indent="-285750">
              <a:buClr>
                <a:schemeClr val="accent1"/>
              </a:buClr>
              <a:buFont typeface="Arial" panose="020B0604020202020204" pitchFamily="34" charset="0"/>
              <a:buChar char="•"/>
            </a:pPr>
            <a:r>
              <a:rPr lang="fr-FR" sz="1600" dirty="0"/>
              <a:t>Ainsi que le site internet de la CNSA :</a:t>
            </a:r>
          </a:p>
          <a:p>
            <a:pPr>
              <a:buClr>
                <a:schemeClr val="accent1"/>
              </a:buClr>
            </a:pPr>
            <a:r>
              <a:rPr lang="fr-FR" sz="1600" dirty="0">
                <a:hlinkClick r:id="rId6"/>
              </a:rPr>
              <a:t>https://www.cnsa.fr</a:t>
            </a:r>
            <a:r>
              <a:rPr lang="fr-FR" sz="1600" dirty="0" smtClean="0">
                <a:hlinkClick r:id="rId6"/>
              </a:rPr>
              <a:t>/</a:t>
            </a:r>
            <a:endParaRPr lang="fr-FR" sz="1600" dirty="0" smtClean="0"/>
          </a:p>
          <a:p>
            <a:pPr>
              <a:buClr>
                <a:schemeClr val="accent1"/>
              </a:buClr>
            </a:pPr>
            <a:endParaRPr lang="fr-FR" sz="1600" dirty="0"/>
          </a:p>
          <a:p>
            <a:pPr marL="285750" indent="-285750">
              <a:buClr>
                <a:schemeClr val="accent1"/>
              </a:buClr>
              <a:buFont typeface="Arial" panose="020B0604020202020204" pitchFamily="34" charset="0"/>
              <a:buChar char="•"/>
            </a:pPr>
            <a:r>
              <a:rPr lang="fr-FR" sz="1600" dirty="0" smtClean="0"/>
              <a:t>Egalement, le manuel InterRAI HC à commander par internet : </a:t>
            </a:r>
          </a:p>
          <a:p>
            <a:pPr>
              <a:buClr>
                <a:schemeClr val="accent1"/>
              </a:buClr>
            </a:pPr>
            <a:r>
              <a:rPr lang="fr-FR" sz="1600" dirty="0">
                <a:hlinkClick r:id="rId7"/>
              </a:rPr>
              <a:t>[HC French] Soins à domicile (SAD) interRAI : manuel de l’utilisateur et formulaire d’évaluation, 9.4</a:t>
            </a:r>
            <a:endParaRPr lang="fr-FR" sz="1600" dirty="0"/>
          </a:p>
          <a:p>
            <a:pPr>
              <a:buClr>
                <a:schemeClr val="accent1"/>
              </a:buClr>
            </a:pPr>
            <a:endParaRPr lang="fr-FR" sz="1600" dirty="0" smtClean="0"/>
          </a:p>
          <a:p>
            <a:pPr>
              <a:buClr>
                <a:schemeClr val="accent1"/>
              </a:buClr>
            </a:pPr>
            <a:endParaRPr lang="fr-FR" sz="1600" dirty="0" smtClean="0"/>
          </a:p>
          <a:p>
            <a:pPr marL="285750" indent="-285750">
              <a:buClr>
                <a:schemeClr val="accent1"/>
              </a:buClr>
              <a:buFont typeface="Arial" panose="020B0604020202020204" pitchFamily="34" charset="0"/>
              <a:buChar char="•"/>
            </a:pPr>
            <a:endParaRPr lang="fr-FR" sz="1600" dirty="0"/>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73" y="3079173"/>
            <a:ext cx="360000" cy="360000"/>
          </a:xfrm>
          <a:prstGeom prst="rect">
            <a:avLst/>
          </a:prstGeom>
        </p:spPr>
      </p:pic>
    </p:spTree>
    <p:extLst>
      <p:ext uri="{BB962C8B-B14F-4D97-AF65-F5344CB8AC3E}">
        <p14:creationId xmlns:p14="http://schemas.microsoft.com/office/powerpoint/2010/main" val="1129768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pPr algn="ctr"/>
            <a:r>
              <a:rPr lang="fr-FR" b="1" dirty="0" smtClean="0">
                <a:solidFill>
                  <a:srgbClr val="0070C0"/>
                </a:solidFill>
              </a:rPr>
              <a:t>Comment le gestionnaire de cas doit-il aborder l’évaluation interRAI-HC ? </a:t>
            </a:r>
            <a:endParaRPr lang="fr-FR" b="1" dirty="0">
              <a:solidFill>
                <a:srgbClr val="0070C0"/>
              </a:solidFill>
            </a:endParaRPr>
          </a:p>
        </p:txBody>
      </p:sp>
      <p:sp>
        <p:nvSpPr>
          <p:cNvPr id="3" name="Ellipse 2"/>
          <p:cNvSpPr/>
          <p:nvPr/>
        </p:nvSpPr>
        <p:spPr>
          <a:xfrm>
            <a:off x="4254843" y="2183027"/>
            <a:ext cx="634313" cy="60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Tree>
    <p:extLst>
      <p:ext uri="{BB962C8B-B14F-4D97-AF65-F5344CB8AC3E}">
        <p14:creationId xmlns:p14="http://schemas.microsoft.com/office/powerpoint/2010/main" val="359573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354013"/>
            <a:ext cx="8636144" cy="481012"/>
          </a:xfrm>
        </p:spPr>
        <p:txBody>
          <a:bodyPr>
            <a:noAutofit/>
          </a:bodyPr>
          <a:lstStyle/>
          <a:p>
            <a:pPr>
              <a:lnSpc>
                <a:spcPct val="100000"/>
              </a:lnSpc>
            </a:pPr>
            <a:r>
              <a:rPr lang="fr-FR" sz="1800" dirty="0"/>
              <a:t>Comment le gestionnaire de cas doit-il aborder l’évaluation </a:t>
            </a:r>
            <a:r>
              <a:rPr lang="fr-FR" sz="1800" dirty="0" smtClean="0"/>
              <a:t>interRAI-HC </a:t>
            </a:r>
            <a:r>
              <a:rPr lang="fr-FR" sz="1800" dirty="0"/>
              <a:t>? </a:t>
            </a:r>
          </a:p>
        </p:txBody>
      </p:sp>
      <p:sp>
        <p:nvSpPr>
          <p:cNvPr id="4" name="Espace réservé du texte 3"/>
          <p:cNvSpPr>
            <a:spLocks noGrp="1"/>
          </p:cNvSpPr>
          <p:nvPr>
            <p:ph type="body" sz="quarter" idx="11"/>
          </p:nvPr>
        </p:nvSpPr>
        <p:spPr>
          <a:xfrm>
            <a:off x="1040380" y="995758"/>
            <a:ext cx="7843837" cy="4155204"/>
          </a:xfrm>
        </p:spPr>
        <p:txBody>
          <a:bodyPr>
            <a:normAutofit/>
          </a:bodyPr>
          <a:lstStyle/>
          <a:p>
            <a:pPr lvl="2"/>
            <a:r>
              <a:rPr lang="fr-FR" sz="1400" dirty="0" smtClean="0">
                <a:latin typeface="Arial" panose="020B0604020202020204" pitchFamily="34" charset="0"/>
                <a:cs typeface="Arial" panose="020B0604020202020204" pitchFamily="34" charset="0"/>
              </a:rPr>
              <a:t>Le GC est « hôte » au domicile de la personne </a:t>
            </a:r>
          </a:p>
          <a:p>
            <a:pPr lvl="2"/>
            <a:endParaRPr lang="fr-FR" sz="1400" dirty="0" smtClean="0">
              <a:latin typeface="Arial" panose="020B0604020202020204" pitchFamily="34" charset="0"/>
              <a:cs typeface="Arial" panose="020B0604020202020204" pitchFamily="34" charset="0"/>
            </a:endParaRPr>
          </a:p>
          <a:p>
            <a:pPr lvl="2"/>
            <a:r>
              <a:rPr lang="fr-FR" sz="1400" dirty="0" smtClean="0">
                <a:latin typeface="Arial" panose="020B0604020202020204" pitchFamily="34" charset="0"/>
                <a:cs typeface="Arial" panose="020B0604020202020204" pitchFamily="34" charset="0"/>
              </a:rPr>
              <a:t>Son objectif est d’évaluer globalement la personne dans le but de : </a:t>
            </a:r>
          </a:p>
          <a:p>
            <a:pPr marL="1371600" lvl="3" indent="0">
              <a:buNone/>
            </a:pPr>
            <a:r>
              <a:rPr lang="fr-FR" sz="1400" dirty="0" smtClean="0">
                <a:latin typeface="Arial" panose="020B0604020202020204" pitchFamily="34" charset="0"/>
                <a:cs typeface="Arial" panose="020B0604020202020204" pitchFamily="34" charset="0"/>
              </a:rPr>
              <a:t>1- Accroître sa qualité de vie et ses capacités fonctionnelles</a:t>
            </a:r>
          </a:p>
          <a:p>
            <a:pPr marL="1371600" lvl="3" indent="0">
              <a:buNone/>
            </a:pPr>
            <a:r>
              <a:rPr lang="fr-FR" sz="1400" dirty="0" smtClean="0">
                <a:latin typeface="Arial" panose="020B0604020202020204" pitchFamily="34" charset="0"/>
                <a:cs typeface="Arial" panose="020B0604020202020204" pitchFamily="34" charset="0"/>
              </a:rPr>
              <a:t>2- Répondre aux problèmes de la personne </a:t>
            </a:r>
          </a:p>
          <a:p>
            <a:pPr marL="1371600" lvl="3" indent="0">
              <a:buNone/>
            </a:pPr>
            <a:r>
              <a:rPr lang="fr-FR" sz="1400" dirty="0" smtClean="0">
                <a:latin typeface="Arial" panose="020B0604020202020204" pitchFamily="34" charset="0"/>
                <a:cs typeface="Arial" panose="020B0604020202020204" pitchFamily="34" charset="0"/>
              </a:rPr>
              <a:t>3- Permettre à la personne de rester à domicile aussi longtemps que possible </a:t>
            </a:r>
          </a:p>
        </p:txBody>
      </p:sp>
      <p:pic>
        <p:nvPicPr>
          <p:cNvPr id="2050" name="Picture 2" descr="https://d30y9cdsu7xlg0.cloudfront.net/png/192945-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0" y="1066860"/>
            <a:ext cx="653215" cy="653215"/>
          </a:xfrm>
          <a:prstGeom prst="rect">
            <a:avLst/>
          </a:prstGeom>
          <a:noFill/>
          <a:extLst>
            <a:ext uri="{909E8E84-426E-40DD-AFC4-6F175D3DCCD1}">
              <a14:hiddenFill xmlns:a14="http://schemas.microsoft.com/office/drawing/2010/main">
                <a:solidFill>
                  <a:srgbClr val="FFFFFF"/>
                </a:solidFill>
              </a14:hiddenFill>
            </a:ext>
          </a:extLst>
        </p:spPr>
      </p:pic>
      <p:sp>
        <p:nvSpPr>
          <p:cNvPr id="5" name="Triangle isocèle 4"/>
          <p:cNvSpPr/>
          <p:nvPr/>
        </p:nvSpPr>
        <p:spPr>
          <a:xfrm rot="10800000">
            <a:off x="2160078" y="2643738"/>
            <a:ext cx="5222291" cy="22859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sp>
        <p:nvSpPr>
          <p:cNvPr id="6" name="Rectangle à coins arrondis 5"/>
          <p:cNvSpPr/>
          <p:nvPr/>
        </p:nvSpPr>
        <p:spPr>
          <a:xfrm>
            <a:off x="3873437" y="2972745"/>
            <a:ext cx="1800171" cy="30718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F3A9C"/>
                </a:solidFill>
                <a:latin typeface="Arial" panose="020B0604020202020204" pitchFamily="34" charset="0"/>
                <a:cs typeface="Arial" panose="020B0604020202020204" pitchFamily="34" charset="0"/>
              </a:rPr>
              <a:t>Il doit </a:t>
            </a:r>
            <a:r>
              <a:rPr lang="fr-FR" sz="1400" b="1" dirty="0" smtClean="0">
                <a:solidFill>
                  <a:srgbClr val="0F3A9C"/>
                </a:solidFill>
                <a:latin typeface="Arial" panose="020B0604020202020204" pitchFamily="34" charset="0"/>
                <a:cs typeface="Arial" panose="020B0604020202020204" pitchFamily="34" charset="0"/>
              </a:rPr>
              <a:t>identifier </a:t>
            </a:r>
            <a:endParaRPr lang="fr-FR" sz="1400" b="1" dirty="0">
              <a:solidFill>
                <a:srgbClr val="0F3A9C"/>
              </a:solidFill>
              <a:latin typeface="Arial" panose="020B0604020202020204" pitchFamily="34" charset="0"/>
              <a:cs typeface="Arial" panose="020B0604020202020204" pitchFamily="34" charset="0"/>
            </a:endParaRPr>
          </a:p>
        </p:txBody>
      </p:sp>
      <p:sp>
        <p:nvSpPr>
          <p:cNvPr id="10" name="Rectangle à coins arrondis 9"/>
          <p:cNvSpPr/>
          <p:nvPr/>
        </p:nvSpPr>
        <p:spPr>
          <a:xfrm>
            <a:off x="3566673" y="3396366"/>
            <a:ext cx="2358463" cy="107752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fr-FR" sz="1400" dirty="0" smtClean="0">
                <a:solidFill>
                  <a:srgbClr val="0F3A9C"/>
                </a:solidFill>
                <a:latin typeface="Arial" panose="020B0604020202020204" pitchFamily="34" charset="0"/>
                <a:cs typeface="Arial" panose="020B0604020202020204" pitchFamily="34" charset="0"/>
              </a:rPr>
              <a:t>2) Les questions </a:t>
            </a:r>
            <a:r>
              <a:rPr lang="fr-FR" sz="1400" dirty="0">
                <a:solidFill>
                  <a:srgbClr val="0F3A9C"/>
                </a:solidFill>
                <a:latin typeface="Arial" panose="020B0604020202020204" pitchFamily="34" charset="0"/>
                <a:cs typeface="Arial" panose="020B0604020202020204" pitchFamily="34" charset="0"/>
              </a:rPr>
              <a:t>médicales / fonctionnelles / sociales affectant la vie de la personne </a:t>
            </a:r>
          </a:p>
        </p:txBody>
      </p:sp>
      <p:sp>
        <p:nvSpPr>
          <p:cNvPr id="12" name="Rectangle à coins arrondis 11"/>
          <p:cNvSpPr/>
          <p:nvPr/>
        </p:nvSpPr>
        <p:spPr>
          <a:xfrm>
            <a:off x="1105147" y="3369861"/>
            <a:ext cx="2358463" cy="107752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AutoNum type="arabicParenR"/>
            </a:pPr>
            <a:r>
              <a:rPr lang="fr-FR" sz="1400" dirty="0" smtClean="0">
                <a:solidFill>
                  <a:srgbClr val="0F3A9C"/>
                </a:solidFill>
                <a:latin typeface="Arial" panose="020B0604020202020204" pitchFamily="34" charset="0"/>
                <a:cs typeface="Arial" panose="020B0604020202020204" pitchFamily="34" charset="0"/>
              </a:rPr>
              <a:t>L’objectif de la visite </a:t>
            </a:r>
          </a:p>
        </p:txBody>
      </p:sp>
      <p:sp>
        <p:nvSpPr>
          <p:cNvPr id="13" name="Rectangle à coins arrondis 12"/>
          <p:cNvSpPr/>
          <p:nvPr/>
        </p:nvSpPr>
        <p:spPr>
          <a:xfrm>
            <a:off x="6028199" y="3396366"/>
            <a:ext cx="2358463" cy="107752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fr-FR" sz="1400" dirty="0" smtClean="0">
                <a:solidFill>
                  <a:srgbClr val="0F3A9C"/>
                </a:solidFill>
                <a:latin typeface="Arial" panose="020B0604020202020204" pitchFamily="34" charset="0"/>
                <a:cs typeface="Arial" panose="020B0604020202020204" pitchFamily="34" charset="0"/>
              </a:rPr>
              <a:t>3) Les </a:t>
            </a:r>
            <a:r>
              <a:rPr lang="fr-FR" sz="1400" dirty="0">
                <a:solidFill>
                  <a:srgbClr val="0F3A9C"/>
                </a:solidFill>
                <a:latin typeface="Arial" panose="020B0604020202020204" pitchFamily="34" charset="0"/>
                <a:cs typeface="Arial" panose="020B0604020202020204" pitchFamily="34" charset="0"/>
              </a:rPr>
              <a:t>atouts et ressources de la personne </a:t>
            </a:r>
          </a:p>
          <a:p>
            <a:endParaRPr lang="fr-FR" sz="1400" dirty="0">
              <a:solidFill>
                <a:srgbClr val="0F3A9C"/>
              </a:solidFill>
              <a:latin typeface="Arial" panose="020B0604020202020204" pitchFamily="34" charset="0"/>
              <a:cs typeface="Arial" panose="020B0604020202020204" pitchFamily="34" charset="0"/>
            </a:endParaRPr>
          </a:p>
        </p:txBody>
      </p:sp>
      <p:sp>
        <p:nvSpPr>
          <p:cNvPr id="14" name="Triangle isocèle 13"/>
          <p:cNvSpPr/>
          <p:nvPr/>
        </p:nvSpPr>
        <p:spPr>
          <a:xfrm rot="10800000">
            <a:off x="2023472" y="4545975"/>
            <a:ext cx="5495503" cy="22859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solidFill>
                <a:srgbClr val="0F3A9C"/>
              </a:solidFill>
            </a:endParaRPr>
          </a:p>
        </p:txBody>
      </p:sp>
      <p:sp>
        <p:nvSpPr>
          <p:cNvPr id="16" name="Rectangle à coins arrondis 15"/>
          <p:cNvSpPr/>
          <p:nvPr/>
        </p:nvSpPr>
        <p:spPr>
          <a:xfrm>
            <a:off x="3169328" y="4873161"/>
            <a:ext cx="3071673" cy="30718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F3A9C"/>
                </a:solidFill>
                <a:latin typeface="Arial" panose="020B0604020202020204" pitchFamily="34" charset="0"/>
                <a:cs typeface="Arial" panose="020B0604020202020204" pitchFamily="34" charset="0"/>
              </a:rPr>
              <a:t>A partir de l’évaluation</a:t>
            </a:r>
            <a:endParaRPr lang="fr-FR" sz="1400" b="1" dirty="0">
              <a:solidFill>
                <a:srgbClr val="0F3A9C"/>
              </a:solidFill>
              <a:latin typeface="Arial" panose="020B0604020202020204" pitchFamily="34" charset="0"/>
              <a:cs typeface="Arial" panose="020B0604020202020204" pitchFamily="34" charset="0"/>
            </a:endParaRPr>
          </a:p>
        </p:txBody>
      </p:sp>
      <p:sp>
        <p:nvSpPr>
          <p:cNvPr id="19" name="Rectangle à coins arrondis 18"/>
          <p:cNvSpPr/>
          <p:nvPr/>
        </p:nvSpPr>
        <p:spPr>
          <a:xfrm>
            <a:off x="1105147" y="5278006"/>
            <a:ext cx="3541146" cy="101714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AutoNum type="arabicParenR"/>
            </a:pPr>
            <a:r>
              <a:rPr lang="fr-FR" sz="1400" dirty="0" smtClean="0">
                <a:solidFill>
                  <a:srgbClr val="0F3A9C"/>
                </a:solidFill>
                <a:latin typeface="Arial" panose="020B0604020202020204" pitchFamily="34" charset="0"/>
                <a:cs typeface="Arial" panose="020B0604020202020204" pitchFamily="34" charset="0"/>
              </a:rPr>
              <a:t>Il définit une information de base pour la connaissance future des besoins de la personne </a:t>
            </a:r>
          </a:p>
        </p:txBody>
      </p:sp>
      <p:sp>
        <p:nvSpPr>
          <p:cNvPr id="20" name="Rectangle à coins arrondis 19"/>
          <p:cNvSpPr/>
          <p:nvPr/>
        </p:nvSpPr>
        <p:spPr>
          <a:xfrm>
            <a:off x="4889621" y="5277602"/>
            <a:ext cx="3477897" cy="101714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lstStyle/>
          <a:p>
            <a:r>
              <a:rPr lang="fr-FR" sz="1400" dirty="0" smtClean="0">
                <a:solidFill>
                  <a:srgbClr val="0F3A9C"/>
                </a:solidFill>
                <a:latin typeface="Arial" panose="020B0604020202020204" pitchFamily="34" charset="0"/>
                <a:cs typeface="Arial" panose="020B0604020202020204" pitchFamily="34" charset="0"/>
              </a:rPr>
              <a:t>2) Il peut définir un plan de d’intervention (ou « PSI ») permettant de maximiser la qualité de vie de la personne </a:t>
            </a:r>
          </a:p>
        </p:txBody>
      </p:sp>
      <p:sp>
        <p:nvSpPr>
          <p:cNvPr id="15" name="Rectangle 14"/>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3"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198780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354013"/>
            <a:ext cx="8251680" cy="481012"/>
          </a:xfrm>
        </p:spPr>
        <p:txBody>
          <a:bodyPr>
            <a:noAutofit/>
          </a:bodyPr>
          <a:lstStyle/>
          <a:p>
            <a:pPr>
              <a:lnSpc>
                <a:spcPct val="100000"/>
              </a:lnSpc>
            </a:pPr>
            <a:r>
              <a:rPr lang="fr-FR" sz="1800" dirty="0"/>
              <a:t>Comment le gestionnaire de cas doit-il aborder l’évaluation </a:t>
            </a:r>
            <a:r>
              <a:rPr lang="fr-FR" sz="1800" dirty="0" smtClean="0"/>
              <a:t>interRAI-HC </a:t>
            </a:r>
            <a:r>
              <a:rPr lang="fr-FR" sz="1800" dirty="0"/>
              <a:t>? </a:t>
            </a:r>
          </a:p>
        </p:txBody>
      </p:sp>
      <p:sp>
        <p:nvSpPr>
          <p:cNvPr id="7" name="Ellipse 6"/>
          <p:cNvSpPr/>
          <p:nvPr/>
        </p:nvSpPr>
        <p:spPr>
          <a:xfrm>
            <a:off x="642938" y="1109561"/>
            <a:ext cx="2414129" cy="2191266"/>
          </a:xfrm>
          <a:prstGeom prst="ellipse">
            <a:avLst/>
          </a:prstGeom>
          <a:noFill/>
          <a:ln>
            <a:solidFill>
              <a:srgbClr val="439E0F"/>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dirty="0" smtClean="0">
                <a:solidFill>
                  <a:srgbClr val="0F3A9C"/>
                </a:solidFill>
              </a:rPr>
              <a:t>Une possible </a:t>
            </a:r>
            <a:r>
              <a:rPr lang="fr-FR" sz="1400" b="1" dirty="0" smtClean="0">
                <a:solidFill>
                  <a:srgbClr val="0F3A9C"/>
                </a:solidFill>
              </a:rPr>
              <a:t>évolution des pratiques </a:t>
            </a:r>
            <a:r>
              <a:rPr lang="fr-FR" sz="1400" dirty="0" smtClean="0">
                <a:solidFill>
                  <a:srgbClr val="0F3A9C"/>
                </a:solidFill>
              </a:rPr>
              <a:t>au </a:t>
            </a:r>
            <a:r>
              <a:rPr lang="fr-FR" sz="1400" u="sng" dirty="0" smtClean="0">
                <a:solidFill>
                  <a:srgbClr val="0F3A9C"/>
                </a:solidFill>
              </a:rPr>
              <a:t>service du GC </a:t>
            </a:r>
            <a:r>
              <a:rPr lang="fr-FR" sz="1400" dirty="0" smtClean="0">
                <a:solidFill>
                  <a:srgbClr val="0F3A9C"/>
                </a:solidFill>
              </a:rPr>
              <a:t>et de </a:t>
            </a:r>
            <a:r>
              <a:rPr lang="fr-FR" sz="1400" u="sng" dirty="0" smtClean="0">
                <a:solidFill>
                  <a:srgbClr val="0F3A9C"/>
                </a:solidFill>
              </a:rPr>
              <a:t>l’homogénéisation des pratiques </a:t>
            </a:r>
            <a:endParaRPr lang="fr-FR" sz="1400" u="sng" dirty="0">
              <a:solidFill>
                <a:srgbClr val="0F3A9C"/>
              </a:solidFill>
            </a:endParaRPr>
          </a:p>
        </p:txBody>
      </p:sp>
      <p:sp>
        <p:nvSpPr>
          <p:cNvPr id="11" name="ZoneTexte 10"/>
          <p:cNvSpPr txBox="1"/>
          <p:nvPr/>
        </p:nvSpPr>
        <p:spPr>
          <a:xfrm>
            <a:off x="3838778" y="1011216"/>
            <a:ext cx="4881476" cy="1200329"/>
          </a:xfrm>
          <a:prstGeom prst="rect">
            <a:avLst/>
          </a:prstGeom>
          <a:ln w="12700">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fr-FR" sz="1600" dirty="0" smtClean="0">
                <a:solidFill>
                  <a:srgbClr val="0F3A9C"/>
                </a:solidFill>
              </a:rPr>
              <a:t>L’évaluation interRAI-HC est bien le </a:t>
            </a:r>
            <a:r>
              <a:rPr lang="fr-FR" sz="1600" b="1" dirty="0" smtClean="0">
                <a:solidFill>
                  <a:srgbClr val="0F3A9C"/>
                </a:solidFill>
              </a:rPr>
              <a:t>point d’entrée ou point d’état des lieux, </a:t>
            </a:r>
            <a:r>
              <a:rPr lang="fr-FR" sz="1600" dirty="0" smtClean="0">
                <a:solidFill>
                  <a:srgbClr val="0F3A9C"/>
                </a:solidFill>
              </a:rPr>
              <a:t>à différencier du suivi de la personne </a:t>
            </a:r>
          </a:p>
        </p:txBody>
      </p:sp>
      <p:sp>
        <p:nvSpPr>
          <p:cNvPr id="21" name="ZoneTexte 20"/>
          <p:cNvSpPr txBox="1"/>
          <p:nvPr/>
        </p:nvSpPr>
        <p:spPr>
          <a:xfrm>
            <a:off x="3899456" y="3920236"/>
            <a:ext cx="4763664" cy="1200329"/>
          </a:xfrm>
          <a:prstGeom prst="rect">
            <a:avLst/>
          </a:prstGeom>
          <a:ln w="12700">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fr-FR" sz="1600" dirty="0" smtClean="0">
                <a:solidFill>
                  <a:srgbClr val="0F3A9C"/>
                </a:solidFill>
              </a:rPr>
              <a:t>Soyez </a:t>
            </a:r>
            <a:r>
              <a:rPr lang="fr-FR" sz="1600" b="1" dirty="0" smtClean="0">
                <a:solidFill>
                  <a:srgbClr val="0F3A9C"/>
                </a:solidFill>
              </a:rPr>
              <a:t>factuel</a:t>
            </a:r>
            <a:r>
              <a:rPr lang="fr-FR" sz="1600" dirty="0" smtClean="0">
                <a:solidFill>
                  <a:srgbClr val="0F3A9C"/>
                </a:solidFill>
              </a:rPr>
              <a:t> pendant l’évaluation : posez vous des </a:t>
            </a:r>
            <a:r>
              <a:rPr lang="fr-FR" sz="1600" u="sng" dirty="0" smtClean="0">
                <a:solidFill>
                  <a:srgbClr val="0F3A9C"/>
                </a:solidFill>
              </a:rPr>
              <a:t>questions simples </a:t>
            </a:r>
            <a:r>
              <a:rPr lang="fr-FR" sz="1600" dirty="0" smtClean="0">
                <a:solidFill>
                  <a:srgbClr val="0F3A9C"/>
                </a:solidFill>
              </a:rPr>
              <a:t>et prenez garde à </a:t>
            </a:r>
            <a:r>
              <a:rPr lang="fr-FR" sz="1600" u="sng" dirty="0" smtClean="0">
                <a:solidFill>
                  <a:srgbClr val="0F3A9C"/>
                </a:solidFill>
              </a:rPr>
              <a:t>ne pas rentrer dans l’interprétation </a:t>
            </a:r>
            <a:r>
              <a:rPr lang="fr-FR" sz="1600" dirty="0" smtClean="0">
                <a:solidFill>
                  <a:srgbClr val="0F3A9C"/>
                </a:solidFill>
              </a:rPr>
              <a:t>des faits à cette étape </a:t>
            </a:r>
            <a:endParaRPr lang="fr-FR" sz="1600" u="sng" dirty="0">
              <a:solidFill>
                <a:srgbClr val="0F3A9C"/>
              </a:solidFill>
            </a:endParaRPr>
          </a:p>
        </p:txBody>
      </p:sp>
      <p:sp>
        <p:nvSpPr>
          <p:cNvPr id="22" name="Ellipse 21"/>
          <p:cNvSpPr/>
          <p:nvPr/>
        </p:nvSpPr>
        <p:spPr>
          <a:xfrm>
            <a:off x="564678" y="3935140"/>
            <a:ext cx="2414129" cy="2191266"/>
          </a:xfrm>
          <a:prstGeom prst="ellipse">
            <a:avLst/>
          </a:prstGeom>
          <a:noFill/>
          <a:ln>
            <a:solidFill>
              <a:srgbClr val="439E0F"/>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400" dirty="0" smtClean="0">
                <a:solidFill>
                  <a:srgbClr val="0F3A9C"/>
                </a:solidFill>
              </a:rPr>
              <a:t>L’évaluation est une </a:t>
            </a:r>
            <a:r>
              <a:rPr lang="fr-FR" sz="1400" b="1" dirty="0" smtClean="0">
                <a:solidFill>
                  <a:srgbClr val="0F3A9C"/>
                </a:solidFill>
              </a:rPr>
              <a:t>photographie </a:t>
            </a:r>
            <a:r>
              <a:rPr lang="fr-FR" sz="1400" dirty="0" smtClean="0">
                <a:solidFill>
                  <a:srgbClr val="0F3A9C"/>
                </a:solidFill>
              </a:rPr>
              <a:t>de la </a:t>
            </a:r>
            <a:r>
              <a:rPr lang="fr-FR" sz="1400" u="sng" dirty="0" smtClean="0">
                <a:solidFill>
                  <a:srgbClr val="0F3A9C"/>
                </a:solidFill>
              </a:rPr>
              <a:t>personne dans son contexte de vie </a:t>
            </a:r>
            <a:endParaRPr lang="fr-FR" sz="1400" u="sng" dirty="0">
              <a:solidFill>
                <a:srgbClr val="0F3A9C"/>
              </a:solidFill>
            </a:endParaRPr>
          </a:p>
        </p:txBody>
      </p:sp>
      <p:sp>
        <p:nvSpPr>
          <p:cNvPr id="23" name="ZoneTexte 22"/>
          <p:cNvSpPr txBox="1"/>
          <p:nvPr/>
        </p:nvSpPr>
        <p:spPr>
          <a:xfrm>
            <a:off x="3838778" y="2539867"/>
            <a:ext cx="4881476" cy="1200329"/>
          </a:xfrm>
          <a:prstGeom prst="rect">
            <a:avLst/>
          </a:prstGeom>
          <a:ln w="12700">
            <a:no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50000"/>
              </a:lnSpc>
            </a:pPr>
            <a:r>
              <a:rPr lang="fr-FR" sz="1600" dirty="0" smtClean="0">
                <a:solidFill>
                  <a:srgbClr val="0F3A9C"/>
                </a:solidFill>
              </a:rPr>
              <a:t>U</a:t>
            </a:r>
            <a:r>
              <a:rPr lang="fr-FR" sz="1600" u="sng" dirty="0" smtClean="0">
                <a:solidFill>
                  <a:srgbClr val="0F3A9C"/>
                </a:solidFill>
              </a:rPr>
              <a:t>ne évaluation ne se réalise pas sur des temps longs (plusieurs semaines ou mois) mais sur un temps court (un ou deux entretiens) </a:t>
            </a:r>
            <a:endParaRPr lang="fr-FR" sz="1600" u="sng" dirty="0">
              <a:solidFill>
                <a:srgbClr val="0F3A9C"/>
              </a:solidFill>
            </a:endParaRPr>
          </a:p>
        </p:txBody>
      </p:sp>
      <p:sp>
        <p:nvSpPr>
          <p:cNvPr id="25" name="ZoneTexte 24"/>
          <p:cNvSpPr txBox="1"/>
          <p:nvPr/>
        </p:nvSpPr>
        <p:spPr>
          <a:xfrm>
            <a:off x="3884731" y="5158275"/>
            <a:ext cx="4793115" cy="1124909"/>
          </a:xfrm>
          <a:prstGeom prst="rect">
            <a:avLst/>
          </a:prstGeom>
          <a:ln w="12700">
            <a:noFill/>
            <a:prstDash val="dash"/>
          </a:ln>
        </p:spPr>
        <p:style>
          <a:lnRef idx="2">
            <a:schemeClr val="accent5"/>
          </a:lnRef>
          <a:fillRef idx="1">
            <a:schemeClr val="lt1"/>
          </a:fillRef>
          <a:effectRef idx="0">
            <a:schemeClr val="accent5"/>
          </a:effectRef>
          <a:fontRef idx="minor">
            <a:schemeClr val="dk1"/>
          </a:fontRef>
        </p:style>
        <p:txBody>
          <a:bodyPr wrap="square" rtlCol="0">
            <a:noAutofit/>
          </a:bodyPr>
          <a:lstStyle/>
          <a:p>
            <a:pPr algn="just">
              <a:lnSpc>
                <a:spcPct val="150000"/>
              </a:lnSpc>
            </a:pPr>
            <a:r>
              <a:rPr lang="fr-FR" sz="1600" b="1" dirty="0" smtClean="0">
                <a:solidFill>
                  <a:srgbClr val="0F3A9C"/>
                </a:solidFill>
              </a:rPr>
              <a:t>Aucun item n’est discriminant </a:t>
            </a:r>
            <a:r>
              <a:rPr lang="fr-FR" sz="1600" dirty="0" smtClean="0">
                <a:solidFill>
                  <a:srgbClr val="0F3A9C"/>
                </a:solidFill>
              </a:rPr>
              <a:t>ou ne suppose un jugement de votre part, vous observez une réalité : </a:t>
            </a:r>
            <a:r>
              <a:rPr lang="fr-FR" sz="1600" u="sng" dirty="0" smtClean="0">
                <a:solidFill>
                  <a:srgbClr val="0F3A9C"/>
                </a:solidFill>
              </a:rPr>
              <a:t>faites-vous confiance ! </a:t>
            </a:r>
            <a:endParaRPr lang="fr-FR" sz="1600" u="sng" dirty="0">
              <a:solidFill>
                <a:srgbClr val="0F3A9C"/>
              </a:solidFill>
            </a:endParaRPr>
          </a:p>
        </p:txBody>
      </p:sp>
      <p:cxnSp>
        <p:nvCxnSpPr>
          <p:cNvPr id="26" name="Connecteur droit avec flèche 25"/>
          <p:cNvCxnSpPr>
            <a:stCxn id="7" idx="6"/>
            <a:endCxn id="11" idx="1"/>
          </p:cNvCxnSpPr>
          <p:nvPr/>
        </p:nvCxnSpPr>
        <p:spPr>
          <a:xfrm flipV="1">
            <a:off x="3057067" y="1611381"/>
            <a:ext cx="781711" cy="593813"/>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a:stCxn id="7" idx="6"/>
            <a:endCxn id="23" idx="1"/>
          </p:cNvCxnSpPr>
          <p:nvPr/>
        </p:nvCxnSpPr>
        <p:spPr>
          <a:xfrm>
            <a:off x="3057067" y="2205194"/>
            <a:ext cx="781711" cy="934838"/>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a:stCxn id="22" idx="6"/>
            <a:endCxn id="21" idx="1"/>
          </p:cNvCxnSpPr>
          <p:nvPr/>
        </p:nvCxnSpPr>
        <p:spPr>
          <a:xfrm flipV="1">
            <a:off x="2978807" y="4520401"/>
            <a:ext cx="920649" cy="510372"/>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stCxn id="22" idx="6"/>
            <a:endCxn id="25" idx="1"/>
          </p:cNvCxnSpPr>
          <p:nvPr/>
        </p:nvCxnSpPr>
        <p:spPr>
          <a:xfrm>
            <a:off x="2978807" y="5030773"/>
            <a:ext cx="905924" cy="689957"/>
          </a:xfrm>
          <a:prstGeom prst="straightConnector1">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2052" name="Ellipse 2051"/>
          <p:cNvSpPr/>
          <p:nvPr/>
        </p:nvSpPr>
        <p:spPr>
          <a:xfrm>
            <a:off x="1644788" y="967926"/>
            <a:ext cx="346809" cy="3367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solidFill>
                  <a:srgbClr val="0F3A9C"/>
                </a:solidFill>
              </a:rPr>
              <a:t>1</a:t>
            </a:r>
            <a:endParaRPr lang="fr-FR" sz="1400" dirty="0">
              <a:solidFill>
                <a:srgbClr val="0F3A9C"/>
              </a:solidFill>
            </a:endParaRPr>
          </a:p>
        </p:txBody>
      </p:sp>
      <p:sp>
        <p:nvSpPr>
          <p:cNvPr id="39" name="Ellipse 38"/>
          <p:cNvSpPr/>
          <p:nvPr/>
        </p:nvSpPr>
        <p:spPr>
          <a:xfrm>
            <a:off x="1566528" y="3766787"/>
            <a:ext cx="346809" cy="33670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400" dirty="0" smtClean="0">
                <a:solidFill>
                  <a:srgbClr val="0F3A9C"/>
                </a:solidFill>
              </a:rPr>
              <a:t>2</a:t>
            </a:r>
            <a:endParaRPr lang="fr-FR" sz="1400" dirty="0">
              <a:solidFill>
                <a:srgbClr val="0F3A9C"/>
              </a:solidFill>
            </a:endParaRPr>
          </a:p>
        </p:txBody>
      </p:sp>
    </p:spTree>
    <p:extLst>
      <p:ext uri="{BB962C8B-B14F-4D97-AF65-F5344CB8AC3E}">
        <p14:creationId xmlns:p14="http://schemas.microsoft.com/office/powerpoint/2010/main" val="29849610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8" y="354013"/>
            <a:ext cx="8229600" cy="481012"/>
          </a:xfrm>
        </p:spPr>
        <p:txBody>
          <a:bodyPr>
            <a:normAutofit/>
          </a:bodyPr>
          <a:lstStyle/>
          <a:p>
            <a:r>
              <a:rPr lang="fr-FR" dirty="0" smtClean="0"/>
              <a:t>Les points de vigilance pour le gestionnaire de cas</a:t>
            </a:r>
            <a:endParaRPr lang="fr-FR" dirty="0"/>
          </a:p>
        </p:txBody>
      </p:sp>
      <p:sp>
        <p:nvSpPr>
          <p:cNvPr id="3" name="Espace réservé du texte 2"/>
          <p:cNvSpPr>
            <a:spLocks noGrp="1"/>
          </p:cNvSpPr>
          <p:nvPr>
            <p:ph type="body" sz="quarter" idx="11"/>
          </p:nvPr>
        </p:nvSpPr>
        <p:spPr>
          <a:xfrm>
            <a:off x="2265993" y="950507"/>
            <a:ext cx="4612644" cy="677814"/>
          </a:xfrm>
        </p:spPr>
        <p:txBody>
          <a:bodyPr>
            <a:noAutofit/>
          </a:bodyPr>
          <a:lstStyle/>
          <a:p>
            <a:pPr algn="just">
              <a:lnSpc>
                <a:spcPct val="150000"/>
              </a:lnSpc>
            </a:pPr>
            <a:r>
              <a:rPr lang="fr-FR" sz="1400" dirty="0" smtClean="0"/>
              <a:t>Une visite ne permet pas de traiter de façon globale tous les problèmes d’ordre médical, fonctionnel et social. </a:t>
            </a:r>
          </a:p>
          <a:p>
            <a:pPr marL="36513" indent="0" algn="just">
              <a:lnSpc>
                <a:spcPct val="150000"/>
              </a:lnSpc>
              <a:buNone/>
            </a:pPr>
            <a:endParaRPr lang="fr-FR" sz="1400" dirty="0"/>
          </a:p>
        </p:txBody>
      </p:sp>
      <p:sp>
        <p:nvSpPr>
          <p:cNvPr id="17" name="Espace réservé du texte 2"/>
          <p:cNvSpPr>
            <a:spLocks noGrp="1"/>
          </p:cNvSpPr>
          <p:nvPr>
            <p:ph type="body" sz="quarter" idx="12"/>
          </p:nvPr>
        </p:nvSpPr>
        <p:spPr>
          <a:xfrm>
            <a:off x="2265677" y="2735542"/>
            <a:ext cx="4612644" cy="677814"/>
          </a:xfrm>
        </p:spPr>
        <p:txBody>
          <a:bodyPr>
            <a:noAutofit/>
          </a:bodyPr>
          <a:lstStyle/>
          <a:p>
            <a:pPr algn="just">
              <a:lnSpc>
                <a:spcPct val="150000"/>
              </a:lnSpc>
            </a:pPr>
            <a:r>
              <a:rPr lang="fr-FR" sz="1400" dirty="0" smtClean="0"/>
              <a:t>L’objectif de l’évaluation est bien </a:t>
            </a:r>
            <a:r>
              <a:rPr lang="fr-FR" sz="1400" b="1" dirty="0" smtClean="0"/>
              <a:t>d’identifier</a:t>
            </a:r>
            <a:r>
              <a:rPr lang="fr-FR" sz="1400" dirty="0" smtClean="0"/>
              <a:t> tous les</a:t>
            </a:r>
          </a:p>
          <a:p>
            <a:pPr algn="just">
              <a:lnSpc>
                <a:spcPct val="150000"/>
              </a:lnSpc>
            </a:pPr>
            <a:r>
              <a:rPr lang="fr-FR" sz="1400" b="1" dirty="0" smtClean="0"/>
              <a:t>facteurs</a:t>
            </a:r>
            <a:r>
              <a:rPr lang="fr-FR" sz="1400" dirty="0" smtClean="0"/>
              <a:t> des </a:t>
            </a:r>
            <a:r>
              <a:rPr lang="fr-FR" sz="1400" b="1" dirty="0" smtClean="0"/>
              <a:t>différents domaines </a:t>
            </a:r>
            <a:r>
              <a:rPr lang="fr-FR" sz="1400" dirty="0" smtClean="0"/>
              <a:t>limitant la qualité de </a:t>
            </a:r>
          </a:p>
          <a:p>
            <a:pPr algn="just">
              <a:lnSpc>
                <a:spcPct val="150000"/>
              </a:lnSpc>
            </a:pPr>
            <a:r>
              <a:rPr lang="fr-FR" sz="1400" dirty="0" smtClean="0"/>
              <a:t>vie </a:t>
            </a:r>
            <a:endParaRPr lang="fr-FR" sz="1400" dirty="0"/>
          </a:p>
        </p:txBody>
      </p:sp>
      <p:sp>
        <p:nvSpPr>
          <p:cNvPr id="18" name="Espace réservé du texte 2"/>
          <p:cNvSpPr>
            <a:spLocks noGrp="1"/>
          </p:cNvSpPr>
          <p:nvPr>
            <p:ph type="body" sz="quarter" idx="4294967295"/>
          </p:nvPr>
        </p:nvSpPr>
        <p:spPr>
          <a:xfrm>
            <a:off x="2265362" y="4896108"/>
            <a:ext cx="4613275" cy="677862"/>
          </a:xfrm>
        </p:spPr>
        <p:txBody>
          <a:bodyPr>
            <a:noAutofit/>
          </a:bodyPr>
          <a:lstStyle/>
          <a:p>
            <a:pPr algn="just">
              <a:lnSpc>
                <a:spcPct val="150000"/>
              </a:lnSpc>
            </a:pPr>
            <a:r>
              <a:rPr lang="fr-FR" sz="1400" dirty="0" smtClean="0"/>
              <a:t>Les informations de l’évaluation permettront le </a:t>
            </a:r>
            <a:r>
              <a:rPr lang="fr-FR" sz="1400" b="1" dirty="0" smtClean="0"/>
              <a:t>développement d’un plan d’aide et de soins </a:t>
            </a:r>
            <a:r>
              <a:rPr lang="fr-FR" sz="1400" dirty="0" smtClean="0"/>
              <a:t>pour des </a:t>
            </a:r>
            <a:r>
              <a:rPr lang="fr-FR" sz="1400" b="1" dirty="0" smtClean="0"/>
              <a:t>analyses ultérieures et des prises en charge détaillées</a:t>
            </a:r>
            <a:r>
              <a:rPr lang="fr-FR" sz="1400" dirty="0" smtClean="0"/>
              <a:t>. </a:t>
            </a:r>
            <a:endParaRPr lang="fr-FR" sz="1400" dirty="0"/>
          </a:p>
        </p:txBody>
      </p:sp>
      <p:sp>
        <p:nvSpPr>
          <p:cNvPr id="7" name="Flèche vers le bas 6"/>
          <p:cNvSpPr/>
          <p:nvPr/>
        </p:nvSpPr>
        <p:spPr>
          <a:xfrm>
            <a:off x="4345434" y="1923443"/>
            <a:ext cx="453131" cy="719505"/>
          </a:xfrm>
          <a:prstGeom prst="downArrow">
            <a:avLst/>
          </a:prstGeom>
          <a:solidFill>
            <a:srgbClr val="439E0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p>
        </p:txBody>
      </p:sp>
      <p:sp>
        <p:nvSpPr>
          <p:cNvPr id="21" name="Flèche vers le bas 20"/>
          <p:cNvSpPr/>
          <p:nvPr/>
        </p:nvSpPr>
        <p:spPr>
          <a:xfrm>
            <a:off x="4345433" y="4057864"/>
            <a:ext cx="453131" cy="719505"/>
          </a:xfrm>
          <a:prstGeom prst="downArrow">
            <a:avLst/>
          </a:prstGeom>
          <a:solidFill>
            <a:srgbClr val="439E0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dirty="0"/>
          </a:p>
        </p:txBody>
      </p:sp>
      <p:sp>
        <p:nvSpPr>
          <p:cNvPr id="8" name="Ellipse 7"/>
          <p:cNvSpPr/>
          <p:nvPr/>
        </p:nvSpPr>
        <p:spPr>
          <a:xfrm>
            <a:off x="7004483" y="3773011"/>
            <a:ext cx="1987572" cy="2412538"/>
          </a:xfrm>
          <a:prstGeom prst="ellipse">
            <a:avLst/>
          </a:prstGeom>
          <a:solidFill>
            <a:schemeClr val="bg1"/>
          </a:solidFill>
          <a:ln w="28575">
            <a:solidFill>
              <a:srgbClr val="439E0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439E0F"/>
                </a:solidFill>
              </a:rPr>
              <a:t>Dans les cas de négligence ou maltraitance, le GC veille à recueillir des preuves qui seront soumises à l’autorité appropriée </a:t>
            </a:r>
            <a:endParaRPr lang="fr-FR" sz="1400" dirty="0">
              <a:solidFill>
                <a:srgbClr val="439E0F"/>
              </a:solidFill>
            </a:endParaRPr>
          </a:p>
        </p:txBody>
      </p:sp>
    </p:spTree>
    <p:extLst>
      <p:ext uri="{BB962C8B-B14F-4D97-AF65-F5344CB8AC3E}">
        <p14:creationId xmlns:p14="http://schemas.microsoft.com/office/powerpoint/2010/main" val="1934316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En conclusion, quelques bonnes pratiques…</a:t>
            </a:r>
            <a:endParaRPr lang="fr-FR" dirty="0"/>
          </a:p>
        </p:txBody>
      </p:sp>
      <p:sp>
        <p:nvSpPr>
          <p:cNvPr id="4" name="Espace réservé du texte 3"/>
          <p:cNvSpPr>
            <a:spLocks noGrp="1"/>
          </p:cNvSpPr>
          <p:nvPr>
            <p:ph type="body" sz="quarter" idx="11"/>
          </p:nvPr>
        </p:nvSpPr>
        <p:spPr>
          <a:xfrm>
            <a:off x="642937" y="1302575"/>
            <a:ext cx="7062879" cy="3654299"/>
          </a:xfrm>
        </p:spPr>
        <p:txBody>
          <a:bodyPr>
            <a:noAutofit/>
          </a:bodyPr>
          <a:lstStyle/>
          <a:p>
            <a:pPr marL="0" indent="0" algn="just">
              <a:buNone/>
            </a:pPr>
            <a:r>
              <a:rPr lang="fr-FR" sz="1400" b="1" dirty="0" smtClean="0"/>
              <a:t>Pour se lancer dans l’évaluation </a:t>
            </a:r>
          </a:p>
          <a:p>
            <a:pPr marL="285750" indent="-285750" algn="just">
              <a:lnSpc>
                <a:spcPct val="170000"/>
              </a:lnSpc>
              <a:buFont typeface="Arial" panose="020B0604020202020204" pitchFamily="34" charset="0"/>
              <a:buChar char="•"/>
            </a:pPr>
            <a:r>
              <a:rPr lang="fr-FR" sz="1400" b="0" dirty="0" smtClean="0"/>
              <a:t>Préparez des questions de « mise en confiance » hors formulaire (« comment allez-vous », « vous sentez-vous assez bien pour effectuer …. », …) </a:t>
            </a:r>
          </a:p>
          <a:p>
            <a:pPr marL="285750" indent="-285750" algn="just">
              <a:lnSpc>
                <a:spcPct val="170000"/>
              </a:lnSpc>
              <a:buFont typeface="Arial" panose="020B0604020202020204" pitchFamily="34" charset="0"/>
              <a:buChar char="•"/>
            </a:pPr>
            <a:r>
              <a:rPr lang="fr-FR" sz="1400" b="0" dirty="0" smtClean="0"/>
              <a:t>Ordonnez l’évaluation selon les besoins : </a:t>
            </a:r>
            <a:r>
              <a:rPr lang="fr-FR" sz="1400" b="0" dirty="0"/>
              <a:t>commencez par évaluer </a:t>
            </a:r>
            <a:r>
              <a:rPr lang="fr-FR" sz="1400" b="0" dirty="0" smtClean="0"/>
              <a:t>l‘état </a:t>
            </a:r>
            <a:r>
              <a:rPr lang="fr-FR" sz="1400" b="0" dirty="0"/>
              <a:t>cognitif de la personne pour jauger de la fiabilité de l’information </a:t>
            </a:r>
            <a:r>
              <a:rPr lang="fr-FR" sz="1400" b="0" dirty="0" smtClean="0"/>
              <a:t>requise et utiliser la mise en confiance pour identifier les domaines prioritaires de l’évaluation </a:t>
            </a:r>
            <a:endParaRPr lang="fr-FR" sz="1400" b="0" dirty="0"/>
          </a:p>
          <a:p>
            <a:pPr marL="0" indent="0" algn="just">
              <a:buNone/>
            </a:pPr>
            <a:endParaRPr lang="fr-FR" sz="1400" dirty="0" smtClean="0"/>
          </a:p>
          <a:p>
            <a:pPr marL="0" indent="0" algn="just">
              <a:buNone/>
            </a:pPr>
            <a:r>
              <a:rPr lang="fr-FR" sz="1400" b="1" dirty="0" smtClean="0"/>
              <a:t>Pendant l’évaluation </a:t>
            </a:r>
            <a:endParaRPr lang="fr-FR" sz="1400" b="1" dirty="0"/>
          </a:p>
          <a:p>
            <a:pPr marL="285750" indent="-285750" algn="just">
              <a:lnSpc>
                <a:spcPct val="170000"/>
              </a:lnSpc>
              <a:buFont typeface="Arial" panose="020B0604020202020204" pitchFamily="34" charset="0"/>
              <a:buChar char="•"/>
            </a:pPr>
            <a:r>
              <a:rPr lang="fr-FR" sz="1400" b="0" dirty="0" smtClean="0"/>
              <a:t>Ne travaillez qu’une section à la fois </a:t>
            </a:r>
            <a:endParaRPr lang="fr-FR" sz="1400" b="0" dirty="0"/>
          </a:p>
          <a:p>
            <a:pPr marL="285750" indent="-285750" algn="just">
              <a:lnSpc>
                <a:spcPct val="170000"/>
              </a:lnSpc>
              <a:buFont typeface="Arial" panose="020B0604020202020204" pitchFamily="34" charset="0"/>
              <a:buChar char="•"/>
            </a:pPr>
            <a:r>
              <a:rPr lang="fr-FR" sz="1400" b="0" dirty="0" smtClean="0"/>
              <a:t>Reportez-vous aux définitions apportées par le formulaire ou le manuel </a:t>
            </a:r>
            <a:endParaRPr lang="fr-FR" sz="1400" b="0" dirty="0"/>
          </a:p>
          <a:p>
            <a:pPr marL="285750" indent="-285750" algn="just">
              <a:lnSpc>
                <a:spcPct val="170000"/>
              </a:lnSpc>
              <a:buFont typeface="Arial" panose="020B0604020202020204" pitchFamily="34" charset="0"/>
              <a:buChar char="•"/>
            </a:pPr>
            <a:r>
              <a:rPr lang="fr-FR" sz="1400" b="0" dirty="0" smtClean="0"/>
              <a:t>Notez les items sur lesquels vous aurez besoin d’informations complémentaires et cherchez à identifier les bons interlocuteurs (la personne, la famille, le médecin traitant, etc.)</a:t>
            </a:r>
            <a:endParaRPr lang="fr-FR" sz="1400" b="0" dirty="0"/>
          </a:p>
          <a:p>
            <a:pPr algn="just"/>
            <a:endParaRPr lang="fr-FR" sz="1400" dirty="0"/>
          </a:p>
        </p:txBody>
      </p:sp>
      <p:pic>
        <p:nvPicPr>
          <p:cNvPr id="5122" name="Picture 2" descr="https://d30y9cdsu7xlg0.cloudfront.net/png/633944-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5187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6" name="ZoneTexte 5">
            <a:hlinkClick r:id="rId3"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3" action="ppaction://hlinksldjump"/>
              </a:rPr>
              <a:t>Retour au sommaire</a:t>
            </a:r>
            <a:endParaRPr lang="fr-FR" sz="700" i="1" dirty="0"/>
          </a:p>
        </p:txBody>
      </p:sp>
    </p:spTree>
    <p:extLst>
      <p:ext uri="{BB962C8B-B14F-4D97-AF65-F5344CB8AC3E}">
        <p14:creationId xmlns:p14="http://schemas.microsoft.com/office/powerpoint/2010/main" val="20805551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90723"/>
            <a:ext cx="7388954" cy="481012"/>
          </a:xfrm>
        </p:spPr>
        <p:txBody>
          <a:bodyPr>
            <a:noAutofit/>
          </a:bodyPr>
          <a:lstStyle/>
          <a:p>
            <a:r>
              <a:rPr lang="fr-FR" sz="1600" dirty="0" smtClean="0"/>
              <a:t>Présentation du domaine</a:t>
            </a:r>
            <a:endParaRPr lang="fr-FR" sz="1600" dirty="0"/>
          </a:p>
        </p:txBody>
      </p:sp>
      <p:sp>
        <p:nvSpPr>
          <p:cNvPr id="4" name="Rectangle 3"/>
          <p:cNvSpPr/>
          <p:nvPr/>
        </p:nvSpPr>
        <p:spPr>
          <a:xfrm>
            <a:off x="662940" y="1389023"/>
            <a:ext cx="7818120" cy="79400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Informations d’identification </a:t>
            </a:r>
            <a:r>
              <a:rPr lang="fr-FR" sz="1400" dirty="0" smtClean="0">
                <a:solidFill>
                  <a:prstClr val="white"/>
                </a:solidFill>
                <a:latin typeface="Arial" panose="020B0604020202020204" pitchFamily="34" charset="0"/>
                <a:cs typeface="Arial" panose="020B0604020202020204" pitchFamily="34" charset="0"/>
              </a:rPr>
              <a:t>regroupe les informations indispensables à l’identification de la personne concernée par l’évaluation et permet de recueillir de premiers éléments sur la raison de sa présence en gestion de cas. </a:t>
            </a:r>
            <a:endParaRPr lang="fr-FR" sz="14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62940" y="3105389"/>
            <a:ext cx="7818120" cy="274677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smtClean="0">
                <a:solidFill>
                  <a:srgbClr val="0F3A9C"/>
                </a:solidFill>
              </a:rPr>
              <a:t>Le renseignement des </a:t>
            </a:r>
            <a:r>
              <a:rPr lang="fr-FR" sz="1600" b="1" dirty="0" smtClean="0">
                <a:solidFill>
                  <a:srgbClr val="0F3A9C"/>
                </a:solidFill>
              </a:rPr>
              <a:t>Informations d’identification</a:t>
            </a:r>
            <a:r>
              <a:rPr lang="fr-FR" sz="1600" dirty="0" smtClean="0">
                <a:solidFill>
                  <a:srgbClr val="0F3A9C"/>
                </a:solidFill>
              </a:rPr>
              <a:t> permet de recueillir :</a:t>
            </a:r>
          </a:p>
          <a:p>
            <a:pPr algn="just"/>
            <a:endParaRPr lang="fr-FR" sz="1600" dirty="0" smtClean="0">
              <a:solidFill>
                <a:srgbClr val="0F3A9C"/>
              </a:solidFill>
            </a:endParaRPr>
          </a:p>
          <a:p>
            <a:pPr marL="742950" lvl="1" indent="-285750" algn="just">
              <a:buFont typeface="Arial" panose="020B0604020202020204" pitchFamily="34" charset="0"/>
              <a:buChar char="•"/>
            </a:pPr>
            <a:r>
              <a:rPr lang="fr-FR" sz="1600" b="1" dirty="0" smtClean="0">
                <a:solidFill>
                  <a:srgbClr val="0F3A9C"/>
                </a:solidFill>
              </a:rPr>
              <a:t>Des informations administratives nécessaires à l’identification de la personne</a:t>
            </a:r>
          </a:p>
          <a:p>
            <a:pPr marL="742950" lvl="1" indent="-285750" algn="just">
              <a:buFont typeface="Arial" panose="020B0604020202020204" pitchFamily="34" charset="0"/>
              <a:buChar char="•"/>
            </a:pPr>
            <a:r>
              <a:rPr lang="fr-FR" sz="1600" b="1" dirty="0" smtClean="0">
                <a:solidFill>
                  <a:srgbClr val="0F3A9C"/>
                </a:solidFill>
              </a:rPr>
              <a:t>Des informations sur son lieu de vie</a:t>
            </a:r>
          </a:p>
          <a:p>
            <a:pPr marL="742950" lvl="1" indent="-285750" algn="just">
              <a:buFont typeface="Arial" panose="020B0604020202020204" pitchFamily="34" charset="0"/>
              <a:buChar char="•"/>
            </a:pPr>
            <a:r>
              <a:rPr lang="fr-FR" sz="1600" b="1" dirty="0" smtClean="0">
                <a:solidFill>
                  <a:srgbClr val="0F3A9C"/>
                </a:solidFill>
              </a:rPr>
              <a:t>La raison de l’évaluation</a:t>
            </a:r>
            <a:endParaRPr lang="fr-FR" sz="1600" b="1" dirty="0">
              <a:solidFill>
                <a:srgbClr val="0F3A9C"/>
              </a:solidFill>
            </a:endParaRPr>
          </a:p>
        </p:txBody>
      </p:sp>
      <p:sp>
        <p:nvSpPr>
          <p:cNvPr id="7" name="ZoneTexte 6"/>
          <p:cNvSpPr txBox="1"/>
          <p:nvPr/>
        </p:nvSpPr>
        <p:spPr>
          <a:xfrm>
            <a:off x="662940" y="2717007"/>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8" name="Arrondir un rectangle avec un coin du même côté 7"/>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2" name="Titre 1"/>
          <p:cNvSpPr>
            <a:spLocks noGrp="1"/>
          </p:cNvSpPr>
          <p:nvPr>
            <p:ph type="title" idx="4294967295"/>
          </p:nvPr>
        </p:nvSpPr>
        <p:spPr>
          <a:xfrm>
            <a:off x="662940" y="147778"/>
            <a:ext cx="8874252" cy="1325563"/>
          </a:xfrm>
        </p:spPr>
        <p:txBody>
          <a:bodyPr/>
          <a:lstStyle/>
          <a:p>
            <a:r>
              <a:rPr lang="fr-FR" sz="1600" dirty="0" smtClean="0"/>
              <a:t>Section A. Informations d’identification</a:t>
            </a:r>
          </a:p>
          <a:p>
            <a:endParaRPr lang="fr-FR" dirty="0"/>
          </a:p>
        </p:txBody>
      </p:sp>
      <p:grpSp>
        <p:nvGrpSpPr>
          <p:cNvPr id="11" name="Groupe 10"/>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0559404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2938" y="1198285"/>
            <a:ext cx="7818120" cy="332176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srgbClr val="0F3A9C"/>
                </a:solidFill>
              </a:rPr>
              <a:t>iA1a </a:t>
            </a:r>
            <a:r>
              <a:rPr lang="fr-FR" sz="1400" b="1" dirty="0">
                <a:solidFill>
                  <a:srgbClr val="0F3A9C"/>
                </a:solidFill>
              </a:rPr>
              <a:t>– </a:t>
            </a:r>
            <a:r>
              <a:rPr lang="fr-FR" sz="1400" b="1" dirty="0" smtClean="0">
                <a:solidFill>
                  <a:srgbClr val="0F3A9C"/>
                </a:solidFill>
              </a:rPr>
              <a:t>Nom</a:t>
            </a:r>
            <a:endParaRPr lang="fr-FR" sz="1400" b="1" dirty="0">
              <a:solidFill>
                <a:srgbClr val="0F3A9C"/>
              </a:solidFill>
            </a:endParaRPr>
          </a:p>
          <a:p>
            <a:pPr algn="just"/>
            <a:r>
              <a:rPr lang="fr-FR" sz="1400" i="1" dirty="0">
                <a:solidFill>
                  <a:srgbClr val="0F3A9C"/>
                </a:solidFill>
              </a:rPr>
              <a:t>N</a:t>
            </a:r>
            <a:r>
              <a:rPr lang="fr-FR" sz="1400" i="1" dirty="0" smtClean="0">
                <a:solidFill>
                  <a:srgbClr val="0F3A9C"/>
                </a:solidFill>
              </a:rPr>
              <a:t>om légal inscrit sur le dossier</a:t>
            </a:r>
            <a:endParaRPr lang="fr-FR" sz="1400" i="1" dirty="0">
              <a:solidFill>
                <a:srgbClr val="0F3A9C"/>
              </a:solidFill>
            </a:endParaRPr>
          </a:p>
          <a:p>
            <a:pPr algn="just"/>
            <a:r>
              <a:rPr lang="fr-FR" sz="1400" i="1" dirty="0">
                <a:solidFill>
                  <a:srgbClr val="0F3A9C"/>
                </a:solidFill>
              </a:rPr>
              <a:t>	</a:t>
            </a:r>
            <a:r>
              <a:rPr lang="fr-FR" sz="1400" dirty="0" smtClean="0">
                <a:solidFill>
                  <a:srgbClr val="0F3A9C"/>
                </a:solidFill>
              </a:rPr>
              <a:t>|______________________|</a:t>
            </a:r>
          </a:p>
          <a:p>
            <a:pPr algn="just"/>
            <a:endParaRPr lang="fr-FR" sz="1400" dirty="0">
              <a:solidFill>
                <a:srgbClr val="0F3A9C"/>
              </a:solidFill>
            </a:endParaRPr>
          </a:p>
          <a:p>
            <a:pPr algn="just"/>
            <a:r>
              <a:rPr lang="fr-FR" sz="1400" b="1" dirty="0" smtClean="0">
                <a:solidFill>
                  <a:srgbClr val="0F3A9C"/>
                </a:solidFill>
              </a:rPr>
              <a:t>iA1c – Prénom</a:t>
            </a:r>
          </a:p>
          <a:p>
            <a:pPr algn="just"/>
            <a:r>
              <a:rPr lang="fr-FR" sz="1400" i="1" dirty="0" smtClean="0">
                <a:solidFill>
                  <a:srgbClr val="0F3A9C"/>
                </a:solidFill>
              </a:rPr>
              <a:t>Prénom </a:t>
            </a:r>
            <a:r>
              <a:rPr lang="fr-FR" sz="1400" i="1" dirty="0">
                <a:solidFill>
                  <a:srgbClr val="0F3A9C"/>
                </a:solidFill>
              </a:rPr>
              <a:t>légal inscrit sur le dossier</a:t>
            </a:r>
          </a:p>
          <a:p>
            <a:pPr algn="just"/>
            <a:r>
              <a:rPr lang="fr-FR" sz="1400" i="1" dirty="0">
                <a:solidFill>
                  <a:srgbClr val="0F3A9C"/>
                </a:solidFill>
              </a:rPr>
              <a:t>	</a:t>
            </a:r>
            <a:r>
              <a:rPr lang="fr-FR" sz="1400" dirty="0" smtClean="0">
                <a:solidFill>
                  <a:srgbClr val="0F3A9C"/>
                </a:solidFill>
              </a:rPr>
              <a:t>|______________________|</a:t>
            </a:r>
            <a:endParaRPr lang="fr-FR" sz="1400" b="1" dirty="0" smtClean="0">
              <a:solidFill>
                <a:srgbClr val="0F3A9C"/>
              </a:solidFill>
            </a:endParaRPr>
          </a:p>
          <a:p>
            <a:pPr algn="just"/>
            <a:endParaRPr lang="fr-FR" sz="1400" b="1" dirty="0">
              <a:solidFill>
                <a:srgbClr val="0F3A9C"/>
              </a:solidFill>
            </a:endParaRPr>
          </a:p>
          <a:p>
            <a:pPr algn="just"/>
            <a:r>
              <a:rPr lang="fr-FR" sz="1400" b="1" dirty="0" smtClean="0">
                <a:solidFill>
                  <a:srgbClr val="0F3A9C"/>
                </a:solidFill>
              </a:rPr>
              <a:t>iA2 – Sexe </a:t>
            </a:r>
            <a:endParaRPr lang="fr-FR" sz="1400" b="1" dirty="0">
              <a:solidFill>
                <a:srgbClr val="0F3A9C"/>
              </a:solidFill>
            </a:endParaRPr>
          </a:p>
          <a:p>
            <a:pPr algn="just"/>
            <a:r>
              <a:rPr lang="fr-FR" sz="1400" dirty="0">
                <a:solidFill>
                  <a:srgbClr val="0F3A9C"/>
                </a:solidFill>
              </a:rPr>
              <a:t>	1 – </a:t>
            </a:r>
            <a:r>
              <a:rPr lang="fr-FR" sz="1400" dirty="0" smtClean="0">
                <a:solidFill>
                  <a:srgbClr val="0F3A9C"/>
                </a:solidFill>
              </a:rPr>
              <a:t>Masculin</a:t>
            </a:r>
            <a:endParaRPr lang="fr-FR" sz="1400" dirty="0">
              <a:solidFill>
                <a:srgbClr val="0F3A9C"/>
              </a:solidFill>
            </a:endParaRPr>
          </a:p>
          <a:p>
            <a:pPr algn="just"/>
            <a:r>
              <a:rPr lang="fr-FR" sz="1400" dirty="0">
                <a:solidFill>
                  <a:srgbClr val="0F3A9C"/>
                </a:solidFill>
              </a:rPr>
              <a:t>	2 – </a:t>
            </a:r>
            <a:r>
              <a:rPr lang="fr-FR" sz="1400" dirty="0" smtClean="0">
                <a:solidFill>
                  <a:srgbClr val="0F3A9C"/>
                </a:solidFill>
              </a:rPr>
              <a:t>Féminin</a:t>
            </a:r>
          </a:p>
          <a:p>
            <a:pPr algn="just"/>
            <a:endParaRPr lang="fr-FR" sz="1400" dirty="0" smtClean="0">
              <a:solidFill>
                <a:srgbClr val="0F3A9C"/>
              </a:solidFill>
            </a:endParaRPr>
          </a:p>
          <a:p>
            <a:pPr algn="just"/>
            <a:r>
              <a:rPr lang="fr-FR" sz="1400" b="1" dirty="0">
                <a:solidFill>
                  <a:srgbClr val="0F3A9C"/>
                </a:solidFill>
              </a:rPr>
              <a:t>iA3 – Date de naissance</a:t>
            </a:r>
          </a:p>
          <a:p>
            <a:pPr algn="just"/>
            <a:r>
              <a:rPr lang="fr-FR" sz="1400" i="1" dirty="0">
                <a:solidFill>
                  <a:srgbClr val="0F3A9C"/>
                </a:solidFill>
              </a:rPr>
              <a:t>	</a:t>
            </a:r>
            <a:r>
              <a:rPr lang="fr-FR" i="1" dirty="0" smtClean="0">
                <a:solidFill>
                  <a:srgbClr val="0F3A9C"/>
                </a:solidFill>
                <a:latin typeface="Calibri" panose="020F0502020204030204" pitchFamily="34" charset="0"/>
              </a:rPr>
              <a:t>□□─□□─□□□□</a:t>
            </a:r>
            <a:endParaRPr lang="fr-FR" sz="1400" dirty="0">
              <a:solidFill>
                <a:srgbClr val="0F3A9C"/>
              </a:solidFill>
            </a:endParaRPr>
          </a:p>
        </p:txBody>
      </p:sp>
      <p:sp>
        <p:nvSpPr>
          <p:cNvPr id="7" name="ZoneTexte 6"/>
          <p:cNvSpPr txBox="1"/>
          <p:nvPr/>
        </p:nvSpPr>
        <p:spPr>
          <a:xfrm>
            <a:off x="957700" y="1013619"/>
            <a:ext cx="2929905" cy="369332"/>
          </a:xfrm>
          <a:prstGeom prst="rect">
            <a:avLst/>
          </a:prstGeom>
          <a:solidFill>
            <a:schemeClr val="bg1"/>
          </a:solidFill>
        </p:spPr>
        <p:txBody>
          <a:bodyPr wrap="none" rtlCol="0">
            <a:spAutoFit/>
          </a:bodyPr>
          <a:lstStyle/>
          <a:p>
            <a:r>
              <a:rPr lang="fr-FR" b="1" i="1" dirty="0" smtClean="0">
                <a:solidFill>
                  <a:srgbClr val="0F3A9C"/>
                </a:solidFill>
              </a:rPr>
              <a:t>Informations d’identification</a:t>
            </a:r>
            <a:endParaRPr lang="fr-FR" b="1" i="1" dirty="0">
              <a:solidFill>
                <a:srgbClr val="0F3A9C"/>
              </a:solidFill>
            </a:endParaRPr>
          </a:p>
        </p:txBody>
      </p:sp>
      <p:sp>
        <p:nvSpPr>
          <p:cNvPr id="8" name="Rectangle 7"/>
          <p:cNvSpPr/>
          <p:nvPr/>
        </p:nvSpPr>
        <p:spPr>
          <a:xfrm>
            <a:off x="662940" y="4665518"/>
            <a:ext cx="7818120" cy="1548851"/>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les items « Nom » et « Prénom » :</a:t>
            </a:r>
            <a:r>
              <a:rPr lang="fr-FR" sz="1400" dirty="0" smtClean="0">
                <a:solidFill>
                  <a:prstClr val="white"/>
                </a:solidFill>
                <a:latin typeface="Arial" panose="020B0604020202020204" pitchFamily="34" charset="0"/>
                <a:cs typeface="Arial" panose="020B0604020202020204" pitchFamily="34" charset="0"/>
              </a:rPr>
              <a:t> Ecrivez en majuscules le nom de famille puis le prénom de la personne. Si la personne utilise son deuxième prénom, écrire celui-ci en entier. L’ajout du nom d’usage est facultatif.</a:t>
            </a:r>
          </a:p>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l’item « Date de naissance » :</a:t>
            </a:r>
            <a:r>
              <a:rPr lang="fr-FR" sz="1400" dirty="0" smtClean="0">
                <a:solidFill>
                  <a:prstClr val="white"/>
                </a:solidFill>
                <a:latin typeface="Arial" panose="020B0604020202020204" pitchFamily="34" charset="0"/>
                <a:cs typeface="Arial" panose="020B0604020202020204" pitchFamily="34" charset="0"/>
              </a:rPr>
              <a:t> Remplissez toutes les cases ! Si le jour ou le mois ne comporte qu’un seul chiffre il faut mettre un 0 devant.</a:t>
            </a:r>
            <a:endParaRPr lang="fr-FR" sz="1400" u="sng" dirty="0">
              <a:solidFill>
                <a:prstClr val="white"/>
              </a:solidFill>
              <a:latin typeface="Arial" panose="020B0604020202020204" pitchFamily="34" charset="0"/>
              <a:cs typeface="Arial" panose="020B0604020202020204" pitchFamily="34" charset="0"/>
            </a:endParaRPr>
          </a:p>
        </p:txBody>
      </p:sp>
      <p:sp>
        <p:nvSpPr>
          <p:cNvPr id="9" name="Arrondir un rectangle avec un coin du même côté 8"/>
          <p:cNvSpPr/>
          <p:nvPr/>
        </p:nvSpPr>
        <p:spPr>
          <a:xfrm rot="10800000">
            <a:off x="5519351" y="2484"/>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rot="16200000">
            <a:off x="-13376" y="528605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1"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grpSp>
        <p:nvGrpSpPr>
          <p:cNvPr id="12" name="Groupe 11"/>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84816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359900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iA4 </a:t>
            </a:r>
            <a:r>
              <a:rPr lang="fr-FR" sz="1200" b="1" dirty="0">
                <a:solidFill>
                  <a:srgbClr val="0F3A9C"/>
                </a:solidFill>
              </a:rPr>
              <a:t>– </a:t>
            </a:r>
            <a:r>
              <a:rPr lang="fr-FR" sz="1200" b="1" dirty="0" smtClean="0">
                <a:solidFill>
                  <a:srgbClr val="0F3A9C"/>
                </a:solidFill>
              </a:rPr>
              <a:t>Etat matrimonial </a:t>
            </a:r>
            <a:endParaRPr lang="fr-FR" sz="1200" b="1" dirty="0">
              <a:solidFill>
                <a:srgbClr val="0F3A9C"/>
              </a:solidFill>
            </a:endParaRPr>
          </a:p>
          <a:p>
            <a:pPr lvl="1" algn="just"/>
            <a:r>
              <a:rPr lang="fr-FR" sz="1200" dirty="0" smtClean="0">
                <a:solidFill>
                  <a:srgbClr val="0F3A9C"/>
                </a:solidFill>
              </a:rPr>
              <a:t>1 – Jamais </a:t>
            </a:r>
            <a:r>
              <a:rPr lang="fr-FR" sz="1200" dirty="0">
                <a:solidFill>
                  <a:srgbClr val="0F3A9C"/>
                </a:solidFill>
              </a:rPr>
              <a:t>marié </a:t>
            </a:r>
          </a:p>
          <a:p>
            <a:pPr lvl="1" algn="just"/>
            <a:r>
              <a:rPr lang="fr-FR" sz="1200" dirty="0">
                <a:solidFill>
                  <a:srgbClr val="0F3A9C"/>
                </a:solidFill>
              </a:rPr>
              <a:t>2 </a:t>
            </a:r>
            <a:r>
              <a:rPr lang="fr-FR" sz="1200" dirty="0" smtClean="0">
                <a:solidFill>
                  <a:srgbClr val="0F3A9C"/>
                </a:solidFill>
              </a:rPr>
              <a:t>– Marié/e </a:t>
            </a:r>
            <a:endParaRPr lang="fr-FR" sz="1200" dirty="0">
              <a:solidFill>
                <a:srgbClr val="0F3A9C"/>
              </a:solidFill>
            </a:endParaRPr>
          </a:p>
          <a:p>
            <a:pPr lvl="1" algn="just"/>
            <a:r>
              <a:rPr lang="fr-FR" sz="1200" dirty="0">
                <a:solidFill>
                  <a:srgbClr val="0F3A9C"/>
                </a:solidFill>
              </a:rPr>
              <a:t>3 </a:t>
            </a:r>
            <a:r>
              <a:rPr lang="fr-FR" sz="1200" dirty="0" smtClean="0">
                <a:solidFill>
                  <a:srgbClr val="0F3A9C"/>
                </a:solidFill>
              </a:rPr>
              <a:t>– Vivant </a:t>
            </a:r>
            <a:r>
              <a:rPr lang="fr-FR" sz="1200" dirty="0">
                <a:solidFill>
                  <a:srgbClr val="0F3A9C"/>
                </a:solidFill>
              </a:rPr>
              <a:t>maritalement </a:t>
            </a:r>
          </a:p>
          <a:p>
            <a:pPr lvl="1" algn="just"/>
            <a:r>
              <a:rPr lang="fr-FR" sz="1200" dirty="0">
                <a:solidFill>
                  <a:srgbClr val="0F3A9C"/>
                </a:solidFill>
              </a:rPr>
              <a:t>4 </a:t>
            </a:r>
            <a:r>
              <a:rPr lang="fr-FR" sz="1200" dirty="0" smtClean="0">
                <a:solidFill>
                  <a:srgbClr val="0F3A9C"/>
                </a:solidFill>
              </a:rPr>
              <a:t>– Veuf/ve </a:t>
            </a:r>
            <a:endParaRPr lang="fr-FR" sz="1200" dirty="0">
              <a:solidFill>
                <a:srgbClr val="0F3A9C"/>
              </a:solidFill>
            </a:endParaRPr>
          </a:p>
          <a:p>
            <a:pPr lvl="1" algn="just"/>
            <a:r>
              <a:rPr lang="fr-FR" sz="1200" dirty="0">
                <a:solidFill>
                  <a:srgbClr val="0F3A9C"/>
                </a:solidFill>
              </a:rPr>
              <a:t>5 </a:t>
            </a:r>
            <a:r>
              <a:rPr lang="fr-FR" sz="1200" dirty="0" smtClean="0">
                <a:solidFill>
                  <a:srgbClr val="0F3A9C"/>
                </a:solidFill>
              </a:rPr>
              <a:t>– Séparé/e </a:t>
            </a:r>
            <a:endParaRPr lang="fr-FR" sz="1200" dirty="0">
              <a:solidFill>
                <a:srgbClr val="0F3A9C"/>
              </a:solidFill>
            </a:endParaRPr>
          </a:p>
          <a:p>
            <a:pPr lvl="1" algn="just"/>
            <a:r>
              <a:rPr lang="fr-FR" sz="1200" dirty="0">
                <a:solidFill>
                  <a:srgbClr val="0F3A9C"/>
                </a:solidFill>
              </a:rPr>
              <a:t>6 </a:t>
            </a:r>
            <a:r>
              <a:rPr lang="fr-FR" sz="1200" dirty="0" smtClean="0">
                <a:solidFill>
                  <a:srgbClr val="0F3A9C"/>
                </a:solidFill>
              </a:rPr>
              <a:t>– Divorcé/e</a:t>
            </a:r>
            <a:r>
              <a:rPr lang="fr-FR" sz="1200" dirty="0">
                <a:solidFill>
                  <a:srgbClr val="0F3A9C"/>
                </a:solidFill>
              </a:rPr>
              <a:t>. </a:t>
            </a:r>
          </a:p>
          <a:p>
            <a:pPr algn="just"/>
            <a:endParaRPr lang="fr-FR" sz="1200" b="1" dirty="0" smtClean="0">
              <a:solidFill>
                <a:srgbClr val="0F3A9C"/>
              </a:solidFill>
            </a:endParaRPr>
          </a:p>
          <a:p>
            <a:pPr algn="just"/>
            <a:r>
              <a:rPr lang="fr-FR" sz="1200" b="1" dirty="0">
                <a:solidFill>
                  <a:srgbClr val="0F3A9C"/>
                </a:solidFill>
              </a:rPr>
              <a:t>iA5 – Numéro d’identification de la personne</a:t>
            </a:r>
          </a:p>
          <a:p>
            <a:pPr algn="just"/>
            <a:r>
              <a:rPr lang="fr-FR" sz="1200" i="1" dirty="0" smtClean="0">
                <a:solidFill>
                  <a:srgbClr val="0F3A9C"/>
                </a:solidFill>
              </a:rPr>
              <a:t>Numéro de sécurité sociale ou autre identifiant</a:t>
            </a:r>
            <a:endParaRPr lang="fr-FR" sz="1200" i="1" dirty="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p>
          <a:p>
            <a:pPr algn="just"/>
            <a:endParaRPr lang="fr-FR" sz="1200" b="1" dirty="0" smtClean="0">
              <a:solidFill>
                <a:srgbClr val="FFC000"/>
              </a:solidFill>
            </a:endParaRPr>
          </a:p>
          <a:p>
            <a:pPr algn="just"/>
            <a:r>
              <a:rPr lang="fr-FR" sz="1200" b="1" dirty="0" smtClean="0">
                <a:solidFill>
                  <a:srgbClr val="0F3A9C"/>
                </a:solidFill>
              </a:rPr>
              <a:t>iA6 </a:t>
            </a:r>
            <a:r>
              <a:rPr lang="fr-FR" sz="1200" b="1" dirty="0">
                <a:solidFill>
                  <a:srgbClr val="0F3A9C"/>
                </a:solidFill>
              </a:rPr>
              <a:t>– </a:t>
            </a:r>
            <a:r>
              <a:rPr lang="fr-FR" sz="1200" b="1" dirty="0" smtClean="0">
                <a:solidFill>
                  <a:srgbClr val="0F3A9C"/>
                </a:solidFill>
              </a:rPr>
              <a:t>Nom du service</a:t>
            </a:r>
            <a:endParaRPr lang="fr-FR" sz="1200" i="1" dirty="0">
              <a:solidFill>
                <a:srgbClr val="0F3A9C"/>
              </a:solidFill>
            </a:endParaRPr>
          </a:p>
          <a:p>
            <a:pPr algn="just"/>
            <a:r>
              <a:rPr lang="fr-FR" sz="1200" i="1" dirty="0">
                <a:solidFill>
                  <a:srgbClr val="0F3A9C"/>
                </a:solidFill>
              </a:rPr>
              <a:t>	</a:t>
            </a:r>
            <a:r>
              <a:rPr lang="fr-FR" sz="1200" dirty="0" smtClean="0">
                <a:solidFill>
                  <a:srgbClr val="0F3A9C"/>
                </a:solidFill>
              </a:rPr>
              <a:t>|_</a:t>
            </a:r>
            <a:r>
              <a:rPr lang="fr-FR" sz="1200" u="sng" dirty="0" smtClean="0">
                <a:solidFill>
                  <a:srgbClr val="0F3A9C"/>
                </a:solidFill>
              </a:rPr>
              <a:t>Service de Gestion de cas</a:t>
            </a:r>
            <a:r>
              <a:rPr lang="fr-FR" sz="1200" dirty="0" smtClean="0">
                <a:solidFill>
                  <a:srgbClr val="0F3A9C"/>
                </a:solidFill>
              </a:rPr>
              <a:t>_|</a:t>
            </a:r>
          </a:p>
          <a:p>
            <a:pPr algn="just"/>
            <a:endParaRPr lang="fr-FR" sz="1200" dirty="0" smtClean="0">
              <a:solidFill>
                <a:srgbClr val="0F3A9C"/>
              </a:solidFill>
            </a:endParaRPr>
          </a:p>
          <a:p>
            <a:pPr algn="just"/>
            <a:r>
              <a:rPr lang="fr-FR" sz="1200" b="1" dirty="0" smtClean="0">
                <a:solidFill>
                  <a:srgbClr val="0F3A9C"/>
                </a:solidFill>
              </a:rPr>
              <a:t>iA7 – Numéro d’identification du service</a:t>
            </a:r>
          </a:p>
          <a:p>
            <a:pPr algn="just"/>
            <a:r>
              <a:rPr lang="fr-FR" sz="1200" i="1" dirty="0">
                <a:solidFill>
                  <a:srgbClr val="0F3A9C"/>
                </a:solidFill>
              </a:rPr>
              <a:t>Numéro de </a:t>
            </a:r>
            <a:r>
              <a:rPr lang="fr-FR" sz="1200" i="1" dirty="0" smtClean="0">
                <a:solidFill>
                  <a:srgbClr val="0F3A9C"/>
                </a:solidFill>
              </a:rPr>
              <a:t>MAIA</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 |______________________|</a:t>
            </a:r>
          </a:p>
        </p:txBody>
      </p:sp>
      <p:sp>
        <p:nvSpPr>
          <p:cNvPr id="7" name="ZoneTexte 6"/>
          <p:cNvSpPr txBox="1"/>
          <p:nvPr/>
        </p:nvSpPr>
        <p:spPr>
          <a:xfrm>
            <a:off x="957700" y="1013619"/>
            <a:ext cx="2929905" cy="369332"/>
          </a:xfrm>
          <a:prstGeom prst="rect">
            <a:avLst/>
          </a:prstGeom>
          <a:solidFill>
            <a:schemeClr val="bg1"/>
          </a:solidFill>
        </p:spPr>
        <p:txBody>
          <a:bodyPr wrap="none" rtlCol="0">
            <a:spAutoFit/>
          </a:bodyPr>
          <a:lstStyle/>
          <a:p>
            <a:r>
              <a:rPr lang="fr-FR" b="1" i="1" dirty="0" smtClean="0">
                <a:solidFill>
                  <a:srgbClr val="0F3A9C"/>
                </a:solidFill>
              </a:rPr>
              <a:t>Informations d’identification</a:t>
            </a:r>
            <a:endParaRPr lang="fr-FR" b="1" i="1" dirty="0">
              <a:solidFill>
                <a:srgbClr val="0F3A9C"/>
              </a:solidFill>
            </a:endParaRPr>
          </a:p>
        </p:txBody>
      </p:sp>
      <p:sp>
        <p:nvSpPr>
          <p:cNvPr id="8" name="Rectangle 7"/>
          <p:cNvSpPr/>
          <p:nvPr/>
        </p:nvSpPr>
        <p:spPr>
          <a:xfrm>
            <a:off x="662940" y="4981952"/>
            <a:ext cx="7818120" cy="123241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l’item « Etat matrimonial » :</a:t>
            </a:r>
            <a:r>
              <a:rPr lang="fr-FR" sz="1400" dirty="0" smtClean="0">
                <a:solidFill>
                  <a:prstClr val="white"/>
                </a:solidFill>
                <a:latin typeface="Arial" panose="020B0604020202020204" pitchFamily="34" charset="0"/>
                <a:cs typeface="Arial" panose="020B0604020202020204" pitchFamily="34" charset="0"/>
              </a:rPr>
              <a:t> En cas de PACS, codez 3 – Vivant maritalement.</a:t>
            </a:r>
          </a:p>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l’item «  </a:t>
            </a:r>
            <a:r>
              <a:rPr lang="fr-FR" sz="1400" u="sng" dirty="0">
                <a:solidFill>
                  <a:prstClr val="white"/>
                </a:solidFill>
                <a:latin typeface="Arial" panose="020B0604020202020204" pitchFamily="34" charset="0"/>
                <a:cs typeface="Arial" panose="020B0604020202020204" pitchFamily="34" charset="0"/>
              </a:rPr>
              <a:t>Nom du </a:t>
            </a:r>
            <a:r>
              <a:rPr lang="fr-FR" sz="1400" u="sng" dirty="0" smtClean="0">
                <a:solidFill>
                  <a:prstClr val="white"/>
                </a:solidFill>
                <a:latin typeface="Arial" panose="020B0604020202020204" pitchFamily="34" charset="0"/>
                <a:cs typeface="Arial" panose="020B0604020202020204" pitchFamily="34" charset="0"/>
              </a:rPr>
              <a:t>service » </a:t>
            </a:r>
            <a:r>
              <a:rPr lang="fr-FR" sz="14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1400" dirty="0" smtClean="0">
                <a:solidFill>
                  <a:prstClr val="white"/>
                </a:solidFill>
                <a:latin typeface="Arial" panose="020B0604020202020204" pitchFamily="34" charset="0"/>
                <a:cs typeface="Arial" panose="020B0604020202020204" pitchFamily="34" charset="0"/>
              </a:rPr>
              <a:t> Par défaut, renseignez « Service de gestion de cas ».</a:t>
            </a:r>
          </a:p>
          <a:p>
            <a:pPr algn="just">
              <a:spcAft>
                <a:spcPts val="600"/>
              </a:spcAft>
            </a:pPr>
            <a:r>
              <a:rPr lang="fr-FR" sz="1400" u="sng" dirty="0">
                <a:solidFill>
                  <a:prstClr val="white"/>
                </a:solidFill>
                <a:latin typeface="Arial" panose="020B0604020202020204" pitchFamily="34" charset="0"/>
                <a:cs typeface="Arial" panose="020B0604020202020204" pitchFamily="34" charset="0"/>
              </a:rPr>
              <a:t>Pour l’item « Numéro d’identification du service »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La CNSA a fourni un numéro d’identification à chaque MAIA.</a:t>
            </a: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rot="16200000">
            <a:off x="-22469" y="5444271"/>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1" name="Groupe 10"/>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784320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25908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iA7c – La personne </a:t>
            </a:r>
          </a:p>
          <a:p>
            <a:pPr algn="just"/>
            <a:r>
              <a:rPr lang="fr-FR" sz="1200" i="1" dirty="0">
                <a:solidFill>
                  <a:srgbClr val="0F3A9C"/>
                </a:solidFill>
              </a:rPr>
              <a:t>La personne paie de sa poche, totalement </a:t>
            </a:r>
            <a:r>
              <a:rPr lang="fr-FR" sz="1200" i="1" dirty="0" smtClean="0">
                <a:solidFill>
                  <a:srgbClr val="0F3A9C"/>
                </a:solidFill>
              </a:rPr>
              <a:t>ou partiellement</a:t>
            </a:r>
            <a:r>
              <a:rPr lang="fr-FR" sz="1200" i="1" dirty="0">
                <a:solidFill>
                  <a:srgbClr val="0F3A9C"/>
                </a:solidFill>
              </a:rPr>
              <a:t>, les soins </a:t>
            </a:r>
            <a:r>
              <a:rPr lang="fr-FR" sz="1200" i="1" dirty="0" smtClean="0">
                <a:solidFill>
                  <a:srgbClr val="0F3A9C"/>
                </a:solidFill>
              </a:rPr>
              <a:t>et aides qu’elle reçoit.</a:t>
            </a:r>
            <a:endParaRPr lang="fr-FR" sz="1200" dirty="0" smtClean="0">
              <a:solidFill>
                <a:srgbClr val="0F3A9C"/>
              </a:solidFill>
            </a:endParaRPr>
          </a:p>
          <a:p>
            <a:pPr lvl="1" algn="just"/>
            <a:r>
              <a:rPr lang="fr-FR" sz="1200" dirty="0" smtClean="0">
                <a:solidFill>
                  <a:srgbClr val="0F3A9C"/>
                </a:solidFill>
              </a:rPr>
              <a:t>0 – Non</a:t>
            </a:r>
          </a:p>
          <a:p>
            <a:pPr lvl="1" algn="just"/>
            <a:r>
              <a:rPr lang="fr-FR" sz="1200" dirty="0" smtClean="0">
                <a:solidFill>
                  <a:srgbClr val="0F3A9C"/>
                </a:solidFill>
              </a:rPr>
              <a:t>1 – Oui</a:t>
            </a:r>
          </a:p>
          <a:p>
            <a:pPr lvl="1" algn="just"/>
            <a:endParaRPr lang="fr-FR" sz="1200" dirty="0" smtClean="0">
              <a:solidFill>
                <a:srgbClr val="0F3A9C"/>
              </a:solidFill>
            </a:endParaRPr>
          </a:p>
          <a:p>
            <a:pPr algn="just"/>
            <a:r>
              <a:rPr lang="fr-FR" sz="1200" b="1" dirty="0" smtClean="0">
                <a:solidFill>
                  <a:srgbClr val="0F3A9C"/>
                </a:solidFill>
              </a:rPr>
              <a:t>iA7h </a:t>
            </a:r>
            <a:r>
              <a:rPr lang="fr-FR" sz="1200" b="1" dirty="0">
                <a:solidFill>
                  <a:srgbClr val="0F3A9C"/>
                </a:solidFill>
              </a:rPr>
              <a:t>– La </a:t>
            </a:r>
            <a:r>
              <a:rPr lang="fr-FR" sz="1200" b="1" dirty="0" smtClean="0">
                <a:solidFill>
                  <a:srgbClr val="0F3A9C"/>
                </a:solidFill>
              </a:rPr>
              <a:t>famille </a:t>
            </a:r>
            <a:endParaRPr lang="fr-FR" sz="1200" b="1" dirty="0">
              <a:solidFill>
                <a:srgbClr val="0F3A9C"/>
              </a:solidFill>
            </a:endParaRPr>
          </a:p>
          <a:p>
            <a:pPr algn="just"/>
            <a:r>
              <a:rPr lang="fr-FR" sz="1200" i="1" dirty="0" smtClean="0">
                <a:solidFill>
                  <a:srgbClr val="0F3A9C"/>
                </a:solidFill>
              </a:rPr>
              <a:t>La </a:t>
            </a:r>
            <a:r>
              <a:rPr lang="fr-FR" sz="1200" i="1" dirty="0">
                <a:solidFill>
                  <a:srgbClr val="0F3A9C"/>
                </a:solidFill>
              </a:rPr>
              <a:t>famille paie, totalement ou partiellement, les frais relatifs aux soins de son parent </a:t>
            </a:r>
            <a:r>
              <a:rPr lang="fr-FR" sz="1200" i="1" dirty="0" smtClean="0">
                <a:solidFill>
                  <a:srgbClr val="0F3A9C"/>
                </a:solidFill>
              </a:rPr>
              <a:t>.</a:t>
            </a: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Non</a:t>
            </a:r>
          </a:p>
          <a:p>
            <a:pPr lvl="1" algn="just"/>
            <a:r>
              <a:rPr lang="fr-FR" sz="1200" dirty="0">
                <a:solidFill>
                  <a:srgbClr val="0F3A9C"/>
                </a:solidFill>
              </a:rPr>
              <a:t>1 – Oui </a:t>
            </a:r>
            <a:endParaRPr lang="fr-FR" sz="1200" dirty="0" smtClean="0">
              <a:solidFill>
                <a:srgbClr val="0F3A9C"/>
              </a:solidFill>
            </a:endParaRPr>
          </a:p>
          <a:p>
            <a:pPr lvl="1" algn="just"/>
            <a:endParaRPr lang="fr-FR" sz="1200" dirty="0">
              <a:solidFill>
                <a:srgbClr val="0F3A9C"/>
              </a:solidFill>
            </a:endParaRPr>
          </a:p>
          <a:p>
            <a:pPr algn="just"/>
            <a:r>
              <a:rPr lang="fr-FR" sz="1200" b="1" dirty="0" smtClean="0">
                <a:solidFill>
                  <a:srgbClr val="0F3A9C"/>
                </a:solidFill>
              </a:rPr>
              <a:t>iA7b </a:t>
            </a:r>
            <a:r>
              <a:rPr lang="fr-FR" sz="1200" b="1" dirty="0">
                <a:solidFill>
                  <a:srgbClr val="0F3A9C"/>
                </a:solidFill>
              </a:rPr>
              <a:t>– </a:t>
            </a:r>
            <a:r>
              <a:rPr lang="fr-FR" sz="1200" b="1" dirty="0" smtClean="0">
                <a:solidFill>
                  <a:srgbClr val="0F3A9C"/>
                </a:solidFill>
              </a:rPr>
              <a:t>Assurance maladie </a:t>
            </a:r>
            <a:endParaRPr lang="fr-FR" sz="1200" b="1" dirty="0">
              <a:solidFill>
                <a:srgbClr val="0F3A9C"/>
              </a:solidFill>
            </a:endParaRPr>
          </a:p>
          <a:p>
            <a:pPr algn="just"/>
            <a:r>
              <a:rPr lang="fr-FR" sz="1200" i="1" dirty="0" smtClean="0">
                <a:solidFill>
                  <a:srgbClr val="0F3A9C"/>
                </a:solidFill>
              </a:rPr>
              <a:t>L’Assurance </a:t>
            </a:r>
            <a:r>
              <a:rPr lang="fr-FR" sz="1200" i="1" dirty="0">
                <a:solidFill>
                  <a:srgbClr val="0F3A9C"/>
                </a:solidFill>
              </a:rPr>
              <a:t>maladie contribue par ses remboursements à assurer le paiement des soins.</a:t>
            </a:r>
            <a:endParaRPr lang="fr-FR" sz="1200" dirty="0">
              <a:solidFill>
                <a:srgbClr val="0F3A9C"/>
              </a:solidFill>
            </a:endParaRPr>
          </a:p>
          <a:p>
            <a:pPr lvl="1" algn="just"/>
            <a:r>
              <a:rPr lang="fr-FR" sz="1200" dirty="0">
                <a:solidFill>
                  <a:srgbClr val="0F3A9C"/>
                </a:solidFill>
              </a:rPr>
              <a:t>0 – </a:t>
            </a:r>
            <a:r>
              <a:rPr lang="fr-FR" sz="1200" dirty="0" smtClean="0">
                <a:solidFill>
                  <a:srgbClr val="0F3A9C"/>
                </a:solidFill>
              </a:rPr>
              <a:t>Non</a:t>
            </a:r>
            <a:endParaRPr lang="fr-FR" sz="1200" dirty="0">
              <a:solidFill>
                <a:srgbClr val="0F3A9C"/>
              </a:solidFill>
            </a:endParaRPr>
          </a:p>
          <a:p>
            <a:pPr lvl="1" algn="just"/>
            <a:r>
              <a:rPr lang="fr-FR" sz="1200" dirty="0">
                <a:solidFill>
                  <a:srgbClr val="0F3A9C"/>
                </a:solidFill>
              </a:rPr>
              <a:t>1 – Oui </a:t>
            </a:r>
            <a:endParaRPr lang="fr-FR" sz="1200" dirty="0" smtClean="0">
              <a:solidFill>
                <a:srgbClr val="0F3A9C"/>
              </a:solidFill>
            </a:endParaRPr>
          </a:p>
          <a:p>
            <a:pPr lvl="1" algn="just"/>
            <a:endParaRPr lang="fr-FR" sz="1200" dirty="0">
              <a:solidFill>
                <a:srgbClr val="0F3A9C"/>
              </a:solidFill>
            </a:endParaRPr>
          </a:p>
          <a:p>
            <a:pPr algn="just"/>
            <a:r>
              <a:rPr lang="fr-FR" sz="1200" b="1" dirty="0" smtClean="0">
                <a:solidFill>
                  <a:srgbClr val="0F3A9C"/>
                </a:solidFill>
              </a:rPr>
              <a:t>iA7k </a:t>
            </a:r>
            <a:r>
              <a:rPr lang="fr-FR" sz="1200" b="1" dirty="0">
                <a:solidFill>
                  <a:srgbClr val="0F3A9C"/>
                </a:solidFill>
              </a:rPr>
              <a:t>– </a:t>
            </a:r>
            <a:r>
              <a:rPr lang="fr-FR" sz="1200" b="1" dirty="0" smtClean="0">
                <a:solidFill>
                  <a:srgbClr val="0F3A9C"/>
                </a:solidFill>
              </a:rPr>
              <a:t>Aide sociale</a:t>
            </a:r>
          </a:p>
          <a:p>
            <a:pPr algn="just"/>
            <a:r>
              <a:rPr lang="fr-FR" sz="1200" i="1" dirty="0">
                <a:solidFill>
                  <a:srgbClr val="0F3A9C"/>
                </a:solidFill>
              </a:rPr>
              <a:t>Le paiement issues des sources iA7c, iA7h et iA7b ne couvrent pas la totalité des frais de soins et l’aide sociale doit contribuer au paiement de la facture</a:t>
            </a: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Non</a:t>
            </a:r>
          </a:p>
          <a:p>
            <a:pPr lvl="1" algn="just"/>
            <a:r>
              <a:rPr lang="fr-FR" sz="1200" dirty="0">
                <a:solidFill>
                  <a:srgbClr val="0F3A9C"/>
                </a:solidFill>
              </a:rPr>
              <a:t>1 – </a:t>
            </a:r>
            <a:r>
              <a:rPr lang="fr-FR" sz="1200" dirty="0" smtClean="0">
                <a:solidFill>
                  <a:srgbClr val="0F3A9C"/>
                </a:solidFill>
              </a:rPr>
              <a:t>Oui</a:t>
            </a:r>
          </a:p>
        </p:txBody>
      </p:sp>
      <p:sp>
        <p:nvSpPr>
          <p:cNvPr id="7" name="ZoneTexte 6"/>
          <p:cNvSpPr txBox="1"/>
          <p:nvPr/>
        </p:nvSpPr>
        <p:spPr>
          <a:xfrm>
            <a:off x="957700" y="1013619"/>
            <a:ext cx="3797643" cy="369332"/>
          </a:xfrm>
          <a:prstGeom prst="rect">
            <a:avLst/>
          </a:prstGeom>
          <a:solidFill>
            <a:schemeClr val="bg1"/>
          </a:solidFill>
        </p:spPr>
        <p:txBody>
          <a:bodyPr wrap="none" rtlCol="0">
            <a:spAutoFit/>
          </a:bodyPr>
          <a:lstStyle/>
          <a:p>
            <a:r>
              <a:rPr lang="fr-FR" b="1" i="1" dirty="0" smtClean="0">
                <a:solidFill>
                  <a:srgbClr val="0F3A9C"/>
                </a:solidFill>
              </a:rPr>
              <a:t>iA7 – Source de paiement des services</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8" name="Groupe 7"/>
          <p:cNvGrpSpPr/>
          <p:nvPr/>
        </p:nvGrpSpPr>
        <p:grpSpPr>
          <a:xfrm>
            <a:off x="4251987" y="6437688"/>
            <a:ext cx="640026" cy="325577"/>
            <a:chOff x="4063779" y="6537716"/>
            <a:chExt cx="1016441" cy="200055"/>
          </a:xfrm>
        </p:grpSpPr>
        <p:sp>
          <p:nvSpPr>
            <p:cNvPr id="10" name="Rectangle 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1" name="ZoneTexte 1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8456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301085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iA7l – APA</a:t>
            </a:r>
          </a:p>
          <a:p>
            <a:pPr algn="just"/>
            <a:r>
              <a:rPr lang="fr-FR" sz="1200" i="1" dirty="0">
                <a:solidFill>
                  <a:srgbClr val="0F3A9C"/>
                </a:solidFill>
              </a:rPr>
              <a:t>La personne </a:t>
            </a:r>
            <a:r>
              <a:rPr lang="fr-FR" sz="1200" i="1" dirty="0" smtClean="0">
                <a:solidFill>
                  <a:srgbClr val="0F3A9C"/>
                </a:solidFill>
              </a:rPr>
              <a:t>bénéficie de l’APA.</a:t>
            </a:r>
            <a:endParaRPr lang="fr-FR" sz="1200" dirty="0" smtClean="0">
              <a:solidFill>
                <a:srgbClr val="0F3A9C"/>
              </a:solidFill>
            </a:endParaRPr>
          </a:p>
          <a:p>
            <a:pPr lvl="1" algn="just"/>
            <a:r>
              <a:rPr lang="fr-FR" sz="1200" dirty="0" smtClean="0">
                <a:solidFill>
                  <a:srgbClr val="0F3A9C"/>
                </a:solidFill>
              </a:rPr>
              <a:t>0 – Non</a:t>
            </a:r>
          </a:p>
          <a:p>
            <a:pPr lvl="1" algn="just"/>
            <a:r>
              <a:rPr lang="fr-FR" sz="1200" dirty="0" smtClean="0">
                <a:solidFill>
                  <a:srgbClr val="0F3A9C"/>
                </a:solidFill>
              </a:rPr>
              <a:t>1 – Oui</a:t>
            </a:r>
          </a:p>
          <a:p>
            <a:pPr lvl="1" algn="just"/>
            <a:endParaRPr lang="fr-FR" sz="1200" dirty="0" smtClean="0">
              <a:solidFill>
                <a:srgbClr val="0F3A9C"/>
              </a:solidFill>
            </a:endParaRPr>
          </a:p>
          <a:p>
            <a:pPr algn="just"/>
            <a:r>
              <a:rPr lang="fr-FR" sz="1200" b="1" dirty="0" smtClean="0">
                <a:solidFill>
                  <a:srgbClr val="0F3A9C"/>
                </a:solidFill>
              </a:rPr>
              <a:t>iA7m </a:t>
            </a:r>
            <a:r>
              <a:rPr lang="fr-FR" sz="1200" b="1" dirty="0">
                <a:solidFill>
                  <a:srgbClr val="0F3A9C"/>
                </a:solidFill>
              </a:rPr>
              <a:t>– </a:t>
            </a:r>
            <a:r>
              <a:rPr lang="fr-FR" sz="1200" b="1" dirty="0" smtClean="0">
                <a:solidFill>
                  <a:srgbClr val="0F3A9C"/>
                </a:solidFill>
              </a:rPr>
              <a:t>Caisse de retraite</a:t>
            </a:r>
            <a:endParaRPr lang="fr-FR" sz="1200" b="1" dirty="0">
              <a:solidFill>
                <a:srgbClr val="0F3A9C"/>
              </a:solidFill>
            </a:endParaRPr>
          </a:p>
          <a:p>
            <a:pPr algn="just"/>
            <a:r>
              <a:rPr lang="fr-FR" sz="1200" i="1" dirty="0" smtClean="0">
                <a:solidFill>
                  <a:srgbClr val="0F3A9C"/>
                </a:solidFill>
              </a:rPr>
              <a:t>La personne bénéficie d’une aide financée par sa caisse de retraite.</a:t>
            </a:r>
            <a:endParaRPr lang="fr-FR" sz="1200" dirty="0">
              <a:solidFill>
                <a:srgbClr val="0F3A9C"/>
              </a:solidFill>
            </a:endParaRPr>
          </a:p>
          <a:p>
            <a:pPr lvl="1" algn="just"/>
            <a:r>
              <a:rPr lang="fr-FR" sz="1200" dirty="0">
                <a:solidFill>
                  <a:srgbClr val="0F3A9C"/>
                </a:solidFill>
              </a:rPr>
              <a:t>0 – Non</a:t>
            </a:r>
          </a:p>
          <a:p>
            <a:pPr lvl="1" algn="just"/>
            <a:r>
              <a:rPr lang="fr-FR" sz="1200" dirty="0">
                <a:solidFill>
                  <a:srgbClr val="0F3A9C"/>
                </a:solidFill>
              </a:rPr>
              <a:t>1 – Oui </a:t>
            </a:r>
            <a:endParaRPr lang="fr-FR" sz="1200" dirty="0" smtClean="0">
              <a:solidFill>
                <a:srgbClr val="0F3A9C"/>
              </a:solidFill>
            </a:endParaRPr>
          </a:p>
          <a:p>
            <a:pPr lvl="1" algn="just"/>
            <a:endParaRPr lang="fr-FR" sz="1200" dirty="0">
              <a:solidFill>
                <a:srgbClr val="0F3A9C"/>
              </a:solidFill>
            </a:endParaRPr>
          </a:p>
          <a:p>
            <a:pPr algn="just"/>
            <a:r>
              <a:rPr lang="fr-FR" sz="1200" b="1" dirty="0" smtClean="0">
                <a:solidFill>
                  <a:srgbClr val="0F3A9C"/>
                </a:solidFill>
              </a:rPr>
              <a:t>iA7f </a:t>
            </a:r>
            <a:r>
              <a:rPr lang="fr-FR" sz="1200" b="1" dirty="0">
                <a:solidFill>
                  <a:srgbClr val="0F3A9C"/>
                </a:solidFill>
              </a:rPr>
              <a:t>– </a:t>
            </a:r>
            <a:r>
              <a:rPr lang="fr-FR" sz="1200" b="1" dirty="0" smtClean="0">
                <a:solidFill>
                  <a:srgbClr val="0F3A9C"/>
                </a:solidFill>
              </a:rPr>
              <a:t>Autre </a:t>
            </a:r>
          </a:p>
          <a:p>
            <a:pPr algn="just"/>
            <a:r>
              <a:rPr lang="fr-FR" sz="1200" i="1" dirty="0" smtClean="0">
                <a:solidFill>
                  <a:srgbClr val="0F3A9C"/>
                </a:solidFill>
              </a:rPr>
              <a:t>Ex : la personne dispose d’une mutuelle ou d’une complémentaire santé</a:t>
            </a:r>
            <a:endParaRPr lang="fr-FR" sz="1200" i="1" dirty="0">
              <a:solidFill>
                <a:srgbClr val="0F3A9C"/>
              </a:solidFill>
            </a:endParaRPr>
          </a:p>
          <a:p>
            <a:pPr lvl="1" algn="just"/>
            <a:r>
              <a:rPr lang="fr-FR" sz="1200" dirty="0" smtClean="0">
                <a:solidFill>
                  <a:srgbClr val="0F3A9C"/>
                </a:solidFill>
              </a:rPr>
              <a:t>0 </a:t>
            </a:r>
            <a:r>
              <a:rPr lang="fr-FR" sz="1200" dirty="0">
                <a:solidFill>
                  <a:srgbClr val="0F3A9C"/>
                </a:solidFill>
              </a:rPr>
              <a:t>– </a:t>
            </a:r>
            <a:r>
              <a:rPr lang="fr-FR" sz="1200" dirty="0" smtClean="0">
                <a:solidFill>
                  <a:srgbClr val="0F3A9C"/>
                </a:solidFill>
              </a:rPr>
              <a:t>Non</a:t>
            </a:r>
            <a:endParaRPr lang="fr-FR" sz="1200" dirty="0">
              <a:solidFill>
                <a:srgbClr val="0F3A9C"/>
              </a:solidFill>
            </a:endParaRPr>
          </a:p>
          <a:p>
            <a:pPr lvl="1" algn="just"/>
            <a:r>
              <a:rPr lang="fr-FR" sz="1200" dirty="0">
                <a:solidFill>
                  <a:srgbClr val="0F3A9C"/>
                </a:solidFill>
              </a:rPr>
              <a:t>1 – </a:t>
            </a:r>
            <a:r>
              <a:rPr lang="fr-FR" sz="1200" dirty="0" smtClean="0">
                <a:solidFill>
                  <a:srgbClr val="0F3A9C"/>
                </a:solidFill>
              </a:rPr>
              <a:t>Oui</a:t>
            </a:r>
          </a:p>
        </p:txBody>
      </p:sp>
      <p:sp>
        <p:nvSpPr>
          <p:cNvPr id="7" name="ZoneTexte 6"/>
          <p:cNvSpPr txBox="1"/>
          <p:nvPr/>
        </p:nvSpPr>
        <p:spPr>
          <a:xfrm>
            <a:off x="957700" y="1013619"/>
            <a:ext cx="3797643" cy="369332"/>
          </a:xfrm>
          <a:prstGeom prst="rect">
            <a:avLst/>
          </a:prstGeom>
          <a:solidFill>
            <a:schemeClr val="bg1"/>
          </a:solidFill>
        </p:spPr>
        <p:txBody>
          <a:bodyPr wrap="none" rtlCol="0">
            <a:spAutoFit/>
          </a:bodyPr>
          <a:lstStyle/>
          <a:p>
            <a:r>
              <a:rPr lang="fr-FR" b="1" i="1" dirty="0" smtClean="0">
                <a:solidFill>
                  <a:srgbClr val="0F3A9C"/>
                </a:solidFill>
              </a:rPr>
              <a:t>iA7 – Source de paiement des services</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8" name="Groupe 7"/>
          <p:cNvGrpSpPr/>
          <p:nvPr/>
        </p:nvGrpSpPr>
        <p:grpSpPr>
          <a:xfrm>
            <a:off x="4251987" y="6437688"/>
            <a:ext cx="640026" cy="325577"/>
            <a:chOff x="4063779" y="6537716"/>
            <a:chExt cx="1016441" cy="200055"/>
          </a:xfrm>
        </p:grpSpPr>
        <p:sp>
          <p:nvSpPr>
            <p:cNvPr id="10" name="Rectangle 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1" name="ZoneTexte 1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76235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a:xfrm>
            <a:off x="642938" y="1089890"/>
            <a:ext cx="8242444" cy="4758975"/>
          </a:xfrm>
        </p:spPr>
        <p:txBody>
          <a:bodyPr numCol="2"/>
          <a:lstStyle/>
          <a:p>
            <a:r>
              <a:rPr lang="fr-FR" sz="1200" dirty="0" smtClean="0">
                <a:solidFill>
                  <a:srgbClr val="0F3A9C"/>
                </a:solidFill>
                <a:latin typeface="Arial" charset="0"/>
                <a:cs typeface="Arial" charset="0"/>
                <a:hlinkClick r:id="rId2" action="ppaction://hlinksldjump"/>
              </a:rPr>
              <a:t>Présentation </a:t>
            </a:r>
            <a:r>
              <a:rPr lang="fr-FR" sz="1200" dirty="0">
                <a:solidFill>
                  <a:srgbClr val="0F3A9C"/>
                </a:solidFill>
                <a:latin typeface="Arial" charset="0"/>
                <a:cs typeface="Arial" charset="0"/>
                <a:hlinkClick r:id="rId2" action="ppaction://hlinksldjump"/>
              </a:rPr>
              <a:t>générale de l’OEMD </a:t>
            </a:r>
            <a:endParaRPr lang="fr-FR" sz="1200" dirty="0">
              <a:solidFill>
                <a:srgbClr val="0F3A9C"/>
              </a:solidFill>
              <a:latin typeface="Arial" charset="0"/>
              <a:cs typeface="Arial" charset="0"/>
            </a:endParaRPr>
          </a:p>
          <a:p>
            <a:pPr marL="0" indent="0">
              <a:buFont typeface="Arial"/>
              <a:buNone/>
            </a:pPr>
            <a:endParaRPr lang="fr-FR" sz="1200" dirty="0">
              <a:solidFill>
                <a:srgbClr val="0F3A9C"/>
              </a:solidFill>
              <a:latin typeface="Arial" charset="0"/>
              <a:cs typeface="Arial" charset="0"/>
            </a:endParaRPr>
          </a:p>
          <a:p>
            <a:r>
              <a:rPr lang="fr-FR" sz="1200" dirty="0" smtClean="0">
                <a:solidFill>
                  <a:srgbClr val="0F3A9C"/>
                </a:solidFill>
                <a:latin typeface="Arial" charset="0"/>
                <a:cs typeface="Arial" charset="0"/>
                <a:hlinkClick r:id="rId3" action="ppaction://hlinksldjump"/>
              </a:rPr>
              <a:t>Le </a:t>
            </a:r>
            <a:r>
              <a:rPr lang="fr-FR" sz="1200" dirty="0">
                <a:solidFill>
                  <a:srgbClr val="0F3A9C"/>
                </a:solidFill>
                <a:latin typeface="Arial" charset="0"/>
                <a:cs typeface="Arial" charset="0"/>
                <a:hlinkClick r:id="rId3" action="ppaction://hlinksldjump"/>
              </a:rPr>
              <a:t>système interRAI : </a:t>
            </a:r>
            <a:br>
              <a:rPr lang="fr-FR" sz="1200" dirty="0">
                <a:solidFill>
                  <a:srgbClr val="0F3A9C"/>
                </a:solidFill>
                <a:latin typeface="Arial" charset="0"/>
                <a:cs typeface="Arial" charset="0"/>
                <a:hlinkClick r:id="rId3" action="ppaction://hlinksldjump"/>
              </a:rPr>
            </a:br>
            <a:r>
              <a:rPr lang="fr-FR" sz="1200" dirty="0">
                <a:solidFill>
                  <a:srgbClr val="0F3A9C"/>
                </a:solidFill>
                <a:latin typeface="Arial" charset="0"/>
                <a:cs typeface="Arial" charset="0"/>
                <a:hlinkClick r:id="rId3" action="ppaction://hlinksldjump"/>
              </a:rPr>
              <a:t>instruments et applications</a:t>
            </a:r>
            <a:endParaRPr lang="fr-FR" sz="1200" dirty="0">
              <a:solidFill>
                <a:srgbClr val="0F3A9C"/>
              </a:solidFill>
              <a:latin typeface="Arial" charset="0"/>
              <a:cs typeface="Arial" charset="0"/>
            </a:endParaRPr>
          </a:p>
          <a:p>
            <a:pPr marL="0" indent="0">
              <a:buNone/>
            </a:pPr>
            <a:endParaRPr lang="fr-FR" sz="1200" dirty="0" smtClean="0">
              <a:solidFill>
                <a:srgbClr val="0F3A9C"/>
              </a:solidFill>
              <a:latin typeface="Arial" charset="0"/>
              <a:cs typeface="Arial" charset="0"/>
            </a:endParaRPr>
          </a:p>
          <a:p>
            <a:r>
              <a:rPr lang="fr-FR" sz="1200" u="sng" dirty="0" smtClean="0">
                <a:solidFill>
                  <a:schemeClr val="accent1"/>
                </a:solidFill>
                <a:latin typeface="Arial" charset="0"/>
                <a:cs typeface="Arial" charset="0"/>
              </a:rPr>
              <a:t>Présentation des items : </a:t>
            </a:r>
            <a:r>
              <a:rPr lang="fr-FR" sz="1200" u="sng" dirty="0">
                <a:solidFill>
                  <a:schemeClr val="accent1"/>
                </a:solidFill>
                <a:latin typeface="Arial" charset="0"/>
                <a:cs typeface="Arial" charset="0"/>
              </a:rPr>
              <a:t/>
            </a:r>
            <a:br>
              <a:rPr lang="fr-FR" sz="1200" u="sng" dirty="0">
                <a:solidFill>
                  <a:schemeClr val="accent1"/>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4" action="ppaction://hlinksldjump"/>
              </a:rPr>
              <a:t>Section A. Informations d’identification</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5" action="ppaction://hlinksldjump"/>
              </a:rPr>
              <a:t>Section B. Admission et historique initial</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200" dirty="0">
                <a:solidFill>
                  <a:srgbClr val="0F3A9C"/>
                </a:solidFill>
                <a:latin typeface="Arial" charset="0"/>
                <a:ea typeface="Arial" charset="0"/>
                <a:cs typeface="Arial" charset="0"/>
              </a:rPr>
              <a:t/>
            </a:r>
            <a:br>
              <a:rPr lang="fr-FR" sz="12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6" action="ppaction://hlinksldjump"/>
              </a:rPr>
              <a:t>Section C. Cognition</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7" action="ppaction://hlinksldjump"/>
              </a:rPr>
              <a:t>Section D. Communication et vision</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8" action="ppaction://hlinksldjump"/>
              </a:rPr>
              <a:t>Section E. Humeur et comportement</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9" action="ppaction://hlinksldjump"/>
              </a:rPr>
              <a:t>Section F. Bien être psycho-social</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0" action="ppaction://hlinksldjump"/>
              </a:rPr>
              <a:t>Section H. </a:t>
            </a:r>
            <a:r>
              <a:rPr lang="fr-FR" sz="1200" dirty="0" smtClean="0">
                <a:solidFill>
                  <a:srgbClr val="0F3A9C"/>
                </a:solidFill>
                <a:latin typeface="Arial" charset="0"/>
                <a:cs typeface="Arial" charset="0"/>
                <a:hlinkClick r:id="rId10" action="ppaction://hlinksldjump"/>
              </a:rPr>
              <a:t>Continence</a:t>
            </a: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1" action="ppaction://hlinksldjump"/>
              </a:rPr>
              <a:t>Section G. Etat fonctionnel</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ea typeface="Arial" panose="020B0604020202020204" pitchFamily="34" charset="0"/>
                <a:hlinkClick r:id="rId12" action="ppaction://hlinksldjump"/>
              </a:rPr>
              <a:t>Section I. Diagnostics médicaux</a:t>
            </a:r>
            <a:r>
              <a:rPr lang="fr-FR" sz="1400" dirty="0">
                <a:solidFill>
                  <a:srgbClr val="0F3A9C"/>
                </a:solidFill>
                <a:latin typeface="Arial" charset="0"/>
                <a:cs typeface="Arial" charset="0"/>
              </a:rPr>
              <a:t/>
            </a:r>
            <a:br>
              <a:rPr lang="fr-FR" sz="14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3" action="ppaction://hlinksldjump"/>
              </a:rPr>
              <a:t>Section J. Problèmes de </a:t>
            </a:r>
            <a:r>
              <a:rPr lang="fr-FR" sz="1200" dirty="0" smtClean="0">
                <a:solidFill>
                  <a:srgbClr val="0F3A9C"/>
                </a:solidFill>
                <a:latin typeface="Arial" charset="0"/>
                <a:cs typeface="Arial" charset="0"/>
                <a:hlinkClick r:id="rId13" action="ppaction://hlinksldjump"/>
              </a:rPr>
              <a:t>santé</a:t>
            </a:r>
            <a:r>
              <a:rPr lang="fr-FR" sz="1200" dirty="0" smtClean="0">
                <a:solidFill>
                  <a:srgbClr val="0F3A9C"/>
                </a:solidFill>
                <a:latin typeface="Arial" charset="0"/>
                <a:cs typeface="Arial" charset="0"/>
              </a:rPr>
              <a:t/>
            </a:r>
            <a:br>
              <a:rPr lang="fr-FR" sz="1200" dirty="0" smtClean="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4" action="ppaction://hlinksldjump"/>
              </a:rPr>
              <a:t>Section K. Etat </a:t>
            </a:r>
            <a:r>
              <a:rPr lang="fr-FR" sz="1200" dirty="0" smtClean="0">
                <a:solidFill>
                  <a:srgbClr val="0F3A9C"/>
                </a:solidFill>
                <a:latin typeface="Arial" charset="0"/>
                <a:cs typeface="Arial" charset="0"/>
                <a:hlinkClick r:id="rId14" action="ppaction://hlinksldjump"/>
              </a:rPr>
              <a:t>nutritionnel/bucco-dentaire</a:t>
            </a:r>
            <a:r>
              <a:rPr lang="fr-FR" sz="1400" dirty="0">
                <a:solidFill>
                  <a:srgbClr val="0F3A9C"/>
                </a:solidFill>
                <a:latin typeface="Arial" charset="0"/>
                <a:ea typeface="Arial" charset="0"/>
                <a:cs typeface="Arial" charset="0"/>
                <a:hlinkClick r:id="rId14" action="ppaction://hlinksldjump"/>
              </a:rPr>
              <a:t/>
            </a:r>
            <a:br>
              <a:rPr lang="fr-FR" sz="1400" dirty="0">
                <a:solidFill>
                  <a:srgbClr val="0F3A9C"/>
                </a:solidFill>
                <a:latin typeface="Arial" charset="0"/>
                <a:ea typeface="Arial" charset="0"/>
                <a:cs typeface="Arial" charset="0"/>
                <a:hlinkClick r:id="rId14" action="ppaction://hlinksldjump"/>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5" action="ppaction://hlinksldjump"/>
              </a:rPr>
              <a:t>Section L. Etat de la peau et des pieds</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16" action="ppaction://hlinksldjump"/>
              </a:rPr>
              <a:t>Section M. Médicaments</a:t>
            </a: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ea typeface="Arial" panose="020B0604020202020204" pitchFamily="34" charset="0"/>
                <a:hlinkClick r:id="rId17" action="ppaction://hlinksldjump"/>
              </a:rPr>
              <a:t>Section N. Traitements et programmes</a:t>
            </a:r>
            <a:r>
              <a:rPr lang="fr-FR" sz="1400" dirty="0">
                <a:solidFill>
                  <a:srgbClr val="0F3A9C"/>
                </a:solidFill>
                <a:latin typeface="Arial" charset="0"/>
                <a:ea typeface="Arial" charset="0"/>
                <a:cs typeface="Arial" charset="0"/>
                <a:hlinkClick r:id="rId17" action="ppaction://hlinksldjump"/>
              </a:rPr>
              <a:t/>
            </a:r>
            <a:br>
              <a:rPr lang="fr-FR" sz="1400" dirty="0">
                <a:solidFill>
                  <a:srgbClr val="0F3A9C"/>
                </a:solidFill>
                <a:latin typeface="Arial" charset="0"/>
                <a:ea typeface="Arial" charset="0"/>
                <a:cs typeface="Arial" charset="0"/>
                <a:hlinkClick r:id="rId17" action="ppaction://hlinksldjump"/>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ea typeface="Arial" panose="020B0604020202020204" pitchFamily="34" charset="0"/>
                <a:hlinkClick r:id="rId18" action="ppaction://hlinksldjump"/>
              </a:rPr>
              <a:t>Section O. Responsabilité</a:t>
            </a:r>
            <a:r>
              <a:rPr lang="fr-FR" sz="1400" dirty="0">
                <a:solidFill>
                  <a:srgbClr val="0F3A9C"/>
                </a:solidFill>
                <a:latin typeface="Arial" charset="0"/>
                <a:cs typeface="Arial" charset="0"/>
              </a:rPr>
              <a:t/>
            </a:r>
            <a:br>
              <a:rPr lang="fr-FR" sz="1400" dirty="0">
                <a:solidFill>
                  <a:srgbClr val="0F3A9C"/>
                </a:solidFill>
                <a:latin typeface="Arial" charset="0"/>
                <a:cs typeface="Arial" charset="0"/>
              </a:rPr>
            </a:br>
            <a:r>
              <a:rPr lang="fr-FR" sz="1400" dirty="0">
                <a:solidFill>
                  <a:srgbClr val="0F3A9C"/>
                </a:solidFill>
                <a:latin typeface="Arial" charset="0"/>
                <a:cs typeface="Arial" charset="0"/>
              </a:rPr>
              <a:t/>
            </a:r>
            <a:br>
              <a:rPr lang="fr-FR" sz="1400" dirty="0">
                <a:solidFill>
                  <a:srgbClr val="0F3A9C"/>
                </a:solidFill>
                <a:latin typeface="Arial" charset="0"/>
                <a:cs typeface="Arial" charset="0"/>
              </a:rPr>
            </a:br>
            <a:r>
              <a:rPr lang="fr-FR" sz="1200" dirty="0">
                <a:solidFill>
                  <a:srgbClr val="0F3A9C"/>
                </a:solidFill>
                <a:latin typeface="Arial" charset="0"/>
                <a:cs typeface="Arial" charset="0"/>
                <a:hlinkClick r:id="rId19" action="ppaction://hlinksldjump"/>
              </a:rPr>
              <a:t>Section P. Soutiens sociaux</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latin typeface="Arial" charset="0"/>
                <a:cs typeface="Arial" charset="0"/>
                <a:hlinkClick r:id="rId20" action="ppaction://hlinksldjump"/>
              </a:rPr>
              <a:t>Section Q. Evaluation de l’environnement</a:t>
            </a:r>
            <a:r>
              <a:rPr lang="fr-FR" sz="1200" dirty="0">
                <a:solidFill>
                  <a:srgbClr val="0F3A9C"/>
                </a:solidFill>
                <a:latin typeface="Arial" charset="0"/>
                <a:cs typeface="Arial" charset="0"/>
              </a:rPr>
              <a:t/>
            </a:r>
            <a:br>
              <a:rPr lang="fr-FR" sz="1200" dirty="0">
                <a:solidFill>
                  <a:srgbClr val="0F3A9C"/>
                </a:solidFill>
                <a:latin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ea typeface="Arial" panose="020B0604020202020204" pitchFamily="34" charset="0"/>
                <a:hlinkClick r:id="rId21" action="ppaction://hlinksldjump"/>
              </a:rPr>
              <a:t>Section R. Perspectives de sortie et état général</a:t>
            </a: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400" dirty="0">
                <a:solidFill>
                  <a:srgbClr val="0F3A9C"/>
                </a:solidFill>
                <a:latin typeface="Arial" charset="0"/>
                <a:ea typeface="Arial" charset="0"/>
                <a:cs typeface="Arial" charset="0"/>
              </a:rPr>
              <a:t/>
            </a:r>
            <a:br>
              <a:rPr lang="fr-FR" sz="1400" dirty="0">
                <a:solidFill>
                  <a:srgbClr val="0F3A9C"/>
                </a:solidFill>
                <a:latin typeface="Arial" charset="0"/>
                <a:ea typeface="Arial" charset="0"/>
                <a:cs typeface="Arial" charset="0"/>
              </a:rPr>
            </a:br>
            <a:r>
              <a:rPr lang="fr-FR" sz="1200" dirty="0">
                <a:solidFill>
                  <a:srgbClr val="0F3A9C"/>
                </a:solidFill>
                <a:ea typeface="Arial" panose="020B0604020202020204" pitchFamily="34" charset="0"/>
                <a:hlinkClick r:id="rId22" action="ppaction://hlinksldjump"/>
              </a:rPr>
              <a:t>Section S. Sortie</a:t>
            </a:r>
            <a:r>
              <a:rPr lang="fr-FR" sz="1400" dirty="0">
                <a:solidFill>
                  <a:srgbClr val="0F3A9C"/>
                </a:solidFill>
                <a:latin typeface="Arial" charset="0"/>
                <a:cs typeface="Arial" charset="0"/>
                <a:hlinkClick r:id="rId22" action="ppaction://hlinksldjump"/>
              </a:rPr>
              <a:t/>
            </a:r>
            <a:br>
              <a:rPr lang="fr-FR" sz="1400" dirty="0">
                <a:solidFill>
                  <a:srgbClr val="0F3A9C"/>
                </a:solidFill>
                <a:latin typeface="Arial" charset="0"/>
                <a:cs typeface="Arial" charset="0"/>
                <a:hlinkClick r:id="rId22" action="ppaction://hlinksldjump"/>
              </a:rPr>
            </a:br>
            <a:r>
              <a:rPr lang="fr-FR" sz="1400" dirty="0">
                <a:solidFill>
                  <a:srgbClr val="0F3A9C"/>
                </a:solidFill>
                <a:latin typeface="Arial" charset="0"/>
                <a:cs typeface="Arial" charset="0"/>
              </a:rPr>
              <a:t/>
            </a:r>
            <a:br>
              <a:rPr lang="fr-FR" sz="1400" dirty="0">
                <a:solidFill>
                  <a:srgbClr val="0F3A9C"/>
                </a:solidFill>
                <a:latin typeface="Arial" charset="0"/>
                <a:cs typeface="Arial" charset="0"/>
              </a:rPr>
            </a:br>
            <a:r>
              <a:rPr lang="fr-FR" sz="1200" dirty="0">
                <a:solidFill>
                  <a:srgbClr val="0F3A9C"/>
                </a:solidFill>
                <a:ea typeface="Arial" panose="020B0604020202020204" pitchFamily="34" charset="0"/>
                <a:hlinkClick r:id="rId23" action="ppaction://hlinksldjump"/>
              </a:rPr>
              <a:t>Section T. Information sur l’évaluation</a:t>
            </a:r>
            <a:r>
              <a:rPr lang="fr-FR" sz="1400" dirty="0">
                <a:solidFill>
                  <a:srgbClr val="0F3A9C"/>
                </a:solidFill>
                <a:latin typeface="Arial" charset="0"/>
                <a:cs typeface="Arial" charset="0"/>
                <a:hlinkClick r:id="rId23" action="ppaction://hlinksldjump"/>
              </a:rPr>
              <a:t/>
            </a:r>
            <a:br>
              <a:rPr lang="fr-FR" sz="1400" dirty="0">
                <a:solidFill>
                  <a:srgbClr val="0F3A9C"/>
                </a:solidFill>
                <a:latin typeface="Arial" charset="0"/>
                <a:cs typeface="Arial" charset="0"/>
                <a:hlinkClick r:id="rId23" action="ppaction://hlinksldjump"/>
              </a:rPr>
            </a:br>
            <a:r>
              <a:rPr lang="fr-FR" sz="1400" dirty="0">
                <a:solidFill>
                  <a:srgbClr val="0F3A9C"/>
                </a:solidFill>
                <a:latin typeface="Arial" charset="0"/>
                <a:cs typeface="Arial" charset="0"/>
              </a:rPr>
              <a:t/>
            </a:r>
            <a:br>
              <a:rPr lang="fr-FR" sz="1400" dirty="0">
                <a:solidFill>
                  <a:srgbClr val="0F3A9C"/>
                </a:solidFill>
                <a:latin typeface="Arial" charset="0"/>
                <a:cs typeface="Arial" charset="0"/>
              </a:rPr>
            </a:br>
            <a:r>
              <a:rPr lang="fr-FR" sz="1200" dirty="0">
                <a:solidFill>
                  <a:srgbClr val="0F3A9C"/>
                </a:solidFill>
                <a:ea typeface="Arial" panose="020B0604020202020204" pitchFamily="34" charset="0"/>
                <a:hlinkClick r:id="rId24" action="ppaction://hlinksldjump"/>
              </a:rPr>
              <a:t>Section Z. Informations </a:t>
            </a:r>
            <a:r>
              <a:rPr lang="fr-FR" sz="1200" dirty="0" smtClean="0">
                <a:solidFill>
                  <a:srgbClr val="0F3A9C"/>
                </a:solidFill>
                <a:ea typeface="Arial" panose="020B0604020202020204" pitchFamily="34" charset="0"/>
                <a:hlinkClick r:id="rId24" action="ppaction://hlinksldjump"/>
              </a:rPr>
              <a:t>complémentaires</a:t>
            </a:r>
            <a:endParaRPr lang="fr-FR" sz="1200" dirty="0" smtClean="0">
              <a:solidFill>
                <a:srgbClr val="0F3A9C"/>
              </a:solidFill>
              <a:ea typeface="Arial" panose="020B0604020202020204" pitchFamily="34" charset="0"/>
            </a:endParaRPr>
          </a:p>
          <a:p>
            <a:endParaRPr lang="fr-FR" sz="1200" dirty="0">
              <a:solidFill>
                <a:srgbClr val="0F3A9C"/>
              </a:solidFill>
              <a:ea typeface="Arial" panose="020B0604020202020204" pitchFamily="34" charset="0"/>
            </a:endParaRPr>
          </a:p>
          <a:p>
            <a:r>
              <a:rPr lang="fr-FR" sz="1200" dirty="0" smtClean="0">
                <a:solidFill>
                  <a:srgbClr val="0F3A9C"/>
                </a:solidFill>
                <a:ea typeface="Arial" panose="020B0604020202020204" pitchFamily="34" charset="0"/>
                <a:hlinkClick r:id="rId25" action="ppaction://hlinksldjump"/>
              </a:rPr>
              <a:t>Notes sur les items et les codages </a:t>
            </a:r>
            <a:endParaRPr lang="fr-FR" sz="1200" dirty="0" smtClean="0">
              <a:solidFill>
                <a:srgbClr val="0F3A9C"/>
              </a:solidFill>
              <a:ea typeface="Arial" panose="020B0604020202020204" pitchFamily="34" charset="0"/>
            </a:endParaRPr>
          </a:p>
          <a:p>
            <a:pPr marL="0" indent="0">
              <a:buNone/>
            </a:pPr>
            <a:endParaRPr lang="fr-FR" sz="1200" dirty="0" smtClean="0">
              <a:solidFill>
                <a:srgbClr val="0F3A9C"/>
              </a:solidFill>
              <a:ea typeface="Arial" panose="020B0604020202020204" pitchFamily="34" charset="0"/>
            </a:endParaRPr>
          </a:p>
          <a:p>
            <a:r>
              <a:rPr lang="fr-FR" sz="1200" dirty="0" smtClean="0">
                <a:solidFill>
                  <a:schemeClr val="accent1"/>
                </a:solidFill>
                <a:ea typeface="Arial" panose="020B0604020202020204" pitchFamily="34" charset="0"/>
                <a:hlinkClick r:id="" action="ppaction://noaction"/>
              </a:rPr>
              <a:t>L</a:t>
            </a:r>
            <a:r>
              <a:rPr lang="fr-FR" sz="1200" dirty="0" smtClean="0">
                <a:solidFill>
                  <a:srgbClr val="0F3A9C"/>
                </a:solidFill>
                <a:ea typeface="Arial" panose="020B0604020202020204" pitchFamily="34" charset="0"/>
                <a:hlinkClick r:id="" action="ppaction://noaction"/>
              </a:rPr>
              <a:t>es </a:t>
            </a:r>
            <a:r>
              <a:rPr lang="fr-FR" sz="1200" dirty="0">
                <a:solidFill>
                  <a:srgbClr val="0F3A9C"/>
                </a:solidFill>
                <a:ea typeface="Arial" panose="020B0604020202020204" pitchFamily="34" charset="0"/>
                <a:hlinkClick r:id="" action="ppaction://noaction"/>
              </a:rPr>
              <a:t>applications de l’instrument interRAI Home </a:t>
            </a:r>
            <a:r>
              <a:rPr lang="fr-FR" sz="1200" dirty="0" smtClean="0">
                <a:solidFill>
                  <a:srgbClr val="0F3A9C"/>
                </a:solidFill>
                <a:ea typeface="Arial" panose="020B0604020202020204" pitchFamily="34" charset="0"/>
                <a:hlinkClick r:id="" action="ppaction://noaction"/>
              </a:rPr>
              <a:t>Care (alertes, GAD) </a:t>
            </a:r>
            <a:r>
              <a:rPr lang="fr-FR" sz="1200" dirty="0">
                <a:solidFill>
                  <a:srgbClr val="0F3A9C"/>
                </a:solidFill>
                <a:ea typeface="Arial" panose="020B0604020202020204" pitchFamily="34" charset="0"/>
              </a:rPr>
              <a:t/>
            </a:r>
            <a:br>
              <a:rPr lang="fr-FR" sz="1200" dirty="0">
                <a:solidFill>
                  <a:srgbClr val="0F3A9C"/>
                </a:solidFill>
                <a:ea typeface="Arial" panose="020B0604020202020204" pitchFamily="34" charset="0"/>
              </a:rPr>
            </a:br>
            <a:r>
              <a:rPr lang="fr-FR" sz="1200" dirty="0">
                <a:solidFill>
                  <a:srgbClr val="0F3A9C"/>
                </a:solidFill>
                <a:ea typeface="Arial" panose="020B0604020202020204" pitchFamily="34" charset="0"/>
              </a:rPr>
              <a:t/>
            </a:r>
            <a:br>
              <a:rPr lang="fr-FR" sz="1200" dirty="0">
                <a:solidFill>
                  <a:srgbClr val="0F3A9C"/>
                </a:solidFill>
                <a:ea typeface="Arial" panose="020B0604020202020204" pitchFamily="34" charset="0"/>
              </a:rPr>
            </a:br>
            <a:endParaRPr lang="fr-FR" sz="1400" dirty="0"/>
          </a:p>
        </p:txBody>
      </p:sp>
      <p:sp>
        <p:nvSpPr>
          <p:cNvPr id="6" name="Ellipse 5"/>
          <p:cNvSpPr/>
          <p:nvPr/>
        </p:nvSpPr>
        <p:spPr>
          <a:xfrm>
            <a:off x="7864088" y="6005881"/>
            <a:ext cx="651262" cy="607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Espace réservé du texte 1"/>
          <p:cNvSpPr>
            <a:spLocks noGrp="1"/>
          </p:cNvSpPr>
          <p:nvPr>
            <p:ph type="body" sz="quarter" idx="10"/>
          </p:nvPr>
        </p:nvSpPr>
        <p:spPr/>
        <p:txBody>
          <a:bodyPr/>
          <a:lstStyle/>
          <a:p>
            <a:r>
              <a:rPr lang="fr-FR" dirty="0" smtClean="0"/>
              <a:t> </a:t>
            </a:r>
            <a:endParaRPr lang="fr-FR" dirty="0"/>
          </a:p>
        </p:txBody>
      </p:sp>
      <p:sp>
        <p:nvSpPr>
          <p:cNvPr id="5" name="Titre 4"/>
          <p:cNvSpPr>
            <a:spLocks noGrp="1"/>
          </p:cNvSpPr>
          <p:nvPr>
            <p:ph type="title" idx="4294967295"/>
          </p:nvPr>
        </p:nvSpPr>
        <p:spPr>
          <a:xfrm>
            <a:off x="628650" y="365126"/>
            <a:ext cx="7886700" cy="567748"/>
          </a:xfrm>
          <a:prstGeom prst="rect">
            <a:avLst/>
          </a:prstGeom>
        </p:spPr>
        <p:txBody>
          <a:bodyPr/>
          <a:lstStyle/>
          <a:p>
            <a:pPr lvl="0" algn="l" defTabSz="685783">
              <a:lnSpc>
                <a:spcPct val="90000"/>
              </a:lnSpc>
            </a:pPr>
            <a:r>
              <a:rPr lang="fr-FR" sz="1600" b="1" dirty="0" smtClean="0">
                <a:solidFill>
                  <a:srgbClr val="0F3A9C"/>
                </a:solidFill>
                <a:latin typeface="Arial" charset="0"/>
                <a:ea typeface="+mn-ea"/>
                <a:cs typeface="Arial" charset="0"/>
              </a:rPr>
              <a:t>Sommaire</a:t>
            </a:r>
            <a:endParaRPr lang="fr-FR" sz="1400" dirty="0">
              <a:solidFill>
                <a:srgbClr val="0F3A9C"/>
              </a:solidFill>
              <a:latin typeface="Arial" charset="0"/>
              <a:ea typeface="+mn-ea"/>
              <a:cs typeface="Arial" charset="0"/>
            </a:endParaRPr>
          </a:p>
        </p:txBody>
      </p:sp>
      <p:pic>
        <p:nvPicPr>
          <p:cNvPr id="1026" name="Picture 2" descr="https://static.thenounproject.com/png/1018381-200.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03895" y="6152540"/>
            <a:ext cx="371647" cy="37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61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155308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smtClean="0">
                <a:solidFill>
                  <a:srgbClr val="0F3A9C"/>
                </a:solidFill>
              </a:rPr>
              <a:t>1 </a:t>
            </a:r>
            <a:r>
              <a:rPr lang="fr-FR" sz="1200" dirty="0">
                <a:solidFill>
                  <a:srgbClr val="0F3A9C"/>
                </a:solidFill>
              </a:rPr>
              <a:t>– </a:t>
            </a:r>
            <a:r>
              <a:rPr lang="fr-FR" sz="1200" dirty="0" smtClean="0">
                <a:solidFill>
                  <a:srgbClr val="0F3A9C"/>
                </a:solidFill>
              </a:rPr>
              <a:t>Evaluation initiale</a:t>
            </a:r>
            <a:endParaRPr lang="fr-FR" sz="1200" dirty="0">
              <a:solidFill>
                <a:srgbClr val="0F3A9C"/>
              </a:solidFill>
            </a:endParaRPr>
          </a:p>
          <a:p>
            <a:pPr lvl="1" algn="just"/>
            <a:r>
              <a:rPr lang="fr-FR" sz="1200" dirty="0">
                <a:solidFill>
                  <a:srgbClr val="0F3A9C"/>
                </a:solidFill>
              </a:rPr>
              <a:t>2</a:t>
            </a:r>
            <a:r>
              <a:rPr lang="fr-FR" sz="1200" dirty="0" smtClean="0">
                <a:solidFill>
                  <a:srgbClr val="0F3A9C"/>
                </a:solidFill>
              </a:rPr>
              <a:t> </a:t>
            </a:r>
            <a:r>
              <a:rPr lang="fr-FR" sz="1200" dirty="0">
                <a:solidFill>
                  <a:srgbClr val="0F3A9C"/>
                </a:solidFill>
              </a:rPr>
              <a:t>– </a:t>
            </a:r>
            <a:r>
              <a:rPr lang="fr-FR" sz="1200" dirty="0" smtClean="0">
                <a:solidFill>
                  <a:srgbClr val="0F3A9C"/>
                </a:solidFill>
              </a:rPr>
              <a:t>Réévaluation de routine</a:t>
            </a:r>
            <a:endParaRPr lang="fr-FR" sz="1200" dirty="0">
              <a:solidFill>
                <a:srgbClr val="0F3A9C"/>
              </a:solidFill>
            </a:endParaRPr>
          </a:p>
          <a:p>
            <a:pPr lvl="1" algn="just"/>
            <a:r>
              <a:rPr lang="fr-FR" sz="1200" dirty="0" smtClean="0">
                <a:solidFill>
                  <a:srgbClr val="0F3A9C"/>
                </a:solidFill>
              </a:rPr>
              <a:t>3 </a:t>
            </a:r>
            <a:r>
              <a:rPr lang="fr-FR" sz="1200" dirty="0">
                <a:solidFill>
                  <a:srgbClr val="0F3A9C"/>
                </a:solidFill>
              </a:rPr>
              <a:t>– </a:t>
            </a:r>
            <a:r>
              <a:rPr lang="fr-FR" sz="1200" dirty="0" smtClean="0">
                <a:solidFill>
                  <a:srgbClr val="0F3A9C"/>
                </a:solidFill>
              </a:rPr>
              <a:t>Evaluation de retour (Ex : retour d’hôpital)</a:t>
            </a:r>
            <a:endParaRPr lang="fr-FR" sz="1200" dirty="0">
              <a:solidFill>
                <a:srgbClr val="0F3A9C"/>
              </a:solidFill>
            </a:endParaRPr>
          </a:p>
          <a:p>
            <a:pPr lvl="1" algn="just"/>
            <a:r>
              <a:rPr lang="fr-FR" sz="1200" dirty="0" smtClean="0">
                <a:solidFill>
                  <a:srgbClr val="0F3A9C"/>
                </a:solidFill>
              </a:rPr>
              <a:t>4 </a:t>
            </a:r>
            <a:r>
              <a:rPr lang="fr-FR" sz="1200" dirty="0">
                <a:solidFill>
                  <a:srgbClr val="0F3A9C"/>
                </a:solidFill>
              </a:rPr>
              <a:t>– </a:t>
            </a:r>
            <a:r>
              <a:rPr lang="fr-FR" sz="1200" dirty="0" smtClean="0">
                <a:solidFill>
                  <a:srgbClr val="0F3A9C"/>
                </a:solidFill>
              </a:rPr>
              <a:t>Réévaluation pour changement significatif de l’état de santé</a:t>
            </a:r>
            <a:endParaRPr lang="fr-FR" sz="1200" dirty="0">
              <a:solidFill>
                <a:srgbClr val="0F3A9C"/>
              </a:solidFill>
            </a:endParaRPr>
          </a:p>
          <a:p>
            <a:pPr lvl="1" algn="just"/>
            <a:r>
              <a:rPr lang="fr-FR" sz="1200" dirty="0" smtClean="0">
                <a:solidFill>
                  <a:srgbClr val="0F3A9C"/>
                </a:solidFill>
              </a:rPr>
              <a:t>5 </a:t>
            </a:r>
            <a:r>
              <a:rPr lang="fr-FR" sz="1200" dirty="0">
                <a:solidFill>
                  <a:srgbClr val="0F3A9C"/>
                </a:solidFill>
              </a:rPr>
              <a:t>– </a:t>
            </a:r>
            <a:r>
              <a:rPr lang="fr-FR" sz="1200" dirty="0" smtClean="0">
                <a:solidFill>
                  <a:srgbClr val="0F3A9C"/>
                </a:solidFill>
              </a:rPr>
              <a:t>Evaluation de sortie, couvre les 3 derniers jours du service</a:t>
            </a:r>
            <a:endParaRPr lang="fr-FR" sz="1200" dirty="0">
              <a:solidFill>
                <a:srgbClr val="0F3A9C"/>
              </a:solidFill>
            </a:endParaRPr>
          </a:p>
          <a:p>
            <a:pPr lvl="1" algn="just"/>
            <a:r>
              <a:rPr lang="fr-FR" sz="1200" dirty="0" smtClean="0">
                <a:solidFill>
                  <a:srgbClr val="0F3A9C"/>
                </a:solidFill>
              </a:rPr>
              <a:t>6 </a:t>
            </a:r>
            <a:r>
              <a:rPr lang="fr-FR" sz="1200" dirty="0">
                <a:solidFill>
                  <a:srgbClr val="0F3A9C"/>
                </a:solidFill>
              </a:rPr>
              <a:t>– </a:t>
            </a:r>
            <a:r>
              <a:rPr lang="fr-FR" sz="1200" dirty="0" smtClean="0">
                <a:solidFill>
                  <a:srgbClr val="0F3A9C"/>
                </a:solidFill>
              </a:rPr>
              <a:t>Enregistrement de la sortie du service</a:t>
            </a:r>
            <a:endParaRPr lang="fr-FR" sz="1200" dirty="0">
              <a:solidFill>
                <a:srgbClr val="0F3A9C"/>
              </a:solidFill>
            </a:endParaRPr>
          </a:p>
          <a:p>
            <a:pPr lvl="1" algn="just"/>
            <a:r>
              <a:rPr lang="fr-FR" sz="1200" dirty="0" smtClean="0">
                <a:solidFill>
                  <a:srgbClr val="0F3A9C"/>
                </a:solidFill>
              </a:rPr>
              <a:t>7 – Autre</a:t>
            </a:r>
            <a:endParaRPr lang="fr-FR" sz="1200" dirty="0">
              <a:solidFill>
                <a:srgbClr val="0F3A9C"/>
              </a:solidFill>
            </a:endParaRPr>
          </a:p>
        </p:txBody>
      </p:sp>
      <p:sp>
        <p:nvSpPr>
          <p:cNvPr id="7" name="ZoneTexte 6"/>
          <p:cNvSpPr txBox="1"/>
          <p:nvPr/>
        </p:nvSpPr>
        <p:spPr>
          <a:xfrm>
            <a:off x="957700" y="1013619"/>
            <a:ext cx="2828018" cy="369332"/>
          </a:xfrm>
          <a:prstGeom prst="rect">
            <a:avLst/>
          </a:prstGeom>
          <a:solidFill>
            <a:schemeClr val="bg1"/>
          </a:solidFill>
        </p:spPr>
        <p:txBody>
          <a:bodyPr wrap="none" rtlCol="0">
            <a:spAutoFit/>
          </a:bodyPr>
          <a:lstStyle/>
          <a:p>
            <a:r>
              <a:rPr lang="fr-FR" b="1" i="1" dirty="0" smtClean="0">
                <a:solidFill>
                  <a:srgbClr val="0F3A9C"/>
                </a:solidFill>
              </a:rPr>
              <a:t>iA8 – Raison de l’évaluation</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2938" y="3039344"/>
            <a:ext cx="7818120" cy="58016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	</a:t>
            </a:r>
            <a:r>
              <a:rPr lang="fr-FR" sz="1200" dirty="0" smtClean="0">
                <a:solidFill>
                  <a:srgbClr val="0F3A9C"/>
                </a:solidFill>
              </a:rPr>
              <a:t>|_</a:t>
            </a:r>
            <a:r>
              <a:rPr lang="fr-FR" sz="1200" i="1" u="sng" dirty="0" smtClean="0">
                <a:solidFill>
                  <a:srgbClr val="0F3A9C"/>
                </a:solidFill>
              </a:rPr>
              <a:t>Dernier jour des 3 jours de l’évaluation</a:t>
            </a:r>
            <a:r>
              <a:rPr lang="fr-FR" sz="1200" dirty="0" smtClean="0">
                <a:solidFill>
                  <a:srgbClr val="0F3A9C"/>
                </a:solidFill>
              </a:rPr>
              <a:t>_|</a:t>
            </a:r>
            <a:endParaRPr lang="fr-FR" sz="1200" dirty="0">
              <a:solidFill>
                <a:srgbClr val="0F3A9C"/>
              </a:solidFill>
            </a:endParaRPr>
          </a:p>
        </p:txBody>
      </p:sp>
      <p:sp>
        <p:nvSpPr>
          <p:cNvPr id="12" name="ZoneTexte 11"/>
          <p:cNvSpPr txBox="1"/>
          <p:nvPr/>
        </p:nvSpPr>
        <p:spPr>
          <a:xfrm>
            <a:off x="957700" y="2854677"/>
            <a:ext cx="4101829" cy="369332"/>
          </a:xfrm>
          <a:prstGeom prst="rect">
            <a:avLst/>
          </a:prstGeom>
          <a:solidFill>
            <a:schemeClr val="bg1"/>
          </a:solidFill>
        </p:spPr>
        <p:txBody>
          <a:bodyPr wrap="none" rtlCol="0">
            <a:spAutoFit/>
          </a:bodyPr>
          <a:lstStyle/>
          <a:p>
            <a:r>
              <a:rPr lang="fr-FR" b="1" i="1" dirty="0" smtClean="0">
                <a:solidFill>
                  <a:srgbClr val="0F3A9C"/>
                </a:solidFill>
              </a:rPr>
              <a:t>iA9 – Date de référence pour l’évaluation</a:t>
            </a:r>
            <a:endParaRPr lang="fr-FR" b="1" i="1" dirty="0">
              <a:solidFill>
                <a:srgbClr val="0F3A9C"/>
              </a:solidFill>
            </a:endParaRPr>
          </a:p>
        </p:txBody>
      </p:sp>
      <p:sp>
        <p:nvSpPr>
          <p:cNvPr id="13" name="Rectangle 12"/>
          <p:cNvSpPr/>
          <p:nvPr/>
        </p:nvSpPr>
        <p:spPr>
          <a:xfrm>
            <a:off x="642938" y="3925297"/>
            <a:ext cx="7818120" cy="77728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Ex : Améliorer ma santé, rester à domicile, …</a:t>
            </a:r>
          </a:p>
          <a:p>
            <a:pPr algn="just"/>
            <a:endParaRPr lang="fr-FR" sz="1200" dirty="0" smtClean="0">
              <a:solidFill>
                <a:srgbClr val="0F3A9C"/>
              </a:solidFill>
            </a:endParaRPr>
          </a:p>
          <a:p>
            <a:pPr algn="just"/>
            <a:r>
              <a:rPr lang="fr-FR" sz="1200" i="1" dirty="0">
                <a:solidFill>
                  <a:srgbClr val="0F3A9C"/>
                </a:solidFill>
              </a:rPr>
              <a:t>	</a:t>
            </a:r>
            <a:r>
              <a:rPr lang="fr-FR" sz="1200" dirty="0" smtClean="0">
                <a:solidFill>
                  <a:srgbClr val="0F3A9C"/>
                </a:solidFill>
              </a:rPr>
              <a:t>|______________________|</a:t>
            </a:r>
            <a:endParaRPr lang="fr-FR" sz="1200" dirty="0">
              <a:solidFill>
                <a:srgbClr val="0F3A9C"/>
              </a:solidFill>
            </a:endParaRPr>
          </a:p>
        </p:txBody>
      </p:sp>
      <p:sp>
        <p:nvSpPr>
          <p:cNvPr id="14" name="ZoneTexte 13"/>
          <p:cNvSpPr txBox="1"/>
          <p:nvPr/>
        </p:nvSpPr>
        <p:spPr>
          <a:xfrm>
            <a:off x="957700" y="3740630"/>
            <a:ext cx="3965701" cy="369332"/>
          </a:xfrm>
          <a:prstGeom prst="rect">
            <a:avLst/>
          </a:prstGeom>
          <a:solidFill>
            <a:schemeClr val="bg1"/>
          </a:solidFill>
        </p:spPr>
        <p:txBody>
          <a:bodyPr wrap="none" rtlCol="0">
            <a:spAutoFit/>
          </a:bodyPr>
          <a:lstStyle/>
          <a:p>
            <a:r>
              <a:rPr lang="fr-FR" b="1" i="1" dirty="0" smtClean="0">
                <a:solidFill>
                  <a:srgbClr val="0F3A9C"/>
                </a:solidFill>
              </a:rPr>
              <a:t>iB1a – Attente déclarée par la personne</a:t>
            </a:r>
            <a:endParaRPr lang="fr-FR" b="1" i="1" dirty="0">
              <a:solidFill>
                <a:srgbClr val="0F3A9C"/>
              </a:solidFill>
            </a:endParaRPr>
          </a:p>
        </p:txBody>
      </p:sp>
      <p:sp>
        <p:nvSpPr>
          <p:cNvPr id="15" name="Rectangle 14"/>
          <p:cNvSpPr/>
          <p:nvPr/>
        </p:nvSpPr>
        <p:spPr>
          <a:xfrm>
            <a:off x="662940" y="4755593"/>
            <a:ext cx="7818120" cy="154674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a:solidFill>
                  <a:prstClr val="white"/>
                </a:solidFill>
                <a:latin typeface="Arial" panose="020B0604020202020204" pitchFamily="34" charset="0"/>
                <a:cs typeface="Arial" panose="020B0604020202020204" pitchFamily="34" charset="0"/>
              </a:rPr>
              <a:t>Pour l’item « </a:t>
            </a:r>
            <a:r>
              <a:rPr lang="fr-FR" sz="1400" u="sng" dirty="0" smtClean="0">
                <a:solidFill>
                  <a:prstClr val="white"/>
                </a:solidFill>
                <a:latin typeface="Arial" panose="020B0604020202020204" pitchFamily="34" charset="0"/>
                <a:cs typeface="Arial" panose="020B0604020202020204" pitchFamily="34" charset="0"/>
              </a:rPr>
              <a:t>Raison de l’évaluation</a:t>
            </a:r>
            <a:r>
              <a:rPr lang="fr-FR" sz="1400" u="sng" dirty="0">
                <a:solidFill>
                  <a:prstClr val="white"/>
                </a:solidFill>
                <a:latin typeface="Arial" panose="020B0604020202020204" pitchFamily="34" charset="0"/>
                <a:cs typeface="Arial" panose="020B0604020202020204" pitchFamily="34" charset="0"/>
              </a:rPr>
              <a:t> »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En cas de codage 6 « Enregistrement de la sortie du service », passez tout de suite à la section S.</a:t>
            </a:r>
            <a:endParaRPr lang="fr-FR" sz="1400" u="sng" dirty="0" smtClean="0">
              <a:solidFill>
                <a:prstClr val="white"/>
              </a:solidFill>
              <a:latin typeface="Arial" panose="020B0604020202020204" pitchFamily="34" charset="0"/>
              <a:cs typeface="Arial" panose="020B0604020202020204" pitchFamily="34" charset="0"/>
            </a:endParaRPr>
          </a:p>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l’item « Date de référence pour l’évaluation » :</a:t>
            </a:r>
            <a:r>
              <a:rPr lang="fr-FR" sz="1400" dirty="0" smtClean="0">
                <a:solidFill>
                  <a:prstClr val="white"/>
                </a:solidFill>
                <a:latin typeface="Arial" panose="020B0604020202020204" pitchFamily="34" charset="0"/>
                <a:cs typeface="Arial" panose="020B0604020202020204" pitchFamily="34" charset="0"/>
              </a:rPr>
              <a:t> Il s’agit du dernier jour de votre période d’observation de 3 jours que vous choisissez. Les trois jours doivent se suivre. Ce n’est ni la </a:t>
            </a:r>
            <a:r>
              <a:rPr lang="fr-FR" sz="1400" dirty="0">
                <a:solidFill>
                  <a:prstClr val="white"/>
                </a:solidFill>
                <a:latin typeface="Arial" panose="020B0604020202020204" pitchFamily="34" charset="0"/>
                <a:cs typeface="Arial" panose="020B0604020202020204" pitchFamily="34" charset="0"/>
              </a:rPr>
              <a:t>date de clôture de </a:t>
            </a:r>
            <a:r>
              <a:rPr lang="fr-FR" sz="1400" dirty="0" smtClean="0">
                <a:solidFill>
                  <a:prstClr val="white"/>
                </a:solidFill>
                <a:latin typeface="Arial" panose="020B0604020202020204" pitchFamily="34" charset="0"/>
                <a:cs typeface="Arial" panose="020B0604020202020204" pitchFamily="34" charset="0"/>
              </a:rPr>
              <a:t>l’évaluation ni la </a:t>
            </a:r>
            <a:r>
              <a:rPr lang="fr-FR" sz="1400" dirty="0">
                <a:solidFill>
                  <a:prstClr val="white"/>
                </a:solidFill>
                <a:latin typeface="Arial" panose="020B0604020202020204" pitchFamily="34" charset="0"/>
                <a:cs typeface="Arial" panose="020B0604020202020204" pitchFamily="34" charset="0"/>
              </a:rPr>
              <a:t>date </a:t>
            </a:r>
            <a:r>
              <a:rPr lang="fr-FR" sz="1400" dirty="0" smtClean="0">
                <a:solidFill>
                  <a:prstClr val="white"/>
                </a:solidFill>
                <a:latin typeface="Arial" panose="020B0604020202020204" pitchFamily="34" charset="0"/>
                <a:cs typeface="Arial" panose="020B0604020202020204" pitchFamily="34" charset="0"/>
              </a:rPr>
              <a:t>d’inclusion en gestion de cas. Remplissez </a:t>
            </a:r>
            <a:r>
              <a:rPr lang="fr-FR" sz="1400" dirty="0">
                <a:solidFill>
                  <a:prstClr val="white"/>
                </a:solidFill>
                <a:latin typeface="Arial" panose="020B0604020202020204" pitchFamily="34" charset="0"/>
                <a:cs typeface="Arial" panose="020B0604020202020204" pitchFamily="34" charset="0"/>
              </a:rPr>
              <a:t>toutes les cases ! Si le jour ou le mois ne comporte qu’un seul chiffre il faut mettre un 0 devant. </a:t>
            </a:r>
            <a:endParaRPr lang="fr-FR" sz="1400" u="sng" dirty="0">
              <a:solidFill>
                <a:prstClr val="white"/>
              </a:solidFill>
              <a:latin typeface="Arial" panose="020B0604020202020204" pitchFamily="34" charset="0"/>
              <a:cs typeface="Arial" panose="020B0604020202020204" pitchFamily="34" charset="0"/>
            </a:endParaRPr>
          </a:p>
        </p:txBody>
      </p:sp>
      <p:sp>
        <p:nvSpPr>
          <p:cNvPr id="16" name="ZoneTexte 15"/>
          <p:cNvSpPr txBox="1"/>
          <p:nvPr/>
        </p:nvSpPr>
        <p:spPr>
          <a:xfrm rot="16200000">
            <a:off x="-22469" y="5455716"/>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40504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74481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Ex : </a:t>
            </a:r>
            <a:r>
              <a:rPr lang="fr-FR" sz="1200" i="1" dirty="0" smtClean="0">
                <a:solidFill>
                  <a:srgbClr val="0F3A9C"/>
                </a:solidFill>
              </a:rPr>
              <a:t>13012</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|______________________|</a:t>
            </a:r>
          </a:p>
        </p:txBody>
      </p:sp>
      <p:sp>
        <p:nvSpPr>
          <p:cNvPr id="7" name="ZoneTexte 6"/>
          <p:cNvSpPr txBox="1"/>
          <p:nvPr/>
        </p:nvSpPr>
        <p:spPr>
          <a:xfrm>
            <a:off x="957700" y="1013619"/>
            <a:ext cx="4117859" cy="369332"/>
          </a:xfrm>
          <a:prstGeom prst="rect">
            <a:avLst/>
          </a:prstGeom>
          <a:solidFill>
            <a:schemeClr val="bg1"/>
          </a:solidFill>
        </p:spPr>
        <p:txBody>
          <a:bodyPr wrap="none" rtlCol="0">
            <a:spAutoFit/>
          </a:bodyPr>
          <a:lstStyle/>
          <a:p>
            <a:r>
              <a:rPr lang="fr-FR" b="1" i="1" dirty="0" smtClean="0">
                <a:solidFill>
                  <a:srgbClr val="0F3A9C"/>
                </a:solidFill>
              </a:rPr>
              <a:t>iA10 – Code postal du lieu de vie habituel</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2938" y="2146816"/>
            <a:ext cx="7818120" cy="202995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endParaRPr lang="fr-FR" sz="1200" dirty="0">
              <a:solidFill>
                <a:srgbClr val="0F3A9C"/>
              </a:solidFill>
            </a:endParaRPr>
          </a:p>
        </p:txBody>
      </p:sp>
      <p:sp>
        <p:nvSpPr>
          <p:cNvPr id="12" name="ZoneTexte 11"/>
          <p:cNvSpPr txBox="1"/>
          <p:nvPr/>
        </p:nvSpPr>
        <p:spPr>
          <a:xfrm>
            <a:off x="957700" y="1962149"/>
            <a:ext cx="4590809" cy="369332"/>
          </a:xfrm>
          <a:prstGeom prst="rect">
            <a:avLst/>
          </a:prstGeom>
          <a:solidFill>
            <a:schemeClr val="bg1"/>
          </a:solidFill>
        </p:spPr>
        <p:txBody>
          <a:bodyPr wrap="none" rtlCol="0">
            <a:spAutoFit/>
          </a:bodyPr>
          <a:lstStyle/>
          <a:p>
            <a:r>
              <a:rPr lang="fr-FR" b="1" i="1" dirty="0" smtClean="0">
                <a:solidFill>
                  <a:srgbClr val="0F3A9C"/>
                </a:solidFill>
              </a:rPr>
              <a:t>iA11b – Lieu de vie au moment de l’évaluation</a:t>
            </a:r>
            <a:endParaRPr lang="fr-FR" b="1" i="1" dirty="0">
              <a:solidFill>
                <a:srgbClr val="0F3A9C"/>
              </a:solidFill>
            </a:endParaRPr>
          </a:p>
        </p:txBody>
      </p:sp>
      <p:sp>
        <p:nvSpPr>
          <p:cNvPr id="17" name="Rectangle 16"/>
          <p:cNvSpPr/>
          <p:nvPr/>
        </p:nvSpPr>
        <p:spPr>
          <a:xfrm>
            <a:off x="642938" y="4380486"/>
            <a:ext cx="7818120" cy="178115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a:solidFill>
                  <a:srgbClr val="0F3A9C"/>
                </a:solidFill>
              </a:rPr>
              <a:t>1 – </a:t>
            </a:r>
            <a:r>
              <a:rPr lang="fr-FR" sz="1200" dirty="0" smtClean="0">
                <a:solidFill>
                  <a:srgbClr val="0F3A9C"/>
                </a:solidFill>
              </a:rPr>
              <a:t>Vit seul</a:t>
            </a:r>
            <a:endParaRPr lang="fr-FR" sz="1200" dirty="0">
              <a:solidFill>
                <a:srgbClr val="0F3A9C"/>
              </a:solidFill>
            </a:endParaRPr>
          </a:p>
          <a:p>
            <a:pPr lvl="1" algn="just"/>
            <a:r>
              <a:rPr lang="fr-FR" sz="1200" dirty="0">
                <a:solidFill>
                  <a:srgbClr val="0F3A9C"/>
                </a:solidFill>
              </a:rPr>
              <a:t>2 – </a:t>
            </a:r>
            <a:r>
              <a:rPr lang="fr-FR" sz="1200" dirty="0" smtClean="0">
                <a:solidFill>
                  <a:srgbClr val="0F3A9C"/>
                </a:solidFill>
              </a:rPr>
              <a:t>Avec époux/compagnon uniquement</a:t>
            </a:r>
            <a:endParaRPr lang="fr-FR" sz="1200" dirty="0">
              <a:solidFill>
                <a:srgbClr val="0F3A9C"/>
              </a:solidFill>
            </a:endParaRPr>
          </a:p>
          <a:p>
            <a:pPr lvl="1" algn="just"/>
            <a:r>
              <a:rPr lang="fr-FR" sz="1200" dirty="0">
                <a:solidFill>
                  <a:srgbClr val="0F3A9C"/>
                </a:solidFill>
              </a:rPr>
              <a:t>3 – </a:t>
            </a:r>
            <a:r>
              <a:rPr lang="fr-FR" sz="1200" dirty="0" smtClean="0">
                <a:solidFill>
                  <a:srgbClr val="0F3A9C"/>
                </a:solidFill>
              </a:rPr>
              <a:t>Avec époux/compagnon et autre(s)</a:t>
            </a:r>
            <a:endParaRPr lang="fr-FR" sz="1200" dirty="0">
              <a:solidFill>
                <a:srgbClr val="0F3A9C"/>
              </a:solidFill>
            </a:endParaRPr>
          </a:p>
          <a:p>
            <a:pPr lvl="1" algn="just"/>
            <a:r>
              <a:rPr lang="fr-FR" sz="1200" dirty="0">
                <a:solidFill>
                  <a:srgbClr val="0F3A9C"/>
                </a:solidFill>
              </a:rPr>
              <a:t>4 – </a:t>
            </a:r>
            <a:r>
              <a:rPr lang="fr-FR" sz="1200" dirty="0" smtClean="0">
                <a:solidFill>
                  <a:srgbClr val="0F3A9C"/>
                </a:solidFill>
              </a:rPr>
              <a:t>Avec enfant mais sans conjoint</a:t>
            </a:r>
            <a:endParaRPr lang="fr-FR" sz="1200" dirty="0">
              <a:solidFill>
                <a:srgbClr val="0F3A9C"/>
              </a:solidFill>
            </a:endParaRPr>
          </a:p>
          <a:p>
            <a:pPr lvl="1" algn="just"/>
            <a:r>
              <a:rPr lang="fr-FR" sz="1200" dirty="0">
                <a:solidFill>
                  <a:srgbClr val="0F3A9C"/>
                </a:solidFill>
              </a:rPr>
              <a:t>5 – </a:t>
            </a:r>
            <a:r>
              <a:rPr lang="fr-FR" sz="1200" dirty="0" smtClean="0">
                <a:solidFill>
                  <a:srgbClr val="0F3A9C"/>
                </a:solidFill>
              </a:rPr>
              <a:t>Avec parent(s) ou tuteur(s)</a:t>
            </a:r>
            <a:endParaRPr lang="fr-FR" sz="1200" dirty="0">
              <a:solidFill>
                <a:srgbClr val="0F3A9C"/>
              </a:solidFill>
            </a:endParaRPr>
          </a:p>
          <a:p>
            <a:pPr lvl="1" algn="just"/>
            <a:r>
              <a:rPr lang="fr-FR" sz="1200" dirty="0">
                <a:solidFill>
                  <a:srgbClr val="0F3A9C"/>
                </a:solidFill>
              </a:rPr>
              <a:t>6 – </a:t>
            </a:r>
            <a:r>
              <a:rPr lang="fr-FR" sz="1200" dirty="0" smtClean="0">
                <a:solidFill>
                  <a:srgbClr val="0F3A9C"/>
                </a:solidFill>
              </a:rPr>
              <a:t>Avec frère ou sœur</a:t>
            </a:r>
            <a:endParaRPr lang="fr-FR" sz="1200" dirty="0">
              <a:solidFill>
                <a:srgbClr val="0F3A9C"/>
              </a:solidFill>
            </a:endParaRPr>
          </a:p>
          <a:p>
            <a:pPr lvl="1" algn="just"/>
            <a:r>
              <a:rPr lang="fr-FR" sz="1200" dirty="0">
                <a:solidFill>
                  <a:srgbClr val="0F3A9C"/>
                </a:solidFill>
              </a:rPr>
              <a:t>7 – </a:t>
            </a:r>
            <a:r>
              <a:rPr lang="fr-FR" sz="1200" dirty="0" smtClean="0">
                <a:solidFill>
                  <a:srgbClr val="0F3A9C"/>
                </a:solidFill>
              </a:rPr>
              <a:t>Avec d’autres membres de la famille</a:t>
            </a:r>
          </a:p>
          <a:p>
            <a:pPr lvl="1" algn="just"/>
            <a:r>
              <a:rPr lang="fr-FR" sz="1200" dirty="0" smtClean="0">
                <a:solidFill>
                  <a:srgbClr val="0F3A9C"/>
                </a:solidFill>
              </a:rPr>
              <a:t>8 – Avec d’autres sans parenté</a:t>
            </a:r>
            <a:endParaRPr lang="fr-FR" sz="1200" dirty="0">
              <a:solidFill>
                <a:srgbClr val="0F3A9C"/>
              </a:solidFill>
            </a:endParaRPr>
          </a:p>
        </p:txBody>
      </p:sp>
      <p:sp>
        <p:nvSpPr>
          <p:cNvPr id="18" name="ZoneTexte 17"/>
          <p:cNvSpPr txBox="1"/>
          <p:nvPr/>
        </p:nvSpPr>
        <p:spPr>
          <a:xfrm>
            <a:off x="957700" y="4195820"/>
            <a:ext cx="2590774" cy="369332"/>
          </a:xfrm>
          <a:prstGeom prst="rect">
            <a:avLst/>
          </a:prstGeom>
          <a:solidFill>
            <a:schemeClr val="bg1"/>
          </a:solidFill>
        </p:spPr>
        <p:txBody>
          <a:bodyPr wrap="none" rtlCol="0">
            <a:spAutoFit/>
          </a:bodyPr>
          <a:lstStyle/>
          <a:p>
            <a:r>
              <a:rPr lang="fr-FR" b="1" i="1" dirty="0" smtClean="0">
                <a:solidFill>
                  <a:srgbClr val="0F3A9C"/>
                </a:solidFill>
              </a:rPr>
              <a:t>iA12a – Conditions de vie</a:t>
            </a:r>
            <a:endParaRPr lang="fr-FR" b="1" i="1" dirty="0">
              <a:solidFill>
                <a:srgbClr val="0F3A9C"/>
              </a:solidFill>
            </a:endParaRPr>
          </a:p>
        </p:txBody>
      </p:sp>
      <p:sp>
        <p:nvSpPr>
          <p:cNvPr id="2" name="Rectangle 1"/>
          <p:cNvSpPr/>
          <p:nvPr/>
        </p:nvSpPr>
        <p:spPr>
          <a:xfrm>
            <a:off x="699136" y="2336680"/>
            <a:ext cx="3852862" cy="1789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smtClean="0">
                <a:solidFill>
                  <a:srgbClr val="0F3A9C"/>
                </a:solidFill>
              </a:rPr>
              <a:t>1 – </a:t>
            </a:r>
            <a:r>
              <a:rPr lang="fr-FR" sz="1100" dirty="0">
                <a:solidFill>
                  <a:srgbClr val="0F3A9C"/>
                </a:solidFill>
              </a:rPr>
              <a:t>Habitation </a:t>
            </a:r>
            <a:r>
              <a:rPr lang="fr-FR" sz="1100" dirty="0" smtClean="0">
                <a:solidFill>
                  <a:srgbClr val="0F3A9C"/>
                </a:solidFill>
              </a:rPr>
              <a:t>privée, appartement </a:t>
            </a:r>
            <a:r>
              <a:rPr lang="fr-FR" sz="1100" dirty="0">
                <a:solidFill>
                  <a:srgbClr val="0F3A9C"/>
                </a:solidFill>
              </a:rPr>
              <a:t>ou chambre </a:t>
            </a:r>
            <a:r>
              <a:rPr lang="fr-FR" sz="1100" dirty="0" smtClean="0">
                <a:solidFill>
                  <a:srgbClr val="0F3A9C"/>
                </a:solidFill>
              </a:rPr>
              <a:t>louée</a:t>
            </a:r>
          </a:p>
          <a:p>
            <a:pPr lvl="1" algn="just"/>
            <a:r>
              <a:rPr lang="fr-FR" sz="1100" dirty="0" smtClean="0">
                <a:solidFill>
                  <a:srgbClr val="0F3A9C"/>
                </a:solidFill>
              </a:rPr>
              <a:t>2 – Etablissement </a:t>
            </a:r>
            <a:r>
              <a:rPr lang="fr-FR" sz="1100" dirty="0">
                <a:solidFill>
                  <a:srgbClr val="0F3A9C"/>
                </a:solidFill>
              </a:rPr>
              <a:t>médico social d’hébergement ou résidence service</a:t>
            </a:r>
          </a:p>
          <a:p>
            <a:pPr lvl="1" algn="just"/>
            <a:r>
              <a:rPr lang="fr-FR" sz="1100" dirty="0">
                <a:solidFill>
                  <a:srgbClr val="0F3A9C"/>
                </a:solidFill>
              </a:rPr>
              <a:t>3 – Résidence autonomie (Ex : foyer logement)</a:t>
            </a:r>
          </a:p>
          <a:p>
            <a:pPr lvl="1" algn="just"/>
            <a:r>
              <a:rPr lang="fr-FR" sz="1100" dirty="0">
                <a:solidFill>
                  <a:srgbClr val="0F3A9C"/>
                </a:solidFill>
              </a:rPr>
              <a:t>4 – Maison de santé mentale (Ex : MGEN)</a:t>
            </a:r>
          </a:p>
          <a:p>
            <a:pPr lvl="1" algn="just"/>
            <a:r>
              <a:rPr lang="fr-FR" sz="1100" dirty="0">
                <a:solidFill>
                  <a:srgbClr val="0F3A9C"/>
                </a:solidFill>
              </a:rPr>
              <a:t>5 – Petite unité pour personnes handicapées psychiques (Ex : maison d’accueil)</a:t>
            </a:r>
          </a:p>
          <a:p>
            <a:pPr lvl="1" algn="just"/>
            <a:r>
              <a:rPr lang="fr-FR" sz="1100" dirty="0">
                <a:solidFill>
                  <a:srgbClr val="0F3A9C"/>
                </a:solidFill>
              </a:rPr>
              <a:t>6 – Etablissement pour personnes handicapées</a:t>
            </a:r>
          </a:p>
          <a:p>
            <a:pPr lvl="1" algn="just"/>
            <a:r>
              <a:rPr lang="fr-FR" sz="1100" dirty="0">
                <a:solidFill>
                  <a:srgbClr val="0F3A9C"/>
                </a:solidFill>
              </a:rPr>
              <a:t>7 – Unité ou hôpital </a:t>
            </a:r>
            <a:r>
              <a:rPr lang="fr-FR" sz="1100" dirty="0" smtClean="0">
                <a:solidFill>
                  <a:srgbClr val="0F3A9C"/>
                </a:solidFill>
              </a:rPr>
              <a:t>psychiatrique</a:t>
            </a:r>
            <a:endParaRPr lang="fr-FR" sz="1100" dirty="0">
              <a:solidFill>
                <a:srgbClr val="0F3A9C"/>
              </a:solidFill>
            </a:endParaRPr>
          </a:p>
        </p:txBody>
      </p:sp>
      <p:sp>
        <p:nvSpPr>
          <p:cNvPr id="19" name="Rectangle 18"/>
          <p:cNvSpPr/>
          <p:nvPr/>
        </p:nvSpPr>
        <p:spPr>
          <a:xfrm>
            <a:off x="4551998" y="2336680"/>
            <a:ext cx="3852862" cy="1789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smtClean="0">
                <a:solidFill>
                  <a:srgbClr val="0F3A9C"/>
                </a:solidFill>
              </a:rPr>
              <a:t>8 </a:t>
            </a:r>
            <a:r>
              <a:rPr lang="fr-FR" sz="1100" dirty="0">
                <a:solidFill>
                  <a:srgbClr val="0F3A9C"/>
                </a:solidFill>
              </a:rPr>
              <a:t>– </a:t>
            </a:r>
            <a:r>
              <a:rPr lang="fr-FR" sz="1100" dirty="0" smtClean="0">
                <a:solidFill>
                  <a:srgbClr val="0F3A9C"/>
                </a:solidFill>
              </a:rPr>
              <a:t>Sans domicile fixe</a:t>
            </a:r>
            <a:endParaRPr lang="fr-FR" sz="1100" dirty="0">
              <a:solidFill>
                <a:srgbClr val="0F3A9C"/>
              </a:solidFill>
            </a:endParaRPr>
          </a:p>
          <a:p>
            <a:pPr lvl="1" algn="just"/>
            <a:r>
              <a:rPr lang="fr-FR" sz="1100" dirty="0" smtClean="0">
                <a:solidFill>
                  <a:srgbClr val="0F3A9C"/>
                </a:solidFill>
              </a:rPr>
              <a:t>9 </a:t>
            </a:r>
            <a:r>
              <a:rPr lang="fr-FR" sz="1100" dirty="0">
                <a:solidFill>
                  <a:srgbClr val="0F3A9C"/>
                </a:solidFill>
              </a:rPr>
              <a:t>– </a:t>
            </a:r>
            <a:r>
              <a:rPr lang="fr-FR" sz="1100" dirty="0" smtClean="0">
                <a:solidFill>
                  <a:srgbClr val="0F3A9C"/>
                </a:solidFill>
              </a:rPr>
              <a:t>Etablissement de soins de longue durée, EHPAD, USLD</a:t>
            </a:r>
            <a:endParaRPr lang="fr-FR" sz="1100" dirty="0">
              <a:solidFill>
                <a:srgbClr val="0F3A9C"/>
              </a:solidFill>
            </a:endParaRPr>
          </a:p>
          <a:p>
            <a:pPr lvl="1" algn="just"/>
            <a:r>
              <a:rPr lang="fr-FR" sz="1100" dirty="0" smtClean="0">
                <a:solidFill>
                  <a:srgbClr val="0F3A9C"/>
                </a:solidFill>
              </a:rPr>
              <a:t>10 </a:t>
            </a:r>
            <a:r>
              <a:rPr lang="fr-FR" sz="1100" dirty="0">
                <a:solidFill>
                  <a:srgbClr val="0F3A9C"/>
                </a:solidFill>
              </a:rPr>
              <a:t>– </a:t>
            </a:r>
            <a:r>
              <a:rPr lang="fr-FR" sz="1100" dirty="0" smtClean="0">
                <a:solidFill>
                  <a:srgbClr val="0F3A9C"/>
                </a:solidFill>
              </a:rPr>
              <a:t>Hôpital, service de rééducation</a:t>
            </a:r>
            <a:endParaRPr lang="fr-FR" sz="1100" dirty="0">
              <a:solidFill>
                <a:srgbClr val="0F3A9C"/>
              </a:solidFill>
            </a:endParaRPr>
          </a:p>
          <a:p>
            <a:pPr lvl="1" algn="just"/>
            <a:r>
              <a:rPr lang="fr-FR" sz="1100" dirty="0" smtClean="0">
                <a:solidFill>
                  <a:srgbClr val="0F3A9C"/>
                </a:solidFill>
              </a:rPr>
              <a:t>11 </a:t>
            </a:r>
            <a:r>
              <a:rPr lang="fr-FR" sz="1100" dirty="0">
                <a:solidFill>
                  <a:srgbClr val="0F3A9C"/>
                </a:solidFill>
              </a:rPr>
              <a:t>– </a:t>
            </a:r>
            <a:r>
              <a:rPr lang="fr-FR" sz="1100" dirty="0" smtClean="0">
                <a:solidFill>
                  <a:srgbClr val="0F3A9C"/>
                </a:solidFill>
              </a:rPr>
              <a:t>Unité de soins palliatifs</a:t>
            </a:r>
            <a:endParaRPr lang="fr-FR" sz="1100" dirty="0">
              <a:solidFill>
                <a:srgbClr val="0F3A9C"/>
              </a:solidFill>
            </a:endParaRPr>
          </a:p>
          <a:p>
            <a:pPr lvl="1" algn="just"/>
            <a:r>
              <a:rPr lang="fr-FR" sz="1100" dirty="0" smtClean="0">
                <a:solidFill>
                  <a:srgbClr val="0F3A9C"/>
                </a:solidFill>
              </a:rPr>
              <a:t>12 </a:t>
            </a:r>
            <a:r>
              <a:rPr lang="fr-FR" sz="1100" dirty="0">
                <a:solidFill>
                  <a:srgbClr val="0F3A9C"/>
                </a:solidFill>
              </a:rPr>
              <a:t>– </a:t>
            </a:r>
            <a:r>
              <a:rPr lang="fr-FR" sz="1100" dirty="0" smtClean="0">
                <a:solidFill>
                  <a:srgbClr val="0F3A9C"/>
                </a:solidFill>
              </a:rPr>
              <a:t>Unité, hôpital de soins aigus</a:t>
            </a:r>
            <a:endParaRPr lang="fr-FR" sz="1100" dirty="0">
              <a:solidFill>
                <a:srgbClr val="0F3A9C"/>
              </a:solidFill>
            </a:endParaRPr>
          </a:p>
          <a:p>
            <a:pPr lvl="1" algn="just"/>
            <a:r>
              <a:rPr lang="fr-FR" sz="1100" dirty="0" smtClean="0">
                <a:solidFill>
                  <a:srgbClr val="0F3A9C"/>
                </a:solidFill>
              </a:rPr>
              <a:t>13 – Etablissement carcéral</a:t>
            </a:r>
          </a:p>
          <a:p>
            <a:pPr lvl="1" algn="just"/>
            <a:r>
              <a:rPr lang="fr-FR" sz="1100" dirty="0" smtClean="0">
                <a:solidFill>
                  <a:srgbClr val="0F3A9C"/>
                </a:solidFill>
              </a:rPr>
              <a:t>14 </a:t>
            </a:r>
            <a:r>
              <a:rPr lang="fr-FR" sz="1100" dirty="0">
                <a:solidFill>
                  <a:srgbClr val="0F3A9C"/>
                </a:solidFill>
              </a:rPr>
              <a:t>– </a:t>
            </a:r>
            <a:r>
              <a:rPr lang="fr-FR" sz="1100" dirty="0" smtClean="0">
                <a:solidFill>
                  <a:srgbClr val="0F3A9C"/>
                </a:solidFill>
              </a:rPr>
              <a:t>Autre</a:t>
            </a:r>
            <a:endParaRPr lang="fr-FR" sz="1100"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7966895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114486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Par rapport à il y a 3 mois (ou depuis la dernière évaluation), la personne vit dans des conditions nouvelles (Ex : a déménagé chez une autre personne ou une personne a emménagé chez elle ou une personne est partie ou décédée).</a:t>
            </a:r>
            <a:endParaRPr lang="fr-FR" sz="1200" dirty="0">
              <a:solidFill>
                <a:srgbClr val="0F3A9C"/>
              </a:solidFill>
            </a:endParaRPr>
          </a:p>
          <a:p>
            <a:pPr lvl="1" algn="just"/>
            <a:r>
              <a:rPr lang="fr-FR" sz="1200" dirty="0">
                <a:solidFill>
                  <a:srgbClr val="0F3A9C"/>
                </a:solidFill>
              </a:rPr>
              <a:t>0 – Non</a:t>
            </a:r>
          </a:p>
          <a:p>
            <a:pPr lvl="1" algn="just"/>
            <a:r>
              <a:rPr lang="fr-FR" sz="1200" dirty="0">
                <a:solidFill>
                  <a:srgbClr val="0F3A9C"/>
                </a:solidFill>
              </a:rPr>
              <a:t>1 – </a:t>
            </a:r>
            <a:r>
              <a:rPr lang="fr-FR" sz="1200" dirty="0" smtClean="0">
                <a:solidFill>
                  <a:srgbClr val="0F3A9C"/>
                </a:solidFill>
              </a:rPr>
              <a:t>Oui</a:t>
            </a:r>
          </a:p>
        </p:txBody>
      </p:sp>
      <p:sp>
        <p:nvSpPr>
          <p:cNvPr id="7" name="ZoneTexte 6"/>
          <p:cNvSpPr txBox="1"/>
          <p:nvPr/>
        </p:nvSpPr>
        <p:spPr>
          <a:xfrm>
            <a:off x="957700" y="1013619"/>
            <a:ext cx="4871847" cy="369332"/>
          </a:xfrm>
          <a:prstGeom prst="rect">
            <a:avLst/>
          </a:prstGeom>
          <a:solidFill>
            <a:schemeClr val="bg1"/>
          </a:solidFill>
        </p:spPr>
        <p:txBody>
          <a:bodyPr wrap="none" rtlCol="0">
            <a:spAutoFit/>
          </a:bodyPr>
          <a:lstStyle/>
          <a:p>
            <a:r>
              <a:rPr lang="fr-FR" b="1" i="1" dirty="0" smtClean="0">
                <a:solidFill>
                  <a:srgbClr val="0F3A9C"/>
                </a:solidFill>
              </a:rPr>
              <a:t>iA12b – Changement récent des conditions de vie</a:t>
            </a:r>
            <a:endParaRPr lang="fr-FR" b="1" i="1" dirty="0">
              <a:solidFill>
                <a:srgbClr val="0F3A9C"/>
              </a:solidFill>
            </a:endParaRPr>
          </a:p>
        </p:txBody>
      </p:sp>
      <p:sp>
        <p:nvSpPr>
          <p:cNvPr id="9" name="Arrondir un rectangle avec un coin du même côté 8"/>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2938" y="2580697"/>
            <a:ext cx="7818120" cy="117084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La personne </a:t>
            </a:r>
            <a:r>
              <a:rPr lang="fr-FR" sz="1200" i="1" dirty="0" smtClean="0">
                <a:solidFill>
                  <a:srgbClr val="0F3A9C"/>
                </a:solidFill>
              </a:rPr>
              <a:t>ou l’aidant principal estime qu’elle serait mieux si elle vivait ailleurs.</a:t>
            </a:r>
            <a:endParaRPr lang="fr-FR" sz="1200" dirty="0">
              <a:solidFill>
                <a:srgbClr val="0F3A9C"/>
              </a:solidFill>
            </a:endParaRPr>
          </a:p>
          <a:p>
            <a:pPr lvl="1" algn="just"/>
            <a:r>
              <a:rPr lang="fr-FR" sz="1200" dirty="0">
                <a:solidFill>
                  <a:srgbClr val="0F3A9C"/>
                </a:solidFill>
              </a:rPr>
              <a:t>0 – Non</a:t>
            </a:r>
          </a:p>
          <a:p>
            <a:pPr lvl="1" algn="just"/>
            <a:r>
              <a:rPr lang="fr-FR" sz="1200" dirty="0">
                <a:solidFill>
                  <a:srgbClr val="0F3A9C"/>
                </a:solidFill>
              </a:rPr>
              <a:t>1 – Oui, dans une autre résidence particulière (= autre domicile)</a:t>
            </a:r>
          </a:p>
          <a:p>
            <a:pPr lvl="1" algn="just"/>
            <a:r>
              <a:rPr lang="fr-FR" sz="1200" dirty="0">
                <a:solidFill>
                  <a:srgbClr val="0F3A9C"/>
                </a:solidFill>
              </a:rPr>
              <a:t>2 – Oui, en institution</a:t>
            </a:r>
          </a:p>
        </p:txBody>
      </p:sp>
      <p:sp>
        <p:nvSpPr>
          <p:cNvPr id="12" name="ZoneTexte 11"/>
          <p:cNvSpPr txBox="1"/>
          <p:nvPr/>
        </p:nvSpPr>
        <p:spPr>
          <a:xfrm>
            <a:off x="957700" y="2396030"/>
            <a:ext cx="3993401" cy="369332"/>
          </a:xfrm>
          <a:prstGeom prst="rect">
            <a:avLst/>
          </a:prstGeom>
          <a:solidFill>
            <a:schemeClr val="bg1"/>
          </a:solidFill>
        </p:spPr>
        <p:txBody>
          <a:bodyPr wrap="none" rtlCol="0">
            <a:spAutoFit/>
          </a:bodyPr>
          <a:lstStyle/>
          <a:p>
            <a:r>
              <a:rPr lang="fr-FR" b="1" i="1" dirty="0" smtClean="0">
                <a:solidFill>
                  <a:srgbClr val="0F3A9C"/>
                </a:solidFill>
              </a:rPr>
              <a:t>iA12c – Estimation des conditions de vie</a:t>
            </a:r>
            <a:endParaRPr lang="fr-FR" b="1" i="1" dirty="0">
              <a:solidFill>
                <a:srgbClr val="0F3A9C"/>
              </a:solidFill>
            </a:endParaRPr>
          </a:p>
        </p:txBody>
      </p:sp>
      <p:sp>
        <p:nvSpPr>
          <p:cNvPr id="17" name="Rectangle 16"/>
          <p:cNvSpPr/>
          <p:nvPr/>
        </p:nvSpPr>
        <p:spPr>
          <a:xfrm>
            <a:off x="642938" y="4000641"/>
            <a:ext cx="7818120" cy="114285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Sélectionner l’hospitalisation la plus récente au cours des 180 derniers jours.</a:t>
            </a:r>
            <a:endParaRPr lang="fr-FR" sz="1200" dirty="0" smtClean="0">
              <a:solidFill>
                <a:srgbClr val="0F3A9C"/>
              </a:solidFill>
            </a:endParaRPr>
          </a:p>
          <a:p>
            <a:pPr lvl="1" algn="just"/>
            <a:endParaRPr lang="fr-FR" sz="1200" dirty="0">
              <a:solidFill>
                <a:srgbClr val="0F3A9C"/>
              </a:solidFill>
            </a:endParaRPr>
          </a:p>
          <a:p>
            <a:pPr lvl="1" algn="just"/>
            <a:endParaRPr lang="fr-FR" sz="1200" dirty="0" smtClean="0">
              <a:solidFill>
                <a:srgbClr val="0F3A9C"/>
              </a:solidFill>
            </a:endParaRPr>
          </a:p>
          <a:p>
            <a:pPr lvl="1" algn="just"/>
            <a:endParaRPr lang="fr-FR" sz="1200" dirty="0">
              <a:solidFill>
                <a:srgbClr val="0F3A9C"/>
              </a:solidFill>
            </a:endParaRPr>
          </a:p>
          <a:p>
            <a:pPr lvl="1" algn="just"/>
            <a:endParaRPr lang="fr-FR" sz="1200" dirty="0" smtClean="0">
              <a:solidFill>
                <a:srgbClr val="0F3A9C"/>
              </a:solidFill>
            </a:endParaRPr>
          </a:p>
        </p:txBody>
      </p:sp>
      <p:sp>
        <p:nvSpPr>
          <p:cNvPr id="18" name="ZoneTexte 17"/>
          <p:cNvSpPr txBox="1"/>
          <p:nvPr/>
        </p:nvSpPr>
        <p:spPr>
          <a:xfrm>
            <a:off x="957700" y="3795192"/>
            <a:ext cx="4682307" cy="369332"/>
          </a:xfrm>
          <a:prstGeom prst="rect">
            <a:avLst/>
          </a:prstGeom>
          <a:solidFill>
            <a:schemeClr val="bg1"/>
          </a:solidFill>
        </p:spPr>
        <p:txBody>
          <a:bodyPr wrap="none" rtlCol="0">
            <a:spAutoFit/>
          </a:bodyPr>
          <a:lstStyle/>
          <a:p>
            <a:r>
              <a:rPr lang="fr-FR" b="1" i="1" dirty="0" smtClean="0">
                <a:solidFill>
                  <a:srgbClr val="0F3A9C"/>
                </a:solidFill>
              </a:rPr>
              <a:t>iA13 – Temps depuis la dernière hospitalisation</a:t>
            </a:r>
            <a:endParaRPr lang="fr-FR" b="1" i="1" dirty="0">
              <a:solidFill>
                <a:srgbClr val="0F3A9C"/>
              </a:solidFill>
            </a:endParaRPr>
          </a:p>
        </p:txBody>
      </p:sp>
      <p:sp>
        <p:nvSpPr>
          <p:cNvPr id="14" name="Rectangle 13"/>
          <p:cNvSpPr/>
          <p:nvPr/>
        </p:nvSpPr>
        <p:spPr>
          <a:xfrm>
            <a:off x="699136" y="4238188"/>
            <a:ext cx="3852862" cy="1038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smtClean="0">
                <a:solidFill>
                  <a:srgbClr val="0F3A9C"/>
                </a:solidFill>
              </a:rPr>
              <a:t>0 – Pas d’hospitalisation au cours des 6 derniers mois</a:t>
            </a:r>
          </a:p>
          <a:p>
            <a:pPr lvl="1" algn="just"/>
            <a:r>
              <a:rPr lang="fr-FR" sz="1100" dirty="0" smtClean="0">
                <a:solidFill>
                  <a:srgbClr val="0F3A9C"/>
                </a:solidFill>
              </a:rPr>
              <a:t>1 – 91 à 180 jours</a:t>
            </a:r>
          </a:p>
          <a:p>
            <a:pPr lvl="1" algn="just"/>
            <a:r>
              <a:rPr lang="fr-FR" sz="1100" dirty="0" smtClean="0">
                <a:solidFill>
                  <a:srgbClr val="0F3A9C"/>
                </a:solidFill>
              </a:rPr>
              <a:t>2 – Entre 31 et 90 jours</a:t>
            </a:r>
            <a:endParaRPr lang="fr-FR" sz="1100" dirty="0">
              <a:solidFill>
                <a:srgbClr val="0F3A9C"/>
              </a:solidFill>
            </a:endParaRPr>
          </a:p>
          <a:p>
            <a:pPr lvl="1" algn="just"/>
            <a:r>
              <a:rPr lang="fr-FR" sz="1100" dirty="0">
                <a:solidFill>
                  <a:srgbClr val="0F3A9C"/>
                </a:solidFill>
              </a:rPr>
              <a:t>3 – </a:t>
            </a:r>
            <a:r>
              <a:rPr lang="fr-FR" sz="1100" dirty="0" smtClean="0">
                <a:solidFill>
                  <a:srgbClr val="0F3A9C"/>
                </a:solidFill>
              </a:rPr>
              <a:t>Entre 15 et 30 jours</a:t>
            </a:r>
            <a:endParaRPr lang="fr-FR" sz="1100" dirty="0">
              <a:solidFill>
                <a:srgbClr val="0F3A9C"/>
              </a:solidFill>
            </a:endParaRPr>
          </a:p>
        </p:txBody>
      </p:sp>
      <p:sp>
        <p:nvSpPr>
          <p:cNvPr id="15" name="Rectangle 14"/>
          <p:cNvSpPr/>
          <p:nvPr/>
        </p:nvSpPr>
        <p:spPr>
          <a:xfrm>
            <a:off x="4551998" y="4238188"/>
            <a:ext cx="3852862" cy="1038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fr-FR" sz="1100" dirty="0" smtClean="0">
                <a:solidFill>
                  <a:srgbClr val="0F3A9C"/>
                </a:solidFill>
              </a:rPr>
              <a:t>4 </a:t>
            </a:r>
            <a:r>
              <a:rPr lang="fr-FR" sz="1100" dirty="0">
                <a:solidFill>
                  <a:srgbClr val="0F3A9C"/>
                </a:solidFill>
              </a:rPr>
              <a:t>– </a:t>
            </a:r>
            <a:r>
              <a:rPr lang="fr-FR" sz="1100" dirty="0" smtClean="0">
                <a:solidFill>
                  <a:srgbClr val="0F3A9C"/>
                </a:solidFill>
              </a:rPr>
              <a:t>Entre 8 et 14 jours</a:t>
            </a:r>
            <a:endParaRPr lang="fr-FR" sz="1100" dirty="0">
              <a:solidFill>
                <a:srgbClr val="0F3A9C"/>
              </a:solidFill>
            </a:endParaRPr>
          </a:p>
          <a:p>
            <a:pPr lvl="1" algn="just"/>
            <a:r>
              <a:rPr lang="fr-FR" sz="1100" dirty="0">
                <a:solidFill>
                  <a:srgbClr val="0F3A9C"/>
                </a:solidFill>
              </a:rPr>
              <a:t>5</a:t>
            </a:r>
            <a:r>
              <a:rPr lang="fr-FR" sz="1100" dirty="0" smtClean="0">
                <a:solidFill>
                  <a:srgbClr val="0F3A9C"/>
                </a:solidFill>
              </a:rPr>
              <a:t> </a:t>
            </a:r>
            <a:r>
              <a:rPr lang="fr-FR" sz="1100" dirty="0">
                <a:solidFill>
                  <a:srgbClr val="0F3A9C"/>
                </a:solidFill>
              </a:rPr>
              <a:t>– </a:t>
            </a:r>
            <a:r>
              <a:rPr lang="fr-FR" sz="1100" dirty="0" smtClean="0">
                <a:solidFill>
                  <a:srgbClr val="0F3A9C"/>
                </a:solidFill>
              </a:rPr>
              <a:t>Durant les 7 derniers jours </a:t>
            </a:r>
            <a:endParaRPr lang="fr-FR" sz="1100" dirty="0">
              <a:solidFill>
                <a:srgbClr val="0F3A9C"/>
              </a:solidFill>
            </a:endParaRPr>
          </a:p>
          <a:p>
            <a:pPr lvl="1" algn="just"/>
            <a:r>
              <a:rPr lang="fr-FR" sz="1100" dirty="0">
                <a:solidFill>
                  <a:srgbClr val="0F3A9C"/>
                </a:solidFill>
              </a:rPr>
              <a:t>6</a:t>
            </a:r>
            <a:r>
              <a:rPr lang="fr-FR" sz="1100" dirty="0" smtClean="0">
                <a:solidFill>
                  <a:srgbClr val="0F3A9C"/>
                </a:solidFill>
              </a:rPr>
              <a:t> </a:t>
            </a:r>
            <a:r>
              <a:rPr lang="fr-FR" sz="1100" dirty="0">
                <a:solidFill>
                  <a:srgbClr val="0F3A9C"/>
                </a:solidFill>
              </a:rPr>
              <a:t>– </a:t>
            </a:r>
            <a:r>
              <a:rPr lang="fr-FR" sz="1100" dirty="0" smtClean="0">
                <a:solidFill>
                  <a:srgbClr val="0F3A9C"/>
                </a:solidFill>
              </a:rPr>
              <a:t>Est hospitalisée actuellement </a:t>
            </a:r>
            <a:endParaRPr lang="fr-FR" sz="1100" dirty="0">
              <a:solidFill>
                <a:srgbClr val="0F3A9C"/>
              </a:solidFill>
            </a:endParaRPr>
          </a:p>
        </p:txBody>
      </p:sp>
      <p:sp>
        <p:nvSpPr>
          <p:cNvPr id="16" name="Rectangle 15"/>
          <p:cNvSpPr/>
          <p:nvPr/>
        </p:nvSpPr>
        <p:spPr>
          <a:xfrm>
            <a:off x="662940" y="5238592"/>
            <a:ext cx="7818120" cy="100936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u="sng" dirty="0">
                <a:solidFill>
                  <a:prstClr val="white"/>
                </a:solidFill>
                <a:latin typeface="Arial" panose="020B0604020202020204" pitchFamily="34" charset="0"/>
                <a:cs typeface="Arial" panose="020B0604020202020204" pitchFamily="34" charset="0"/>
              </a:rPr>
              <a:t>Pour l’item « </a:t>
            </a:r>
            <a:r>
              <a:rPr lang="fr-FR" sz="1300" u="sng" dirty="0" smtClean="0">
                <a:solidFill>
                  <a:prstClr val="white"/>
                </a:solidFill>
                <a:latin typeface="Arial" panose="020B0604020202020204" pitchFamily="34" charset="0"/>
                <a:cs typeface="Arial" panose="020B0604020202020204" pitchFamily="34" charset="0"/>
              </a:rPr>
              <a:t>Estimation des conditions de vie</a:t>
            </a:r>
            <a:r>
              <a:rPr lang="fr-FR" sz="1300" u="sng" dirty="0">
                <a:solidFill>
                  <a:prstClr val="white"/>
                </a:solidFill>
                <a:latin typeface="Arial" panose="020B0604020202020204" pitchFamily="34" charset="0"/>
                <a:cs typeface="Arial" panose="020B0604020202020204" pitchFamily="34" charset="0"/>
              </a:rPr>
              <a:t> » :</a:t>
            </a:r>
            <a:r>
              <a:rPr lang="fr-FR" sz="1300" dirty="0">
                <a:solidFill>
                  <a:prstClr val="white"/>
                </a:solidFill>
                <a:latin typeface="Arial" panose="020B0604020202020204" pitchFamily="34" charset="0"/>
                <a:cs typeface="Arial" panose="020B0604020202020204" pitchFamily="34" charset="0"/>
              </a:rPr>
              <a:t> </a:t>
            </a:r>
            <a:r>
              <a:rPr lang="fr-FR" sz="1300" dirty="0" smtClean="0">
                <a:solidFill>
                  <a:prstClr val="white"/>
                </a:solidFill>
                <a:latin typeface="Arial" panose="020B0604020202020204" pitchFamily="34" charset="0"/>
                <a:cs typeface="Arial" panose="020B0604020202020204" pitchFamily="34" charset="0"/>
              </a:rPr>
              <a:t>Si la personne et / ou son aidant estime que la personne serait mieux si elle vivait ailleurs : codez 1 ou 2. </a:t>
            </a:r>
            <a:endParaRPr lang="fr-FR" sz="1300" dirty="0">
              <a:solidFill>
                <a:prstClr val="white"/>
              </a:solidFill>
              <a:latin typeface="Arial" panose="020B0604020202020204" pitchFamily="34" charset="0"/>
              <a:cs typeface="Arial" panose="020B0604020202020204" pitchFamily="34" charset="0"/>
            </a:endParaRPr>
          </a:p>
          <a:p>
            <a:pPr lvl="1" algn="just"/>
            <a:r>
              <a:rPr lang="fr-FR" sz="1300" dirty="0" smtClean="0">
                <a:solidFill>
                  <a:prstClr val="white"/>
                </a:solidFill>
                <a:latin typeface="Arial" panose="020B0604020202020204" pitchFamily="34" charset="0"/>
                <a:cs typeface="Arial" panose="020B0604020202020204" pitchFamily="34" charset="0"/>
              </a:rPr>
              <a:t>Ni la personne ni l’aidant principal : codez 0.</a:t>
            </a:r>
          </a:p>
          <a:p>
            <a:pPr lvl="1" algn="just"/>
            <a:r>
              <a:rPr lang="fr-FR" sz="1300" dirty="0" smtClean="0">
                <a:solidFill>
                  <a:prstClr val="white"/>
                </a:solidFill>
                <a:latin typeface="Arial" panose="020B0604020202020204" pitchFamily="34" charset="0"/>
                <a:cs typeface="Arial" panose="020B0604020202020204" pitchFamily="34" charset="0"/>
              </a:rPr>
              <a:t>La personne oui et l’aidant principal non : codez 1 ou 2.</a:t>
            </a:r>
          </a:p>
          <a:p>
            <a:pPr lvl="1" algn="just"/>
            <a:r>
              <a:rPr lang="fr-FR" sz="1300" dirty="0" smtClean="0">
                <a:solidFill>
                  <a:prstClr val="white"/>
                </a:solidFill>
                <a:latin typeface="Arial" panose="020B0604020202020204" pitchFamily="34" charset="0"/>
                <a:cs typeface="Arial" panose="020B0604020202020204" pitchFamily="34" charset="0"/>
              </a:rPr>
              <a:t>La personne non et l’aidant principal oui : codez 1 ou 2.</a:t>
            </a:r>
          </a:p>
        </p:txBody>
      </p:sp>
      <p:sp>
        <p:nvSpPr>
          <p:cNvPr id="20" name="ZoneTexte 19"/>
          <p:cNvSpPr txBox="1"/>
          <p:nvPr/>
        </p:nvSpPr>
        <p:spPr>
          <a:xfrm rot="16200000">
            <a:off x="-2467" y="557786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9" name="Groupe 18"/>
          <p:cNvGrpSpPr/>
          <p:nvPr/>
        </p:nvGrpSpPr>
        <p:grpSpPr>
          <a:xfrm>
            <a:off x="4251987" y="6437688"/>
            <a:ext cx="640026" cy="325577"/>
            <a:chOff x="4063779" y="6537716"/>
            <a:chExt cx="1016441" cy="200055"/>
          </a:xfrm>
        </p:grpSpPr>
        <p:sp>
          <p:nvSpPr>
            <p:cNvPr id="21" name="Rectangle 2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2" name="ZoneTexte 2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341332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8" name="Rectangle 7"/>
          <p:cNvSpPr/>
          <p:nvPr/>
        </p:nvSpPr>
        <p:spPr>
          <a:xfrm>
            <a:off x="642938" y="1423316"/>
            <a:ext cx="7818120" cy="432978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200" i="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Nom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Ecrivez en majuscules le nom de famille puis le prénom de la personne. Si la personne utilise son deuxième prénom, </a:t>
            </a:r>
            <a:r>
              <a:rPr lang="fr-FR" sz="1200" dirty="0" smtClean="0">
                <a:solidFill>
                  <a:prstClr val="white"/>
                </a:solidFill>
                <a:latin typeface="Arial" panose="020B0604020202020204" pitchFamily="34" charset="0"/>
                <a:cs typeface="Arial" panose="020B0604020202020204" pitchFamily="34" charset="0"/>
              </a:rPr>
              <a:t>écrire </a:t>
            </a:r>
            <a:r>
              <a:rPr lang="fr-FR" sz="1200" dirty="0">
                <a:solidFill>
                  <a:prstClr val="white"/>
                </a:solidFill>
                <a:latin typeface="Arial" panose="020B0604020202020204" pitchFamily="34" charset="0"/>
                <a:cs typeface="Arial" panose="020B0604020202020204" pitchFamily="34" charset="0"/>
              </a:rPr>
              <a:t>celui-ci en entier. L’ajout du nom d’usage est facultatif</a:t>
            </a:r>
            <a:r>
              <a:rPr lang="fr-FR" sz="1200" dirty="0" smtClean="0">
                <a:solidFill>
                  <a:prstClr val="white"/>
                </a:solidFill>
                <a:latin typeface="Arial" panose="020B0604020202020204" pitchFamily="34" charset="0"/>
                <a:cs typeface="Arial" panose="020B0604020202020204" pitchFamily="34" charset="0"/>
              </a:rPr>
              <a:t>.</a:t>
            </a:r>
            <a:endParaRPr lang="fr-FR" sz="1200"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Date de naissance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Remplissez toutes les cases ! Si le jour ou le mois ne comporte qu’un seul chiffre il faut mettre un 0 devant</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Etat matrimonial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 En </a:t>
            </a:r>
            <a:r>
              <a:rPr lang="fr-FR" sz="1200" dirty="0">
                <a:solidFill>
                  <a:prstClr val="white"/>
                </a:solidFill>
                <a:latin typeface="Arial" panose="020B0604020202020204" pitchFamily="34" charset="0"/>
                <a:cs typeface="Arial" panose="020B0604020202020204" pitchFamily="34" charset="0"/>
              </a:rPr>
              <a:t>cas de PACS, codez 3 – Vivant maritalement</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Raison de l’évaluation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En cas de codage 6 « Enregistrement de la sortie du service », passez tout de suite à la section S</a:t>
            </a:r>
            <a:r>
              <a:rPr lang="fr-FR" sz="1200" dirty="0" smtClean="0">
                <a:solidFill>
                  <a:prstClr val="white"/>
                </a:solidFill>
                <a:latin typeface="Arial" panose="020B0604020202020204" pitchFamily="34" charset="0"/>
                <a:cs typeface="Arial" panose="020B0604020202020204" pitchFamily="34" charset="0"/>
              </a:rPr>
              <a:t>.</a:t>
            </a:r>
            <a:endParaRPr lang="fr-FR" sz="1200"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Date de référence pour l’évaluation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Il s’agit du dernier jour de votre période d’observation de 3 jours que vous choisissez. Les trois jours doivent se suivre. Ce n’est ni la date de clôture de l’évaluation ni la date d’inclusion en gestion de cas</a:t>
            </a:r>
            <a:r>
              <a:rPr lang="fr-FR" sz="1200" dirty="0" smtClean="0">
                <a:solidFill>
                  <a:prstClr val="white"/>
                </a:solidFill>
                <a:latin typeface="Arial" panose="020B0604020202020204" pitchFamily="34" charset="0"/>
                <a:cs typeface="Arial" panose="020B0604020202020204" pitchFamily="34" charset="0"/>
              </a:rPr>
              <a:t>. Remplissez </a:t>
            </a:r>
            <a:r>
              <a:rPr lang="fr-FR" sz="1200" dirty="0">
                <a:solidFill>
                  <a:prstClr val="white"/>
                </a:solidFill>
                <a:latin typeface="Arial" panose="020B0604020202020204" pitchFamily="34" charset="0"/>
                <a:cs typeface="Arial" panose="020B0604020202020204" pitchFamily="34" charset="0"/>
              </a:rPr>
              <a:t>toutes les cases ! Si le jour ou le mois ne comporte qu’un seul chiffre il faut mettre un 0 devant</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a:solidFill>
                  <a:prstClr val="white"/>
                </a:solidFill>
                <a:latin typeface="Arial" panose="020B0604020202020204" pitchFamily="34" charset="0"/>
                <a:cs typeface="Arial" panose="020B0604020202020204" pitchFamily="34" charset="0"/>
              </a:rPr>
              <a:t>Item « Raison de l’évaluation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En cas de codage 6 « Enregistrement de la sortie du service », passez tout de suite à la section S</a:t>
            </a:r>
            <a:r>
              <a:rPr lang="fr-FR" sz="1200" dirty="0" smtClean="0">
                <a:solidFill>
                  <a:prstClr val="white"/>
                </a:solidFill>
                <a:latin typeface="Arial" panose="020B0604020202020204" pitchFamily="34" charset="0"/>
                <a:cs typeface="Arial" panose="020B0604020202020204" pitchFamily="34" charset="0"/>
              </a:rPr>
              <a:t>.</a:t>
            </a:r>
            <a:endParaRPr lang="fr-FR" sz="1200"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Date de référence pour l’évaluation </a:t>
            </a:r>
            <a:r>
              <a:rPr lang="fr-FR" sz="1200" i="1" dirty="0" smtClean="0">
                <a:solidFill>
                  <a:prstClr val="white"/>
                </a:solidFill>
                <a:latin typeface="Arial" panose="020B0604020202020204" pitchFamily="34" charset="0"/>
                <a:cs typeface="Arial" panose="020B0604020202020204" pitchFamily="34" charset="0"/>
              </a:rPr>
              <a:t>»</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Remplissez toutes les cases ! Si le jour ou le mois ne comporte qu’un seul chiffre il faut mettre un 0 </a:t>
            </a:r>
            <a:r>
              <a:rPr lang="fr-FR" sz="1200" dirty="0" smtClean="0">
                <a:solidFill>
                  <a:prstClr val="white"/>
                </a:solidFill>
                <a:latin typeface="Arial" panose="020B0604020202020204" pitchFamily="34" charset="0"/>
                <a:cs typeface="Arial" panose="020B0604020202020204" pitchFamily="34" charset="0"/>
              </a:rPr>
              <a:t>devant.</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 Estimation des conditions de vie »</a:t>
            </a:r>
            <a:r>
              <a:rPr lang="fr-FR" sz="1200"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Si la personne et / ou son aidant estime que la personne serait mieux si elle vivait ailleurs : codez 1 ou 2. </a:t>
            </a:r>
          </a:p>
          <a:p>
            <a:pPr lvl="1" algn="just"/>
            <a:r>
              <a:rPr lang="fr-FR" sz="1200" dirty="0">
                <a:solidFill>
                  <a:prstClr val="white"/>
                </a:solidFill>
                <a:latin typeface="Arial" panose="020B0604020202020204" pitchFamily="34" charset="0"/>
                <a:cs typeface="Arial" panose="020B0604020202020204" pitchFamily="34" charset="0"/>
              </a:rPr>
              <a:t>Ni la personne ni l’aidant principal : codez 0</a:t>
            </a:r>
          </a:p>
          <a:p>
            <a:pPr lvl="1" algn="just"/>
            <a:r>
              <a:rPr lang="fr-FR" sz="1200" dirty="0">
                <a:solidFill>
                  <a:prstClr val="white"/>
                </a:solidFill>
                <a:latin typeface="Arial" panose="020B0604020202020204" pitchFamily="34" charset="0"/>
                <a:cs typeface="Arial" panose="020B0604020202020204" pitchFamily="34" charset="0"/>
              </a:rPr>
              <a:t>La personne oui et l’aidant principal non : codez 1 ou 2</a:t>
            </a:r>
          </a:p>
          <a:p>
            <a:pPr lvl="1" algn="just"/>
            <a:r>
              <a:rPr lang="fr-FR" sz="1200" dirty="0">
                <a:solidFill>
                  <a:prstClr val="white"/>
                </a:solidFill>
                <a:latin typeface="Arial" panose="020B0604020202020204" pitchFamily="34" charset="0"/>
                <a:cs typeface="Arial" panose="020B0604020202020204" pitchFamily="34" charset="0"/>
              </a:rPr>
              <a:t>La personne non et l’aidant principal oui : codez 1 ou </a:t>
            </a:r>
            <a:r>
              <a:rPr lang="fr-FR" sz="1200" dirty="0" smtClean="0">
                <a:solidFill>
                  <a:prstClr val="white"/>
                </a:solidFill>
                <a:latin typeface="Arial" panose="020B0604020202020204" pitchFamily="34" charset="0"/>
                <a:cs typeface="Arial" panose="020B0604020202020204" pitchFamily="34" charset="0"/>
              </a:rPr>
              <a:t>2</a:t>
            </a:r>
            <a:endParaRPr lang="fr-FR" sz="1200" dirty="0">
              <a:solidFill>
                <a:prstClr val="white"/>
              </a:solidFill>
              <a:latin typeface="Arial" panose="020B0604020202020204" pitchFamily="34" charset="0"/>
              <a:cs typeface="Arial" panose="020B0604020202020204" pitchFamily="34" charset="0"/>
            </a:endParaRPr>
          </a:p>
        </p:txBody>
      </p:sp>
      <p:sp>
        <p:nvSpPr>
          <p:cNvPr id="10" name="Arrondir un rectangle avec un coin du même côté 9"/>
          <p:cNvSpPr/>
          <p:nvPr/>
        </p:nvSpPr>
        <p:spPr>
          <a:xfrm rot="10800000">
            <a:off x="5519351" y="-11627"/>
            <a:ext cx="2653099"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Informations d’identification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5" name="Groupe 4"/>
          <p:cNvGrpSpPr/>
          <p:nvPr/>
        </p:nvGrpSpPr>
        <p:grpSpPr>
          <a:xfrm>
            <a:off x="4251987" y="6437688"/>
            <a:ext cx="640026" cy="325577"/>
            <a:chOff x="4063779" y="6537716"/>
            <a:chExt cx="1016441" cy="200055"/>
          </a:xfrm>
        </p:grpSpPr>
        <p:sp>
          <p:nvSpPr>
            <p:cNvPr id="6" name="Rectangle 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9" name="ZoneTexte 8">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543424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90723"/>
            <a:ext cx="7388954" cy="481012"/>
          </a:xfrm>
        </p:spPr>
        <p:txBody>
          <a:bodyPr>
            <a:noAutofit/>
          </a:bodyPr>
          <a:lstStyle/>
          <a:p>
            <a:r>
              <a:rPr lang="fr-FR" sz="1800" dirty="0" smtClean="0"/>
              <a:t>Présentation du domaine</a:t>
            </a:r>
            <a:endParaRPr lang="fr-FR" sz="1800" dirty="0"/>
          </a:p>
        </p:txBody>
      </p:sp>
      <p:sp>
        <p:nvSpPr>
          <p:cNvPr id="4" name="Rectangle 3"/>
          <p:cNvSpPr/>
          <p:nvPr/>
        </p:nvSpPr>
        <p:spPr>
          <a:xfrm>
            <a:off x="662940" y="1389023"/>
            <a:ext cx="7818120" cy="101826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Admission et historique initial </a:t>
            </a:r>
            <a:r>
              <a:rPr lang="fr-FR" sz="1400" dirty="0">
                <a:solidFill>
                  <a:prstClr val="white"/>
                </a:solidFill>
                <a:latin typeface="Arial" panose="020B0604020202020204" pitchFamily="34" charset="0"/>
                <a:cs typeface="Arial" panose="020B0604020202020204" pitchFamily="34" charset="0"/>
              </a:rPr>
              <a:t>p</a:t>
            </a:r>
            <a:r>
              <a:rPr lang="fr-FR" sz="1400" dirty="0" smtClean="0">
                <a:solidFill>
                  <a:prstClr val="white"/>
                </a:solidFill>
                <a:latin typeface="Arial" panose="020B0604020202020204" pitchFamily="34" charset="0"/>
                <a:cs typeface="Arial" panose="020B0604020202020204" pitchFamily="34" charset="0"/>
              </a:rPr>
              <a:t>ermet </a:t>
            </a:r>
            <a:r>
              <a:rPr lang="fr-FR" sz="1400" dirty="0">
                <a:solidFill>
                  <a:prstClr val="white"/>
                </a:solidFill>
                <a:latin typeface="Arial" panose="020B0604020202020204" pitchFamily="34" charset="0"/>
                <a:cs typeface="Arial" panose="020B0604020202020204" pitchFamily="34" charset="0"/>
              </a:rPr>
              <a:t>de recueillir des informations de base (non présentes en section A) qui ne devraient pas être modifiées pendant la durée de prise en charge. Cette section n'est remplie que lorsque la personne est admise dans le service, ici en gestion des cas, lors de la première évaluation</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62940" y="2961283"/>
            <a:ext cx="7818120" cy="2746772"/>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smtClean="0">
                <a:solidFill>
                  <a:srgbClr val="0F3A9C"/>
                </a:solidFill>
              </a:rPr>
              <a:t>Le renseignement des informations du domaine </a:t>
            </a:r>
            <a:r>
              <a:rPr lang="fr-FR" sz="1600" b="1" dirty="0" smtClean="0">
                <a:solidFill>
                  <a:srgbClr val="0F3A9C"/>
                </a:solidFill>
              </a:rPr>
              <a:t>Admission et historique initial</a:t>
            </a:r>
            <a:r>
              <a:rPr lang="fr-FR" sz="1600" dirty="0" smtClean="0">
                <a:solidFill>
                  <a:srgbClr val="0F3A9C"/>
                </a:solidFill>
              </a:rPr>
              <a:t> permet de recueillir :</a:t>
            </a:r>
          </a:p>
          <a:p>
            <a:pPr algn="just"/>
            <a:endParaRPr lang="fr-FR" sz="1600" dirty="0" smtClean="0">
              <a:solidFill>
                <a:srgbClr val="0F3A9C"/>
              </a:solidFill>
            </a:endParaRPr>
          </a:p>
          <a:p>
            <a:pPr marL="742950" lvl="1" indent="-285750" algn="just">
              <a:buFont typeface="Arial" panose="020B0604020202020204" pitchFamily="34" charset="0"/>
              <a:buChar char="•"/>
            </a:pPr>
            <a:r>
              <a:rPr lang="fr-FR" sz="1600" b="1" dirty="0" smtClean="0">
                <a:solidFill>
                  <a:srgbClr val="0F3A9C"/>
                </a:solidFill>
              </a:rPr>
              <a:t>La date d’entrée en gestion de cas</a:t>
            </a:r>
          </a:p>
          <a:p>
            <a:pPr marL="742950" lvl="1" indent="-285750" algn="just">
              <a:buFont typeface="Arial" panose="020B0604020202020204" pitchFamily="34" charset="0"/>
              <a:buChar char="•"/>
            </a:pPr>
            <a:r>
              <a:rPr lang="fr-FR" sz="1600" b="1" dirty="0" smtClean="0">
                <a:solidFill>
                  <a:srgbClr val="0F3A9C"/>
                </a:solidFill>
              </a:rPr>
              <a:t>La nécessité ou non d’un interprète pour communiquer avec la personne</a:t>
            </a:r>
          </a:p>
          <a:p>
            <a:pPr marL="742950" lvl="1" indent="-285750" algn="just">
              <a:buFont typeface="Arial" panose="020B0604020202020204" pitchFamily="34" charset="0"/>
              <a:buChar char="•"/>
            </a:pPr>
            <a:r>
              <a:rPr lang="fr-FR" sz="1600" b="1" dirty="0" smtClean="0">
                <a:solidFill>
                  <a:srgbClr val="0F3A9C"/>
                </a:solidFill>
              </a:rPr>
              <a:t>Un historique résidentiel sur les 5 dernières années</a:t>
            </a:r>
            <a:endParaRPr lang="fr-FR" sz="1600" b="1" dirty="0">
              <a:solidFill>
                <a:srgbClr val="0F3A9C"/>
              </a:solidFill>
            </a:endParaRPr>
          </a:p>
        </p:txBody>
      </p:sp>
      <p:sp>
        <p:nvSpPr>
          <p:cNvPr id="8" name="Arrondir un rectangle avec un coin du même côté 7"/>
          <p:cNvSpPr/>
          <p:nvPr/>
        </p:nvSpPr>
        <p:spPr>
          <a:xfrm rot="10800000">
            <a:off x="5219700" y="-11627"/>
            <a:ext cx="29527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Admission et historique initial</a:t>
            </a:r>
            <a:endParaRPr lang="fr-FR" sz="1400"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a:off x="662940" y="2572901"/>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42938" y="150298"/>
            <a:ext cx="8874252" cy="1325563"/>
          </a:xfrm>
        </p:spPr>
        <p:txBody>
          <a:bodyPr/>
          <a:lstStyle/>
          <a:p>
            <a:r>
              <a:rPr lang="fr-FR" sz="1800" dirty="0" smtClean="0"/>
              <a:t>Section B. Admission et historique initial</a:t>
            </a:r>
          </a:p>
          <a:p>
            <a:endParaRPr lang="fr-FR" dirty="0"/>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739931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79020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	</a:t>
            </a:r>
            <a:r>
              <a:rPr lang="fr-FR" sz="1200" dirty="0">
                <a:solidFill>
                  <a:srgbClr val="0F3A9C"/>
                </a:solidFill>
              </a:rPr>
              <a:t>|______________________|</a:t>
            </a:r>
          </a:p>
        </p:txBody>
      </p:sp>
      <p:sp>
        <p:nvSpPr>
          <p:cNvPr id="7" name="ZoneTexte 6"/>
          <p:cNvSpPr txBox="1"/>
          <p:nvPr/>
        </p:nvSpPr>
        <p:spPr>
          <a:xfrm>
            <a:off x="957700" y="1013619"/>
            <a:ext cx="3370987" cy="369332"/>
          </a:xfrm>
          <a:prstGeom prst="rect">
            <a:avLst/>
          </a:prstGeom>
          <a:solidFill>
            <a:schemeClr val="bg1"/>
          </a:solidFill>
        </p:spPr>
        <p:txBody>
          <a:bodyPr wrap="none" rtlCol="0">
            <a:spAutoFit/>
          </a:bodyPr>
          <a:lstStyle/>
          <a:p>
            <a:r>
              <a:rPr lang="fr-FR" b="1" i="1" dirty="0" smtClean="0">
                <a:solidFill>
                  <a:srgbClr val="0F3A9C"/>
                </a:solidFill>
              </a:rPr>
              <a:t>iB2 </a:t>
            </a:r>
            <a:r>
              <a:rPr lang="fr-FR" b="1" i="1" dirty="0">
                <a:solidFill>
                  <a:srgbClr val="0F3A9C"/>
                </a:solidFill>
              </a:rPr>
              <a:t>– Date d'ouverture du dossier</a:t>
            </a:r>
          </a:p>
        </p:txBody>
      </p:sp>
      <p:sp>
        <p:nvSpPr>
          <p:cNvPr id="8" name="Arrondir un rectangle avec un coin du même côté 7"/>
          <p:cNvSpPr/>
          <p:nvPr/>
        </p:nvSpPr>
        <p:spPr>
          <a:xfrm rot="10800000">
            <a:off x="5219700" y="-11627"/>
            <a:ext cx="29527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Admission et historique initial</a:t>
            </a:r>
            <a:endParaRPr lang="fr-FR" sz="14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642938" y="2363211"/>
            <a:ext cx="7818120" cy="109476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Avec demande d’un interprète si besoin.</a:t>
            </a:r>
            <a:endParaRPr lang="fr-FR" sz="1200" dirty="0">
              <a:solidFill>
                <a:srgbClr val="0F3A9C"/>
              </a:solidFill>
            </a:endParaRPr>
          </a:p>
          <a:p>
            <a:pPr lvl="1" algn="just"/>
            <a:r>
              <a:rPr lang="fr-FR" sz="1200" dirty="0">
                <a:solidFill>
                  <a:srgbClr val="0F3A9C"/>
                </a:solidFill>
              </a:rPr>
              <a:t>1 – Français</a:t>
            </a:r>
          </a:p>
          <a:p>
            <a:pPr lvl="1" algn="just"/>
            <a:r>
              <a:rPr lang="fr-FR" sz="1200" dirty="0" smtClean="0">
                <a:solidFill>
                  <a:srgbClr val="0F3A9C"/>
                </a:solidFill>
              </a:rPr>
              <a:t>2 </a:t>
            </a:r>
            <a:r>
              <a:rPr lang="fr-FR" sz="1200" dirty="0">
                <a:solidFill>
                  <a:srgbClr val="0F3A9C"/>
                </a:solidFill>
              </a:rPr>
              <a:t>– A besoin d'une personne parlant sa langue pour communiquer</a:t>
            </a:r>
          </a:p>
        </p:txBody>
      </p:sp>
      <p:sp>
        <p:nvSpPr>
          <p:cNvPr id="10" name="ZoneTexte 9"/>
          <p:cNvSpPr txBox="1"/>
          <p:nvPr/>
        </p:nvSpPr>
        <p:spPr>
          <a:xfrm>
            <a:off x="957700" y="2178544"/>
            <a:ext cx="2135521" cy="369332"/>
          </a:xfrm>
          <a:prstGeom prst="rect">
            <a:avLst/>
          </a:prstGeom>
          <a:solidFill>
            <a:schemeClr val="bg1"/>
          </a:solidFill>
        </p:spPr>
        <p:txBody>
          <a:bodyPr wrap="none" rtlCol="0">
            <a:spAutoFit/>
          </a:bodyPr>
          <a:lstStyle/>
          <a:p>
            <a:r>
              <a:rPr lang="fr-FR" b="1" i="1" dirty="0" smtClean="0">
                <a:solidFill>
                  <a:srgbClr val="0F3A9C"/>
                </a:solidFill>
              </a:rPr>
              <a:t>iB4 </a:t>
            </a:r>
            <a:r>
              <a:rPr lang="fr-FR" b="1" i="1" dirty="0">
                <a:solidFill>
                  <a:srgbClr val="0F3A9C"/>
                </a:solidFill>
              </a:rPr>
              <a:t>– Langue </a:t>
            </a:r>
            <a:r>
              <a:rPr lang="fr-FR" b="1" i="1" dirty="0" smtClean="0">
                <a:solidFill>
                  <a:srgbClr val="0F3A9C"/>
                </a:solidFill>
              </a:rPr>
              <a:t>usuelle</a:t>
            </a:r>
            <a:endParaRPr lang="fr-FR" b="1" i="1" dirty="0">
              <a:solidFill>
                <a:srgbClr val="0F3A9C"/>
              </a:solidFill>
            </a:endParaRPr>
          </a:p>
        </p:txBody>
      </p:sp>
      <p:sp>
        <p:nvSpPr>
          <p:cNvPr id="13" name="Rectangle 12"/>
          <p:cNvSpPr/>
          <p:nvPr/>
        </p:nvSpPr>
        <p:spPr>
          <a:xfrm>
            <a:off x="662940" y="3667138"/>
            <a:ext cx="7818120" cy="98922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a:solidFill>
                  <a:prstClr val="white"/>
                </a:solidFill>
                <a:latin typeface="Arial" panose="020B0604020202020204" pitchFamily="34" charset="0"/>
                <a:cs typeface="Arial" panose="020B0604020202020204" pitchFamily="34" charset="0"/>
              </a:rPr>
              <a:t>Pour l’item « </a:t>
            </a:r>
            <a:r>
              <a:rPr lang="fr-FR" sz="1400" u="sng" dirty="0" smtClean="0">
                <a:solidFill>
                  <a:prstClr val="white"/>
                </a:solidFill>
                <a:latin typeface="Arial" panose="020B0604020202020204" pitchFamily="34" charset="0"/>
                <a:cs typeface="Arial" panose="020B0604020202020204" pitchFamily="34" charset="0"/>
              </a:rPr>
              <a:t>Date d’ouverture du dossier</a:t>
            </a:r>
            <a:r>
              <a:rPr lang="fr-FR" sz="1400" u="sng" dirty="0">
                <a:solidFill>
                  <a:prstClr val="white"/>
                </a:solidFill>
                <a:latin typeface="Arial" panose="020B0604020202020204" pitchFamily="34" charset="0"/>
                <a:cs typeface="Arial" panose="020B0604020202020204" pitchFamily="34" charset="0"/>
              </a:rPr>
              <a:t> »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Indiquez la date d’entrée en gestion </a:t>
            </a:r>
            <a:r>
              <a:rPr lang="fr-FR" sz="1400" dirty="0">
                <a:solidFill>
                  <a:prstClr val="white"/>
                </a:solidFill>
                <a:latin typeface="Arial" panose="020B0604020202020204" pitchFamily="34" charset="0"/>
                <a:cs typeface="Arial" panose="020B0604020202020204" pitchFamily="34" charset="0"/>
              </a:rPr>
              <a:t>de </a:t>
            </a:r>
            <a:r>
              <a:rPr lang="fr-FR" sz="1400" dirty="0" smtClean="0">
                <a:solidFill>
                  <a:prstClr val="white"/>
                </a:solidFill>
                <a:latin typeface="Arial" panose="020B0604020202020204" pitchFamily="34" charset="0"/>
                <a:cs typeface="Arial" panose="020B0604020202020204" pitchFamily="34" charset="0"/>
              </a:rPr>
              <a:t>cas. Cette date ne sera pas modifiée lors des différentes évaluations qui suivront, quel que soit le motif de ces évaluations postérieures (ex : routine, après hospitalisation,…).</a:t>
            </a:r>
            <a:endParaRPr lang="fr-FR" sz="1400" dirty="0">
              <a:solidFill>
                <a:prstClr val="white"/>
              </a:solidFill>
              <a:latin typeface="Arial" panose="020B0604020202020204" pitchFamily="34" charset="0"/>
              <a:cs typeface="Arial" panose="020B0604020202020204" pitchFamily="34" charset="0"/>
            </a:endParaRPr>
          </a:p>
        </p:txBody>
      </p:sp>
      <p:sp>
        <p:nvSpPr>
          <p:cNvPr id="14" name="ZoneTexte 13"/>
          <p:cNvSpPr txBox="1"/>
          <p:nvPr/>
        </p:nvSpPr>
        <p:spPr>
          <a:xfrm rot="16200000">
            <a:off x="-22469" y="400786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1" name="Groupe 10"/>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826705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Arrondir un rectangle avec un coin du même côté 7"/>
          <p:cNvSpPr/>
          <p:nvPr/>
        </p:nvSpPr>
        <p:spPr>
          <a:xfrm rot="10800000">
            <a:off x="5219700" y="-11627"/>
            <a:ext cx="29527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Admission et historique initial</a:t>
            </a:r>
            <a:endParaRPr lang="fr-FR" sz="14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2938" y="1198285"/>
            <a:ext cx="7818120" cy="37928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iB5a </a:t>
            </a:r>
            <a:r>
              <a:rPr lang="fr-FR" sz="1200" b="1" dirty="0">
                <a:solidFill>
                  <a:srgbClr val="0F3A9C"/>
                </a:solidFill>
              </a:rPr>
              <a:t>– Etablissement de soins de longue durée </a:t>
            </a:r>
            <a:r>
              <a:rPr lang="fr-FR" sz="1200" b="1" dirty="0" smtClean="0">
                <a:solidFill>
                  <a:srgbClr val="0F3A9C"/>
                </a:solidFill>
              </a:rPr>
              <a:t>(Ex : </a:t>
            </a:r>
            <a:r>
              <a:rPr lang="fr-FR" sz="1200" b="1" dirty="0">
                <a:solidFill>
                  <a:srgbClr val="0F3A9C"/>
                </a:solidFill>
              </a:rPr>
              <a:t>EHPAD, </a:t>
            </a:r>
            <a:r>
              <a:rPr lang="fr-FR" sz="1200" b="1" dirty="0" smtClean="0">
                <a:solidFill>
                  <a:srgbClr val="0F3A9C"/>
                </a:solidFill>
              </a:rPr>
              <a:t>USLD)</a:t>
            </a:r>
          </a:p>
          <a:p>
            <a:pPr lvl="1" algn="just"/>
            <a:r>
              <a:rPr lang="fr-FR" sz="1200" dirty="0" smtClean="0">
                <a:solidFill>
                  <a:srgbClr val="0F3A9C"/>
                </a:solidFill>
              </a:rPr>
              <a:t>0 – Non</a:t>
            </a:r>
          </a:p>
          <a:p>
            <a:pPr lvl="1" algn="just"/>
            <a:r>
              <a:rPr lang="fr-FR" sz="1200" dirty="0" smtClean="0">
                <a:solidFill>
                  <a:srgbClr val="0F3A9C"/>
                </a:solidFill>
              </a:rPr>
              <a:t>1 – Oui</a:t>
            </a:r>
          </a:p>
          <a:p>
            <a:pPr lvl="1" algn="just"/>
            <a:endParaRPr lang="fr-FR" sz="1200" dirty="0" smtClean="0">
              <a:solidFill>
                <a:srgbClr val="0F3A9C"/>
              </a:solidFill>
            </a:endParaRPr>
          </a:p>
          <a:p>
            <a:pPr algn="just"/>
            <a:r>
              <a:rPr lang="fr-FR" sz="1200" b="1" dirty="0" smtClean="0">
                <a:solidFill>
                  <a:srgbClr val="0F3A9C"/>
                </a:solidFill>
              </a:rPr>
              <a:t>iB5b </a:t>
            </a:r>
            <a:r>
              <a:rPr lang="fr-FR" sz="1200" b="1" dirty="0">
                <a:solidFill>
                  <a:srgbClr val="0F3A9C"/>
                </a:solidFill>
              </a:rPr>
              <a:t>– Etablissement médico-social d'hébergement ou foyer </a:t>
            </a:r>
            <a:r>
              <a:rPr lang="fr-FR" sz="1200" b="1" dirty="0" smtClean="0">
                <a:solidFill>
                  <a:srgbClr val="0F3A9C"/>
                </a:solidFill>
              </a:rPr>
              <a:t>logement </a:t>
            </a:r>
            <a:endParaRPr lang="fr-FR" sz="1200" b="1" dirty="0">
              <a:solidFill>
                <a:srgbClr val="0F3A9C"/>
              </a:solidFill>
            </a:endParaRPr>
          </a:p>
          <a:p>
            <a:pPr lvl="1" algn="just"/>
            <a:r>
              <a:rPr lang="fr-FR" sz="1200" dirty="0" smtClean="0">
                <a:solidFill>
                  <a:srgbClr val="0F3A9C"/>
                </a:solidFill>
              </a:rPr>
              <a:t>0 </a:t>
            </a:r>
            <a:r>
              <a:rPr lang="fr-FR" sz="1200" dirty="0">
                <a:solidFill>
                  <a:srgbClr val="0F3A9C"/>
                </a:solidFill>
              </a:rPr>
              <a:t>– Non</a:t>
            </a:r>
          </a:p>
          <a:p>
            <a:pPr lvl="1" algn="just"/>
            <a:r>
              <a:rPr lang="fr-FR" sz="1200" dirty="0">
                <a:solidFill>
                  <a:srgbClr val="0F3A9C"/>
                </a:solidFill>
              </a:rPr>
              <a:t>1 – Oui </a:t>
            </a:r>
            <a:endParaRPr lang="fr-FR" sz="1200" dirty="0" smtClean="0">
              <a:solidFill>
                <a:srgbClr val="0F3A9C"/>
              </a:solidFill>
            </a:endParaRPr>
          </a:p>
          <a:p>
            <a:pPr lvl="1" algn="just"/>
            <a:endParaRPr lang="fr-FR" sz="1200" dirty="0">
              <a:solidFill>
                <a:srgbClr val="0F3A9C"/>
              </a:solidFill>
            </a:endParaRPr>
          </a:p>
          <a:p>
            <a:pPr algn="just"/>
            <a:r>
              <a:rPr lang="fr-FR" sz="1200" b="1" dirty="0" smtClean="0">
                <a:solidFill>
                  <a:srgbClr val="0F3A9C"/>
                </a:solidFill>
              </a:rPr>
              <a:t>iB5e </a:t>
            </a:r>
            <a:r>
              <a:rPr lang="fr-FR" sz="1200" b="1" dirty="0">
                <a:solidFill>
                  <a:srgbClr val="0F3A9C"/>
                </a:solidFill>
              </a:rPr>
              <a:t>– Etablissement de santé mentale - par ex. foyer pour malades </a:t>
            </a:r>
            <a:r>
              <a:rPr lang="fr-FR" sz="1200" b="1" dirty="0" smtClean="0">
                <a:solidFill>
                  <a:srgbClr val="0F3A9C"/>
                </a:solidFill>
              </a:rPr>
              <a:t>mentaux</a:t>
            </a:r>
            <a:endParaRPr lang="fr-FR" sz="1200" b="1" dirty="0">
              <a:solidFill>
                <a:srgbClr val="0F3A9C"/>
              </a:solidFill>
            </a:endParaRPr>
          </a:p>
          <a:p>
            <a:pPr lvl="1" algn="just"/>
            <a:r>
              <a:rPr lang="fr-FR" sz="1200" dirty="0" smtClean="0">
                <a:solidFill>
                  <a:srgbClr val="0F3A9C"/>
                </a:solidFill>
              </a:rPr>
              <a:t>0 </a:t>
            </a:r>
            <a:r>
              <a:rPr lang="fr-FR" sz="1200" dirty="0">
                <a:solidFill>
                  <a:srgbClr val="0F3A9C"/>
                </a:solidFill>
              </a:rPr>
              <a:t>– </a:t>
            </a:r>
            <a:r>
              <a:rPr lang="fr-FR" sz="1200" dirty="0" smtClean="0">
                <a:solidFill>
                  <a:srgbClr val="0F3A9C"/>
                </a:solidFill>
              </a:rPr>
              <a:t>Non</a:t>
            </a:r>
            <a:endParaRPr lang="fr-FR" sz="1200" dirty="0">
              <a:solidFill>
                <a:srgbClr val="0F3A9C"/>
              </a:solidFill>
            </a:endParaRPr>
          </a:p>
          <a:p>
            <a:pPr lvl="1" algn="just"/>
            <a:r>
              <a:rPr lang="fr-FR" sz="1200" dirty="0">
                <a:solidFill>
                  <a:srgbClr val="0F3A9C"/>
                </a:solidFill>
              </a:rPr>
              <a:t>1 – Oui </a:t>
            </a:r>
            <a:endParaRPr lang="fr-FR" sz="1200" dirty="0" smtClean="0">
              <a:solidFill>
                <a:srgbClr val="0F3A9C"/>
              </a:solidFill>
            </a:endParaRPr>
          </a:p>
          <a:p>
            <a:pPr lvl="1" algn="just"/>
            <a:endParaRPr lang="fr-FR" sz="1200" dirty="0">
              <a:solidFill>
                <a:srgbClr val="0F3A9C"/>
              </a:solidFill>
            </a:endParaRPr>
          </a:p>
          <a:p>
            <a:pPr algn="just"/>
            <a:r>
              <a:rPr lang="fr-FR" sz="1200" b="1" dirty="0" smtClean="0">
                <a:solidFill>
                  <a:srgbClr val="0F3A9C"/>
                </a:solidFill>
              </a:rPr>
              <a:t>iB5c </a:t>
            </a:r>
            <a:r>
              <a:rPr lang="fr-FR" sz="1200" b="1" dirty="0">
                <a:solidFill>
                  <a:srgbClr val="0F3A9C"/>
                </a:solidFill>
              </a:rPr>
              <a:t>– </a:t>
            </a:r>
            <a:r>
              <a:rPr lang="fr-FR" sz="1200" b="1" dirty="0" smtClean="0">
                <a:solidFill>
                  <a:srgbClr val="0F3A9C"/>
                </a:solidFill>
              </a:rPr>
              <a:t>Hôpital </a:t>
            </a:r>
            <a:r>
              <a:rPr lang="fr-FR" sz="1200" b="1" dirty="0">
                <a:solidFill>
                  <a:srgbClr val="0F3A9C"/>
                </a:solidFill>
              </a:rPr>
              <a:t>ou unité psychiatrique</a:t>
            </a: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Non</a:t>
            </a:r>
          </a:p>
          <a:p>
            <a:pPr lvl="1" algn="just"/>
            <a:r>
              <a:rPr lang="fr-FR" sz="1200" dirty="0">
                <a:solidFill>
                  <a:srgbClr val="0F3A9C"/>
                </a:solidFill>
              </a:rPr>
              <a:t>1 – </a:t>
            </a:r>
            <a:r>
              <a:rPr lang="fr-FR" sz="1200" dirty="0" smtClean="0">
                <a:solidFill>
                  <a:srgbClr val="0F3A9C"/>
                </a:solidFill>
              </a:rPr>
              <a:t>Oui</a:t>
            </a:r>
          </a:p>
          <a:p>
            <a:pPr lvl="1" algn="just"/>
            <a:endParaRPr lang="fr-FR" sz="1200" dirty="0" smtClean="0">
              <a:solidFill>
                <a:srgbClr val="0F3A9C"/>
              </a:solidFill>
            </a:endParaRPr>
          </a:p>
          <a:p>
            <a:pPr algn="just"/>
            <a:r>
              <a:rPr lang="fr-FR" sz="1200" b="1" dirty="0" smtClean="0">
                <a:solidFill>
                  <a:srgbClr val="0F3A9C"/>
                </a:solidFill>
              </a:rPr>
              <a:t>iB5d </a:t>
            </a:r>
            <a:r>
              <a:rPr lang="fr-FR" sz="1200" b="1" dirty="0">
                <a:solidFill>
                  <a:srgbClr val="0F3A9C"/>
                </a:solidFill>
              </a:rPr>
              <a:t>– Etablissement pour handicapés mentaux</a:t>
            </a:r>
          </a:p>
          <a:p>
            <a:pPr algn="just"/>
            <a:r>
              <a:rPr lang="fr-FR" sz="1200" i="1" dirty="0">
                <a:solidFill>
                  <a:srgbClr val="0F3A9C"/>
                </a:solidFill>
              </a:rPr>
              <a:t>	</a:t>
            </a:r>
            <a:r>
              <a:rPr lang="fr-FR" sz="1200" dirty="0">
                <a:solidFill>
                  <a:srgbClr val="0F3A9C"/>
                </a:solidFill>
              </a:rPr>
              <a:t>0 – Non</a:t>
            </a:r>
          </a:p>
          <a:p>
            <a:pPr lvl="1" algn="just"/>
            <a:r>
              <a:rPr lang="fr-FR" sz="1200" dirty="0">
                <a:solidFill>
                  <a:srgbClr val="0F3A9C"/>
                </a:solidFill>
              </a:rPr>
              <a:t>1 – </a:t>
            </a:r>
            <a:r>
              <a:rPr lang="fr-FR" sz="1200" dirty="0" smtClean="0">
                <a:solidFill>
                  <a:srgbClr val="0F3A9C"/>
                </a:solidFill>
              </a:rPr>
              <a:t>Oui</a:t>
            </a:r>
          </a:p>
        </p:txBody>
      </p:sp>
      <p:sp>
        <p:nvSpPr>
          <p:cNvPr id="12" name="ZoneTexte 11"/>
          <p:cNvSpPr txBox="1"/>
          <p:nvPr/>
        </p:nvSpPr>
        <p:spPr>
          <a:xfrm>
            <a:off x="957700" y="1013619"/>
            <a:ext cx="5624938" cy="369332"/>
          </a:xfrm>
          <a:prstGeom prst="rect">
            <a:avLst/>
          </a:prstGeom>
          <a:solidFill>
            <a:schemeClr val="bg1"/>
          </a:solidFill>
        </p:spPr>
        <p:txBody>
          <a:bodyPr wrap="none" rtlCol="0">
            <a:spAutoFit/>
          </a:bodyPr>
          <a:lstStyle/>
          <a:p>
            <a:r>
              <a:rPr lang="fr-FR" b="1" i="1" dirty="0" smtClean="0">
                <a:solidFill>
                  <a:srgbClr val="0F3A9C"/>
                </a:solidFill>
              </a:rPr>
              <a:t>iB5 </a:t>
            </a:r>
            <a:r>
              <a:rPr lang="fr-FR" b="1" i="1" dirty="0">
                <a:solidFill>
                  <a:srgbClr val="0F3A9C"/>
                </a:solidFill>
              </a:rPr>
              <a:t>– Histoire résidentielle dans les 5 années précédentes</a:t>
            </a:r>
          </a:p>
        </p:txBody>
      </p:sp>
      <p:sp>
        <p:nvSpPr>
          <p:cNvPr id="15" name="Rectangle 14"/>
          <p:cNvSpPr/>
          <p:nvPr/>
        </p:nvSpPr>
        <p:spPr>
          <a:xfrm>
            <a:off x="662940" y="5105414"/>
            <a:ext cx="7818120" cy="98922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prstClr val="white"/>
                </a:solidFill>
                <a:latin typeface="Arial" panose="020B0604020202020204" pitchFamily="34" charset="0"/>
                <a:cs typeface="Arial" panose="020B0604020202020204" pitchFamily="34" charset="0"/>
              </a:rPr>
              <a:t>Pour chacun des items « Histoire résidentielle dans les 5 années précédentes :</a:t>
            </a:r>
            <a:r>
              <a:rPr lang="fr-FR" sz="1400" dirty="0">
                <a:solidFill>
                  <a:prstClr val="white"/>
                </a:solidFill>
                <a:latin typeface="Arial" panose="020B0604020202020204" pitchFamily="34" charset="0"/>
                <a:cs typeface="Arial" panose="020B0604020202020204" pitchFamily="34" charset="0"/>
              </a:rPr>
              <a:t> Codez « Oui » à partir d’une nuit passée dans l’établissement concerné. </a:t>
            </a:r>
            <a:r>
              <a:rPr lang="fr-FR" sz="1400" dirty="0" smtClean="0">
                <a:solidFill>
                  <a:prstClr val="white"/>
                </a:solidFill>
                <a:latin typeface="Arial" panose="020B0604020202020204" pitchFamily="34" charset="0"/>
                <a:cs typeface="Arial" panose="020B0604020202020204" pitchFamily="34" charset="0"/>
              </a:rPr>
              <a:t>Il </a:t>
            </a:r>
            <a:r>
              <a:rPr lang="fr-FR" sz="1400" dirty="0">
                <a:solidFill>
                  <a:prstClr val="white"/>
                </a:solidFill>
                <a:latin typeface="Arial" panose="020B0604020202020204" pitchFamily="34" charset="0"/>
                <a:cs typeface="Arial" panose="020B0604020202020204" pitchFamily="34" charset="0"/>
              </a:rPr>
              <a:t>est recherché si la personne a eu une expérience de la vie en collectivité les 5 dernières </a:t>
            </a:r>
            <a:r>
              <a:rPr lang="fr-FR" sz="1400" dirty="0" smtClean="0">
                <a:solidFill>
                  <a:prstClr val="white"/>
                </a:solidFill>
                <a:latin typeface="Arial" panose="020B0604020202020204" pitchFamily="34" charset="0"/>
                <a:cs typeface="Arial" panose="020B0604020202020204" pitchFamily="34" charset="0"/>
              </a:rPr>
              <a:t>années.</a:t>
            </a:r>
            <a:endParaRPr lang="fr-FR" sz="1400" dirty="0">
              <a:solidFill>
                <a:prstClr val="white"/>
              </a:solidFill>
              <a:latin typeface="Arial" panose="020B0604020202020204" pitchFamily="34" charset="0"/>
              <a:cs typeface="Arial" panose="020B0604020202020204" pitchFamily="34" charset="0"/>
            </a:endParaRPr>
          </a:p>
          <a:p>
            <a:pPr algn="just"/>
            <a:endParaRPr lang="fr-FR" sz="1400" u="sng" dirty="0" smtClean="0">
              <a:solidFill>
                <a:srgbClr val="FFC000"/>
              </a:solidFill>
              <a:latin typeface="Arial" panose="020B0604020202020204" pitchFamily="34" charset="0"/>
              <a:cs typeface="Arial" panose="020B0604020202020204" pitchFamily="34" charset="0"/>
            </a:endParaRPr>
          </a:p>
        </p:txBody>
      </p:sp>
      <p:sp>
        <p:nvSpPr>
          <p:cNvPr id="16" name="ZoneTexte 15"/>
          <p:cNvSpPr txBox="1"/>
          <p:nvPr/>
        </p:nvSpPr>
        <p:spPr>
          <a:xfrm rot="16200000">
            <a:off x="-22469" y="5446138"/>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9" name="Groupe 8"/>
          <p:cNvGrpSpPr/>
          <p:nvPr/>
        </p:nvGrpSpPr>
        <p:grpSpPr>
          <a:xfrm>
            <a:off x="4251987" y="6437688"/>
            <a:ext cx="640026" cy="325577"/>
            <a:chOff x="4063779" y="6537716"/>
            <a:chExt cx="1016441" cy="200055"/>
          </a:xfrm>
        </p:grpSpPr>
        <p:sp>
          <p:nvSpPr>
            <p:cNvPr id="10" name="Rectangle 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245306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423318"/>
            <a:ext cx="7818120" cy="2578839"/>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600" i="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600" i="1" dirty="0" smtClean="0">
                <a:solidFill>
                  <a:prstClr val="white"/>
                </a:solidFill>
                <a:latin typeface="Arial" panose="020B0604020202020204" pitchFamily="34" charset="0"/>
                <a:cs typeface="Arial" panose="020B0604020202020204" pitchFamily="34" charset="0"/>
              </a:rPr>
              <a:t>Item </a:t>
            </a:r>
            <a:r>
              <a:rPr lang="fr-FR" sz="1600" i="1" dirty="0">
                <a:solidFill>
                  <a:prstClr val="white"/>
                </a:solidFill>
                <a:latin typeface="Arial" panose="020B0604020202020204" pitchFamily="34" charset="0"/>
                <a:cs typeface="Arial" panose="020B0604020202020204" pitchFamily="34" charset="0"/>
              </a:rPr>
              <a:t>« Date d’ouverture du dossier » </a:t>
            </a:r>
            <a:r>
              <a:rPr lang="fr-FR" sz="1600" dirty="0">
                <a:solidFill>
                  <a:prstClr val="white"/>
                </a:solidFill>
                <a:latin typeface="Arial" panose="020B0604020202020204" pitchFamily="34" charset="0"/>
                <a:cs typeface="Arial" panose="020B0604020202020204" pitchFamily="34" charset="0"/>
              </a:rPr>
              <a:t>–</a:t>
            </a:r>
            <a:r>
              <a:rPr lang="fr-FR" sz="1600" i="1" dirty="0" smtClean="0">
                <a:solidFill>
                  <a:prstClr val="white"/>
                </a:solidFill>
                <a:latin typeface="Arial" panose="020B0604020202020204" pitchFamily="34" charset="0"/>
                <a:cs typeface="Arial" panose="020B0604020202020204" pitchFamily="34" charset="0"/>
              </a:rPr>
              <a:t> </a:t>
            </a:r>
            <a:r>
              <a:rPr lang="fr-FR" sz="1600" dirty="0">
                <a:solidFill>
                  <a:prstClr val="white"/>
                </a:solidFill>
                <a:latin typeface="Arial" panose="020B0604020202020204" pitchFamily="34" charset="0"/>
                <a:cs typeface="Arial" panose="020B0604020202020204" pitchFamily="34" charset="0"/>
              </a:rPr>
              <a:t>Indiquez la date d’entrée en gestion de cas. </a:t>
            </a:r>
            <a:r>
              <a:rPr lang="fr-FR" sz="1600" dirty="0" smtClean="0">
                <a:solidFill>
                  <a:prstClr val="white"/>
                </a:solidFill>
                <a:latin typeface="Arial" panose="020B0604020202020204" pitchFamily="34" charset="0"/>
                <a:cs typeface="Arial" panose="020B0604020202020204" pitchFamily="34" charset="0"/>
              </a:rPr>
              <a:t>Cette </a:t>
            </a:r>
            <a:r>
              <a:rPr lang="fr-FR" sz="1600" dirty="0">
                <a:solidFill>
                  <a:prstClr val="white"/>
                </a:solidFill>
                <a:latin typeface="Arial" panose="020B0604020202020204" pitchFamily="34" charset="0"/>
                <a:cs typeface="Arial" panose="020B0604020202020204" pitchFamily="34" charset="0"/>
              </a:rPr>
              <a:t>date ne sera pas modifiée lors des différentes évaluations qui suivront, quel que soit le motif de ces évaluations postérieures (ex : routine, après hospitalisation,…).</a:t>
            </a:r>
          </a:p>
          <a:p>
            <a:pPr marL="171450" indent="-171450" algn="just">
              <a:buFont typeface="Arial" panose="020B0604020202020204" pitchFamily="34" charset="0"/>
              <a:buChar char="•"/>
            </a:pPr>
            <a:r>
              <a:rPr lang="fr-FR" sz="1600" i="1" dirty="0" smtClean="0">
                <a:solidFill>
                  <a:prstClr val="white"/>
                </a:solidFill>
                <a:latin typeface="Arial" panose="020B0604020202020204" pitchFamily="34" charset="0"/>
                <a:cs typeface="Arial" panose="020B0604020202020204" pitchFamily="34" charset="0"/>
              </a:rPr>
              <a:t>Items «</a:t>
            </a:r>
            <a:r>
              <a:rPr lang="fr-FR" sz="1600" i="1" dirty="0">
                <a:solidFill>
                  <a:prstClr val="white"/>
                </a:solidFill>
                <a:latin typeface="Arial" panose="020B0604020202020204" pitchFamily="34" charset="0"/>
                <a:cs typeface="Arial" panose="020B0604020202020204" pitchFamily="34" charset="0"/>
              </a:rPr>
              <a:t> Histoire résidentielle dans les 5 années précédentes </a:t>
            </a:r>
            <a:r>
              <a:rPr lang="fr-FR" sz="1600" dirty="0">
                <a:solidFill>
                  <a:prstClr val="white"/>
                </a:solidFill>
                <a:latin typeface="Arial" panose="020B0604020202020204" pitchFamily="34" charset="0"/>
                <a:cs typeface="Arial" panose="020B0604020202020204" pitchFamily="34" charset="0"/>
              </a:rPr>
              <a:t>–</a:t>
            </a:r>
            <a:r>
              <a:rPr lang="fr-FR" sz="1600" i="1" dirty="0" smtClean="0">
                <a:solidFill>
                  <a:prstClr val="white"/>
                </a:solidFill>
                <a:latin typeface="Arial" panose="020B0604020202020204" pitchFamily="34" charset="0"/>
                <a:cs typeface="Arial" panose="020B0604020202020204" pitchFamily="34" charset="0"/>
              </a:rPr>
              <a:t> </a:t>
            </a:r>
            <a:r>
              <a:rPr lang="fr-FR" sz="1600" dirty="0">
                <a:solidFill>
                  <a:prstClr val="white"/>
                </a:solidFill>
                <a:latin typeface="Arial" panose="020B0604020202020204" pitchFamily="34" charset="0"/>
                <a:cs typeface="Arial" panose="020B0604020202020204" pitchFamily="34" charset="0"/>
              </a:rPr>
              <a:t>Codez oui à partir d’une nuit passée dans l’établissement concerné. Il est recherché si la personne a eu une expérience de la vie en collectivité les 5 dernières années.</a:t>
            </a:r>
            <a:endParaRPr lang="fr-FR" sz="1600" u="sng" dirty="0">
              <a:solidFill>
                <a:prstClr val="white"/>
              </a:solidFill>
              <a:latin typeface="Arial" panose="020B0604020202020204" pitchFamily="34" charset="0"/>
              <a:cs typeface="Arial" panose="020B0604020202020204" pitchFamily="34" charset="0"/>
            </a:endParaRPr>
          </a:p>
        </p:txBody>
      </p:sp>
      <p:sp>
        <p:nvSpPr>
          <p:cNvPr id="6" name="Arrondir un rectangle avec un coin du même côté 5"/>
          <p:cNvSpPr/>
          <p:nvPr/>
        </p:nvSpPr>
        <p:spPr>
          <a:xfrm rot="10800000">
            <a:off x="5219700" y="-11627"/>
            <a:ext cx="29527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Admission et historique initial</a:t>
            </a:r>
            <a:endParaRPr lang="fr-FR" sz="1400" b="1" dirty="0">
              <a:solidFill>
                <a:prstClr val="white"/>
              </a:solidFill>
              <a:latin typeface="Arial" panose="020B0604020202020204" pitchFamily="34" charset="0"/>
              <a:cs typeface="Arial" panose="020B0604020202020204" pitchFamily="34" charset="0"/>
            </a:endParaRPr>
          </a:p>
        </p:txBody>
      </p:sp>
      <p:sp>
        <p:nvSpPr>
          <p:cNvPr id="7"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171989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62940" y="238979"/>
            <a:ext cx="7388954" cy="481012"/>
          </a:xfrm>
        </p:spPr>
        <p:txBody>
          <a:bodyPr>
            <a:noAutofit/>
          </a:bodyPr>
          <a:lstStyle/>
          <a:p>
            <a:r>
              <a:rPr lang="fr-FR" sz="1800" dirty="0" smtClean="0"/>
              <a:t>Présentation du domaine</a:t>
            </a:r>
            <a:endParaRPr lang="fr-FR" sz="1800" dirty="0"/>
          </a:p>
        </p:txBody>
      </p:sp>
      <p:sp>
        <p:nvSpPr>
          <p:cNvPr id="2" name="Rectangle 1"/>
          <p:cNvSpPr/>
          <p:nvPr/>
        </p:nvSpPr>
        <p:spPr>
          <a:xfrm>
            <a:off x="662940" y="1389022"/>
            <a:ext cx="7789545" cy="8448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Ce domaine permet d’avoir une approche de </a:t>
            </a:r>
            <a:r>
              <a:rPr lang="fr-FR" sz="1400" b="1" dirty="0" smtClean="0">
                <a:solidFill>
                  <a:prstClr val="white"/>
                </a:solidFill>
                <a:latin typeface="Arial" panose="020B0604020202020204" pitchFamily="34" charset="0"/>
                <a:cs typeface="Arial" panose="020B0604020202020204" pitchFamily="34" charset="0"/>
              </a:rPr>
              <a:t>l’état cognitif </a:t>
            </a:r>
            <a:r>
              <a:rPr lang="fr-FR" sz="1400" dirty="0" smtClean="0">
                <a:solidFill>
                  <a:prstClr val="white"/>
                </a:solidFill>
                <a:latin typeface="Arial" panose="020B0604020202020204" pitchFamily="34" charset="0"/>
                <a:cs typeface="Arial" panose="020B0604020202020204" pitchFamily="34" charset="0"/>
              </a:rPr>
              <a:t>de la personne</a:t>
            </a:r>
            <a:r>
              <a:rPr lang="fr-FR" sz="1400" dirty="0">
                <a:solidFill>
                  <a:prstClr val="white"/>
                </a:solidFill>
                <a:latin typeface="Arial" panose="020B0604020202020204" pitchFamily="34" charset="0"/>
                <a:cs typeface="Arial" panose="020B0604020202020204" pitchFamily="34" charset="0"/>
              </a:rPr>
              <a:t>.</a:t>
            </a:r>
          </a:p>
        </p:txBody>
      </p:sp>
      <p:sp>
        <p:nvSpPr>
          <p:cNvPr id="6" name="Rectangle 5"/>
          <p:cNvSpPr/>
          <p:nvPr/>
        </p:nvSpPr>
        <p:spPr>
          <a:xfrm>
            <a:off x="634365" y="2772312"/>
            <a:ext cx="7818120" cy="228505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a:solidFill>
                  <a:srgbClr val="0F3A9C"/>
                </a:solidFill>
              </a:rPr>
              <a:t>Il est important de déterminer les performances actuelles de mémorisation, prise de </a:t>
            </a:r>
            <a:r>
              <a:rPr lang="fr-FR" sz="1600" dirty="0" smtClean="0">
                <a:solidFill>
                  <a:srgbClr val="0F3A9C"/>
                </a:solidFill>
              </a:rPr>
              <a:t>décisions </a:t>
            </a:r>
            <a:r>
              <a:rPr lang="fr-FR" sz="1600" dirty="0">
                <a:solidFill>
                  <a:srgbClr val="0F3A9C"/>
                </a:solidFill>
              </a:rPr>
              <a:t>et d’organisation des activités personnelles </a:t>
            </a:r>
            <a:r>
              <a:rPr lang="fr-FR" sz="1600" dirty="0" smtClean="0">
                <a:solidFill>
                  <a:srgbClr val="0F3A9C"/>
                </a:solidFill>
              </a:rPr>
              <a:t>quotidiennes. </a:t>
            </a:r>
          </a:p>
          <a:p>
            <a:pPr algn="just"/>
            <a:r>
              <a:rPr lang="fr-FR" sz="1600" dirty="0" smtClean="0">
                <a:solidFill>
                  <a:srgbClr val="0F3A9C"/>
                </a:solidFill>
              </a:rPr>
              <a:t>Les items de ce domaine </a:t>
            </a:r>
            <a:r>
              <a:rPr lang="fr-FR" sz="1600" dirty="0">
                <a:solidFill>
                  <a:srgbClr val="0F3A9C"/>
                </a:solidFill>
              </a:rPr>
              <a:t>sont des facteurs cruciaux pour de nombreuses </a:t>
            </a:r>
            <a:r>
              <a:rPr lang="fr-FR" sz="1600" dirty="0" smtClean="0">
                <a:solidFill>
                  <a:srgbClr val="0F3A9C"/>
                </a:solidFill>
              </a:rPr>
              <a:t>décisions, de projets de vie, de </a:t>
            </a:r>
            <a:r>
              <a:rPr lang="fr-FR" sz="1600" dirty="0">
                <a:solidFill>
                  <a:srgbClr val="0F3A9C"/>
                </a:solidFill>
              </a:rPr>
              <a:t>plan de soins, </a:t>
            </a:r>
            <a:r>
              <a:rPr lang="fr-FR" sz="1600" dirty="0" smtClean="0">
                <a:solidFill>
                  <a:srgbClr val="0F3A9C"/>
                </a:solidFill>
              </a:rPr>
              <a:t>en </a:t>
            </a:r>
            <a:r>
              <a:rPr lang="fr-FR" sz="1600" dirty="0">
                <a:solidFill>
                  <a:srgbClr val="0F3A9C"/>
                </a:solidFill>
              </a:rPr>
              <a:t>partie parce qu’ils affectent la façon dont la personne peut suivre </a:t>
            </a:r>
            <a:r>
              <a:rPr lang="fr-FR" sz="1600" dirty="0" smtClean="0">
                <a:solidFill>
                  <a:srgbClr val="0F3A9C"/>
                </a:solidFill>
              </a:rPr>
              <a:t>des </a:t>
            </a:r>
            <a:r>
              <a:rPr lang="fr-FR" sz="1600" dirty="0">
                <a:solidFill>
                  <a:srgbClr val="0F3A9C"/>
                </a:solidFill>
              </a:rPr>
              <a:t>instructions </a:t>
            </a:r>
            <a:r>
              <a:rPr lang="fr-FR" sz="1600" dirty="0" smtClean="0">
                <a:solidFill>
                  <a:srgbClr val="0F3A9C"/>
                </a:solidFill>
              </a:rPr>
              <a:t>liées à sa prise à charge et prendre </a:t>
            </a:r>
            <a:r>
              <a:rPr lang="fr-FR" sz="1600" dirty="0">
                <a:solidFill>
                  <a:srgbClr val="0F3A9C"/>
                </a:solidFill>
              </a:rPr>
              <a:t>des décisions appropriées de façon indépendante.</a:t>
            </a:r>
            <a:endParaRPr lang="fr-FR" sz="1600" b="1" dirty="0">
              <a:solidFill>
                <a:srgbClr val="0F3A9C"/>
              </a:solidFill>
            </a:endParaRPr>
          </a:p>
        </p:txBody>
      </p:sp>
      <p:sp>
        <p:nvSpPr>
          <p:cNvPr id="8" name="Arrondir un rectangle avec un coin du même côté 7"/>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sp>
        <p:nvSpPr>
          <p:cNvPr id="9" name="ZoneTexte 8"/>
          <p:cNvSpPr txBox="1"/>
          <p:nvPr/>
        </p:nvSpPr>
        <p:spPr>
          <a:xfrm>
            <a:off x="662940" y="2381108"/>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4" name="Titre 3"/>
          <p:cNvSpPr>
            <a:spLocks noGrp="1"/>
          </p:cNvSpPr>
          <p:nvPr>
            <p:ph type="title" idx="4294967295"/>
          </p:nvPr>
        </p:nvSpPr>
        <p:spPr>
          <a:xfrm>
            <a:off x="669925" y="187842"/>
            <a:ext cx="8874252" cy="1325563"/>
          </a:xfrm>
        </p:spPr>
        <p:txBody>
          <a:bodyPr/>
          <a:lstStyle/>
          <a:p>
            <a:r>
              <a:rPr lang="fr-FR" sz="1800" dirty="0" smtClean="0"/>
              <a:t>Section C. Cognition</a:t>
            </a:r>
          </a:p>
          <a:p>
            <a:endParaRPr lang="fr-FR" dirty="0"/>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440400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6"/>
            <a:ext cx="7818120" cy="255556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400" i="1" dirty="0" smtClean="0">
              <a:solidFill>
                <a:srgbClr val="0F3A9C"/>
              </a:solidFill>
            </a:endParaRPr>
          </a:p>
          <a:p>
            <a:pPr algn="just"/>
            <a:r>
              <a:rPr lang="fr-FR" sz="1400" i="1" dirty="0" smtClean="0">
                <a:solidFill>
                  <a:srgbClr val="0F3A9C"/>
                </a:solidFill>
              </a:rPr>
              <a:t>Décisions concernant les tâches de la vie quotidienne (Ex : quand se lever, prendre les repas, quels vêtements porter ou quelles activités faire)</a:t>
            </a:r>
          </a:p>
          <a:p>
            <a:pPr algn="just"/>
            <a:r>
              <a:rPr lang="fr-FR" sz="1400" i="1" dirty="0">
                <a:solidFill>
                  <a:srgbClr val="0F3A9C"/>
                </a:solidFill>
              </a:rPr>
              <a:t>	</a:t>
            </a:r>
            <a:r>
              <a:rPr lang="fr-FR" sz="1400" dirty="0" smtClean="0">
                <a:solidFill>
                  <a:srgbClr val="0F3A9C"/>
                </a:solidFill>
              </a:rPr>
              <a:t>0 – Indépendant – Décisions logiques et raisonnables</a:t>
            </a:r>
            <a:endParaRPr lang="fr-FR" sz="1400" i="1" dirty="0" smtClean="0">
              <a:solidFill>
                <a:srgbClr val="0F3A9C"/>
              </a:solidFill>
            </a:endParaRPr>
          </a:p>
          <a:p>
            <a:pPr lvl="1" algn="just"/>
            <a:r>
              <a:rPr lang="fr-FR" sz="1400" dirty="0" smtClean="0">
                <a:solidFill>
                  <a:srgbClr val="0F3A9C"/>
                </a:solidFill>
              </a:rPr>
              <a:t>1 – Indépendance relative – Quelques difficultés dans les situations nouvelles</a:t>
            </a:r>
          </a:p>
          <a:p>
            <a:pPr lvl="1" algn="just"/>
            <a:r>
              <a:rPr lang="fr-FR" sz="1400" dirty="0" smtClean="0">
                <a:solidFill>
                  <a:srgbClr val="0F3A9C"/>
                </a:solidFill>
              </a:rPr>
              <a:t>2 –Déficience minime – Dans des situations particulières, décisions de faible qualité ou dangereuse, a besoin d’indications ou de supervision</a:t>
            </a:r>
          </a:p>
          <a:p>
            <a:pPr lvl="1" algn="just"/>
            <a:r>
              <a:rPr lang="fr-FR" sz="1400" dirty="0" smtClean="0">
                <a:solidFill>
                  <a:srgbClr val="0F3A9C"/>
                </a:solidFill>
              </a:rPr>
              <a:t>3 – Déficience modérée – Décisions presque toujours pauvres ou risquées, nécessite indications et surveillance permanentes</a:t>
            </a:r>
          </a:p>
          <a:p>
            <a:pPr lvl="1" algn="just"/>
            <a:r>
              <a:rPr lang="fr-FR" sz="1400" dirty="0" smtClean="0">
                <a:solidFill>
                  <a:srgbClr val="0F3A9C"/>
                </a:solidFill>
              </a:rPr>
              <a:t>4 – Déficience sévère – Ne prend pratiquement jamais de décisions</a:t>
            </a:r>
          </a:p>
          <a:p>
            <a:pPr lvl="1" algn="just"/>
            <a:r>
              <a:rPr lang="fr-FR" sz="1400" dirty="0" smtClean="0">
                <a:solidFill>
                  <a:srgbClr val="0F3A9C"/>
                </a:solidFill>
              </a:rPr>
              <a:t>5 – Pas de conscience décelable</a:t>
            </a:r>
          </a:p>
        </p:txBody>
      </p:sp>
      <p:sp>
        <p:nvSpPr>
          <p:cNvPr id="11" name="ZoneTexte 10"/>
          <p:cNvSpPr txBox="1"/>
          <p:nvPr/>
        </p:nvSpPr>
        <p:spPr>
          <a:xfrm>
            <a:off x="957700" y="1013619"/>
            <a:ext cx="5228867" cy="369332"/>
          </a:xfrm>
          <a:prstGeom prst="rect">
            <a:avLst/>
          </a:prstGeom>
          <a:solidFill>
            <a:schemeClr val="bg1"/>
          </a:solidFill>
        </p:spPr>
        <p:txBody>
          <a:bodyPr wrap="none" rtlCol="0">
            <a:spAutoFit/>
          </a:bodyPr>
          <a:lstStyle/>
          <a:p>
            <a:r>
              <a:rPr lang="fr-FR" b="1" i="1" dirty="0" smtClean="0">
                <a:solidFill>
                  <a:srgbClr val="0F3A9C"/>
                </a:solidFill>
              </a:rPr>
              <a:t>iC1 – Facultés cognitives pour les décisions courantes</a:t>
            </a:r>
            <a:endParaRPr lang="fr-FR" b="1" i="1" dirty="0">
              <a:solidFill>
                <a:srgbClr val="0F3A9C"/>
              </a:solidFill>
            </a:endParaRPr>
          </a:p>
        </p:txBody>
      </p:sp>
      <p:sp>
        <p:nvSpPr>
          <p:cNvPr id="8" name="Rectangle 7"/>
          <p:cNvSpPr/>
          <p:nvPr/>
        </p:nvSpPr>
        <p:spPr>
          <a:xfrm>
            <a:off x="662940" y="3938521"/>
            <a:ext cx="7818120" cy="229602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Il est parfois préférable de réaliser le codage de cet item </a:t>
            </a:r>
            <a:r>
              <a:rPr lang="fr-FR" sz="1400" b="1" dirty="0" smtClean="0">
                <a:solidFill>
                  <a:prstClr val="white"/>
                </a:solidFill>
                <a:latin typeface="Arial" panose="020B0604020202020204" pitchFamily="34" charset="0"/>
                <a:cs typeface="Arial" panose="020B0604020202020204" pitchFamily="34" charset="0"/>
              </a:rPr>
              <a:t>à la fin de votre évaluation </a:t>
            </a:r>
            <a:r>
              <a:rPr lang="fr-FR" sz="1400" dirty="0" smtClean="0">
                <a:solidFill>
                  <a:prstClr val="white"/>
                </a:solidFill>
                <a:latin typeface="Arial" panose="020B0604020202020204" pitchFamily="34" charset="0"/>
                <a:cs typeface="Arial" panose="020B0604020202020204" pitchFamily="34" charset="0"/>
              </a:rPr>
              <a:t>: les informations obtenues tout au long de vos échanges vous permettront d’y répondre plus facilement</a:t>
            </a:r>
            <a:r>
              <a:rPr lang="fr-FR" sz="1400" dirty="0">
                <a:solidFill>
                  <a:prstClr val="white"/>
                </a:solidFill>
                <a:latin typeface="Arial" panose="020B0604020202020204" pitchFamily="34" charset="0"/>
                <a:cs typeface="Arial" panose="020B0604020202020204" pitchFamily="34" charset="0"/>
              </a:rPr>
              <a:t>. Il s’agit de savoir si la personne prend effectivement des décisions pour les tâches de la vie quotidienne et non ce que l’aidant pense de ses capacités. </a:t>
            </a:r>
            <a:r>
              <a:rPr lang="fr-FR" sz="1400" b="1" dirty="0">
                <a:solidFill>
                  <a:prstClr val="white"/>
                </a:solidFill>
                <a:latin typeface="Arial" panose="020B0604020202020204" pitchFamily="34" charset="0"/>
                <a:cs typeface="Arial" panose="020B0604020202020204" pitchFamily="34" charset="0"/>
              </a:rPr>
              <a:t>Ce sont les performances qu’il faut coder et non les capacités </a:t>
            </a:r>
            <a:r>
              <a:rPr lang="fr-FR" sz="1400" b="1" dirty="0" smtClean="0">
                <a:solidFill>
                  <a:prstClr val="white"/>
                </a:solidFill>
                <a:latin typeface="Arial" panose="020B0604020202020204" pitchFamily="34" charset="0"/>
                <a:cs typeface="Arial" panose="020B0604020202020204" pitchFamily="34" charset="0"/>
              </a:rPr>
              <a:t>supposées.</a:t>
            </a:r>
          </a:p>
          <a:p>
            <a:pPr algn="just"/>
            <a:endParaRPr lang="fr-FR" sz="300"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Définition de situation nouvelle :</a:t>
            </a:r>
            <a:r>
              <a:rPr lang="fr-FR" sz="1400" dirty="0" smtClean="0">
                <a:solidFill>
                  <a:prstClr val="white"/>
                </a:solidFill>
                <a:latin typeface="Arial" panose="020B0604020202020204" pitchFamily="34" charset="0"/>
                <a:cs typeface="Arial" panose="020B0604020202020204" pitchFamily="34" charset="0"/>
              </a:rPr>
              <a:t> Situation dans laquelle la personne ne s’est jamais retrouvée (Ex : changement de lieu de vie, hospitalisation, voyage, personnes qu’elle n’a jamais vu à son domicile).</a:t>
            </a:r>
          </a:p>
          <a:p>
            <a:pPr marL="285750" indent="-285750" algn="jus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Définition de situation inhabituelle :</a:t>
            </a:r>
            <a:r>
              <a:rPr lang="fr-FR" sz="1400" dirty="0" smtClean="0">
                <a:solidFill>
                  <a:prstClr val="white"/>
                </a:solidFill>
                <a:latin typeface="Arial" panose="020B0604020202020204" pitchFamily="34" charset="0"/>
                <a:cs typeface="Arial" panose="020B0604020202020204" pitchFamily="34" charset="0"/>
              </a:rPr>
              <a:t> Situation qui sort de la routine mais à laquelle la personne a déjà été confrontée par le passé.</a:t>
            </a:r>
            <a:endParaRPr lang="fr-FR" sz="1400" u="sng" dirty="0">
              <a:solidFill>
                <a:prstClr val="white"/>
              </a:solidFill>
              <a:latin typeface="Arial" panose="020B0604020202020204" pitchFamily="34" charset="0"/>
              <a:cs typeface="Arial" panose="020B0604020202020204" pitchFamily="34" charset="0"/>
            </a:endParaRPr>
          </a:p>
        </p:txBody>
      </p:sp>
      <p:sp>
        <p:nvSpPr>
          <p:cNvPr id="10" name="Arrondir un rectangle avec un coin du même côté 9"/>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sp>
        <p:nvSpPr>
          <p:cNvPr id="12" name="ZoneTexte 11"/>
          <p:cNvSpPr txBox="1"/>
          <p:nvPr/>
        </p:nvSpPr>
        <p:spPr>
          <a:xfrm rot="16200000">
            <a:off x="-22469" y="493264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9" name="Groupe 8"/>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57087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060286" y="2960543"/>
            <a:ext cx="7083714" cy="1325563"/>
          </a:xfrm>
          <a:prstGeom prst="rect">
            <a:avLst/>
          </a:prstGeom>
        </p:spPr>
        <p:txBody>
          <a:bodyPr/>
          <a:lstStyle/>
          <a:p>
            <a:pPr rtl="0" eaLnBrk="1" latinLnBrk="0" hangingPunct="1"/>
            <a:r>
              <a:rPr lang="fr-FR" sz="2400" b="1" kern="1200" baseline="0" dirty="0" smtClean="0">
                <a:solidFill>
                  <a:srgbClr val="000000"/>
                </a:solidFill>
                <a:effectLst/>
                <a:latin typeface="Arial" panose="020B0604020202020204" pitchFamily="34" charset="0"/>
                <a:ea typeface="+mn-ea"/>
                <a:cs typeface="Arial" panose="020B0604020202020204" pitchFamily="34" charset="0"/>
              </a:rPr>
              <a:t>Présentation générale de l’OEMD </a:t>
            </a:r>
            <a:endParaRPr lang="fr-FR" sz="3600" dirty="0" smtClean="0">
              <a:effectLst/>
            </a:endParaRPr>
          </a:p>
          <a:p>
            <a:endParaRPr lang="fr-FR" dirty="0"/>
          </a:p>
        </p:txBody>
      </p:sp>
    </p:spTree>
    <p:extLst>
      <p:ext uri="{BB962C8B-B14F-4D97-AF65-F5344CB8AC3E}">
        <p14:creationId xmlns:p14="http://schemas.microsoft.com/office/powerpoint/2010/main" val="3465346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5"/>
            <a:ext cx="7818120" cy="316285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iC2a – Mémoire à court terme</a:t>
            </a:r>
          </a:p>
          <a:p>
            <a:pPr algn="just"/>
            <a:r>
              <a:rPr lang="fr-FR" sz="1200" i="1" dirty="0" smtClean="0">
                <a:solidFill>
                  <a:srgbClr val="0F3A9C"/>
                </a:solidFill>
              </a:rPr>
              <a:t>Semble se rappeler après 5 minutes</a:t>
            </a:r>
          </a:p>
          <a:p>
            <a:pPr algn="just"/>
            <a:r>
              <a:rPr lang="fr-FR" sz="1200" i="1" dirty="0">
                <a:solidFill>
                  <a:srgbClr val="0F3A9C"/>
                </a:solidFill>
              </a:rPr>
              <a:t>	</a:t>
            </a:r>
            <a:r>
              <a:rPr lang="fr-FR" sz="1200" dirty="0" smtClean="0">
                <a:solidFill>
                  <a:srgbClr val="0F3A9C"/>
                </a:solidFill>
              </a:rPr>
              <a:t>0 – Mémoire OK</a:t>
            </a:r>
          </a:p>
          <a:p>
            <a:pPr algn="just"/>
            <a:r>
              <a:rPr lang="fr-FR" sz="1200" dirty="0" smtClean="0">
                <a:solidFill>
                  <a:srgbClr val="0F3A9C"/>
                </a:solidFill>
              </a:rPr>
              <a:t>	1 – Problème de mémoire</a:t>
            </a:r>
          </a:p>
          <a:p>
            <a:pPr algn="just"/>
            <a:endParaRPr lang="fr-FR" sz="1200" dirty="0" smtClean="0">
              <a:solidFill>
                <a:srgbClr val="0F3A9C"/>
              </a:solidFill>
            </a:endParaRPr>
          </a:p>
          <a:p>
            <a:pPr algn="just"/>
            <a:r>
              <a:rPr lang="fr-FR" sz="1200" b="1" dirty="0" smtClean="0">
                <a:solidFill>
                  <a:srgbClr val="0F3A9C"/>
                </a:solidFill>
              </a:rPr>
              <a:t>iC2b – Mémoire procédurale </a:t>
            </a:r>
          </a:p>
          <a:p>
            <a:pPr algn="just"/>
            <a:r>
              <a:rPr lang="fr-FR" sz="1200" i="1" dirty="0" smtClean="0">
                <a:solidFill>
                  <a:srgbClr val="0F3A9C"/>
                </a:solidFill>
              </a:rPr>
              <a:t>Peut accomplir toutes ou la plupart des étapes de tâches séquentielles sans stimulation</a:t>
            </a:r>
          </a:p>
          <a:p>
            <a:pPr algn="just"/>
            <a:r>
              <a:rPr lang="fr-FR" sz="1200" dirty="0">
                <a:solidFill>
                  <a:srgbClr val="0F3A9C"/>
                </a:solidFill>
              </a:rPr>
              <a:t>	</a:t>
            </a:r>
            <a:r>
              <a:rPr lang="fr-FR" sz="1200" dirty="0" smtClean="0">
                <a:solidFill>
                  <a:srgbClr val="0F3A9C"/>
                </a:solidFill>
              </a:rPr>
              <a:t>0 – Mémoire OK</a:t>
            </a:r>
          </a:p>
          <a:p>
            <a:pPr algn="just"/>
            <a:r>
              <a:rPr lang="fr-FR" sz="1200" dirty="0">
                <a:solidFill>
                  <a:srgbClr val="0F3A9C"/>
                </a:solidFill>
              </a:rPr>
              <a:t>	</a:t>
            </a:r>
            <a:r>
              <a:rPr lang="fr-FR" sz="1200" dirty="0" smtClean="0">
                <a:solidFill>
                  <a:srgbClr val="0F3A9C"/>
                </a:solidFill>
              </a:rPr>
              <a:t>1 – Problème de mémoire</a:t>
            </a:r>
          </a:p>
          <a:p>
            <a:pPr algn="just"/>
            <a:endParaRPr lang="fr-FR" sz="1200" dirty="0" smtClean="0">
              <a:solidFill>
                <a:srgbClr val="0F3A9C"/>
              </a:solidFill>
            </a:endParaRPr>
          </a:p>
          <a:p>
            <a:pPr algn="just"/>
            <a:r>
              <a:rPr lang="fr-FR" sz="1200" b="1" dirty="0" smtClean="0">
                <a:solidFill>
                  <a:srgbClr val="0F3A9C"/>
                </a:solidFill>
              </a:rPr>
              <a:t>iC2c – Mémoire de situation</a:t>
            </a:r>
          </a:p>
          <a:p>
            <a:pPr algn="just"/>
            <a:r>
              <a:rPr lang="fr-FR" sz="1200" i="1" dirty="0" smtClean="0">
                <a:solidFill>
                  <a:srgbClr val="0F3A9C"/>
                </a:solidFill>
              </a:rPr>
              <a:t>Reconnaît à la fois les noms/visages des personnes fréquemment rencontrées ET la localisation des lieux régulièrement visités (Ex : la chambre, la cuisine, la salle à manger, lieux extérieurs habituels)</a:t>
            </a:r>
          </a:p>
          <a:p>
            <a:pPr algn="just"/>
            <a:r>
              <a:rPr lang="fr-FR" sz="1200" dirty="0">
                <a:solidFill>
                  <a:srgbClr val="0F3A9C"/>
                </a:solidFill>
              </a:rPr>
              <a:t>	</a:t>
            </a:r>
            <a:r>
              <a:rPr lang="fr-FR" sz="1200" dirty="0" smtClean="0">
                <a:solidFill>
                  <a:srgbClr val="0F3A9C"/>
                </a:solidFill>
              </a:rPr>
              <a:t>0 – Mémoire OK</a:t>
            </a:r>
          </a:p>
          <a:p>
            <a:pPr algn="just"/>
            <a:r>
              <a:rPr lang="fr-FR" sz="1200" dirty="0">
                <a:solidFill>
                  <a:srgbClr val="0F3A9C"/>
                </a:solidFill>
              </a:rPr>
              <a:t>	</a:t>
            </a:r>
            <a:r>
              <a:rPr lang="fr-FR" sz="1200" dirty="0" smtClean="0">
                <a:solidFill>
                  <a:srgbClr val="0F3A9C"/>
                </a:solidFill>
              </a:rPr>
              <a:t>1 – Problème de mémoire</a:t>
            </a:r>
            <a:endParaRPr lang="fr-FR" sz="1200" i="1" dirty="0" smtClean="0">
              <a:solidFill>
                <a:srgbClr val="0F3A9C"/>
              </a:solidFill>
            </a:endParaRPr>
          </a:p>
        </p:txBody>
      </p:sp>
      <p:sp>
        <p:nvSpPr>
          <p:cNvPr id="11" name="ZoneTexte 10"/>
          <p:cNvSpPr txBox="1"/>
          <p:nvPr/>
        </p:nvSpPr>
        <p:spPr>
          <a:xfrm>
            <a:off x="957700" y="1013619"/>
            <a:ext cx="2830775" cy="369332"/>
          </a:xfrm>
          <a:prstGeom prst="rect">
            <a:avLst/>
          </a:prstGeom>
          <a:solidFill>
            <a:schemeClr val="bg1"/>
          </a:solidFill>
        </p:spPr>
        <p:txBody>
          <a:bodyPr wrap="none" rtlCol="0">
            <a:spAutoFit/>
          </a:bodyPr>
          <a:lstStyle/>
          <a:p>
            <a:r>
              <a:rPr lang="fr-FR" b="1" i="1" dirty="0" smtClean="0">
                <a:solidFill>
                  <a:srgbClr val="0F3A9C"/>
                </a:solidFill>
              </a:rPr>
              <a:t>iC2 – Capacité à se souvenir</a:t>
            </a:r>
            <a:endParaRPr lang="fr-FR" b="1" i="1" dirty="0">
              <a:solidFill>
                <a:srgbClr val="0F3A9C"/>
              </a:solidFill>
            </a:endParaRPr>
          </a:p>
        </p:txBody>
      </p:sp>
      <p:sp>
        <p:nvSpPr>
          <p:cNvPr id="4" name="Arrondir un rectangle avec un coin du même côté 3"/>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62940" y="4545809"/>
            <a:ext cx="7818120" cy="165620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marL="171450" indent="-171450" algn="just">
              <a:spcAft>
                <a:spcPts val="600"/>
              </a:spcAf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Définition de mémoire procédurale :</a:t>
            </a:r>
            <a:r>
              <a:rPr lang="fr-FR" sz="1400" dirty="0" smtClean="0">
                <a:solidFill>
                  <a:prstClr val="white"/>
                </a:solidFill>
                <a:latin typeface="Arial" panose="020B0604020202020204" pitchFamily="34" charset="0"/>
                <a:cs typeface="Arial" panose="020B0604020202020204" pitchFamily="34" charset="0"/>
              </a:rPr>
              <a:t> La mémoire des savoir-faire acquis tout au long de la vie (Ex : faire du vélo, conduire, s’habiller, faire ses lacets</a:t>
            </a:r>
            <a:r>
              <a:rPr lang="fr-FR" sz="1400" dirty="0">
                <a:solidFill>
                  <a:prstClr val="white"/>
                </a:solidFill>
                <a:latin typeface="Arial" panose="020B0604020202020204" pitchFamily="34" charset="0"/>
                <a:cs typeface="Arial" panose="020B0604020202020204" pitchFamily="34" charset="0"/>
              </a:rPr>
              <a:t>). Cet item se réfère aux capacités cognitives nécessaires pour accomplir des tâches </a:t>
            </a:r>
            <a:r>
              <a:rPr lang="fr-FR" sz="1400" dirty="0" smtClean="0">
                <a:solidFill>
                  <a:prstClr val="white"/>
                </a:solidFill>
                <a:latin typeface="Arial" panose="020B0604020202020204" pitchFamily="34" charset="0"/>
                <a:cs typeface="Arial" panose="020B0604020202020204" pitchFamily="34" charset="0"/>
              </a:rPr>
              <a:t>séquentielles</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qui demandent une préparation mentale.</a:t>
            </a:r>
            <a:endParaRPr lang="fr-FR" sz="1400" dirty="0">
              <a:solidFill>
                <a:prstClr val="white"/>
              </a:solidFill>
              <a:latin typeface="Arial" panose="020B060402020202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Définition de la mémoire de situation :</a:t>
            </a:r>
            <a:r>
              <a:rPr lang="fr-FR" sz="1400" dirty="0" smtClean="0">
                <a:solidFill>
                  <a:prstClr val="white"/>
                </a:solidFill>
                <a:latin typeface="Arial" panose="020B0604020202020204" pitchFamily="34" charset="0"/>
                <a:cs typeface="Arial" panose="020B0604020202020204" pitchFamily="34" charset="0"/>
              </a:rPr>
              <a:t> Les visages et les lieux habituels.</a:t>
            </a:r>
            <a:endParaRPr lang="fr-FR" sz="1400" dirty="0">
              <a:solidFill>
                <a:prstClr val="white"/>
              </a:solidFill>
              <a:latin typeface="Arial" panose="020B0604020202020204" pitchFamily="34" charset="0"/>
              <a:cs typeface="Arial" panose="020B0604020202020204" pitchFamily="34" charset="0"/>
            </a:endParaRPr>
          </a:p>
        </p:txBody>
      </p:sp>
      <p:sp>
        <p:nvSpPr>
          <p:cNvPr id="14" name="ZoneTexte 13"/>
          <p:cNvSpPr txBox="1"/>
          <p:nvPr/>
        </p:nvSpPr>
        <p:spPr>
          <a:xfrm rot="16200000">
            <a:off x="-22469" y="522002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709091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04214"/>
            <a:ext cx="7818120" cy="35261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iC3a – Facilement distrait</a:t>
            </a:r>
          </a:p>
          <a:p>
            <a:pPr algn="just"/>
            <a:r>
              <a:rPr lang="fr-FR" sz="1200" i="1" dirty="0" smtClean="0">
                <a:solidFill>
                  <a:srgbClr val="0F3A9C"/>
                </a:solidFill>
              </a:rPr>
              <a:t>Fluctuations de l’état de la pensée ou de l’état de conscience (Ex : Difficultés de concentration, s’écarte du sujet)</a:t>
            </a:r>
          </a:p>
          <a:p>
            <a:pPr algn="just"/>
            <a:r>
              <a:rPr lang="fr-FR" sz="1200" i="1" dirty="0">
                <a:solidFill>
                  <a:srgbClr val="0F3A9C"/>
                </a:solidFill>
              </a:rPr>
              <a:t>	</a:t>
            </a:r>
            <a:r>
              <a:rPr lang="fr-FR" sz="1200" dirty="0" smtClean="0">
                <a:solidFill>
                  <a:srgbClr val="0F3A9C"/>
                </a:solidFill>
              </a:rPr>
              <a:t>0 – Comportement pas observé </a:t>
            </a:r>
          </a:p>
          <a:p>
            <a:pPr algn="just"/>
            <a:r>
              <a:rPr lang="fr-FR" sz="1200" dirty="0" smtClean="0">
                <a:solidFill>
                  <a:srgbClr val="0F3A9C"/>
                </a:solidFill>
              </a:rPr>
              <a:t>	1 – Comportement observé mais compatible avec le fonctionnement habituel</a:t>
            </a:r>
          </a:p>
          <a:p>
            <a:pPr algn="just"/>
            <a:r>
              <a:rPr lang="fr-FR" sz="1200" dirty="0">
                <a:solidFill>
                  <a:srgbClr val="0F3A9C"/>
                </a:solidFill>
              </a:rPr>
              <a:t>	</a:t>
            </a:r>
            <a:r>
              <a:rPr lang="fr-FR" sz="1200" dirty="0" smtClean="0">
                <a:solidFill>
                  <a:srgbClr val="0F3A9C"/>
                </a:solidFill>
              </a:rPr>
              <a:t>2 – Comportement observé durant les 3 derniers jours ET qui diffère de l’habituel</a:t>
            </a:r>
          </a:p>
          <a:p>
            <a:pPr algn="just"/>
            <a:endParaRPr lang="fr-FR" sz="1200" dirty="0" smtClean="0">
              <a:solidFill>
                <a:srgbClr val="0F3A9C"/>
              </a:solidFill>
            </a:endParaRPr>
          </a:p>
          <a:p>
            <a:pPr algn="just"/>
            <a:r>
              <a:rPr lang="fr-FR" sz="1200" b="1" dirty="0" smtClean="0">
                <a:solidFill>
                  <a:srgbClr val="0F3A9C"/>
                </a:solidFill>
              </a:rPr>
              <a:t>iC3b – Episodes de discours incohérent</a:t>
            </a:r>
          </a:p>
          <a:p>
            <a:pPr algn="just"/>
            <a:r>
              <a:rPr lang="fr-FR" sz="1200" i="1" dirty="0" smtClean="0">
                <a:solidFill>
                  <a:srgbClr val="0F3A9C"/>
                </a:solidFill>
              </a:rPr>
              <a:t>Ex : Discours dénué de sens ou hors de propos, sautant d’un sujet à l’autre, sans suite logique</a:t>
            </a:r>
          </a:p>
          <a:p>
            <a:pPr algn="just"/>
            <a:r>
              <a:rPr lang="fr-FR" sz="1200" i="1" dirty="0">
                <a:solidFill>
                  <a:srgbClr val="0F3A9C"/>
                </a:solidFill>
              </a:rPr>
              <a:t>	</a:t>
            </a:r>
            <a:r>
              <a:rPr lang="fr-FR" sz="1200" dirty="0">
                <a:solidFill>
                  <a:srgbClr val="0F3A9C"/>
                </a:solidFill>
              </a:rPr>
              <a:t>0 – Comportement pas observé </a:t>
            </a:r>
          </a:p>
          <a:p>
            <a:pPr algn="just"/>
            <a:r>
              <a:rPr lang="fr-FR" sz="1200" dirty="0">
                <a:solidFill>
                  <a:srgbClr val="0F3A9C"/>
                </a:solidFill>
              </a:rPr>
              <a:t>	1 – Comportement observé mais compatible avec le fonctionnement habituel</a:t>
            </a:r>
          </a:p>
          <a:p>
            <a:pPr algn="just"/>
            <a:r>
              <a:rPr lang="fr-FR" sz="1200" dirty="0">
                <a:solidFill>
                  <a:srgbClr val="0F3A9C"/>
                </a:solidFill>
              </a:rPr>
              <a:t>	2 – Comportement observé durant les 3 derniers jours ET qui diffère de l’habituel</a:t>
            </a:r>
          </a:p>
          <a:p>
            <a:pPr algn="just"/>
            <a:endParaRPr lang="fr-FR" sz="1200" dirty="0" smtClean="0">
              <a:solidFill>
                <a:srgbClr val="0F3A9C"/>
              </a:solidFill>
            </a:endParaRPr>
          </a:p>
          <a:p>
            <a:pPr algn="just"/>
            <a:r>
              <a:rPr lang="fr-FR" sz="1200" b="1" dirty="0" smtClean="0">
                <a:solidFill>
                  <a:srgbClr val="0F3A9C"/>
                </a:solidFill>
              </a:rPr>
              <a:t>iC3c – Fonction mentale variant en cours de journée</a:t>
            </a:r>
          </a:p>
          <a:p>
            <a:pPr algn="just"/>
            <a:r>
              <a:rPr lang="fr-FR" sz="1200" i="1" dirty="0" smtClean="0">
                <a:solidFill>
                  <a:srgbClr val="0F3A9C"/>
                </a:solidFill>
              </a:rPr>
              <a:t>Ex : Parfois mieux, parfois plus mal ; comportements symptomatiques tantôt présents, tantôt absents</a:t>
            </a:r>
          </a:p>
          <a:p>
            <a:pPr algn="just"/>
            <a:r>
              <a:rPr lang="fr-FR" sz="1200" i="1" dirty="0">
                <a:solidFill>
                  <a:srgbClr val="0F3A9C"/>
                </a:solidFill>
              </a:rPr>
              <a:t>	</a:t>
            </a:r>
            <a:r>
              <a:rPr lang="fr-FR" sz="1200" dirty="0">
                <a:solidFill>
                  <a:srgbClr val="0F3A9C"/>
                </a:solidFill>
              </a:rPr>
              <a:t>0 – Comportement pas observé </a:t>
            </a:r>
          </a:p>
          <a:p>
            <a:pPr algn="just"/>
            <a:r>
              <a:rPr lang="fr-FR" sz="1200" dirty="0">
                <a:solidFill>
                  <a:srgbClr val="0F3A9C"/>
                </a:solidFill>
              </a:rPr>
              <a:t>	1 – Comportement observé mais compatible avec le fonctionnement habituel</a:t>
            </a:r>
          </a:p>
          <a:p>
            <a:pPr algn="just"/>
            <a:r>
              <a:rPr lang="fr-FR" sz="1200" dirty="0">
                <a:solidFill>
                  <a:srgbClr val="0F3A9C"/>
                </a:solidFill>
              </a:rPr>
              <a:t>	2 – Comportement observé durant les 3 derniers jours ET qui diffère de </a:t>
            </a:r>
            <a:r>
              <a:rPr lang="fr-FR" sz="1200" dirty="0" smtClean="0">
                <a:solidFill>
                  <a:srgbClr val="0F3A9C"/>
                </a:solidFill>
              </a:rPr>
              <a:t>l’habituel</a:t>
            </a:r>
            <a:endParaRPr lang="fr-FR" sz="1200" i="1" dirty="0" smtClean="0">
              <a:solidFill>
                <a:srgbClr val="0F3A9C"/>
              </a:solidFill>
            </a:endParaRPr>
          </a:p>
        </p:txBody>
      </p:sp>
      <p:sp>
        <p:nvSpPr>
          <p:cNvPr id="11" name="ZoneTexte 10"/>
          <p:cNvSpPr txBox="1"/>
          <p:nvPr/>
        </p:nvSpPr>
        <p:spPr>
          <a:xfrm>
            <a:off x="957700" y="876814"/>
            <a:ext cx="5615896" cy="369332"/>
          </a:xfrm>
          <a:prstGeom prst="rect">
            <a:avLst/>
          </a:prstGeom>
          <a:solidFill>
            <a:schemeClr val="bg1"/>
          </a:solidFill>
        </p:spPr>
        <p:txBody>
          <a:bodyPr wrap="none" rtlCol="0">
            <a:spAutoFit/>
          </a:bodyPr>
          <a:lstStyle/>
          <a:p>
            <a:r>
              <a:rPr lang="fr-FR" b="1" i="1" dirty="0" smtClean="0">
                <a:solidFill>
                  <a:srgbClr val="0F3A9C"/>
                </a:solidFill>
              </a:rPr>
              <a:t>iC3 – Fluctuations de la pensée ou de l’état de conscience</a:t>
            </a:r>
            <a:endParaRPr lang="fr-FR" b="1" i="1" dirty="0">
              <a:solidFill>
                <a:srgbClr val="0F3A9C"/>
              </a:solidFill>
            </a:endParaRPr>
          </a:p>
        </p:txBody>
      </p:sp>
      <p:sp>
        <p:nvSpPr>
          <p:cNvPr id="12" name="Rectangle 11"/>
          <p:cNvSpPr/>
          <p:nvPr/>
        </p:nvSpPr>
        <p:spPr>
          <a:xfrm>
            <a:off x="642938" y="4735325"/>
            <a:ext cx="7818120" cy="154620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b="1" dirty="0" smtClean="0">
                <a:solidFill>
                  <a:prstClr val="white"/>
                </a:solidFill>
                <a:latin typeface="Arial" panose="020B0604020202020204" pitchFamily="34" charset="0"/>
                <a:cs typeface="Arial" panose="020B0604020202020204" pitchFamily="34" charset="0"/>
              </a:rPr>
              <a:t>On </a:t>
            </a:r>
            <a:r>
              <a:rPr lang="fr-FR" sz="1300" b="1" dirty="0">
                <a:solidFill>
                  <a:prstClr val="white"/>
                </a:solidFill>
                <a:latin typeface="Arial" panose="020B0604020202020204" pitchFamily="34" charset="0"/>
                <a:cs typeface="Arial" panose="020B0604020202020204" pitchFamily="34" charset="0"/>
              </a:rPr>
              <a:t>recherche quelque chose de nouveau, des éléments </a:t>
            </a:r>
            <a:r>
              <a:rPr lang="fr-FR" sz="1300" b="1" dirty="0" smtClean="0">
                <a:solidFill>
                  <a:prstClr val="white"/>
                </a:solidFill>
                <a:latin typeface="Arial" panose="020B0604020202020204" pitchFamily="34" charset="0"/>
                <a:cs typeface="Arial" panose="020B0604020202020204" pitchFamily="34" charset="0"/>
              </a:rPr>
              <a:t>d’apparitions récentes</a:t>
            </a:r>
            <a:r>
              <a:rPr lang="fr-FR" sz="1300" dirty="0" smtClean="0">
                <a:solidFill>
                  <a:prstClr val="white"/>
                </a:solidFill>
                <a:latin typeface="Arial" panose="020B0604020202020204" pitchFamily="34" charset="0"/>
                <a:cs typeface="Arial" panose="020B0604020202020204" pitchFamily="34" charset="0"/>
              </a:rPr>
              <a:t>. Chez </a:t>
            </a:r>
            <a:r>
              <a:rPr lang="fr-FR" sz="1300" dirty="0">
                <a:solidFill>
                  <a:prstClr val="white"/>
                </a:solidFill>
                <a:latin typeface="Arial" panose="020B0604020202020204" pitchFamily="34" charset="0"/>
                <a:cs typeface="Arial" panose="020B0604020202020204" pitchFamily="34" charset="0"/>
              </a:rPr>
              <a:t>une personne </a:t>
            </a:r>
            <a:r>
              <a:rPr lang="fr-FR" sz="1300" dirty="0" smtClean="0">
                <a:solidFill>
                  <a:prstClr val="white"/>
                </a:solidFill>
                <a:latin typeface="Arial" panose="020B0604020202020204" pitchFamily="34" charset="0"/>
                <a:cs typeface="Arial" panose="020B0604020202020204" pitchFamily="34" charset="0"/>
              </a:rPr>
              <a:t>atteinte de pathologies chroniques comme la démence ou la maladie de Parkinson, ces </a:t>
            </a:r>
            <a:r>
              <a:rPr lang="fr-FR" sz="1300" dirty="0">
                <a:solidFill>
                  <a:prstClr val="white"/>
                </a:solidFill>
                <a:latin typeface="Arial" panose="020B0604020202020204" pitchFamily="34" charset="0"/>
                <a:cs typeface="Arial" panose="020B0604020202020204" pitchFamily="34" charset="0"/>
              </a:rPr>
              <a:t>signes </a:t>
            </a:r>
            <a:r>
              <a:rPr lang="fr-FR" sz="1300" dirty="0" smtClean="0">
                <a:solidFill>
                  <a:prstClr val="white"/>
                </a:solidFill>
                <a:latin typeface="Arial" panose="020B0604020202020204" pitchFamily="34" charset="0"/>
                <a:cs typeface="Arial" panose="020B0604020202020204" pitchFamily="34" charset="0"/>
              </a:rPr>
              <a:t>ont pu s’installer progressivement et dès lors, faire partie du fonctionnement habituel, compatible avec la maladie. </a:t>
            </a:r>
          </a:p>
          <a:p>
            <a:pPr algn="just"/>
            <a:r>
              <a:rPr lang="fr-FR" sz="1300" dirty="0" smtClean="0">
                <a:solidFill>
                  <a:prstClr val="white"/>
                </a:solidFill>
                <a:latin typeface="Arial" panose="020B0604020202020204" pitchFamily="34" charset="0"/>
                <a:cs typeface="Arial" panose="020B0604020202020204" pitchFamily="34" charset="0"/>
              </a:rPr>
              <a:t>Par exemple, un parkinsonien présente des fluctuations motrices dans la journée qui sont fatigantes et ralentissent les fonctions mentales. C’est fréquent et installé pour le long cours donc codage : 1 comportement observé mais compatible avec le fonctionnement habituel.</a:t>
            </a:r>
          </a:p>
        </p:txBody>
      </p:sp>
      <p:sp>
        <p:nvSpPr>
          <p:cNvPr id="9" name="Arrondir un rectangle avec un coin du même côté 8"/>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rot="16200000">
            <a:off x="-22469" y="533821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8" name="Groupe 7"/>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4895099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5"/>
            <a:ext cx="7818120" cy="121154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Par rapport à l’état habituel (Ex : agitation motrice, difficulté à rester éveillé, perception altérée de l’environnement)</a:t>
            </a:r>
          </a:p>
          <a:p>
            <a:pPr algn="just"/>
            <a:r>
              <a:rPr lang="fr-FR" sz="1200" i="1" dirty="0">
                <a:solidFill>
                  <a:srgbClr val="0F3A9C"/>
                </a:solidFill>
              </a:rPr>
              <a:t>	</a:t>
            </a:r>
            <a:r>
              <a:rPr lang="fr-FR" sz="1200" dirty="0" smtClean="0">
                <a:solidFill>
                  <a:srgbClr val="0F3A9C"/>
                </a:solidFill>
              </a:rPr>
              <a:t>0 – Non</a:t>
            </a:r>
          </a:p>
          <a:p>
            <a:pPr algn="just"/>
            <a:r>
              <a:rPr lang="fr-FR" sz="1200" dirty="0" smtClean="0">
                <a:solidFill>
                  <a:srgbClr val="0F3A9C"/>
                </a:solidFill>
              </a:rPr>
              <a:t>	1 – Oui</a:t>
            </a:r>
          </a:p>
        </p:txBody>
      </p:sp>
      <p:sp>
        <p:nvSpPr>
          <p:cNvPr id="11" name="ZoneTexte 10"/>
          <p:cNvSpPr txBox="1"/>
          <p:nvPr/>
        </p:nvSpPr>
        <p:spPr>
          <a:xfrm>
            <a:off x="957700" y="974523"/>
            <a:ext cx="5907964" cy="369332"/>
          </a:xfrm>
          <a:prstGeom prst="rect">
            <a:avLst/>
          </a:prstGeom>
          <a:solidFill>
            <a:schemeClr val="bg1"/>
          </a:solidFill>
        </p:spPr>
        <p:txBody>
          <a:bodyPr wrap="none" rtlCol="0">
            <a:spAutoFit/>
          </a:bodyPr>
          <a:lstStyle/>
          <a:p>
            <a:r>
              <a:rPr lang="fr-FR" b="1" i="1" dirty="0" smtClean="0">
                <a:solidFill>
                  <a:srgbClr val="0F3A9C"/>
                </a:solidFill>
              </a:rPr>
              <a:t>iC4 </a:t>
            </a:r>
            <a:r>
              <a:rPr lang="fr-FR" b="1" dirty="0" smtClean="0">
                <a:solidFill>
                  <a:srgbClr val="0F3A9C"/>
                </a:solidFill>
              </a:rPr>
              <a:t>- </a:t>
            </a:r>
            <a:r>
              <a:rPr lang="fr-FR" b="1" dirty="0">
                <a:solidFill>
                  <a:srgbClr val="0F3A9C"/>
                </a:solidFill>
              </a:rPr>
              <a:t>Brusque changement dans l’état mental de la </a:t>
            </a:r>
            <a:r>
              <a:rPr lang="fr-FR" b="1" dirty="0" smtClean="0">
                <a:solidFill>
                  <a:srgbClr val="0F3A9C"/>
                </a:solidFill>
              </a:rPr>
              <a:t>personne</a:t>
            </a:r>
            <a:endParaRPr lang="fr-FR" b="1" dirty="0">
              <a:solidFill>
                <a:srgbClr val="0F3A9C"/>
              </a:solidFill>
            </a:endParaRPr>
          </a:p>
        </p:txBody>
      </p:sp>
      <p:sp>
        <p:nvSpPr>
          <p:cNvPr id="12" name="Rectangle 11"/>
          <p:cNvSpPr/>
          <p:nvPr/>
        </p:nvSpPr>
        <p:spPr>
          <a:xfrm>
            <a:off x="662940" y="4986184"/>
            <a:ext cx="7818120" cy="126047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u="sng" dirty="0" smtClean="0">
                <a:solidFill>
                  <a:prstClr val="white"/>
                </a:solidFill>
                <a:latin typeface="Arial" panose="020B0604020202020204" pitchFamily="34" charset="0"/>
                <a:cs typeface="Arial" panose="020B0604020202020204" pitchFamily="34" charset="0"/>
              </a:rPr>
              <a:t>Pour l’item « Changement des facultés pour prendre des décisions par rapport à il y a 90 jours (ou depuis la dernière évaluation si moins de 90 jours) » </a:t>
            </a:r>
            <a:r>
              <a:rPr lang="fr-FR" sz="1400" u="sng"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1400" dirty="0" smtClean="0">
                <a:solidFill>
                  <a:prstClr val="white"/>
                </a:solidFill>
                <a:latin typeface="Arial" panose="020B0604020202020204" pitchFamily="34" charset="0"/>
                <a:cs typeface="Arial" panose="020B0604020202020204" pitchFamily="34" charset="0"/>
              </a:rPr>
              <a:t> Ne codez 8 que si vous ne disposez pas d’assez d’éléments. Les </a:t>
            </a:r>
            <a:r>
              <a:rPr lang="fr-FR" sz="1400" dirty="0">
                <a:solidFill>
                  <a:prstClr val="white"/>
                </a:solidFill>
                <a:latin typeface="Arial" panose="020B0604020202020204" pitchFamily="34" charset="0"/>
                <a:cs typeface="Arial" panose="020B0604020202020204" pitchFamily="34" charset="0"/>
              </a:rPr>
              <a:t>changements peuvent </a:t>
            </a:r>
            <a:r>
              <a:rPr lang="fr-FR" sz="1400" dirty="0" smtClean="0">
                <a:solidFill>
                  <a:prstClr val="white"/>
                </a:solidFill>
                <a:latin typeface="Arial" panose="020B0604020202020204" pitchFamily="34" charset="0"/>
                <a:cs typeface="Arial" panose="020B0604020202020204" pitchFamily="34" charset="0"/>
              </a:rPr>
              <a:t>être permanents </a:t>
            </a:r>
            <a:r>
              <a:rPr lang="fr-FR" sz="1400" dirty="0">
                <a:solidFill>
                  <a:prstClr val="white"/>
                </a:solidFill>
                <a:latin typeface="Arial" panose="020B0604020202020204" pitchFamily="34" charset="0"/>
                <a:cs typeface="Arial" panose="020B0604020202020204" pitchFamily="34" charset="0"/>
              </a:rPr>
              <a:t>ou temporaires et la cause peut être connue (par </a:t>
            </a:r>
            <a:r>
              <a:rPr lang="fr-FR" sz="1400" dirty="0" smtClean="0">
                <a:solidFill>
                  <a:prstClr val="white"/>
                </a:solidFill>
                <a:latin typeface="Arial" panose="020B0604020202020204" pitchFamily="34" charset="0"/>
                <a:cs typeface="Arial" panose="020B0604020202020204" pitchFamily="34" charset="0"/>
              </a:rPr>
              <a:t>exemple médicaments </a:t>
            </a:r>
            <a:r>
              <a:rPr lang="fr-FR" sz="1400" dirty="0">
                <a:solidFill>
                  <a:prstClr val="white"/>
                </a:solidFill>
                <a:latin typeface="Arial" panose="020B0604020202020204" pitchFamily="34" charset="0"/>
                <a:cs typeface="Arial" panose="020B0604020202020204" pitchFamily="34" charset="0"/>
              </a:rPr>
              <a:t>psychotropes, ou nouvelle douleur) ou inconnue.</a:t>
            </a:r>
          </a:p>
        </p:txBody>
      </p:sp>
      <p:sp>
        <p:nvSpPr>
          <p:cNvPr id="8" name="Rectangle 7"/>
          <p:cNvSpPr/>
          <p:nvPr/>
        </p:nvSpPr>
        <p:spPr>
          <a:xfrm>
            <a:off x="642938" y="2779157"/>
            <a:ext cx="7818120" cy="214076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Changement des facultés pour prendre les décisions par rapport à il y a 90 jours (ou depuis la dernière évaluation si moins de 90 jours)</a:t>
            </a:r>
          </a:p>
          <a:p>
            <a:pPr algn="just"/>
            <a:r>
              <a:rPr lang="fr-FR" sz="1200" i="1" dirty="0" smtClean="0">
                <a:solidFill>
                  <a:srgbClr val="0F3A9C"/>
                </a:solidFill>
              </a:rPr>
              <a:t>Déceler les changements des capacités cognitives de la personne dans la prise de décision par rapport à son état 90 jours auparavant. Attention n’utilisez le code incertain seulement quand il y a une insuffisance ou absence de preuves pour déterminer si l’état des facultés pour prendre les décisions s’est amélioré, a décliné ou n’a pas changé par rapport à il y a 90 jours.</a:t>
            </a:r>
          </a:p>
          <a:p>
            <a:pPr algn="just"/>
            <a:r>
              <a:rPr lang="fr-FR" sz="1200" i="1" dirty="0">
                <a:solidFill>
                  <a:srgbClr val="0F3A9C"/>
                </a:solidFill>
              </a:rPr>
              <a:t>	</a:t>
            </a:r>
            <a:r>
              <a:rPr lang="fr-FR" sz="1200" dirty="0" smtClean="0">
                <a:solidFill>
                  <a:srgbClr val="0F3A9C"/>
                </a:solidFill>
              </a:rPr>
              <a:t>0 – Amélioration</a:t>
            </a:r>
          </a:p>
          <a:p>
            <a:pPr algn="just"/>
            <a:r>
              <a:rPr lang="fr-FR" sz="1200" dirty="0" smtClean="0">
                <a:solidFill>
                  <a:srgbClr val="0F3A9C"/>
                </a:solidFill>
              </a:rPr>
              <a:t>	1 – Pas de changement</a:t>
            </a:r>
          </a:p>
          <a:p>
            <a:pPr algn="just"/>
            <a:r>
              <a:rPr lang="fr-FR" sz="1200" dirty="0">
                <a:solidFill>
                  <a:srgbClr val="0F3A9C"/>
                </a:solidFill>
              </a:rPr>
              <a:t>	</a:t>
            </a:r>
            <a:r>
              <a:rPr lang="fr-FR" sz="1200" dirty="0" smtClean="0">
                <a:solidFill>
                  <a:srgbClr val="0F3A9C"/>
                </a:solidFill>
              </a:rPr>
              <a:t>2 – Détérioration</a:t>
            </a:r>
          </a:p>
          <a:p>
            <a:pPr algn="just"/>
            <a:r>
              <a:rPr lang="fr-FR" sz="1200" dirty="0" smtClean="0">
                <a:solidFill>
                  <a:srgbClr val="0F3A9C"/>
                </a:solidFill>
              </a:rPr>
              <a:t>	8 – Incertain</a:t>
            </a:r>
          </a:p>
        </p:txBody>
      </p:sp>
      <p:sp>
        <p:nvSpPr>
          <p:cNvPr id="9" name="ZoneTexte 8"/>
          <p:cNvSpPr txBox="1"/>
          <p:nvPr/>
        </p:nvSpPr>
        <p:spPr>
          <a:xfrm>
            <a:off x="957700" y="2594491"/>
            <a:ext cx="5658665" cy="369332"/>
          </a:xfrm>
          <a:prstGeom prst="rect">
            <a:avLst/>
          </a:prstGeom>
          <a:solidFill>
            <a:schemeClr val="bg1"/>
          </a:solidFill>
        </p:spPr>
        <p:txBody>
          <a:bodyPr wrap="none" rtlCol="0">
            <a:spAutoFit/>
          </a:bodyPr>
          <a:lstStyle/>
          <a:p>
            <a:r>
              <a:rPr lang="fr-FR" b="1" i="1" dirty="0" smtClean="0">
                <a:solidFill>
                  <a:srgbClr val="0F3A9C"/>
                </a:solidFill>
              </a:rPr>
              <a:t>iC5 - </a:t>
            </a:r>
            <a:r>
              <a:rPr lang="fr-FR" b="1" i="1" dirty="0">
                <a:solidFill>
                  <a:srgbClr val="0F3A9C"/>
                </a:solidFill>
              </a:rPr>
              <a:t>Changement des facultés pour prendre les décisions </a:t>
            </a:r>
          </a:p>
        </p:txBody>
      </p:sp>
      <p:sp>
        <p:nvSpPr>
          <p:cNvPr id="10" name="Arrondir un rectangle avec un coin du même côté 9"/>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sp>
        <p:nvSpPr>
          <p:cNvPr id="14" name="ZoneTexte 13"/>
          <p:cNvSpPr txBox="1"/>
          <p:nvPr/>
        </p:nvSpPr>
        <p:spPr>
          <a:xfrm rot="16200000">
            <a:off x="-22469" y="548860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798766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21" name="Rectangle 20"/>
          <p:cNvSpPr/>
          <p:nvPr/>
        </p:nvSpPr>
        <p:spPr>
          <a:xfrm>
            <a:off x="642938" y="835025"/>
            <a:ext cx="7818120" cy="544195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200" i="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 Facultés cognitives pour les décisions courantes »</a:t>
            </a:r>
            <a:r>
              <a:rPr lang="fr-FR" sz="1200" dirty="0" smtClean="0">
                <a:solidFill>
                  <a:prstClr val="white"/>
                </a:solidFill>
                <a:latin typeface="Arial" panose="020B0604020202020204" pitchFamily="34" charset="0"/>
                <a:cs typeface="Arial" panose="020B0604020202020204" pitchFamily="34" charset="0"/>
              </a:rPr>
              <a:t> – </a:t>
            </a:r>
            <a:r>
              <a:rPr lang="fr-FR" sz="1200" dirty="0">
                <a:solidFill>
                  <a:prstClr val="white"/>
                </a:solidFill>
                <a:latin typeface="Arial" panose="020B0604020202020204" pitchFamily="34" charset="0"/>
                <a:cs typeface="Arial" panose="020B0604020202020204" pitchFamily="34" charset="0"/>
              </a:rPr>
              <a:t>Il est parfois préférable de réaliser le codage de cet item </a:t>
            </a:r>
            <a:r>
              <a:rPr lang="fr-FR" sz="1200" b="1" dirty="0">
                <a:solidFill>
                  <a:prstClr val="white"/>
                </a:solidFill>
                <a:latin typeface="Arial" panose="020B0604020202020204" pitchFamily="34" charset="0"/>
                <a:cs typeface="Arial" panose="020B0604020202020204" pitchFamily="34" charset="0"/>
              </a:rPr>
              <a:t>à la fin de votre évaluation </a:t>
            </a:r>
            <a:r>
              <a:rPr lang="fr-FR" sz="1200" dirty="0">
                <a:solidFill>
                  <a:prstClr val="white"/>
                </a:solidFill>
                <a:latin typeface="Arial" panose="020B0604020202020204" pitchFamily="34" charset="0"/>
                <a:cs typeface="Arial" panose="020B0604020202020204" pitchFamily="34" charset="0"/>
              </a:rPr>
              <a:t>: les informations obtenues tout au long de vos échanges vous permettront d’y répondre plus facilement. Il s’agit de savoir si la personne prend effectivement des décisions pour les tâches de la vie quotidienne et non ce que l’aidant pense de ses capacités. </a:t>
            </a:r>
            <a:r>
              <a:rPr lang="fr-FR" sz="1200" b="1" dirty="0">
                <a:solidFill>
                  <a:prstClr val="white"/>
                </a:solidFill>
                <a:latin typeface="Arial" panose="020B0604020202020204" pitchFamily="34" charset="0"/>
                <a:cs typeface="Arial" panose="020B0604020202020204" pitchFamily="34" charset="0"/>
              </a:rPr>
              <a:t>Ce sont les performances qu’il faut coder et non les capacités supposées.</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Items</a:t>
            </a:r>
            <a:r>
              <a:rPr lang="fr-FR" sz="1200" i="1" dirty="0">
                <a:solidFill>
                  <a:prstClr val="white"/>
                </a:solidFill>
                <a:latin typeface="Arial" panose="020B0604020202020204" pitchFamily="34" charset="0"/>
                <a:cs typeface="Arial" panose="020B0604020202020204" pitchFamily="34" charset="0"/>
              </a:rPr>
              <a:t> </a:t>
            </a:r>
            <a:r>
              <a:rPr lang="fr-FR" sz="1200" i="1" dirty="0" smtClean="0">
                <a:solidFill>
                  <a:prstClr val="white"/>
                </a:solidFill>
                <a:latin typeface="Arial" panose="020B0604020202020204" pitchFamily="34" charset="0"/>
                <a:cs typeface="Arial" panose="020B0604020202020204" pitchFamily="34" charset="0"/>
              </a:rPr>
              <a:t>« Capacité à se souvenir »</a:t>
            </a:r>
            <a:r>
              <a:rPr lang="fr-FR" sz="1200"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 Ce sont </a:t>
            </a:r>
            <a:r>
              <a:rPr lang="fr-FR" sz="1200" b="1" dirty="0">
                <a:solidFill>
                  <a:prstClr val="white"/>
                </a:solidFill>
                <a:latin typeface="Arial" panose="020B0604020202020204" pitchFamily="34" charset="0"/>
                <a:cs typeface="Arial" panose="020B0604020202020204" pitchFamily="34" charset="0"/>
              </a:rPr>
              <a:t>les performances </a:t>
            </a:r>
            <a:r>
              <a:rPr lang="fr-FR" sz="1200" dirty="0">
                <a:solidFill>
                  <a:prstClr val="white"/>
                </a:solidFill>
                <a:latin typeface="Arial" panose="020B0604020202020204" pitchFamily="34" charset="0"/>
                <a:cs typeface="Arial" panose="020B0604020202020204" pitchFamily="34" charset="0"/>
              </a:rPr>
              <a:t>qu’il faut coder et </a:t>
            </a:r>
            <a:r>
              <a:rPr lang="fr-FR" sz="1200" b="1" dirty="0">
                <a:solidFill>
                  <a:prstClr val="white"/>
                </a:solidFill>
                <a:latin typeface="Arial" panose="020B0604020202020204" pitchFamily="34" charset="0"/>
                <a:cs typeface="Arial" panose="020B0604020202020204" pitchFamily="34" charset="0"/>
              </a:rPr>
              <a:t>non les capacités </a:t>
            </a:r>
            <a:r>
              <a:rPr lang="fr-FR" sz="1200" b="1" dirty="0" smtClean="0">
                <a:solidFill>
                  <a:prstClr val="white"/>
                </a:solidFill>
                <a:latin typeface="Arial" panose="020B0604020202020204" pitchFamily="34" charset="0"/>
                <a:cs typeface="Arial" panose="020B0604020202020204" pitchFamily="34" charset="0"/>
              </a:rPr>
              <a:t>supposées</a:t>
            </a:r>
            <a:r>
              <a:rPr lang="fr-FR" sz="1200" dirty="0" smtClean="0">
                <a:solidFill>
                  <a:prstClr val="white"/>
                </a:solidFill>
                <a:latin typeface="Arial" panose="020B0604020202020204" pitchFamily="34" charset="0"/>
                <a:cs typeface="Arial" panose="020B0604020202020204" pitchFamily="34" charset="0"/>
              </a:rPr>
              <a:t>.</a:t>
            </a:r>
            <a:endParaRPr lang="fr-FR" sz="12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Items « Fluctuations de la pensée ou de l’état de conscience »</a:t>
            </a:r>
            <a:r>
              <a:rPr lang="fr-FR" sz="1200"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On recherche quelque chose de nouveau, des éléments d’apparitions récentes. Chez une personne atteinte de pathologies chroniques comme la démence, ces signes ont pu s’installer progressivement et dès lors, faire partie du fonctionnement habituel, compatible avec la maladie.</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 Changement des facultés pour prendre les décisions par rapport à il y a 90 jours »</a:t>
            </a:r>
            <a:r>
              <a:rPr lang="fr-FR" sz="1200" dirty="0" smtClean="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Ne </a:t>
            </a:r>
            <a:r>
              <a:rPr lang="fr-FR" sz="1200" dirty="0">
                <a:solidFill>
                  <a:prstClr val="white"/>
                </a:solidFill>
                <a:latin typeface="Arial" panose="020B0604020202020204" pitchFamily="34" charset="0"/>
                <a:cs typeface="Arial" panose="020B0604020202020204" pitchFamily="34" charset="0"/>
              </a:rPr>
              <a:t>codez 8 que si vous ne disposez pas d’assez d’éléments. Les changements peuvent être permanents ou temporaires et la cause peut être connue (par exemple médicaments psychotropes, ou nouvelle douleur) ou inconnue.</a:t>
            </a:r>
          </a:p>
          <a:p>
            <a:pPr algn="just"/>
            <a:endParaRPr lang="fr-FR" sz="1200" dirty="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Définitions </a:t>
            </a:r>
            <a:r>
              <a:rPr lang="fr-FR" sz="1200" b="1" u="sng" dirty="0" smtClean="0">
                <a:solidFill>
                  <a:prstClr val="white"/>
                </a:solidFill>
                <a:latin typeface="Arial" panose="020B0604020202020204" pitchFamily="34" charset="0"/>
                <a:cs typeface="Arial" panose="020B0604020202020204" pitchFamily="34" charset="0"/>
              </a:rPr>
              <a:t>importantes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Situation </a:t>
            </a:r>
            <a:r>
              <a:rPr lang="fr-FR" sz="1200" u="sng" dirty="0">
                <a:solidFill>
                  <a:prstClr val="white"/>
                </a:solidFill>
                <a:latin typeface="Arial" panose="020B0604020202020204" pitchFamily="34" charset="0"/>
                <a:cs typeface="Arial" panose="020B0604020202020204" pitchFamily="34" charset="0"/>
              </a:rPr>
              <a:t>nouvelle :</a:t>
            </a:r>
            <a:r>
              <a:rPr lang="fr-FR" sz="1200" dirty="0">
                <a:solidFill>
                  <a:prstClr val="white"/>
                </a:solidFill>
                <a:latin typeface="Arial" panose="020B0604020202020204" pitchFamily="34" charset="0"/>
                <a:cs typeface="Arial" panose="020B0604020202020204" pitchFamily="34" charset="0"/>
              </a:rPr>
              <a:t> Situation dans laquelle la personne ne s’est jamais retrouvée (Ex : changement de lieu de vie, hospitalisation, voyage, personnes qu’elle n’a jamais vu à son domicile).</a:t>
            </a:r>
          </a:p>
          <a:p>
            <a:pPr marL="171450" indent="-1714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Situation </a:t>
            </a:r>
            <a:r>
              <a:rPr lang="fr-FR" sz="1200" u="sng" dirty="0">
                <a:solidFill>
                  <a:prstClr val="white"/>
                </a:solidFill>
                <a:latin typeface="Arial" panose="020B0604020202020204" pitchFamily="34" charset="0"/>
                <a:cs typeface="Arial" panose="020B0604020202020204" pitchFamily="34" charset="0"/>
              </a:rPr>
              <a:t>inhabituelle :</a:t>
            </a:r>
            <a:r>
              <a:rPr lang="fr-FR" sz="1200" dirty="0">
                <a:solidFill>
                  <a:prstClr val="white"/>
                </a:solidFill>
                <a:latin typeface="Arial" panose="020B0604020202020204" pitchFamily="34" charset="0"/>
                <a:cs typeface="Arial" panose="020B0604020202020204" pitchFamily="34" charset="0"/>
              </a:rPr>
              <a:t> Situation qui sort de la routine mais à laquelle la personne a déjà été confrontée par le passé</a:t>
            </a:r>
            <a:r>
              <a:rPr lang="fr-FR" sz="1200" dirty="0" smtClean="0">
                <a:solidFill>
                  <a:prstClr val="white"/>
                </a:solidFill>
                <a:latin typeface="Arial" panose="020B0604020202020204" pitchFamily="34" charset="0"/>
                <a:cs typeface="Arial" panose="020B0604020202020204" pitchFamily="34" charset="0"/>
              </a:rPr>
              <a:t>.</a:t>
            </a:r>
            <a:endParaRPr lang="fr-FR" sz="1200"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Mémoire procédurale :</a:t>
            </a:r>
            <a:r>
              <a:rPr lang="fr-FR" sz="1200" dirty="0">
                <a:solidFill>
                  <a:prstClr val="white"/>
                </a:solidFill>
                <a:latin typeface="Arial" panose="020B0604020202020204" pitchFamily="34" charset="0"/>
                <a:cs typeface="Arial" panose="020B0604020202020204" pitchFamily="34" charset="0"/>
              </a:rPr>
              <a:t> La mémoire des savoir-faire, acquis tout au long de la vie (Ex : faire du vélo, conduire, s’habiller, faire ses lacets). Cet item se réfère aux capacités cognitives nécessaires pour accomplir des tâches séquentielles qui demandent une préparation mentale.</a:t>
            </a:r>
          </a:p>
          <a:p>
            <a:pPr marL="171450" indent="-1714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Mémoire </a:t>
            </a:r>
            <a:r>
              <a:rPr lang="fr-FR" sz="1200" u="sng" dirty="0">
                <a:solidFill>
                  <a:prstClr val="white"/>
                </a:solidFill>
                <a:latin typeface="Arial" panose="020B0604020202020204" pitchFamily="34" charset="0"/>
                <a:cs typeface="Arial" panose="020B0604020202020204" pitchFamily="34" charset="0"/>
              </a:rPr>
              <a:t>de situation :</a:t>
            </a:r>
            <a:r>
              <a:rPr lang="fr-FR" sz="1200" dirty="0">
                <a:solidFill>
                  <a:prstClr val="white"/>
                </a:solidFill>
                <a:latin typeface="Arial" panose="020B0604020202020204" pitchFamily="34" charset="0"/>
                <a:cs typeface="Arial" panose="020B0604020202020204" pitchFamily="34" charset="0"/>
              </a:rPr>
              <a:t> Les visages et les lieux habituels.</a:t>
            </a:r>
          </a:p>
          <a:p>
            <a:pPr algn="just"/>
            <a:endParaRPr lang="fr-FR" sz="1200" u="sng" dirty="0" smtClean="0">
              <a:solidFill>
                <a:prstClr val="white"/>
              </a:solidFill>
              <a:latin typeface="Arial" panose="020B0604020202020204" pitchFamily="34" charset="0"/>
              <a:cs typeface="Arial" panose="020B0604020202020204" pitchFamily="34" charset="0"/>
            </a:endParaRPr>
          </a:p>
        </p:txBody>
      </p:sp>
      <p:sp>
        <p:nvSpPr>
          <p:cNvPr id="22" name="Arrondir un rectangle avec un coin du même côté 21"/>
          <p:cNvSpPr/>
          <p:nvPr/>
        </p:nvSpPr>
        <p:spPr>
          <a:xfrm rot="10800000">
            <a:off x="6096000" y="-11627"/>
            <a:ext cx="2076450"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Cognition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5" name="Groupe 4"/>
          <p:cNvGrpSpPr/>
          <p:nvPr/>
        </p:nvGrpSpPr>
        <p:grpSpPr>
          <a:xfrm>
            <a:off x="4251987" y="6437688"/>
            <a:ext cx="640026" cy="325577"/>
            <a:chOff x="4063779" y="6537716"/>
            <a:chExt cx="1016441" cy="200055"/>
          </a:xfrm>
        </p:grpSpPr>
        <p:sp>
          <p:nvSpPr>
            <p:cNvPr id="6" name="Rectangle 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ZoneTexte 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220057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34267"/>
            <a:ext cx="7388954" cy="481012"/>
          </a:xfrm>
        </p:spPr>
        <p:txBody>
          <a:bodyPr>
            <a:noAutofit/>
          </a:bodyPr>
          <a:lstStyle/>
          <a:p>
            <a:r>
              <a:rPr lang="fr-FR" sz="1800" dirty="0" smtClean="0"/>
              <a:t>Présentation du domaine</a:t>
            </a:r>
            <a:endParaRPr lang="fr-FR" sz="1800" dirty="0"/>
          </a:p>
        </p:txBody>
      </p:sp>
      <p:sp>
        <p:nvSpPr>
          <p:cNvPr id="8" name="Arrondir un rectangle avec un coin du même côté 7"/>
          <p:cNvSpPr/>
          <p:nvPr/>
        </p:nvSpPr>
        <p:spPr>
          <a:xfrm rot="10800000">
            <a:off x="5659395" y="-11627"/>
            <a:ext cx="251305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Communication et vision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2" name="Groupe 1"/>
          <p:cNvGrpSpPr/>
          <p:nvPr/>
        </p:nvGrpSpPr>
        <p:grpSpPr>
          <a:xfrm>
            <a:off x="642938" y="1865292"/>
            <a:ext cx="7818120" cy="1679616"/>
            <a:chOff x="642938" y="2106985"/>
            <a:chExt cx="7818120" cy="1679616"/>
          </a:xfrm>
        </p:grpSpPr>
        <p:sp>
          <p:nvSpPr>
            <p:cNvPr id="6" name="Rectangle 5"/>
            <p:cNvSpPr/>
            <p:nvPr/>
          </p:nvSpPr>
          <p:spPr>
            <a:xfrm>
              <a:off x="642938" y="2492985"/>
              <a:ext cx="7818120" cy="12936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smtClean="0">
                  <a:solidFill>
                    <a:srgbClr val="0F3A9C"/>
                  </a:solidFill>
                </a:rPr>
                <a:t>L’évaluation du domaine </a:t>
              </a:r>
              <a:r>
                <a:rPr lang="fr-FR" sz="1600" b="1" dirty="0" smtClean="0">
                  <a:solidFill>
                    <a:srgbClr val="0F3A9C"/>
                  </a:solidFill>
                </a:rPr>
                <a:t>Communication et vision </a:t>
              </a:r>
              <a:r>
                <a:rPr lang="fr-FR" sz="1600" dirty="0" smtClean="0">
                  <a:solidFill>
                    <a:srgbClr val="0F3A9C"/>
                  </a:solidFill>
                </a:rPr>
                <a:t>permet d’évaluer les capacités de la personne à comprendre, se faire comprendre, voir et entendre. Les fonctions d’audition et de vision sont fortement liées au domaine de la communication.</a:t>
              </a:r>
              <a:endParaRPr lang="fr-FR" sz="1600" b="1" dirty="0">
                <a:solidFill>
                  <a:srgbClr val="0F3A9C"/>
                </a:solidFill>
              </a:endParaRPr>
            </a:p>
          </p:txBody>
        </p:sp>
        <p:sp>
          <p:nvSpPr>
            <p:cNvPr id="7" name="ZoneTexte 6"/>
            <p:cNvSpPr txBox="1"/>
            <p:nvPr/>
          </p:nvSpPr>
          <p:spPr>
            <a:xfrm>
              <a:off x="662940" y="2106985"/>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grpSp>
      <p:sp>
        <p:nvSpPr>
          <p:cNvPr id="4" name="Titre 3"/>
          <p:cNvSpPr>
            <a:spLocks noGrp="1"/>
          </p:cNvSpPr>
          <p:nvPr>
            <p:ph type="title" idx="4294967295"/>
          </p:nvPr>
        </p:nvSpPr>
        <p:spPr>
          <a:xfrm>
            <a:off x="632316" y="209244"/>
            <a:ext cx="8874252" cy="1325563"/>
          </a:xfrm>
        </p:spPr>
        <p:txBody>
          <a:bodyPr/>
          <a:lstStyle/>
          <a:p>
            <a:r>
              <a:rPr lang="fr-FR" sz="1800" dirty="0" smtClean="0"/>
              <a:t>Section D. Communication et vision</a:t>
            </a:r>
          </a:p>
          <a:p>
            <a:endParaRPr lang="fr-FR" dirty="0"/>
          </a:p>
        </p:txBody>
      </p:sp>
      <p:grpSp>
        <p:nvGrpSpPr>
          <p:cNvPr id="9" name="Groupe 8"/>
          <p:cNvGrpSpPr/>
          <p:nvPr/>
        </p:nvGrpSpPr>
        <p:grpSpPr>
          <a:xfrm>
            <a:off x="4251987" y="6437688"/>
            <a:ext cx="640026" cy="325577"/>
            <a:chOff x="4063779" y="6537716"/>
            <a:chExt cx="1016441" cy="200055"/>
          </a:xfrm>
        </p:grpSpPr>
        <p:sp>
          <p:nvSpPr>
            <p:cNvPr id="10" name="Rectangle 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1" name="ZoneTexte 10">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1270216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21078"/>
            <a:ext cx="7818120" cy="1621116"/>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Expression du contenu de l'information - à la fois verbale et non </a:t>
            </a:r>
            <a:r>
              <a:rPr lang="fr-FR" sz="1200" i="1" dirty="0" smtClean="0">
                <a:solidFill>
                  <a:srgbClr val="0F3A9C"/>
                </a:solidFill>
              </a:rPr>
              <a:t>verbale</a:t>
            </a:r>
          </a:p>
          <a:p>
            <a:pPr algn="just"/>
            <a:r>
              <a:rPr lang="fr-FR" sz="1200" dirty="0" smtClean="0">
                <a:solidFill>
                  <a:srgbClr val="0F3A9C"/>
                </a:solidFill>
              </a:rPr>
              <a:t>	0 </a:t>
            </a:r>
            <a:r>
              <a:rPr lang="fr-FR" sz="1200" dirty="0">
                <a:solidFill>
                  <a:srgbClr val="0F3A9C"/>
                </a:solidFill>
              </a:rPr>
              <a:t>–Est compris (exprime ses idées sans difficultés)</a:t>
            </a:r>
          </a:p>
          <a:p>
            <a:pPr algn="just"/>
            <a:r>
              <a:rPr lang="fr-FR" sz="1200" dirty="0" smtClean="0">
                <a:solidFill>
                  <a:srgbClr val="0F3A9C"/>
                </a:solidFill>
              </a:rPr>
              <a:t> </a:t>
            </a:r>
            <a:r>
              <a:rPr lang="fr-FR" sz="1200" dirty="0">
                <a:solidFill>
                  <a:srgbClr val="0F3A9C"/>
                </a:solidFill>
              </a:rPr>
              <a:t>	1 </a:t>
            </a:r>
            <a:r>
              <a:rPr lang="fr-FR" sz="1200" dirty="0" smtClean="0">
                <a:solidFill>
                  <a:srgbClr val="0F3A9C"/>
                </a:solidFill>
              </a:rPr>
              <a:t>–Est </a:t>
            </a:r>
            <a:r>
              <a:rPr lang="fr-FR" sz="1200" dirty="0">
                <a:solidFill>
                  <a:srgbClr val="0F3A9C"/>
                </a:solidFill>
              </a:rPr>
              <a:t>généralement compris (difficultés pour trouver ses mots et aller au bout de sa pensée MAIS si on laisse du </a:t>
            </a:r>
            <a:r>
              <a:rPr lang="fr-FR" sz="1200" dirty="0" smtClean="0">
                <a:solidFill>
                  <a:srgbClr val="0F3A9C"/>
                </a:solidFill>
              </a:rPr>
              <a:t>	temps </a:t>
            </a:r>
            <a:r>
              <a:rPr lang="fr-FR" sz="1200" dirty="0">
                <a:solidFill>
                  <a:srgbClr val="0F3A9C"/>
                </a:solidFill>
              </a:rPr>
              <a:t>peu ou pas d'aide requise)</a:t>
            </a:r>
          </a:p>
          <a:p>
            <a:pPr algn="just"/>
            <a:r>
              <a:rPr lang="fr-FR" sz="1200" dirty="0">
                <a:solidFill>
                  <a:srgbClr val="0F3A9C"/>
                </a:solidFill>
              </a:rPr>
              <a:t>	2 – Est souvent compris (difficultés à trouver ses mots, à aller au bout de sa pensée ET aide habituellement requise)</a:t>
            </a:r>
          </a:p>
          <a:p>
            <a:pPr algn="just"/>
            <a:r>
              <a:rPr lang="fr-FR" sz="1200" dirty="0">
                <a:solidFill>
                  <a:srgbClr val="0F3A9C"/>
                </a:solidFill>
              </a:rPr>
              <a:t>	3 – Est parfois compris (capacité limitée à l'expression de demandes concrètes)</a:t>
            </a:r>
          </a:p>
          <a:p>
            <a:pPr algn="just"/>
            <a:r>
              <a:rPr lang="fr-FR" sz="1200" dirty="0">
                <a:solidFill>
                  <a:srgbClr val="0F3A9C"/>
                </a:solidFill>
              </a:rPr>
              <a:t>	4 – Rarement ou jamais </a:t>
            </a:r>
            <a:r>
              <a:rPr lang="fr-FR" sz="1200" dirty="0" smtClean="0">
                <a:solidFill>
                  <a:srgbClr val="0F3A9C"/>
                </a:solidFill>
              </a:rPr>
              <a:t>compris</a:t>
            </a:r>
            <a:endParaRPr lang="fr-FR" sz="1200" dirty="0">
              <a:solidFill>
                <a:srgbClr val="0F3A9C"/>
              </a:solidFill>
            </a:endParaRPr>
          </a:p>
        </p:txBody>
      </p:sp>
      <p:sp>
        <p:nvSpPr>
          <p:cNvPr id="11" name="ZoneTexte 10"/>
          <p:cNvSpPr txBox="1"/>
          <p:nvPr/>
        </p:nvSpPr>
        <p:spPr>
          <a:xfrm>
            <a:off x="957700" y="936413"/>
            <a:ext cx="2654316" cy="369332"/>
          </a:xfrm>
          <a:prstGeom prst="rect">
            <a:avLst/>
          </a:prstGeom>
          <a:solidFill>
            <a:schemeClr val="bg1"/>
          </a:solidFill>
        </p:spPr>
        <p:txBody>
          <a:bodyPr wrap="square" rtlCol="0">
            <a:spAutoFit/>
          </a:bodyPr>
          <a:lstStyle/>
          <a:p>
            <a:r>
              <a:rPr lang="fr-FR" b="1" i="1" dirty="0" smtClean="0">
                <a:solidFill>
                  <a:srgbClr val="0F3A9C"/>
                </a:solidFill>
              </a:rPr>
              <a:t>iD1 </a:t>
            </a:r>
            <a:r>
              <a:rPr lang="fr-FR" b="1" i="1" dirty="0">
                <a:solidFill>
                  <a:srgbClr val="0F3A9C"/>
                </a:solidFill>
              </a:rPr>
              <a:t>– Se faire comprendre</a:t>
            </a:r>
          </a:p>
        </p:txBody>
      </p:sp>
      <p:sp>
        <p:nvSpPr>
          <p:cNvPr id="12" name="Rectangle 11"/>
          <p:cNvSpPr/>
          <p:nvPr/>
        </p:nvSpPr>
        <p:spPr>
          <a:xfrm>
            <a:off x="642938" y="4772248"/>
            <a:ext cx="7818120" cy="1482179"/>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dirty="0" smtClean="0">
                <a:solidFill>
                  <a:prstClr val="white"/>
                </a:solidFill>
                <a:latin typeface="Arial" panose="020B0604020202020204" pitchFamily="34" charset="0"/>
                <a:cs typeface="Arial" panose="020B0604020202020204" pitchFamily="34" charset="0"/>
              </a:rPr>
              <a:t>Pour toute la section </a:t>
            </a:r>
            <a:r>
              <a:rPr lang="fr-FR" sz="1400" dirty="0" smtClean="0">
                <a:solidFill>
                  <a:prstClr val="white"/>
                </a:solidFill>
                <a:latin typeface="Arial" panose="020B0604020202020204" pitchFamily="34" charset="0"/>
                <a:cs typeface="Arial" panose="020B0604020202020204" pitchFamily="34" charset="0"/>
              </a:rPr>
              <a:t>les items doivent être évalués avec les moyens de compensation de la personne (port de lunettes, aide auditive).</a:t>
            </a:r>
          </a:p>
          <a:p>
            <a:pPr algn="just"/>
            <a:r>
              <a:rPr lang="fr-FR" sz="1400" dirty="0" smtClean="0">
                <a:solidFill>
                  <a:prstClr val="white"/>
                </a:solidFill>
                <a:latin typeface="Arial" panose="020B0604020202020204" pitchFamily="34" charset="0"/>
                <a:cs typeface="Arial" panose="020B0604020202020204" pitchFamily="34" charset="0"/>
              </a:rPr>
              <a:t>Expression et communication ne doivent pas être sanctionnées par la barrière de la langue. Dans ce cas, faire appel à une personne qui parle la même langue, y compris la langue des signes.</a:t>
            </a:r>
          </a:p>
          <a:p>
            <a:pPr algn="just"/>
            <a:r>
              <a:rPr lang="fr-FR" sz="1400" dirty="0" smtClean="0">
                <a:latin typeface="Arial" panose="020B0604020202020204" pitchFamily="34" charset="0"/>
                <a:cs typeface="Arial" panose="020B0604020202020204" pitchFamily="34" charset="0"/>
              </a:rPr>
              <a:t>On évalue la capacité de la personne à communiquer quel que soit son support : </a:t>
            </a:r>
            <a:r>
              <a:rPr lang="fr-FR" sz="1400" dirty="0">
                <a:latin typeface="Arial" panose="020B0604020202020204" pitchFamily="34" charset="0"/>
                <a:cs typeface="Arial" panose="020B0604020202020204" pitchFamily="34" charset="0"/>
              </a:rPr>
              <a:t>la parole, l’écriture, le langage des signes ou une combinaison de ces </a:t>
            </a:r>
            <a:r>
              <a:rPr lang="fr-FR" sz="1400" dirty="0" smtClean="0">
                <a:latin typeface="Arial" panose="020B0604020202020204" pitchFamily="34" charset="0"/>
                <a:cs typeface="Arial" panose="020B0604020202020204" pitchFamily="34" charset="0"/>
              </a:rPr>
              <a:t>moyens.</a:t>
            </a:r>
            <a:endParaRPr lang="fr-FR" sz="14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42938" y="2957233"/>
            <a:ext cx="7818120" cy="171779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Compréhension du contenu d'informations verbales avec prothèse auditive si utilisée	</a:t>
            </a:r>
            <a:endParaRPr lang="fr-FR" sz="1200" i="1" dirty="0" smtClean="0">
              <a:solidFill>
                <a:srgbClr val="0F3A9C"/>
              </a:solidFill>
            </a:endParaRPr>
          </a:p>
          <a:p>
            <a:pPr algn="just"/>
            <a:r>
              <a:rPr lang="fr-FR" sz="1200" dirty="0" smtClean="0">
                <a:solidFill>
                  <a:srgbClr val="0F3A9C"/>
                </a:solidFill>
              </a:rPr>
              <a:t>	0 – Comprend </a:t>
            </a:r>
            <a:r>
              <a:rPr lang="fr-FR" sz="1200" dirty="0">
                <a:solidFill>
                  <a:srgbClr val="0F3A9C"/>
                </a:solidFill>
              </a:rPr>
              <a:t>(bonne compréhension)</a:t>
            </a:r>
          </a:p>
          <a:p>
            <a:pPr algn="just"/>
            <a:r>
              <a:rPr lang="fr-FR" sz="1200" dirty="0" smtClean="0">
                <a:solidFill>
                  <a:srgbClr val="0F3A9C"/>
                </a:solidFill>
              </a:rPr>
              <a:t>	1</a:t>
            </a:r>
            <a:r>
              <a:rPr lang="fr-FR" sz="1200" dirty="0">
                <a:solidFill>
                  <a:srgbClr val="0F3A9C"/>
                </a:solidFill>
              </a:rPr>
              <a:t> </a:t>
            </a:r>
            <a:r>
              <a:rPr lang="fr-FR" sz="1200" dirty="0" smtClean="0">
                <a:solidFill>
                  <a:srgbClr val="0F3A9C"/>
                </a:solidFill>
              </a:rPr>
              <a:t>–Comprend </a:t>
            </a:r>
            <a:r>
              <a:rPr lang="fr-FR" sz="1200" dirty="0">
                <a:solidFill>
                  <a:srgbClr val="0F3A9C"/>
                </a:solidFill>
              </a:rPr>
              <a:t>généralement (manque quelques parties/buts du message MAIS avec de l'aide peut souvent </a:t>
            </a:r>
            <a:r>
              <a:rPr lang="fr-FR" sz="1200" dirty="0" smtClean="0">
                <a:solidFill>
                  <a:srgbClr val="0F3A9C"/>
                </a:solidFill>
              </a:rPr>
              <a:t>	comprendre </a:t>
            </a:r>
            <a:r>
              <a:rPr lang="fr-FR" sz="1200" dirty="0">
                <a:solidFill>
                  <a:srgbClr val="0F3A9C"/>
                </a:solidFill>
              </a:rPr>
              <a:t>la conversation)</a:t>
            </a:r>
          </a:p>
          <a:p>
            <a:pPr algn="just"/>
            <a:r>
              <a:rPr lang="fr-FR" sz="1200" dirty="0" smtClean="0">
                <a:solidFill>
                  <a:srgbClr val="0F3A9C"/>
                </a:solidFill>
              </a:rPr>
              <a:t>	2 –Comprend </a:t>
            </a:r>
            <a:r>
              <a:rPr lang="fr-FR" sz="1200" dirty="0">
                <a:solidFill>
                  <a:srgbClr val="0F3A9C"/>
                </a:solidFill>
              </a:rPr>
              <a:t>souvent (manque quelques parties/buts du message MAIS avec de l'aide peut comprendre la </a:t>
            </a:r>
            <a:r>
              <a:rPr lang="fr-FR" sz="1200" dirty="0" smtClean="0">
                <a:solidFill>
                  <a:srgbClr val="0F3A9C"/>
                </a:solidFill>
              </a:rPr>
              <a:t>	conversation</a:t>
            </a:r>
            <a:r>
              <a:rPr lang="fr-FR" sz="1200" dirty="0">
                <a:solidFill>
                  <a:srgbClr val="0F3A9C"/>
                </a:solidFill>
              </a:rPr>
              <a:t>)</a:t>
            </a:r>
          </a:p>
          <a:p>
            <a:pPr algn="just"/>
            <a:r>
              <a:rPr lang="fr-FR" sz="1200" dirty="0" smtClean="0">
                <a:solidFill>
                  <a:srgbClr val="0F3A9C"/>
                </a:solidFill>
              </a:rPr>
              <a:t>	3 </a:t>
            </a:r>
            <a:r>
              <a:rPr lang="fr-FR" sz="1200" dirty="0">
                <a:solidFill>
                  <a:srgbClr val="0F3A9C"/>
                </a:solidFill>
              </a:rPr>
              <a:t>– </a:t>
            </a:r>
            <a:r>
              <a:rPr lang="fr-FR" sz="1200" dirty="0" smtClean="0">
                <a:solidFill>
                  <a:srgbClr val="0F3A9C"/>
                </a:solidFill>
              </a:rPr>
              <a:t>Comprend </a:t>
            </a:r>
            <a:r>
              <a:rPr lang="fr-FR" sz="1200" dirty="0">
                <a:solidFill>
                  <a:srgbClr val="0F3A9C"/>
                </a:solidFill>
              </a:rPr>
              <a:t>parfois (répond adéquatement seulement à un message simple et direct)</a:t>
            </a:r>
          </a:p>
          <a:p>
            <a:pPr algn="just"/>
            <a:r>
              <a:rPr lang="fr-FR" sz="1200" dirty="0" smtClean="0">
                <a:solidFill>
                  <a:srgbClr val="0F3A9C"/>
                </a:solidFill>
              </a:rPr>
              <a:t>	4</a:t>
            </a:r>
            <a:r>
              <a:rPr lang="fr-FR" sz="1200" dirty="0">
                <a:solidFill>
                  <a:srgbClr val="0F3A9C"/>
                </a:solidFill>
              </a:rPr>
              <a:t> – </a:t>
            </a:r>
            <a:r>
              <a:rPr lang="fr-FR" sz="1200" dirty="0" smtClean="0">
                <a:solidFill>
                  <a:srgbClr val="0F3A9C"/>
                </a:solidFill>
              </a:rPr>
              <a:t>Comprend </a:t>
            </a:r>
            <a:r>
              <a:rPr lang="fr-FR" sz="1200" dirty="0">
                <a:solidFill>
                  <a:srgbClr val="0F3A9C"/>
                </a:solidFill>
              </a:rPr>
              <a:t>rarement ou </a:t>
            </a:r>
            <a:r>
              <a:rPr lang="fr-FR" sz="1200" dirty="0" smtClean="0">
                <a:solidFill>
                  <a:srgbClr val="0F3A9C"/>
                </a:solidFill>
              </a:rPr>
              <a:t>jamais</a:t>
            </a:r>
          </a:p>
        </p:txBody>
      </p:sp>
      <p:sp>
        <p:nvSpPr>
          <p:cNvPr id="9" name="ZoneTexte 8"/>
          <p:cNvSpPr txBox="1"/>
          <p:nvPr/>
        </p:nvSpPr>
        <p:spPr>
          <a:xfrm>
            <a:off x="957700" y="2772568"/>
            <a:ext cx="4037324" cy="369332"/>
          </a:xfrm>
          <a:prstGeom prst="rect">
            <a:avLst/>
          </a:prstGeom>
          <a:solidFill>
            <a:schemeClr val="bg1"/>
          </a:solidFill>
        </p:spPr>
        <p:txBody>
          <a:bodyPr wrap="none" rtlCol="0">
            <a:spAutoFit/>
          </a:bodyPr>
          <a:lstStyle/>
          <a:p>
            <a:r>
              <a:rPr lang="fr-FR" b="1" i="1" dirty="0">
                <a:solidFill>
                  <a:srgbClr val="0F3A9C"/>
                </a:solidFill>
              </a:rPr>
              <a:t>iD2 </a:t>
            </a:r>
            <a:r>
              <a:rPr lang="fr-FR" b="1" i="1" dirty="0" smtClean="0">
                <a:solidFill>
                  <a:srgbClr val="0F3A9C"/>
                </a:solidFill>
              </a:rPr>
              <a:t>– Capacité </a:t>
            </a:r>
            <a:r>
              <a:rPr lang="fr-FR" b="1" i="1" dirty="0">
                <a:solidFill>
                  <a:srgbClr val="0F3A9C"/>
                </a:solidFill>
              </a:rPr>
              <a:t>à comprendre </a:t>
            </a:r>
            <a:r>
              <a:rPr lang="fr-FR" b="1" i="1" dirty="0" smtClean="0">
                <a:solidFill>
                  <a:srgbClr val="0F3A9C"/>
                </a:solidFill>
              </a:rPr>
              <a:t>les autres</a:t>
            </a:r>
            <a:endParaRPr lang="fr-FR" b="1" i="1" dirty="0">
              <a:solidFill>
                <a:srgbClr val="0F3A9C"/>
              </a:solidFill>
            </a:endParaRPr>
          </a:p>
        </p:txBody>
      </p:sp>
      <p:sp>
        <p:nvSpPr>
          <p:cNvPr id="10" name="Arrondir un rectangle avec un coin du même côté 9"/>
          <p:cNvSpPr/>
          <p:nvPr/>
        </p:nvSpPr>
        <p:spPr>
          <a:xfrm rot="10800000">
            <a:off x="5659395" y="-11627"/>
            <a:ext cx="251305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Communication et vision</a:t>
            </a:r>
            <a:endParaRPr lang="fr-FR" sz="1400" b="1" dirty="0">
              <a:solidFill>
                <a:prstClr val="white"/>
              </a:solidFill>
              <a:latin typeface="Arial" panose="020B0604020202020204" pitchFamily="34" charset="0"/>
              <a:cs typeface="Arial" panose="020B0604020202020204" pitchFamily="34" charset="0"/>
            </a:endParaRPr>
          </a:p>
        </p:txBody>
      </p:sp>
      <p:sp>
        <p:nvSpPr>
          <p:cNvPr id="14" name="ZoneTexte 13"/>
          <p:cNvSpPr txBox="1"/>
          <p:nvPr/>
        </p:nvSpPr>
        <p:spPr>
          <a:xfrm rot="16200000">
            <a:off x="-22469" y="549179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613174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207535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Capacité </a:t>
            </a:r>
            <a:r>
              <a:rPr lang="fr-FR" sz="1200" i="1" dirty="0">
                <a:solidFill>
                  <a:srgbClr val="0F3A9C"/>
                </a:solidFill>
              </a:rPr>
              <a:t>à entendre </a:t>
            </a:r>
            <a:r>
              <a:rPr lang="fr-FR" sz="1200" i="1" dirty="0" smtClean="0">
                <a:solidFill>
                  <a:srgbClr val="0F3A9C"/>
                </a:solidFill>
              </a:rPr>
              <a:t>(avec </a:t>
            </a:r>
            <a:r>
              <a:rPr lang="fr-FR" sz="1200" i="1" dirty="0">
                <a:solidFill>
                  <a:srgbClr val="0F3A9C"/>
                </a:solidFill>
              </a:rPr>
              <a:t>appareil </a:t>
            </a:r>
            <a:r>
              <a:rPr lang="fr-FR" sz="1200" i="1" dirty="0" smtClean="0">
                <a:solidFill>
                  <a:srgbClr val="0F3A9C"/>
                </a:solidFill>
              </a:rPr>
              <a:t>auditif </a:t>
            </a:r>
            <a:r>
              <a:rPr lang="fr-FR" sz="1200" i="1" dirty="0">
                <a:solidFill>
                  <a:srgbClr val="0F3A9C"/>
                </a:solidFill>
              </a:rPr>
              <a:t>s'il est habituellement </a:t>
            </a:r>
            <a:r>
              <a:rPr lang="fr-FR" sz="1200" i="1" dirty="0" smtClean="0">
                <a:solidFill>
                  <a:srgbClr val="0F3A9C"/>
                </a:solidFill>
              </a:rPr>
              <a:t>utilisé)</a:t>
            </a:r>
            <a:endParaRPr lang="fr-FR" sz="1200" dirty="0" smtClean="0">
              <a:solidFill>
                <a:srgbClr val="0F3A9C"/>
              </a:solidFill>
            </a:endParaRPr>
          </a:p>
          <a:p>
            <a:pPr algn="just"/>
            <a:r>
              <a:rPr lang="fr-FR" sz="1200" dirty="0" smtClean="0">
                <a:solidFill>
                  <a:srgbClr val="0F3A9C"/>
                </a:solidFill>
              </a:rPr>
              <a:t>	0</a:t>
            </a:r>
            <a:r>
              <a:rPr lang="fr-FR" sz="1200" dirty="0">
                <a:solidFill>
                  <a:srgbClr val="0F3A9C"/>
                </a:solidFill>
              </a:rPr>
              <a:t> </a:t>
            </a:r>
            <a:r>
              <a:rPr lang="fr-FR" sz="1200" dirty="0" smtClean="0">
                <a:solidFill>
                  <a:srgbClr val="0F3A9C"/>
                </a:solidFill>
              </a:rPr>
              <a:t>– Adéquate </a:t>
            </a:r>
            <a:r>
              <a:rPr lang="fr-FR" sz="1200" dirty="0">
                <a:solidFill>
                  <a:srgbClr val="0F3A9C"/>
                </a:solidFill>
              </a:rPr>
              <a:t>(pas de difficulté dans la conversation courante, échange social, écoute de la T.V.)</a:t>
            </a:r>
          </a:p>
          <a:p>
            <a:pPr algn="just"/>
            <a:r>
              <a:rPr lang="fr-FR" sz="1200" dirty="0" smtClean="0">
                <a:solidFill>
                  <a:srgbClr val="0F3A9C"/>
                </a:solidFill>
              </a:rPr>
              <a:t>	1</a:t>
            </a:r>
            <a:r>
              <a:rPr lang="fr-FR" sz="1200" dirty="0">
                <a:solidFill>
                  <a:srgbClr val="0F3A9C"/>
                </a:solidFill>
              </a:rPr>
              <a:t> – </a:t>
            </a:r>
            <a:r>
              <a:rPr lang="fr-FR" sz="1200" dirty="0" smtClean="0">
                <a:solidFill>
                  <a:srgbClr val="0F3A9C"/>
                </a:solidFill>
              </a:rPr>
              <a:t>Difficulté </a:t>
            </a:r>
            <a:r>
              <a:rPr lang="fr-FR" sz="1200" dirty="0">
                <a:solidFill>
                  <a:srgbClr val="0F3A9C"/>
                </a:solidFill>
              </a:rPr>
              <a:t>minime (difficulté dans certains environnements - quand une personne parle doucement ou est à plus </a:t>
            </a:r>
            <a:r>
              <a:rPr lang="fr-FR" sz="1200" dirty="0" smtClean="0">
                <a:solidFill>
                  <a:srgbClr val="0F3A9C"/>
                </a:solidFill>
              </a:rPr>
              <a:t>	de </a:t>
            </a:r>
            <a:r>
              <a:rPr lang="fr-FR" sz="1200" dirty="0">
                <a:solidFill>
                  <a:srgbClr val="0F3A9C"/>
                </a:solidFill>
              </a:rPr>
              <a:t>2 mètres)</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Difficulté </a:t>
            </a:r>
            <a:r>
              <a:rPr lang="fr-FR" sz="1200" dirty="0">
                <a:solidFill>
                  <a:srgbClr val="0F3A9C"/>
                </a:solidFill>
              </a:rPr>
              <a:t>moyenne ( problème pour entendre une conversation normale, requiert un environnement calme pour </a:t>
            </a:r>
            <a:r>
              <a:rPr lang="fr-FR" sz="1200" dirty="0" smtClean="0">
                <a:solidFill>
                  <a:srgbClr val="0F3A9C"/>
                </a:solidFill>
              </a:rPr>
              <a:t>	bien </a:t>
            </a:r>
            <a:r>
              <a:rPr lang="fr-FR" sz="1200" dirty="0">
                <a:solidFill>
                  <a:srgbClr val="0F3A9C"/>
                </a:solidFill>
              </a:rPr>
              <a:t>entendre)</a:t>
            </a:r>
          </a:p>
          <a:p>
            <a:pPr algn="just"/>
            <a:r>
              <a:rPr lang="fr-FR" sz="1200" dirty="0" smtClean="0">
                <a:solidFill>
                  <a:srgbClr val="0F3A9C"/>
                </a:solidFill>
              </a:rPr>
              <a:t>	3</a:t>
            </a:r>
            <a:r>
              <a:rPr lang="fr-FR" sz="1200" dirty="0">
                <a:solidFill>
                  <a:srgbClr val="0F3A9C"/>
                </a:solidFill>
              </a:rPr>
              <a:t> </a:t>
            </a:r>
            <a:r>
              <a:rPr lang="fr-FR" sz="1200" dirty="0" smtClean="0">
                <a:solidFill>
                  <a:srgbClr val="0F3A9C"/>
                </a:solidFill>
              </a:rPr>
              <a:t>–Difficulté </a:t>
            </a:r>
            <a:r>
              <a:rPr lang="fr-FR" sz="1200" dirty="0">
                <a:solidFill>
                  <a:srgbClr val="0F3A9C"/>
                </a:solidFill>
              </a:rPr>
              <a:t>sévère (difficulté dans toutes les situations -ex. l'interlocuteur doit élever le ton ou parler très </a:t>
            </a:r>
            <a:r>
              <a:rPr lang="fr-FR" sz="1200" dirty="0" smtClean="0">
                <a:solidFill>
                  <a:srgbClr val="0F3A9C"/>
                </a:solidFill>
              </a:rPr>
              <a:t>	lentement </a:t>
            </a:r>
            <a:r>
              <a:rPr lang="fr-FR" sz="1200" dirty="0">
                <a:solidFill>
                  <a:srgbClr val="0F3A9C"/>
                </a:solidFill>
              </a:rPr>
              <a:t>ou la personne rapporte que toutes les paroles sont marmonnées)</a:t>
            </a:r>
          </a:p>
          <a:p>
            <a:pPr algn="just"/>
            <a:r>
              <a:rPr lang="fr-FR" sz="1200" dirty="0" smtClean="0">
                <a:solidFill>
                  <a:srgbClr val="0F3A9C"/>
                </a:solidFill>
              </a:rPr>
              <a:t>	4</a:t>
            </a:r>
            <a:r>
              <a:rPr lang="fr-FR" sz="1200" dirty="0">
                <a:solidFill>
                  <a:srgbClr val="0F3A9C"/>
                </a:solidFill>
              </a:rPr>
              <a:t> – </a:t>
            </a:r>
            <a:r>
              <a:rPr lang="fr-FR" sz="1200" dirty="0" smtClean="0">
                <a:solidFill>
                  <a:srgbClr val="0F3A9C"/>
                </a:solidFill>
              </a:rPr>
              <a:t>Pas d'audition</a:t>
            </a:r>
            <a:endParaRPr lang="fr-FR" sz="1200" dirty="0">
              <a:solidFill>
                <a:srgbClr val="0F3A9C"/>
              </a:solidFill>
            </a:endParaRPr>
          </a:p>
        </p:txBody>
      </p:sp>
      <p:sp>
        <p:nvSpPr>
          <p:cNvPr id="11" name="ZoneTexte 10"/>
          <p:cNvSpPr txBox="1"/>
          <p:nvPr/>
        </p:nvSpPr>
        <p:spPr>
          <a:xfrm>
            <a:off x="957700" y="1013619"/>
            <a:ext cx="1665841" cy="369332"/>
          </a:xfrm>
          <a:prstGeom prst="rect">
            <a:avLst/>
          </a:prstGeom>
          <a:solidFill>
            <a:schemeClr val="bg1"/>
          </a:solidFill>
        </p:spPr>
        <p:txBody>
          <a:bodyPr wrap="none" rtlCol="0">
            <a:spAutoFit/>
          </a:bodyPr>
          <a:lstStyle/>
          <a:p>
            <a:r>
              <a:rPr lang="fr-FR" b="1" i="1" dirty="0" smtClean="0">
                <a:solidFill>
                  <a:srgbClr val="0F3A9C"/>
                </a:solidFill>
              </a:rPr>
              <a:t>iD3a </a:t>
            </a:r>
            <a:r>
              <a:rPr lang="fr-FR" b="1" i="1" dirty="0">
                <a:solidFill>
                  <a:srgbClr val="0F3A9C"/>
                </a:solidFill>
              </a:rPr>
              <a:t>– </a:t>
            </a:r>
            <a:r>
              <a:rPr lang="fr-FR" b="1" i="1" dirty="0" smtClean="0">
                <a:solidFill>
                  <a:srgbClr val="0F3A9C"/>
                </a:solidFill>
              </a:rPr>
              <a:t>Audition</a:t>
            </a:r>
            <a:endParaRPr lang="fr-FR" b="1" i="1" dirty="0">
              <a:solidFill>
                <a:srgbClr val="0F3A9C"/>
              </a:solidFill>
            </a:endParaRPr>
          </a:p>
        </p:txBody>
      </p:sp>
      <p:sp>
        <p:nvSpPr>
          <p:cNvPr id="8" name="Rectangle 7"/>
          <p:cNvSpPr/>
          <p:nvPr/>
        </p:nvSpPr>
        <p:spPr>
          <a:xfrm>
            <a:off x="642938" y="3642968"/>
            <a:ext cx="7818120" cy="184236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C</a:t>
            </a:r>
            <a:r>
              <a:rPr lang="fr-FR" sz="1200" i="1" dirty="0" smtClean="0">
                <a:solidFill>
                  <a:srgbClr val="0F3A9C"/>
                </a:solidFill>
              </a:rPr>
              <a:t>apacité </a:t>
            </a:r>
            <a:r>
              <a:rPr lang="fr-FR" sz="1200" i="1" dirty="0">
                <a:solidFill>
                  <a:srgbClr val="0F3A9C"/>
                </a:solidFill>
              </a:rPr>
              <a:t>de voir, dans une lumière adéquate et avec des lunettes ou d'autres moyens auxiliaires, si utilisés	</a:t>
            </a:r>
            <a:endParaRPr lang="fr-FR" sz="1200" i="1" dirty="0" smtClean="0">
              <a:solidFill>
                <a:srgbClr val="0F3A9C"/>
              </a:solidFill>
            </a:endParaRPr>
          </a:p>
          <a:p>
            <a:pPr algn="just"/>
            <a:r>
              <a:rPr lang="fr-FR" sz="1200" dirty="0" smtClean="0">
                <a:solidFill>
                  <a:srgbClr val="0F3A9C"/>
                </a:solidFill>
              </a:rPr>
              <a:t>	0</a:t>
            </a:r>
            <a:r>
              <a:rPr lang="fr-FR" sz="1200" dirty="0">
                <a:solidFill>
                  <a:srgbClr val="0F3A9C"/>
                </a:solidFill>
              </a:rPr>
              <a:t> – </a:t>
            </a:r>
            <a:r>
              <a:rPr lang="fr-FR" sz="1200" dirty="0" smtClean="0">
                <a:solidFill>
                  <a:srgbClr val="0F3A9C"/>
                </a:solidFill>
              </a:rPr>
              <a:t>Adéquate </a:t>
            </a:r>
            <a:r>
              <a:rPr lang="fr-FR" sz="1200" dirty="0">
                <a:solidFill>
                  <a:srgbClr val="0F3A9C"/>
                </a:solidFill>
              </a:rPr>
              <a:t>(distingue les détails, y compris les caractères ordinaires des journaux/livres)</a:t>
            </a:r>
          </a:p>
          <a:p>
            <a:pPr algn="just"/>
            <a:r>
              <a:rPr lang="fr-FR" sz="1200" dirty="0" smtClean="0">
                <a:solidFill>
                  <a:srgbClr val="0F3A9C"/>
                </a:solidFill>
              </a:rPr>
              <a:t>	1</a:t>
            </a:r>
            <a:r>
              <a:rPr lang="fr-FR" sz="1200" dirty="0">
                <a:solidFill>
                  <a:srgbClr val="0F3A9C"/>
                </a:solidFill>
              </a:rPr>
              <a:t> – </a:t>
            </a:r>
            <a:r>
              <a:rPr lang="fr-FR" sz="1200" dirty="0" smtClean="0">
                <a:solidFill>
                  <a:srgbClr val="0F3A9C"/>
                </a:solidFill>
              </a:rPr>
              <a:t>Difficulté </a:t>
            </a:r>
            <a:r>
              <a:rPr lang="fr-FR" sz="1200" dirty="0">
                <a:solidFill>
                  <a:srgbClr val="0F3A9C"/>
                </a:solidFill>
              </a:rPr>
              <a:t>minime (lit les gros caractères mais non les caractères ordinaires des journaux/livres)</a:t>
            </a:r>
          </a:p>
          <a:p>
            <a:pPr algn="just"/>
            <a:r>
              <a:rPr lang="fr-FR" sz="1200" dirty="0" smtClean="0">
                <a:solidFill>
                  <a:srgbClr val="0F3A9C"/>
                </a:solidFill>
              </a:rPr>
              <a:t>	2</a:t>
            </a:r>
            <a:r>
              <a:rPr lang="fr-FR" sz="1200" dirty="0">
                <a:solidFill>
                  <a:srgbClr val="0F3A9C"/>
                </a:solidFill>
              </a:rPr>
              <a:t> – </a:t>
            </a:r>
            <a:r>
              <a:rPr lang="fr-FR" sz="1200" dirty="0" smtClean="0">
                <a:solidFill>
                  <a:srgbClr val="0F3A9C"/>
                </a:solidFill>
              </a:rPr>
              <a:t>Difficulté </a:t>
            </a:r>
            <a:r>
              <a:rPr lang="fr-FR" sz="1200" dirty="0">
                <a:solidFill>
                  <a:srgbClr val="0F3A9C"/>
                </a:solidFill>
              </a:rPr>
              <a:t>moyenne (vision limitée, ne lit pas les titres des journaux mais reconnaît les objets)</a:t>
            </a:r>
          </a:p>
          <a:p>
            <a:pPr algn="just"/>
            <a:r>
              <a:rPr lang="fr-FR" sz="1200" dirty="0" smtClean="0">
                <a:solidFill>
                  <a:srgbClr val="0F3A9C"/>
                </a:solidFill>
              </a:rPr>
              <a:t>	3 </a:t>
            </a:r>
            <a:r>
              <a:rPr lang="fr-FR" sz="1200" dirty="0">
                <a:solidFill>
                  <a:srgbClr val="0F3A9C"/>
                </a:solidFill>
              </a:rPr>
              <a:t>– </a:t>
            </a:r>
            <a:r>
              <a:rPr lang="fr-FR" sz="1200" dirty="0" smtClean="0">
                <a:solidFill>
                  <a:srgbClr val="0F3A9C"/>
                </a:solidFill>
              </a:rPr>
              <a:t>Difficulté </a:t>
            </a:r>
            <a:r>
              <a:rPr lang="fr-FR" sz="1200" dirty="0">
                <a:solidFill>
                  <a:srgbClr val="0F3A9C"/>
                </a:solidFill>
              </a:rPr>
              <a:t>sévère (</a:t>
            </a:r>
            <a:r>
              <a:rPr lang="fr-FR" sz="1200" dirty="0" smtClean="0">
                <a:solidFill>
                  <a:srgbClr val="0F3A9C"/>
                </a:solidFill>
              </a:rPr>
              <a:t>identification des </a:t>
            </a:r>
            <a:r>
              <a:rPr lang="fr-FR" sz="1200" dirty="0">
                <a:solidFill>
                  <a:srgbClr val="0F3A9C"/>
                </a:solidFill>
              </a:rPr>
              <a:t>objets en question mais semble suivre les objets des yeux, ne voit que les </a:t>
            </a:r>
            <a:r>
              <a:rPr lang="fr-FR" sz="1200" dirty="0" smtClean="0">
                <a:solidFill>
                  <a:srgbClr val="0F3A9C"/>
                </a:solidFill>
              </a:rPr>
              <a:t>	lumières</a:t>
            </a:r>
            <a:r>
              <a:rPr lang="fr-FR" sz="1200" dirty="0">
                <a:solidFill>
                  <a:srgbClr val="0F3A9C"/>
                </a:solidFill>
              </a:rPr>
              <a:t>, les couleurs, les formes)</a:t>
            </a:r>
          </a:p>
          <a:p>
            <a:pPr algn="just"/>
            <a:r>
              <a:rPr lang="fr-FR" sz="1200" dirty="0" smtClean="0">
                <a:solidFill>
                  <a:srgbClr val="0F3A9C"/>
                </a:solidFill>
              </a:rPr>
              <a:t>	4</a:t>
            </a:r>
            <a:r>
              <a:rPr lang="fr-FR" sz="1200" dirty="0">
                <a:solidFill>
                  <a:srgbClr val="0F3A9C"/>
                </a:solidFill>
              </a:rPr>
              <a:t> – </a:t>
            </a:r>
            <a:r>
              <a:rPr lang="fr-FR" sz="1200" dirty="0" smtClean="0">
                <a:solidFill>
                  <a:srgbClr val="0F3A9C"/>
                </a:solidFill>
              </a:rPr>
              <a:t>Pas </a:t>
            </a:r>
            <a:r>
              <a:rPr lang="fr-FR" sz="1200" dirty="0">
                <a:solidFill>
                  <a:srgbClr val="0F3A9C"/>
                </a:solidFill>
              </a:rPr>
              <a:t>de </a:t>
            </a:r>
            <a:r>
              <a:rPr lang="fr-FR" sz="1200" dirty="0" smtClean="0">
                <a:solidFill>
                  <a:srgbClr val="0F3A9C"/>
                </a:solidFill>
              </a:rPr>
              <a:t>vision (cécité)</a:t>
            </a:r>
            <a:endParaRPr lang="fr-FR" sz="1200" dirty="0">
              <a:solidFill>
                <a:srgbClr val="0F3A9C"/>
              </a:solidFill>
            </a:endParaRPr>
          </a:p>
        </p:txBody>
      </p:sp>
      <p:sp>
        <p:nvSpPr>
          <p:cNvPr id="9" name="ZoneTexte 8"/>
          <p:cNvSpPr txBox="1"/>
          <p:nvPr/>
        </p:nvSpPr>
        <p:spPr>
          <a:xfrm>
            <a:off x="957700" y="3458303"/>
            <a:ext cx="1430200" cy="369332"/>
          </a:xfrm>
          <a:prstGeom prst="rect">
            <a:avLst/>
          </a:prstGeom>
          <a:solidFill>
            <a:schemeClr val="bg1"/>
          </a:solidFill>
        </p:spPr>
        <p:txBody>
          <a:bodyPr wrap="none" rtlCol="0">
            <a:spAutoFit/>
          </a:bodyPr>
          <a:lstStyle/>
          <a:p>
            <a:r>
              <a:rPr lang="fr-FR" b="1" i="1" dirty="0" smtClean="0">
                <a:solidFill>
                  <a:srgbClr val="0F3A9C"/>
                </a:solidFill>
              </a:rPr>
              <a:t>iD4a – Vision</a:t>
            </a:r>
            <a:endParaRPr lang="fr-FR" b="1" i="1" dirty="0">
              <a:solidFill>
                <a:srgbClr val="0F3A9C"/>
              </a:solidFill>
            </a:endParaRPr>
          </a:p>
        </p:txBody>
      </p:sp>
      <p:sp>
        <p:nvSpPr>
          <p:cNvPr id="10" name="Arrondir un rectangle avec un coin du même côté 9"/>
          <p:cNvSpPr/>
          <p:nvPr/>
        </p:nvSpPr>
        <p:spPr>
          <a:xfrm rot="10800000">
            <a:off x="5659395" y="-11627"/>
            <a:ext cx="251305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Communication et vision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12" name="Groupe 11"/>
          <p:cNvGrpSpPr/>
          <p:nvPr/>
        </p:nvGrpSpPr>
        <p:grpSpPr>
          <a:xfrm>
            <a:off x="4251987" y="6437688"/>
            <a:ext cx="640026" cy="325577"/>
            <a:chOff x="4063779" y="6537716"/>
            <a:chExt cx="1016441" cy="200055"/>
          </a:xfrm>
        </p:grpSpPr>
        <p:sp>
          <p:nvSpPr>
            <p:cNvPr id="13" name="Rectangle 12"/>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455412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432843"/>
            <a:ext cx="7818120" cy="2370531"/>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générales</a:t>
            </a:r>
          </a:p>
          <a:p>
            <a:pPr algn="just"/>
            <a:endParaRPr lang="fr-FR" sz="1400" i="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b="1" dirty="0">
                <a:solidFill>
                  <a:prstClr val="white"/>
                </a:solidFill>
                <a:latin typeface="Arial" panose="020B0604020202020204" pitchFamily="34" charset="0"/>
                <a:cs typeface="Arial" panose="020B0604020202020204" pitchFamily="34" charset="0"/>
              </a:rPr>
              <a:t>Pour toute la section </a:t>
            </a:r>
            <a:r>
              <a:rPr lang="fr-FR" sz="1400" dirty="0">
                <a:solidFill>
                  <a:prstClr val="white"/>
                </a:solidFill>
                <a:latin typeface="Arial" panose="020B0604020202020204" pitchFamily="34" charset="0"/>
                <a:cs typeface="Arial" panose="020B0604020202020204" pitchFamily="34" charset="0"/>
              </a:rPr>
              <a:t>les items doivent être évalués avec les moyens de compensation de la personne (port de lunettes, aide auditive).</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Expression et communication ne doivent pas être sanctionnées par la barrière de la langue. Dans ce cas, faire appel à une personne qui parle la même langue, y compris la langue des signes.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On évalue la capacité de la personne à communiquer quel que soit son support : la parole, l’écriture, le langage des signes ou une combinaison de ces moyens</a:t>
            </a:r>
            <a:r>
              <a:rPr lang="fr-FR" sz="1400" b="1" dirty="0">
                <a:solidFill>
                  <a:prstClr val="white"/>
                </a:solidFill>
                <a:latin typeface="Arial" panose="020B0604020202020204" pitchFamily="34" charset="0"/>
                <a:cs typeface="Arial" panose="020B0604020202020204" pitchFamily="34" charset="0"/>
              </a:rPr>
              <a:t>.</a:t>
            </a:r>
          </a:p>
        </p:txBody>
      </p:sp>
      <p:sp>
        <p:nvSpPr>
          <p:cNvPr id="7"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8" name="Arrondir un rectangle avec un coin du même côté 7"/>
          <p:cNvSpPr/>
          <p:nvPr/>
        </p:nvSpPr>
        <p:spPr>
          <a:xfrm rot="10800000">
            <a:off x="5659395" y="-11627"/>
            <a:ext cx="251305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Communication et vision</a:t>
            </a:r>
            <a:endParaRPr lang="fr-FR" sz="1400" b="1" dirty="0">
              <a:solidFill>
                <a:prstClr val="white"/>
              </a:solidFill>
              <a:latin typeface="Arial" panose="020B0604020202020204" pitchFamily="34" charset="0"/>
              <a:cs typeface="Arial" panose="020B0604020202020204" pitchFamily="34" charset="0"/>
            </a:endParaRPr>
          </a:p>
        </p:txBody>
      </p:sp>
      <p:grpSp>
        <p:nvGrpSpPr>
          <p:cNvPr id="6" name="Groupe 5"/>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568268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256039"/>
            <a:ext cx="7388954" cy="481012"/>
          </a:xfrm>
        </p:spPr>
        <p:txBody>
          <a:bodyPr>
            <a:noAutofit/>
          </a:bodyPr>
          <a:lstStyle/>
          <a:p>
            <a:r>
              <a:rPr lang="fr-FR" sz="1600" dirty="0" smtClean="0"/>
              <a:t>Présentation du domaine</a:t>
            </a:r>
            <a:endParaRPr lang="fr-FR" sz="1600" dirty="0"/>
          </a:p>
        </p:txBody>
      </p:sp>
      <p:sp>
        <p:nvSpPr>
          <p:cNvPr id="2" name="Rectangle 1"/>
          <p:cNvSpPr/>
          <p:nvPr/>
        </p:nvSpPr>
        <p:spPr>
          <a:xfrm>
            <a:off x="662940" y="1389023"/>
            <a:ext cx="7818120" cy="6286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Humeur et comportement</a:t>
            </a:r>
            <a:r>
              <a:rPr lang="fr-FR" sz="1400" dirty="0" smtClean="0">
                <a:solidFill>
                  <a:prstClr val="white"/>
                </a:solidFill>
                <a:latin typeface="Arial" panose="020B0604020202020204" pitchFamily="34" charset="0"/>
                <a:cs typeface="Arial" panose="020B0604020202020204" pitchFamily="34" charset="0"/>
              </a:rPr>
              <a:t> comprend les manifestations, observées ou déclarées, de problèmes de la vie affective. </a:t>
            </a:r>
            <a:endParaRPr lang="fr-FR" sz="14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662940" y="2712403"/>
            <a:ext cx="7818120" cy="344074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600" dirty="0">
                <a:solidFill>
                  <a:srgbClr val="0F3A9C"/>
                </a:solidFill>
              </a:rPr>
              <a:t>Les troubles de l’humeur </a:t>
            </a:r>
            <a:r>
              <a:rPr lang="fr-FR" sz="1600" dirty="0" smtClean="0">
                <a:solidFill>
                  <a:srgbClr val="0F3A9C"/>
                </a:solidFill>
              </a:rPr>
              <a:t>et du comportent sont des problèmes </a:t>
            </a:r>
            <a:r>
              <a:rPr lang="fr-FR" sz="1600" dirty="0">
                <a:solidFill>
                  <a:srgbClr val="0F3A9C"/>
                </a:solidFill>
              </a:rPr>
              <a:t>sérieux souvent associés à une morbidité significative. </a:t>
            </a:r>
            <a:endParaRPr lang="fr-FR" sz="1600" dirty="0" smtClean="0">
              <a:solidFill>
                <a:srgbClr val="0F3A9C"/>
              </a:solidFill>
            </a:endParaRPr>
          </a:p>
          <a:p>
            <a:pPr algn="just"/>
            <a:r>
              <a:rPr lang="fr-FR" sz="1600" dirty="0" smtClean="0">
                <a:solidFill>
                  <a:srgbClr val="0F3A9C"/>
                </a:solidFill>
              </a:rPr>
              <a:t>Les </a:t>
            </a:r>
            <a:r>
              <a:rPr lang="fr-FR" sz="1600" dirty="0">
                <a:solidFill>
                  <a:srgbClr val="0F3A9C"/>
                </a:solidFill>
              </a:rPr>
              <a:t>facteurs associés peuvent être de mauvaises conditions de vie, des déficiences </a:t>
            </a:r>
            <a:r>
              <a:rPr lang="fr-FR" sz="1600" dirty="0" smtClean="0">
                <a:solidFill>
                  <a:srgbClr val="0F3A9C"/>
                </a:solidFill>
              </a:rPr>
              <a:t>fonctionnelles, </a:t>
            </a:r>
            <a:r>
              <a:rPr lang="fr-FR" sz="1600" dirty="0">
                <a:solidFill>
                  <a:srgbClr val="0F3A9C"/>
                </a:solidFill>
              </a:rPr>
              <a:t>une résistance aux soins </a:t>
            </a:r>
            <a:r>
              <a:rPr lang="fr-FR" sz="1600" dirty="0" smtClean="0">
                <a:solidFill>
                  <a:srgbClr val="0F3A9C"/>
                </a:solidFill>
              </a:rPr>
              <a:t>quotidiens, </a:t>
            </a:r>
            <a:r>
              <a:rPr lang="fr-FR" sz="1600" dirty="0">
                <a:solidFill>
                  <a:srgbClr val="0F3A9C"/>
                </a:solidFill>
              </a:rPr>
              <a:t>une incapacité à participer aux activités, un isolement, un risque accru de maladies somatiques, une déficience cognitive et une augmentation de la sensibilité à la douleur physique. Il est particulièrement </a:t>
            </a:r>
            <a:r>
              <a:rPr lang="fr-FR" sz="1600" dirty="0" smtClean="0">
                <a:solidFill>
                  <a:srgbClr val="0F3A9C"/>
                </a:solidFill>
              </a:rPr>
              <a:t>important d’identifier </a:t>
            </a:r>
            <a:r>
              <a:rPr lang="fr-FR" sz="1600" dirty="0">
                <a:solidFill>
                  <a:srgbClr val="0F3A9C"/>
                </a:solidFill>
              </a:rPr>
              <a:t>les signes et les symptômes de troubles de </a:t>
            </a:r>
            <a:r>
              <a:rPr lang="fr-FR" sz="1600" dirty="0" smtClean="0">
                <a:solidFill>
                  <a:srgbClr val="0F3A9C"/>
                </a:solidFill>
              </a:rPr>
              <a:t>l’humeur et/ou du comportement </a:t>
            </a:r>
            <a:r>
              <a:rPr lang="fr-FR" sz="1600" dirty="0">
                <a:solidFill>
                  <a:srgbClr val="0F3A9C"/>
                </a:solidFill>
              </a:rPr>
              <a:t>parce qu’ils sont curables.</a:t>
            </a:r>
          </a:p>
          <a:p>
            <a:pPr algn="just"/>
            <a:r>
              <a:rPr lang="fr-FR" sz="1600" dirty="0">
                <a:solidFill>
                  <a:srgbClr val="0F3A9C"/>
                </a:solidFill>
              </a:rPr>
              <a:t>Le plus souvent, les membres de la famille ne savent pas évaluer les troubles de l’humeur ou du comportement de la personne. </a:t>
            </a:r>
            <a:r>
              <a:rPr lang="fr-FR" sz="1600" dirty="0" smtClean="0">
                <a:solidFill>
                  <a:srgbClr val="0F3A9C"/>
                </a:solidFill>
              </a:rPr>
              <a:t>Même </a:t>
            </a:r>
            <a:r>
              <a:rPr lang="fr-FR" sz="1600" dirty="0">
                <a:solidFill>
                  <a:srgbClr val="0F3A9C"/>
                </a:solidFill>
              </a:rPr>
              <a:t>si parfois les proches perçoivent que quelque chose ne va pas, ils sont souvent méconnus et non </a:t>
            </a:r>
            <a:r>
              <a:rPr lang="fr-FR" sz="1600" dirty="0" smtClean="0">
                <a:solidFill>
                  <a:srgbClr val="0F3A9C"/>
                </a:solidFill>
              </a:rPr>
              <a:t>traités. </a:t>
            </a:r>
          </a:p>
          <a:p>
            <a:pPr algn="just"/>
            <a:r>
              <a:rPr lang="fr-FR" sz="1600" dirty="0" smtClean="0">
                <a:solidFill>
                  <a:srgbClr val="0F3A9C"/>
                </a:solidFill>
              </a:rPr>
              <a:t>Aussi</a:t>
            </a:r>
            <a:r>
              <a:rPr lang="fr-FR" sz="1600" dirty="0">
                <a:solidFill>
                  <a:srgbClr val="0F3A9C"/>
                </a:solidFill>
              </a:rPr>
              <a:t>, cette évaluation peut servir de première occasion cruciale pour identifier la présence de tels problèmes.</a:t>
            </a:r>
            <a:endParaRPr lang="fr-FR" sz="1600" b="1" dirty="0">
              <a:solidFill>
                <a:srgbClr val="0F3A9C"/>
              </a:solidFill>
            </a:endParaRPr>
          </a:p>
        </p:txBody>
      </p:sp>
      <p:sp>
        <p:nvSpPr>
          <p:cNvPr id="8" name="Arrondir un rectangle avec un coin du même côté 7"/>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a:off x="662940" y="2324021"/>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4" name="Titre 3"/>
          <p:cNvSpPr>
            <a:spLocks noGrp="1"/>
          </p:cNvSpPr>
          <p:nvPr>
            <p:ph type="title" idx="4294967295"/>
          </p:nvPr>
        </p:nvSpPr>
        <p:spPr>
          <a:xfrm>
            <a:off x="662940" y="187842"/>
            <a:ext cx="8874252" cy="1325563"/>
          </a:xfrm>
        </p:spPr>
        <p:txBody>
          <a:bodyPr/>
          <a:lstStyle/>
          <a:p>
            <a:r>
              <a:rPr lang="fr-FR" sz="1600" dirty="0" smtClean="0"/>
              <a:t>Section E. Humeur et comportement</a:t>
            </a:r>
          </a:p>
          <a:p>
            <a:endParaRPr lang="fr-FR" dirty="0"/>
          </a:p>
        </p:txBody>
      </p:sp>
      <p:grpSp>
        <p:nvGrpSpPr>
          <p:cNvPr id="9" name="Groupe 8"/>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129286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219066"/>
            <a:ext cx="7818120" cy="359192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iE1a – Emet des expressions négatives </a:t>
            </a:r>
            <a:endParaRPr lang="fr-FR" sz="1200" b="1" dirty="0">
              <a:solidFill>
                <a:srgbClr val="0F3A9C"/>
              </a:solidFill>
            </a:endParaRPr>
          </a:p>
          <a:p>
            <a:pPr algn="just"/>
            <a:r>
              <a:rPr lang="fr-FR" sz="1200" i="1" dirty="0" smtClean="0">
                <a:solidFill>
                  <a:srgbClr val="0F3A9C"/>
                </a:solidFill>
              </a:rPr>
              <a:t>Ex : Rien ne compte, il vaudrait mieux être mort, à quoi ça sert, regrette d’avoir vécu si longtemps, laissez-moi mourir</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600" dirty="0">
              <a:solidFill>
                <a:srgbClr val="0F3A9C"/>
              </a:solidFill>
            </a:endParaRPr>
          </a:p>
          <a:p>
            <a:pPr algn="just"/>
            <a:r>
              <a:rPr lang="fr-FR" sz="1200" b="1" dirty="0" smtClean="0">
                <a:solidFill>
                  <a:srgbClr val="0F3A9C"/>
                </a:solidFill>
              </a:rPr>
              <a:t>iE1b </a:t>
            </a:r>
            <a:r>
              <a:rPr lang="fr-FR" sz="1200" b="1" dirty="0">
                <a:solidFill>
                  <a:srgbClr val="0F3A9C"/>
                </a:solidFill>
              </a:rPr>
              <a:t>– </a:t>
            </a:r>
            <a:r>
              <a:rPr lang="fr-FR" sz="1200" b="1" dirty="0" smtClean="0">
                <a:solidFill>
                  <a:srgbClr val="0F3A9C"/>
                </a:solidFill>
              </a:rPr>
              <a:t>Perpétuelle colère envers soi-même ou envers les autres</a:t>
            </a:r>
          </a:p>
          <a:p>
            <a:pPr algn="just"/>
            <a:r>
              <a:rPr lang="fr-FR" sz="1200" i="1" dirty="0" smtClean="0">
                <a:solidFill>
                  <a:srgbClr val="0F3A9C"/>
                </a:solidFill>
              </a:rPr>
              <a:t>Ex : Facilement dérangé, colère envers les soins reçus</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jours</a:t>
            </a:r>
          </a:p>
          <a:p>
            <a:pPr algn="just"/>
            <a:endParaRPr lang="fr-FR" sz="800" i="1" dirty="0" smtClean="0">
              <a:solidFill>
                <a:srgbClr val="0F3A9C"/>
              </a:solidFill>
            </a:endParaRPr>
          </a:p>
          <a:p>
            <a:pPr algn="just"/>
            <a:r>
              <a:rPr lang="fr-FR" sz="1200" b="1" dirty="0" smtClean="0">
                <a:solidFill>
                  <a:srgbClr val="0F3A9C"/>
                </a:solidFill>
              </a:rPr>
              <a:t>iE1C Expression (incluant des non-verbales) de craintes paraissant non fondées</a:t>
            </a:r>
          </a:p>
          <a:p>
            <a:pPr algn="just"/>
            <a:r>
              <a:rPr lang="fr-FR" sz="1200" i="1" dirty="0" smtClean="0">
                <a:solidFill>
                  <a:srgbClr val="0F3A9C"/>
                </a:solidFill>
              </a:rPr>
              <a:t>Ex : Peur d’être abandonné, d’être laissé seul, d’être avec les autres ou craintes de situations particulières</a:t>
            </a:r>
          </a:p>
          <a:p>
            <a:pPr algn="just"/>
            <a:r>
              <a:rPr lang="fr-FR" sz="1200" i="1" dirty="0">
                <a:solidFill>
                  <a:srgbClr val="0F3A9C"/>
                </a:solidFill>
              </a:rPr>
              <a:t>	</a:t>
            </a:r>
            <a:r>
              <a:rPr lang="fr-FR" sz="1200" dirty="0">
                <a:solidFill>
                  <a:srgbClr val="0F3A9C"/>
                </a:solidFill>
              </a:rPr>
              <a:t>0 –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i="1" dirty="0" smtClean="0">
              <a:solidFill>
                <a:srgbClr val="0F3A9C"/>
              </a:solidFill>
            </a:endParaRPr>
          </a:p>
        </p:txBody>
      </p:sp>
      <p:sp>
        <p:nvSpPr>
          <p:cNvPr id="11" name="ZoneTexte 10"/>
          <p:cNvSpPr txBox="1"/>
          <p:nvPr/>
        </p:nvSpPr>
        <p:spPr>
          <a:xfrm>
            <a:off x="957700" y="928711"/>
            <a:ext cx="6908751" cy="369332"/>
          </a:xfrm>
          <a:prstGeom prst="rect">
            <a:avLst/>
          </a:prstGeom>
          <a:solidFill>
            <a:schemeClr val="bg1"/>
          </a:solidFill>
        </p:spPr>
        <p:txBody>
          <a:bodyPr wrap="none" rtlCol="0">
            <a:spAutoFit/>
          </a:bodyPr>
          <a:lstStyle/>
          <a:p>
            <a:r>
              <a:rPr lang="fr-FR" b="1" i="1" dirty="0" smtClean="0">
                <a:solidFill>
                  <a:srgbClr val="0F3A9C"/>
                </a:solidFill>
              </a:rPr>
              <a:t>iE1 – Manifestations possibles d’humeur dépressive, anxieuse ou triste</a:t>
            </a:r>
            <a:endParaRPr lang="fr-FR" b="1" i="1" dirty="0">
              <a:solidFill>
                <a:srgbClr val="0F3A9C"/>
              </a:solidFill>
            </a:endParaRPr>
          </a:p>
        </p:txBody>
      </p:sp>
      <p:sp>
        <p:nvSpPr>
          <p:cNvPr id="8" name="Rectangle 7"/>
          <p:cNvSpPr/>
          <p:nvPr/>
        </p:nvSpPr>
        <p:spPr>
          <a:xfrm>
            <a:off x="642938" y="4894119"/>
            <a:ext cx="7818120" cy="138285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prstClr val="white"/>
                </a:solidFill>
                <a:latin typeface="Arial" panose="020B0604020202020204" pitchFamily="34" charset="0"/>
                <a:cs typeface="Arial" panose="020B0604020202020204" pitchFamily="34" charset="0"/>
              </a:rPr>
              <a:t>Pour toute la section E, </a:t>
            </a:r>
            <a:r>
              <a:rPr lang="fr-FR" sz="1200" i="1" dirty="0" smtClean="0">
                <a:solidFill>
                  <a:prstClr val="white"/>
                </a:solidFill>
                <a:latin typeface="Arial" panose="020B0604020202020204" pitchFamily="34" charset="0"/>
                <a:cs typeface="Arial" panose="020B0604020202020204" pitchFamily="34" charset="0"/>
              </a:rPr>
              <a:t>les manifestations possibles d’humeur dépressive</a:t>
            </a:r>
            <a:r>
              <a:rPr lang="fr-FR" sz="1200" i="1" dirty="0">
                <a:solidFill>
                  <a:prstClr val="white"/>
                </a:solidFill>
                <a:latin typeface="Arial" panose="020B0604020202020204" pitchFamily="34" charset="0"/>
                <a:cs typeface="Arial" panose="020B0604020202020204" pitchFamily="34" charset="0"/>
              </a:rPr>
              <a:t>, anxieuse ou </a:t>
            </a:r>
            <a:r>
              <a:rPr lang="fr-FR" sz="1200" i="1" dirty="0" smtClean="0">
                <a:solidFill>
                  <a:prstClr val="white"/>
                </a:solidFill>
                <a:latin typeface="Arial" panose="020B0604020202020204" pitchFamily="34" charset="0"/>
                <a:cs typeface="Arial" panose="020B0604020202020204" pitchFamily="34" charset="0"/>
              </a:rPr>
              <a:t>triste</a:t>
            </a:r>
            <a:r>
              <a:rPr lang="fr-FR" sz="1200" dirty="0" smtClean="0">
                <a:solidFill>
                  <a:prstClr val="white"/>
                </a:solidFill>
                <a:latin typeface="Arial" panose="020B0604020202020204" pitchFamily="34" charset="0"/>
                <a:cs typeface="Arial" panose="020B0604020202020204" pitchFamily="34" charset="0"/>
              </a:rPr>
              <a:t> peuvent être exprimées par la personne, signalées par l’entourage (familial ou professionnel) et/ou observées par vous-même.</a:t>
            </a:r>
          </a:p>
          <a:p>
            <a:pPr algn="just"/>
            <a:endParaRPr lang="fr-FR" sz="1200" dirty="0" smtClean="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Définition des craintes paraissant non fondées :</a:t>
            </a:r>
            <a:r>
              <a:rPr lang="fr-FR" sz="1200" dirty="0" smtClean="0">
                <a:solidFill>
                  <a:prstClr val="white"/>
                </a:solidFill>
                <a:latin typeface="Arial" panose="020B0604020202020204" pitchFamily="34" charset="0"/>
                <a:cs typeface="Arial" panose="020B0604020202020204" pitchFamily="34" charset="0"/>
              </a:rPr>
              <a:t> Ce sont des peurs qui n’ont aucun fondement dans la réalité.</a:t>
            </a:r>
          </a:p>
          <a:p>
            <a:pPr marL="285750" indent="-285750" algn="just">
              <a:buFont typeface="Arial" panose="020B0604020202020204" pitchFamily="34" charset="0"/>
              <a:buChar char="•"/>
            </a:pPr>
            <a:r>
              <a:rPr lang="fr-FR" sz="1200" u="sng" dirty="0" smtClean="0">
                <a:solidFill>
                  <a:prstClr val="white"/>
                </a:solidFill>
                <a:latin typeface="Arial" panose="020B0604020202020204" pitchFamily="34" charset="0"/>
                <a:cs typeface="Arial" panose="020B0604020202020204" pitchFamily="34" charset="0"/>
              </a:rPr>
              <a:t>Définition des peurs ou craintes fondées :</a:t>
            </a:r>
            <a:r>
              <a:rPr lang="fr-FR" sz="1200" b="1" dirty="0" smtClean="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Ce sont des informations recueillies dans d’autres domaines. Exemple : manque de sécurité de la personne dans le domaine Environnement</a:t>
            </a:r>
            <a:r>
              <a:rPr lang="fr-FR" sz="1200"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si la personne craint un cambriolage dans un quartier où un événement de cet ordre s’est produit.</a:t>
            </a:r>
            <a:endParaRPr lang="fr-FR" sz="1200" u="sng" dirty="0">
              <a:solidFill>
                <a:prstClr val="white"/>
              </a:solidFill>
              <a:latin typeface="Arial" panose="020B0604020202020204" pitchFamily="34" charset="0"/>
              <a:cs typeface="Arial" panose="020B0604020202020204" pitchFamily="34" charset="0"/>
            </a:endParaRPr>
          </a:p>
        </p:txBody>
      </p:sp>
      <p:sp>
        <p:nvSpPr>
          <p:cNvPr id="5" name="ZoneTexte 4"/>
          <p:cNvSpPr txBox="1"/>
          <p:nvPr/>
        </p:nvSpPr>
        <p:spPr>
          <a:xfrm rot="16200000">
            <a:off x="-22469" y="5434958"/>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0" name="Arrondir un rectangle avec un coin du même côté 9"/>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9" name="Groupe 8"/>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48362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Présentation du projet : Pourquoi un OEMD ?</a:t>
            </a:r>
            <a:endParaRPr lang="fr-FR" dirty="0"/>
          </a:p>
        </p:txBody>
      </p:sp>
      <p:sp>
        <p:nvSpPr>
          <p:cNvPr id="4" name="Espace réservé du texte 3"/>
          <p:cNvSpPr>
            <a:spLocks noGrp="1"/>
          </p:cNvSpPr>
          <p:nvPr>
            <p:ph type="body" sz="quarter" idx="11"/>
          </p:nvPr>
        </p:nvSpPr>
        <p:spPr>
          <a:xfrm>
            <a:off x="642938" y="1529906"/>
            <a:ext cx="7092392" cy="441683"/>
          </a:xfrm>
        </p:spPr>
        <p:txBody>
          <a:bodyPr vert="horz" lIns="91440" tIns="45720" rIns="91440" bIns="45720" rtlCol="0">
            <a:noAutofit/>
          </a:bodyPr>
          <a:lstStyle/>
          <a:p>
            <a:pPr marL="342900" indent="-342900">
              <a:lnSpc>
                <a:spcPct val="150000"/>
              </a:lnSpc>
              <a:buFont typeface="+mj-lt"/>
              <a:buAutoNum type="arabicPeriod"/>
            </a:pPr>
            <a:r>
              <a:rPr lang="fr-FR" sz="1600" dirty="0"/>
              <a:t>Le projet d’un outil d’évaluation multidimensionnelle commun aux gestionnaires de cas</a:t>
            </a:r>
          </a:p>
          <a:p>
            <a:pPr marL="342900" indent="-342900">
              <a:lnSpc>
                <a:spcPct val="150000"/>
              </a:lnSpc>
              <a:buFont typeface="+mj-lt"/>
              <a:buAutoNum type="arabicPeriod"/>
            </a:pPr>
            <a:r>
              <a:rPr lang="fr-FR" sz="1600" dirty="0"/>
              <a:t>Le choix d’un outil </a:t>
            </a:r>
            <a:r>
              <a:rPr lang="fr-FR" sz="1600" dirty="0" smtClean="0"/>
              <a:t>scientifiquement </a:t>
            </a:r>
            <a:r>
              <a:rPr lang="fr-FR" sz="1600" dirty="0"/>
              <a:t>validé</a:t>
            </a:r>
          </a:p>
          <a:p>
            <a:pPr marL="342900" indent="-342900">
              <a:lnSpc>
                <a:spcPct val="150000"/>
              </a:lnSpc>
              <a:buFont typeface="+mj-lt"/>
              <a:buAutoNum type="arabicPeriod"/>
            </a:pPr>
            <a:r>
              <a:rPr lang="fr-FR" sz="1600" dirty="0"/>
              <a:t>Le statut de </a:t>
            </a:r>
            <a:r>
              <a:rPr lang="fr-FR" sz="1600" dirty="0" smtClean="0"/>
              <a:t>l’outil interRAI </a:t>
            </a:r>
            <a:r>
              <a:rPr lang="fr-FR" sz="1600" dirty="0"/>
              <a:t>Home Care</a:t>
            </a:r>
          </a:p>
        </p:txBody>
      </p:sp>
    </p:spTree>
    <p:extLst>
      <p:ext uri="{BB962C8B-B14F-4D97-AF65-F5344CB8AC3E}">
        <p14:creationId xmlns:p14="http://schemas.microsoft.com/office/powerpoint/2010/main" val="26711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395474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iE1d – Plaintes somatiques répétées </a:t>
            </a:r>
            <a:endParaRPr lang="fr-FR" sz="1200" b="1" dirty="0">
              <a:solidFill>
                <a:srgbClr val="0F3A9C"/>
              </a:solidFill>
            </a:endParaRPr>
          </a:p>
          <a:p>
            <a:pPr algn="just"/>
            <a:r>
              <a:rPr lang="fr-FR" sz="1200" i="1" dirty="0" smtClean="0">
                <a:solidFill>
                  <a:srgbClr val="0F3A9C"/>
                </a:solidFill>
              </a:rPr>
              <a:t>Ex : Cherche de façon persistante un avis médical, concerné de façon obsessionnelle par les fonctions corporelles</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1200" dirty="0">
              <a:solidFill>
                <a:srgbClr val="0F3A9C"/>
              </a:solidFill>
            </a:endParaRPr>
          </a:p>
          <a:p>
            <a:pPr algn="just"/>
            <a:r>
              <a:rPr lang="fr-FR" sz="1200" b="1" dirty="0" smtClean="0">
                <a:solidFill>
                  <a:srgbClr val="0F3A9C"/>
                </a:solidFill>
              </a:rPr>
              <a:t>iE1e </a:t>
            </a:r>
            <a:r>
              <a:rPr lang="fr-FR" sz="1200" b="1" dirty="0">
                <a:solidFill>
                  <a:srgbClr val="0F3A9C"/>
                </a:solidFill>
              </a:rPr>
              <a:t>– </a:t>
            </a:r>
            <a:r>
              <a:rPr lang="fr-FR" sz="1200" b="1" dirty="0" smtClean="0">
                <a:solidFill>
                  <a:srgbClr val="0F3A9C"/>
                </a:solidFill>
              </a:rPr>
              <a:t>Plaintes anxieuses/inquiétudes (ne concernant pas la santé)</a:t>
            </a:r>
          </a:p>
          <a:p>
            <a:pPr algn="just"/>
            <a:r>
              <a:rPr lang="fr-FR" sz="1200" i="1" dirty="0" smtClean="0">
                <a:solidFill>
                  <a:srgbClr val="0F3A9C"/>
                </a:solidFill>
              </a:rPr>
              <a:t>Ex : Demande constamment l’attention/réassurance concernant les horaires, repas, vêtements, relations avec autrui</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jours</a:t>
            </a:r>
          </a:p>
          <a:p>
            <a:pPr algn="just"/>
            <a:endParaRPr lang="fr-FR" sz="1200" i="1" dirty="0" smtClean="0">
              <a:solidFill>
                <a:srgbClr val="0F3A9C"/>
              </a:solidFill>
            </a:endParaRPr>
          </a:p>
          <a:p>
            <a:pPr algn="just"/>
            <a:r>
              <a:rPr lang="fr-FR" sz="1200" b="1" dirty="0" smtClean="0">
                <a:solidFill>
                  <a:srgbClr val="0F3A9C"/>
                </a:solidFill>
              </a:rPr>
              <a:t>iE1f – Visage exprimant tristesse, douleur ou inquiétude</a:t>
            </a:r>
          </a:p>
          <a:p>
            <a:pPr algn="just"/>
            <a:r>
              <a:rPr lang="fr-FR" sz="1200" i="1" dirty="0" smtClean="0">
                <a:solidFill>
                  <a:srgbClr val="0F3A9C"/>
                </a:solidFill>
              </a:rPr>
              <a:t>Ex : Front soucieux, constamment sombre</a:t>
            </a:r>
          </a:p>
          <a:p>
            <a:pPr algn="just"/>
            <a:r>
              <a:rPr lang="fr-FR" sz="1200" i="1" dirty="0">
                <a:solidFill>
                  <a:srgbClr val="0F3A9C"/>
                </a:solidFill>
              </a:rPr>
              <a:t>	</a:t>
            </a:r>
            <a:r>
              <a:rPr lang="fr-FR" sz="1200" dirty="0">
                <a:solidFill>
                  <a:srgbClr val="0F3A9C"/>
                </a:solidFill>
              </a:rPr>
              <a:t>0 –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i="1" dirty="0" smtClean="0">
              <a:solidFill>
                <a:srgbClr val="0F3A9C"/>
              </a:solidFill>
            </a:endParaRPr>
          </a:p>
        </p:txBody>
      </p:sp>
      <p:sp>
        <p:nvSpPr>
          <p:cNvPr id="11" name="ZoneTexte 10"/>
          <p:cNvSpPr txBox="1"/>
          <p:nvPr/>
        </p:nvSpPr>
        <p:spPr>
          <a:xfrm>
            <a:off x="957700" y="1013619"/>
            <a:ext cx="6817379" cy="369332"/>
          </a:xfrm>
          <a:prstGeom prst="rect">
            <a:avLst/>
          </a:prstGeom>
          <a:solidFill>
            <a:schemeClr val="bg1"/>
          </a:solidFill>
        </p:spPr>
        <p:txBody>
          <a:bodyPr wrap="none" rtlCol="0">
            <a:spAutoFit/>
          </a:bodyPr>
          <a:lstStyle/>
          <a:p>
            <a:r>
              <a:rPr lang="fr-FR" b="1" i="1" dirty="0" smtClean="0">
                <a:solidFill>
                  <a:srgbClr val="0F3A9C"/>
                </a:solidFill>
              </a:rPr>
              <a:t>iE1 – Manifestation possibles d’humeur dépressive, anxieuse ou triste</a:t>
            </a:r>
            <a:endParaRPr lang="fr-FR" b="1" i="1" dirty="0">
              <a:solidFill>
                <a:srgbClr val="0F3A9C"/>
              </a:solidFill>
            </a:endParaRPr>
          </a:p>
        </p:txBody>
      </p:sp>
      <p:sp>
        <p:nvSpPr>
          <p:cNvPr id="8" name="Rectangle 7"/>
          <p:cNvSpPr/>
          <p:nvPr/>
        </p:nvSpPr>
        <p:spPr>
          <a:xfrm>
            <a:off x="642938" y="5307506"/>
            <a:ext cx="7818120" cy="96947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Pour les items </a:t>
            </a:r>
            <a:r>
              <a:rPr lang="fr-FR" sz="1400" dirty="0">
                <a:solidFill>
                  <a:prstClr val="white"/>
                </a:solidFill>
                <a:latin typeface="Arial" panose="020B0604020202020204" pitchFamily="34" charset="0"/>
                <a:cs typeface="Arial" panose="020B0604020202020204" pitchFamily="34" charset="0"/>
              </a:rPr>
              <a:t>« Plaintes </a:t>
            </a:r>
            <a:r>
              <a:rPr lang="fr-FR" sz="1400" dirty="0" smtClean="0">
                <a:solidFill>
                  <a:prstClr val="white"/>
                </a:solidFill>
                <a:latin typeface="Arial" panose="020B0604020202020204" pitchFamily="34" charset="0"/>
                <a:cs typeface="Arial" panose="020B0604020202020204" pitchFamily="34" charset="0"/>
              </a:rPr>
              <a:t>somatiques répétées » et </a:t>
            </a:r>
            <a:r>
              <a:rPr lang="fr-FR" sz="1400" dirty="0">
                <a:solidFill>
                  <a:prstClr val="white"/>
                </a:solidFill>
                <a:latin typeface="Arial" panose="020B0604020202020204" pitchFamily="34" charset="0"/>
                <a:cs typeface="Arial" panose="020B0604020202020204" pitchFamily="34" charset="0"/>
              </a:rPr>
              <a:t>« Plaintes </a:t>
            </a:r>
            <a:r>
              <a:rPr lang="fr-FR" sz="1400" dirty="0" smtClean="0">
                <a:solidFill>
                  <a:prstClr val="white"/>
                </a:solidFill>
                <a:latin typeface="Arial" panose="020B0604020202020204" pitchFamily="34" charset="0"/>
                <a:cs typeface="Arial" panose="020B0604020202020204" pitchFamily="34" charset="0"/>
              </a:rPr>
              <a:t>anxieuses/inquiétudes (ne concernant pas la santé » : Bien distinguer les </a:t>
            </a:r>
            <a:r>
              <a:rPr lang="fr-FR" sz="1400" b="1" dirty="0" smtClean="0">
                <a:solidFill>
                  <a:prstClr val="white"/>
                </a:solidFill>
                <a:latin typeface="Arial" panose="020B0604020202020204" pitchFamily="34" charset="0"/>
                <a:cs typeface="Arial" panose="020B0604020202020204" pitchFamily="34" charset="0"/>
              </a:rPr>
              <a:t>plaintes somatiques</a:t>
            </a:r>
            <a:r>
              <a:rPr lang="fr-FR" sz="1400" dirty="0" smtClean="0">
                <a:solidFill>
                  <a:prstClr val="white"/>
                </a:solidFill>
                <a:latin typeface="Arial" panose="020B0604020202020204" pitchFamily="34" charset="0"/>
                <a:cs typeface="Arial" panose="020B0604020202020204" pitchFamily="34" charset="0"/>
              </a:rPr>
              <a:t> (</a:t>
            </a:r>
            <a:r>
              <a:rPr lang="fr-FR" sz="1400" b="1" dirty="0" smtClean="0">
                <a:solidFill>
                  <a:prstClr val="white"/>
                </a:solidFill>
                <a:latin typeface="Arial" panose="020B0604020202020204" pitchFamily="34" charset="0"/>
                <a:cs typeface="Arial" panose="020B0604020202020204" pitchFamily="34" charset="0"/>
              </a:rPr>
              <a:t>qui concernent le corps ou la maladie</a:t>
            </a:r>
            <a:r>
              <a:rPr lang="fr-FR" sz="1400" dirty="0" smtClean="0">
                <a:solidFill>
                  <a:prstClr val="white"/>
                </a:solidFill>
                <a:latin typeface="Arial" panose="020B0604020202020204" pitchFamily="34" charset="0"/>
                <a:cs typeface="Arial" panose="020B0604020202020204" pitchFamily="34" charset="0"/>
              </a:rPr>
              <a:t>) des autres qui ne sont pas corporelles.</a:t>
            </a:r>
            <a:endParaRPr lang="fr-FR" sz="1400" u="sng" dirty="0">
              <a:solidFill>
                <a:prstClr val="white"/>
              </a:solidFill>
              <a:latin typeface="Arial" panose="020B0604020202020204" pitchFamily="34" charset="0"/>
              <a:cs typeface="Arial" panose="020B0604020202020204" pitchFamily="34" charset="0"/>
            </a:endParaRPr>
          </a:p>
        </p:txBody>
      </p:sp>
      <p:sp>
        <p:nvSpPr>
          <p:cNvPr id="5" name="ZoneTexte 4"/>
          <p:cNvSpPr txBox="1"/>
          <p:nvPr/>
        </p:nvSpPr>
        <p:spPr>
          <a:xfrm rot="16200000">
            <a:off x="-22469" y="5638352"/>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9" name="Arrondir un rectangle avec un coin du même côté 8"/>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096694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395474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iE1g – Larmes et pleurs fréquents</a:t>
            </a:r>
            <a:endParaRPr lang="fr-FR" sz="1200" b="1" dirty="0">
              <a:solidFill>
                <a:srgbClr val="0F3A9C"/>
              </a:solidFill>
            </a:endParaRPr>
          </a:p>
          <a:p>
            <a:pPr algn="just"/>
            <a:r>
              <a:rPr lang="fr-FR" sz="1200" i="1" dirty="0" smtClean="0">
                <a:solidFill>
                  <a:srgbClr val="0F3A9C"/>
                </a:solidFill>
              </a:rPr>
              <a:t>La détresse peut aussi s’exprimer à travers de tels indicateurs non-verbaux.</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1200" dirty="0">
              <a:solidFill>
                <a:srgbClr val="0F3A9C"/>
              </a:solidFill>
            </a:endParaRPr>
          </a:p>
          <a:p>
            <a:pPr algn="just"/>
            <a:r>
              <a:rPr lang="fr-FR" sz="1200" b="1" dirty="0" smtClean="0">
                <a:solidFill>
                  <a:srgbClr val="0F3A9C"/>
                </a:solidFill>
              </a:rPr>
              <a:t>iE1h – Expressions récurrentes que quelque chose de terrible va arriver</a:t>
            </a:r>
          </a:p>
          <a:p>
            <a:pPr algn="just"/>
            <a:r>
              <a:rPr lang="fr-FR" sz="1200" i="1" dirty="0" smtClean="0">
                <a:solidFill>
                  <a:srgbClr val="0F3A9C"/>
                </a:solidFill>
              </a:rPr>
              <a:t>Ex : Croît qu’il va mourir, avoir une crise cardiaque.</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jours</a:t>
            </a:r>
          </a:p>
          <a:p>
            <a:pPr algn="just"/>
            <a:endParaRPr lang="fr-FR" sz="1200" i="1" dirty="0" smtClean="0">
              <a:solidFill>
                <a:srgbClr val="0F3A9C"/>
              </a:solidFill>
            </a:endParaRPr>
          </a:p>
          <a:p>
            <a:pPr algn="just"/>
            <a:r>
              <a:rPr lang="fr-FR" sz="1200" b="1" dirty="0" smtClean="0">
                <a:solidFill>
                  <a:srgbClr val="0F3A9C"/>
                </a:solidFill>
              </a:rPr>
              <a:t>iE1i – Retrait des activités intéressantes ou des relations sociales anciennes</a:t>
            </a:r>
          </a:p>
          <a:p>
            <a:pPr algn="just"/>
            <a:r>
              <a:rPr lang="fr-FR" sz="1200" i="1" dirty="0" smtClean="0">
                <a:solidFill>
                  <a:srgbClr val="0F3A9C"/>
                </a:solidFill>
              </a:rPr>
              <a:t>Ex : Perte d’intérêt pour des activités jusqu’ici appréciées ou à être avec sa famille / ses amis.</a:t>
            </a:r>
          </a:p>
          <a:p>
            <a:pPr algn="just"/>
            <a:r>
              <a:rPr lang="fr-FR" sz="1200" i="1" dirty="0">
                <a:solidFill>
                  <a:srgbClr val="0F3A9C"/>
                </a:solidFill>
              </a:rPr>
              <a:t>	</a:t>
            </a:r>
            <a:r>
              <a:rPr lang="fr-FR" sz="1200" dirty="0">
                <a:solidFill>
                  <a:srgbClr val="0F3A9C"/>
                </a:solidFill>
              </a:rPr>
              <a:t>0 –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i="1" dirty="0" smtClean="0">
              <a:solidFill>
                <a:srgbClr val="0F3A9C"/>
              </a:solidFill>
            </a:endParaRPr>
          </a:p>
        </p:txBody>
      </p:sp>
      <p:sp>
        <p:nvSpPr>
          <p:cNvPr id="11" name="ZoneTexte 10"/>
          <p:cNvSpPr txBox="1"/>
          <p:nvPr/>
        </p:nvSpPr>
        <p:spPr>
          <a:xfrm>
            <a:off x="957700" y="1013619"/>
            <a:ext cx="6817379" cy="369332"/>
          </a:xfrm>
          <a:prstGeom prst="rect">
            <a:avLst/>
          </a:prstGeom>
          <a:solidFill>
            <a:schemeClr val="bg1"/>
          </a:solidFill>
        </p:spPr>
        <p:txBody>
          <a:bodyPr wrap="none" rtlCol="0">
            <a:spAutoFit/>
          </a:bodyPr>
          <a:lstStyle/>
          <a:p>
            <a:r>
              <a:rPr lang="fr-FR" b="1" i="1" dirty="0" smtClean="0">
                <a:solidFill>
                  <a:srgbClr val="0F3A9C"/>
                </a:solidFill>
              </a:rPr>
              <a:t>iE1 – Manifestation possibles d’humeur dépressive, anxieuse ou triste</a:t>
            </a:r>
            <a:endParaRPr lang="fr-FR" b="1" i="1" dirty="0">
              <a:solidFill>
                <a:srgbClr val="0F3A9C"/>
              </a:solidFill>
            </a:endParaRPr>
          </a:p>
        </p:txBody>
      </p:sp>
      <p:sp>
        <p:nvSpPr>
          <p:cNvPr id="9" name="Arrondir un rectangle avec un coin du même côté 8"/>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7" name="Groupe 6"/>
          <p:cNvGrpSpPr/>
          <p:nvPr/>
        </p:nvGrpSpPr>
        <p:grpSpPr>
          <a:xfrm>
            <a:off x="4251987" y="6437688"/>
            <a:ext cx="640026" cy="325577"/>
            <a:chOff x="4063779" y="6537716"/>
            <a:chExt cx="1016441" cy="200055"/>
          </a:xfrm>
        </p:grpSpPr>
        <p:sp>
          <p:nvSpPr>
            <p:cNvPr id="8" name="Rectangle 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4530916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294509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iE1j – Rapports sociaux réduits</a:t>
            </a:r>
            <a:endParaRPr lang="fr-FR" sz="1200" b="1" dirty="0">
              <a:solidFill>
                <a:srgbClr val="0F3A9C"/>
              </a:solidFill>
            </a:endParaRP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1200" dirty="0">
              <a:solidFill>
                <a:srgbClr val="0F3A9C"/>
              </a:solidFill>
            </a:endParaRPr>
          </a:p>
          <a:p>
            <a:pPr algn="just"/>
            <a:r>
              <a:rPr lang="fr-FR" sz="1200" b="1" dirty="0" smtClean="0">
                <a:solidFill>
                  <a:srgbClr val="0F3A9C"/>
                </a:solidFill>
              </a:rPr>
              <a:t>iE1k – Expressions (y compris non-verbales) de manque de plaisir dans la vie</a:t>
            </a:r>
          </a:p>
          <a:p>
            <a:pPr algn="just"/>
            <a:r>
              <a:rPr lang="fr-FR" sz="1200" i="1" dirty="0" smtClean="0">
                <a:solidFill>
                  <a:srgbClr val="0F3A9C"/>
                </a:solidFill>
              </a:rPr>
              <a:t>Ex : Je ne prends plus plaisir à rien, anhédonie.</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dirty="0">
              <a:solidFill>
                <a:srgbClr val="0F3A9C"/>
              </a:solidFill>
            </a:endParaRPr>
          </a:p>
        </p:txBody>
      </p:sp>
      <p:sp>
        <p:nvSpPr>
          <p:cNvPr id="11" name="ZoneTexte 10"/>
          <p:cNvSpPr txBox="1"/>
          <p:nvPr/>
        </p:nvSpPr>
        <p:spPr>
          <a:xfrm>
            <a:off x="957700" y="1013619"/>
            <a:ext cx="6817379" cy="369332"/>
          </a:xfrm>
          <a:prstGeom prst="rect">
            <a:avLst/>
          </a:prstGeom>
          <a:solidFill>
            <a:schemeClr val="bg1"/>
          </a:solidFill>
        </p:spPr>
        <p:txBody>
          <a:bodyPr wrap="none" rtlCol="0">
            <a:spAutoFit/>
          </a:bodyPr>
          <a:lstStyle/>
          <a:p>
            <a:r>
              <a:rPr lang="fr-FR" b="1" i="1" dirty="0" smtClean="0">
                <a:solidFill>
                  <a:srgbClr val="0F3A9C"/>
                </a:solidFill>
              </a:rPr>
              <a:t>iE1 – Manifestation possibles d’humeur dépressive, anxieuse ou triste</a:t>
            </a:r>
            <a:endParaRPr lang="fr-FR" b="1" i="1" dirty="0">
              <a:solidFill>
                <a:srgbClr val="0F3A9C"/>
              </a:solidFill>
            </a:endParaRPr>
          </a:p>
        </p:txBody>
      </p:sp>
      <p:sp>
        <p:nvSpPr>
          <p:cNvPr id="9" name="Arrondir un rectangle avec un coin du même côté 8"/>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7" name="Groupe 6"/>
          <p:cNvGrpSpPr/>
          <p:nvPr/>
        </p:nvGrpSpPr>
        <p:grpSpPr>
          <a:xfrm>
            <a:off x="4251987" y="6437688"/>
            <a:ext cx="640026" cy="325577"/>
            <a:chOff x="4063779" y="6537716"/>
            <a:chExt cx="1016441" cy="200055"/>
          </a:xfrm>
        </p:grpSpPr>
        <p:sp>
          <p:nvSpPr>
            <p:cNvPr id="8" name="Rectangle 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751803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382952"/>
            <a:ext cx="7818120" cy="351139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iE2a – Avoir peu d’intérêt ou de plaisir pour les choses qui normalement sont agréables</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r>
              <a:rPr lang="fr-FR" sz="1200" dirty="0" smtClean="0">
                <a:solidFill>
                  <a:srgbClr val="0F3A9C"/>
                </a:solidFill>
              </a:rPr>
              <a:t>	8 – L</a:t>
            </a:r>
            <a:r>
              <a:rPr lang="fr-FR" sz="1200" dirty="0">
                <a:solidFill>
                  <a:srgbClr val="0F3A9C"/>
                </a:solidFill>
              </a:rPr>
              <a:t>a</a:t>
            </a:r>
            <a:r>
              <a:rPr lang="fr-FR" sz="1200" dirty="0" smtClean="0">
                <a:solidFill>
                  <a:srgbClr val="0F3A9C"/>
                </a:solidFill>
              </a:rPr>
              <a:t> </a:t>
            </a:r>
            <a:r>
              <a:rPr lang="fr-FR" sz="1200" dirty="0">
                <a:solidFill>
                  <a:srgbClr val="0F3A9C"/>
                </a:solidFill>
              </a:rPr>
              <a:t>personne ne peut (ou ne veut) pas répondre</a:t>
            </a:r>
            <a:endParaRPr lang="fr-FR" sz="1200" dirty="0" smtClean="0">
              <a:solidFill>
                <a:srgbClr val="0F3A9C"/>
              </a:solidFill>
            </a:endParaRPr>
          </a:p>
          <a:p>
            <a:pPr algn="just"/>
            <a:endParaRPr lang="fr-FR" sz="100" dirty="0">
              <a:solidFill>
                <a:srgbClr val="0F3A9C"/>
              </a:solidFill>
            </a:endParaRPr>
          </a:p>
          <a:p>
            <a:pPr algn="just"/>
            <a:r>
              <a:rPr lang="fr-FR" sz="1200" b="1" dirty="0" smtClean="0">
                <a:solidFill>
                  <a:srgbClr val="0F3A9C"/>
                </a:solidFill>
              </a:rPr>
              <a:t>iE2b – Anxieux, agité ou mal à l’aise</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p>
          <a:p>
            <a:pPr algn="just"/>
            <a:r>
              <a:rPr lang="fr-FR" sz="1200" dirty="0" smtClean="0">
                <a:solidFill>
                  <a:srgbClr val="0F3A9C"/>
                </a:solidFill>
              </a:rPr>
              <a:t>	8 </a:t>
            </a:r>
            <a:r>
              <a:rPr lang="fr-FR" sz="1200" dirty="0">
                <a:solidFill>
                  <a:srgbClr val="0F3A9C"/>
                </a:solidFill>
              </a:rPr>
              <a:t>– La personne ne peut (ou ne veut) pas </a:t>
            </a:r>
            <a:r>
              <a:rPr lang="fr-FR" sz="1200" dirty="0" smtClean="0">
                <a:solidFill>
                  <a:srgbClr val="0F3A9C"/>
                </a:solidFill>
              </a:rPr>
              <a:t>répondre</a:t>
            </a:r>
            <a:endParaRPr lang="fr-FR" sz="1200" dirty="0">
              <a:solidFill>
                <a:srgbClr val="0F3A9C"/>
              </a:solidFill>
            </a:endParaRPr>
          </a:p>
          <a:p>
            <a:pPr algn="just"/>
            <a:endParaRPr lang="fr-FR" sz="300" i="1" dirty="0" smtClean="0">
              <a:solidFill>
                <a:srgbClr val="0F3A9C"/>
              </a:solidFill>
            </a:endParaRPr>
          </a:p>
          <a:p>
            <a:pPr algn="just"/>
            <a:r>
              <a:rPr lang="fr-FR" sz="1200" b="1" dirty="0" smtClean="0">
                <a:solidFill>
                  <a:srgbClr val="0F3A9C"/>
                </a:solidFill>
              </a:rPr>
              <a:t>iE2c – Triste, déprimé ou sans espoir</a:t>
            </a:r>
            <a:endParaRPr lang="fr-FR" sz="1200" i="1" dirty="0" smtClean="0">
              <a:solidFill>
                <a:srgbClr val="0F3A9C"/>
              </a:solidFill>
            </a:endParaRPr>
          </a:p>
          <a:p>
            <a:pPr algn="just"/>
            <a:r>
              <a:rPr lang="fr-FR" sz="1200" i="1" dirty="0">
                <a:solidFill>
                  <a:srgbClr val="0F3A9C"/>
                </a:solidFill>
              </a:rPr>
              <a:t>	</a:t>
            </a:r>
            <a:r>
              <a:rPr lang="fr-FR" sz="1200" dirty="0">
                <a:solidFill>
                  <a:srgbClr val="0F3A9C"/>
                </a:solidFill>
              </a:rPr>
              <a:t>0 –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p>
          <a:p>
            <a:pPr algn="just"/>
            <a:r>
              <a:rPr lang="fr-FR" sz="1200" dirty="0" smtClean="0">
                <a:solidFill>
                  <a:srgbClr val="0F3A9C"/>
                </a:solidFill>
              </a:rPr>
              <a:t>	8 </a:t>
            </a:r>
            <a:r>
              <a:rPr lang="fr-FR" sz="1200" dirty="0">
                <a:solidFill>
                  <a:srgbClr val="0F3A9C"/>
                </a:solidFill>
              </a:rPr>
              <a:t>– La personne ne peut (ou ne veut) pas </a:t>
            </a:r>
            <a:r>
              <a:rPr lang="fr-FR" sz="1200" dirty="0" smtClean="0">
                <a:solidFill>
                  <a:srgbClr val="0F3A9C"/>
                </a:solidFill>
              </a:rPr>
              <a:t>répondre</a:t>
            </a:r>
            <a:endParaRPr lang="fr-FR" sz="1200" dirty="0">
              <a:solidFill>
                <a:srgbClr val="0F3A9C"/>
              </a:solidFill>
            </a:endParaRPr>
          </a:p>
        </p:txBody>
      </p:sp>
      <p:sp>
        <p:nvSpPr>
          <p:cNvPr id="11" name="ZoneTexte 10"/>
          <p:cNvSpPr txBox="1"/>
          <p:nvPr/>
        </p:nvSpPr>
        <p:spPr>
          <a:xfrm>
            <a:off x="957700" y="1037683"/>
            <a:ext cx="4071051" cy="369332"/>
          </a:xfrm>
          <a:prstGeom prst="rect">
            <a:avLst/>
          </a:prstGeom>
          <a:solidFill>
            <a:schemeClr val="bg1"/>
          </a:solidFill>
        </p:spPr>
        <p:txBody>
          <a:bodyPr wrap="none" rtlCol="0">
            <a:spAutoFit/>
          </a:bodyPr>
          <a:lstStyle/>
          <a:p>
            <a:r>
              <a:rPr lang="fr-FR" b="1" i="1" dirty="0" smtClean="0">
                <a:solidFill>
                  <a:srgbClr val="0F3A9C"/>
                </a:solidFill>
              </a:rPr>
              <a:t>iE2 – Troubles de l’humeur auto-déclarés</a:t>
            </a:r>
            <a:endParaRPr lang="fr-FR" b="1" i="1" dirty="0">
              <a:solidFill>
                <a:srgbClr val="0F3A9C"/>
              </a:solidFill>
            </a:endParaRPr>
          </a:p>
        </p:txBody>
      </p:sp>
      <p:sp>
        <p:nvSpPr>
          <p:cNvPr id="8" name="Rectangle 7"/>
          <p:cNvSpPr/>
          <p:nvPr/>
        </p:nvSpPr>
        <p:spPr>
          <a:xfrm>
            <a:off x="642938" y="5131945"/>
            <a:ext cx="7818120" cy="96947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Pour les troubles de l’humeur auto-déclarés </a:t>
            </a:r>
            <a:r>
              <a:rPr lang="fr-FR" sz="1400" b="1" dirty="0" smtClean="0">
                <a:solidFill>
                  <a:prstClr val="white"/>
                </a:solidFill>
                <a:latin typeface="Arial" panose="020B0604020202020204" pitchFamily="34" charset="0"/>
                <a:cs typeface="Arial" panose="020B0604020202020204" pitchFamily="34" charset="0"/>
              </a:rPr>
              <a:t>seule la parole de la personne compte</a:t>
            </a:r>
            <a:r>
              <a:rPr lang="fr-FR" sz="1400" dirty="0" smtClean="0">
                <a:solidFill>
                  <a:prstClr val="white"/>
                </a:solidFill>
                <a:latin typeface="Arial" panose="020B0604020202020204" pitchFamily="34" charset="0"/>
                <a:cs typeface="Arial" panose="020B0604020202020204" pitchFamily="34" charset="0"/>
              </a:rPr>
              <a:t>, même si vous estimez que ça ne correspond pas à votre observation ou à ce qui est rapporté, estimé ou observé par les autres.</a:t>
            </a:r>
            <a:endParaRPr lang="fr-FR" sz="1400" dirty="0">
              <a:solidFill>
                <a:prstClr val="white"/>
              </a:solidFill>
              <a:latin typeface="Arial" panose="020B0604020202020204" pitchFamily="34" charset="0"/>
              <a:cs typeface="Arial" panose="020B0604020202020204" pitchFamily="34" charset="0"/>
            </a:endParaRPr>
          </a:p>
        </p:txBody>
      </p:sp>
      <p:sp>
        <p:nvSpPr>
          <p:cNvPr id="5" name="ZoneTexte 4"/>
          <p:cNvSpPr txBox="1"/>
          <p:nvPr/>
        </p:nvSpPr>
        <p:spPr>
          <a:xfrm rot="16200000">
            <a:off x="-22469" y="5462791"/>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9" name="Arrondir un rectangle avec un coin du même côté 8"/>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67866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266385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iE3a - Déambulation</a:t>
            </a:r>
            <a:endParaRPr lang="fr-FR" sz="1200" b="1" dirty="0">
              <a:solidFill>
                <a:srgbClr val="0F3A9C"/>
              </a:solidFill>
            </a:endParaRPr>
          </a:p>
          <a:p>
            <a:pPr algn="just"/>
            <a:r>
              <a:rPr lang="fr-FR" sz="1200" i="1" dirty="0" smtClean="0">
                <a:solidFill>
                  <a:srgbClr val="0F3A9C"/>
                </a:solidFill>
              </a:rPr>
              <a:t>Déplacement sans but ni raison perceptible, sans objectif rationnel. </a:t>
            </a:r>
            <a:r>
              <a:rPr lang="fr-FR" sz="1200" i="1" dirty="0">
                <a:solidFill>
                  <a:srgbClr val="0F3A9C"/>
                </a:solidFill>
              </a:rPr>
              <a:t>	</a:t>
            </a:r>
            <a:endParaRPr lang="fr-FR" sz="1200" i="1" dirty="0" smtClean="0">
              <a:solidFill>
                <a:srgbClr val="0F3A9C"/>
              </a:solidFill>
            </a:endParaRP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1200" dirty="0">
              <a:solidFill>
                <a:srgbClr val="0F3A9C"/>
              </a:solidFill>
            </a:endParaRPr>
          </a:p>
          <a:p>
            <a:pPr algn="just"/>
            <a:r>
              <a:rPr lang="fr-FR" sz="1200" b="1" dirty="0" smtClean="0">
                <a:solidFill>
                  <a:srgbClr val="0F3A9C"/>
                </a:solidFill>
              </a:rPr>
              <a:t>iE3b – Agressivité verbale</a:t>
            </a:r>
          </a:p>
          <a:p>
            <a:pPr algn="just"/>
            <a:r>
              <a:rPr lang="fr-FR" sz="1200" i="1" dirty="0" smtClean="0">
                <a:solidFill>
                  <a:srgbClr val="0F3A9C"/>
                </a:solidFill>
              </a:rPr>
              <a:t>Ex : Menace, injurie ou maudit les autres personnes.</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dirty="0">
              <a:solidFill>
                <a:srgbClr val="0F3A9C"/>
              </a:solidFill>
            </a:endParaRPr>
          </a:p>
        </p:txBody>
      </p:sp>
      <p:sp>
        <p:nvSpPr>
          <p:cNvPr id="11" name="ZoneTexte 10"/>
          <p:cNvSpPr txBox="1"/>
          <p:nvPr/>
        </p:nvSpPr>
        <p:spPr>
          <a:xfrm>
            <a:off x="957700" y="1013619"/>
            <a:ext cx="3790461" cy="369332"/>
          </a:xfrm>
          <a:prstGeom prst="rect">
            <a:avLst/>
          </a:prstGeom>
          <a:solidFill>
            <a:schemeClr val="bg1"/>
          </a:solidFill>
        </p:spPr>
        <p:txBody>
          <a:bodyPr wrap="none" rtlCol="0">
            <a:spAutoFit/>
          </a:bodyPr>
          <a:lstStyle/>
          <a:p>
            <a:r>
              <a:rPr lang="fr-FR" b="1" i="1" dirty="0" smtClean="0">
                <a:solidFill>
                  <a:srgbClr val="0F3A9C"/>
                </a:solidFill>
              </a:rPr>
              <a:t>iE3 – Comportements problématiques</a:t>
            </a:r>
            <a:endParaRPr lang="fr-FR" b="1" i="1" dirty="0">
              <a:solidFill>
                <a:srgbClr val="0F3A9C"/>
              </a:solidFill>
            </a:endParaRPr>
          </a:p>
        </p:txBody>
      </p:sp>
      <p:sp>
        <p:nvSpPr>
          <p:cNvPr id="9" name="Arrondir un rectangle avec un coin du même côté 8"/>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42938" y="4046104"/>
            <a:ext cx="7818120" cy="125932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Pour l’item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Déambulation », une </a:t>
            </a:r>
            <a:r>
              <a:rPr lang="fr-FR" sz="1400" dirty="0">
                <a:solidFill>
                  <a:prstClr val="white"/>
                </a:solidFill>
                <a:latin typeface="Arial" panose="020B0604020202020204" pitchFamily="34" charset="0"/>
                <a:cs typeface="Arial" panose="020B0604020202020204" pitchFamily="34" charset="0"/>
              </a:rPr>
              <a:t>personne qui déambule peut ne pas tenir compte de sa sécurité ou de ses besoins physiques. Ce comportement ne doit pas être confondu avec un déplacement justifié </a:t>
            </a:r>
            <a:r>
              <a:rPr lang="fr-FR" sz="1400" dirty="0" smtClean="0">
                <a:solidFill>
                  <a:prstClr val="white"/>
                </a:solidFill>
                <a:latin typeface="Arial" panose="020B0604020202020204" pitchFamily="34" charset="0"/>
                <a:cs typeface="Arial" panose="020B0604020202020204" pitchFamily="34" charset="0"/>
              </a:rPr>
              <a:t>comme </a:t>
            </a:r>
            <a:r>
              <a:rPr lang="fr-FR" sz="1400" dirty="0">
                <a:solidFill>
                  <a:prstClr val="white"/>
                </a:solidFill>
                <a:latin typeface="Arial" panose="020B0604020202020204" pitchFamily="34" charset="0"/>
                <a:cs typeface="Arial" panose="020B0604020202020204" pitchFamily="34" charset="0"/>
              </a:rPr>
              <a:t>celui d’une personne qui a faim, se déplaçant dans l’appartement à la recherche de nourriture</a:t>
            </a:r>
            <a:r>
              <a:rPr lang="fr-FR" sz="1400" dirty="0" smtClean="0">
                <a:solidFill>
                  <a:prstClr val="white"/>
                </a:solidFill>
                <a:latin typeface="Arial" panose="020B0604020202020204" pitchFamily="34" charset="0"/>
                <a:cs typeface="Arial" panose="020B0604020202020204" pitchFamily="34" charset="0"/>
              </a:rPr>
              <a:t>. La </a:t>
            </a:r>
            <a:r>
              <a:rPr lang="fr-FR" sz="1400" dirty="0">
                <a:solidFill>
                  <a:prstClr val="white"/>
                </a:solidFill>
                <a:latin typeface="Arial" panose="020B0604020202020204" pitchFamily="34" charset="0"/>
                <a:cs typeface="Arial" panose="020B0604020202020204" pitchFamily="34" charset="0"/>
              </a:rPr>
              <a:t>déambulation peut se manifester en marchant ou en fauteuil </a:t>
            </a:r>
            <a:r>
              <a:rPr lang="fr-FR" sz="1400" dirty="0" smtClean="0">
                <a:solidFill>
                  <a:prstClr val="white"/>
                </a:solidFill>
                <a:latin typeface="Arial" panose="020B0604020202020204" pitchFamily="34" charset="0"/>
                <a:cs typeface="Arial" panose="020B0604020202020204" pitchFamily="34" charset="0"/>
              </a:rPr>
              <a:t>roulant. Ne </a:t>
            </a:r>
            <a:r>
              <a:rPr lang="fr-FR" sz="1400" dirty="0">
                <a:solidFill>
                  <a:prstClr val="white"/>
                </a:solidFill>
                <a:latin typeface="Arial" panose="020B0604020202020204" pitchFamily="34" charset="0"/>
                <a:cs typeface="Arial" panose="020B0604020202020204" pitchFamily="34" charset="0"/>
              </a:rPr>
              <a:t>considérez pas « faire les cent pas » comme de la déambulation</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8" name="ZoneTexte 7"/>
          <p:cNvSpPr txBox="1"/>
          <p:nvPr/>
        </p:nvSpPr>
        <p:spPr>
          <a:xfrm rot="16200000">
            <a:off x="-22469" y="452187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511041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4"/>
            <a:ext cx="7818120" cy="429764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iE3c – Agressivité physique</a:t>
            </a:r>
          </a:p>
          <a:p>
            <a:pPr algn="just"/>
            <a:r>
              <a:rPr lang="fr-FR" sz="1200" i="1" dirty="0" smtClean="0">
                <a:solidFill>
                  <a:srgbClr val="0F3A9C"/>
                </a:solidFill>
              </a:rPr>
              <a:t>Ex : Frappe, repousse, griffe ou agresse sexuellement les autres personnes.</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a:p>
            <a:pPr algn="just"/>
            <a:endParaRPr lang="fr-FR" sz="1200" dirty="0">
              <a:solidFill>
                <a:srgbClr val="0F3A9C"/>
              </a:solidFill>
            </a:endParaRPr>
          </a:p>
          <a:p>
            <a:pPr algn="just"/>
            <a:r>
              <a:rPr lang="fr-FR" sz="1200" b="1" dirty="0" smtClean="0">
                <a:solidFill>
                  <a:srgbClr val="0F3A9C"/>
                </a:solidFill>
              </a:rPr>
              <a:t>iE3d – Comportement socialement inadapté/perturbateur</a:t>
            </a:r>
          </a:p>
          <a:p>
            <a:pPr algn="just"/>
            <a:r>
              <a:rPr lang="fr-FR" sz="1200" i="1" dirty="0" smtClean="0">
                <a:solidFill>
                  <a:srgbClr val="0F3A9C"/>
                </a:solidFill>
              </a:rPr>
              <a:t>Ex : Emet des sons ou des bruits perturbateurs, hurle, crache ou projette de la nourriture ou des selles, amasse des objets, fouille dans les affaires des autres.</a:t>
            </a:r>
          </a:p>
          <a:p>
            <a:pPr algn="just"/>
            <a:r>
              <a:rPr lang="fr-FR" sz="1200" dirty="0" smtClean="0">
                <a:solidFill>
                  <a:srgbClr val="0F3A9C"/>
                </a:solidFill>
              </a:rPr>
              <a:t>	0 </a:t>
            </a:r>
            <a:r>
              <a:rPr lang="fr-FR" sz="1200" dirty="0">
                <a:solidFill>
                  <a:srgbClr val="0F3A9C"/>
                </a:solidFill>
              </a:rPr>
              <a:t>–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p>
          <a:p>
            <a:pPr algn="just"/>
            <a:endParaRPr lang="fr-FR" sz="1200" dirty="0" smtClean="0">
              <a:solidFill>
                <a:srgbClr val="0F3A9C"/>
              </a:solidFill>
            </a:endParaRPr>
          </a:p>
          <a:p>
            <a:pPr algn="just"/>
            <a:r>
              <a:rPr lang="fr-FR" sz="1200" b="1" dirty="0" smtClean="0">
                <a:solidFill>
                  <a:srgbClr val="0F3A9C"/>
                </a:solidFill>
              </a:rPr>
              <a:t>iE3f – Comportement sexuel en public inapproprié ou se déshabille en public</a:t>
            </a:r>
          </a:p>
          <a:p>
            <a:pPr algn="just"/>
            <a:r>
              <a:rPr lang="fr-FR" sz="1200" dirty="0">
                <a:solidFill>
                  <a:srgbClr val="0F3A9C"/>
                </a:solidFill>
              </a:rPr>
              <a:t>	0 – Non présent</a:t>
            </a:r>
          </a:p>
          <a:p>
            <a:pPr algn="just"/>
            <a:r>
              <a:rPr lang="fr-FR" sz="1200" dirty="0">
                <a:solidFill>
                  <a:srgbClr val="0F3A9C"/>
                </a:solidFill>
              </a:rPr>
              <a:t>	1 – Présents mais non observés durant les 3 derniers jours</a:t>
            </a:r>
          </a:p>
          <a:p>
            <a:pPr algn="just"/>
            <a:r>
              <a:rPr lang="fr-FR" sz="1200" dirty="0">
                <a:solidFill>
                  <a:srgbClr val="0F3A9C"/>
                </a:solidFill>
              </a:rPr>
              <a:t>	2 – Manifestés 1-2 jours des 3 derniers jours</a:t>
            </a:r>
          </a:p>
          <a:p>
            <a:pPr algn="just"/>
            <a:r>
              <a:rPr lang="fr-FR" sz="1200" dirty="0">
                <a:solidFill>
                  <a:srgbClr val="0F3A9C"/>
                </a:solidFill>
              </a:rPr>
              <a:t>	3 – Manifestés chacun des 3 derniers </a:t>
            </a:r>
            <a:r>
              <a:rPr lang="fr-FR" sz="1200" dirty="0" smtClean="0">
                <a:solidFill>
                  <a:srgbClr val="0F3A9C"/>
                </a:solidFill>
              </a:rPr>
              <a:t>jours</a:t>
            </a:r>
            <a:endParaRPr lang="fr-FR" sz="1200" dirty="0">
              <a:solidFill>
                <a:srgbClr val="0F3A9C"/>
              </a:solidFill>
            </a:endParaRPr>
          </a:p>
        </p:txBody>
      </p:sp>
      <p:sp>
        <p:nvSpPr>
          <p:cNvPr id="11" name="ZoneTexte 10"/>
          <p:cNvSpPr txBox="1"/>
          <p:nvPr/>
        </p:nvSpPr>
        <p:spPr>
          <a:xfrm>
            <a:off x="957700" y="1013619"/>
            <a:ext cx="3790461" cy="369332"/>
          </a:xfrm>
          <a:prstGeom prst="rect">
            <a:avLst/>
          </a:prstGeom>
          <a:solidFill>
            <a:schemeClr val="bg1"/>
          </a:solidFill>
        </p:spPr>
        <p:txBody>
          <a:bodyPr wrap="none" rtlCol="0">
            <a:spAutoFit/>
          </a:bodyPr>
          <a:lstStyle/>
          <a:p>
            <a:r>
              <a:rPr lang="fr-FR" b="1" i="1" dirty="0" smtClean="0">
                <a:solidFill>
                  <a:srgbClr val="0F3A9C"/>
                </a:solidFill>
              </a:rPr>
              <a:t>iE3 – Comportements problématiques</a:t>
            </a:r>
            <a:endParaRPr lang="fr-FR" b="1" i="1" dirty="0">
              <a:solidFill>
                <a:srgbClr val="0F3A9C"/>
              </a:solidFill>
            </a:endParaRPr>
          </a:p>
        </p:txBody>
      </p:sp>
      <p:sp>
        <p:nvSpPr>
          <p:cNvPr id="7" name="Arrondir un rectangle avec un coin du même côté 6"/>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11482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6" name="Rectangle 5"/>
          <p:cNvSpPr/>
          <p:nvPr/>
        </p:nvSpPr>
        <p:spPr>
          <a:xfrm>
            <a:off x="642938" y="1198285"/>
            <a:ext cx="7818120" cy="153288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iE3e – S’oppose aux soins de manière agressive</a:t>
            </a:r>
          </a:p>
          <a:p>
            <a:pPr algn="just"/>
            <a:r>
              <a:rPr lang="fr-FR" sz="1200" i="1" dirty="0" smtClean="0">
                <a:solidFill>
                  <a:srgbClr val="0F3A9C"/>
                </a:solidFill>
              </a:rPr>
              <a:t>Ex : Pour prendre des médicaments, recevoir des injections. Repousse le soignant pendant son assistance pour les AVQ, pour manger ou pour changer de position.</a:t>
            </a: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 présent</a:t>
            </a:r>
          </a:p>
          <a:p>
            <a:pPr algn="just"/>
            <a:r>
              <a:rPr lang="fr-FR" sz="1200" dirty="0">
                <a:solidFill>
                  <a:srgbClr val="0F3A9C"/>
                </a:solidFill>
              </a:rPr>
              <a:t>	</a:t>
            </a:r>
            <a:r>
              <a:rPr lang="fr-FR" sz="1200" dirty="0" smtClean="0">
                <a:solidFill>
                  <a:srgbClr val="0F3A9C"/>
                </a:solidFill>
              </a:rPr>
              <a:t>1 – Présents mais non observés durant les 3 derniers jours</a:t>
            </a:r>
          </a:p>
          <a:p>
            <a:pPr algn="just"/>
            <a:r>
              <a:rPr lang="fr-FR" sz="1200" dirty="0">
                <a:solidFill>
                  <a:srgbClr val="0F3A9C"/>
                </a:solidFill>
              </a:rPr>
              <a:t>	</a:t>
            </a:r>
            <a:r>
              <a:rPr lang="fr-FR" sz="1200" dirty="0" smtClean="0">
                <a:solidFill>
                  <a:srgbClr val="0F3A9C"/>
                </a:solidFill>
              </a:rPr>
              <a:t>2 – Manifestés 1-2 jours des 3 derniers jours</a:t>
            </a:r>
          </a:p>
          <a:p>
            <a:pPr algn="just"/>
            <a:r>
              <a:rPr lang="fr-FR" sz="1200" dirty="0">
                <a:solidFill>
                  <a:srgbClr val="0F3A9C"/>
                </a:solidFill>
              </a:rPr>
              <a:t>	</a:t>
            </a:r>
            <a:r>
              <a:rPr lang="fr-FR" sz="1200" dirty="0" smtClean="0">
                <a:solidFill>
                  <a:srgbClr val="0F3A9C"/>
                </a:solidFill>
              </a:rPr>
              <a:t>3 – Manifestés chacun des 3 derniers jours</a:t>
            </a:r>
          </a:p>
        </p:txBody>
      </p:sp>
      <p:sp>
        <p:nvSpPr>
          <p:cNvPr id="11" name="ZoneTexte 10"/>
          <p:cNvSpPr txBox="1"/>
          <p:nvPr/>
        </p:nvSpPr>
        <p:spPr>
          <a:xfrm>
            <a:off x="957700" y="989555"/>
            <a:ext cx="3790461" cy="369332"/>
          </a:xfrm>
          <a:prstGeom prst="rect">
            <a:avLst/>
          </a:prstGeom>
          <a:solidFill>
            <a:schemeClr val="bg1"/>
          </a:solidFill>
        </p:spPr>
        <p:txBody>
          <a:bodyPr wrap="none" rtlCol="0">
            <a:spAutoFit/>
          </a:bodyPr>
          <a:lstStyle/>
          <a:p>
            <a:r>
              <a:rPr lang="fr-FR" b="1" i="1" dirty="0" smtClean="0">
                <a:solidFill>
                  <a:srgbClr val="0F3A9C"/>
                </a:solidFill>
              </a:rPr>
              <a:t>iE3 – Comportements problématiques</a:t>
            </a:r>
            <a:endParaRPr lang="fr-FR" b="1" i="1" dirty="0">
              <a:solidFill>
                <a:srgbClr val="0F3A9C"/>
              </a:solidFill>
            </a:endParaRPr>
          </a:p>
        </p:txBody>
      </p:sp>
      <p:sp>
        <p:nvSpPr>
          <p:cNvPr id="4" name="Arrondir un rectangle avec un coin du même côté 3"/>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42938" y="2915835"/>
            <a:ext cx="7818120" cy="294162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marL="285750" indent="-2857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L’item </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S’oppose aux soins de manière agressive »</a:t>
            </a:r>
            <a:r>
              <a:rPr lang="fr-FR" sz="1400" b="1" dirty="0" smtClean="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ne </a:t>
            </a:r>
            <a:r>
              <a:rPr lang="fr-FR" sz="1400" dirty="0">
                <a:solidFill>
                  <a:prstClr val="white"/>
                </a:solidFill>
                <a:latin typeface="Arial" panose="020B0604020202020204" pitchFamily="34" charset="0"/>
                <a:cs typeface="Arial" panose="020B0604020202020204" pitchFamily="34" charset="0"/>
              </a:rPr>
              <a:t>comprend pas les cas où la personne a fait un choix éclairé de ne pas poursuivre un traitement (comme la personne qui a exercé son droit de refuser un traitement et réagit négativement lorsque l’équipe essaie de le reprendre).</a:t>
            </a:r>
          </a:p>
          <a:p>
            <a:pPr lvl="1" algn="just"/>
            <a:r>
              <a:rPr lang="fr-FR" sz="1400" dirty="0">
                <a:solidFill>
                  <a:prstClr val="white"/>
                </a:solidFill>
                <a:latin typeface="Arial" panose="020B0604020202020204" pitchFamily="34" charset="0"/>
                <a:cs typeface="Arial" panose="020B0604020202020204" pitchFamily="34" charset="0"/>
              </a:rPr>
              <a:t>Les signes de résistance peuvent être verbaux ou physiques (refuse expressément de recevoir des soins, repousse le soignant ou le griffe</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a:p>
            <a:pPr lvl="1" algn="just"/>
            <a:r>
              <a:rPr lang="fr-FR" sz="1400" dirty="0">
                <a:solidFill>
                  <a:prstClr val="white"/>
                </a:solidFill>
                <a:latin typeface="Arial" panose="020B0604020202020204" pitchFamily="34" charset="0"/>
                <a:cs typeface="Arial" panose="020B0604020202020204" pitchFamily="34" charset="0"/>
              </a:rPr>
              <a:t>Ces </a:t>
            </a:r>
            <a:r>
              <a:rPr lang="fr-FR" sz="1400" dirty="0" smtClean="0">
                <a:solidFill>
                  <a:prstClr val="white"/>
                </a:solidFill>
                <a:latin typeface="Arial" panose="020B0604020202020204" pitchFamily="34" charset="0"/>
                <a:cs typeface="Arial" panose="020B0604020202020204" pitchFamily="34" charset="0"/>
              </a:rPr>
              <a:t>comportements </a:t>
            </a:r>
            <a:r>
              <a:rPr lang="fr-FR" sz="1400" dirty="0">
                <a:solidFill>
                  <a:prstClr val="white"/>
                </a:solidFill>
                <a:latin typeface="Arial" panose="020B0604020202020204" pitchFamily="34" charset="0"/>
                <a:cs typeface="Arial" panose="020B0604020202020204" pitchFamily="34" charset="0"/>
              </a:rPr>
              <a:t>n’ont pas en soi de valeur positive ou négative : ils </a:t>
            </a:r>
            <a:r>
              <a:rPr lang="fr-FR" sz="1400" dirty="0" smtClean="0">
                <a:solidFill>
                  <a:prstClr val="white"/>
                </a:solidFill>
                <a:latin typeface="Arial" panose="020B0604020202020204" pitchFamily="34" charset="0"/>
                <a:cs typeface="Arial" panose="020B0604020202020204" pitchFamily="34" charset="0"/>
              </a:rPr>
              <a:t>fournissent </a:t>
            </a:r>
            <a:r>
              <a:rPr lang="fr-FR" sz="1400" dirty="0">
                <a:solidFill>
                  <a:prstClr val="white"/>
                </a:solidFill>
                <a:latin typeface="Arial" panose="020B0604020202020204" pitchFamily="34" charset="0"/>
                <a:cs typeface="Arial" panose="020B0604020202020204" pitchFamily="34" charset="0"/>
              </a:rPr>
              <a:t>des informations sur la façon dont la personne répond aux interventions, et peuvent conduire à d’autres investigations sur les causes du refus dans les objectifs du plan de soin. De telles causes peuvent inclure peur de la douleur, peur de tomber, mauvaise compréhension, colère, pauvreté des relations, désir de plus de participation aux décisions concernant les soins, expériences antérieures d’erreurs, de médicaments ou de soins inacceptables, désir de modifier les soins reçus. </a:t>
            </a:r>
          </a:p>
        </p:txBody>
      </p:sp>
      <p:sp>
        <p:nvSpPr>
          <p:cNvPr id="8" name="ZoneTexte 7"/>
          <p:cNvSpPr txBox="1"/>
          <p:nvPr/>
        </p:nvSpPr>
        <p:spPr>
          <a:xfrm rot="16200000">
            <a:off x="-22469" y="417560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9" name="Groupe 8"/>
          <p:cNvGrpSpPr/>
          <p:nvPr/>
        </p:nvGrpSpPr>
        <p:grpSpPr>
          <a:xfrm>
            <a:off x="4251987" y="6437688"/>
            <a:ext cx="640026" cy="325577"/>
            <a:chOff x="4063779" y="6537716"/>
            <a:chExt cx="1016441" cy="200055"/>
          </a:xfrm>
        </p:grpSpPr>
        <p:sp>
          <p:nvSpPr>
            <p:cNvPr id="10" name="Rectangle 9"/>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920815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24" name="Rectangle 23"/>
          <p:cNvSpPr/>
          <p:nvPr/>
        </p:nvSpPr>
        <p:spPr>
          <a:xfrm>
            <a:off x="642938" y="1086555"/>
            <a:ext cx="7818120" cy="506245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générales</a:t>
            </a:r>
            <a:endParaRPr lang="fr-FR" sz="1400" b="1" u="sng" dirty="0">
              <a:solidFill>
                <a:prstClr val="white"/>
              </a:solidFill>
              <a:latin typeface="Arial" panose="020B0604020202020204" pitchFamily="34" charset="0"/>
              <a:cs typeface="Arial" panose="020B0604020202020204" pitchFamily="34" charset="0"/>
            </a:endParaRPr>
          </a:p>
          <a:p>
            <a:pPr algn="just"/>
            <a:endParaRPr lang="fr-FR" sz="1400" b="1" dirty="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Pour toute la section E, </a:t>
            </a:r>
            <a:r>
              <a:rPr lang="fr-FR" sz="1400" i="1" dirty="0">
                <a:solidFill>
                  <a:prstClr val="white"/>
                </a:solidFill>
                <a:latin typeface="Arial" panose="020B0604020202020204" pitchFamily="34" charset="0"/>
                <a:cs typeface="Arial" panose="020B0604020202020204" pitchFamily="34" charset="0"/>
              </a:rPr>
              <a:t>les manifestations possibles d’humeur dépressive, anxieuse ou triste</a:t>
            </a:r>
            <a:r>
              <a:rPr lang="fr-FR" sz="1400" dirty="0">
                <a:solidFill>
                  <a:prstClr val="white"/>
                </a:solidFill>
                <a:latin typeface="Arial" panose="020B0604020202020204" pitchFamily="34" charset="0"/>
                <a:cs typeface="Arial" panose="020B0604020202020204" pitchFamily="34" charset="0"/>
              </a:rPr>
              <a:t> peuvent être exprimées par la personne, signalées par l’entourage (familial ou professionnel) et/ou observées par vous-même.</a:t>
            </a:r>
          </a:p>
          <a:p>
            <a:pPr algn="just"/>
            <a:endParaRPr lang="fr-FR" sz="1400" u="sng" dirty="0" smtClean="0">
              <a:solidFill>
                <a:prstClr val="white"/>
              </a:solidFill>
              <a:latin typeface="Arial" panose="020B0604020202020204" pitchFamily="34" charset="0"/>
              <a:cs typeface="Arial" panose="020B0604020202020204" pitchFamily="34" charset="0"/>
            </a:endParaRPr>
          </a:p>
          <a:p>
            <a:pPr algn="just"/>
            <a:r>
              <a:rPr lang="fr-FR" sz="1400" b="1" u="sng" dirty="0">
                <a:solidFill>
                  <a:prstClr val="white"/>
                </a:solidFill>
                <a:latin typeface="Arial" panose="020B0604020202020204" pitchFamily="34" charset="0"/>
                <a:cs typeface="Arial" panose="020B0604020202020204" pitchFamily="34" charset="0"/>
              </a:rPr>
              <a:t>Remarques </a:t>
            </a:r>
            <a:r>
              <a:rPr lang="fr-FR" sz="1400" b="1" u="sng" dirty="0" smtClean="0">
                <a:solidFill>
                  <a:prstClr val="white"/>
                </a:solidFill>
                <a:latin typeface="Arial" panose="020B0604020202020204" pitchFamily="34" charset="0"/>
                <a:cs typeface="Arial" panose="020B0604020202020204" pitchFamily="34" charset="0"/>
              </a:rPr>
              <a:t>spécifiques</a:t>
            </a:r>
          </a:p>
          <a:p>
            <a:pPr algn="just"/>
            <a:endParaRPr lang="fr-FR" sz="1400" b="1" u="sng" dirty="0">
              <a:solidFill>
                <a:prstClr val="white"/>
              </a:solidFill>
              <a:latin typeface="Arial" panose="020B0604020202020204" pitchFamily="34" charset="0"/>
              <a:cs typeface="Arial" panose="020B0604020202020204" pitchFamily="34" charset="0"/>
            </a:endParaRPr>
          </a:p>
          <a:p>
            <a:pPr marL="285750" indent="-285750" algn="just">
              <a:buFont typeface="Arial"/>
              <a:buChar char="•"/>
            </a:pPr>
            <a:r>
              <a:rPr lang="fr-FR" sz="1400" i="1" dirty="0">
                <a:solidFill>
                  <a:prstClr val="white"/>
                </a:solidFill>
                <a:latin typeface="Arial" panose="020B0604020202020204" pitchFamily="34" charset="0"/>
                <a:cs typeface="Arial" panose="020B0604020202020204" pitchFamily="34" charset="0"/>
              </a:rPr>
              <a:t>I</a:t>
            </a:r>
            <a:r>
              <a:rPr lang="fr-FR" sz="1400" i="1" dirty="0" smtClean="0">
                <a:solidFill>
                  <a:prstClr val="white"/>
                </a:solidFill>
                <a:latin typeface="Arial" panose="020B0604020202020204" pitchFamily="34" charset="0"/>
                <a:cs typeface="Arial" panose="020B0604020202020204" pitchFamily="34" charset="0"/>
              </a:rPr>
              <a:t>tems</a:t>
            </a:r>
            <a:r>
              <a:rPr lang="fr-FR" sz="1400" i="1" dirty="0">
                <a:solidFill>
                  <a:prstClr val="white"/>
                </a:solidFill>
                <a:latin typeface="Arial" panose="020B0604020202020204" pitchFamily="34" charset="0"/>
                <a:cs typeface="Arial" panose="020B0604020202020204" pitchFamily="34" charset="0"/>
              </a:rPr>
              <a:t> « Plaintes somatiques répétées et Plaintes anxieuses/inquiétudes (ne concernant pas la </a:t>
            </a:r>
            <a:r>
              <a:rPr lang="fr-FR" sz="1400" i="1" dirty="0" smtClean="0">
                <a:solidFill>
                  <a:prstClr val="white"/>
                </a:solidFill>
                <a:latin typeface="Arial" panose="020B0604020202020204" pitchFamily="34" charset="0"/>
                <a:cs typeface="Arial" panose="020B0604020202020204" pitchFamily="34" charset="0"/>
              </a:rPr>
              <a:t>santé » </a:t>
            </a:r>
            <a:r>
              <a:rPr lang="fr-FR" sz="1400" dirty="0" smtClean="0">
                <a:solidFill>
                  <a:prstClr val="white"/>
                </a:solidFill>
                <a:latin typeface="Arial" panose="020B0604020202020204" pitchFamily="34" charset="0"/>
                <a:cs typeface="Arial" panose="020B0604020202020204" pitchFamily="34" charset="0"/>
              </a:rPr>
              <a:t>– Bien </a:t>
            </a:r>
            <a:r>
              <a:rPr lang="fr-FR" sz="1400" dirty="0">
                <a:solidFill>
                  <a:prstClr val="white"/>
                </a:solidFill>
                <a:latin typeface="Arial" panose="020B0604020202020204" pitchFamily="34" charset="0"/>
                <a:cs typeface="Arial" panose="020B0604020202020204" pitchFamily="34" charset="0"/>
              </a:rPr>
              <a:t>distinguer les </a:t>
            </a:r>
            <a:r>
              <a:rPr lang="fr-FR" sz="1400" b="1" dirty="0">
                <a:solidFill>
                  <a:prstClr val="white"/>
                </a:solidFill>
                <a:latin typeface="Arial" panose="020B0604020202020204" pitchFamily="34" charset="0"/>
                <a:cs typeface="Arial" panose="020B0604020202020204" pitchFamily="34" charset="0"/>
              </a:rPr>
              <a:t>plaintes somatiques </a:t>
            </a:r>
            <a:r>
              <a:rPr lang="fr-FR" sz="1400" dirty="0">
                <a:solidFill>
                  <a:prstClr val="white"/>
                </a:solidFill>
                <a:latin typeface="Arial" panose="020B0604020202020204" pitchFamily="34" charset="0"/>
                <a:cs typeface="Arial" panose="020B0604020202020204" pitchFamily="34" charset="0"/>
              </a:rPr>
              <a:t>(</a:t>
            </a:r>
            <a:r>
              <a:rPr lang="fr-FR" sz="1400" b="1" dirty="0">
                <a:solidFill>
                  <a:prstClr val="white"/>
                </a:solidFill>
                <a:latin typeface="Arial" panose="020B0604020202020204" pitchFamily="34" charset="0"/>
                <a:cs typeface="Arial" panose="020B0604020202020204" pitchFamily="34" charset="0"/>
              </a:rPr>
              <a:t>qui concernent le corps ou la maladie</a:t>
            </a:r>
            <a:r>
              <a:rPr lang="fr-FR" sz="1400" dirty="0">
                <a:solidFill>
                  <a:prstClr val="white"/>
                </a:solidFill>
                <a:latin typeface="Arial" panose="020B0604020202020204" pitchFamily="34" charset="0"/>
                <a:cs typeface="Arial" panose="020B0604020202020204" pitchFamily="34" charset="0"/>
              </a:rPr>
              <a:t>) des autres qui ne sont pas </a:t>
            </a:r>
            <a:r>
              <a:rPr lang="fr-FR" sz="1400" dirty="0" smtClean="0">
                <a:solidFill>
                  <a:prstClr val="white"/>
                </a:solidFill>
                <a:latin typeface="Arial" panose="020B0604020202020204" pitchFamily="34" charset="0"/>
                <a:cs typeface="Arial" panose="020B0604020202020204" pitchFamily="34" charset="0"/>
              </a:rPr>
              <a:t>corporelles.</a:t>
            </a:r>
            <a:endParaRPr lang="fr-FR" sz="1400" u="sng" dirty="0" smtClean="0">
              <a:solidFill>
                <a:prstClr val="white"/>
              </a:solidFill>
              <a:latin typeface="Arial" panose="020B0604020202020204" pitchFamily="34" charset="0"/>
              <a:cs typeface="Arial" panose="020B0604020202020204" pitchFamily="34" charset="0"/>
            </a:endParaRPr>
          </a:p>
          <a:p>
            <a:pPr marL="285750" indent="-285750" algn="just">
              <a:buFont typeface="Arial"/>
              <a:buChar char="•"/>
            </a:pPr>
            <a:r>
              <a:rPr lang="fr-FR" sz="1400" i="1" dirty="0">
                <a:solidFill>
                  <a:prstClr val="white"/>
                </a:solidFill>
                <a:latin typeface="Arial" panose="020B0604020202020204" pitchFamily="34" charset="0"/>
                <a:cs typeface="Arial" panose="020B0604020202020204" pitchFamily="34" charset="0"/>
              </a:rPr>
              <a:t>Pour les troubles de l’humeur auto-déclarés </a:t>
            </a:r>
            <a:r>
              <a:rPr lang="fr-FR" sz="1400" dirty="0">
                <a:solidFill>
                  <a:prstClr val="white"/>
                </a:solidFill>
                <a:latin typeface="Arial" panose="020B0604020202020204" pitchFamily="34" charset="0"/>
                <a:cs typeface="Arial" panose="020B0604020202020204" pitchFamily="34" charset="0"/>
              </a:rPr>
              <a:t>–</a:t>
            </a:r>
            <a:r>
              <a:rPr lang="fr-FR" sz="1400" i="1" dirty="0">
                <a:solidFill>
                  <a:prstClr val="white"/>
                </a:solidFill>
                <a:latin typeface="Arial" panose="020B0604020202020204" pitchFamily="34" charset="0"/>
                <a:cs typeface="Arial" panose="020B0604020202020204" pitchFamily="34" charset="0"/>
              </a:rPr>
              <a:t> </a:t>
            </a:r>
            <a:r>
              <a:rPr lang="fr-FR" sz="1400" b="1" dirty="0">
                <a:solidFill>
                  <a:prstClr val="white"/>
                </a:solidFill>
                <a:latin typeface="Arial" panose="020B0604020202020204" pitchFamily="34" charset="0"/>
                <a:cs typeface="Arial" panose="020B0604020202020204" pitchFamily="34" charset="0"/>
              </a:rPr>
              <a:t>Seule la parole de la personne compte</a:t>
            </a:r>
            <a:r>
              <a:rPr lang="fr-FR" sz="1400" dirty="0">
                <a:solidFill>
                  <a:prstClr val="white"/>
                </a:solidFill>
                <a:latin typeface="Arial" panose="020B0604020202020204" pitchFamily="34" charset="0"/>
                <a:cs typeface="Arial" panose="020B0604020202020204" pitchFamily="34" charset="0"/>
              </a:rPr>
              <a:t>, même si vous estimez que ça ne correspond pas à votre observation ou à ce qui est rapporté, estimé ou observé par les autres.</a:t>
            </a:r>
          </a:p>
          <a:p>
            <a:pPr marL="171450" indent="-171450" algn="just">
              <a:buFont typeface="Arial" panose="020B0604020202020204" pitchFamily="34" charset="0"/>
              <a:buChar char="•"/>
            </a:pPr>
            <a:endParaRPr lang="fr-FR" sz="1400" u="sng" dirty="0" smtClean="0">
              <a:solidFill>
                <a:prstClr val="white"/>
              </a:solidFill>
              <a:latin typeface="Arial" panose="020B0604020202020204" pitchFamily="34" charset="0"/>
              <a:cs typeface="Arial" panose="020B0604020202020204" pitchFamily="34" charset="0"/>
            </a:endParaRPr>
          </a:p>
          <a:p>
            <a:pPr algn="just"/>
            <a:r>
              <a:rPr lang="fr-FR" sz="1400" b="1" u="sng" dirty="0">
                <a:solidFill>
                  <a:prstClr val="white"/>
                </a:solidFill>
                <a:latin typeface="Arial" panose="020B0604020202020204" pitchFamily="34" charset="0"/>
                <a:cs typeface="Arial" panose="020B0604020202020204" pitchFamily="34" charset="0"/>
              </a:rPr>
              <a:t>Définitions </a:t>
            </a:r>
            <a:r>
              <a:rPr lang="fr-FR" sz="1400" b="1" u="sng" dirty="0" smtClean="0">
                <a:solidFill>
                  <a:prstClr val="white"/>
                </a:solidFill>
                <a:latin typeface="Arial" panose="020B0604020202020204" pitchFamily="34" charset="0"/>
                <a:cs typeface="Arial" panose="020B0604020202020204" pitchFamily="34" charset="0"/>
              </a:rPr>
              <a:t>importantes</a:t>
            </a:r>
          </a:p>
          <a:p>
            <a:pPr algn="just"/>
            <a:endParaRPr lang="fr-FR" sz="1400" b="1" u="sng" dirty="0" smtClean="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Craintes </a:t>
            </a:r>
            <a:r>
              <a:rPr lang="fr-FR" sz="1400" u="sng" dirty="0">
                <a:solidFill>
                  <a:prstClr val="white"/>
                </a:solidFill>
                <a:latin typeface="Arial" panose="020B0604020202020204" pitchFamily="34" charset="0"/>
                <a:cs typeface="Arial" panose="020B0604020202020204" pitchFamily="34" charset="0"/>
              </a:rPr>
              <a:t>paraissant non fondées</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 Ce sont </a:t>
            </a:r>
            <a:r>
              <a:rPr lang="fr-FR" sz="1400" dirty="0">
                <a:solidFill>
                  <a:prstClr val="white"/>
                </a:solidFill>
                <a:latin typeface="Arial" panose="020B0604020202020204" pitchFamily="34" charset="0"/>
                <a:cs typeface="Arial" panose="020B0604020202020204" pitchFamily="34" charset="0"/>
              </a:rPr>
              <a:t>des peurs qui n’ont aucun fondement dans la réalité.</a:t>
            </a:r>
          </a:p>
          <a:p>
            <a:pPr marL="285750" indent="-285750" algn="just">
              <a:buFont typeface="Arial" panose="020B0604020202020204" pitchFamily="34" charset="0"/>
              <a:buChar char="•"/>
            </a:pPr>
            <a:r>
              <a:rPr lang="fr-FR" sz="1400" u="sng" dirty="0" smtClean="0">
                <a:solidFill>
                  <a:prstClr val="white"/>
                </a:solidFill>
                <a:latin typeface="Arial" panose="020B0604020202020204" pitchFamily="34" charset="0"/>
                <a:cs typeface="Arial" panose="020B0604020202020204" pitchFamily="34" charset="0"/>
              </a:rPr>
              <a:t>Peurs </a:t>
            </a:r>
            <a:r>
              <a:rPr lang="fr-FR" sz="1400" u="sng" dirty="0">
                <a:solidFill>
                  <a:prstClr val="white"/>
                </a:solidFill>
                <a:latin typeface="Arial" panose="020B0604020202020204" pitchFamily="34" charset="0"/>
                <a:cs typeface="Arial" panose="020B0604020202020204" pitchFamily="34" charset="0"/>
              </a:rPr>
              <a:t>ou craintes fondées</a:t>
            </a:r>
            <a:r>
              <a:rPr lang="fr-FR" sz="1400" dirty="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 Ce sont </a:t>
            </a:r>
            <a:r>
              <a:rPr lang="fr-FR" sz="1400" dirty="0">
                <a:solidFill>
                  <a:prstClr val="white"/>
                </a:solidFill>
                <a:latin typeface="Arial" panose="020B0604020202020204" pitchFamily="34" charset="0"/>
                <a:cs typeface="Arial" panose="020B0604020202020204" pitchFamily="34" charset="0"/>
              </a:rPr>
              <a:t>des informations recueillies dans d’autres domaines. Exemple : manque de sécurité de la personne dans le domaine Environnement si la personne craint un cambriolage dans un quartier où un événement de cet ordre s’est produit.</a:t>
            </a:r>
            <a:endParaRPr lang="fr-FR" sz="1400" u="sng" dirty="0">
              <a:solidFill>
                <a:prstClr val="white"/>
              </a:solidFill>
              <a:latin typeface="Arial" panose="020B0604020202020204" pitchFamily="34" charset="0"/>
              <a:cs typeface="Arial" panose="020B0604020202020204" pitchFamily="34" charset="0"/>
            </a:endParaRPr>
          </a:p>
        </p:txBody>
      </p:sp>
      <p:sp>
        <p:nvSpPr>
          <p:cNvPr id="25" name="Arrondir un rectangle avec un coin du même côté 24"/>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5" name="Groupe 4"/>
          <p:cNvGrpSpPr/>
          <p:nvPr/>
        </p:nvGrpSpPr>
        <p:grpSpPr>
          <a:xfrm>
            <a:off x="4251987" y="6437688"/>
            <a:ext cx="640026" cy="325577"/>
            <a:chOff x="4063779" y="6537716"/>
            <a:chExt cx="1016441" cy="200055"/>
          </a:xfrm>
        </p:grpSpPr>
        <p:sp>
          <p:nvSpPr>
            <p:cNvPr id="6" name="Rectangle 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ZoneTexte 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2864555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24" name="Rectangle 23"/>
          <p:cNvSpPr/>
          <p:nvPr/>
        </p:nvSpPr>
        <p:spPr>
          <a:xfrm>
            <a:off x="642938" y="1086556"/>
            <a:ext cx="7818120" cy="453236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400" b="1" u="sng" dirty="0">
              <a:solidFill>
                <a:prstClr val="white"/>
              </a:solidFill>
              <a:latin typeface="Arial" panose="020B0604020202020204" pitchFamily="34" charset="0"/>
              <a:cs typeface="Arial" panose="020B0604020202020204" pitchFamily="34" charset="0"/>
            </a:endParaRPr>
          </a:p>
          <a:p>
            <a:pPr marL="285750" indent="-285750" algn="just">
              <a:buFont typeface="Arial"/>
              <a:buChar char="•"/>
            </a:pPr>
            <a:r>
              <a:rPr lang="fr-FR" sz="1400" i="1" dirty="0" smtClean="0">
                <a:solidFill>
                  <a:prstClr val="white"/>
                </a:solidFill>
                <a:latin typeface="Arial" panose="020B0604020202020204" pitchFamily="34" charset="0"/>
                <a:cs typeface="Arial" panose="020B0604020202020204" pitchFamily="34" charset="0"/>
              </a:rPr>
              <a:t>Item «</a:t>
            </a:r>
            <a:r>
              <a:rPr lang="fr-FR" sz="1400" i="1" dirty="0">
                <a:solidFill>
                  <a:prstClr val="white"/>
                </a:solidFill>
                <a:latin typeface="Arial" panose="020B0604020202020204" pitchFamily="34" charset="0"/>
                <a:cs typeface="Arial" panose="020B0604020202020204" pitchFamily="34" charset="0"/>
              </a:rPr>
              <a:t> </a:t>
            </a:r>
            <a:r>
              <a:rPr lang="fr-FR" sz="1400" i="1" dirty="0" smtClean="0">
                <a:solidFill>
                  <a:prstClr val="white"/>
                </a:solidFill>
                <a:latin typeface="Arial" panose="020B0604020202020204" pitchFamily="34" charset="0"/>
                <a:cs typeface="Arial" panose="020B0604020202020204" pitchFamily="34" charset="0"/>
              </a:rPr>
              <a:t>Déambulation</a:t>
            </a:r>
            <a:r>
              <a:rPr lang="fr-FR" sz="1400" i="1" dirty="0">
                <a:solidFill>
                  <a:prstClr val="white"/>
                </a:solidFill>
                <a:latin typeface="Arial" panose="020B0604020202020204" pitchFamily="34" charset="0"/>
                <a:cs typeface="Arial" panose="020B0604020202020204" pitchFamily="34" charset="0"/>
              </a:rPr>
              <a:t> »</a:t>
            </a:r>
            <a:r>
              <a:rPr lang="fr-FR" sz="1400" b="1" i="1" dirty="0" smtClean="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a:t>
            </a:r>
            <a:r>
              <a:rPr lang="fr-FR" sz="1400" i="1" dirty="0" smtClean="0">
                <a:solidFill>
                  <a:prstClr val="white"/>
                </a:solidFill>
                <a:latin typeface="Arial" panose="020B0604020202020204" pitchFamily="34" charset="0"/>
                <a:cs typeface="Arial" panose="020B0604020202020204" pitchFamily="34" charset="0"/>
              </a:rPr>
              <a:t> </a:t>
            </a:r>
            <a:r>
              <a:rPr lang="fr-FR" sz="1400" dirty="0" smtClean="0">
                <a:solidFill>
                  <a:prstClr val="white"/>
                </a:solidFill>
                <a:latin typeface="Arial" panose="020B0604020202020204" pitchFamily="34" charset="0"/>
                <a:cs typeface="Arial" panose="020B0604020202020204" pitchFamily="34" charset="0"/>
              </a:rPr>
              <a:t>Une </a:t>
            </a:r>
            <a:r>
              <a:rPr lang="fr-FR" sz="1400" dirty="0">
                <a:solidFill>
                  <a:prstClr val="white"/>
                </a:solidFill>
                <a:latin typeface="Arial" panose="020B0604020202020204" pitchFamily="34" charset="0"/>
                <a:cs typeface="Arial" panose="020B0604020202020204" pitchFamily="34" charset="0"/>
              </a:rPr>
              <a:t>personne qui déambule peut ne pas tenir compte de sa sécurité ou de ses besoins physiques. Ce comportement ne doit pas être confondu avec un déplacement justifié comme celui d’une personne qui a faim, se déplaçant dans l’appartement à la recherche de nourriture</a:t>
            </a:r>
            <a:r>
              <a:rPr lang="fr-FR" sz="1400" dirty="0" smtClean="0">
                <a:solidFill>
                  <a:prstClr val="white"/>
                </a:solidFill>
                <a:latin typeface="Arial" panose="020B0604020202020204" pitchFamily="34" charset="0"/>
                <a:cs typeface="Arial" panose="020B0604020202020204" pitchFamily="34" charset="0"/>
              </a:rPr>
              <a:t>. La </a:t>
            </a:r>
            <a:r>
              <a:rPr lang="fr-FR" sz="1400" dirty="0">
                <a:solidFill>
                  <a:prstClr val="white"/>
                </a:solidFill>
                <a:latin typeface="Arial" panose="020B0604020202020204" pitchFamily="34" charset="0"/>
                <a:cs typeface="Arial" panose="020B0604020202020204" pitchFamily="34" charset="0"/>
              </a:rPr>
              <a:t>déambulation peut se manifester en marchant ou en fauteuil roulant. Ne considérez pas « faire les cent pas » comme de la déambulation</a:t>
            </a:r>
            <a:r>
              <a:rPr lang="fr-FR" sz="1400" dirty="0" smtClean="0">
                <a:solidFill>
                  <a:prstClr val="white"/>
                </a:solidFill>
                <a:latin typeface="Arial" panose="020B0604020202020204" pitchFamily="34" charset="0"/>
                <a:cs typeface="Arial" panose="020B0604020202020204" pitchFamily="34" charset="0"/>
              </a:rPr>
              <a:t>.</a:t>
            </a:r>
            <a:endParaRPr lang="fr-FR" sz="1400" i="1" dirty="0" smtClean="0">
              <a:solidFill>
                <a:prstClr val="white"/>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a:t>
            </a:r>
            <a:r>
              <a:rPr lang="fr-FR" sz="1400" i="1" dirty="0">
                <a:solidFill>
                  <a:prstClr val="white"/>
                </a:solidFill>
                <a:latin typeface="Arial" panose="020B0604020202020204" pitchFamily="34" charset="0"/>
                <a:cs typeface="Arial" panose="020B0604020202020204" pitchFamily="34" charset="0"/>
              </a:rPr>
              <a:t> « </a:t>
            </a:r>
            <a:r>
              <a:rPr lang="fr-FR" sz="1400" i="1" dirty="0" smtClean="0">
                <a:solidFill>
                  <a:prstClr val="white"/>
                </a:solidFill>
                <a:latin typeface="Arial" panose="020B0604020202020204" pitchFamily="34" charset="0"/>
                <a:cs typeface="Arial" panose="020B0604020202020204" pitchFamily="34" charset="0"/>
              </a:rPr>
              <a:t>S’oppose </a:t>
            </a:r>
            <a:r>
              <a:rPr lang="fr-FR" sz="1400" i="1" dirty="0">
                <a:solidFill>
                  <a:prstClr val="white"/>
                </a:solidFill>
                <a:latin typeface="Arial" panose="020B0604020202020204" pitchFamily="34" charset="0"/>
                <a:cs typeface="Arial" panose="020B0604020202020204" pitchFamily="34" charset="0"/>
              </a:rPr>
              <a:t>aux soins de manière </a:t>
            </a:r>
            <a:r>
              <a:rPr lang="fr-FR" sz="1400" i="1" dirty="0" smtClean="0">
                <a:solidFill>
                  <a:prstClr val="white"/>
                </a:solidFill>
                <a:latin typeface="Arial" panose="020B0604020202020204" pitchFamily="34" charset="0"/>
                <a:cs typeface="Arial" panose="020B0604020202020204" pitchFamily="34" charset="0"/>
              </a:rPr>
              <a:t>agressive » </a:t>
            </a:r>
            <a:r>
              <a:rPr lang="fr-FR" sz="1400" dirty="0">
                <a:solidFill>
                  <a:prstClr val="white"/>
                </a:solidFill>
                <a:latin typeface="Arial" panose="020B0604020202020204" pitchFamily="34" charset="0"/>
                <a:cs typeface="Arial" panose="020B0604020202020204" pitchFamily="34" charset="0"/>
              </a:rPr>
              <a:t>– Cela ne comprend pas les cas où la personne a fait un choix éclairé de ne pas poursuivre un traitement (comme la personne qui a exercé son droit de refuser un traitement et réagit négativement lorsque l’équipe essaie de le reprendre</a:t>
            </a:r>
            <a:r>
              <a:rPr lang="fr-FR" sz="1400" dirty="0" smtClean="0">
                <a:solidFill>
                  <a:prstClr val="white"/>
                </a:solidFill>
                <a:latin typeface="Arial" panose="020B0604020202020204" pitchFamily="34" charset="0"/>
                <a:cs typeface="Arial" panose="020B0604020202020204" pitchFamily="34" charset="0"/>
              </a:rPr>
              <a:t>).</a:t>
            </a:r>
          </a:p>
          <a:p>
            <a:pPr lvl="1" algn="just"/>
            <a:r>
              <a:rPr lang="fr-FR" sz="1400" dirty="0" smtClean="0">
                <a:solidFill>
                  <a:prstClr val="white"/>
                </a:solidFill>
                <a:latin typeface="Arial" panose="020B0604020202020204" pitchFamily="34" charset="0"/>
                <a:cs typeface="Arial" panose="020B0604020202020204" pitchFamily="34" charset="0"/>
              </a:rPr>
              <a:t>Les </a:t>
            </a:r>
            <a:r>
              <a:rPr lang="fr-FR" sz="1400" dirty="0">
                <a:solidFill>
                  <a:prstClr val="white"/>
                </a:solidFill>
                <a:latin typeface="Arial" panose="020B0604020202020204" pitchFamily="34" charset="0"/>
                <a:cs typeface="Arial" panose="020B0604020202020204" pitchFamily="34" charset="0"/>
              </a:rPr>
              <a:t>signes de résistance peuvent être verbaux ou physiques (refuse expressément de recevoir des soins, repousse le soignant ou le griffe…)</a:t>
            </a:r>
          </a:p>
          <a:p>
            <a:pPr lvl="1" algn="just"/>
            <a:r>
              <a:rPr lang="fr-FR" sz="1400" dirty="0">
                <a:solidFill>
                  <a:prstClr val="white"/>
                </a:solidFill>
                <a:latin typeface="Arial" panose="020B0604020202020204" pitchFamily="34" charset="0"/>
                <a:cs typeface="Arial" panose="020B0604020202020204" pitchFamily="34" charset="0"/>
              </a:rPr>
              <a:t>Ces </a:t>
            </a:r>
            <a:r>
              <a:rPr lang="fr-FR" sz="1400" dirty="0" smtClean="0">
                <a:solidFill>
                  <a:prstClr val="white"/>
                </a:solidFill>
                <a:latin typeface="Arial" panose="020B0604020202020204" pitchFamily="34" charset="0"/>
                <a:cs typeface="Arial" panose="020B0604020202020204" pitchFamily="34" charset="0"/>
              </a:rPr>
              <a:t>comportements </a:t>
            </a:r>
            <a:r>
              <a:rPr lang="fr-FR" sz="1400" dirty="0">
                <a:solidFill>
                  <a:prstClr val="white"/>
                </a:solidFill>
                <a:latin typeface="Arial" panose="020B0604020202020204" pitchFamily="34" charset="0"/>
                <a:cs typeface="Arial" panose="020B0604020202020204" pitchFamily="34" charset="0"/>
              </a:rPr>
              <a:t>n’ont pas en soi de valeur positive ou négative : ils fournissent des informations sur la façon dont la personne répond aux interventions, et peuvent conduire à d’autres investigations sur les causes du refus dans les objectifs du plan de soin. De telles causes peuvent inclure peur de la douleur, peur de tomber, mauvaise compréhension, colère, pauvreté des relations, désir de plus de participation aux décisions concernant les soins, expériences antérieures d’erreurs, de médicaments ou de soins inacceptables, désir de modifier les soins reçus. </a:t>
            </a:r>
          </a:p>
        </p:txBody>
      </p:sp>
      <p:sp>
        <p:nvSpPr>
          <p:cNvPr id="25" name="Arrondir un rectangle avec un coin du même côté 24"/>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 : Humeur et comportement</a:t>
            </a:r>
            <a:endParaRPr lang="fr-FR" sz="1400" b="1" dirty="0">
              <a:solidFill>
                <a:prstClr val="white"/>
              </a:solidFill>
              <a:latin typeface="Arial" panose="020B0604020202020204" pitchFamily="34" charset="0"/>
              <a:cs typeface="Arial" panose="020B0604020202020204" pitchFamily="34" charset="0"/>
            </a:endParaRPr>
          </a:p>
        </p:txBody>
      </p:sp>
      <p:grpSp>
        <p:nvGrpSpPr>
          <p:cNvPr id="5" name="Groupe 4"/>
          <p:cNvGrpSpPr/>
          <p:nvPr/>
        </p:nvGrpSpPr>
        <p:grpSpPr>
          <a:xfrm>
            <a:off x="4251987" y="6437688"/>
            <a:ext cx="640026" cy="325577"/>
            <a:chOff x="4063779" y="6537716"/>
            <a:chExt cx="1016441" cy="200055"/>
          </a:xfrm>
        </p:grpSpPr>
        <p:sp>
          <p:nvSpPr>
            <p:cNvPr id="6" name="Rectangle 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ZoneTexte 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9370538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50298"/>
            <a:ext cx="7388954" cy="684727"/>
          </a:xfrm>
        </p:spPr>
        <p:txBody>
          <a:bodyPr>
            <a:noAutofit/>
          </a:bodyPr>
          <a:lstStyle/>
          <a:p>
            <a:r>
              <a:rPr lang="fr-FR" sz="1800" dirty="0" smtClean="0"/>
              <a:t>Présentation du domaine</a:t>
            </a:r>
            <a:endParaRPr lang="fr-FR" sz="1800" dirty="0"/>
          </a:p>
        </p:txBody>
      </p:sp>
      <p:sp>
        <p:nvSpPr>
          <p:cNvPr id="4" name="Rectangle 3"/>
          <p:cNvSpPr/>
          <p:nvPr/>
        </p:nvSpPr>
        <p:spPr>
          <a:xfrm>
            <a:off x="662940" y="1389023"/>
            <a:ext cx="7818120" cy="62865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Bien être psycho social</a:t>
            </a:r>
            <a:r>
              <a:rPr lang="fr-FR" sz="1400" dirty="0" smtClean="0">
                <a:solidFill>
                  <a:prstClr val="white"/>
                </a:solidFill>
                <a:latin typeface="Arial" panose="020B0604020202020204" pitchFamily="34" charset="0"/>
                <a:cs typeface="Arial" panose="020B0604020202020204" pitchFamily="34" charset="0"/>
              </a:rPr>
              <a:t> permet de déterminer le niveau d’interaction de la personne dans son environnement social et son ressenti</a:t>
            </a:r>
            <a:endParaRPr lang="fr-FR" sz="14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62940" y="2780540"/>
            <a:ext cx="7818120" cy="196242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600" b="1" dirty="0">
              <a:solidFill>
                <a:srgbClr val="0F3A9C"/>
              </a:solidFill>
            </a:endParaRPr>
          </a:p>
        </p:txBody>
      </p:sp>
      <p:sp>
        <p:nvSpPr>
          <p:cNvPr id="8" name="Arrondir un rectangle avec un coin du même côté 7"/>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Bien être psycho social</a:t>
            </a:r>
          </a:p>
        </p:txBody>
      </p:sp>
      <p:sp>
        <p:nvSpPr>
          <p:cNvPr id="9" name="Rectangle 8"/>
          <p:cNvSpPr/>
          <p:nvPr/>
        </p:nvSpPr>
        <p:spPr>
          <a:xfrm>
            <a:off x="731520" y="3047297"/>
            <a:ext cx="7680959" cy="1323439"/>
          </a:xfrm>
          <a:prstGeom prst="rect">
            <a:avLst/>
          </a:prstGeom>
        </p:spPr>
        <p:txBody>
          <a:bodyPr wrap="square">
            <a:spAutoFit/>
          </a:bodyPr>
          <a:lstStyle/>
          <a:p>
            <a:pPr lvl="0" algn="just"/>
            <a:r>
              <a:rPr lang="fr-FR" sz="1600" dirty="0">
                <a:solidFill>
                  <a:srgbClr val="0F3A9C"/>
                </a:solidFill>
              </a:rPr>
              <a:t>Décrire et déterminer les modalités d’interaction de la personne et son adaptation à son environnement social. Mesurer le degré d’implication de la personne dans des activités sociales, dans les rôles qui ont du sens pour elle, dans les activités </a:t>
            </a:r>
            <a:r>
              <a:rPr lang="fr-FR" sz="1600" dirty="0" smtClean="0">
                <a:solidFill>
                  <a:srgbClr val="0F3A9C"/>
                </a:solidFill>
              </a:rPr>
              <a:t>quotidiennes.</a:t>
            </a:r>
          </a:p>
          <a:p>
            <a:pPr lvl="0" algn="just"/>
            <a:r>
              <a:rPr lang="fr-FR" sz="1600" dirty="0" smtClean="0">
                <a:solidFill>
                  <a:srgbClr val="0F3A9C"/>
                </a:solidFill>
              </a:rPr>
              <a:t>Ces éléments ont une influence directe sur l’humeur, le comportement, le maintien des capacités cognitives… </a:t>
            </a:r>
            <a:endParaRPr lang="fr-FR" sz="1600" dirty="0">
              <a:solidFill>
                <a:srgbClr val="0F3A9C"/>
              </a:solidFill>
            </a:endParaRPr>
          </a:p>
        </p:txBody>
      </p:sp>
      <p:sp>
        <p:nvSpPr>
          <p:cNvPr id="11" name="ZoneTexte 10"/>
          <p:cNvSpPr txBox="1"/>
          <p:nvPr/>
        </p:nvSpPr>
        <p:spPr>
          <a:xfrm>
            <a:off x="662940" y="2392158"/>
            <a:ext cx="3189399" cy="369332"/>
          </a:xfrm>
          <a:prstGeom prst="rect">
            <a:avLst/>
          </a:prstGeom>
          <a:solidFill>
            <a:schemeClr val="bg1"/>
          </a:solidFill>
        </p:spPr>
        <p:txBody>
          <a:bodyPr wrap="none" rtlCol="0">
            <a:spAutoFit/>
          </a:bodyPr>
          <a:lstStyle/>
          <a:p>
            <a:r>
              <a:rPr lang="fr-FR" b="1" i="1" dirty="0" smtClean="0">
                <a:solidFill>
                  <a:srgbClr val="0F3A9C"/>
                </a:solidFill>
              </a:rPr>
              <a:t>Pourquoi évaluer ce domaine ? </a:t>
            </a:r>
            <a:endParaRPr lang="fr-FR" b="1" i="1" dirty="0">
              <a:solidFill>
                <a:srgbClr val="0F3A9C"/>
              </a:solidFill>
            </a:endParaRPr>
          </a:p>
        </p:txBody>
      </p:sp>
      <p:sp>
        <p:nvSpPr>
          <p:cNvPr id="2" name="Titre 1"/>
          <p:cNvSpPr>
            <a:spLocks noGrp="1"/>
          </p:cNvSpPr>
          <p:nvPr>
            <p:ph type="title" idx="4294967295"/>
          </p:nvPr>
        </p:nvSpPr>
        <p:spPr>
          <a:xfrm>
            <a:off x="642938" y="150298"/>
            <a:ext cx="8874252" cy="1325563"/>
          </a:xfrm>
        </p:spPr>
        <p:txBody>
          <a:bodyPr/>
          <a:lstStyle/>
          <a:p>
            <a:r>
              <a:rPr lang="fr-FR" sz="1800" dirty="0" smtClean="0"/>
              <a:t>Section F. Bien être psycho-social</a:t>
            </a:r>
          </a:p>
          <a:p>
            <a:endParaRPr lang="fr-FR" dirty="0"/>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305511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0519" y="5098782"/>
            <a:ext cx="6919784" cy="407773"/>
          </a:xfrm>
          <a:prstGeom prst="rect">
            <a:avLst/>
          </a:prstGeom>
          <a:solidFill>
            <a:schemeClr val="accent1">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sz="quarter" idx="10"/>
          </p:nvPr>
        </p:nvSpPr>
        <p:spPr>
          <a:xfrm>
            <a:off x="642938" y="181017"/>
            <a:ext cx="7388954" cy="745739"/>
          </a:xfrm>
        </p:spPr>
        <p:txBody>
          <a:bodyPr/>
          <a:lstStyle/>
          <a:p>
            <a:r>
              <a:rPr lang="fr-FR" dirty="0" smtClean="0"/>
              <a:t>Le projet d’un outil d’évaluation multidimensionnelle commun aux gestionnaires de cas</a:t>
            </a:r>
            <a:endParaRPr lang="fr-FR" dirty="0"/>
          </a:p>
        </p:txBody>
      </p:sp>
      <p:sp>
        <p:nvSpPr>
          <p:cNvPr id="5" name="Espace réservé du texte 8"/>
          <p:cNvSpPr>
            <a:spLocks noGrp="1"/>
          </p:cNvSpPr>
          <p:nvPr>
            <p:ph type="body" sz="quarter" idx="11"/>
          </p:nvPr>
        </p:nvSpPr>
        <p:spPr>
          <a:xfrm>
            <a:off x="642938" y="2505075"/>
            <a:ext cx="7957365" cy="3948733"/>
          </a:xfrm>
        </p:spPr>
        <p:txBody>
          <a:bodyPr>
            <a:normAutofit lnSpcReduction="10000"/>
          </a:bodyPr>
          <a:lstStyle/>
          <a:p>
            <a:pPr algn="just"/>
            <a:r>
              <a:rPr lang="fr-FR" sz="1500" dirty="0" smtClean="0"/>
              <a:t>Rappel des grandes étapes du projet :</a:t>
            </a:r>
          </a:p>
          <a:p>
            <a:pPr algn="just"/>
            <a:endParaRPr lang="fr-FR" sz="1600" b="0" dirty="0"/>
          </a:p>
          <a:p>
            <a:pPr marL="461963" lvl="1" indent="-285750" algn="just"/>
            <a:r>
              <a:rPr lang="fr-FR" sz="1300" dirty="0"/>
              <a:t>Appel d’offres visant à </a:t>
            </a:r>
            <a:r>
              <a:rPr lang="fr-FR" sz="1300" b="1" dirty="0"/>
              <a:t>acquérir un outil d’évaluation multidimensionnelle </a:t>
            </a:r>
            <a:r>
              <a:rPr lang="fr-FR" sz="1300" dirty="0"/>
              <a:t>scientifiquement validé</a:t>
            </a:r>
          </a:p>
          <a:p>
            <a:pPr marL="461963" lvl="1" indent="-285750" algn="just"/>
            <a:endParaRPr lang="fr-FR" sz="1300" dirty="0"/>
          </a:p>
          <a:p>
            <a:pPr marL="461963" lvl="1" indent="-285750" algn="just"/>
            <a:r>
              <a:rPr lang="fr-FR" sz="1300" b="1" dirty="0" smtClean="0"/>
              <a:t>interRAI </a:t>
            </a:r>
            <a:r>
              <a:rPr lang="fr-FR" sz="1300" b="1" dirty="0"/>
              <a:t>Home Care </a:t>
            </a:r>
            <a:r>
              <a:rPr lang="fr-FR" sz="1300" dirty="0"/>
              <a:t>est </a:t>
            </a:r>
            <a:r>
              <a:rPr lang="fr-FR" sz="1300" dirty="0" smtClean="0"/>
              <a:t>l’outil </a:t>
            </a:r>
            <a:r>
              <a:rPr lang="fr-FR" sz="1300" dirty="0"/>
              <a:t>retenu pour l’ensemble des gestionnaires de cas</a:t>
            </a:r>
          </a:p>
          <a:p>
            <a:pPr marL="461963" lvl="1" indent="-285750" algn="just"/>
            <a:endParaRPr lang="fr-FR" sz="1300" dirty="0"/>
          </a:p>
          <a:p>
            <a:pPr marL="461963" lvl="1" indent="-285750" algn="just"/>
            <a:r>
              <a:rPr lang="fr-FR" sz="1300" dirty="0"/>
              <a:t>Conception avec l’ASIP-Santé d’un </a:t>
            </a:r>
            <a:r>
              <a:rPr lang="fr-FR" sz="1300" b="1" dirty="0"/>
              <a:t>cadre fonctionnel et technique </a:t>
            </a:r>
            <a:r>
              <a:rPr lang="fr-FR" sz="1300" dirty="0"/>
              <a:t>pour </a:t>
            </a:r>
            <a:r>
              <a:rPr lang="fr-FR" sz="1300" dirty="0" smtClean="0"/>
              <a:t>une bonne intégration de l’outil aux </a:t>
            </a:r>
            <a:r>
              <a:rPr lang="fr-FR" sz="1300" dirty="0"/>
              <a:t>logiciels métier existants</a:t>
            </a:r>
          </a:p>
          <a:p>
            <a:pPr marL="461963" lvl="1" indent="-285750" algn="just"/>
            <a:endParaRPr lang="fr-FR" sz="1300" dirty="0"/>
          </a:p>
          <a:p>
            <a:pPr marL="461963" lvl="1" indent="-285750" algn="just"/>
            <a:r>
              <a:rPr lang="fr-FR" sz="1300" dirty="0"/>
              <a:t>Plan d’accompagnement à l’utilisation de l’OEMD :</a:t>
            </a:r>
          </a:p>
          <a:p>
            <a:pPr marL="1028683" lvl="2" indent="-342900" algn="just">
              <a:buClr>
                <a:srgbClr val="78B955"/>
              </a:buClr>
              <a:buFont typeface="+mj-lt"/>
              <a:buAutoNum type="arabicPeriod"/>
            </a:pPr>
            <a:r>
              <a:rPr lang="fr-FR" sz="1300" dirty="0"/>
              <a:t>une </a:t>
            </a:r>
            <a:r>
              <a:rPr lang="fr-FR" sz="1300" b="1" dirty="0"/>
              <a:t>phase de sensibilisation </a:t>
            </a:r>
            <a:r>
              <a:rPr lang="fr-FR" sz="1300" dirty="0" smtClean="0"/>
              <a:t>tenue </a:t>
            </a:r>
            <a:r>
              <a:rPr lang="fr-FR" sz="1300" dirty="0"/>
              <a:t>toute l'année 2017 et </a:t>
            </a:r>
            <a:r>
              <a:rPr lang="fr-FR" sz="1300" dirty="0" smtClean="0"/>
              <a:t>achevée </a:t>
            </a:r>
            <a:r>
              <a:rPr lang="fr-FR" sz="1300" dirty="0"/>
              <a:t>début </a:t>
            </a:r>
            <a:r>
              <a:rPr lang="fr-FR" sz="1300" dirty="0" smtClean="0"/>
              <a:t>2018   </a:t>
            </a:r>
            <a:r>
              <a:rPr lang="fr-FR" sz="1300" dirty="0"/>
              <a:t>(Normandie et Outre-mer) → 29 sessions, 1200 personnes sensibilisées, taux de satisfaction de près de 85%</a:t>
            </a:r>
          </a:p>
          <a:p>
            <a:pPr marL="1028683" lvl="2" indent="-342900" algn="just">
              <a:buClr>
                <a:srgbClr val="78B955"/>
              </a:buClr>
              <a:buFont typeface="+mj-lt"/>
              <a:buAutoNum type="arabicPeriod"/>
            </a:pPr>
            <a:r>
              <a:rPr lang="fr-FR" sz="1300" dirty="0"/>
              <a:t>une </a:t>
            </a:r>
            <a:r>
              <a:rPr lang="fr-FR" sz="1300" b="1" dirty="0"/>
              <a:t>phase de formation-métier </a:t>
            </a:r>
            <a:r>
              <a:rPr lang="fr-FR" sz="1300" dirty="0"/>
              <a:t>approfondie pour les 1000 gestionnaires de </a:t>
            </a:r>
            <a:r>
              <a:rPr lang="fr-FR" sz="1300" dirty="0" smtClean="0"/>
              <a:t>cas</a:t>
            </a:r>
            <a:endParaRPr lang="fr-FR" sz="1300" dirty="0"/>
          </a:p>
          <a:p>
            <a:pPr marL="1028683" lvl="2" indent="-342900" algn="just">
              <a:buClr>
                <a:srgbClr val="78B955"/>
              </a:buClr>
              <a:buFont typeface="+mj-lt"/>
              <a:buAutoNum type="arabicPeriod"/>
            </a:pPr>
            <a:r>
              <a:rPr lang="fr-FR" sz="1300" dirty="0" smtClean="0"/>
              <a:t>une </a:t>
            </a:r>
            <a:r>
              <a:rPr lang="fr-FR" sz="1300" b="1" dirty="0"/>
              <a:t>phase de formation continue </a:t>
            </a:r>
            <a:r>
              <a:rPr lang="fr-FR" sz="1300" dirty="0"/>
              <a:t>pour les 1000 gestionnaires de cas du territoire afin de perfectionner leur appropriation de l’OEMD </a:t>
            </a:r>
          </a:p>
        </p:txBody>
      </p:sp>
      <p:sp>
        <p:nvSpPr>
          <p:cNvPr id="7" name="Espace réservé du texte 8"/>
          <p:cNvSpPr>
            <a:spLocks noGrp="1"/>
          </p:cNvSpPr>
          <p:nvPr>
            <p:ph type="body" sz="quarter" idx="11"/>
          </p:nvPr>
        </p:nvSpPr>
        <p:spPr>
          <a:xfrm>
            <a:off x="1333500" y="992898"/>
            <a:ext cx="7266803" cy="1228214"/>
          </a:xfrm>
          <a:solidFill>
            <a:srgbClr val="FBFCFF"/>
          </a:solidFill>
        </p:spPr>
        <p:txBody>
          <a:bodyPr anchor="ctr" anchorCtr="0">
            <a:normAutofit/>
          </a:bodyPr>
          <a:lstStyle/>
          <a:p>
            <a:pPr algn="just"/>
            <a:r>
              <a:rPr lang="fr-FR" sz="1600" dirty="0" smtClean="0"/>
              <a:t>Deux textes fondateurs à l’origine de cette démarche : </a:t>
            </a:r>
          </a:p>
          <a:p>
            <a:pPr marL="461963" lvl="1" indent="-285750" algn="just"/>
            <a:r>
              <a:rPr lang="fr-FR" dirty="0" smtClean="0"/>
              <a:t>Mesure 3 du Plan maladies-neurodégénératives 2014-2019</a:t>
            </a:r>
          </a:p>
          <a:p>
            <a:pPr marL="461963" lvl="1" indent="-285750" algn="just"/>
            <a:r>
              <a:rPr lang="fr-FR" dirty="0" smtClean="0"/>
              <a:t>Convention </a:t>
            </a:r>
            <a:r>
              <a:rPr lang="fr-FR" dirty="0"/>
              <a:t>d’objectifs et de gestion (COG) de la CNSA avec l’Etat </a:t>
            </a:r>
            <a:r>
              <a:rPr lang="fr-FR" dirty="0" smtClean="0"/>
              <a:t>2016-2019</a:t>
            </a:r>
            <a:endParaRPr lang="fr-FR" dirty="0"/>
          </a:p>
        </p:txBody>
      </p:sp>
      <p:sp>
        <p:nvSpPr>
          <p:cNvPr id="18" name="ZoneTexte 17"/>
          <p:cNvSpPr txBox="1"/>
          <p:nvPr/>
        </p:nvSpPr>
        <p:spPr>
          <a:xfrm>
            <a:off x="121121" y="3084809"/>
            <a:ext cx="596638" cy="246221"/>
          </a:xfrm>
          <a:prstGeom prst="rect">
            <a:avLst/>
          </a:prstGeom>
          <a:noFill/>
        </p:spPr>
        <p:txBody>
          <a:bodyPr wrap="none" rtlCol="0">
            <a:spAutoFit/>
          </a:bodyPr>
          <a:lstStyle/>
          <a:p>
            <a:pPr algn="ctr"/>
            <a:r>
              <a:rPr lang="fr-FR" sz="1000" b="1" i="1" dirty="0" smtClean="0">
                <a:solidFill>
                  <a:srgbClr val="000000"/>
                </a:solidFill>
              </a:rPr>
              <a:t>Nov -15</a:t>
            </a:r>
            <a:endParaRPr lang="fr-FR" sz="1000" b="1" i="1" dirty="0">
              <a:solidFill>
                <a:srgbClr val="000000"/>
              </a:solidFill>
            </a:endParaRPr>
          </a:p>
        </p:txBody>
      </p:sp>
      <p:sp>
        <p:nvSpPr>
          <p:cNvPr id="19" name="ZoneTexte 18"/>
          <p:cNvSpPr txBox="1"/>
          <p:nvPr/>
        </p:nvSpPr>
        <p:spPr>
          <a:xfrm>
            <a:off x="121923" y="3541678"/>
            <a:ext cx="595035" cy="246221"/>
          </a:xfrm>
          <a:prstGeom prst="rect">
            <a:avLst/>
          </a:prstGeom>
          <a:noFill/>
        </p:spPr>
        <p:txBody>
          <a:bodyPr wrap="none" rtlCol="0">
            <a:spAutoFit/>
          </a:bodyPr>
          <a:lstStyle/>
          <a:p>
            <a:pPr algn="ctr"/>
            <a:r>
              <a:rPr lang="fr-FR" sz="1000" b="1" i="1" dirty="0" smtClean="0">
                <a:solidFill>
                  <a:srgbClr val="000000"/>
                </a:solidFill>
              </a:rPr>
              <a:t>Mai -16</a:t>
            </a:r>
            <a:endParaRPr lang="fr-FR" sz="1000" b="1" i="1" dirty="0">
              <a:solidFill>
                <a:srgbClr val="000000"/>
              </a:solidFill>
            </a:endParaRPr>
          </a:p>
        </p:txBody>
      </p:sp>
      <p:sp>
        <p:nvSpPr>
          <p:cNvPr id="20" name="ZoneTexte 19"/>
          <p:cNvSpPr txBox="1"/>
          <p:nvPr/>
        </p:nvSpPr>
        <p:spPr>
          <a:xfrm>
            <a:off x="123526" y="3944205"/>
            <a:ext cx="591829" cy="246221"/>
          </a:xfrm>
          <a:prstGeom prst="rect">
            <a:avLst/>
          </a:prstGeom>
          <a:noFill/>
        </p:spPr>
        <p:txBody>
          <a:bodyPr wrap="none" rtlCol="0">
            <a:spAutoFit/>
          </a:bodyPr>
          <a:lstStyle/>
          <a:p>
            <a:pPr algn="ctr"/>
            <a:r>
              <a:rPr lang="fr-FR" sz="1000" b="1" i="1" dirty="0" smtClean="0">
                <a:solidFill>
                  <a:srgbClr val="000000"/>
                </a:solidFill>
              </a:rPr>
              <a:t>Juin -16</a:t>
            </a:r>
            <a:endParaRPr lang="fr-FR" sz="1000" b="1" i="1" dirty="0">
              <a:solidFill>
                <a:srgbClr val="000000"/>
              </a:solidFill>
            </a:endParaRPr>
          </a:p>
        </p:txBody>
      </p:sp>
      <p:sp>
        <p:nvSpPr>
          <p:cNvPr id="21" name="ZoneTexte 20"/>
          <p:cNvSpPr txBox="1"/>
          <p:nvPr/>
        </p:nvSpPr>
        <p:spPr>
          <a:xfrm>
            <a:off x="114522" y="4413744"/>
            <a:ext cx="609837" cy="415498"/>
          </a:xfrm>
          <a:prstGeom prst="rect">
            <a:avLst/>
          </a:prstGeom>
          <a:noFill/>
        </p:spPr>
        <p:txBody>
          <a:bodyPr wrap="square" rtlCol="0">
            <a:spAutoFit/>
          </a:bodyPr>
          <a:lstStyle/>
          <a:p>
            <a:pPr algn="ctr"/>
            <a:r>
              <a:rPr lang="fr-FR" sz="1000" b="1" i="1" dirty="0" smtClean="0">
                <a:solidFill>
                  <a:srgbClr val="000000"/>
                </a:solidFill>
              </a:rPr>
              <a:t>Depuis 2017 </a:t>
            </a:r>
            <a:endParaRPr lang="fr-FR" sz="1000" b="1" i="1" dirty="0">
              <a:solidFill>
                <a:srgbClr val="000000"/>
              </a:solidFill>
            </a:endParaRPr>
          </a:p>
        </p:txBody>
      </p:sp>
      <p:cxnSp>
        <p:nvCxnSpPr>
          <p:cNvPr id="23" name="Connecteur droit avec flèche 22"/>
          <p:cNvCxnSpPr/>
          <p:nvPr/>
        </p:nvCxnSpPr>
        <p:spPr>
          <a:xfrm>
            <a:off x="928688" y="3001487"/>
            <a:ext cx="0" cy="303233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4" name="Ellipse 23"/>
          <p:cNvSpPr>
            <a:spLocks noChangeAspect="1"/>
          </p:cNvSpPr>
          <p:nvPr/>
        </p:nvSpPr>
        <p:spPr>
          <a:xfrm>
            <a:off x="856688" y="313976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p:cNvSpPr>
            <a:spLocks noChangeAspect="1"/>
          </p:cNvSpPr>
          <p:nvPr/>
        </p:nvSpPr>
        <p:spPr>
          <a:xfrm>
            <a:off x="856688" y="3592789"/>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Ellipse 25"/>
          <p:cNvSpPr>
            <a:spLocks noChangeAspect="1"/>
          </p:cNvSpPr>
          <p:nvPr/>
        </p:nvSpPr>
        <p:spPr>
          <a:xfrm>
            <a:off x="856688" y="3999163"/>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llipse 26"/>
          <p:cNvSpPr>
            <a:spLocks noChangeAspect="1"/>
          </p:cNvSpPr>
          <p:nvPr/>
        </p:nvSpPr>
        <p:spPr>
          <a:xfrm>
            <a:off x="820688" y="451349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0" name="Groupe 29"/>
          <p:cNvGrpSpPr/>
          <p:nvPr/>
        </p:nvGrpSpPr>
        <p:grpSpPr>
          <a:xfrm>
            <a:off x="602553" y="1033928"/>
            <a:ext cx="652270" cy="662513"/>
            <a:chOff x="640688" y="1529417"/>
            <a:chExt cx="652270" cy="662513"/>
          </a:xfrm>
        </p:grpSpPr>
        <p:pic>
          <p:nvPicPr>
            <p:cNvPr id="28" name="Imag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58" y="1529417"/>
              <a:ext cx="576000" cy="576000"/>
            </a:xfrm>
            <a:prstGeom prst="rect">
              <a:avLst/>
            </a:prstGeom>
          </p:spPr>
        </p:pic>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88" y="1615930"/>
              <a:ext cx="576000" cy="576000"/>
            </a:xfrm>
            <a:prstGeom prst="rect">
              <a:avLst/>
            </a:prstGeom>
          </p:spPr>
        </p:pic>
      </p:grpSp>
      <p:sp>
        <p:nvSpPr>
          <p:cNvPr id="22" name="Rectangle 21"/>
          <p:cNvSpPr/>
          <p:nvPr/>
        </p:nvSpPr>
        <p:spPr>
          <a:xfrm>
            <a:off x="4063779" y="6537716"/>
            <a:ext cx="1016441" cy="200055"/>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31" name="ZoneTexte 30">
            <a:hlinkClick r:id="rId4" action="ppaction://hlinksldjump"/>
          </p:cNvPr>
          <p:cNvSpPr txBox="1"/>
          <p:nvPr/>
        </p:nvSpPr>
        <p:spPr>
          <a:xfrm>
            <a:off x="4063779" y="6537716"/>
            <a:ext cx="1016441" cy="200055"/>
          </a:xfrm>
          <a:prstGeom prst="rect">
            <a:avLst/>
          </a:prstGeom>
          <a:noFill/>
        </p:spPr>
        <p:txBody>
          <a:bodyPr wrap="square" rtlCol="0">
            <a:spAutoFit/>
          </a:bodyPr>
          <a:lstStyle/>
          <a:p>
            <a:r>
              <a:rPr lang="fr-FR" sz="700" i="1" dirty="0" smtClean="0">
                <a:hlinkClick r:id="rId4" action="ppaction://hlinksldjump"/>
              </a:rPr>
              <a:t>Retour au sommaire</a:t>
            </a:r>
            <a:endParaRPr lang="fr-FR" sz="700" i="1" dirty="0"/>
          </a:p>
        </p:txBody>
      </p:sp>
    </p:spTree>
    <p:extLst>
      <p:ext uri="{BB962C8B-B14F-4D97-AF65-F5344CB8AC3E}">
        <p14:creationId xmlns:p14="http://schemas.microsoft.com/office/powerpoint/2010/main" val="3518512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000856"/>
            <a:ext cx="7818120" cy="344590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816190"/>
            <a:ext cx="2374176" cy="369332"/>
          </a:xfrm>
          <a:prstGeom prst="rect">
            <a:avLst/>
          </a:prstGeom>
          <a:solidFill>
            <a:schemeClr val="bg1"/>
          </a:solidFill>
        </p:spPr>
        <p:txBody>
          <a:bodyPr wrap="none" rtlCol="0">
            <a:spAutoFit/>
          </a:bodyPr>
          <a:lstStyle/>
          <a:p>
            <a:r>
              <a:rPr lang="fr-FR" b="1" i="1" dirty="0" smtClean="0">
                <a:solidFill>
                  <a:srgbClr val="0F3A9C"/>
                </a:solidFill>
              </a:rPr>
              <a:t>iF1 – Relations sociales</a:t>
            </a:r>
            <a:endParaRPr lang="fr-FR" b="1" i="1" dirty="0">
              <a:solidFill>
                <a:srgbClr val="0F3A9C"/>
              </a:solidFill>
            </a:endParaRPr>
          </a:p>
        </p:txBody>
      </p:sp>
      <p:sp>
        <p:nvSpPr>
          <p:cNvPr id="10" name="Rectangle 9"/>
          <p:cNvSpPr/>
          <p:nvPr/>
        </p:nvSpPr>
        <p:spPr>
          <a:xfrm>
            <a:off x="642938" y="4569520"/>
            <a:ext cx="7818120" cy="170398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marL="171450" indent="-171450" algn="just">
              <a:spcAft>
                <a:spcPts val="600"/>
              </a:spcAft>
              <a:buFont typeface="Arial" panose="020B0604020202020204" pitchFamily="34" charset="0"/>
              <a:buChar char="•"/>
            </a:pPr>
            <a:r>
              <a:rPr lang="fr-FR" sz="1200" u="sng" dirty="0">
                <a:solidFill>
                  <a:prstClr val="white"/>
                </a:solidFill>
                <a:latin typeface="Arial" panose="020B0604020202020204" pitchFamily="34" charset="0"/>
                <a:cs typeface="Arial" panose="020B0604020202020204" pitchFamily="34" charset="0"/>
              </a:rPr>
              <a:t>Définition d’activités intéressantes :</a:t>
            </a:r>
            <a:r>
              <a:rPr lang="fr-FR" sz="1200" dirty="0">
                <a:solidFill>
                  <a:prstClr val="white"/>
                </a:solidFill>
                <a:latin typeface="Arial" panose="020B0604020202020204" pitchFamily="34" charset="0"/>
                <a:cs typeface="Arial" panose="020B0604020202020204" pitchFamily="34" charset="0"/>
              </a:rPr>
              <a:t> Ces activités peuvent être variées mais doivent être prises en compte lorsqu’elles impliquent des interactions avec au moins une autre personne. C’est à la personne d’estimer que l’activité est intéressante pour elle.</a:t>
            </a:r>
          </a:p>
          <a:p>
            <a:pPr marL="171450" indent="-171450" algn="just">
              <a:spcAft>
                <a:spcPts val="600"/>
              </a:spcAft>
              <a:buFont typeface="Arial" panose="020B0604020202020204" pitchFamily="34" charset="0"/>
              <a:buChar char="•"/>
            </a:pPr>
            <a:r>
              <a:rPr lang="fr-FR" sz="1200" u="sng" dirty="0">
                <a:solidFill>
                  <a:prstClr val="white"/>
                </a:solidFill>
                <a:latin typeface="Arial" panose="020B0604020202020204" pitchFamily="34" charset="0"/>
                <a:cs typeface="Arial" panose="020B0604020202020204" pitchFamily="34" charset="0"/>
              </a:rPr>
              <a:t>Pour l’item « conflit ou colère vis-à-vis de la famille ou des amis » </a:t>
            </a:r>
            <a:r>
              <a:rPr lang="fr-FR" sz="1200" dirty="0">
                <a:solidFill>
                  <a:prstClr val="white"/>
                </a:solidFill>
                <a:latin typeface="Arial" panose="020B0604020202020204" pitchFamily="34" charset="0"/>
                <a:cs typeface="Arial" panose="020B0604020202020204" pitchFamily="34" charset="0"/>
              </a:rPr>
              <a:t>: Les conflits, la peur d’un membre de l’entourage, peuvent être exprimés par une personne, alors que cela ne paraît pas ou que vous pensez que cela est injustifié : mais </a:t>
            </a:r>
            <a:r>
              <a:rPr lang="fr-FR" sz="1200" b="1" dirty="0">
                <a:solidFill>
                  <a:prstClr val="white"/>
                </a:solidFill>
                <a:latin typeface="Arial" panose="020B0604020202020204" pitchFamily="34" charset="0"/>
                <a:cs typeface="Arial" panose="020B0604020202020204" pitchFamily="34" charset="0"/>
              </a:rPr>
              <a:t>il faut prendre en considération la parole de la personne</a:t>
            </a:r>
            <a:r>
              <a:rPr lang="fr-FR" sz="1200" dirty="0">
                <a:solidFill>
                  <a:prstClr val="white"/>
                </a:solidFill>
                <a:latin typeface="Arial" panose="020B0604020202020204" pitchFamily="34" charset="0"/>
                <a:cs typeface="Arial" panose="020B0604020202020204" pitchFamily="34" charset="0"/>
              </a:rPr>
              <a:t>. Le codage j</a:t>
            </a:r>
            <a:r>
              <a:rPr lang="fr-FR" sz="1200" i="1" dirty="0">
                <a:solidFill>
                  <a:prstClr val="white"/>
                </a:solidFill>
                <a:latin typeface="Arial" panose="020B0604020202020204" pitchFamily="34" charset="0"/>
                <a:cs typeface="Arial" panose="020B0604020202020204" pitchFamily="34" charset="0"/>
              </a:rPr>
              <a:t>amais</a:t>
            </a:r>
            <a:r>
              <a:rPr lang="fr-FR" sz="1200" dirty="0">
                <a:solidFill>
                  <a:prstClr val="white"/>
                </a:solidFill>
                <a:latin typeface="Arial" panose="020B0604020202020204" pitchFamily="34" charset="0"/>
                <a:cs typeface="Arial" panose="020B0604020202020204" pitchFamily="34" charset="0"/>
              </a:rPr>
              <a:t> est utilisé lorsque l’événement n’est pas survenue ces dernières années et qu’il n’a plus aucun impact sur le </a:t>
            </a:r>
            <a:r>
              <a:rPr lang="fr-FR" sz="1200" dirty="0" smtClean="0">
                <a:solidFill>
                  <a:prstClr val="white"/>
                </a:solidFill>
                <a:latin typeface="Arial" panose="020B0604020202020204" pitchFamily="34" charset="0"/>
                <a:cs typeface="Arial" panose="020B0604020202020204" pitchFamily="34" charset="0"/>
              </a:rPr>
              <a:t>bien-être, </a:t>
            </a:r>
            <a:r>
              <a:rPr lang="fr-FR" sz="1200" dirty="0">
                <a:solidFill>
                  <a:prstClr val="white"/>
                </a:solidFill>
                <a:latin typeface="Arial" panose="020B0604020202020204" pitchFamily="34" charset="0"/>
                <a:cs typeface="Arial" panose="020B0604020202020204" pitchFamily="34" charset="0"/>
              </a:rPr>
              <a:t>sinon il faut coder </a:t>
            </a:r>
            <a:r>
              <a:rPr lang="fr-FR" sz="1200" i="1" dirty="0">
                <a:solidFill>
                  <a:prstClr val="white"/>
                </a:solidFill>
                <a:latin typeface="Arial" panose="020B0604020202020204" pitchFamily="34" charset="0"/>
                <a:cs typeface="Arial" panose="020B0604020202020204" pitchFamily="34" charset="0"/>
              </a:rPr>
              <a:t>il y a plus de 30 jours.</a:t>
            </a:r>
            <a:endParaRPr lang="fr-FR" sz="1200" dirty="0">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69" y="5267626"/>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2" name="Arrondir un rectangle avec un coin du même côté 11"/>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Bien être psycho social</a:t>
            </a:r>
          </a:p>
        </p:txBody>
      </p:sp>
      <p:sp>
        <p:nvSpPr>
          <p:cNvPr id="13" name="Rectangle 12"/>
          <p:cNvSpPr/>
          <p:nvPr/>
        </p:nvSpPr>
        <p:spPr>
          <a:xfrm>
            <a:off x="788036" y="1000856"/>
            <a:ext cx="3620451" cy="356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iF1a – Participation à des activités intéressantes de longue date</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déterminer</a:t>
            </a:r>
          </a:p>
          <a:p>
            <a:pPr algn="just"/>
            <a:endParaRPr lang="fr-FR" sz="1200" dirty="0">
              <a:solidFill>
                <a:srgbClr val="0F3A9C"/>
              </a:solidFill>
            </a:endParaRPr>
          </a:p>
          <a:p>
            <a:pPr algn="just"/>
            <a:r>
              <a:rPr lang="fr-FR" sz="1200" b="1" dirty="0" smtClean="0">
                <a:solidFill>
                  <a:srgbClr val="0F3A9C"/>
                </a:solidFill>
              </a:rPr>
              <a:t>iF1b </a:t>
            </a:r>
            <a:r>
              <a:rPr lang="fr-FR" sz="1200" b="1" dirty="0">
                <a:solidFill>
                  <a:srgbClr val="0F3A9C"/>
                </a:solidFill>
              </a:rPr>
              <a:t>– Visite d'une relation sociale de longue date ou d'un membre de la </a:t>
            </a:r>
            <a:r>
              <a:rPr lang="fr-FR" sz="1200" b="1" dirty="0" smtClean="0">
                <a:solidFill>
                  <a:srgbClr val="0F3A9C"/>
                </a:solidFill>
              </a:rPr>
              <a:t>famille</a:t>
            </a:r>
          </a:p>
          <a:p>
            <a:pPr algn="just"/>
            <a:r>
              <a:rPr lang="fr-FR" sz="1200" i="1" dirty="0">
                <a:solidFill>
                  <a:srgbClr val="0F3A9C"/>
                </a:solidFill>
              </a:rPr>
              <a:t>	</a:t>
            </a:r>
            <a:r>
              <a:rPr lang="fr-FR" sz="1200" dirty="0">
                <a:solidFill>
                  <a:srgbClr val="0F3A9C"/>
                </a:solidFill>
              </a:rPr>
              <a:t>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déterminer</a:t>
            </a:r>
          </a:p>
        </p:txBody>
      </p:sp>
      <p:sp>
        <p:nvSpPr>
          <p:cNvPr id="14" name="Rectangle 13"/>
          <p:cNvSpPr/>
          <p:nvPr/>
        </p:nvSpPr>
        <p:spPr>
          <a:xfrm>
            <a:off x="4640898" y="1000856"/>
            <a:ext cx="3620451" cy="356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iF1c </a:t>
            </a:r>
            <a:r>
              <a:rPr lang="fr-FR" sz="1200" b="1" dirty="0">
                <a:solidFill>
                  <a:srgbClr val="0F3A9C"/>
                </a:solidFill>
              </a:rPr>
              <a:t>– Autre contact avec une relation sociale de longue date/un membre de la famille (ex. contact téléphonique ou par courrier électronique)</a:t>
            </a:r>
          </a:p>
          <a:p>
            <a:pPr algn="just"/>
            <a:r>
              <a:rPr lang="fr-FR" sz="1200" i="1" dirty="0">
                <a:solidFill>
                  <a:srgbClr val="0F3A9C"/>
                </a:solidFill>
              </a:rPr>
              <a:t>	</a:t>
            </a:r>
            <a:r>
              <a:rPr lang="fr-FR" sz="1200" dirty="0">
                <a:solidFill>
                  <a:srgbClr val="0F3A9C"/>
                </a:solidFill>
              </a:rPr>
              <a:t>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déterminer</a:t>
            </a:r>
          </a:p>
          <a:p>
            <a:pPr algn="just"/>
            <a:endParaRPr lang="fr-FR" sz="1200" dirty="0">
              <a:solidFill>
                <a:srgbClr val="0F3A9C"/>
              </a:solidFill>
            </a:endParaRPr>
          </a:p>
          <a:p>
            <a:pPr algn="just"/>
            <a:r>
              <a:rPr lang="fr-FR" sz="1200" b="1" dirty="0" smtClean="0">
                <a:solidFill>
                  <a:srgbClr val="0F3A9C"/>
                </a:solidFill>
              </a:rPr>
              <a:t>iF1e </a:t>
            </a:r>
            <a:r>
              <a:rPr lang="fr-FR" sz="1200" b="1" dirty="0">
                <a:solidFill>
                  <a:srgbClr val="0F3A9C"/>
                </a:solidFill>
              </a:rPr>
              <a:t>– Conflit ou colère vis-à-vis de la famille ou des amis</a:t>
            </a:r>
          </a:p>
          <a:p>
            <a:pPr algn="just"/>
            <a:r>
              <a:rPr lang="fr-FR" sz="1200" i="1" dirty="0">
                <a:solidFill>
                  <a:srgbClr val="0F3A9C"/>
                </a:solidFill>
              </a:rPr>
              <a:t>	</a:t>
            </a:r>
            <a:r>
              <a:rPr lang="fr-FR" sz="1200" dirty="0">
                <a:solidFill>
                  <a:srgbClr val="0F3A9C"/>
                </a:solidFill>
              </a:rPr>
              <a:t>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déterminer</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111750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75141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p:txBody>
      </p:sp>
      <p:sp>
        <p:nvSpPr>
          <p:cNvPr id="9" name="ZoneTexte 8"/>
          <p:cNvSpPr txBox="1"/>
          <p:nvPr/>
        </p:nvSpPr>
        <p:spPr>
          <a:xfrm>
            <a:off x="957700" y="1013619"/>
            <a:ext cx="2374176" cy="369332"/>
          </a:xfrm>
          <a:prstGeom prst="rect">
            <a:avLst/>
          </a:prstGeom>
          <a:solidFill>
            <a:schemeClr val="bg1"/>
          </a:solidFill>
        </p:spPr>
        <p:txBody>
          <a:bodyPr wrap="none" rtlCol="0">
            <a:spAutoFit/>
          </a:bodyPr>
          <a:lstStyle/>
          <a:p>
            <a:r>
              <a:rPr lang="fr-FR" b="1" i="1" dirty="0" smtClean="0">
                <a:solidFill>
                  <a:srgbClr val="0F3A9C"/>
                </a:solidFill>
              </a:rPr>
              <a:t>iF1 – Relations sociales</a:t>
            </a:r>
            <a:endParaRPr lang="fr-FR" b="1" i="1" dirty="0">
              <a:solidFill>
                <a:srgbClr val="0F3A9C"/>
              </a:solidFill>
            </a:endParaRPr>
          </a:p>
        </p:txBody>
      </p:sp>
      <p:sp>
        <p:nvSpPr>
          <p:cNvPr id="10" name="Rectangle 9"/>
          <p:cNvSpPr/>
          <p:nvPr/>
        </p:nvSpPr>
        <p:spPr>
          <a:xfrm>
            <a:off x="642938" y="4140200"/>
            <a:ext cx="7818120" cy="205457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a:solidFill>
                  <a:prstClr val="white"/>
                </a:solidFill>
                <a:latin typeface="Arial" panose="020B0604020202020204" pitchFamily="34" charset="0"/>
                <a:cs typeface="Arial" panose="020B0604020202020204" pitchFamily="34" charset="0"/>
              </a:rPr>
              <a:t>Pour </a:t>
            </a:r>
            <a:r>
              <a:rPr lang="fr-FR" sz="1400" u="sng" dirty="0" smtClean="0">
                <a:solidFill>
                  <a:prstClr val="white"/>
                </a:solidFill>
                <a:latin typeface="Arial" panose="020B0604020202020204" pitchFamily="34" charset="0"/>
                <a:cs typeface="Arial" panose="020B0604020202020204" pitchFamily="34" charset="0"/>
              </a:rPr>
              <a:t>les items </a:t>
            </a:r>
            <a:r>
              <a:rPr lang="fr-FR" sz="1400" u="sng" dirty="0">
                <a:solidFill>
                  <a:prstClr val="white"/>
                </a:solidFill>
                <a:latin typeface="Arial" panose="020B0604020202020204" pitchFamily="34" charset="0"/>
                <a:cs typeface="Arial" panose="020B0604020202020204" pitchFamily="34" charset="0"/>
              </a:rPr>
              <a:t>« peur d'un membre de la famille ou de </a:t>
            </a:r>
            <a:r>
              <a:rPr lang="fr-FR" sz="1400" u="sng" dirty="0" smtClean="0">
                <a:solidFill>
                  <a:prstClr val="white"/>
                </a:solidFill>
                <a:latin typeface="Arial" panose="020B0604020202020204" pitchFamily="34" charset="0"/>
                <a:cs typeface="Arial" panose="020B0604020202020204" pitchFamily="34" charset="0"/>
              </a:rPr>
              <a:t>l'entourage » </a:t>
            </a:r>
            <a:r>
              <a:rPr lang="fr-FR" sz="1400" u="sng" dirty="0">
                <a:solidFill>
                  <a:prstClr val="white"/>
                </a:solidFill>
                <a:latin typeface="Arial" panose="020B0604020202020204" pitchFamily="34" charset="0"/>
                <a:cs typeface="Arial" panose="020B0604020202020204" pitchFamily="34" charset="0"/>
              </a:rPr>
              <a:t>et «Négligé, abusé ou </a:t>
            </a:r>
            <a:r>
              <a:rPr lang="fr-FR" sz="1400" u="sng" dirty="0" smtClean="0">
                <a:solidFill>
                  <a:prstClr val="white"/>
                </a:solidFill>
                <a:latin typeface="Arial" panose="020B0604020202020204" pitchFamily="34" charset="0"/>
                <a:cs typeface="Arial" panose="020B0604020202020204" pitchFamily="34" charset="0"/>
              </a:rPr>
              <a:t>maltraité » :</a:t>
            </a:r>
            <a:r>
              <a:rPr lang="fr-FR" sz="1400" dirty="0" smtClean="0">
                <a:solidFill>
                  <a:prstClr val="white"/>
                </a:solidFill>
                <a:latin typeface="Arial" panose="020B0604020202020204" pitchFamily="34" charset="0"/>
                <a:cs typeface="Arial" panose="020B0604020202020204" pitchFamily="34" charset="0"/>
              </a:rPr>
              <a:t> Les conflits, la peur d’un membre de l’entourage, peuvent être exprimés par une personne, alors que cela ne paraît pas ou que vous pensez que cela est injustifié : mais </a:t>
            </a:r>
            <a:r>
              <a:rPr lang="fr-FR" sz="1400" b="1" dirty="0" smtClean="0">
                <a:solidFill>
                  <a:prstClr val="white"/>
                </a:solidFill>
                <a:latin typeface="Arial" panose="020B0604020202020204" pitchFamily="34" charset="0"/>
                <a:cs typeface="Arial" panose="020B0604020202020204" pitchFamily="34" charset="0"/>
              </a:rPr>
              <a:t>il faut prendre en considération la parole de la personne</a:t>
            </a:r>
            <a:r>
              <a:rPr lang="fr-FR" sz="1400" dirty="0" smtClean="0">
                <a:solidFill>
                  <a:prstClr val="white"/>
                </a:solidFill>
                <a:latin typeface="Arial" panose="020B0604020202020204" pitchFamily="34" charset="0"/>
                <a:cs typeface="Arial" panose="020B0604020202020204" pitchFamily="34" charset="0"/>
              </a:rPr>
              <a:t>.</a:t>
            </a:r>
          </a:p>
          <a:p>
            <a:pPr algn="just">
              <a:spcAft>
                <a:spcPts val="600"/>
              </a:spcAft>
            </a:pPr>
            <a:r>
              <a:rPr lang="fr-FR" sz="1400" u="sng" dirty="0" smtClean="0">
                <a:solidFill>
                  <a:prstClr val="white"/>
                </a:solidFill>
                <a:latin typeface="Arial" panose="020B0604020202020204" pitchFamily="34" charset="0"/>
                <a:cs typeface="Arial" panose="020B0604020202020204" pitchFamily="34" charset="0"/>
              </a:rPr>
              <a:t>Pour l’item « Solitude » :</a:t>
            </a:r>
            <a:r>
              <a:rPr lang="fr-FR" sz="1400" dirty="0">
                <a:solidFill>
                  <a:prstClr val="white"/>
                </a:solidFill>
                <a:latin typeface="Arial" panose="020B0604020202020204" pitchFamily="34" charset="0"/>
                <a:cs typeface="Arial" panose="020B0604020202020204" pitchFamily="34" charset="0"/>
              </a:rPr>
              <a:t> De la même manière, ne prendre en compte que la parole de la personne. Le sentiment de solitude est différent de l’isolement. La personne </a:t>
            </a:r>
            <a:r>
              <a:rPr lang="fr-FR" sz="1400" dirty="0" smtClean="0">
                <a:solidFill>
                  <a:prstClr val="white"/>
                </a:solidFill>
                <a:latin typeface="Arial" panose="020B0604020202020204" pitchFamily="34" charset="0"/>
                <a:cs typeface="Arial" panose="020B0604020202020204" pitchFamily="34" charset="0"/>
              </a:rPr>
              <a:t>peut ressentir </a:t>
            </a:r>
            <a:r>
              <a:rPr lang="fr-FR" sz="1400" dirty="0">
                <a:solidFill>
                  <a:prstClr val="white"/>
                </a:solidFill>
                <a:latin typeface="Arial" panose="020B0604020202020204" pitchFamily="34" charset="0"/>
                <a:cs typeface="Arial" panose="020B0604020202020204" pitchFamily="34" charset="0"/>
              </a:rPr>
              <a:t>que les autres ne la visitent pas suffisamment ou peut désirer plus d’interactions sociales même si elle reçoit des visites </a:t>
            </a:r>
            <a:r>
              <a:rPr lang="fr-FR" sz="1400" dirty="0" smtClean="0">
                <a:solidFill>
                  <a:prstClr val="white"/>
                </a:solidFill>
                <a:latin typeface="Arial" panose="020B0604020202020204" pitchFamily="34" charset="0"/>
                <a:cs typeface="Arial" panose="020B0604020202020204" pitchFamily="34" charset="0"/>
              </a:rPr>
              <a:t>régulièrement. On recherche l’expression du sentiment de solitude.</a:t>
            </a:r>
            <a:endParaRPr lang="fr-FR" sz="1400" dirty="0">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69" y="503876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2" name="Arrondir un rectangle avec un coin du même côté 11"/>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Bien être psycho social</a:t>
            </a:r>
          </a:p>
        </p:txBody>
      </p:sp>
      <p:sp>
        <p:nvSpPr>
          <p:cNvPr id="13" name="Rectangle 12"/>
          <p:cNvSpPr/>
          <p:nvPr/>
        </p:nvSpPr>
        <p:spPr>
          <a:xfrm>
            <a:off x="788036" y="1198285"/>
            <a:ext cx="3620451" cy="2941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smtClean="0">
                <a:solidFill>
                  <a:srgbClr val="0F3A9C"/>
                </a:solidFill>
              </a:rPr>
              <a:t>iF1f </a:t>
            </a:r>
            <a:r>
              <a:rPr lang="fr-FR" sz="1200" b="1" dirty="0">
                <a:solidFill>
                  <a:srgbClr val="0F3A9C"/>
                </a:solidFill>
              </a:rPr>
              <a:t>– A eut peur d'un membre de la famille ou de </a:t>
            </a:r>
            <a:r>
              <a:rPr lang="fr-FR" sz="1200" b="1" dirty="0" smtClean="0">
                <a:solidFill>
                  <a:srgbClr val="0F3A9C"/>
                </a:solidFill>
              </a:rPr>
              <a:t>l'entourage</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a:t>
            </a:r>
            <a:r>
              <a:rPr lang="fr-FR" sz="1200" dirty="0" smtClean="0">
                <a:solidFill>
                  <a:srgbClr val="0F3A9C"/>
                </a:solidFill>
              </a:rPr>
              <a:t>déterminer</a:t>
            </a:r>
          </a:p>
          <a:p>
            <a:pPr algn="just"/>
            <a:endParaRPr lang="fr-FR" sz="1200" dirty="0" smtClean="0">
              <a:solidFill>
                <a:srgbClr val="0F3A9C"/>
              </a:solidFill>
            </a:endParaRPr>
          </a:p>
          <a:p>
            <a:pPr algn="just"/>
            <a:r>
              <a:rPr lang="fr-FR" sz="1200" b="1" dirty="0" smtClean="0">
                <a:solidFill>
                  <a:srgbClr val="0F3A9C"/>
                </a:solidFill>
              </a:rPr>
              <a:t>iF1d </a:t>
            </a:r>
            <a:r>
              <a:rPr lang="fr-FR" sz="1200" b="1" dirty="0">
                <a:solidFill>
                  <a:srgbClr val="0F3A9C"/>
                </a:solidFill>
              </a:rPr>
              <a:t>– </a:t>
            </a:r>
            <a:r>
              <a:rPr lang="fr-FR" sz="1200" b="1" dirty="0" smtClean="0">
                <a:solidFill>
                  <a:srgbClr val="0F3A9C"/>
                </a:solidFill>
              </a:rPr>
              <a:t>Solitude</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0 – </a:t>
            </a:r>
            <a:r>
              <a:rPr lang="fr-FR" sz="1200" dirty="0" smtClean="0">
                <a:solidFill>
                  <a:srgbClr val="0F3A9C"/>
                </a:solidFill>
              </a:rPr>
              <a:t>Non</a:t>
            </a:r>
            <a:endParaRPr lang="fr-FR" sz="1200" dirty="0">
              <a:solidFill>
                <a:srgbClr val="0F3A9C"/>
              </a:solidFill>
            </a:endParaRPr>
          </a:p>
          <a:p>
            <a:pPr algn="just"/>
            <a:r>
              <a:rPr lang="fr-FR" sz="1200" dirty="0">
                <a:solidFill>
                  <a:srgbClr val="0F3A9C"/>
                </a:solidFill>
              </a:rPr>
              <a:t>	1 – </a:t>
            </a:r>
            <a:r>
              <a:rPr lang="fr-FR" sz="1200" dirty="0" smtClean="0">
                <a:solidFill>
                  <a:srgbClr val="0F3A9C"/>
                </a:solidFill>
              </a:rPr>
              <a:t>Oui</a:t>
            </a:r>
          </a:p>
        </p:txBody>
      </p:sp>
      <p:sp>
        <p:nvSpPr>
          <p:cNvPr id="14" name="Rectangle 13"/>
          <p:cNvSpPr/>
          <p:nvPr/>
        </p:nvSpPr>
        <p:spPr>
          <a:xfrm>
            <a:off x="4640898" y="1198285"/>
            <a:ext cx="3620451" cy="2027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b="1" dirty="0">
                <a:solidFill>
                  <a:srgbClr val="0F3A9C"/>
                </a:solidFill>
              </a:rPr>
              <a:t>iF1g – Négligé, abusé ou maltraité</a:t>
            </a:r>
          </a:p>
          <a:p>
            <a:pPr algn="just"/>
            <a:r>
              <a:rPr lang="fr-FR" sz="1200" dirty="0">
                <a:solidFill>
                  <a:srgbClr val="0F3A9C"/>
                </a:solidFill>
              </a:rPr>
              <a:t>	0 – Jamais</a:t>
            </a:r>
          </a:p>
          <a:p>
            <a:pPr algn="just"/>
            <a:r>
              <a:rPr lang="fr-FR" sz="1200" dirty="0">
                <a:solidFill>
                  <a:srgbClr val="0F3A9C"/>
                </a:solidFill>
              </a:rPr>
              <a:t>	1 – Il y a plus de 30 jours</a:t>
            </a:r>
          </a:p>
          <a:p>
            <a:pPr algn="just"/>
            <a:r>
              <a:rPr lang="fr-FR" sz="1200" dirty="0">
                <a:solidFill>
                  <a:srgbClr val="0F3A9C"/>
                </a:solidFill>
              </a:rPr>
              <a:t>	2 – Il y a 8 à 30 jours</a:t>
            </a:r>
          </a:p>
          <a:p>
            <a:pPr algn="just"/>
            <a:r>
              <a:rPr lang="fr-FR" sz="1200" dirty="0">
                <a:solidFill>
                  <a:srgbClr val="0F3A9C"/>
                </a:solidFill>
              </a:rPr>
              <a:t>	3 – Il y a 4 à 7 jours</a:t>
            </a:r>
          </a:p>
          <a:p>
            <a:pPr algn="just"/>
            <a:r>
              <a:rPr lang="fr-FR" sz="1200" dirty="0">
                <a:solidFill>
                  <a:srgbClr val="0F3A9C"/>
                </a:solidFill>
              </a:rPr>
              <a:t>	4 – Durant les 3 derniers jours</a:t>
            </a:r>
          </a:p>
          <a:p>
            <a:pPr algn="just"/>
            <a:r>
              <a:rPr lang="fr-FR" sz="1200" dirty="0">
                <a:solidFill>
                  <a:srgbClr val="0F3A9C"/>
                </a:solidFill>
              </a:rPr>
              <a:t>	8 – Incapable de déterminer</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566856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97871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endParaRPr lang="fr-FR" sz="1200" dirty="0" smtClean="0">
              <a:solidFill>
                <a:srgbClr val="0F3A9C"/>
              </a:solidFill>
            </a:endParaRPr>
          </a:p>
          <a:p>
            <a:pPr algn="just"/>
            <a:r>
              <a:rPr lang="fr-FR" sz="1200" dirty="0">
                <a:solidFill>
                  <a:srgbClr val="0F3A9C"/>
                </a:solidFill>
              </a:rPr>
              <a:t>	0 – </a:t>
            </a:r>
            <a:r>
              <a:rPr lang="fr-FR" sz="1200" dirty="0" smtClean="0">
                <a:solidFill>
                  <a:srgbClr val="0F3A9C"/>
                </a:solidFill>
              </a:rPr>
              <a:t>Aucun déclin</a:t>
            </a:r>
            <a:endParaRPr lang="fr-FR" sz="1200" dirty="0">
              <a:solidFill>
                <a:srgbClr val="0F3A9C"/>
              </a:solidFill>
            </a:endParaRPr>
          </a:p>
          <a:p>
            <a:pPr algn="just"/>
            <a:r>
              <a:rPr lang="fr-FR" sz="1200" dirty="0">
                <a:solidFill>
                  <a:srgbClr val="0F3A9C"/>
                </a:solidFill>
              </a:rPr>
              <a:t>	1 – </a:t>
            </a:r>
            <a:r>
              <a:rPr lang="fr-FR" sz="1200" dirty="0" smtClean="0">
                <a:solidFill>
                  <a:srgbClr val="0F3A9C"/>
                </a:solidFill>
              </a:rPr>
              <a:t>Déclin, n’en souffre pas</a:t>
            </a:r>
            <a:endParaRPr lang="fr-FR" sz="1200" dirty="0">
              <a:solidFill>
                <a:srgbClr val="0F3A9C"/>
              </a:solidFill>
            </a:endParaRPr>
          </a:p>
          <a:p>
            <a:pPr algn="just"/>
            <a:r>
              <a:rPr lang="fr-FR" sz="1200" dirty="0" smtClean="0">
                <a:solidFill>
                  <a:srgbClr val="0F3A9C"/>
                </a:solidFill>
              </a:rPr>
              <a:t>	2 – Déclin, en souffre</a:t>
            </a:r>
          </a:p>
        </p:txBody>
      </p:sp>
      <p:sp>
        <p:nvSpPr>
          <p:cNvPr id="9" name="ZoneTexte 8"/>
          <p:cNvSpPr txBox="1"/>
          <p:nvPr/>
        </p:nvSpPr>
        <p:spPr>
          <a:xfrm>
            <a:off x="957701" y="939789"/>
            <a:ext cx="6865500" cy="584775"/>
          </a:xfrm>
          <a:prstGeom prst="rect">
            <a:avLst/>
          </a:prstGeom>
          <a:solidFill>
            <a:schemeClr val="bg1"/>
          </a:solidFill>
        </p:spPr>
        <p:txBody>
          <a:bodyPr wrap="square" rtlCol="0">
            <a:spAutoFit/>
          </a:bodyPr>
          <a:lstStyle/>
          <a:p>
            <a:r>
              <a:rPr lang="fr-FR" sz="1600" b="1" i="1" dirty="0" smtClean="0">
                <a:solidFill>
                  <a:srgbClr val="0F3A9C"/>
                </a:solidFill>
              </a:rPr>
              <a:t>iF2 – </a:t>
            </a:r>
            <a:r>
              <a:rPr lang="fr-FR" sz="1600" b="1" i="1" dirty="0">
                <a:solidFill>
                  <a:srgbClr val="0F3A9C"/>
                </a:solidFill>
              </a:rPr>
              <a:t>Changement dans les activités durant les 90 derniers jours (ou depuis la dernière évaluation si moins de 90 jours</a:t>
            </a:r>
            <a:r>
              <a:rPr lang="fr-FR" sz="1600" b="1" i="1" dirty="0" smtClean="0">
                <a:solidFill>
                  <a:srgbClr val="0F3A9C"/>
                </a:solidFill>
              </a:rPr>
              <a:t>)</a:t>
            </a:r>
            <a:endParaRPr lang="fr-FR" sz="1600" b="1" i="1" dirty="0">
              <a:solidFill>
                <a:srgbClr val="0F3A9C"/>
              </a:solidFill>
            </a:endParaRPr>
          </a:p>
        </p:txBody>
      </p:sp>
      <p:sp>
        <p:nvSpPr>
          <p:cNvPr id="10" name="Rectangle 9"/>
          <p:cNvSpPr/>
          <p:nvPr/>
        </p:nvSpPr>
        <p:spPr>
          <a:xfrm>
            <a:off x="642938" y="4884823"/>
            <a:ext cx="7818120" cy="134753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spcAft>
                <a:spcPts val="600"/>
              </a:spcAft>
            </a:pPr>
            <a:r>
              <a:rPr lang="fr-FR" sz="1400" u="sng" dirty="0" smtClean="0">
                <a:solidFill>
                  <a:schemeClr val="bg1"/>
                </a:solidFill>
                <a:latin typeface="Arial" panose="020B0604020202020204" pitchFamily="34" charset="0"/>
                <a:cs typeface="Arial" panose="020B0604020202020204" pitchFamily="34" charset="0"/>
              </a:rPr>
              <a:t>Pour </a:t>
            </a:r>
            <a:r>
              <a:rPr lang="fr-FR" sz="1400" u="sng" dirty="0">
                <a:solidFill>
                  <a:schemeClr val="bg1"/>
                </a:solidFill>
                <a:latin typeface="Arial" panose="020B0604020202020204" pitchFamily="34" charset="0"/>
                <a:cs typeface="Arial" panose="020B0604020202020204" pitchFamily="34" charset="0"/>
              </a:rPr>
              <a:t>l’item </a:t>
            </a:r>
            <a:r>
              <a:rPr lang="fr-FR" sz="1400" u="sng" dirty="0" smtClean="0">
                <a:solidFill>
                  <a:schemeClr val="bg1"/>
                </a:solidFill>
                <a:latin typeface="Arial" panose="020B0604020202020204" pitchFamily="34" charset="0"/>
                <a:cs typeface="Arial" panose="020B0604020202020204" pitchFamily="34" charset="0"/>
              </a:rPr>
              <a:t>« Laps </a:t>
            </a:r>
            <a:r>
              <a:rPr lang="fr-FR" sz="1400" u="sng" dirty="0">
                <a:solidFill>
                  <a:schemeClr val="bg1"/>
                </a:solidFill>
                <a:latin typeface="Arial" panose="020B0604020202020204" pitchFamily="34" charset="0"/>
                <a:cs typeface="Arial" panose="020B0604020202020204" pitchFamily="34" charset="0"/>
              </a:rPr>
              <a:t>de temps pendant la journée (matin et après-midi) ou la personne est </a:t>
            </a:r>
            <a:r>
              <a:rPr lang="fr-FR" sz="1400" u="sng" dirty="0" smtClean="0">
                <a:solidFill>
                  <a:schemeClr val="bg1"/>
                </a:solidFill>
                <a:latin typeface="Arial" panose="020B0604020202020204" pitchFamily="34" charset="0"/>
                <a:cs typeface="Arial" panose="020B0604020202020204" pitchFamily="34" charset="0"/>
              </a:rPr>
              <a:t>seule » :</a:t>
            </a:r>
            <a:r>
              <a:rPr lang="fr-FR" sz="1400" dirty="0" smtClean="0">
                <a:solidFill>
                  <a:schemeClr val="bg1"/>
                </a:solidFill>
                <a:latin typeface="Arial" panose="020B0604020202020204" pitchFamily="34" charset="0"/>
                <a:cs typeface="Arial" panose="020B0604020202020204" pitchFamily="34" charset="0"/>
              </a:rPr>
              <a:t> </a:t>
            </a:r>
            <a:r>
              <a:rPr lang="fr-FR" sz="1400" dirty="0">
                <a:solidFill>
                  <a:schemeClr val="bg1"/>
                </a:solidFill>
                <a:latin typeface="Arial" panose="020B0604020202020204" pitchFamily="34" charset="0"/>
                <a:cs typeface="Arial" panose="020B0604020202020204" pitchFamily="34" charset="0"/>
              </a:rPr>
              <a:t>Attention la nuit n’est pas prise en </a:t>
            </a:r>
            <a:r>
              <a:rPr lang="fr-FR" sz="1400" dirty="0" smtClean="0">
                <a:solidFill>
                  <a:schemeClr val="bg1"/>
                </a:solidFill>
                <a:latin typeface="Arial" panose="020B0604020202020204" pitchFamily="34" charset="0"/>
                <a:cs typeface="Arial" panose="020B0604020202020204" pitchFamily="34" charset="0"/>
              </a:rPr>
              <a:t>compte.</a:t>
            </a:r>
          </a:p>
          <a:p>
            <a:pPr algn="just">
              <a:spcAft>
                <a:spcPts val="600"/>
              </a:spcAft>
            </a:pPr>
            <a:r>
              <a:rPr lang="fr-FR" sz="1400" u="sng" dirty="0" smtClean="0">
                <a:latin typeface="Arial" panose="020B0604020202020204" pitchFamily="34" charset="0"/>
                <a:cs typeface="Arial" panose="020B0604020202020204" pitchFamily="34" charset="0"/>
              </a:rPr>
              <a:t>Pour l’item « Evénement stressant durant les 90 derniers jours » :</a:t>
            </a:r>
            <a:r>
              <a:rPr lang="fr-FR" sz="1400" dirty="0" smtClean="0">
                <a:latin typeface="Arial" panose="020B0604020202020204" pitchFamily="34" charset="0"/>
                <a:cs typeface="Arial" panose="020B0604020202020204" pitchFamily="34" charset="0"/>
              </a:rPr>
              <a:t> Un </a:t>
            </a:r>
            <a:r>
              <a:rPr lang="fr-FR" sz="1400" dirty="0">
                <a:latin typeface="Arial" panose="020B0604020202020204" pitchFamily="34" charset="0"/>
                <a:cs typeface="Arial" panose="020B0604020202020204" pitchFamily="34" charset="0"/>
              </a:rPr>
              <a:t>événement stressant est un évènement qui apporte du stress pour la personne même s’il semble anodin. C’est la parole de la personne qui prime</a:t>
            </a:r>
            <a:r>
              <a:rPr lang="fr-FR" sz="1400" dirty="0" smtClean="0">
                <a:latin typeface="Arial" panose="020B0604020202020204" pitchFamily="34" charset="0"/>
                <a:cs typeface="Arial" panose="020B0604020202020204" pitchFamily="34" charset="0"/>
              </a:rPr>
              <a:t>.</a:t>
            </a:r>
            <a:endParaRPr lang="fr-FR" sz="1400" dirty="0">
              <a:latin typeface="Arial" panose="020B0604020202020204" pitchFamily="34" charset="0"/>
              <a:cs typeface="Arial" panose="020B0604020202020204" pitchFamily="34" charset="0"/>
            </a:endParaRPr>
          </a:p>
        </p:txBody>
      </p:sp>
      <p:sp>
        <p:nvSpPr>
          <p:cNvPr id="11" name="ZoneTexte 10"/>
          <p:cNvSpPr txBox="1"/>
          <p:nvPr/>
        </p:nvSpPr>
        <p:spPr>
          <a:xfrm rot="16200000">
            <a:off x="-12161" y="536248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2" name="Arrondir un rectangle avec un coin du même côté 11"/>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Bien être psycho social</a:t>
            </a:r>
          </a:p>
        </p:txBody>
      </p:sp>
      <p:sp>
        <p:nvSpPr>
          <p:cNvPr id="15" name="Rectangle 14"/>
          <p:cNvSpPr/>
          <p:nvPr/>
        </p:nvSpPr>
        <p:spPr>
          <a:xfrm>
            <a:off x="642938" y="2411042"/>
            <a:ext cx="7818120" cy="116391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a:t>
            </a:r>
            <a:r>
              <a:rPr lang="fr-FR" sz="1200" dirty="0" smtClean="0">
                <a:solidFill>
                  <a:srgbClr val="0F3A9C"/>
                </a:solidFill>
              </a:rPr>
              <a:t>Moins de 1 heure</a:t>
            </a:r>
            <a:endParaRPr lang="fr-FR" sz="1200" dirty="0">
              <a:solidFill>
                <a:srgbClr val="0F3A9C"/>
              </a:solidFill>
            </a:endParaRPr>
          </a:p>
          <a:p>
            <a:pPr algn="just"/>
            <a:r>
              <a:rPr lang="fr-FR" sz="1200" dirty="0">
                <a:solidFill>
                  <a:srgbClr val="0F3A9C"/>
                </a:solidFill>
              </a:rPr>
              <a:t>	1 </a:t>
            </a:r>
            <a:r>
              <a:rPr lang="fr-FR" sz="1200" dirty="0" smtClean="0">
                <a:solidFill>
                  <a:srgbClr val="0F3A9C"/>
                </a:solidFill>
              </a:rPr>
              <a:t>–1-2 heures</a:t>
            </a:r>
          </a:p>
          <a:p>
            <a:pPr algn="just"/>
            <a:r>
              <a:rPr lang="fr-FR" sz="1200" dirty="0">
                <a:solidFill>
                  <a:srgbClr val="0F3A9C"/>
                </a:solidFill>
              </a:rPr>
              <a:t>	2 – </a:t>
            </a:r>
            <a:r>
              <a:rPr lang="fr-FR" sz="1200" dirty="0" smtClean="0">
                <a:solidFill>
                  <a:srgbClr val="0F3A9C"/>
                </a:solidFill>
              </a:rPr>
              <a:t>3-8 heures</a:t>
            </a:r>
          </a:p>
          <a:p>
            <a:pPr algn="just"/>
            <a:r>
              <a:rPr lang="fr-FR" sz="1200" dirty="0" smtClean="0">
                <a:solidFill>
                  <a:srgbClr val="0F3A9C"/>
                </a:solidFill>
              </a:rPr>
              <a:t>	3 – Plus de 8 heures</a:t>
            </a:r>
            <a:endParaRPr lang="fr-FR" sz="1200" dirty="0">
              <a:solidFill>
                <a:srgbClr val="0F3A9C"/>
              </a:solidFill>
            </a:endParaRPr>
          </a:p>
        </p:txBody>
      </p:sp>
      <p:sp>
        <p:nvSpPr>
          <p:cNvPr id="16" name="ZoneTexte 15"/>
          <p:cNvSpPr txBox="1"/>
          <p:nvPr/>
        </p:nvSpPr>
        <p:spPr>
          <a:xfrm>
            <a:off x="957700" y="2226376"/>
            <a:ext cx="7614800" cy="338554"/>
          </a:xfrm>
          <a:prstGeom prst="rect">
            <a:avLst/>
          </a:prstGeom>
          <a:solidFill>
            <a:schemeClr val="bg1"/>
          </a:solidFill>
        </p:spPr>
        <p:txBody>
          <a:bodyPr wrap="square" rtlCol="0">
            <a:spAutoFit/>
          </a:bodyPr>
          <a:lstStyle/>
          <a:p>
            <a:r>
              <a:rPr lang="fr-FR" sz="1600" b="1" i="1" dirty="0" smtClean="0">
                <a:solidFill>
                  <a:srgbClr val="0F3A9C"/>
                </a:solidFill>
              </a:rPr>
              <a:t>iF3 – </a:t>
            </a:r>
            <a:r>
              <a:rPr lang="fr-FR" sz="1600" b="1" i="1" dirty="0">
                <a:solidFill>
                  <a:srgbClr val="0F3A9C"/>
                </a:solidFill>
              </a:rPr>
              <a:t>Laps de temps pendant la journée (matin et après-midi) </a:t>
            </a:r>
            <a:r>
              <a:rPr lang="fr-FR" sz="1600" b="1" i="1" dirty="0" smtClean="0">
                <a:solidFill>
                  <a:srgbClr val="0F3A9C"/>
                </a:solidFill>
              </a:rPr>
              <a:t>où la personne est seule</a:t>
            </a:r>
            <a:endParaRPr lang="fr-FR" sz="1600" b="1" i="1" dirty="0">
              <a:solidFill>
                <a:srgbClr val="0F3A9C"/>
              </a:solidFill>
            </a:endParaRPr>
          </a:p>
        </p:txBody>
      </p:sp>
      <p:sp>
        <p:nvSpPr>
          <p:cNvPr id="17" name="Rectangle 16"/>
          <p:cNvSpPr/>
          <p:nvPr/>
        </p:nvSpPr>
        <p:spPr>
          <a:xfrm>
            <a:off x="642938" y="3816306"/>
            <a:ext cx="7818120" cy="94819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Ex : </a:t>
            </a:r>
            <a:r>
              <a:rPr lang="fr-FR" sz="1200" i="1" dirty="0">
                <a:solidFill>
                  <a:srgbClr val="0F3A9C"/>
                </a:solidFill>
              </a:rPr>
              <a:t>épisode de maladie sévère pour la personne, décès ou maladie sévère d'un proche membre de la famille/ami ; perte du logement ; perte majeure de revenus/capitaux ; victime de vol/agression ; perte du permis de conduire/de la voiture</a:t>
            </a:r>
            <a:r>
              <a:rPr lang="fr-FR" sz="1200" i="1" dirty="0" smtClean="0">
                <a:solidFill>
                  <a:srgbClr val="0F3A9C"/>
                </a:solidFill>
              </a:rPr>
              <a:t>)</a:t>
            </a:r>
          </a:p>
          <a:p>
            <a:pPr algn="just"/>
            <a:r>
              <a:rPr lang="fr-FR" sz="1200" dirty="0">
                <a:solidFill>
                  <a:srgbClr val="0F3A9C"/>
                </a:solidFill>
              </a:rPr>
              <a:t>	0 – </a:t>
            </a:r>
            <a:r>
              <a:rPr lang="fr-FR" sz="1200" dirty="0" smtClean="0">
                <a:solidFill>
                  <a:srgbClr val="0F3A9C"/>
                </a:solidFill>
              </a:rPr>
              <a:t>Non</a:t>
            </a:r>
            <a:endParaRPr lang="fr-FR" sz="1200" dirty="0">
              <a:solidFill>
                <a:srgbClr val="0F3A9C"/>
              </a:solidFill>
            </a:endParaRPr>
          </a:p>
          <a:p>
            <a:pPr algn="just"/>
            <a:r>
              <a:rPr lang="fr-FR" sz="1200" dirty="0">
                <a:solidFill>
                  <a:srgbClr val="0F3A9C"/>
                </a:solidFill>
              </a:rPr>
              <a:t>	1 </a:t>
            </a:r>
            <a:r>
              <a:rPr lang="fr-FR" sz="1200" dirty="0" smtClean="0">
                <a:solidFill>
                  <a:srgbClr val="0F3A9C"/>
                </a:solidFill>
              </a:rPr>
              <a:t>– Oui</a:t>
            </a:r>
            <a:endParaRPr lang="fr-FR" sz="1200" dirty="0">
              <a:solidFill>
                <a:srgbClr val="0F3A9C"/>
              </a:solidFill>
            </a:endParaRPr>
          </a:p>
        </p:txBody>
      </p:sp>
      <p:sp>
        <p:nvSpPr>
          <p:cNvPr id="18" name="ZoneTexte 17"/>
          <p:cNvSpPr txBox="1"/>
          <p:nvPr/>
        </p:nvSpPr>
        <p:spPr>
          <a:xfrm>
            <a:off x="957700" y="3631640"/>
            <a:ext cx="4754250" cy="338554"/>
          </a:xfrm>
          <a:prstGeom prst="rect">
            <a:avLst/>
          </a:prstGeom>
          <a:solidFill>
            <a:schemeClr val="bg1"/>
          </a:solidFill>
        </p:spPr>
        <p:txBody>
          <a:bodyPr wrap="none" rtlCol="0">
            <a:spAutoFit/>
          </a:bodyPr>
          <a:lstStyle/>
          <a:p>
            <a:r>
              <a:rPr lang="fr-FR" sz="1600" b="1" i="1" dirty="0" smtClean="0">
                <a:solidFill>
                  <a:srgbClr val="0F3A9C"/>
                </a:solidFill>
              </a:rPr>
              <a:t>iF4 – </a:t>
            </a:r>
            <a:r>
              <a:rPr lang="fr-FR" sz="1600" b="1" i="1" dirty="0">
                <a:solidFill>
                  <a:srgbClr val="0F3A9C"/>
                </a:solidFill>
              </a:rPr>
              <a:t>Evènement stressant durant les 90 derniers </a:t>
            </a:r>
            <a:r>
              <a:rPr lang="fr-FR" sz="1600" b="1" i="1" dirty="0" smtClean="0">
                <a:solidFill>
                  <a:srgbClr val="0F3A9C"/>
                </a:solidFill>
              </a:rPr>
              <a:t>jours</a:t>
            </a:r>
            <a:endParaRPr lang="fr-FR" sz="1600" b="1" i="1" dirty="0">
              <a:solidFill>
                <a:srgbClr val="0F3A9C"/>
              </a:solidFill>
            </a:endParaRP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5990254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Rappel des points importants</a:t>
            </a:r>
            <a:endParaRPr lang="fr-FR" dirty="0"/>
          </a:p>
        </p:txBody>
      </p:sp>
      <p:sp>
        <p:nvSpPr>
          <p:cNvPr id="12" name="Arrondir un rectangle avec un coin du même côté 11"/>
          <p:cNvSpPr/>
          <p:nvPr/>
        </p:nvSpPr>
        <p:spPr>
          <a:xfrm rot="10800000">
            <a:off x="5210174" y="-11627"/>
            <a:ext cx="2962275"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Bien être psycho social</a:t>
            </a:r>
          </a:p>
        </p:txBody>
      </p:sp>
      <p:sp>
        <p:nvSpPr>
          <p:cNvPr id="13" name="Rectangle 12"/>
          <p:cNvSpPr/>
          <p:nvPr/>
        </p:nvSpPr>
        <p:spPr>
          <a:xfrm>
            <a:off x="642938" y="1086556"/>
            <a:ext cx="7818120" cy="477202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u="sng" dirty="0" smtClean="0">
                <a:solidFill>
                  <a:prstClr val="white"/>
                </a:solidFill>
                <a:latin typeface="Arial" panose="020B0604020202020204" pitchFamily="34" charset="0"/>
                <a:cs typeface="Arial" panose="020B0604020202020204" pitchFamily="34" charset="0"/>
              </a:rPr>
              <a:t>Remarques générales</a:t>
            </a:r>
            <a:endParaRPr lang="fr-FR" sz="1200" b="1" u="sng" dirty="0">
              <a:solidFill>
                <a:prstClr val="white"/>
              </a:solidFill>
              <a:latin typeface="Arial" panose="020B0604020202020204" pitchFamily="34" charset="0"/>
              <a:cs typeface="Arial" panose="020B0604020202020204" pitchFamily="34" charset="0"/>
            </a:endParaRPr>
          </a:p>
          <a:p>
            <a:pPr algn="just"/>
            <a:endParaRPr lang="fr-FR" sz="1200" b="1"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b="1" dirty="0" smtClean="0">
                <a:solidFill>
                  <a:prstClr val="white"/>
                </a:solidFill>
                <a:latin typeface="Arial" panose="020B0604020202020204" pitchFamily="34" charset="0"/>
                <a:cs typeface="Arial" panose="020B0604020202020204" pitchFamily="34" charset="0"/>
              </a:rPr>
              <a:t>Pour </a:t>
            </a:r>
            <a:r>
              <a:rPr lang="fr-FR" sz="1200" b="1" dirty="0">
                <a:solidFill>
                  <a:prstClr val="white"/>
                </a:solidFill>
                <a:latin typeface="Arial" panose="020B0604020202020204" pitchFamily="34" charset="0"/>
                <a:cs typeface="Arial" panose="020B0604020202020204" pitchFamily="34" charset="0"/>
              </a:rPr>
              <a:t>les différents items de relations sociales</a:t>
            </a:r>
            <a:r>
              <a:rPr lang="fr-FR" sz="1200" dirty="0">
                <a:solidFill>
                  <a:prstClr val="white"/>
                </a:solidFill>
                <a:latin typeface="Arial" panose="020B0604020202020204" pitchFamily="34" charset="0"/>
                <a:cs typeface="Arial" panose="020B0604020202020204" pitchFamily="34" charset="0"/>
              </a:rPr>
              <a:t> : Le codage </a:t>
            </a:r>
            <a:r>
              <a:rPr lang="fr-FR" sz="1200" i="1" dirty="0">
                <a:solidFill>
                  <a:prstClr val="white"/>
                </a:solidFill>
                <a:latin typeface="Arial" panose="020B0604020202020204" pitchFamily="34" charset="0"/>
                <a:cs typeface="Arial" panose="020B0604020202020204" pitchFamily="34" charset="0"/>
              </a:rPr>
              <a:t>jamais</a:t>
            </a:r>
            <a:r>
              <a:rPr lang="fr-FR" sz="1200" dirty="0">
                <a:solidFill>
                  <a:prstClr val="white"/>
                </a:solidFill>
                <a:latin typeface="Arial" panose="020B0604020202020204" pitchFamily="34" charset="0"/>
                <a:cs typeface="Arial" panose="020B0604020202020204" pitchFamily="34" charset="0"/>
              </a:rPr>
              <a:t> est utilisé lorsque l’événement n’est pas survenue ces dernières années et qu’il n’a plus aucun impact sur le bien être, sinon il faut coder </a:t>
            </a:r>
            <a:r>
              <a:rPr lang="fr-FR" sz="1200" i="1" dirty="0">
                <a:solidFill>
                  <a:prstClr val="white"/>
                </a:solidFill>
                <a:latin typeface="Arial" panose="020B0604020202020204" pitchFamily="34" charset="0"/>
                <a:cs typeface="Arial" panose="020B0604020202020204" pitchFamily="34" charset="0"/>
              </a:rPr>
              <a:t>il y a plus de 30 jours</a:t>
            </a:r>
            <a:r>
              <a:rPr lang="fr-FR" sz="1200" dirty="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dirty="0" smtClean="0">
                <a:solidFill>
                  <a:prstClr val="white"/>
                </a:solidFill>
                <a:latin typeface="Arial" panose="020B0604020202020204" pitchFamily="34" charset="0"/>
                <a:cs typeface="Arial" panose="020B0604020202020204" pitchFamily="34" charset="0"/>
              </a:rPr>
              <a:t>Les </a:t>
            </a:r>
            <a:r>
              <a:rPr lang="fr-FR" sz="1200" dirty="0">
                <a:solidFill>
                  <a:prstClr val="white"/>
                </a:solidFill>
                <a:latin typeface="Arial" panose="020B0604020202020204" pitchFamily="34" charset="0"/>
                <a:cs typeface="Arial" panose="020B0604020202020204" pitchFamily="34" charset="0"/>
              </a:rPr>
              <a:t>conflits, la peur d’un membre de l’entourage, peuvent être exprimés par une personne, alors que cela ne paraît pas ou que vous pensez que cela est injustifié : mais </a:t>
            </a:r>
            <a:r>
              <a:rPr lang="fr-FR" sz="1200" b="1" dirty="0">
                <a:solidFill>
                  <a:prstClr val="white"/>
                </a:solidFill>
                <a:latin typeface="Arial" panose="020B0604020202020204" pitchFamily="34" charset="0"/>
                <a:cs typeface="Arial" panose="020B0604020202020204" pitchFamily="34" charset="0"/>
              </a:rPr>
              <a:t>il faut prendre en considération la parole de la personne</a:t>
            </a:r>
            <a:r>
              <a:rPr lang="fr-FR" sz="1200" dirty="0">
                <a:solidFill>
                  <a:prstClr val="white"/>
                </a:solidFill>
                <a:latin typeface="Arial" panose="020B0604020202020204" pitchFamily="34" charset="0"/>
                <a:cs typeface="Arial" panose="020B0604020202020204" pitchFamily="34" charset="0"/>
              </a:rPr>
              <a:t>.</a:t>
            </a:r>
          </a:p>
          <a:p>
            <a:pPr algn="just"/>
            <a:endParaRPr lang="fr-FR" sz="1200" u="sng" dirty="0" smtClean="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Remarques </a:t>
            </a:r>
            <a:r>
              <a:rPr lang="fr-FR" sz="1200" b="1" u="sng" dirty="0" smtClean="0">
                <a:solidFill>
                  <a:prstClr val="white"/>
                </a:solidFill>
                <a:latin typeface="Arial" panose="020B0604020202020204" pitchFamily="34" charset="0"/>
                <a:cs typeface="Arial" panose="020B0604020202020204" pitchFamily="34" charset="0"/>
              </a:rPr>
              <a:t>spécifiques</a:t>
            </a:r>
          </a:p>
          <a:p>
            <a:pPr algn="just"/>
            <a:endParaRPr lang="fr-FR" sz="1200" b="1"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Solitude </a:t>
            </a:r>
            <a:r>
              <a:rPr lang="fr-FR" sz="1200" i="1" dirty="0" smtClean="0">
                <a:solidFill>
                  <a:prstClr val="white"/>
                </a:solidFill>
                <a:latin typeface="Arial" panose="020B0604020202020204" pitchFamily="34" charset="0"/>
                <a:cs typeface="Arial" panose="020B0604020202020204" pitchFamily="34" charset="0"/>
              </a:rPr>
              <a:t>»</a:t>
            </a:r>
            <a:r>
              <a:rPr lang="fr-FR" sz="1200" i="1" dirty="0">
                <a:solidFill>
                  <a:prstClr val="white"/>
                </a:solidFill>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 Le sentiment de solitude est différent de l’isolement. La personne peut ressentir que les autres ne la visitent pas suffisamment ou peut désirer plus d’interactions sociales même si elle reçoit des visites </a:t>
            </a:r>
            <a:r>
              <a:rPr lang="fr-FR" sz="1200" dirty="0" smtClean="0">
                <a:solidFill>
                  <a:prstClr val="white"/>
                </a:solidFill>
                <a:latin typeface="Arial" panose="020B0604020202020204" pitchFamily="34" charset="0"/>
                <a:cs typeface="Arial" panose="020B0604020202020204" pitchFamily="34" charset="0"/>
              </a:rPr>
              <a:t>régulièrement. On </a:t>
            </a:r>
            <a:r>
              <a:rPr lang="fr-FR" sz="1200" dirty="0">
                <a:solidFill>
                  <a:prstClr val="white"/>
                </a:solidFill>
                <a:latin typeface="Arial" panose="020B0604020202020204" pitchFamily="34" charset="0"/>
                <a:cs typeface="Arial" panose="020B0604020202020204" pitchFamily="34" charset="0"/>
              </a:rPr>
              <a:t>recherche l’expression du sentiment de solitude</a:t>
            </a:r>
            <a:r>
              <a:rPr lang="fr-FR" sz="1200" dirty="0" smtClean="0">
                <a:solidFill>
                  <a:prstClr val="white"/>
                </a:solidFill>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smtClean="0">
                <a:solidFill>
                  <a:prstClr val="white"/>
                </a:solidFill>
                <a:latin typeface="Arial" panose="020B0604020202020204" pitchFamily="34" charset="0"/>
                <a:cs typeface="Arial" panose="020B0604020202020204" pitchFamily="34" charset="0"/>
              </a:rPr>
              <a:t>Item </a:t>
            </a:r>
            <a:r>
              <a:rPr lang="fr-FR" sz="1200" i="1" dirty="0">
                <a:solidFill>
                  <a:prstClr val="white"/>
                </a:solidFill>
                <a:latin typeface="Arial" panose="020B0604020202020204" pitchFamily="34" charset="0"/>
                <a:cs typeface="Arial" panose="020B0604020202020204" pitchFamily="34" charset="0"/>
              </a:rPr>
              <a:t>« Laps de temps pendant la journée (matin et après-midi) ou la personne est seule </a:t>
            </a:r>
            <a:r>
              <a:rPr lang="fr-FR" sz="1200" i="1" dirty="0" smtClean="0">
                <a:solidFill>
                  <a:prstClr val="white"/>
                </a:solidFill>
                <a:latin typeface="Arial" panose="020B0604020202020204" pitchFamily="34" charset="0"/>
                <a:cs typeface="Arial" panose="020B0604020202020204" pitchFamily="34" charset="0"/>
              </a:rPr>
              <a:t>»</a:t>
            </a:r>
            <a:r>
              <a:rPr lang="fr-FR" sz="1200" i="1" dirty="0">
                <a:solidFill>
                  <a:prstClr val="white"/>
                </a:solidFill>
                <a:latin typeface="Arial" panose="020B0604020202020204" pitchFamily="34" charset="0"/>
                <a:cs typeface="Arial" panose="020B0604020202020204" pitchFamily="34" charset="0"/>
              </a:rPr>
              <a:t> </a:t>
            </a:r>
            <a:r>
              <a:rPr lang="fr-FR" sz="1200" dirty="0" smtClean="0">
                <a:solidFill>
                  <a:prstClr val="white"/>
                </a:solidFill>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Attention </a:t>
            </a:r>
            <a:r>
              <a:rPr lang="fr-FR" sz="1200" dirty="0">
                <a:latin typeface="Arial" panose="020B0604020202020204" pitchFamily="34" charset="0"/>
                <a:cs typeface="Arial" panose="020B0604020202020204" pitchFamily="34" charset="0"/>
              </a:rPr>
              <a:t>la nuit n’est pas prise en compte</a:t>
            </a:r>
            <a:r>
              <a:rPr lang="fr-FR" sz="1200" dirty="0" smtClean="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r>
              <a:rPr lang="fr-FR" sz="1200" i="1" dirty="0" smtClean="0">
                <a:latin typeface="Arial" panose="020B0604020202020204" pitchFamily="34" charset="0"/>
                <a:cs typeface="Arial" panose="020B0604020202020204" pitchFamily="34" charset="0"/>
              </a:rPr>
              <a:t>Item </a:t>
            </a:r>
            <a:r>
              <a:rPr lang="fr-FR" sz="1200" i="1" dirty="0">
                <a:latin typeface="Arial" panose="020B0604020202020204" pitchFamily="34" charset="0"/>
                <a:cs typeface="Arial" panose="020B0604020202020204" pitchFamily="34" charset="0"/>
              </a:rPr>
              <a:t>« Evénement stressant durant les 90 derniers jours » </a:t>
            </a:r>
            <a:r>
              <a:rPr lang="fr-FR" sz="1200" dirty="0" smtClean="0">
                <a:solidFill>
                  <a:prstClr val="white"/>
                </a:solidFill>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Un </a:t>
            </a:r>
            <a:r>
              <a:rPr lang="fr-FR" sz="1200" dirty="0">
                <a:latin typeface="Arial" panose="020B0604020202020204" pitchFamily="34" charset="0"/>
                <a:cs typeface="Arial" panose="020B0604020202020204" pitchFamily="34" charset="0"/>
              </a:rPr>
              <a:t>événement stressant est un évènement qui apporte du stress pour la personne même s’il semble anodin. C’est la parole de la personne qui prime</a:t>
            </a:r>
            <a:r>
              <a:rPr lang="fr-FR" sz="1200" dirty="0" smtClean="0">
                <a:latin typeface="Arial" panose="020B0604020202020204" pitchFamily="34" charset="0"/>
                <a:cs typeface="Arial" panose="020B0604020202020204" pitchFamily="34" charset="0"/>
              </a:rPr>
              <a:t>.</a:t>
            </a:r>
          </a:p>
          <a:p>
            <a:pPr marL="171450" indent="-171450" algn="just">
              <a:buFont typeface="Arial" panose="020B0604020202020204" pitchFamily="34" charset="0"/>
              <a:buChar char="•"/>
            </a:pPr>
            <a:endParaRPr lang="fr-FR" sz="1200" u="sng" dirty="0">
              <a:solidFill>
                <a:prstClr val="white"/>
              </a:solidFill>
              <a:latin typeface="Arial" panose="020B0604020202020204" pitchFamily="34" charset="0"/>
              <a:cs typeface="Arial" panose="020B0604020202020204" pitchFamily="34" charset="0"/>
            </a:endParaRPr>
          </a:p>
          <a:p>
            <a:pPr algn="just"/>
            <a:r>
              <a:rPr lang="fr-FR" sz="1200" b="1" u="sng" dirty="0">
                <a:solidFill>
                  <a:prstClr val="white"/>
                </a:solidFill>
                <a:latin typeface="Arial" panose="020B0604020202020204" pitchFamily="34" charset="0"/>
                <a:cs typeface="Arial" panose="020B0604020202020204" pitchFamily="34" charset="0"/>
              </a:rPr>
              <a:t>Définitions importantes</a:t>
            </a:r>
          </a:p>
          <a:p>
            <a:pPr algn="just"/>
            <a:endParaRPr lang="fr-FR" sz="12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200" u="sng" dirty="0" smtClean="0">
                <a:latin typeface="Arial" panose="020B0604020202020204" pitchFamily="34" charset="0"/>
                <a:cs typeface="Arial" panose="020B0604020202020204" pitchFamily="34" charset="0"/>
              </a:rPr>
              <a:t>Activités intéressantes :</a:t>
            </a:r>
            <a:r>
              <a:rPr lang="fr-FR" sz="1200" dirty="0" smtClean="0">
                <a:latin typeface="Arial" panose="020B0604020202020204" pitchFamily="34" charset="0"/>
                <a:cs typeface="Arial" panose="020B0604020202020204" pitchFamily="34" charset="0"/>
              </a:rPr>
              <a:t> </a:t>
            </a:r>
            <a:r>
              <a:rPr lang="fr-FR" sz="1200" dirty="0">
                <a:solidFill>
                  <a:prstClr val="white"/>
                </a:solidFill>
                <a:latin typeface="Arial" panose="020B0604020202020204" pitchFamily="34" charset="0"/>
                <a:cs typeface="Arial" panose="020B0604020202020204" pitchFamily="34" charset="0"/>
              </a:rPr>
              <a:t>Ces activités peuvent être variées mais doivent être prises en compte lorsqu’elles impliquent des interactions avec au moins une autre personne. C’est à la personne d’estimer que l’activité est intéressante pour elle</a:t>
            </a:r>
            <a:r>
              <a:rPr lang="fr-FR" sz="1200" dirty="0" smtClean="0">
                <a:solidFill>
                  <a:prstClr val="white"/>
                </a:solidFill>
                <a:latin typeface="Arial" panose="020B0604020202020204" pitchFamily="34" charset="0"/>
                <a:cs typeface="Arial" panose="020B0604020202020204" pitchFamily="34" charset="0"/>
              </a:rPr>
              <a:t>.</a:t>
            </a:r>
            <a:endParaRPr lang="fr-FR" sz="1200" dirty="0">
              <a:solidFill>
                <a:prstClr val="white"/>
              </a:solidFill>
              <a:latin typeface="Arial" panose="020B0604020202020204" pitchFamily="34" charset="0"/>
              <a:cs typeface="Arial" panose="020B0604020202020204" pitchFamily="34" charset="0"/>
            </a:endParaRPr>
          </a:p>
        </p:txBody>
      </p:sp>
      <p:grpSp>
        <p:nvGrpSpPr>
          <p:cNvPr id="5" name="Groupe 4"/>
          <p:cNvGrpSpPr/>
          <p:nvPr/>
        </p:nvGrpSpPr>
        <p:grpSpPr>
          <a:xfrm>
            <a:off x="4251987" y="6437688"/>
            <a:ext cx="640026" cy="325577"/>
            <a:chOff x="4063779" y="6537716"/>
            <a:chExt cx="1016441" cy="200055"/>
          </a:xfrm>
        </p:grpSpPr>
        <p:sp>
          <p:nvSpPr>
            <p:cNvPr id="6" name="Rectangle 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7" name="ZoneTexte 6">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6440886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150298"/>
            <a:ext cx="7388954" cy="684727"/>
          </a:xfrm>
        </p:spPr>
        <p:txBody>
          <a:bodyPr>
            <a:noAutofit/>
          </a:bodyPr>
          <a:lstStyle/>
          <a:p>
            <a:r>
              <a:rPr lang="fr-FR" sz="1600" dirty="0" smtClean="0"/>
              <a:t>Présentation du domaine</a:t>
            </a:r>
            <a:endParaRPr lang="fr-FR" sz="1600" dirty="0"/>
          </a:p>
        </p:txBody>
      </p:sp>
      <p:sp>
        <p:nvSpPr>
          <p:cNvPr id="4" name="Rectangle 3"/>
          <p:cNvSpPr/>
          <p:nvPr/>
        </p:nvSpPr>
        <p:spPr>
          <a:xfrm>
            <a:off x="662940" y="1100261"/>
            <a:ext cx="7818120" cy="43231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Continence</a:t>
            </a:r>
            <a:r>
              <a:rPr lang="fr-FR" sz="1400" dirty="0" smtClean="0">
                <a:solidFill>
                  <a:prstClr val="white"/>
                </a:solidFill>
                <a:latin typeface="Arial" panose="020B0604020202020204" pitchFamily="34" charset="0"/>
                <a:cs typeface="Arial" panose="020B0604020202020204" pitchFamily="34" charset="0"/>
              </a:rPr>
              <a:t> permet d’évaluer si urines et selles sont contrôlées par la personne.</a:t>
            </a:r>
            <a:endParaRPr lang="fr-FR" sz="14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62940" y="1798990"/>
            <a:ext cx="7818120" cy="168755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	0 </a:t>
            </a:r>
            <a:r>
              <a:rPr lang="fr-FR" sz="1200" dirty="0">
                <a:solidFill>
                  <a:srgbClr val="0F3A9C"/>
                </a:solidFill>
              </a:rPr>
              <a:t>– Continent </a:t>
            </a:r>
            <a:r>
              <a:rPr lang="fr-FR" sz="1200" dirty="0" smtClean="0">
                <a:solidFill>
                  <a:srgbClr val="0F3A9C"/>
                </a:solidFill>
              </a:rPr>
              <a:t>- Contrôle </a:t>
            </a:r>
            <a:r>
              <a:rPr lang="fr-FR" sz="1200" dirty="0">
                <a:solidFill>
                  <a:srgbClr val="0F3A9C"/>
                </a:solidFill>
              </a:rPr>
              <a:t>complet. N'utilise aucun type de sonde ou </a:t>
            </a:r>
            <a:r>
              <a:rPr lang="fr-FR" sz="1200" dirty="0" smtClean="0">
                <a:solidFill>
                  <a:srgbClr val="0F3A9C"/>
                </a:solidFill>
              </a:rPr>
              <a:t>autre</a:t>
            </a:r>
            <a:endParaRPr lang="fr-FR" sz="1200" dirty="0">
              <a:solidFill>
                <a:srgbClr val="0F3A9C"/>
              </a:solidFill>
            </a:endParaRPr>
          </a:p>
          <a:p>
            <a:pPr algn="just"/>
            <a:r>
              <a:rPr lang="fr-FR" sz="1200" dirty="0">
                <a:solidFill>
                  <a:srgbClr val="0F3A9C"/>
                </a:solidFill>
              </a:rPr>
              <a:t>	1 – Contrôle avec sonde ou stomie durant les 3 derniers </a:t>
            </a:r>
            <a:r>
              <a:rPr lang="fr-FR" sz="1200" dirty="0" smtClean="0">
                <a:solidFill>
                  <a:srgbClr val="0F3A9C"/>
                </a:solidFill>
              </a:rPr>
              <a:t>jours</a:t>
            </a:r>
          </a:p>
          <a:p>
            <a:pPr algn="just"/>
            <a:r>
              <a:rPr lang="fr-FR" sz="1200" dirty="0">
                <a:solidFill>
                  <a:srgbClr val="0F3A9C"/>
                </a:solidFill>
              </a:rPr>
              <a:t>	2 – Rarement incontinent </a:t>
            </a:r>
            <a:r>
              <a:rPr lang="fr-FR" sz="1200" dirty="0" smtClean="0">
                <a:solidFill>
                  <a:srgbClr val="0F3A9C"/>
                </a:solidFill>
              </a:rPr>
              <a:t>- Pas </a:t>
            </a:r>
            <a:r>
              <a:rPr lang="fr-FR" sz="1200" dirty="0">
                <a:solidFill>
                  <a:srgbClr val="0F3A9C"/>
                </a:solidFill>
              </a:rPr>
              <a:t>incontinent durant les 3 jours mais à des </a:t>
            </a:r>
            <a:r>
              <a:rPr lang="fr-FR" sz="1200" dirty="0" smtClean="0">
                <a:solidFill>
                  <a:srgbClr val="0F3A9C"/>
                </a:solidFill>
              </a:rPr>
              <a:t>épisodes d’incontinence</a:t>
            </a:r>
          </a:p>
          <a:p>
            <a:pPr algn="just"/>
            <a:r>
              <a:rPr lang="fr-FR" sz="1200" dirty="0">
                <a:solidFill>
                  <a:srgbClr val="0F3A9C"/>
                </a:solidFill>
              </a:rPr>
              <a:t>	3 – Occasionnellement incontinent - Moins que quotidiennement au cours des 3 derniers jours </a:t>
            </a:r>
          </a:p>
          <a:p>
            <a:pPr algn="just"/>
            <a:r>
              <a:rPr lang="fr-FR" sz="1200" dirty="0">
                <a:solidFill>
                  <a:srgbClr val="0F3A9C"/>
                </a:solidFill>
              </a:rPr>
              <a:t>	4 – Fréquemment incontinent - Quotidiennement incontinent avec cependant persistance d'un contrôle </a:t>
            </a:r>
          </a:p>
          <a:p>
            <a:pPr lvl="1" algn="just"/>
            <a:r>
              <a:rPr lang="fr-FR" sz="1200" dirty="0">
                <a:solidFill>
                  <a:srgbClr val="0F3A9C"/>
                </a:solidFill>
              </a:rPr>
              <a:t>5 – </a:t>
            </a:r>
            <a:r>
              <a:rPr lang="fr-FR" sz="1200" dirty="0" smtClean="0">
                <a:solidFill>
                  <a:srgbClr val="0F3A9C"/>
                </a:solidFill>
              </a:rPr>
              <a:t>Incontinent - Pas </a:t>
            </a:r>
            <a:r>
              <a:rPr lang="fr-FR" sz="1200" dirty="0">
                <a:solidFill>
                  <a:srgbClr val="0F3A9C"/>
                </a:solidFill>
              </a:rPr>
              <a:t>de contrôle </a:t>
            </a:r>
          </a:p>
          <a:p>
            <a:pPr lvl="1" algn="just"/>
            <a:r>
              <a:rPr lang="fr-FR" sz="1200" dirty="0" smtClean="0">
                <a:solidFill>
                  <a:srgbClr val="0F3A9C"/>
                </a:solidFill>
              </a:rPr>
              <a:t>8 </a:t>
            </a:r>
            <a:r>
              <a:rPr lang="fr-FR" sz="1200" dirty="0">
                <a:solidFill>
                  <a:srgbClr val="0F3A9C"/>
                </a:solidFill>
              </a:rPr>
              <a:t>– Aucune émission </a:t>
            </a:r>
            <a:r>
              <a:rPr lang="fr-FR" sz="1200" dirty="0" smtClean="0">
                <a:solidFill>
                  <a:srgbClr val="0F3A9C"/>
                </a:solidFill>
              </a:rPr>
              <a:t>d’urines </a:t>
            </a:r>
            <a:r>
              <a:rPr lang="fr-FR" sz="1200" dirty="0">
                <a:solidFill>
                  <a:srgbClr val="0F3A9C"/>
                </a:solidFill>
              </a:rPr>
              <a:t>provenant de la vessie durant les 3 derniers jours </a:t>
            </a:r>
            <a:endParaRPr lang="fr-FR" sz="1200" b="1" dirty="0" smtClean="0">
              <a:solidFill>
                <a:srgbClr val="0F3A9C"/>
              </a:solidFill>
            </a:endParaRPr>
          </a:p>
        </p:txBody>
      </p:sp>
      <p:sp>
        <p:nvSpPr>
          <p:cNvPr id="12" name="Rectangle 11"/>
          <p:cNvSpPr/>
          <p:nvPr/>
        </p:nvSpPr>
        <p:spPr>
          <a:xfrm>
            <a:off x="662940" y="3742983"/>
            <a:ext cx="7818120" cy="109751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a:t>
            </a:r>
            <a:r>
              <a:rPr lang="fr-FR" sz="1200" dirty="0" smtClean="0">
                <a:solidFill>
                  <a:srgbClr val="0F3A9C"/>
                </a:solidFill>
              </a:rPr>
              <a:t>Non</a:t>
            </a:r>
          </a:p>
          <a:p>
            <a:pPr algn="just"/>
            <a:r>
              <a:rPr lang="fr-FR" sz="1200" dirty="0">
                <a:solidFill>
                  <a:srgbClr val="0F3A9C"/>
                </a:solidFill>
              </a:rPr>
              <a:t>	1 – Dispositif externe de </a:t>
            </a:r>
            <a:r>
              <a:rPr lang="fr-FR" sz="1200" dirty="0" smtClean="0">
                <a:solidFill>
                  <a:srgbClr val="0F3A9C"/>
                </a:solidFill>
              </a:rPr>
              <a:t>recueil</a:t>
            </a:r>
          </a:p>
          <a:p>
            <a:pPr algn="just"/>
            <a:r>
              <a:rPr lang="fr-FR" sz="1200" dirty="0">
                <a:solidFill>
                  <a:srgbClr val="0F3A9C"/>
                </a:solidFill>
              </a:rPr>
              <a:t>	2 – Sonde urinaire à </a:t>
            </a:r>
            <a:r>
              <a:rPr lang="fr-FR" sz="1200" dirty="0" smtClean="0">
                <a:solidFill>
                  <a:srgbClr val="0F3A9C"/>
                </a:solidFill>
              </a:rPr>
              <a:t>demeure</a:t>
            </a:r>
          </a:p>
          <a:p>
            <a:pPr algn="just"/>
            <a:r>
              <a:rPr lang="fr-FR" sz="1200" dirty="0">
                <a:solidFill>
                  <a:srgbClr val="0F3A9C"/>
                </a:solidFill>
              </a:rPr>
              <a:t>	3 – Cystostomie, urétérostomie, </a:t>
            </a:r>
            <a:r>
              <a:rPr lang="fr-FR" sz="1200" dirty="0" smtClean="0">
                <a:solidFill>
                  <a:srgbClr val="0F3A9C"/>
                </a:solidFill>
              </a:rPr>
              <a:t>néphrostomie </a:t>
            </a:r>
            <a:endParaRPr lang="fr-FR" sz="1200" dirty="0">
              <a:solidFill>
                <a:srgbClr val="0F3A9C"/>
              </a:solidFill>
            </a:endParaRPr>
          </a:p>
        </p:txBody>
      </p:sp>
      <p:sp>
        <p:nvSpPr>
          <p:cNvPr id="13" name="ZoneTexte 12"/>
          <p:cNvSpPr txBox="1"/>
          <p:nvPr/>
        </p:nvSpPr>
        <p:spPr>
          <a:xfrm>
            <a:off x="977702" y="3558316"/>
            <a:ext cx="6649321" cy="369332"/>
          </a:xfrm>
          <a:prstGeom prst="rect">
            <a:avLst/>
          </a:prstGeom>
          <a:solidFill>
            <a:schemeClr val="bg1"/>
          </a:solidFill>
        </p:spPr>
        <p:txBody>
          <a:bodyPr wrap="none" rtlCol="0">
            <a:spAutoFit/>
          </a:bodyPr>
          <a:lstStyle/>
          <a:p>
            <a:r>
              <a:rPr lang="fr-FR" b="1" i="1" dirty="0">
                <a:solidFill>
                  <a:srgbClr val="0F3A9C"/>
                </a:solidFill>
              </a:rPr>
              <a:t>iH2 - Moyens auxiliaires pour recueillir les urines (protection exclue)</a:t>
            </a:r>
          </a:p>
        </p:txBody>
      </p:sp>
      <p:sp>
        <p:nvSpPr>
          <p:cNvPr id="16" name="ZoneTexte 15"/>
          <p:cNvSpPr txBox="1"/>
          <p:nvPr/>
        </p:nvSpPr>
        <p:spPr>
          <a:xfrm>
            <a:off x="977702" y="1614324"/>
            <a:ext cx="2466766" cy="369332"/>
          </a:xfrm>
          <a:prstGeom prst="rect">
            <a:avLst/>
          </a:prstGeom>
          <a:solidFill>
            <a:schemeClr val="bg1"/>
          </a:solidFill>
        </p:spPr>
        <p:txBody>
          <a:bodyPr wrap="none" rtlCol="0">
            <a:spAutoFit/>
          </a:bodyPr>
          <a:lstStyle/>
          <a:p>
            <a:r>
              <a:rPr lang="fr-FR" b="1" i="1" dirty="0">
                <a:solidFill>
                  <a:srgbClr val="0F3A9C"/>
                </a:solidFill>
              </a:rPr>
              <a:t>iH1 - Continence d'urine</a:t>
            </a:r>
          </a:p>
        </p:txBody>
      </p:sp>
      <p:sp>
        <p:nvSpPr>
          <p:cNvPr id="9" name="Rectangle 8"/>
          <p:cNvSpPr/>
          <p:nvPr/>
        </p:nvSpPr>
        <p:spPr>
          <a:xfrm>
            <a:off x="642938" y="4991326"/>
            <a:ext cx="7838122" cy="127896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00000"/>
              </a:lnSpc>
            </a:pPr>
            <a:r>
              <a:rPr lang="fr-FR" sz="1400" u="sng" dirty="0">
                <a:latin typeface="Arial" panose="020B0604020202020204" pitchFamily="34" charset="0"/>
                <a:cs typeface="Arial" panose="020B0604020202020204" pitchFamily="34" charset="0"/>
              </a:rPr>
              <a:t>L</a:t>
            </a:r>
            <a:r>
              <a:rPr lang="fr-FR" sz="1400" u="sng" dirty="0" smtClean="0">
                <a:latin typeface="Arial" panose="020B0604020202020204" pitchFamily="34" charset="0"/>
                <a:cs typeface="Arial" panose="020B0604020202020204" pitchFamily="34" charset="0"/>
              </a:rPr>
              <a:t>’item « Continence urinaire » </a:t>
            </a:r>
            <a:r>
              <a:rPr lang="fr-FR" sz="1400" dirty="0" smtClean="0">
                <a:latin typeface="Arial" panose="020B0604020202020204" pitchFamily="34" charset="0"/>
                <a:cs typeface="Arial" panose="020B0604020202020204" pitchFamily="34" charset="0"/>
              </a:rPr>
              <a:t>ne </a:t>
            </a:r>
            <a:r>
              <a:rPr lang="fr-FR" sz="1400" dirty="0">
                <a:latin typeface="Arial" panose="020B0604020202020204" pitchFamily="34" charset="0"/>
                <a:cs typeface="Arial" panose="020B0604020202020204" pitchFamily="34" charset="0"/>
              </a:rPr>
              <a:t>tient pas compte de l’aptitude de la personne pour utiliser seul les toilettes - par exemple, une personne peut nécessiter une aide importante pour aller et utiliser les toilettes et cependant être continent. L’incontinence urinaire inclut toute perte ou fuite d’urine.</a:t>
            </a:r>
          </a:p>
        </p:txBody>
      </p:sp>
      <p:sp>
        <p:nvSpPr>
          <p:cNvPr id="10" name="ZoneTexte 9"/>
          <p:cNvSpPr txBox="1"/>
          <p:nvPr/>
        </p:nvSpPr>
        <p:spPr>
          <a:xfrm rot="16200000">
            <a:off x="11903" y="547691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1" name="Arrondir un rectangle avec un coin du même côté 10"/>
          <p:cNvSpPr/>
          <p:nvPr/>
        </p:nvSpPr>
        <p:spPr>
          <a:xfrm rot="10800000">
            <a:off x="6657974" y="-11627"/>
            <a:ext cx="1514473"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Continence</a:t>
            </a:r>
          </a:p>
        </p:txBody>
      </p:sp>
      <p:sp>
        <p:nvSpPr>
          <p:cNvPr id="2" name="Titre 1"/>
          <p:cNvSpPr>
            <a:spLocks noGrp="1"/>
          </p:cNvSpPr>
          <p:nvPr>
            <p:ph type="title" idx="4294967295"/>
          </p:nvPr>
        </p:nvSpPr>
        <p:spPr>
          <a:xfrm>
            <a:off x="662940" y="160799"/>
            <a:ext cx="8874252" cy="1325563"/>
          </a:xfrm>
        </p:spPr>
        <p:txBody>
          <a:bodyPr/>
          <a:lstStyle/>
          <a:p>
            <a:r>
              <a:rPr lang="fr-FR" sz="1600" dirty="0" smtClean="0"/>
              <a:t>Section H. Continence</a:t>
            </a:r>
          </a:p>
          <a:p>
            <a:endParaRPr lang="fr-FR" dirty="0"/>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3982656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11" name="Arrondir un rectangle avec un coin du même côté 10"/>
          <p:cNvSpPr/>
          <p:nvPr/>
        </p:nvSpPr>
        <p:spPr>
          <a:xfrm rot="10800000">
            <a:off x="6657974" y="-11627"/>
            <a:ext cx="1514473"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Continence</a:t>
            </a:r>
          </a:p>
        </p:txBody>
      </p:sp>
      <p:sp>
        <p:nvSpPr>
          <p:cNvPr id="8" name="Rectangle 7"/>
          <p:cNvSpPr/>
          <p:nvPr/>
        </p:nvSpPr>
        <p:spPr>
          <a:xfrm>
            <a:off x="662940" y="1173186"/>
            <a:ext cx="7818120" cy="168755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smtClean="0">
                <a:solidFill>
                  <a:srgbClr val="0F3A9C"/>
                </a:solidFill>
              </a:rPr>
              <a:t>	0 </a:t>
            </a:r>
            <a:r>
              <a:rPr lang="fr-FR" sz="1200" dirty="0">
                <a:solidFill>
                  <a:srgbClr val="0F3A9C"/>
                </a:solidFill>
              </a:rPr>
              <a:t>– </a:t>
            </a:r>
            <a:r>
              <a:rPr lang="fr-FR" sz="1200" dirty="0" smtClean="0">
                <a:solidFill>
                  <a:srgbClr val="0F3A9C"/>
                </a:solidFill>
              </a:rPr>
              <a:t>Continent - </a:t>
            </a:r>
            <a:r>
              <a:rPr lang="fr-FR" sz="1200" dirty="0">
                <a:solidFill>
                  <a:srgbClr val="0F3A9C"/>
                </a:solidFill>
              </a:rPr>
              <a:t>Contrôle complet. N'utilise aucun type de </a:t>
            </a:r>
            <a:r>
              <a:rPr lang="fr-FR" sz="1200" dirty="0" smtClean="0">
                <a:solidFill>
                  <a:srgbClr val="0F3A9C"/>
                </a:solidFill>
              </a:rPr>
              <a:t>stomie</a:t>
            </a:r>
            <a:endParaRPr lang="fr-FR" sz="1200" dirty="0">
              <a:solidFill>
                <a:srgbClr val="0F3A9C"/>
              </a:solidFill>
            </a:endParaRPr>
          </a:p>
          <a:p>
            <a:pPr algn="just"/>
            <a:r>
              <a:rPr lang="fr-FR" sz="1200" dirty="0">
                <a:solidFill>
                  <a:srgbClr val="0F3A9C"/>
                </a:solidFill>
              </a:rPr>
              <a:t>	1 – Contrôle </a:t>
            </a:r>
            <a:r>
              <a:rPr lang="fr-FR" sz="1200" dirty="0" smtClean="0">
                <a:solidFill>
                  <a:srgbClr val="0F3A9C"/>
                </a:solidFill>
              </a:rPr>
              <a:t>complet avec </a:t>
            </a:r>
            <a:r>
              <a:rPr lang="fr-FR" sz="1200" dirty="0">
                <a:solidFill>
                  <a:srgbClr val="0F3A9C"/>
                </a:solidFill>
              </a:rPr>
              <a:t>stomie durant les 3 derniers </a:t>
            </a:r>
            <a:r>
              <a:rPr lang="fr-FR" sz="1200" dirty="0" smtClean="0">
                <a:solidFill>
                  <a:srgbClr val="0F3A9C"/>
                </a:solidFill>
              </a:rPr>
              <a:t>jours</a:t>
            </a:r>
          </a:p>
          <a:p>
            <a:pPr algn="just"/>
            <a:r>
              <a:rPr lang="fr-FR" sz="1200" dirty="0">
                <a:solidFill>
                  <a:srgbClr val="0F3A9C"/>
                </a:solidFill>
              </a:rPr>
              <a:t>	2 – Rarement incontinent </a:t>
            </a:r>
            <a:r>
              <a:rPr lang="fr-FR" sz="1200" dirty="0" smtClean="0">
                <a:solidFill>
                  <a:srgbClr val="0F3A9C"/>
                </a:solidFill>
              </a:rPr>
              <a:t>- Pas </a:t>
            </a:r>
            <a:r>
              <a:rPr lang="fr-FR" sz="1200" dirty="0">
                <a:solidFill>
                  <a:srgbClr val="0F3A9C"/>
                </a:solidFill>
              </a:rPr>
              <a:t>incontinent durant les 3 jours mais à des </a:t>
            </a:r>
            <a:r>
              <a:rPr lang="fr-FR" sz="1200" dirty="0" smtClean="0">
                <a:solidFill>
                  <a:srgbClr val="0F3A9C"/>
                </a:solidFill>
              </a:rPr>
              <a:t>épisodes d’incontinence</a:t>
            </a:r>
          </a:p>
          <a:p>
            <a:pPr algn="just"/>
            <a:r>
              <a:rPr lang="fr-FR" sz="1200" dirty="0">
                <a:solidFill>
                  <a:srgbClr val="0F3A9C"/>
                </a:solidFill>
              </a:rPr>
              <a:t>	3 – Incontinence occasionnelle - Moins que quotidiennement </a:t>
            </a:r>
          </a:p>
          <a:p>
            <a:pPr algn="just"/>
            <a:r>
              <a:rPr lang="fr-FR" sz="1200" dirty="0">
                <a:solidFill>
                  <a:srgbClr val="0F3A9C"/>
                </a:solidFill>
              </a:rPr>
              <a:t>	4 – Fréquemment </a:t>
            </a:r>
            <a:r>
              <a:rPr lang="fr-FR" sz="1200" dirty="0" smtClean="0">
                <a:solidFill>
                  <a:srgbClr val="0F3A9C"/>
                </a:solidFill>
              </a:rPr>
              <a:t>incontinent - Incontinence </a:t>
            </a:r>
            <a:r>
              <a:rPr lang="fr-FR" sz="1200" dirty="0">
                <a:solidFill>
                  <a:srgbClr val="0F3A9C"/>
                </a:solidFill>
              </a:rPr>
              <a:t>quotidienne mais persistance d' un </a:t>
            </a:r>
            <a:r>
              <a:rPr lang="fr-FR" sz="1200" dirty="0" smtClean="0">
                <a:solidFill>
                  <a:srgbClr val="0F3A9C"/>
                </a:solidFill>
              </a:rPr>
              <a:t>contrôle </a:t>
            </a:r>
            <a:endParaRPr lang="fr-FR" sz="1200" dirty="0">
              <a:solidFill>
                <a:srgbClr val="0F3A9C"/>
              </a:solidFill>
            </a:endParaRPr>
          </a:p>
          <a:p>
            <a:pPr lvl="1" algn="just"/>
            <a:r>
              <a:rPr lang="fr-FR" sz="1200" dirty="0">
                <a:solidFill>
                  <a:srgbClr val="0F3A9C"/>
                </a:solidFill>
              </a:rPr>
              <a:t>5 – </a:t>
            </a:r>
            <a:r>
              <a:rPr lang="fr-FR" sz="1200" dirty="0" smtClean="0">
                <a:solidFill>
                  <a:srgbClr val="0F3A9C"/>
                </a:solidFill>
              </a:rPr>
              <a:t>Incontinent - Pas </a:t>
            </a:r>
            <a:r>
              <a:rPr lang="fr-FR" sz="1200" dirty="0">
                <a:solidFill>
                  <a:srgbClr val="0F3A9C"/>
                </a:solidFill>
              </a:rPr>
              <a:t>de contrôle </a:t>
            </a:r>
          </a:p>
          <a:p>
            <a:pPr lvl="1" algn="just"/>
            <a:r>
              <a:rPr lang="fr-FR" sz="1200" dirty="0" smtClean="0">
                <a:solidFill>
                  <a:srgbClr val="0F3A9C"/>
                </a:solidFill>
              </a:rPr>
              <a:t>8 </a:t>
            </a:r>
            <a:r>
              <a:rPr lang="fr-FR" sz="1200" dirty="0">
                <a:solidFill>
                  <a:srgbClr val="0F3A9C"/>
                </a:solidFill>
              </a:rPr>
              <a:t>– Aucune émission </a:t>
            </a:r>
            <a:r>
              <a:rPr lang="fr-FR" sz="1200" dirty="0" smtClean="0">
                <a:solidFill>
                  <a:srgbClr val="0F3A9C"/>
                </a:solidFill>
              </a:rPr>
              <a:t>de selles durant </a:t>
            </a:r>
            <a:r>
              <a:rPr lang="fr-FR" sz="1200" dirty="0">
                <a:solidFill>
                  <a:srgbClr val="0F3A9C"/>
                </a:solidFill>
              </a:rPr>
              <a:t>les 3 derniers jours </a:t>
            </a:r>
            <a:endParaRPr lang="fr-FR" sz="1200" b="1" dirty="0" smtClean="0">
              <a:solidFill>
                <a:srgbClr val="0F3A9C"/>
              </a:solidFill>
            </a:endParaRPr>
          </a:p>
        </p:txBody>
      </p:sp>
      <p:sp>
        <p:nvSpPr>
          <p:cNvPr id="9" name="Rectangle 8"/>
          <p:cNvSpPr/>
          <p:nvPr/>
        </p:nvSpPr>
        <p:spPr>
          <a:xfrm>
            <a:off x="662940" y="3117179"/>
            <a:ext cx="7818120" cy="76902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dirty="0">
                <a:solidFill>
                  <a:srgbClr val="0F3A9C"/>
                </a:solidFill>
              </a:rPr>
              <a:t>	0 – </a:t>
            </a:r>
            <a:r>
              <a:rPr lang="fr-FR" sz="1200" dirty="0" smtClean="0">
                <a:solidFill>
                  <a:srgbClr val="0F3A9C"/>
                </a:solidFill>
              </a:rPr>
              <a:t>Non</a:t>
            </a:r>
          </a:p>
          <a:p>
            <a:pPr algn="just"/>
            <a:r>
              <a:rPr lang="fr-FR" sz="1200" dirty="0">
                <a:solidFill>
                  <a:srgbClr val="0F3A9C"/>
                </a:solidFill>
              </a:rPr>
              <a:t>	1 – </a:t>
            </a:r>
            <a:r>
              <a:rPr lang="fr-FR" sz="1200" dirty="0" smtClean="0">
                <a:solidFill>
                  <a:srgbClr val="0F3A9C"/>
                </a:solidFill>
              </a:rPr>
              <a:t>Oui</a:t>
            </a:r>
            <a:endParaRPr lang="fr-FR" sz="1200" dirty="0">
              <a:solidFill>
                <a:srgbClr val="0F3A9C"/>
              </a:solidFill>
            </a:endParaRPr>
          </a:p>
        </p:txBody>
      </p:sp>
      <p:sp>
        <p:nvSpPr>
          <p:cNvPr id="12" name="ZoneTexte 11"/>
          <p:cNvSpPr txBox="1"/>
          <p:nvPr/>
        </p:nvSpPr>
        <p:spPr>
          <a:xfrm>
            <a:off x="977702" y="2932512"/>
            <a:ext cx="3730060" cy="369332"/>
          </a:xfrm>
          <a:prstGeom prst="rect">
            <a:avLst/>
          </a:prstGeom>
          <a:solidFill>
            <a:schemeClr val="bg1"/>
          </a:solidFill>
        </p:spPr>
        <p:txBody>
          <a:bodyPr wrap="none" rtlCol="0">
            <a:spAutoFit/>
          </a:bodyPr>
          <a:lstStyle/>
          <a:p>
            <a:r>
              <a:rPr lang="fr-FR" b="1" i="1" dirty="0">
                <a:solidFill>
                  <a:srgbClr val="0F3A9C"/>
                </a:solidFill>
              </a:rPr>
              <a:t>iH4 - Protection, serviette </a:t>
            </a:r>
            <a:r>
              <a:rPr lang="fr-FR" b="1" i="1" dirty="0" smtClean="0">
                <a:solidFill>
                  <a:srgbClr val="0F3A9C"/>
                </a:solidFill>
              </a:rPr>
              <a:t>hygiénique</a:t>
            </a:r>
            <a:endParaRPr lang="fr-FR" b="1" i="1" dirty="0">
              <a:solidFill>
                <a:srgbClr val="0F3A9C"/>
              </a:solidFill>
            </a:endParaRPr>
          </a:p>
        </p:txBody>
      </p:sp>
      <p:sp>
        <p:nvSpPr>
          <p:cNvPr id="13" name="ZoneTexte 12"/>
          <p:cNvSpPr txBox="1"/>
          <p:nvPr/>
        </p:nvSpPr>
        <p:spPr>
          <a:xfrm>
            <a:off x="977702" y="988520"/>
            <a:ext cx="2466766" cy="369332"/>
          </a:xfrm>
          <a:prstGeom prst="rect">
            <a:avLst/>
          </a:prstGeom>
          <a:solidFill>
            <a:schemeClr val="bg1"/>
          </a:solidFill>
        </p:spPr>
        <p:txBody>
          <a:bodyPr wrap="none" rtlCol="0">
            <a:spAutoFit/>
          </a:bodyPr>
          <a:lstStyle/>
          <a:p>
            <a:r>
              <a:rPr lang="fr-FR" b="1" i="1" dirty="0">
                <a:solidFill>
                  <a:srgbClr val="0F3A9C"/>
                </a:solidFill>
              </a:rPr>
              <a:t>iH3 - Continence fécale </a:t>
            </a:r>
          </a:p>
        </p:txBody>
      </p:sp>
      <p:sp>
        <p:nvSpPr>
          <p:cNvPr id="10" name="Rectangle 9"/>
          <p:cNvSpPr/>
          <p:nvPr/>
        </p:nvSpPr>
        <p:spPr>
          <a:xfrm>
            <a:off x="642938" y="4235138"/>
            <a:ext cx="7838122" cy="127896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00000"/>
              </a:lnSpc>
            </a:pPr>
            <a:r>
              <a:rPr lang="fr-FR" sz="1400" u="sng" dirty="0">
                <a:latin typeface="Arial" panose="020B0604020202020204" pitchFamily="34" charset="0"/>
                <a:cs typeface="Arial" panose="020B0604020202020204" pitchFamily="34" charset="0"/>
              </a:rPr>
              <a:t>L</a:t>
            </a:r>
            <a:r>
              <a:rPr lang="fr-FR" sz="1400" u="sng" dirty="0" smtClean="0">
                <a:latin typeface="Arial" panose="020B0604020202020204" pitchFamily="34" charset="0"/>
                <a:cs typeface="Arial" panose="020B0604020202020204" pitchFamily="34" charset="0"/>
              </a:rPr>
              <a:t>’item « Continence fécale » </a:t>
            </a:r>
            <a:r>
              <a:rPr lang="fr-FR" sz="1400" dirty="0" smtClean="0">
                <a:latin typeface="Arial" panose="020B0604020202020204" pitchFamily="34" charset="0"/>
                <a:cs typeface="Arial" panose="020B0604020202020204" pitchFamily="34" charset="0"/>
              </a:rPr>
              <a:t>ne </a:t>
            </a:r>
            <a:r>
              <a:rPr lang="fr-FR" sz="1400" dirty="0">
                <a:latin typeface="Arial" panose="020B0604020202020204" pitchFamily="34" charset="0"/>
                <a:cs typeface="Arial" panose="020B0604020202020204" pitchFamily="34" charset="0"/>
              </a:rPr>
              <a:t>tient pas compte de l’aptitude de la personne pour utiliser seul les toilettes - par exemple, une personne peut nécessiter une aide importante pour aller et utiliser les toilettes et cependant être </a:t>
            </a:r>
            <a:r>
              <a:rPr lang="fr-FR" sz="1400" dirty="0" smtClean="0">
                <a:latin typeface="Arial" panose="020B0604020202020204" pitchFamily="34" charset="0"/>
                <a:cs typeface="Arial" panose="020B0604020202020204" pitchFamily="34" charset="0"/>
              </a:rPr>
              <a:t>continent. Une personne peut avoir porter des protections les 3 derniers jours, et pour autant être tout à fait continent.</a:t>
            </a:r>
          </a:p>
        </p:txBody>
      </p:sp>
      <p:sp>
        <p:nvSpPr>
          <p:cNvPr id="14" name="ZoneTexte 13"/>
          <p:cNvSpPr txBox="1"/>
          <p:nvPr/>
        </p:nvSpPr>
        <p:spPr>
          <a:xfrm rot="16200000">
            <a:off x="11903" y="472073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9432214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8" y="1092201"/>
            <a:ext cx="7818120" cy="264491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b="1" u="sng" dirty="0" smtClean="0">
                <a:solidFill>
                  <a:prstClr val="white"/>
                </a:solidFill>
                <a:latin typeface="Arial" panose="020B0604020202020204" pitchFamily="34" charset="0"/>
                <a:cs typeface="Arial" panose="020B0604020202020204" pitchFamily="34" charset="0"/>
              </a:rPr>
              <a:t>Remarques spécifiques</a:t>
            </a:r>
          </a:p>
          <a:p>
            <a:pPr algn="just"/>
            <a:endParaRPr lang="fr-FR" sz="1400" u="sng" dirty="0">
              <a:solidFill>
                <a:prstClr val="white"/>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 « </a:t>
            </a:r>
            <a:r>
              <a:rPr lang="fr-FR" sz="1400" i="1" dirty="0">
                <a:solidFill>
                  <a:prstClr val="white"/>
                </a:solidFill>
                <a:latin typeface="Arial" panose="020B0604020202020204" pitchFamily="34" charset="0"/>
                <a:cs typeface="Arial" panose="020B0604020202020204" pitchFamily="34" charset="0"/>
              </a:rPr>
              <a:t>Continence </a:t>
            </a:r>
            <a:r>
              <a:rPr lang="fr-FR" sz="1400" i="1" dirty="0" smtClean="0">
                <a:solidFill>
                  <a:prstClr val="white"/>
                </a:solidFill>
                <a:latin typeface="Arial" panose="020B0604020202020204" pitchFamily="34" charset="0"/>
                <a:cs typeface="Arial" panose="020B0604020202020204" pitchFamily="34" charset="0"/>
              </a:rPr>
              <a:t>urinaire » - </a:t>
            </a:r>
            <a:r>
              <a:rPr lang="fr-FR" sz="1400" dirty="0" smtClean="0">
                <a:solidFill>
                  <a:schemeClr val="bg1"/>
                </a:solidFill>
                <a:latin typeface="Arial" panose="020B0604020202020204" pitchFamily="34" charset="0"/>
                <a:cs typeface="Arial" panose="020B0604020202020204" pitchFamily="34" charset="0"/>
              </a:rPr>
              <a:t>Cela ne </a:t>
            </a:r>
            <a:r>
              <a:rPr lang="fr-FR" sz="1400" dirty="0">
                <a:solidFill>
                  <a:schemeClr val="bg1"/>
                </a:solidFill>
                <a:latin typeface="Arial" panose="020B0604020202020204" pitchFamily="34" charset="0"/>
                <a:cs typeface="Arial" panose="020B0604020202020204" pitchFamily="34" charset="0"/>
              </a:rPr>
              <a:t>tient pas compte de l’aptitude de la personne pour utiliser seul les toilettes - par exemple, une personne peut nécessiter une aide importante pour aller et utiliser les toilettes et cependant être continent. L’incontinence urinaire inclut toute perte ou fuite d’urine.</a:t>
            </a:r>
          </a:p>
          <a:p>
            <a:pPr marL="171450" indent="-171450" algn="just">
              <a:buFont typeface="Arial" panose="020B0604020202020204" pitchFamily="34" charset="0"/>
              <a:buChar char="•"/>
            </a:pPr>
            <a:r>
              <a:rPr lang="fr-FR" sz="1400" i="1" dirty="0" smtClean="0">
                <a:solidFill>
                  <a:prstClr val="white"/>
                </a:solidFill>
                <a:latin typeface="Arial" panose="020B0604020202020204" pitchFamily="34" charset="0"/>
                <a:cs typeface="Arial" panose="020B0604020202020204" pitchFamily="34" charset="0"/>
              </a:rPr>
              <a:t>Item </a:t>
            </a:r>
            <a:r>
              <a:rPr lang="fr-FR" sz="1400" i="1" dirty="0">
                <a:solidFill>
                  <a:prstClr val="white"/>
                </a:solidFill>
                <a:latin typeface="Arial" panose="020B0604020202020204" pitchFamily="34" charset="0"/>
                <a:cs typeface="Arial" panose="020B0604020202020204" pitchFamily="34" charset="0"/>
              </a:rPr>
              <a:t>« Continence fécale » - </a:t>
            </a:r>
            <a:r>
              <a:rPr lang="fr-FR" sz="1400" dirty="0" smtClean="0">
                <a:solidFill>
                  <a:schemeClr val="bg1"/>
                </a:solidFill>
                <a:latin typeface="Arial" panose="020B0604020202020204" pitchFamily="34" charset="0"/>
                <a:cs typeface="Arial" panose="020B0604020202020204" pitchFamily="34" charset="0"/>
              </a:rPr>
              <a:t>Cela ne </a:t>
            </a:r>
            <a:r>
              <a:rPr lang="fr-FR" sz="1400" dirty="0">
                <a:solidFill>
                  <a:schemeClr val="bg1"/>
                </a:solidFill>
                <a:latin typeface="Arial" panose="020B0604020202020204" pitchFamily="34" charset="0"/>
                <a:cs typeface="Arial" panose="020B0604020202020204" pitchFamily="34" charset="0"/>
              </a:rPr>
              <a:t>tient pas compte de l’aptitude de la personne pour utiliser seul les toilettes - par exemple, une personne peut nécessiter une aide importante pour aller et utiliser les toilettes et cependant être </a:t>
            </a:r>
            <a:r>
              <a:rPr lang="fr-FR" sz="1400" dirty="0" smtClean="0">
                <a:solidFill>
                  <a:schemeClr val="bg1"/>
                </a:solidFill>
                <a:latin typeface="Arial" panose="020B0604020202020204" pitchFamily="34" charset="0"/>
                <a:cs typeface="Arial" panose="020B0604020202020204" pitchFamily="34" charset="0"/>
              </a:rPr>
              <a:t>continent. Une </a:t>
            </a:r>
            <a:r>
              <a:rPr lang="fr-FR" sz="1400" dirty="0">
                <a:solidFill>
                  <a:schemeClr val="bg1"/>
                </a:solidFill>
                <a:latin typeface="Arial" panose="020B0604020202020204" pitchFamily="34" charset="0"/>
                <a:cs typeface="Arial" panose="020B0604020202020204" pitchFamily="34" charset="0"/>
              </a:rPr>
              <a:t>personne peut avoir porter des protections les 3 derniers jours, et pour autant être tout à fait continent.</a:t>
            </a:r>
          </a:p>
        </p:txBody>
      </p:sp>
      <p:sp>
        <p:nvSpPr>
          <p:cNvPr id="6" name="Espace réservé du texte 2"/>
          <p:cNvSpPr>
            <a:spLocks noGrp="1"/>
          </p:cNvSpPr>
          <p:nvPr>
            <p:ph type="body" sz="quarter" idx="10"/>
          </p:nvPr>
        </p:nvSpPr>
        <p:spPr>
          <a:xfrm>
            <a:off x="642938" y="354013"/>
            <a:ext cx="7388954" cy="481012"/>
          </a:xfrm>
        </p:spPr>
        <p:txBody>
          <a:bodyPr/>
          <a:lstStyle/>
          <a:p>
            <a:r>
              <a:rPr lang="fr-FR" dirty="0" smtClean="0"/>
              <a:t>Rappels des points importants</a:t>
            </a:r>
            <a:endParaRPr lang="fr-FR" dirty="0"/>
          </a:p>
        </p:txBody>
      </p:sp>
      <p:sp>
        <p:nvSpPr>
          <p:cNvPr id="7" name="Arrondir un rectangle avec un coin du même côté 6"/>
          <p:cNvSpPr/>
          <p:nvPr/>
        </p:nvSpPr>
        <p:spPr>
          <a:xfrm rot="10800000">
            <a:off x="5800724" y="-11627"/>
            <a:ext cx="23717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Diagnostics médicaux</a:t>
            </a:r>
          </a:p>
        </p:txBody>
      </p:sp>
      <p:grpSp>
        <p:nvGrpSpPr>
          <p:cNvPr id="8" name="Groupe 7"/>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6455648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56418" y="172243"/>
            <a:ext cx="8874252" cy="1325563"/>
          </a:xfrm>
        </p:spPr>
        <p:txBody>
          <a:bodyPr/>
          <a:lstStyle/>
          <a:p>
            <a:r>
              <a:rPr lang="fr-FR" sz="1600" dirty="0" smtClean="0"/>
              <a:t>Section G. Etat fonctionnel</a:t>
            </a:r>
          </a:p>
          <a:p>
            <a:endParaRPr lang="fr-FR" dirty="0"/>
          </a:p>
        </p:txBody>
      </p:sp>
      <p:sp>
        <p:nvSpPr>
          <p:cNvPr id="3" name="Espace réservé du texte 2"/>
          <p:cNvSpPr>
            <a:spLocks noGrp="1"/>
          </p:cNvSpPr>
          <p:nvPr>
            <p:ph type="body" sz="quarter" idx="10"/>
          </p:nvPr>
        </p:nvSpPr>
        <p:spPr>
          <a:xfrm>
            <a:off x="642938" y="150298"/>
            <a:ext cx="7388954" cy="684727"/>
          </a:xfrm>
        </p:spPr>
        <p:txBody>
          <a:bodyPr>
            <a:noAutofit/>
          </a:bodyPr>
          <a:lstStyle/>
          <a:p>
            <a:r>
              <a:rPr lang="fr-FR" sz="1600" dirty="0" smtClean="0"/>
              <a:t>Présentation du domaine</a:t>
            </a:r>
            <a:endParaRPr lang="fr-FR" sz="1600" dirty="0"/>
          </a:p>
        </p:txBody>
      </p:sp>
      <p:sp>
        <p:nvSpPr>
          <p:cNvPr id="4" name="Rectangle 3"/>
          <p:cNvSpPr/>
          <p:nvPr/>
        </p:nvSpPr>
        <p:spPr>
          <a:xfrm>
            <a:off x="642938" y="1649480"/>
            <a:ext cx="7818120" cy="355904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spcAft>
                <a:spcPts val="1200"/>
              </a:spcAft>
            </a:pPr>
            <a:r>
              <a:rPr lang="fr-FR" sz="1400" dirty="0" smtClean="0">
                <a:solidFill>
                  <a:prstClr val="white"/>
                </a:solidFill>
                <a:latin typeface="Arial" panose="020B0604020202020204" pitchFamily="34" charset="0"/>
                <a:cs typeface="Arial" panose="020B0604020202020204" pitchFamily="34" charset="0"/>
              </a:rPr>
              <a:t>Le domaine </a:t>
            </a:r>
            <a:r>
              <a:rPr lang="fr-FR" sz="1400" b="1" dirty="0" smtClean="0">
                <a:solidFill>
                  <a:prstClr val="white"/>
                </a:solidFill>
                <a:latin typeface="Arial" panose="020B0604020202020204" pitchFamily="34" charset="0"/>
                <a:cs typeface="Arial" panose="020B0604020202020204" pitchFamily="34" charset="0"/>
              </a:rPr>
              <a:t>Etat fonctionnel</a:t>
            </a:r>
            <a:r>
              <a:rPr lang="fr-FR" sz="1400" dirty="0" smtClean="0">
                <a:solidFill>
                  <a:prstClr val="white"/>
                </a:solidFill>
                <a:latin typeface="Arial" panose="020B0604020202020204" pitchFamily="34" charset="0"/>
                <a:cs typeface="Arial" panose="020B0604020202020204" pitchFamily="34" charset="0"/>
              </a:rPr>
              <a:t> s’attache à l’évaluation des performances et des capacités de la personne à la réalisation des activités courantes de la vie quotidienne, des modalités de déplacement et du niveau d’activité ce qui est généralement associé à un mode de vie indépendant :</a:t>
            </a:r>
          </a:p>
          <a:p>
            <a:pPr marL="285750" indent="-285750" algn="just">
              <a:spcAft>
                <a:spcPts val="1200"/>
              </a:spcAft>
              <a:buFont typeface="Arial" panose="020B0604020202020204" pitchFamily="34" charset="0"/>
              <a:buChar char="•"/>
            </a:pPr>
            <a:r>
              <a:rPr lang="fr-FR" sz="1400" dirty="0" smtClean="0">
                <a:latin typeface="Arial" panose="020B0604020202020204" pitchFamily="34" charset="0"/>
                <a:cs typeface="Arial" panose="020B0604020202020204" pitchFamily="34" charset="0"/>
              </a:rPr>
              <a:t>Les activités instrumentales de la vie quotidienne ou AIVQ. </a:t>
            </a:r>
          </a:p>
          <a:p>
            <a:pPr marL="742950" lvl="1" indent="-285750" algn="just">
              <a:spcAft>
                <a:spcPts val="1200"/>
              </a:spcAf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Les AIVQ sont </a:t>
            </a:r>
            <a:r>
              <a:rPr lang="fr-FR" sz="1400" dirty="0">
                <a:solidFill>
                  <a:prstClr val="white"/>
                </a:solidFill>
                <a:latin typeface="Arial" panose="020B0604020202020204" pitchFamily="34" charset="0"/>
                <a:cs typeface="Arial" panose="020B0604020202020204" pitchFamily="34" charset="0"/>
              </a:rPr>
              <a:t>des composantes du comportement habituel des humains qui ne sont pas nécessaires à leur fonctionnement de </a:t>
            </a:r>
            <a:r>
              <a:rPr lang="fr-FR" sz="1400" dirty="0" smtClean="0">
                <a:solidFill>
                  <a:prstClr val="white"/>
                </a:solidFill>
                <a:latin typeface="Arial" panose="020B0604020202020204" pitchFamily="34" charset="0"/>
                <a:cs typeface="Arial" panose="020B0604020202020204" pitchFamily="34" charset="0"/>
              </a:rPr>
              <a:t>base, </a:t>
            </a:r>
            <a:r>
              <a:rPr lang="fr-FR" sz="1400" dirty="0">
                <a:solidFill>
                  <a:prstClr val="white"/>
                </a:solidFill>
                <a:latin typeface="Arial" panose="020B0604020202020204" pitchFamily="34" charset="0"/>
                <a:cs typeface="Arial" panose="020B0604020202020204" pitchFamily="34" charset="0"/>
              </a:rPr>
              <a:t>mais qui permettent à chacun de vivre de manière autonome dans sa communauté</a:t>
            </a:r>
          </a:p>
          <a:p>
            <a:pPr marL="742950" lvl="1" indent="-285750" algn="just">
              <a:spcAft>
                <a:spcPts val="1200"/>
              </a:spcAf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Les AIVQ sont </a:t>
            </a:r>
            <a:r>
              <a:rPr lang="fr-FR" sz="1400" b="1" dirty="0" smtClean="0">
                <a:solidFill>
                  <a:prstClr val="white"/>
                </a:solidFill>
                <a:latin typeface="Arial" panose="020B0604020202020204" pitchFamily="34" charset="0"/>
                <a:cs typeface="Arial" panose="020B0604020202020204" pitchFamily="34" charset="0"/>
              </a:rPr>
              <a:t>un enchainement de sous-tâches définies </a:t>
            </a:r>
            <a:r>
              <a:rPr lang="fr-FR" sz="1400" dirty="0" smtClean="0">
                <a:solidFill>
                  <a:prstClr val="white"/>
                </a:solidFill>
                <a:latin typeface="Arial" panose="020B0604020202020204" pitchFamily="34" charset="0"/>
                <a:cs typeface="Arial" panose="020B0604020202020204" pitchFamily="34" charset="0"/>
              </a:rPr>
              <a:t>qui doivent être programmées. L’AIVQ est réalisée si l’enchainement est abouti.</a:t>
            </a:r>
          </a:p>
          <a:p>
            <a:pPr marL="285750" indent="-285750" algn="just">
              <a:spcAft>
                <a:spcPts val="1200"/>
              </a:spcAft>
              <a:buFont typeface="Arial" panose="020B0604020202020204" pitchFamily="34" charset="0"/>
              <a:buChar char="•"/>
            </a:pPr>
            <a:r>
              <a:rPr lang="fr-FR" sz="1400" dirty="0" smtClean="0">
                <a:latin typeface="Arial" panose="020B0604020202020204" pitchFamily="34" charset="0"/>
                <a:cs typeface="Arial" panose="020B0604020202020204" pitchFamily="34" charset="0"/>
              </a:rPr>
              <a:t>Les activités </a:t>
            </a:r>
            <a:r>
              <a:rPr lang="fr-FR" sz="1400" dirty="0">
                <a:latin typeface="Arial" panose="020B0604020202020204" pitchFamily="34" charset="0"/>
                <a:cs typeface="Arial" panose="020B0604020202020204" pitchFamily="34" charset="0"/>
              </a:rPr>
              <a:t>de la vie quotidienne (AVQ</a:t>
            </a:r>
            <a:r>
              <a:rPr lang="fr-FR" sz="1400" dirty="0" smtClean="0">
                <a:latin typeface="Arial" panose="020B0604020202020204" pitchFamily="34" charset="0"/>
                <a:cs typeface="Arial" panose="020B0604020202020204" pitchFamily="34" charset="0"/>
              </a:rPr>
              <a:t>) qui sont indispensables à un fonctionnement de base.</a:t>
            </a:r>
          </a:p>
        </p:txBody>
      </p:sp>
      <p:sp>
        <p:nvSpPr>
          <p:cNvPr id="5" name="Arrondir un rectangle avec un coin du même côté 4"/>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7" name="Rectangle 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8" name="ZoneTexte 7">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0365460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Présentation du domaine</a:t>
            </a:r>
            <a:endParaRPr lang="fr-FR" dirty="0"/>
          </a:p>
        </p:txBody>
      </p:sp>
      <p:sp>
        <p:nvSpPr>
          <p:cNvPr id="11" name="Rectangle 10"/>
          <p:cNvSpPr/>
          <p:nvPr/>
        </p:nvSpPr>
        <p:spPr>
          <a:xfrm>
            <a:off x="642938" y="1407898"/>
            <a:ext cx="7818120" cy="4042204"/>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r-FR" sz="1400" b="1" u="sng" dirty="0" smtClean="0">
                <a:solidFill>
                  <a:schemeClr val="bg1"/>
                </a:solidFill>
                <a:latin typeface="Arial" panose="020B0604020202020204" pitchFamily="34" charset="0"/>
                <a:cs typeface="Arial" panose="020B0604020202020204" pitchFamily="34" charset="0"/>
              </a:rPr>
              <a:t>CAPACITE ET PERFORMANCE</a:t>
            </a:r>
          </a:p>
          <a:p>
            <a:pPr algn="ctr"/>
            <a:endParaRPr lang="fr-FR" sz="1400" u="sng" dirty="0" smtClean="0">
              <a:solidFill>
                <a:schemeClr val="bg1"/>
              </a:solidFill>
              <a:latin typeface="Arial" panose="020B0604020202020204" pitchFamily="34" charset="0"/>
              <a:cs typeface="Arial" panose="020B0604020202020204" pitchFamily="34" charset="0"/>
            </a:endParaRPr>
          </a:p>
          <a:p>
            <a:pPr marL="171450" indent="-171450" algn="just">
              <a:spcAft>
                <a:spcPts val="1200"/>
              </a:spcAft>
              <a:buFont typeface="Arial" panose="020B0604020202020204" pitchFamily="34" charset="0"/>
              <a:buChar char="•"/>
            </a:pPr>
            <a:r>
              <a:rPr lang="fr-FR" sz="1400" b="1" dirty="0" smtClean="0">
                <a:solidFill>
                  <a:schemeClr val="bg1"/>
                </a:solidFill>
                <a:latin typeface="Arial" panose="020B0604020202020204" pitchFamily="34" charset="0"/>
                <a:cs typeface="Arial" panose="020B0604020202020204" pitchFamily="34" charset="0"/>
              </a:rPr>
              <a:t>PERFORMANCE</a:t>
            </a:r>
            <a:r>
              <a:rPr lang="fr-FR" sz="1400" dirty="0" smtClean="0">
                <a:solidFill>
                  <a:schemeClr val="bg1"/>
                </a:solidFill>
                <a:latin typeface="Arial" panose="020B0604020202020204" pitchFamily="34" charset="0"/>
                <a:cs typeface="Arial" panose="020B0604020202020204" pitchFamily="34" charset="0"/>
              </a:rPr>
              <a:t> : Il faut évaluer ce que la personne a </a:t>
            </a:r>
            <a:r>
              <a:rPr lang="fr-FR" sz="1400" b="1" dirty="0" smtClean="0">
                <a:solidFill>
                  <a:schemeClr val="bg1"/>
                </a:solidFill>
                <a:latin typeface="Arial" panose="020B0604020202020204" pitchFamily="34" charset="0"/>
                <a:cs typeface="Arial" panose="020B0604020202020204" pitchFamily="34" charset="0"/>
              </a:rPr>
              <a:t>effectivement accompli durant les 3 </a:t>
            </a:r>
            <a:r>
              <a:rPr lang="fr-FR" sz="1400" dirty="0" smtClean="0">
                <a:solidFill>
                  <a:schemeClr val="bg1"/>
                </a:solidFill>
                <a:latin typeface="Arial" panose="020B0604020202020204" pitchFamily="34" charset="0"/>
                <a:cs typeface="Arial" panose="020B0604020202020204" pitchFamily="34" charset="0"/>
              </a:rPr>
              <a:t>derniers jours et non pas ce qu’elle aurait été capable d’accomplir. Ce que la personne fait.</a:t>
            </a:r>
          </a:p>
          <a:p>
            <a:pPr marL="171450" indent="-171450" algn="just">
              <a:spcAft>
                <a:spcPts val="1200"/>
              </a:spcAft>
              <a:buFont typeface="Arial" panose="020B0604020202020204" pitchFamily="34" charset="0"/>
              <a:buChar char="•"/>
            </a:pPr>
            <a:r>
              <a:rPr lang="fr-FR" sz="1400" b="1" dirty="0" smtClean="0">
                <a:solidFill>
                  <a:schemeClr val="bg1"/>
                </a:solidFill>
                <a:latin typeface="Arial" panose="020B0604020202020204" pitchFamily="34" charset="0"/>
                <a:cs typeface="Arial" panose="020B0604020202020204" pitchFamily="34" charset="0"/>
              </a:rPr>
              <a:t>CAPACITE</a:t>
            </a:r>
            <a:r>
              <a:rPr lang="fr-FR" sz="1400" dirty="0" smtClean="0">
                <a:solidFill>
                  <a:schemeClr val="bg1"/>
                </a:solidFill>
                <a:latin typeface="Arial" panose="020B0604020202020204" pitchFamily="34" charset="0"/>
                <a:cs typeface="Arial" panose="020B0604020202020204" pitchFamily="34" charset="0"/>
              </a:rPr>
              <a:t> : Il </a:t>
            </a:r>
            <a:r>
              <a:rPr lang="fr-FR" sz="1400" dirty="0">
                <a:solidFill>
                  <a:schemeClr val="bg1"/>
                </a:solidFill>
                <a:latin typeface="Arial" panose="020B0604020202020204" pitchFamily="34" charset="0"/>
                <a:cs typeface="Arial" panose="020B0604020202020204" pitchFamily="34" charset="0"/>
              </a:rPr>
              <a:t>faut évaluer </a:t>
            </a:r>
            <a:r>
              <a:rPr lang="fr-FR" sz="1400" dirty="0" smtClean="0">
                <a:solidFill>
                  <a:schemeClr val="bg1"/>
                </a:solidFill>
                <a:latin typeface="Arial" panose="020B0604020202020204" pitchFamily="34" charset="0"/>
                <a:cs typeface="Arial" panose="020B0604020202020204" pitchFamily="34" charset="0"/>
              </a:rPr>
              <a:t>l’aptitude présumée de la personne à accomplir l’activité. </a:t>
            </a:r>
            <a:r>
              <a:rPr lang="fr-FR" sz="1400" dirty="0">
                <a:solidFill>
                  <a:schemeClr val="bg1"/>
                </a:solidFill>
                <a:latin typeface="Arial" panose="020B0604020202020204" pitchFamily="34" charset="0"/>
                <a:cs typeface="Arial" panose="020B0604020202020204" pitchFamily="34" charset="0"/>
              </a:rPr>
              <a:t>Vous devrez par moment vous fier à votre estimation personnelle</a:t>
            </a:r>
            <a:r>
              <a:rPr lang="fr-FR" sz="1400" dirty="0" smtClean="0">
                <a:solidFill>
                  <a:schemeClr val="bg1"/>
                </a:solidFill>
                <a:latin typeface="Arial" panose="020B0604020202020204" pitchFamily="34" charset="0"/>
                <a:cs typeface="Arial" panose="020B0604020202020204" pitchFamily="34" charset="0"/>
              </a:rPr>
              <a:t>. Ce que la personne pourrait faire.</a:t>
            </a:r>
          </a:p>
          <a:p>
            <a:pPr marL="171450" indent="-171450" algn="just">
              <a:spcAft>
                <a:spcPts val="1200"/>
              </a:spcAft>
              <a:buFont typeface="Arial" panose="020B0604020202020204" pitchFamily="34" charset="0"/>
              <a:buChar char="•"/>
            </a:pPr>
            <a:r>
              <a:rPr lang="fr-FR" sz="1400" dirty="0">
                <a:solidFill>
                  <a:schemeClr val="bg1"/>
                </a:solidFill>
                <a:latin typeface="Arial" panose="020B0604020202020204" pitchFamily="34" charset="0"/>
                <a:cs typeface="Arial" panose="020B0604020202020204" pitchFamily="34" charset="0"/>
              </a:rPr>
              <a:t>Les codages entre capacités et performances sont parfois différents. Le plus souvent les niveaux de performances sont </a:t>
            </a:r>
            <a:r>
              <a:rPr lang="fr-FR" sz="1400" dirty="0" smtClean="0">
                <a:solidFill>
                  <a:schemeClr val="bg1"/>
                </a:solidFill>
                <a:latin typeface="Arial" panose="020B0604020202020204" pitchFamily="34" charset="0"/>
                <a:cs typeface="Arial" panose="020B0604020202020204" pitchFamily="34" charset="0"/>
              </a:rPr>
              <a:t>inférieurs aux capacités. Dans certains cas, la personne peut accomplir des activités sans en avoir les capacités pleines et entières. Par exemple : une personne qui conduit une voiture de façon indépendante (donc sans aide) alors qu’elle a des problèmes de vision - une personne monte des marches alors qu’elle tombe sans arrêt.</a:t>
            </a:r>
          </a:p>
          <a:p>
            <a:pPr marL="171450" indent="-171450" algn="just">
              <a:spcAft>
                <a:spcPts val="1200"/>
              </a:spcAft>
              <a:buFont typeface="Arial" panose="020B0604020202020204" pitchFamily="34" charset="0"/>
              <a:buChar char="•"/>
            </a:pPr>
            <a:r>
              <a:rPr lang="fr-FR" sz="1400" dirty="0" smtClean="0">
                <a:solidFill>
                  <a:schemeClr val="bg1"/>
                </a:solidFill>
                <a:latin typeface="Arial" panose="020B0604020202020204" pitchFamily="34" charset="0"/>
                <a:cs typeface="Arial" panose="020B0604020202020204" pitchFamily="34" charset="0"/>
              </a:rPr>
              <a:t>Il </a:t>
            </a:r>
            <a:r>
              <a:rPr lang="fr-FR" sz="1400" dirty="0">
                <a:solidFill>
                  <a:schemeClr val="bg1"/>
                </a:solidFill>
                <a:latin typeface="Arial" panose="020B0604020202020204" pitchFamily="34" charset="0"/>
                <a:cs typeface="Arial" panose="020B0604020202020204" pitchFamily="34" charset="0"/>
              </a:rPr>
              <a:t>est important de faire la distinction entre l’aptitude physique et la non-</a:t>
            </a:r>
            <a:r>
              <a:rPr lang="fr-FR" sz="1400" dirty="0" smtClean="0">
                <a:solidFill>
                  <a:schemeClr val="bg1"/>
                </a:solidFill>
                <a:latin typeface="Arial" panose="020B0604020202020204" pitchFamily="34" charset="0"/>
                <a:cs typeface="Arial" panose="020B0604020202020204" pitchFamily="34" charset="0"/>
              </a:rPr>
              <a:t>performance, une personne qui choisit de ne pas faire une activité qu’elle serait en capacité de faire (par habitude, culture,…). </a:t>
            </a:r>
          </a:p>
        </p:txBody>
      </p:sp>
      <p:sp>
        <p:nvSpPr>
          <p:cNvPr id="12" name="ZoneTexte 11"/>
          <p:cNvSpPr txBox="1"/>
          <p:nvPr/>
        </p:nvSpPr>
        <p:spPr>
          <a:xfrm rot="16200000">
            <a:off x="-22469" y="3275112"/>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7" name="Arrondir un rectangle avec un coin du même côté 6"/>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8" name="Rectangle 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9" name="ZoneTexte 8">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6787036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a:t>Les items du domaine</a:t>
            </a:r>
          </a:p>
        </p:txBody>
      </p:sp>
      <p:sp>
        <p:nvSpPr>
          <p:cNvPr id="8" name="Rectangle 7"/>
          <p:cNvSpPr/>
          <p:nvPr/>
        </p:nvSpPr>
        <p:spPr>
          <a:xfrm>
            <a:off x="642938" y="1212559"/>
            <a:ext cx="7818120" cy="347915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i="1" dirty="0">
                <a:solidFill>
                  <a:srgbClr val="0F3A9C"/>
                </a:solidFill>
              </a:rPr>
              <a:t>	</a:t>
            </a:r>
          </a:p>
          <a:p>
            <a:pPr algn="just"/>
            <a:r>
              <a:rPr lang="fr-FR" sz="1200" b="1" i="1" dirty="0">
                <a:solidFill>
                  <a:srgbClr val="0F3A9C"/>
                </a:solidFill>
              </a:rPr>
              <a:t>	Performance</a:t>
            </a:r>
            <a:endParaRPr lang="fr-FR" sz="1200" i="1" dirty="0">
              <a:solidFill>
                <a:srgbClr val="0F3A9C"/>
              </a:solidFill>
            </a:endParaRPr>
          </a:p>
          <a:p>
            <a:pPr algn="just"/>
            <a:r>
              <a:rPr lang="fr-FR" sz="1200" i="1" dirty="0">
                <a:solidFill>
                  <a:srgbClr val="0F3A9C"/>
                </a:solidFill>
              </a:rPr>
              <a:t>	</a:t>
            </a:r>
            <a:r>
              <a:rPr lang="fr-FR" sz="1200" dirty="0">
                <a:solidFill>
                  <a:srgbClr val="0F3A9C"/>
                </a:solidFill>
              </a:rPr>
              <a:t>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 </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1" algn="just"/>
            <a:endParaRPr lang="fr-FR" sz="1200" b="1" i="1" dirty="0">
              <a:solidFill>
                <a:srgbClr val="000090"/>
              </a:solidFill>
            </a:endParaRPr>
          </a:p>
          <a:p>
            <a:pPr lvl="1" algn="just"/>
            <a:r>
              <a:rPr lang="fr-FR" sz="1200" b="1" i="1" dirty="0">
                <a:solidFill>
                  <a:srgbClr val="000090"/>
                </a:solidFill>
              </a:rPr>
              <a:t>Capacités</a:t>
            </a: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endParaRPr lang="fr-FR" sz="1200" dirty="0">
              <a:solidFill>
                <a:srgbClr val="FF0000"/>
              </a:solidFill>
            </a:endParaRPr>
          </a:p>
        </p:txBody>
      </p:sp>
      <p:sp>
        <p:nvSpPr>
          <p:cNvPr id="13" name="ZoneTexte 12"/>
          <p:cNvSpPr txBox="1"/>
          <p:nvPr/>
        </p:nvSpPr>
        <p:spPr>
          <a:xfrm rot="16200000">
            <a:off x="-22469" y="5335905"/>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7" name="Arrondir un rectangle avec un coin du même côté 6"/>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11" name="Rectangle 10"/>
          <p:cNvSpPr/>
          <p:nvPr/>
        </p:nvSpPr>
        <p:spPr>
          <a:xfrm>
            <a:off x="642938" y="4868127"/>
            <a:ext cx="7818120" cy="124333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Le codage 8 – Signifie que l’activité </a:t>
            </a:r>
            <a:r>
              <a:rPr lang="fr-FR" sz="1400" b="1" dirty="0" smtClean="0">
                <a:solidFill>
                  <a:prstClr val="white"/>
                </a:solidFill>
                <a:latin typeface="Arial" panose="020B0604020202020204" pitchFamily="34" charset="0"/>
                <a:cs typeface="Arial" panose="020B0604020202020204" pitchFamily="34" charset="0"/>
              </a:rPr>
              <a:t>n’a pas été accomplie durant l’ensemble de la période ni par la personne ni par un tiers</a:t>
            </a:r>
            <a:r>
              <a:rPr lang="fr-FR" sz="1400" dirty="0" smtClean="0">
                <a:solidFill>
                  <a:prstClr val="white"/>
                </a:solidFill>
                <a:latin typeface="Arial" panose="020B0604020202020204" pitchFamily="34" charset="0"/>
                <a:cs typeface="Arial" panose="020B0604020202020204" pitchFamily="34" charset="0"/>
              </a:rPr>
              <a:t>, il ne peut pas être utilisé pour la capacité. </a:t>
            </a:r>
          </a:p>
          <a:p>
            <a:pPr algn="just"/>
            <a:r>
              <a:rPr lang="fr-FR" sz="1400" dirty="0" smtClean="0">
                <a:solidFill>
                  <a:prstClr val="white"/>
                </a:solidFill>
                <a:latin typeface="Arial" panose="020B0604020202020204" pitchFamily="34" charset="0"/>
                <a:cs typeface="Arial" panose="020B0604020202020204" pitchFamily="34" charset="0"/>
              </a:rPr>
              <a:t>La capacité est estimée, donc toujours codée.</a:t>
            </a:r>
          </a:p>
          <a:p>
            <a:pPr algn="just"/>
            <a:r>
              <a:rPr lang="fr-FR" sz="1400" dirty="0" smtClean="0">
                <a:solidFill>
                  <a:prstClr val="white"/>
                </a:solidFill>
                <a:latin typeface="Arial" panose="020B0604020202020204" pitchFamily="34" charset="0"/>
                <a:cs typeface="Arial" panose="020B0604020202020204" pitchFamily="34" charset="0"/>
              </a:rPr>
              <a:t>Le codage 6 – Signifie que l’activité </a:t>
            </a:r>
            <a:r>
              <a:rPr lang="fr-FR" sz="1400" b="1" dirty="0" smtClean="0">
                <a:solidFill>
                  <a:prstClr val="white"/>
                </a:solidFill>
                <a:latin typeface="Arial" panose="020B0604020202020204" pitchFamily="34" charset="0"/>
                <a:cs typeface="Arial" panose="020B0604020202020204" pitchFamily="34" charset="0"/>
              </a:rPr>
              <a:t>n’est pas accomplie par la personne, mais elle est totalement réalisée par d’autres, durant les 3 derniers jours</a:t>
            </a:r>
            <a:r>
              <a:rPr lang="fr-FR" sz="1400" dirty="0" smtClean="0">
                <a:solidFill>
                  <a:prstClr val="white"/>
                </a:solidFill>
                <a:latin typeface="Arial" panose="020B0604020202020204" pitchFamily="34" charset="0"/>
                <a:cs typeface="Arial" panose="020B0604020202020204" pitchFamily="34" charset="0"/>
              </a:rPr>
              <a:t>.</a:t>
            </a:r>
            <a:endParaRPr lang="fr-FR" sz="1400" dirty="0">
              <a:solidFill>
                <a:prstClr val="white"/>
              </a:solidFill>
              <a:latin typeface="Arial" panose="020B0604020202020204" pitchFamily="34" charset="0"/>
              <a:cs typeface="Arial" panose="020B0604020202020204" pitchFamily="34" charset="0"/>
            </a:endParaRP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96411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 statut de l’outil interRAI Home Care</a:t>
            </a:r>
            <a:endParaRPr lang="fr-FR" dirty="0"/>
          </a:p>
        </p:txBody>
      </p:sp>
      <p:sp>
        <p:nvSpPr>
          <p:cNvPr id="5" name="Espace réservé du texte 8"/>
          <p:cNvSpPr>
            <a:spLocks noGrp="1"/>
          </p:cNvSpPr>
          <p:nvPr>
            <p:ph type="body" sz="quarter" idx="11"/>
          </p:nvPr>
        </p:nvSpPr>
        <p:spPr>
          <a:xfrm>
            <a:off x="642938" y="1238358"/>
            <a:ext cx="7796727" cy="4286008"/>
          </a:xfrm>
        </p:spPr>
        <p:txBody>
          <a:bodyPr>
            <a:noAutofit/>
          </a:bodyPr>
          <a:lstStyle/>
          <a:p>
            <a:pPr algn="just"/>
            <a:r>
              <a:rPr lang="fr-FR" b="0" dirty="0"/>
              <a:t>Dès que les gestionnaires sont formés, </a:t>
            </a:r>
            <a:r>
              <a:rPr lang="fr-FR" dirty="0" smtClean="0"/>
              <a:t>interRAI </a:t>
            </a:r>
            <a:r>
              <a:rPr lang="fr-FR" dirty="0"/>
              <a:t>doit remplacer tous les autres outils qui sont utilisés pour réaliser des évaluations des personnes suivies en gestion de cas</a:t>
            </a:r>
            <a:r>
              <a:rPr lang="fr-FR" b="0" dirty="0"/>
              <a:t>. </a:t>
            </a:r>
            <a:endParaRPr lang="fr-FR" b="0" dirty="0" smtClean="0"/>
          </a:p>
          <a:p>
            <a:pPr algn="just"/>
            <a:endParaRPr lang="fr-FR" b="0" dirty="0"/>
          </a:p>
          <a:p>
            <a:pPr algn="just"/>
            <a:r>
              <a:rPr lang="fr-FR" b="0" dirty="0" smtClean="0"/>
              <a:t>L’InterRAI </a:t>
            </a:r>
            <a:r>
              <a:rPr lang="fr-FR" b="0" dirty="0"/>
              <a:t>HC est en cours d’implémentation dans vos outils métiers. </a:t>
            </a:r>
            <a:r>
              <a:rPr lang="fr-FR" dirty="0"/>
              <a:t>En attendant, il est important de se familiariser avec la démarche à l’aide du formulaire papier.</a:t>
            </a:r>
          </a:p>
          <a:p>
            <a:pPr algn="just"/>
            <a:endParaRPr lang="fr-FR" b="0" dirty="0"/>
          </a:p>
          <a:p>
            <a:pPr algn="just"/>
            <a:r>
              <a:rPr lang="fr-FR" b="0" dirty="0"/>
              <a:t>L’utilisation d’un outil commun est inscrite dans le décret </a:t>
            </a:r>
            <a:r>
              <a:rPr lang="fr-FR" b="0" dirty="0" smtClean="0"/>
              <a:t>du 29 septembre 2011 relatif au cahier des charges des MAIA</a:t>
            </a:r>
            <a:r>
              <a:rPr lang="fr-FR" b="0" dirty="0"/>
              <a:t>, sans préciser de quel outil il s’agit.</a:t>
            </a:r>
          </a:p>
          <a:p>
            <a:pPr algn="just"/>
            <a:endParaRPr lang="fr-FR" b="0" dirty="0"/>
          </a:p>
          <a:p>
            <a:pPr marL="461963" lvl="1" indent="-285750" algn="just">
              <a:spcBef>
                <a:spcPts val="0"/>
              </a:spcBef>
              <a:buFont typeface="Wingdings" panose="05000000000000000000" pitchFamily="2" charset="2"/>
              <a:buChar char="è"/>
            </a:pPr>
            <a:r>
              <a:rPr lang="fr-FR" sz="1800" b="0" dirty="0" smtClean="0"/>
              <a:t>A l’occasion de la révision des textes réglementaires, la référence à l ’OEMD pourra être intégrée</a:t>
            </a:r>
          </a:p>
          <a:p>
            <a:pPr marL="461963" lvl="1" indent="-285750" algn="just">
              <a:spcBef>
                <a:spcPts val="0"/>
              </a:spcBef>
              <a:buFont typeface="Wingdings" panose="05000000000000000000" pitchFamily="2" charset="2"/>
              <a:buChar char="è"/>
            </a:pPr>
            <a:r>
              <a:rPr lang="fr-FR" sz="1800" b="0" dirty="0" smtClean="0"/>
              <a:t>Le </a:t>
            </a:r>
            <a:r>
              <a:rPr lang="fr-FR" sz="1800" b="1" dirty="0">
                <a:solidFill>
                  <a:srgbClr val="78B955"/>
                </a:solidFill>
              </a:rPr>
              <a:t>référentiel fonctionnel et technique OEMD </a:t>
            </a:r>
            <a:r>
              <a:rPr lang="fr-FR" sz="1800" b="0" dirty="0"/>
              <a:t>fait partie du cadre national des projets de e-santé (référentiels opposables aux industriels)</a:t>
            </a:r>
          </a:p>
        </p:txBody>
      </p:sp>
    </p:spTree>
    <p:extLst>
      <p:ext uri="{BB962C8B-B14F-4D97-AF65-F5344CB8AC3E}">
        <p14:creationId xmlns:p14="http://schemas.microsoft.com/office/powerpoint/2010/main" val="26260117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a:t>Les items du domaine</a:t>
            </a:r>
          </a:p>
        </p:txBody>
      </p:sp>
      <p:sp>
        <p:nvSpPr>
          <p:cNvPr id="8" name="Rectangle 7"/>
          <p:cNvSpPr/>
          <p:nvPr/>
        </p:nvSpPr>
        <p:spPr>
          <a:xfrm>
            <a:off x="642938" y="1206540"/>
            <a:ext cx="8049506" cy="389761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	</a:t>
            </a:r>
            <a:endParaRPr lang="fr-FR" sz="1200" i="1" dirty="0" smtClean="0">
              <a:solidFill>
                <a:srgbClr val="0F3A9C"/>
              </a:solidFill>
            </a:endParaRPr>
          </a:p>
          <a:p>
            <a:pPr algn="just"/>
            <a:endParaRPr lang="fr-FR" sz="1200" i="1" dirty="0">
              <a:solidFill>
                <a:srgbClr val="0F3A9C"/>
              </a:solidFill>
            </a:endParaRPr>
          </a:p>
          <a:p>
            <a:pPr algn="just"/>
            <a:endParaRPr lang="fr-FR" sz="1200" i="1" dirty="0" smtClean="0">
              <a:solidFill>
                <a:srgbClr val="0F3A9C"/>
              </a:solidFill>
            </a:endParaRPr>
          </a:p>
          <a:p>
            <a:pPr algn="just"/>
            <a:endParaRPr lang="fr-FR" sz="1200" i="1" dirty="0" smtClean="0">
              <a:solidFill>
                <a:srgbClr val="0F3A9C"/>
              </a:solidFill>
            </a:endParaRPr>
          </a:p>
          <a:p>
            <a:pPr algn="just"/>
            <a:r>
              <a:rPr lang="fr-FR" sz="1200" i="1" dirty="0" smtClean="0">
                <a:solidFill>
                  <a:srgbClr val="0F3A9C"/>
                </a:solidFill>
              </a:rPr>
              <a:t>	</a:t>
            </a:r>
            <a:endParaRPr lang="fr-FR" sz="1200" dirty="0" smtClean="0">
              <a:solidFill>
                <a:srgbClr val="FF0000"/>
              </a:solidFill>
            </a:endParaRPr>
          </a:p>
        </p:txBody>
      </p:sp>
      <p:sp>
        <p:nvSpPr>
          <p:cNvPr id="13" name="ZoneTexte 12"/>
          <p:cNvSpPr txBox="1"/>
          <p:nvPr/>
        </p:nvSpPr>
        <p:spPr>
          <a:xfrm rot="16200000">
            <a:off x="-22469" y="5555308"/>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7" name="Arrondir un rectangle avec un coin du même côté 6"/>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4" name="Rectangle 3"/>
          <p:cNvSpPr/>
          <p:nvPr/>
        </p:nvSpPr>
        <p:spPr>
          <a:xfrm>
            <a:off x="653971" y="1387943"/>
            <a:ext cx="6962893" cy="1015663"/>
          </a:xfrm>
          <a:prstGeom prst="rect">
            <a:avLst/>
          </a:prstGeom>
        </p:spPr>
        <p:txBody>
          <a:bodyPr wrap="square">
            <a:spAutoFit/>
          </a:bodyPr>
          <a:lstStyle/>
          <a:p>
            <a:pPr lvl="0" algn="just"/>
            <a:r>
              <a:rPr lang="fr-FR" sz="1200" b="1" dirty="0">
                <a:solidFill>
                  <a:srgbClr val="0F3A9C"/>
                </a:solidFill>
              </a:rPr>
              <a:t>iG1aa - Préparation des repas </a:t>
            </a:r>
          </a:p>
          <a:p>
            <a:pPr lvl="0" algn="just"/>
            <a:r>
              <a:rPr lang="fr-FR" sz="1200" i="1" dirty="0">
                <a:solidFill>
                  <a:srgbClr val="0F3A9C"/>
                </a:solidFill>
              </a:rPr>
              <a:t>Comment les repas sont préparés (planifier les menus, rassembler les ingrédients, faire cuire, disposer les aliments et les couverts). Indépendamment de la qualité ou de sa valeur nutritionnelle. </a:t>
            </a:r>
            <a:endParaRPr lang="fr-FR" sz="1200" i="1" dirty="0" smtClean="0">
              <a:solidFill>
                <a:srgbClr val="0F3A9C"/>
              </a:solidFill>
            </a:endParaRPr>
          </a:p>
          <a:p>
            <a:pPr lvl="0" algn="just"/>
            <a:endParaRPr lang="fr-FR" sz="1200" i="1" dirty="0">
              <a:solidFill>
                <a:srgbClr val="0F3A9C"/>
              </a:solidFill>
            </a:endParaRPr>
          </a:p>
          <a:p>
            <a:pPr lvl="0" algn="just"/>
            <a:endParaRPr lang="fr-FR" sz="1200" i="1" dirty="0">
              <a:solidFill>
                <a:srgbClr val="0F3A9C"/>
              </a:solidFill>
            </a:endParaRPr>
          </a:p>
        </p:txBody>
      </p:sp>
      <p:sp>
        <p:nvSpPr>
          <p:cNvPr id="6" name="Rectangle 5"/>
          <p:cNvSpPr/>
          <p:nvPr/>
        </p:nvSpPr>
        <p:spPr>
          <a:xfrm>
            <a:off x="1551007" y="2112788"/>
            <a:ext cx="7199311" cy="1569660"/>
          </a:xfrm>
          <a:prstGeom prst="rect">
            <a:avLst/>
          </a:prstGeom>
        </p:spPr>
        <p:txBody>
          <a:bodyPr wrap="square">
            <a:spAutoFit/>
          </a:bodyPr>
          <a:lstStyle/>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p:txBody>
      </p:sp>
      <p:sp>
        <p:nvSpPr>
          <p:cNvPr id="12" name="Rectangle 11"/>
          <p:cNvSpPr/>
          <p:nvPr/>
        </p:nvSpPr>
        <p:spPr>
          <a:xfrm>
            <a:off x="1551007" y="3708903"/>
            <a:ext cx="7199311" cy="1384995"/>
          </a:xfrm>
          <a:prstGeom prst="rect">
            <a:avLst/>
          </a:prstGeom>
        </p:spPr>
        <p:txBody>
          <a:bodyPr wrap="square">
            <a:spAutoFit/>
          </a:bodyPr>
          <a:lstStyle/>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 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14" name="Rectangle 13"/>
          <p:cNvSpPr/>
          <p:nvPr/>
        </p:nvSpPr>
        <p:spPr>
          <a:xfrm>
            <a:off x="700813" y="3717173"/>
            <a:ext cx="738850" cy="276999"/>
          </a:xfrm>
          <a:prstGeom prst="rect">
            <a:avLst/>
          </a:prstGeom>
        </p:spPr>
        <p:txBody>
          <a:bodyPr wrap="square">
            <a:spAutoFit/>
          </a:bodyPr>
          <a:lstStyle/>
          <a:p>
            <a:pPr lvl="0" algn="just"/>
            <a:r>
              <a:rPr lang="fr-FR" sz="1200" b="1" i="1" dirty="0" smtClean="0">
                <a:solidFill>
                  <a:srgbClr val="0F3A9C"/>
                </a:solidFill>
              </a:rPr>
              <a:t>Capacité</a:t>
            </a:r>
            <a:endParaRPr lang="fr-FR" sz="1200" b="1" i="1" dirty="0">
              <a:solidFill>
                <a:srgbClr val="0F3A9C"/>
              </a:solidFill>
            </a:endParaRPr>
          </a:p>
        </p:txBody>
      </p:sp>
      <p:sp>
        <p:nvSpPr>
          <p:cNvPr id="15" name="Rectangle 14"/>
          <p:cNvSpPr/>
          <p:nvPr/>
        </p:nvSpPr>
        <p:spPr>
          <a:xfrm>
            <a:off x="700813" y="2100056"/>
            <a:ext cx="1335763" cy="276999"/>
          </a:xfrm>
          <a:prstGeom prst="rect">
            <a:avLst/>
          </a:prstGeom>
        </p:spPr>
        <p:txBody>
          <a:bodyPr wrap="square">
            <a:spAutoFit/>
          </a:bodyPr>
          <a:lstStyle/>
          <a:p>
            <a:pPr lvl="0" algn="just"/>
            <a:r>
              <a:rPr lang="fr-FR" sz="1200" b="1" i="1" dirty="0" smtClean="0">
                <a:solidFill>
                  <a:srgbClr val="0F3A9C"/>
                </a:solidFill>
              </a:rPr>
              <a:t>Performance</a:t>
            </a:r>
            <a:endParaRPr lang="fr-FR" sz="1200" b="1" i="1" dirty="0">
              <a:solidFill>
                <a:srgbClr val="0F3A9C"/>
              </a:solidFill>
            </a:endParaRPr>
          </a:p>
        </p:txBody>
      </p:sp>
      <p:sp>
        <p:nvSpPr>
          <p:cNvPr id="17" name="Rectangle 16"/>
          <p:cNvSpPr/>
          <p:nvPr/>
        </p:nvSpPr>
        <p:spPr>
          <a:xfrm>
            <a:off x="642938" y="5170825"/>
            <a:ext cx="8049506" cy="1082098"/>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300" dirty="0" smtClean="0">
                <a:solidFill>
                  <a:prstClr val="white"/>
                </a:solidFill>
                <a:latin typeface="Arial" panose="020B0604020202020204" pitchFamily="34" charset="0"/>
                <a:cs typeface="Arial" panose="020B0604020202020204" pitchFamily="34" charset="0"/>
              </a:rPr>
              <a:t>Ex </a:t>
            </a:r>
            <a:r>
              <a:rPr lang="fr-FR" sz="1300" dirty="0">
                <a:solidFill>
                  <a:prstClr val="white"/>
                </a:solidFill>
                <a:latin typeface="Arial" panose="020B0604020202020204" pitchFamily="34" charset="0"/>
                <a:cs typeface="Arial" panose="020B0604020202020204" pitchFamily="34" charset="0"/>
              </a:rPr>
              <a:t>: si la personne est capable de préparer des céréales froides pour le petit déjeuner </a:t>
            </a:r>
            <a:r>
              <a:rPr lang="fr-FR" sz="1300" dirty="0" smtClean="0">
                <a:solidFill>
                  <a:prstClr val="white"/>
                </a:solidFill>
                <a:latin typeface="Arial" panose="020B0604020202020204" pitchFamily="34" charset="0"/>
                <a:cs typeface="Arial" panose="020B0604020202020204" pitchFamily="34" charset="0"/>
              </a:rPr>
              <a:t>- composer </a:t>
            </a:r>
            <a:r>
              <a:rPr lang="fr-FR" sz="1300" dirty="0">
                <a:solidFill>
                  <a:prstClr val="white"/>
                </a:solidFill>
                <a:latin typeface="Arial" panose="020B0604020202020204" pitchFamily="34" charset="0"/>
                <a:cs typeface="Arial" panose="020B0604020202020204" pitchFamily="34" charset="0"/>
              </a:rPr>
              <a:t>un sandwich et boire un café au </a:t>
            </a:r>
            <a:r>
              <a:rPr lang="fr-FR" sz="1300" dirty="0" smtClean="0">
                <a:solidFill>
                  <a:prstClr val="white"/>
                </a:solidFill>
                <a:latin typeface="Arial" panose="020B0604020202020204" pitchFamily="34" charset="0"/>
                <a:cs typeface="Arial" panose="020B0604020202020204" pitchFamily="34" charset="0"/>
              </a:rPr>
              <a:t>déjeuner - </a:t>
            </a:r>
            <a:r>
              <a:rPr lang="fr-FR" sz="1300" dirty="0">
                <a:solidFill>
                  <a:prstClr val="white"/>
                </a:solidFill>
                <a:latin typeface="Arial" panose="020B0604020202020204" pitchFamily="34" charset="0"/>
                <a:cs typeface="Arial" panose="020B0604020202020204" pitchFamily="34" charset="0"/>
              </a:rPr>
              <a:t>faire des toasts pour le dîner sans aide, la personne pourra obtenir un code indépendance dans la préparation des repas</a:t>
            </a:r>
            <a:r>
              <a:rPr lang="fr-FR" sz="1300" dirty="0" smtClean="0">
                <a:solidFill>
                  <a:prstClr val="white"/>
                </a:solidFill>
                <a:latin typeface="Arial" panose="020B0604020202020204" pitchFamily="34" charset="0"/>
                <a:cs typeface="Arial" panose="020B0604020202020204" pitchFamily="34" charset="0"/>
              </a:rPr>
              <a:t>. </a:t>
            </a:r>
          </a:p>
          <a:p>
            <a:pPr algn="just"/>
            <a:r>
              <a:rPr lang="fr-FR" sz="1300" dirty="0" smtClean="0">
                <a:solidFill>
                  <a:prstClr val="white"/>
                </a:solidFill>
                <a:latin typeface="Arial" panose="020B0604020202020204" pitchFamily="34" charset="0"/>
                <a:cs typeface="Arial" panose="020B0604020202020204" pitchFamily="34" charset="0"/>
              </a:rPr>
              <a:t>Dans la préparation d’un repas, il y a la notion de mélange de plusieurs ingrédients (au moins 2).</a:t>
            </a:r>
            <a:endParaRPr lang="fr-FR" sz="1300" dirty="0">
              <a:solidFill>
                <a:prstClr val="white"/>
              </a:solidFill>
              <a:latin typeface="Arial" panose="020B0604020202020204" pitchFamily="34" charset="0"/>
              <a:cs typeface="Arial" panose="020B0604020202020204" pitchFamily="34" charset="0"/>
            </a:endParaRPr>
          </a:p>
        </p:txBody>
      </p:sp>
      <p:sp>
        <p:nvSpPr>
          <p:cNvPr id="16" name="ZoneTexte 15"/>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grpSp>
        <p:nvGrpSpPr>
          <p:cNvPr id="18" name="Groupe 17"/>
          <p:cNvGrpSpPr/>
          <p:nvPr/>
        </p:nvGrpSpPr>
        <p:grpSpPr>
          <a:xfrm>
            <a:off x="4251987" y="6437688"/>
            <a:ext cx="640026" cy="325577"/>
            <a:chOff x="4063779" y="6537716"/>
            <a:chExt cx="1016441" cy="200055"/>
          </a:xfrm>
        </p:grpSpPr>
        <p:sp>
          <p:nvSpPr>
            <p:cNvPr id="19" name="Rectangle 1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20" name="ZoneTexte 19">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32588698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3980493"/>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iG1ba </a:t>
            </a:r>
            <a:r>
              <a:rPr lang="fr-FR" sz="1200" b="1" dirty="0">
                <a:solidFill>
                  <a:srgbClr val="0F3A9C"/>
                </a:solidFill>
              </a:rPr>
              <a:t>- Ménage courant </a:t>
            </a:r>
            <a:endParaRPr lang="fr-FR" sz="1200" b="1" dirty="0" smtClean="0">
              <a:solidFill>
                <a:srgbClr val="0F3A9C"/>
              </a:solidFill>
            </a:endParaRPr>
          </a:p>
          <a:p>
            <a:pPr algn="just"/>
            <a:r>
              <a:rPr lang="fr-FR" sz="1200" i="1" dirty="0" smtClean="0">
                <a:solidFill>
                  <a:srgbClr val="0F3A9C"/>
                </a:solidFill>
              </a:rPr>
              <a:t>Comment </a:t>
            </a:r>
            <a:r>
              <a:rPr lang="fr-FR" sz="1200" i="1" dirty="0">
                <a:solidFill>
                  <a:srgbClr val="0F3A9C"/>
                </a:solidFill>
              </a:rPr>
              <a:t>les tâches concernant l'entretien de la maison sont accomplies. </a:t>
            </a:r>
            <a:endParaRPr lang="fr-FR" sz="1200" i="1" dirty="0" smtClean="0">
              <a:solidFill>
                <a:srgbClr val="0F3A9C"/>
              </a:solidFill>
            </a:endParaRPr>
          </a:p>
          <a:p>
            <a:pPr algn="just"/>
            <a:r>
              <a:rPr lang="fr-FR" sz="1200" b="1" i="1" dirty="0" smtClean="0">
                <a:solidFill>
                  <a:srgbClr val="0F3A9C"/>
                </a:solidFill>
              </a:rPr>
              <a:t>Performance</a:t>
            </a:r>
            <a:endParaRPr lang="fr-FR" sz="1200" b="1" i="1" dirty="0">
              <a:solidFill>
                <a:srgbClr val="0F3A9C"/>
              </a:solidFill>
            </a:endParaRP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sp>
        <p:nvSpPr>
          <p:cNvPr id="10" name="Rectangle 9"/>
          <p:cNvSpPr/>
          <p:nvPr/>
        </p:nvSpPr>
        <p:spPr>
          <a:xfrm>
            <a:off x="642938" y="5349068"/>
            <a:ext cx="7818120" cy="82786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Ex : faire la vaisselle, épousseter, faire le lit, faire la lessive. Pas les grandes tâches ménagères comme laver les vitres ou nettoyer le grenier.</a:t>
            </a:r>
            <a:endParaRPr lang="fr-FR" sz="1400" dirty="0">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70" y="5536408"/>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2" name="Arrondir un rectangle avec un coin du même côté 11"/>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3" name="Groupe 12"/>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06087219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7389"/>
            <a:ext cx="7818120" cy="4192159"/>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iG1ca - Gestion des finances </a:t>
            </a:r>
          </a:p>
          <a:p>
            <a:pPr algn="just"/>
            <a:r>
              <a:rPr lang="fr-FR" sz="1200" i="1" dirty="0" smtClean="0">
                <a:solidFill>
                  <a:srgbClr val="0F3A9C"/>
                </a:solidFill>
              </a:rPr>
              <a:t>Comment </a:t>
            </a:r>
            <a:r>
              <a:rPr lang="fr-FR" sz="1200" i="1" dirty="0">
                <a:solidFill>
                  <a:srgbClr val="0F3A9C"/>
                </a:solidFill>
              </a:rPr>
              <a:t>sont payées les factures, sont équilibrés les comptes et les dépenses de la maison, le compte de la carte de crédit est suivi</a:t>
            </a:r>
            <a:r>
              <a:rPr lang="fr-FR" sz="1200" i="1" dirty="0" smtClean="0">
                <a:solidFill>
                  <a:srgbClr val="0F3A9C"/>
                </a:solidFill>
              </a:rPr>
              <a:t>. </a:t>
            </a:r>
          </a:p>
          <a:p>
            <a:pPr algn="just"/>
            <a:r>
              <a:rPr lang="fr-FR" sz="1200" b="1" i="1" dirty="0" smtClean="0">
                <a:solidFill>
                  <a:srgbClr val="0F3A9C"/>
                </a:solidFill>
              </a:rPr>
              <a:t>Performance</a:t>
            </a:r>
            <a:endParaRPr lang="fr-FR" sz="1200" b="1" i="1" dirty="0">
              <a:solidFill>
                <a:srgbClr val="0F3A9C"/>
              </a:solidFill>
            </a:endParaRP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t>
            </a:r>
            <a:r>
              <a:rPr lang="fr-FR" b="1" i="1" dirty="0" smtClean="0">
                <a:solidFill>
                  <a:srgbClr val="0F3A9C"/>
                </a:solidFill>
              </a:rPr>
              <a:t>AIVQ</a:t>
            </a:r>
            <a:endParaRPr lang="fr-FR" b="1" i="1" dirty="0">
              <a:solidFill>
                <a:srgbClr val="0F3A9C"/>
              </a:solidFill>
            </a:endParaRP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7" name="Rectangle 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4147121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4"/>
            <a:ext cx="7818120" cy="417826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iG1da - Gestion des médicaments </a:t>
            </a:r>
            <a:endParaRPr lang="fr-FR" sz="1200" b="1" dirty="0" smtClean="0">
              <a:solidFill>
                <a:srgbClr val="0F3A9C"/>
              </a:solidFill>
            </a:endParaRPr>
          </a:p>
          <a:p>
            <a:pPr algn="just"/>
            <a:r>
              <a:rPr lang="fr-FR" sz="1200" i="1" dirty="0" smtClean="0">
                <a:solidFill>
                  <a:srgbClr val="0F3A9C"/>
                </a:solidFill>
              </a:rPr>
              <a:t>Comment </a:t>
            </a:r>
            <a:r>
              <a:rPr lang="fr-FR" sz="1200" i="1" dirty="0">
                <a:solidFill>
                  <a:srgbClr val="0F3A9C"/>
                </a:solidFill>
              </a:rPr>
              <a:t>sont gérés les médicaments (Ex : se souvenir de les prendre, ouvrir les flacons, prendre le dosage correct, se faire des injections, appliquer des pommades</a:t>
            </a:r>
            <a:r>
              <a:rPr lang="fr-FR" sz="1200" i="1" dirty="0" smtClean="0">
                <a:solidFill>
                  <a:srgbClr val="0F3A9C"/>
                </a:solidFill>
              </a:rPr>
              <a:t>). </a:t>
            </a:r>
          </a:p>
          <a:p>
            <a:pPr algn="just"/>
            <a:r>
              <a:rPr lang="fr-FR" sz="1200" b="1" i="1" dirty="0" smtClean="0">
                <a:solidFill>
                  <a:srgbClr val="0F3A9C"/>
                </a:solidFill>
              </a:rPr>
              <a:t>Performance</a:t>
            </a:r>
            <a:endParaRPr lang="fr-FR" sz="1200" b="1" i="1" dirty="0">
              <a:solidFill>
                <a:srgbClr val="0F3A9C"/>
              </a:solidFill>
            </a:endParaRP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t>
            </a:r>
            <a:r>
              <a:rPr lang="fr-FR" b="1" i="1" dirty="0" smtClean="0">
                <a:solidFill>
                  <a:srgbClr val="0F3A9C"/>
                </a:solidFill>
              </a:rPr>
              <a:t>AIVQ</a:t>
            </a:r>
            <a:endParaRPr lang="fr-FR" b="1" i="1" dirty="0">
              <a:solidFill>
                <a:srgbClr val="0F3A9C"/>
              </a:solidFill>
            </a:endParaRPr>
          </a:p>
        </p:txBody>
      </p:sp>
      <p:sp>
        <p:nvSpPr>
          <p:cNvPr id="11" name="ZoneTexte 10"/>
          <p:cNvSpPr txBox="1"/>
          <p:nvPr/>
        </p:nvSpPr>
        <p:spPr>
          <a:xfrm rot="16200000">
            <a:off x="-22469" y="5694783"/>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Rectangle 12"/>
          <p:cNvSpPr/>
          <p:nvPr/>
        </p:nvSpPr>
        <p:spPr>
          <a:xfrm>
            <a:off x="642938" y="5434739"/>
            <a:ext cx="7818120" cy="827866"/>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prstClr val="white"/>
                </a:solidFill>
                <a:latin typeface="Arial" panose="020B0604020202020204" pitchFamily="34" charset="0"/>
                <a:cs typeface="Arial" panose="020B0604020202020204" pitchFamily="34" charset="0"/>
              </a:rPr>
              <a:t>L</a:t>
            </a:r>
            <a:r>
              <a:rPr lang="fr-FR" sz="1400" dirty="0" smtClean="0">
                <a:solidFill>
                  <a:prstClr val="white"/>
                </a:solidFill>
                <a:latin typeface="Arial" panose="020B0604020202020204" pitchFamily="34" charset="0"/>
                <a:cs typeface="Arial" panose="020B0604020202020204" pitchFamily="34" charset="0"/>
              </a:rPr>
              <a:t>a personne ne doit pas forcément savoir les nommer ou en connaître précisément les indications pour être considérée comme indépendante.</a:t>
            </a: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13175730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4"/>
            <a:ext cx="7818120" cy="409898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iG1ea - Usage du téléphone </a:t>
            </a:r>
            <a:endParaRPr lang="fr-FR" sz="1200" b="1" dirty="0" smtClean="0">
              <a:solidFill>
                <a:srgbClr val="0F3A9C"/>
              </a:solidFill>
            </a:endParaRPr>
          </a:p>
          <a:p>
            <a:pPr algn="just"/>
            <a:r>
              <a:rPr lang="fr-FR" sz="1200" i="1" dirty="0" smtClean="0">
                <a:solidFill>
                  <a:srgbClr val="0F3A9C"/>
                </a:solidFill>
              </a:rPr>
              <a:t>Comment </a:t>
            </a:r>
            <a:r>
              <a:rPr lang="fr-FR" sz="1200" i="1" dirty="0">
                <a:solidFill>
                  <a:srgbClr val="0F3A9C"/>
                </a:solidFill>
              </a:rPr>
              <a:t>sont effectués ou reçus les appels téléphoniques avec, si nécessaire, des aides techniques chiffres agrandis ou un amplificateur</a:t>
            </a:r>
            <a:r>
              <a:rPr lang="fr-FR" sz="1200" i="1" dirty="0" smtClean="0">
                <a:solidFill>
                  <a:srgbClr val="0F3A9C"/>
                </a:solidFill>
              </a:rPr>
              <a:t>. </a:t>
            </a:r>
          </a:p>
          <a:p>
            <a:pPr algn="just"/>
            <a:r>
              <a:rPr lang="fr-FR" sz="1200" b="1" i="1" dirty="0">
                <a:solidFill>
                  <a:srgbClr val="0F3A9C"/>
                </a:solidFill>
              </a:rPr>
              <a:t>Performance</a:t>
            </a: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4" name="Rectangle 3"/>
          <p:cNvSpPr/>
          <p:nvPr/>
        </p:nvSpPr>
        <p:spPr>
          <a:xfrm>
            <a:off x="2744566" y="4927938"/>
            <a:ext cx="4572000" cy="369332"/>
          </a:xfrm>
          <a:prstGeom prst="rect">
            <a:avLst/>
          </a:prstGeom>
        </p:spPr>
        <p:txBody>
          <a:bodyPr>
            <a:spAutoFit/>
          </a:bodyPr>
          <a:lstStyle/>
          <a:p>
            <a:r>
              <a:rPr lang="fr-FR" dirty="0" smtClean="0"/>
              <a:t>.</a:t>
            </a:r>
            <a:endParaRPr lang="fr-FR" dirty="0"/>
          </a:p>
        </p:txBody>
      </p:sp>
      <p:sp>
        <p:nvSpPr>
          <p:cNvPr id="7" name="Rectangle 6"/>
          <p:cNvSpPr/>
          <p:nvPr/>
        </p:nvSpPr>
        <p:spPr>
          <a:xfrm>
            <a:off x="642938" y="5423117"/>
            <a:ext cx="7818120" cy="811982"/>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r>
              <a:rPr lang="fr-FR" sz="1400" dirty="0">
                <a:latin typeface="Arial" panose="020B0604020202020204" pitchFamily="34" charset="0"/>
                <a:cs typeface="Arial" panose="020B0604020202020204" pitchFamily="34" charset="0"/>
              </a:rPr>
              <a:t>N’hésitez pas à faire téléphoner la personne pour bien évaluer sa capacité à le faire !</a:t>
            </a:r>
          </a:p>
          <a:p>
            <a:r>
              <a:rPr lang="fr-FR" sz="1400" dirty="0">
                <a:latin typeface="Arial" panose="020B0604020202020204" pitchFamily="34" charset="0"/>
                <a:cs typeface="Arial" panose="020B0604020202020204" pitchFamily="34" charset="0"/>
              </a:rPr>
              <a:t>Les codages 0, 1 et 2 signifient que la personne qui aide ne touche pas le </a:t>
            </a:r>
            <a:r>
              <a:rPr lang="fr-FR" sz="1400" dirty="0" smtClean="0">
                <a:latin typeface="Arial" panose="020B0604020202020204" pitchFamily="34" charset="0"/>
                <a:cs typeface="Arial" panose="020B0604020202020204" pitchFamily="34" charset="0"/>
              </a:rPr>
              <a:t>téléphone. Une </a:t>
            </a:r>
            <a:r>
              <a:rPr lang="fr-FR" sz="1400" dirty="0">
                <a:latin typeface="Arial" panose="020B0604020202020204" pitchFamily="34" charset="0"/>
                <a:cs typeface="Arial" panose="020B0604020202020204" pitchFamily="34" charset="0"/>
              </a:rPr>
              <a:t>personne qui ne </a:t>
            </a:r>
            <a:r>
              <a:rPr lang="fr-FR" sz="1400" dirty="0" smtClean="0">
                <a:latin typeface="Arial" panose="020B0604020202020204" pitchFamily="34" charset="0"/>
                <a:cs typeface="Arial" panose="020B0604020202020204" pitchFamily="34" charset="0"/>
              </a:rPr>
              <a:t>peut </a:t>
            </a:r>
            <a:r>
              <a:rPr lang="fr-FR" sz="1400" dirty="0">
                <a:latin typeface="Arial" panose="020B0604020202020204" pitchFamily="34" charset="0"/>
                <a:cs typeface="Arial" panose="020B0604020202020204" pitchFamily="34" charset="0"/>
              </a:rPr>
              <a:t>que décrocher son téléphone doit être codée 5 : elle ne réalise que des tâches </a:t>
            </a:r>
            <a:r>
              <a:rPr lang="fr-FR" sz="1400" dirty="0" smtClean="0">
                <a:latin typeface="Arial" panose="020B0604020202020204" pitchFamily="34" charset="0"/>
                <a:cs typeface="Arial" panose="020B0604020202020204" pitchFamily="34" charset="0"/>
              </a:rPr>
              <a:t>plus élémentaires.</a:t>
            </a:r>
            <a:endParaRPr lang="fr-FR" sz="1400" dirty="0">
              <a:solidFill>
                <a:prstClr val="white"/>
              </a:solidFill>
              <a:latin typeface="Arial" panose="020B0604020202020204" pitchFamily="34" charset="0"/>
              <a:cs typeface="Arial" panose="020B0604020202020204" pitchFamily="34" charset="0"/>
            </a:endParaRPr>
          </a:p>
        </p:txBody>
      </p:sp>
      <p:sp>
        <p:nvSpPr>
          <p:cNvPr id="10" name="ZoneTexte 9"/>
          <p:cNvSpPr txBox="1"/>
          <p:nvPr/>
        </p:nvSpPr>
        <p:spPr>
          <a:xfrm rot="16200000">
            <a:off x="-22469" y="565489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1" name="ZoneTexte 10"/>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grpSp>
        <p:nvGrpSpPr>
          <p:cNvPr id="9" name="Groupe 8"/>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3" name="ZoneTexte 12">
              <a:hlinkClick r:id="rId3"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3" action="ppaction://hlinksldjump"/>
                </a:rPr>
                <a:t>Retour au sommaire</a:t>
              </a:r>
              <a:endParaRPr lang="fr-FR" sz="700" i="1" dirty="0"/>
            </a:p>
          </p:txBody>
        </p:sp>
      </p:grpSp>
    </p:spTree>
    <p:extLst>
      <p:ext uri="{BB962C8B-B14F-4D97-AF65-F5344CB8AC3E}">
        <p14:creationId xmlns:p14="http://schemas.microsoft.com/office/powerpoint/2010/main" val="208528801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4"/>
            <a:ext cx="7818120" cy="429093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iG1fa </a:t>
            </a:r>
            <a:r>
              <a:rPr lang="fr-FR" sz="1200" b="1" dirty="0" smtClean="0">
                <a:solidFill>
                  <a:srgbClr val="0F3A9C"/>
                </a:solidFill>
              </a:rPr>
              <a:t>– </a:t>
            </a:r>
            <a:r>
              <a:rPr lang="fr-FR" sz="1200" b="1" dirty="0">
                <a:solidFill>
                  <a:srgbClr val="0F3A9C"/>
                </a:solidFill>
              </a:rPr>
              <a:t>Escaliers </a:t>
            </a:r>
            <a:endParaRPr lang="fr-FR" sz="1200" b="1" dirty="0" smtClean="0">
              <a:solidFill>
                <a:srgbClr val="0F3A9C"/>
              </a:solidFill>
            </a:endParaRPr>
          </a:p>
          <a:p>
            <a:pPr algn="just"/>
            <a:r>
              <a:rPr lang="fr-FR" sz="1200" i="1" dirty="0" smtClean="0">
                <a:solidFill>
                  <a:srgbClr val="0F3A9C"/>
                </a:solidFill>
              </a:rPr>
              <a:t>Comment </a:t>
            </a:r>
            <a:r>
              <a:rPr lang="fr-FR" sz="1200" i="1" dirty="0">
                <a:solidFill>
                  <a:srgbClr val="0F3A9C"/>
                </a:solidFill>
              </a:rPr>
              <a:t>est montée ou descendue une pleine volée de marches (Ex : 12-14 marches) - Note : si la personne </a:t>
            </a:r>
            <a:r>
              <a:rPr lang="fr-FR" sz="1200" i="1" dirty="0" smtClean="0">
                <a:solidFill>
                  <a:srgbClr val="0F3A9C"/>
                </a:solidFill>
              </a:rPr>
              <a:t>monte ou descend une </a:t>
            </a:r>
            <a:r>
              <a:rPr lang="fr-FR" sz="1200" i="1" dirty="0">
                <a:solidFill>
                  <a:srgbClr val="0F3A9C"/>
                </a:solidFill>
              </a:rPr>
              <a:t>demie volée de marches (2 à 6 marches</a:t>
            </a:r>
            <a:r>
              <a:rPr lang="fr-FR" sz="1200" i="1" dirty="0" smtClean="0">
                <a:solidFill>
                  <a:srgbClr val="0F3A9C"/>
                </a:solidFill>
              </a:rPr>
              <a:t>) uniquement </a:t>
            </a:r>
            <a:r>
              <a:rPr lang="fr-FR" sz="1200" i="1" dirty="0">
                <a:solidFill>
                  <a:srgbClr val="0F3A9C"/>
                </a:solidFill>
              </a:rPr>
              <a:t>ne la codez pas comme indépendante</a:t>
            </a:r>
            <a:r>
              <a:rPr lang="fr-FR" sz="1200" i="1" dirty="0" smtClean="0">
                <a:solidFill>
                  <a:srgbClr val="0F3A9C"/>
                </a:solidFill>
              </a:rPr>
              <a:t>. </a:t>
            </a:r>
          </a:p>
          <a:p>
            <a:pPr algn="just"/>
            <a:r>
              <a:rPr lang="fr-FR" sz="1200" b="1" i="1" dirty="0">
                <a:solidFill>
                  <a:srgbClr val="0F3A9C"/>
                </a:solidFill>
              </a:rPr>
              <a:t>Performance</a:t>
            </a: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7" name="Rectangle 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5096643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4222488"/>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iG1ga </a:t>
            </a:r>
            <a:r>
              <a:rPr lang="fr-FR" sz="1200" b="1" dirty="0">
                <a:solidFill>
                  <a:srgbClr val="0F3A9C"/>
                </a:solidFill>
              </a:rPr>
              <a:t>- Faire les </a:t>
            </a:r>
            <a:r>
              <a:rPr lang="fr-FR" sz="1200" b="1" dirty="0" smtClean="0">
                <a:solidFill>
                  <a:srgbClr val="0F3A9C"/>
                </a:solidFill>
              </a:rPr>
              <a:t>courses </a:t>
            </a:r>
          </a:p>
          <a:p>
            <a:pPr algn="just"/>
            <a:r>
              <a:rPr lang="fr-FR" sz="1200" i="1" dirty="0" smtClean="0">
                <a:solidFill>
                  <a:srgbClr val="0F3A9C"/>
                </a:solidFill>
              </a:rPr>
              <a:t>Comment </a:t>
            </a:r>
            <a:r>
              <a:rPr lang="fr-FR" sz="1200" i="1" dirty="0">
                <a:solidFill>
                  <a:srgbClr val="0F3A9C"/>
                </a:solidFill>
              </a:rPr>
              <a:t>sont effectuées les courses pour </a:t>
            </a:r>
            <a:r>
              <a:rPr lang="fr-FR" sz="1200" i="1" dirty="0" smtClean="0">
                <a:solidFill>
                  <a:srgbClr val="0F3A9C"/>
                </a:solidFill>
              </a:rPr>
              <a:t>le ravitaillement et l’entretien de la maison. Ex : choix des aliments ou des articles </a:t>
            </a:r>
            <a:r>
              <a:rPr lang="fr-FR" sz="1200" i="1" dirty="0">
                <a:solidFill>
                  <a:srgbClr val="0F3A9C"/>
                </a:solidFill>
              </a:rPr>
              <a:t>ménagers et gérés financièrement</a:t>
            </a:r>
            <a:r>
              <a:rPr lang="fr-FR" sz="1200" i="1" dirty="0" smtClean="0">
                <a:solidFill>
                  <a:srgbClr val="0F3A9C"/>
                </a:solidFill>
              </a:rPr>
              <a:t>. Les transports sont exclus. </a:t>
            </a:r>
          </a:p>
          <a:p>
            <a:pPr algn="just"/>
            <a:r>
              <a:rPr lang="fr-FR" sz="1200" b="1" i="1" dirty="0">
                <a:solidFill>
                  <a:srgbClr val="0F3A9C"/>
                </a:solidFill>
              </a:rPr>
              <a:t>Performance</a:t>
            </a: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p:txBody>
      </p:sp>
      <p:sp>
        <p:nvSpPr>
          <p:cNvPr id="11" name="ZoneTexte 10"/>
          <p:cNvSpPr txBox="1"/>
          <p:nvPr/>
        </p:nvSpPr>
        <p:spPr>
          <a:xfrm rot="16200000">
            <a:off x="-22469" y="5693541"/>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Rectangle 12"/>
          <p:cNvSpPr/>
          <p:nvPr/>
        </p:nvSpPr>
        <p:spPr>
          <a:xfrm>
            <a:off x="642938" y="5522346"/>
            <a:ext cx="7818120" cy="721153"/>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latin typeface="Arial" panose="020B0604020202020204" pitchFamily="34" charset="0"/>
                <a:cs typeface="Arial" panose="020B0604020202020204" pitchFamily="34" charset="0"/>
              </a:rPr>
              <a:t>Dans la </a:t>
            </a:r>
            <a:r>
              <a:rPr lang="fr-FR" sz="1400" dirty="0">
                <a:latin typeface="Arial" panose="020B0604020202020204" pitchFamily="34" charset="0"/>
                <a:cs typeface="Arial" panose="020B0604020202020204" pitchFamily="34" charset="0"/>
              </a:rPr>
              <a:t>réalisation des </a:t>
            </a:r>
            <a:r>
              <a:rPr lang="fr-FR" sz="1400" dirty="0" smtClean="0">
                <a:latin typeface="Arial" panose="020B0604020202020204" pitchFamily="34" charset="0"/>
                <a:cs typeface="Arial" panose="020B0604020202020204" pitchFamily="34" charset="0"/>
              </a:rPr>
              <a:t>courses, on ne prend pas en compte le </a:t>
            </a:r>
            <a:r>
              <a:rPr lang="fr-FR" sz="1400" dirty="0">
                <a:latin typeface="Arial" panose="020B0604020202020204" pitchFamily="34" charset="0"/>
                <a:cs typeface="Arial" panose="020B0604020202020204" pitchFamily="34" charset="0"/>
              </a:rPr>
              <a:t>moyen de s’y rendre</a:t>
            </a:r>
            <a:endParaRPr lang="fr-FR" sz="1400" dirty="0">
              <a:solidFill>
                <a:prstClr val="white"/>
              </a:solidFill>
              <a:latin typeface="Arial" panose="020B0604020202020204" pitchFamily="34" charset="0"/>
              <a:cs typeface="Arial" panose="020B0604020202020204" pitchFamily="34" charset="0"/>
            </a:endParaRP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9" name="ZoneTexte 8"/>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grpSp>
        <p:nvGrpSpPr>
          <p:cNvPr id="10" name="Groupe 9"/>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8408323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922506" cy="437560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iG1ha </a:t>
            </a:r>
            <a:r>
              <a:rPr lang="fr-FR" sz="1200" b="1" dirty="0" smtClean="0">
                <a:solidFill>
                  <a:srgbClr val="0F3A9C"/>
                </a:solidFill>
              </a:rPr>
              <a:t>– </a:t>
            </a:r>
            <a:r>
              <a:rPr lang="fr-FR" sz="1200" b="1" dirty="0">
                <a:solidFill>
                  <a:srgbClr val="0F3A9C"/>
                </a:solidFill>
              </a:rPr>
              <a:t>Transports </a:t>
            </a:r>
            <a:endParaRPr lang="fr-FR" sz="1200" b="1" dirty="0" smtClean="0">
              <a:solidFill>
                <a:srgbClr val="0F3A9C"/>
              </a:solidFill>
            </a:endParaRPr>
          </a:p>
          <a:p>
            <a:pPr algn="just"/>
            <a:r>
              <a:rPr lang="fr-FR" sz="1200" i="1" dirty="0" smtClean="0">
                <a:solidFill>
                  <a:srgbClr val="0F3A9C"/>
                </a:solidFill>
              </a:rPr>
              <a:t>Comment </a:t>
            </a:r>
            <a:r>
              <a:rPr lang="fr-FR" sz="1200" i="1" dirty="0">
                <a:solidFill>
                  <a:srgbClr val="0F3A9C"/>
                </a:solidFill>
              </a:rPr>
              <a:t>s'effectuent les déplacements ; par les transports publics (système de navigation, paiement du prix) ou par la conduite personnelle d'un véhicule (y compris sortir de maison/garage, entrer et sortir le </a:t>
            </a:r>
            <a:r>
              <a:rPr lang="fr-FR" sz="1200" i="1" dirty="0" smtClean="0">
                <a:solidFill>
                  <a:srgbClr val="0F3A9C"/>
                </a:solidFill>
              </a:rPr>
              <a:t>véhicule). </a:t>
            </a:r>
          </a:p>
          <a:p>
            <a:pPr algn="just"/>
            <a:r>
              <a:rPr lang="fr-FR" sz="1200" b="1" i="1" dirty="0">
                <a:solidFill>
                  <a:srgbClr val="0F3A9C"/>
                </a:solidFill>
              </a:rPr>
              <a:t>Performance</a:t>
            </a:r>
          </a:p>
          <a:p>
            <a:pPr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r>
              <a:rPr lang="fr-FR" sz="1200" dirty="0">
                <a:solidFill>
                  <a:srgbClr val="0F3A9C"/>
                </a:solidFill>
              </a:rPr>
              <a:t>8 – L' activité n’a pas été accomplie durant l’ensemble de la période</a:t>
            </a:r>
          </a:p>
          <a:p>
            <a:pPr lvl="0" algn="just"/>
            <a:r>
              <a:rPr lang="fr-FR" sz="1200" dirty="0">
                <a:solidFill>
                  <a:srgbClr val="0F3A9C"/>
                </a:solidFill>
              </a:rPr>
              <a:t>	</a:t>
            </a:r>
          </a:p>
          <a:p>
            <a:pPr lvl="0" algn="just"/>
            <a:r>
              <a:rPr lang="fr-FR" sz="1200" b="1" i="1" dirty="0">
                <a:solidFill>
                  <a:srgbClr val="0F3A9C"/>
                </a:solidFill>
              </a:rPr>
              <a:t>Capacités</a:t>
            </a:r>
          </a:p>
          <a:p>
            <a:pPr lvl="0" algn="just"/>
            <a:r>
              <a:rPr lang="fr-FR" sz="1200" dirty="0">
                <a:solidFill>
                  <a:srgbClr val="0F3A9C"/>
                </a:solidFill>
              </a:rPr>
              <a:t>	0 – Indépendant – Sans préparation, supervision ou aide </a:t>
            </a:r>
          </a:p>
          <a:p>
            <a:pPr lvl="1" algn="just"/>
            <a:r>
              <a:rPr lang="fr-FR" sz="1200" dirty="0">
                <a:solidFill>
                  <a:srgbClr val="0F3A9C"/>
                </a:solidFill>
              </a:rPr>
              <a:t>1 – Aide à la préparation seulement </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dans certaines occasions </a:t>
            </a:r>
          </a:p>
          <a:p>
            <a:pPr lvl="1" algn="just"/>
            <a:r>
              <a:rPr lang="fr-FR" sz="1200" dirty="0">
                <a:solidFill>
                  <a:srgbClr val="0F3A9C"/>
                </a:solidFill>
              </a:rPr>
              <a:t>4 – Assistance importante - Aide pour l’ensemble de l’activité mais accomplit seul 50% des tâches ou plus</a:t>
            </a:r>
          </a:p>
          <a:p>
            <a:pPr lvl="1" algn="just"/>
            <a:r>
              <a:rPr lang="fr-FR" sz="1200" dirty="0">
                <a:solidFill>
                  <a:srgbClr val="0F3A9C"/>
                </a:solidFill>
              </a:rPr>
              <a:t>5 – Assistance maximale - Aide pour l'ensemble de l’activité mais accomplit des tâches élémentaires </a:t>
            </a:r>
          </a:p>
          <a:p>
            <a:pPr lvl="1" algn="just"/>
            <a:r>
              <a:rPr lang="fr-FR" sz="1200" dirty="0">
                <a:solidFill>
                  <a:srgbClr val="0F3A9C"/>
                </a:solidFill>
              </a:rPr>
              <a:t>6 – Dépendance totale - D'autres exécutent en permanence l’activité durant l’ensemble de la période </a:t>
            </a:r>
          </a:p>
          <a:p>
            <a:pPr lvl="1" algn="just"/>
            <a:endParaRPr lang="fr-FR" sz="1200" dirty="0" smtClean="0">
              <a:solidFill>
                <a:srgbClr val="0F3A9C"/>
              </a:solidFill>
            </a:endParaRPr>
          </a:p>
        </p:txBody>
      </p:sp>
      <p:sp>
        <p:nvSpPr>
          <p:cNvPr id="14" name="Arrondir un rectangle avec un coin du même côté 13"/>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7" name="ZoneTexte 6"/>
          <p:cNvSpPr txBox="1"/>
          <p:nvPr/>
        </p:nvSpPr>
        <p:spPr>
          <a:xfrm>
            <a:off x="957700" y="1013619"/>
            <a:ext cx="4530595" cy="369332"/>
          </a:xfrm>
          <a:prstGeom prst="rect">
            <a:avLst/>
          </a:prstGeom>
          <a:solidFill>
            <a:schemeClr val="bg1"/>
          </a:solidFill>
        </p:spPr>
        <p:txBody>
          <a:bodyPr wrap="none" rtlCol="0">
            <a:spAutoFit/>
          </a:bodyPr>
          <a:lstStyle/>
          <a:p>
            <a:r>
              <a:rPr lang="fr-FR" b="1" i="1" dirty="0" smtClean="0">
                <a:solidFill>
                  <a:srgbClr val="0F3A9C"/>
                </a:solidFill>
              </a:rPr>
              <a:t>iG1 - </a:t>
            </a:r>
            <a:r>
              <a:rPr lang="fr-FR" b="1" i="1" dirty="0">
                <a:solidFill>
                  <a:srgbClr val="0F3A9C"/>
                </a:solidFill>
              </a:rPr>
              <a:t>Performance et capacités dans les AIVQ</a:t>
            </a:r>
          </a:p>
        </p:txBody>
      </p:sp>
      <p:grpSp>
        <p:nvGrpSpPr>
          <p:cNvPr id="6" name="Groupe 5"/>
          <p:cNvGrpSpPr/>
          <p:nvPr/>
        </p:nvGrpSpPr>
        <p:grpSpPr>
          <a:xfrm>
            <a:off x="4251987" y="6437688"/>
            <a:ext cx="640026" cy="325577"/>
            <a:chOff x="4063779" y="6537716"/>
            <a:chExt cx="1016441" cy="200055"/>
          </a:xfrm>
        </p:grpSpPr>
        <p:sp>
          <p:nvSpPr>
            <p:cNvPr id="9" name="Rectangle 8"/>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1383200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iG2a - Se laver le tronc et les membres (bain, douche, lavabo) </a:t>
            </a:r>
          </a:p>
          <a:p>
            <a:pPr algn="just"/>
            <a:r>
              <a:rPr lang="fr-FR" sz="1200" i="1" dirty="0" smtClean="0">
                <a:solidFill>
                  <a:srgbClr val="0F3A9C"/>
                </a:solidFill>
              </a:rPr>
              <a:t>Comment </a:t>
            </a:r>
            <a:r>
              <a:rPr lang="fr-FR" sz="1200" i="1" dirty="0">
                <a:solidFill>
                  <a:srgbClr val="0F3A9C"/>
                </a:solidFill>
              </a:rPr>
              <a:t>la personne se lave entièrement dans une baignoire, une douche ou au lavabo. Cela inclut comment la personne entre ou sort de la baignoire ou de la douche et comment chaque partie du corps est lavée, les bras, le haut et le bas des jambes, poitrine, abdomen, </a:t>
            </a:r>
            <a:r>
              <a:rPr lang="fr-FR" sz="1200" i="1" dirty="0" smtClean="0">
                <a:solidFill>
                  <a:srgbClr val="0F3A9C"/>
                </a:solidFill>
              </a:rPr>
              <a:t>la zone périnéale. </a:t>
            </a:r>
            <a:r>
              <a:rPr lang="fr-FR" sz="1200" b="1" i="1" u="sng" dirty="0">
                <a:solidFill>
                  <a:srgbClr val="0F3A9C"/>
                </a:solidFill>
              </a:rPr>
              <a:t>Sont exclus le lavage des cheveux et du dos</a:t>
            </a:r>
            <a:r>
              <a:rPr lang="fr-FR" sz="1200" i="1" dirty="0" smtClean="0">
                <a:solidFill>
                  <a:srgbClr val="0F3A9C"/>
                </a:solidFill>
              </a:rPr>
              <a:t>.</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6" name="ZoneTexte 5"/>
          <p:cNvSpPr txBox="1"/>
          <p:nvPr/>
        </p:nvSpPr>
        <p:spPr>
          <a:xfrm rot="16200000">
            <a:off x="-22469" y="514830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0" name="Rectangle 9"/>
          <p:cNvSpPr/>
          <p:nvPr/>
        </p:nvSpPr>
        <p:spPr>
          <a:xfrm>
            <a:off x="642938" y="4393457"/>
            <a:ext cx="7818120" cy="159494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Règle de codage pour les performances :</a:t>
            </a:r>
          </a:p>
          <a:p>
            <a:pPr algn="just"/>
            <a:r>
              <a:rPr lang="fr-FR" sz="1400" dirty="0" smtClean="0">
                <a:solidFill>
                  <a:prstClr val="white"/>
                </a:solidFill>
                <a:latin typeface="Arial" panose="020B0604020202020204" pitchFamily="34" charset="0"/>
                <a:cs typeface="Arial" panose="020B0604020202020204" pitchFamily="34" charset="0"/>
              </a:rPr>
              <a:t>Si le niveau d’assistance n’a pas été le même dans les 3 derniers jour :</a:t>
            </a:r>
          </a:p>
          <a:p>
            <a:pPr marL="628650" lvl="1" indent="-1714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codez l’assistance la moins importante si elle est observée 2/3 jours</a:t>
            </a:r>
          </a:p>
          <a:p>
            <a:pPr marL="628650" lvl="1" indent="-171450" algn="just">
              <a:buFont typeface="Arial" panose="020B0604020202020204" pitchFamily="34" charset="0"/>
              <a:buChar char="•"/>
            </a:pPr>
            <a:r>
              <a:rPr lang="fr-FR" sz="1400" dirty="0" smtClean="0">
                <a:solidFill>
                  <a:prstClr val="white"/>
                </a:solidFill>
                <a:latin typeface="Arial" panose="020B0604020202020204" pitchFamily="34" charset="0"/>
                <a:cs typeface="Arial" panose="020B0604020202020204" pitchFamily="34" charset="0"/>
              </a:rPr>
              <a:t>codez l’assistance la plus importante si elle est observée 2/3 jours.</a:t>
            </a:r>
            <a:endParaRPr lang="fr-FR" sz="1400" dirty="0">
              <a:solidFill>
                <a:prstClr val="white"/>
              </a:solidFill>
              <a:latin typeface="Arial" panose="020B0604020202020204" pitchFamily="34" charset="0"/>
              <a:cs typeface="Arial" panose="020B0604020202020204" pitchFamily="34" charset="0"/>
            </a:endParaRPr>
          </a:p>
        </p:txBody>
      </p:sp>
      <p:grpSp>
        <p:nvGrpSpPr>
          <p:cNvPr id="11" name="Groupe 10"/>
          <p:cNvGrpSpPr/>
          <p:nvPr/>
        </p:nvGrpSpPr>
        <p:grpSpPr>
          <a:xfrm>
            <a:off x="4251987" y="6437688"/>
            <a:ext cx="640026" cy="325577"/>
            <a:chOff x="4063779" y="6537716"/>
            <a:chExt cx="1016441" cy="200055"/>
          </a:xfrm>
        </p:grpSpPr>
        <p:sp>
          <p:nvSpPr>
            <p:cNvPr id="12" name="Rectangle 11"/>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4" name="ZoneTexte 13">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0993717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iG2b - Hygiène personnelle </a:t>
            </a:r>
          </a:p>
          <a:p>
            <a:pPr algn="just"/>
            <a:r>
              <a:rPr lang="fr-FR" sz="1200" i="1" dirty="0" smtClean="0">
                <a:solidFill>
                  <a:srgbClr val="0F3A9C"/>
                </a:solidFill>
              </a:rPr>
              <a:t>Comment </a:t>
            </a:r>
            <a:r>
              <a:rPr lang="fr-FR" sz="1200" i="1" dirty="0">
                <a:solidFill>
                  <a:srgbClr val="0F3A9C"/>
                </a:solidFill>
              </a:rPr>
              <a:t>la personne fait pour se laver les dents, se coiffer, se raser, se maquiller, se laver et s'essuyer le visage, les mains. Exclus bain et </a:t>
            </a:r>
            <a:r>
              <a:rPr lang="fr-FR" sz="1200" i="1" dirty="0" smtClean="0">
                <a:solidFill>
                  <a:srgbClr val="0F3A9C"/>
                </a:solidFill>
              </a:rPr>
              <a:t>douche.</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0" name="Rectangle 9"/>
          <p:cNvSpPr/>
          <p:nvPr/>
        </p:nvSpPr>
        <p:spPr>
          <a:xfrm>
            <a:off x="642938" y="4548679"/>
            <a:ext cx="7818120" cy="159494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Ici, le but n’est pas d’évaluer qualitativement l’hygiène personnelle mais simplement de noter si les actions ci-dessus ont pu être réalisées les 3 derniers jours.</a:t>
            </a:r>
          </a:p>
          <a:p>
            <a:pPr marL="171450" indent="-171450" algn="just">
              <a:buFont typeface="Arial" panose="020B0604020202020204" pitchFamily="34" charset="0"/>
              <a:buChar char="•"/>
            </a:pPr>
            <a:r>
              <a:rPr lang="fr-FR" sz="1400" dirty="0">
                <a:solidFill>
                  <a:prstClr val="white"/>
                </a:solidFill>
                <a:latin typeface="Arial" panose="020B0604020202020204" pitchFamily="34" charset="0"/>
                <a:cs typeface="Arial" panose="020B0604020202020204" pitchFamily="34" charset="0"/>
              </a:rPr>
              <a:t>Pour l’hygiène personnelle </a:t>
            </a:r>
            <a:r>
              <a:rPr lang="fr-FR" sz="1400" b="1" i="1" dirty="0">
                <a:solidFill>
                  <a:prstClr val="white"/>
                </a:solidFill>
                <a:latin typeface="Arial" panose="020B0604020202020204" pitchFamily="34" charset="0"/>
                <a:cs typeface="Arial" panose="020B0604020202020204" pitchFamily="34" charset="0"/>
              </a:rPr>
              <a:t>l’aide à la préparation </a:t>
            </a:r>
            <a:r>
              <a:rPr lang="fr-FR" sz="1400" dirty="0">
                <a:solidFill>
                  <a:prstClr val="white"/>
                </a:solidFill>
                <a:latin typeface="Arial" panose="020B0604020202020204" pitchFamily="34" charset="0"/>
                <a:cs typeface="Arial" panose="020B0604020202020204" pitchFamily="34" charset="0"/>
              </a:rPr>
              <a:t>peut signifier </a:t>
            </a:r>
            <a:r>
              <a:rPr lang="fr-FR" sz="1400" dirty="0" smtClean="0">
                <a:solidFill>
                  <a:prstClr val="white"/>
                </a:solidFill>
                <a:latin typeface="Arial" panose="020B0604020202020204" pitchFamily="34" charset="0"/>
                <a:cs typeface="Arial" panose="020B0604020202020204" pitchFamily="34" charset="0"/>
              </a:rPr>
              <a:t>préparer les différents éléments nécessaires à la toilette (gant, savon, rasoir, …). </a:t>
            </a:r>
          </a:p>
          <a:p>
            <a:pPr marL="171450" indent="-171450" algn="just">
              <a:buFont typeface="Arial" panose="020B0604020202020204" pitchFamily="34" charset="0"/>
              <a:buChar char="•"/>
            </a:pPr>
            <a:r>
              <a:rPr lang="fr-FR" sz="1400" b="1" i="1" dirty="0" smtClean="0">
                <a:solidFill>
                  <a:prstClr val="white"/>
                </a:solidFill>
                <a:latin typeface="Arial" panose="020B0604020202020204" pitchFamily="34" charset="0"/>
                <a:cs typeface="Arial" panose="020B0604020202020204" pitchFamily="34" charset="0"/>
              </a:rPr>
              <a:t>Surveillance ou/indications </a:t>
            </a:r>
            <a:r>
              <a:rPr lang="fr-FR" sz="1400" dirty="0" smtClean="0">
                <a:solidFill>
                  <a:prstClr val="white"/>
                </a:solidFill>
                <a:latin typeface="Arial" panose="020B0604020202020204" pitchFamily="34" charset="0"/>
                <a:cs typeface="Arial" panose="020B0604020202020204" pitchFamily="34" charset="0"/>
              </a:rPr>
              <a:t>signifie qu’il faut rester à coté pour surveiller ou guider la personne.</a:t>
            </a:r>
            <a:endParaRPr lang="fr-FR" sz="1400" dirty="0">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69" y="518624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2" name="Groupe 11"/>
          <p:cNvGrpSpPr/>
          <p:nvPr/>
        </p:nvGrpSpPr>
        <p:grpSpPr>
          <a:xfrm>
            <a:off x="4251987" y="6437688"/>
            <a:ext cx="640026" cy="325577"/>
            <a:chOff x="4063779" y="6537716"/>
            <a:chExt cx="1016441" cy="200055"/>
          </a:xfrm>
        </p:grpSpPr>
        <p:sp>
          <p:nvSpPr>
            <p:cNvPr id="14" name="Rectangle 13"/>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5" name="ZoneTexte 14">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897212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42939" y="173389"/>
            <a:ext cx="8060793" cy="481012"/>
          </a:xfrm>
        </p:spPr>
        <p:txBody>
          <a:bodyPr>
            <a:normAutofit fontScale="92500"/>
          </a:bodyPr>
          <a:lstStyle/>
          <a:p>
            <a:pPr algn="just"/>
            <a:r>
              <a:rPr lang="fr-FR" dirty="0" smtClean="0"/>
              <a:t>Objectifs recherchés dans le choix d’un outil d’évaluation commun</a:t>
            </a:r>
            <a:endParaRPr lang="fr-FR" dirty="0"/>
          </a:p>
        </p:txBody>
      </p:sp>
      <p:sp>
        <p:nvSpPr>
          <p:cNvPr id="5" name="Rectangle 4"/>
          <p:cNvSpPr/>
          <p:nvPr/>
        </p:nvSpPr>
        <p:spPr>
          <a:xfrm>
            <a:off x="587020" y="1023115"/>
            <a:ext cx="7936089" cy="5355312"/>
          </a:xfrm>
          <a:prstGeom prst="rect">
            <a:avLst/>
          </a:prstGeom>
        </p:spPr>
        <p:txBody>
          <a:bodyPr wrap="square">
            <a:spAutoFit/>
          </a:bodyPr>
          <a:lstStyle/>
          <a:p>
            <a:pPr algn="just">
              <a:defRPr/>
            </a:pPr>
            <a:r>
              <a:rPr lang="fr-FR" kern="0" dirty="0" smtClean="0"/>
              <a:t>Que les gestionnaires de cas utilisent le même outil, cela permet :</a:t>
            </a:r>
            <a:endParaRPr lang="fr-FR" kern="0" dirty="0"/>
          </a:p>
          <a:p>
            <a:pPr algn="just">
              <a:defRPr/>
            </a:pPr>
            <a:endParaRPr lang="fr-FR" kern="0" dirty="0" smtClean="0"/>
          </a:p>
          <a:p>
            <a:pPr marL="285750" indent="-285750" algn="just">
              <a:buFont typeface="Arial" panose="020B0604020202020204" pitchFamily="34" charset="0"/>
              <a:buChar char="•"/>
              <a:defRPr/>
            </a:pPr>
            <a:r>
              <a:rPr lang="fr-FR" kern="0" dirty="0" smtClean="0"/>
              <a:t>D’</a:t>
            </a:r>
            <a:r>
              <a:rPr lang="fr-FR" kern="0" dirty="0"/>
              <a:t> </a:t>
            </a:r>
            <a:r>
              <a:rPr lang="fr-FR" b="1" kern="0" dirty="0" smtClean="0"/>
              <a:t>harmoniser</a:t>
            </a:r>
            <a:r>
              <a:rPr lang="fr-FR" kern="0" dirty="0" smtClean="0"/>
              <a:t> le </a:t>
            </a:r>
            <a:r>
              <a:rPr lang="fr-FR" kern="0" dirty="0"/>
              <a:t>contenu des </a:t>
            </a:r>
            <a:r>
              <a:rPr lang="fr-FR" kern="0" dirty="0" smtClean="0"/>
              <a:t>évaluations</a:t>
            </a:r>
            <a:endParaRPr lang="fr-FR" kern="0" dirty="0"/>
          </a:p>
          <a:p>
            <a:pPr marL="285750" indent="-285750" algn="just">
              <a:buFont typeface="Arial" panose="020B0604020202020204" pitchFamily="34" charset="0"/>
              <a:buChar char="•"/>
              <a:defRPr/>
            </a:pPr>
            <a:endParaRPr lang="fr-FR" kern="0" dirty="0"/>
          </a:p>
          <a:p>
            <a:pPr marL="285750" indent="-285750" algn="just">
              <a:buFont typeface="Arial" panose="020B0604020202020204" pitchFamily="34" charset="0"/>
              <a:buChar char="•"/>
              <a:defRPr/>
            </a:pPr>
            <a:r>
              <a:rPr lang="fr-FR" kern="0" dirty="0" smtClean="0"/>
              <a:t>De comprendre l’évaluation </a:t>
            </a:r>
            <a:r>
              <a:rPr lang="fr-FR" kern="0" dirty="0"/>
              <a:t>des </a:t>
            </a:r>
            <a:r>
              <a:rPr lang="fr-FR" kern="0" dirty="0" smtClean="0"/>
              <a:t>besoins avec un </a:t>
            </a:r>
            <a:r>
              <a:rPr lang="fr-FR" b="1" kern="0" dirty="0"/>
              <a:t>langage commun </a:t>
            </a:r>
            <a:r>
              <a:rPr lang="fr-FR" kern="0" dirty="0" smtClean="0"/>
              <a:t>aux gestionnaires de cas puis aux autres professionnels qui participeront à l’évaluation</a:t>
            </a:r>
          </a:p>
          <a:p>
            <a:pPr marL="285750" indent="-285750" algn="just">
              <a:buFont typeface="Arial" panose="020B0604020202020204" pitchFamily="34" charset="0"/>
              <a:buChar char="•"/>
              <a:defRPr/>
            </a:pPr>
            <a:endParaRPr lang="fr-FR" kern="0" dirty="0"/>
          </a:p>
          <a:p>
            <a:pPr marL="285750" indent="-285750" algn="just">
              <a:buFont typeface="Arial" panose="020B0604020202020204" pitchFamily="34" charset="0"/>
              <a:buChar char="•"/>
              <a:defRPr/>
            </a:pPr>
            <a:r>
              <a:rPr lang="fr-FR" kern="0" dirty="0" smtClean="0"/>
              <a:t>De tendre vers une </a:t>
            </a:r>
            <a:r>
              <a:rPr lang="fr-FR" b="1" kern="0" dirty="0" smtClean="0"/>
              <a:t>meilleure équité </a:t>
            </a:r>
            <a:r>
              <a:rPr lang="fr-FR" b="1" kern="0" dirty="0"/>
              <a:t>de traitement </a:t>
            </a:r>
            <a:r>
              <a:rPr lang="fr-FR" kern="0" dirty="0"/>
              <a:t>sur le territoire des personnes </a:t>
            </a:r>
            <a:r>
              <a:rPr lang="fr-FR" kern="0" dirty="0" smtClean="0"/>
              <a:t>évaluées</a:t>
            </a:r>
          </a:p>
          <a:p>
            <a:pPr marL="285750" indent="-285750" algn="just">
              <a:buFont typeface="Arial" panose="020B0604020202020204" pitchFamily="34" charset="0"/>
              <a:buChar char="•"/>
              <a:defRPr/>
            </a:pPr>
            <a:endParaRPr lang="fr-FR" kern="0" dirty="0"/>
          </a:p>
          <a:p>
            <a:pPr marL="285750" indent="-285750" algn="just">
              <a:buFont typeface="Arial" panose="020B0604020202020204" pitchFamily="34" charset="0"/>
              <a:buChar char="•"/>
              <a:defRPr/>
            </a:pPr>
            <a:r>
              <a:rPr lang="fr-FR" kern="0" dirty="0" smtClean="0"/>
              <a:t>De disposer d’une capacité </a:t>
            </a:r>
            <a:r>
              <a:rPr lang="fr-FR" kern="0" dirty="0"/>
              <a:t>de </a:t>
            </a:r>
            <a:r>
              <a:rPr lang="fr-FR" b="1" kern="0" dirty="0"/>
              <a:t>remontée des informations </a:t>
            </a:r>
            <a:r>
              <a:rPr lang="fr-FR" kern="0" dirty="0"/>
              <a:t>sur la population suivie et </a:t>
            </a:r>
            <a:r>
              <a:rPr lang="fr-FR" kern="0" dirty="0" smtClean="0"/>
              <a:t>de donner des éléments objectifs et quantifiés pour mieux planifier </a:t>
            </a:r>
            <a:r>
              <a:rPr lang="fr-FR" kern="0" dirty="0"/>
              <a:t>au niveau local, régional et national </a:t>
            </a:r>
            <a:r>
              <a:rPr lang="fr-FR" kern="0" dirty="0" smtClean="0"/>
              <a:t>les services et les aides → contribution au diagnostic territorial, meilleure adéquation de l’offre du territoire avec les besoins</a:t>
            </a:r>
          </a:p>
          <a:p>
            <a:pPr marL="285750" indent="-285750" algn="just">
              <a:buFont typeface="Arial" panose="020B0604020202020204" pitchFamily="34" charset="0"/>
              <a:buChar char="•"/>
              <a:defRPr/>
            </a:pPr>
            <a:endParaRPr lang="fr-FR" kern="0" dirty="0"/>
          </a:p>
          <a:p>
            <a:pPr marL="285750" indent="-285750" algn="just">
              <a:buFont typeface="Arial" panose="020B0604020202020204" pitchFamily="34" charset="0"/>
              <a:buChar char="•"/>
              <a:defRPr/>
            </a:pPr>
            <a:r>
              <a:rPr lang="fr-FR" kern="0" dirty="0" smtClean="0"/>
              <a:t>De s’inscrire dans </a:t>
            </a:r>
            <a:r>
              <a:rPr lang="fr-FR" kern="0" dirty="0"/>
              <a:t>une perspective de </a:t>
            </a:r>
            <a:r>
              <a:rPr lang="fr-FR" b="1" kern="0" dirty="0"/>
              <a:t>contribution à l’évaluation de l’efficience de la politique gérontologique</a:t>
            </a:r>
          </a:p>
        </p:txBody>
      </p:sp>
      <p:sp>
        <p:nvSpPr>
          <p:cNvPr id="6" name="Shape 4249"/>
          <p:cNvSpPr/>
          <p:nvPr/>
        </p:nvSpPr>
        <p:spPr>
          <a:xfrm>
            <a:off x="219533" y="3320196"/>
            <a:ext cx="261523" cy="253717"/>
          </a:xfrm>
          <a:custGeom>
            <a:avLst/>
            <a:gdLst/>
            <a:ahLst/>
            <a:cxnLst/>
            <a:rect l="0" t="0" r="0" b="0"/>
            <a:pathLst>
              <a:path w="120000" h="120000" extrusionOk="0">
                <a:moveTo>
                  <a:pt x="85866" y="68807"/>
                </a:moveTo>
                <a:cubicBezTo>
                  <a:pt x="97066" y="30275"/>
                  <a:pt x="97066" y="30275"/>
                  <a:pt x="97066" y="30275"/>
                </a:cubicBezTo>
                <a:cubicBezTo>
                  <a:pt x="108266" y="68807"/>
                  <a:pt x="108266" y="68807"/>
                  <a:pt x="108266" y="68807"/>
                </a:cubicBezTo>
                <a:lnTo>
                  <a:pt x="85866" y="68807"/>
                </a:lnTo>
                <a:close/>
                <a:moveTo>
                  <a:pt x="11733" y="68807"/>
                </a:moveTo>
                <a:cubicBezTo>
                  <a:pt x="22933" y="30275"/>
                  <a:pt x="22933" y="30275"/>
                  <a:pt x="22933" y="30275"/>
                </a:cubicBezTo>
                <a:cubicBezTo>
                  <a:pt x="34666" y="68807"/>
                  <a:pt x="34666" y="68807"/>
                  <a:pt x="34666" y="68807"/>
                </a:cubicBezTo>
                <a:lnTo>
                  <a:pt x="11733" y="68807"/>
                </a:lnTo>
                <a:close/>
                <a:moveTo>
                  <a:pt x="115733" y="68807"/>
                </a:moveTo>
                <a:cubicBezTo>
                  <a:pt x="115733" y="68807"/>
                  <a:pt x="115733" y="68256"/>
                  <a:pt x="115733" y="68256"/>
                </a:cubicBezTo>
                <a:cubicBezTo>
                  <a:pt x="100800" y="17064"/>
                  <a:pt x="100800" y="17064"/>
                  <a:pt x="100800" y="17064"/>
                </a:cubicBezTo>
                <a:cubicBezTo>
                  <a:pt x="100800" y="16513"/>
                  <a:pt x="100266" y="16513"/>
                  <a:pt x="100266" y="16513"/>
                </a:cubicBezTo>
                <a:cubicBezTo>
                  <a:pt x="100266" y="16513"/>
                  <a:pt x="100266" y="16513"/>
                  <a:pt x="100266" y="15963"/>
                </a:cubicBezTo>
                <a:cubicBezTo>
                  <a:pt x="100266" y="15963"/>
                  <a:pt x="100266" y="15963"/>
                  <a:pt x="100266" y="15963"/>
                </a:cubicBezTo>
                <a:cubicBezTo>
                  <a:pt x="99733" y="15412"/>
                  <a:pt x="99733" y="15412"/>
                  <a:pt x="99733" y="15412"/>
                </a:cubicBezTo>
                <a:cubicBezTo>
                  <a:pt x="99733" y="15412"/>
                  <a:pt x="99733" y="15412"/>
                  <a:pt x="99733" y="15412"/>
                </a:cubicBezTo>
                <a:cubicBezTo>
                  <a:pt x="99733" y="14862"/>
                  <a:pt x="99200" y="14862"/>
                  <a:pt x="99200" y="14862"/>
                </a:cubicBezTo>
                <a:cubicBezTo>
                  <a:pt x="99200" y="14862"/>
                  <a:pt x="98666" y="14862"/>
                  <a:pt x="98666" y="14311"/>
                </a:cubicBezTo>
                <a:cubicBezTo>
                  <a:pt x="98666" y="14311"/>
                  <a:pt x="98666" y="14311"/>
                  <a:pt x="98133" y="14311"/>
                </a:cubicBezTo>
                <a:cubicBezTo>
                  <a:pt x="98133" y="14311"/>
                  <a:pt x="98133" y="14311"/>
                  <a:pt x="98133" y="14311"/>
                </a:cubicBezTo>
                <a:cubicBezTo>
                  <a:pt x="98133" y="14311"/>
                  <a:pt x="98133" y="14311"/>
                  <a:pt x="98133" y="14311"/>
                </a:cubicBezTo>
                <a:cubicBezTo>
                  <a:pt x="97600" y="14311"/>
                  <a:pt x="97600" y="14311"/>
                  <a:pt x="97600" y="14311"/>
                </a:cubicBezTo>
                <a:cubicBezTo>
                  <a:pt x="97066" y="14311"/>
                  <a:pt x="97066" y="14311"/>
                  <a:pt x="97066" y="14311"/>
                </a:cubicBezTo>
                <a:cubicBezTo>
                  <a:pt x="69333" y="14311"/>
                  <a:pt x="69333" y="14311"/>
                  <a:pt x="69333" y="14311"/>
                </a:cubicBezTo>
                <a:cubicBezTo>
                  <a:pt x="68266" y="11559"/>
                  <a:pt x="66133" y="9357"/>
                  <a:pt x="63466" y="8256"/>
                </a:cubicBezTo>
                <a:cubicBezTo>
                  <a:pt x="63466" y="3302"/>
                  <a:pt x="63466" y="3302"/>
                  <a:pt x="63466" y="3302"/>
                </a:cubicBezTo>
                <a:cubicBezTo>
                  <a:pt x="63466" y="1651"/>
                  <a:pt x="61866" y="0"/>
                  <a:pt x="60266" y="0"/>
                </a:cubicBezTo>
                <a:cubicBezTo>
                  <a:pt x="58133" y="0"/>
                  <a:pt x="56533" y="1651"/>
                  <a:pt x="56533" y="3302"/>
                </a:cubicBezTo>
                <a:cubicBezTo>
                  <a:pt x="56533" y="8256"/>
                  <a:pt x="56533" y="8256"/>
                  <a:pt x="56533" y="8256"/>
                </a:cubicBezTo>
                <a:cubicBezTo>
                  <a:pt x="53866" y="9357"/>
                  <a:pt x="51733" y="11559"/>
                  <a:pt x="51200" y="14311"/>
                </a:cubicBezTo>
                <a:cubicBezTo>
                  <a:pt x="22933" y="14311"/>
                  <a:pt x="22933" y="14311"/>
                  <a:pt x="22933" y="14311"/>
                </a:cubicBezTo>
                <a:cubicBezTo>
                  <a:pt x="22933" y="14311"/>
                  <a:pt x="22933" y="14311"/>
                  <a:pt x="22933" y="14311"/>
                </a:cubicBezTo>
                <a:cubicBezTo>
                  <a:pt x="22933" y="14311"/>
                  <a:pt x="22933" y="14311"/>
                  <a:pt x="22400" y="14311"/>
                </a:cubicBezTo>
                <a:cubicBezTo>
                  <a:pt x="22400" y="14311"/>
                  <a:pt x="22400" y="14311"/>
                  <a:pt x="22400" y="14311"/>
                </a:cubicBezTo>
                <a:cubicBezTo>
                  <a:pt x="21866" y="14311"/>
                  <a:pt x="21866" y="14311"/>
                  <a:pt x="21866" y="14311"/>
                </a:cubicBezTo>
                <a:cubicBezTo>
                  <a:pt x="21866" y="14311"/>
                  <a:pt x="21866" y="14311"/>
                  <a:pt x="21866" y="14311"/>
                </a:cubicBezTo>
                <a:cubicBezTo>
                  <a:pt x="21333" y="14862"/>
                  <a:pt x="21333" y="14862"/>
                  <a:pt x="21333" y="14862"/>
                </a:cubicBezTo>
                <a:cubicBezTo>
                  <a:pt x="21333" y="14862"/>
                  <a:pt x="20800" y="14862"/>
                  <a:pt x="20800" y="15412"/>
                </a:cubicBezTo>
                <a:cubicBezTo>
                  <a:pt x="20800" y="15412"/>
                  <a:pt x="20800" y="15412"/>
                  <a:pt x="20800" y="15412"/>
                </a:cubicBezTo>
                <a:cubicBezTo>
                  <a:pt x="20266" y="15412"/>
                  <a:pt x="20266" y="15412"/>
                  <a:pt x="20266" y="15963"/>
                </a:cubicBezTo>
                <a:cubicBezTo>
                  <a:pt x="20266" y="15963"/>
                  <a:pt x="20266" y="15963"/>
                  <a:pt x="20266" y="15963"/>
                </a:cubicBezTo>
                <a:cubicBezTo>
                  <a:pt x="20266" y="16513"/>
                  <a:pt x="20266" y="16513"/>
                  <a:pt x="20266" y="16513"/>
                </a:cubicBezTo>
                <a:cubicBezTo>
                  <a:pt x="20266" y="16513"/>
                  <a:pt x="19733" y="16513"/>
                  <a:pt x="19733" y="17064"/>
                </a:cubicBezTo>
                <a:cubicBezTo>
                  <a:pt x="4800" y="68256"/>
                  <a:pt x="4800" y="68256"/>
                  <a:pt x="4800" y="68256"/>
                </a:cubicBezTo>
                <a:cubicBezTo>
                  <a:pt x="4800" y="68256"/>
                  <a:pt x="4800" y="68807"/>
                  <a:pt x="4800" y="68807"/>
                </a:cubicBezTo>
                <a:cubicBezTo>
                  <a:pt x="0" y="68807"/>
                  <a:pt x="0" y="68807"/>
                  <a:pt x="0" y="68807"/>
                </a:cubicBezTo>
                <a:cubicBezTo>
                  <a:pt x="3733" y="78165"/>
                  <a:pt x="12800" y="84770"/>
                  <a:pt x="22933" y="84770"/>
                </a:cubicBezTo>
                <a:cubicBezTo>
                  <a:pt x="33600" y="84770"/>
                  <a:pt x="42666" y="78165"/>
                  <a:pt x="46400" y="68807"/>
                </a:cubicBezTo>
                <a:cubicBezTo>
                  <a:pt x="41600" y="68807"/>
                  <a:pt x="41600" y="68807"/>
                  <a:pt x="41600" y="68807"/>
                </a:cubicBezTo>
                <a:cubicBezTo>
                  <a:pt x="41600" y="68807"/>
                  <a:pt x="41600" y="68256"/>
                  <a:pt x="41600" y="68256"/>
                </a:cubicBezTo>
                <a:cubicBezTo>
                  <a:pt x="27733" y="21467"/>
                  <a:pt x="27733" y="21467"/>
                  <a:pt x="27733" y="21467"/>
                </a:cubicBezTo>
                <a:cubicBezTo>
                  <a:pt x="51200" y="21467"/>
                  <a:pt x="51200" y="21467"/>
                  <a:pt x="51200" y="21467"/>
                </a:cubicBezTo>
                <a:cubicBezTo>
                  <a:pt x="51733" y="24220"/>
                  <a:pt x="53866" y="26422"/>
                  <a:pt x="56533" y="27522"/>
                </a:cubicBezTo>
                <a:cubicBezTo>
                  <a:pt x="56533" y="108440"/>
                  <a:pt x="56533" y="108440"/>
                  <a:pt x="56533" y="108440"/>
                </a:cubicBezTo>
                <a:cubicBezTo>
                  <a:pt x="41600" y="108440"/>
                  <a:pt x="41600" y="108440"/>
                  <a:pt x="41600" y="108440"/>
                </a:cubicBezTo>
                <a:cubicBezTo>
                  <a:pt x="38933" y="108440"/>
                  <a:pt x="36266" y="111192"/>
                  <a:pt x="36266" y="113944"/>
                </a:cubicBezTo>
                <a:cubicBezTo>
                  <a:pt x="36266" y="117247"/>
                  <a:pt x="38933" y="120000"/>
                  <a:pt x="41600" y="120000"/>
                </a:cubicBezTo>
                <a:cubicBezTo>
                  <a:pt x="78933" y="120000"/>
                  <a:pt x="78933" y="120000"/>
                  <a:pt x="78933" y="120000"/>
                </a:cubicBezTo>
                <a:cubicBezTo>
                  <a:pt x="81600" y="120000"/>
                  <a:pt x="84266" y="117247"/>
                  <a:pt x="84266" y="113944"/>
                </a:cubicBezTo>
                <a:cubicBezTo>
                  <a:pt x="84266" y="111192"/>
                  <a:pt x="81600" y="108440"/>
                  <a:pt x="78933" y="108440"/>
                </a:cubicBezTo>
                <a:cubicBezTo>
                  <a:pt x="63466" y="108440"/>
                  <a:pt x="63466" y="108440"/>
                  <a:pt x="63466" y="108440"/>
                </a:cubicBezTo>
                <a:cubicBezTo>
                  <a:pt x="63466" y="27522"/>
                  <a:pt x="63466" y="27522"/>
                  <a:pt x="63466" y="27522"/>
                </a:cubicBezTo>
                <a:cubicBezTo>
                  <a:pt x="66133" y="26422"/>
                  <a:pt x="68266" y="24220"/>
                  <a:pt x="69333" y="21467"/>
                </a:cubicBezTo>
                <a:cubicBezTo>
                  <a:pt x="92800" y="21467"/>
                  <a:pt x="92800" y="21467"/>
                  <a:pt x="92800" y="21467"/>
                </a:cubicBezTo>
                <a:cubicBezTo>
                  <a:pt x="78933" y="68256"/>
                  <a:pt x="78933" y="68256"/>
                  <a:pt x="78933" y="68256"/>
                </a:cubicBezTo>
                <a:cubicBezTo>
                  <a:pt x="78933" y="68256"/>
                  <a:pt x="78933" y="68807"/>
                  <a:pt x="78933" y="68807"/>
                </a:cubicBezTo>
                <a:cubicBezTo>
                  <a:pt x="74133" y="68807"/>
                  <a:pt x="74133" y="68807"/>
                  <a:pt x="74133" y="68807"/>
                </a:cubicBezTo>
                <a:cubicBezTo>
                  <a:pt x="77866" y="78165"/>
                  <a:pt x="86933" y="84770"/>
                  <a:pt x="97066" y="84770"/>
                </a:cubicBezTo>
                <a:cubicBezTo>
                  <a:pt x="107733" y="84770"/>
                  <a:pt x="116800" y="78165"/>
                  <a:pt x="120000" y="68807"/>
                </a:cubicBezTo>
                <a:lnTo>
                  <a:pt x="115733" y="68807"/>
                </a:lnTo>
                <a:close/>
              </a:path>
            </a:pathLst>
          </a:custGeom>
          <a:solidFill>
            <a:srgbClr val="439E0F"/>
          </a:solidFill>
          <a:ln>
            <a:noFill/>
          </a:ln>
        </p:spPr>
        <p:txBody>
          <a:bodyPr wrap="square" lIns="91425" tIns="45700" rIns="91425" bIns="45700" anchor="t" anchorCtr="0">
            <a:noAutofit/>
          </a:bodyPr>
          <a:lstStyle/>
          <a:p>
            <a:pPr>
              <a:buClr>
                <a:srgbClr val="000000"/>
              </a:buClr>
              <a:buFont typeface="Arial"/>
              <a:buNone/>
            </a:pPr>
            <a:endParaRPr sz="1400" dirty="0">
              <a:solidFill>
                <a:srgbClr val="000000"/>
              </a:solidFill>
              <a:ea typeface="Arial"/>
              <a:cs typeface="Arial"/>
              <a:sym typeface="Arial"/>
            </a:endParaRPr>
          </a:p>
        </p:txBody>
      </p:sp>
      <p:sp>
        <p:nvSpPr>
          <p:cNvPr id="7" name="Shape 4278"/>
          <p:cNvSpPr/>
          <p:nvPr/>
        </p:nvSpPr>
        <p:spPr>
          <a:xfrm>
            <a:off x="270496" y="4126925"/>
            <a:ext cx="185512" cy="250863"/>
          </a:xfrm>
          <a:custGeom>
            <a:avLst/>
            <a:gdLst/>
            <a:ahLst/>
            <a:cxnLst/>
            <a:rect l="0" t="0" r="0" b="0"/>
            <a:pathLst>
              <a:path w="120000" h="120000" extrusionOk="0">
                <a:moveTo>
                  <a:pt x="76734" y="32562"/>
                </a:moveTo>
                <a:cubicBezTo>
                  <a:pt x="76734" y="9045"/>
                  <a:pt x="76734" y="9045"/>
                  <a:pt x="76734" y="9045"/>
                </a:cubicBezTo>
                <a:cubicBezTo>
                  <a:pt x="85714" y="16281"/>
                  <a:pt x="85714" y="16281"/>
                  <a:pt x="85714" y="16281"/>
                </a:cubicBezTo>
                <a:cubicBezTo>
                  <a:pt x="85714" y="25326"/>
                  <a:pt x="85714" y="25326"/>
                  <a:pt x="85714" y="25326"/>
                </a:cubicBezTo>
                <a:cubicBezTo>
                  <a:pt x="97959" y="25326"/>
                  <a:pt x="97959" y="25326"/>
                  <a:pt x="97959" y="25326"/>
                </a:cubicBezTo>
                <a:cubicBezTo>
                  <a:pt x="107755" y="32562"/>
                  <a:pt x="107755" y="32562"/>
                  <a:pt x="107755" y="32562"/>
                </a:cubicBezTo>
                <a:lnTo>
                  <a:pt x="76734" y="32562"/>
                </a:lnTo>
                <a:close/>
                <a:moveTo>
                  <a:pt x="59591" y="103718"/>
                </a:moveTo>
                <a:cubicBezTo>
                  <a:pt x="39183" y="103718"/>
                  <a:pt x="22040" y="91055"/>
                  <a:pt x="22040" y="75979"/>
                </a:cubicBezTo>
                <a:cubicBezTo>
                  <a:pt x="59591" y="75979"/>
                  <a:pt x="59591" y="75979"/>
                  <a:pt x="59591" y="75979"/>
                </a:cubicBezTo>
                <a:cubicBezTo>
                  <a:pt x="59591" y="47638"/>
                  <a:pt x="59591" y="47638"/>
                  <a:pt x="59591" y="47638"/>
                </a:cubicBezTo>
                <a:cubicBezTo>
                  <a:pt x="80816" y="47638"/>
                  <a:pt x="97959" y="60301"/>
                  <a:pt x="97959" y="75979"/>
                </a:cubicBezTo>
                <a:cubicBezTo>
                  <a:pt x="97959" y="91055"/>
                  <a:pt x="80816" y="103718"/>
                  <a:pt x="59591" y="103718"/>
                </a:cubicBezTo>
                <a:close/>
                <a:moveTo>
                  <a:pt x="51428" y="41608"/>
                </a:moveTo>
                <a:cubicBezTo>
                  <a:pt x="51428" y="69346"/>
                  <a:pt x="51428" y="69346"/>
                  <a:pt x="51428" y="69346"/>
                </a:cubicBezTo>
                <a:cubicBezTo>
                  <a:pt x="13061" y="69346"/>
                  <a:pt x="13061" y="69346"/>
                  <a:pt x="13061" y="69346"/>
                </a:cubicBezTo>
                <a:cubicBezTo>
                  <a:pt x="13061" y="53668"/>
                  <a:pt x="30204" y="41608"/>
                  <a:pt x="51428" y="41608"/>
                </a:cubicBezTo>
                <a:close/>
                <a:moveTo>
                  <a:pt x="111836" y="25326"/>
                </a:moveTo>
                <a:cubicBezTo>
                  <a:pt x="85714" y="6030"/>
                  <a:pt x="85714" y="6030"/>
                  <a:pt x="85714" y="6030"/>
                </a:cubicBezTo>
                <a:cubicBezTo>
                  <a:pt x="77551" y="0"/>
                  <a:pt x="77551" y="0"/>
                  <a:pt x="77551" y="0"/>
                </a:cubicBezTo>
                <a:cubicBezTo>
                  <a:pt x="8163" y="0"/>
                  <a:pt x="8163" y="0"/>
                  <a:pt x="8163" y="0"/>
                </a:cubicBezTo>
                <a:cubicBezTo>
                  <a:pt x="3265" y="0"/>
                  <a:pt x="0" y="3015"/>
                  <a:pt x="0" y="6030"/>
                </a:cubicBezTo>
                <a:cubicBezTo>
                  <a:pt x="0" y="113366"/>
                  <a:pt x="0" y="113366"/>
                  <a:pt x="0" y="113366"/>
                </a:cubicBezTo>
                <a:cubicBezTo>
                  <a:pt x="0" y="116984"/>
                  <a:pt x="3265" y="120000"/>
                  <a:pt x="8163" y="120000"/>
                </a:cubicBezTo>
                <a:cubicBezTo>
                  <a:pt x="111836" y="120000"/>
                  <a:pt x="111836" y="120000"/>
                  <a:pt x="111836" y="120000"/>
                </a:cubicBezTo>
                <a:cubicBezTo>
                  <a:pt x="116734" y="120000"/>
                  <a:pt x="120000" y="116984"/>
                  <a:pt x="120000" y="113366"/>
                </a:cubicBezTo>
                <a:cubicBezTo>
                  <a:pt x="120000" y="31356"/>
                  <a:pt x="120000" y="31356"/>
                  <a:pt x="120000" y="31356"/>
                </a:cubicBezTo>
                <a:lnTo>
                  <a:pt x="111836" y="25326"/>
                </a:lnTo>
                <a:close/>
                <a:moveTo>
                  <a:pt x="68571" y="54874"/>
                </a:moveTo>
                <a:cubicBezTo>
                  <a:pt x="68571" y="75979"/>
                  <a:pt x="68571" y="75979"/>
                  <a:pt x="68571" y="75979"/>
                </a:cubicBezTo>
                <a:cubicBezTo>
                  <a:pt x="68571" y="82010"/>
                  <a:pt x="68571" y="82010"/>
                  <a:pt x="68571" y="82010"/>
                </a:cubicBezTo>
                <a:cubicBezTo>
                  <a:pt x="59591" y="82010"/>
                  <a:pt x="59591" y="82010"/>
                  <a:pt x="59591" y="82010"/>
                </a:cubicBezTo>
                <a:cubicBezTo>
                  <a:pt x="31836" y="82010"/>
                  <a:pt x="31836" y="82010"/>
                  <a:pt x="31836" y="82010"/>
                </a:cubicBezTo>
                <a:cubicBezTo>
                  <a:pt x="35102" y="91055"/>
                  <a:pt x="46530" y="97688"/>
                  <a:pt x="59591" y="97688"/>
                </a:cubicBezTo>
                <a:cubicBezTo>
                  <a:pt x="75918" y="97688"/>
                  <a:pt x="89795" y="87437"/>
                  <a:pt x="89795" y="75979"/>
                </a:cubicBezTo>
                <a:cubicBezTo>
                  <a:pt x="89795" y="65728"/>
                  <a:pt x="80816" y="57286"/>
                  <a:pt x="68571" y="54874"/>
                </a:cubicBezTo>
                <a:close/>
              </a:path>
            </a:pathLst>
          </a:custGeom>
          <a:solidFill>
            <a:srgbClr val="439E0F"/>
          </a:solidFill>
          <a:ln>
            <a:noFill/>
          </a:ln>
        </p:spPr>
        <p:txBody>
          <a:bodyPr wrap="square" lIns="91425" tIns="45700" rIns="91425" bIns="45700" anchor="t" anchorCtr="0">
            <a:noAutofit/>
          </a:bodyPr>
          <a:lstStyle/>
          <a:p>
            <a:pPr>
              <a:buClr>
                <a:srgbClr val="000000"/>
              </a:buClr>
              <a:buFont typeface="Arial"/>
              <a:buNone/>
            </a:pPr>
            <a:endParaRPr sz="1400" dirty="0">
              <a:solidFill>
                <a:srgbClr val="000000"/>
              </a:solidFill>
              <a:ea typeface="Arial"/>
              <a:cs typeface="Arial"/>
              <a:sym typeface="Arial"/>
            </a:endParaRPr>
          </a:p>
        </p:txBody>
      </p:sp>
      <p:pic>
        <p:nvPicPr>
          <p:cNvPr id="8" name="Picture 4" descr="https://d30y9cdsu7xlg0.cloudfront.net/png/454349-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1969" y="1640911"/>
            <a:ext cx="296652" cy="2966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d30y9cdsu7xlg0.cloudfront.net/png/1276581-20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86188" y="2234454"/>
            <a:ext cx="281867" cy="281867"/>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4278"/>
          <p:cNvSpPr/>
          <p:nvPr/>
        </p:nvSpPr>
        <p:spPr>
          <a:xfrm>
            <a:off x="287050" y="5776400"/>
            <a:ext cx="185512" cy="250863"/>
          </a:xfrm>
          <a:custGeom>
            <a:avLst/>
            <a:gdLst/>
            <a:ahLst/>
            <a:cxnLst/>
            <a:rect l="0" t="0" r="0" b="0"/>
            <a:pathLst>
              <a:path w="120000" h="120000" extrusionOk="0">
                <a:moveTo>
                  <a:pt x="76734" y="32562"/>
                </a:moveTo>
                <a:cubicBezTo>
                  <a:pt x="76734" y="9045"/>
                  <a:pt x="76734" y="9045"/>
                  <a:pt x="76734" y="9045"/>
                </a:cubicBezTo>
                <a:cubicBezTo>
                  <a:pt x="85714" y="16281"/>
                  <a:pt x="85714" y="16281"/>
                  <a:pt x="85714" y="16281"/>
                </a:cubicBezTo>
                <a:cubicBezTo>
                  <a:pt x="85714" y="25326"/>
                  <a:pt x="85714" y="25326"/>
                  <a:pt x="85714" y="25326"/>
                </a:cubicBezTo>
                <a:cubicBezTo>
                  <a:pt x="97959" y="25326"/>
                  <a:pt x="97959" y="25326"/>
                  <a:pt x="97959" y="25326"/>
                </a:cubicBezTo>
                <a:cubicBezTo>
                  <a:pt x="107755" y="32562"/>
                  <a:pt x="107755" y="32562"/>
                  <a:pt x="107755" y="32562"/>
                </a:cubicBezTo>
                <a:lnTo>
                  <a:pt x="76734" y="32562"/>
                </a:lnTo>
                <a:close/>
                <a:moveTo>
                  <a:pt x="59591" y="103718"/>
                </a:moveTo>
                <a:cubicBezTo>
                  <a:pt x="39183" y="103718"/>
                  <a:pt x="22040" y="91055"/>
                  <a:pt x="22040" y="75979"/>
                </a:cubicBezTo>
                <a:cubicBezTo>
                  <a:pt x="59591" y="75979"/>
                  <a:pt x="59591" y="75979"/>
                  <a:pt x="59591" y="75979"/>
                </a:cubicBezTo>
                <a:cubicBezTo>
                  <a:pt x="59591" y="47638"/>
                  <a:pt x="59591" y="47638"/>
                  <a:pt x="59591" y="47638"/>
                </a:cubicBezTo>
                <a:cubicBezTo>
                  <a:pt x="80816" y="47638"/>
                  <a:pt x="97959" y="60301"/>
                  <a:pt x="97959" y="75979"/>
                </a:cubicBezTo>
                <a:cubicBezTo>
                  <a:pt x="97959" y="91055"/>
                  <a:pt x="80816" y="103718"/>
                  <a:pt x="59591" y="103718"/>
                </a:cubicBezTo>
                <a:close/>
                <a:moveTo>
                  <a:pt x="51428" y="41608"/>
                </a:moveTo>
                <a:cubicBezTo>
                  <a:pt x="51428" y="69346"/>
                  <a:pt x="51428" y="69346"/>
                  <a:pt x="51428" y="69346"/>
                </a:cubicBezTo>
                <a:cubicBezTo>
                  <a:pt x="13061" y="69346"/>
                  <a:pt x="13061" y="69346"/>
                  <a:pt x="13061" y="69346"/>
                </a:cubicBezTo>
                <a:cubicBezTo>
                  <a:pt x="13061" y="53668"/>
                  <a:pt x="30204" y="41608"/>
                  <a:pt x="51428" y="41608"/>
                </a:cubicBezTo>
                <a:close/>
                <a:moveTo>
                  <a:pt x="111836" y="25326"/>
                </a:moveTo>
                <a:cubicBezTo>
                  <a:pt x="85714" y="6030"/>
                  <a:pt x="85714" y="6030"/>
                  <a:pt x="85714" y="6030"/>
                </a:cubicBezTo>
                <a:cubicBezTo>
                  <a:pt x="77551" y="0"/>
                  <a:pt x="77551" y="0"/>
                  <a:pt x="77551" y="0"/>
                </a:cubicBezTo>
                <a:cubicBezTo>
                  <a:pt x="8163" y="0"/>
                  <a:pt x="8163" y="0"/>
                  <a:pt x="8163" y="0"/>
                </a:cubicBezTo>
                <a:cubicBezTo>
                  <a:pt x="3265" y="0"/>
                  <a:pt x="0" y="3015"/>
                  <a:pt x="0" y="6030"/>
                </a:cubicBezTo>
                <a:cubicBezTo>
                  <a:pt x="0" y="113366"/>
                  <a:pt x="0" y="113366"/>
                  <a:pt x="0" y="113366"/>
                </a:cubicBezTo>
                <a:cubicBezTo>
                  <a:pt x="0" y="116984"/>
                  <a:pt x="3265" y="120000"/>
                  <a:pt x="8163" y="120000"/>
                </a:cubicBezTo>
                <a:cubicBezTo>
                  <a:pt x="111836" y="120000"/>
                  <a:pt x="111836" y="120000"/>
                  <a:pt x="111836" y="120000"/>
                </a:cubicBezTo>
                <a:cubicBezTo>
                  <a:pt x="116734" y="120000"/>
                  <a:pt x="120000" y="116984"/>
                  <a:pt x="120000" y="113366"/>
                </a:cubicBezTo>
                <a:cubicBezTo>
                  <a:pt x="120000" y="31356"/>
                  <a:pt x="120000" y="31356"/>
                  <a:pt x="120000" y="31356"/>
                </a:cubicBezTo>
                <a:lnTo>
                  <a:pt x="111836" y="25326"/>
                </a:lnTo>
                <a:close/>
                <a:moveTo>
                  <a:pt x="68571" y="54874"/>
                </a:moveTo>
                <a:cubicBezTo>
                  <a:pt x="68571" y="75979"/>
                  <a:pt x="68571" y="75979"/>
                  <a:pt x="68571" y="75979"/>
                </a:cubicBezTo>
                <a:cubicBezTo>
                  <a:pt x="68571" y="82010"/>
                  <a:pt x="68571" y="82010"/>
                  <a:pt x="68571" y="82010"/>
                </a:cubicBezTo>
                <a:cubicBezTo>
                  <a:pt x="59591" y="82010"/>
                  <a:pt x="59591" y="82010"/>
                  <a:pt x="59591" y="82010"/>
                </a:cubicBezTo>
                <a:cubicBezTo>
                  <a:pt x="31836" y="82010"/>
                  <a:pt x="31836" y="82010"/>
                  <a:pt x="31836" y="82010"/>
                </a:cubicBezTo>
                <a:cubicBezTo>
                  <a:pt x="35102" y="91055"/>
                  <a:pt x="46530" y="97688"/>
                  <a:pt x="59591" y="97688"/>
                </a:cubicBezTo>
                <a:cubicBezTo>
                  <a:pt x="75918" y="97688"/>
                  <a:pt x="89795" y="87437"/>
                  <a:pt x="89795" y="75979"/>
                </a:cubicBezTo>
                <a:cubicBezTo>
                  <a:pt x="89795" y="65728"/>
                  <a:pt x="80816" y="57286"/>
                  <a:pt x="68571" y="54874"/>
                </a:cubicBezTo>
                <a:close/>
              </a:path>
            </a:pathLst>
          </a:custGeom>
          <a:solidFill>
            <a:srgbClr val="439E0F"/>
          </a:solidFill>
          <a:ln>
            <a:noFill/>
          </a:ln>
        </p:spPr>
        <p:txBody>
          <a:bodyPr wrap="square" lIns="91425" tIns="45700" rIns="91425" bIns="45700" anchor="t" anchorCtr="0">
            <a:noAutofit/>
          </a:bodyPr>
          <a:lstStyle/>
          <a:p>
            <a:pPr>
              <a:buClr>
                <a:srgbClr val="000000"/>
              </a:buClr>
              <a:buFont typeface="Arial"/>
              <a:buNone/>
            </a:pPr>
            <a:endParaRPr sz="1400" dirty="0">
              <a:solidFill>
                <a:srgbClr val="000000"/>
              </a:solidFill>
              <a:ea typeface="Arial"/>
              <a:cs typeface="Arial"/>
              <a:sym typeface="Arial"/>
            </a:endParaRPr>
          </a:p>
        </p:txBody>
      </p:sp>
    </p:spTree>
    <p:extLst>
      <p:ext uri="{BB962C8B-B14F-4D97-AF65-F5344CB8AC3E}">
        <p14:creationId xmlns:p14="http://schemas.microsoft.com/office/powerpoint/2010/main" val="30219881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iG2c - S'habiller la partie supérieure du corps </a:t>
            </a:r>
          </a:p>
          <a:p>
            <a:pPr algn="just"/>
            <a:r>
              <a:rPr lang="fr-FR" sz="1200" i="1" dirty="0" smtClean="0">
                <a:solidFill>
                  <a:srgbClr val="0F3A9C"/>
                </a:solidFill>
              </a:rPr>
              <a:t>Comment </a:t>
            </a:r>
            <a:r>
              <a:rPr lang="fr-FR" sz="1200" i="1" dirty="0">
                <a:solidFill>
                  <a:srgbClr val="0F3A9C"/>
                </a:solidFill>
              </a:rPr>
              <a:t>la personne s'habille et se déshabille (vêtements pour l'extérieur, sous-vêtement), au dessus de la ceinture, y compris les prothèses, les attaches, les pull-overs, les appareillages </a:t>
            </a:r>
            <a:r>
              <a:rPr lang="fr-FR" sz="1200" i="1" dirty="0" smtClean="0">
                <a:solidFill>
                  <a:srgbClr val="0F3A9C"/>
                </a:solidFill>
              </a:rPr>
              <a:t>orthopédiques.</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7" name="Rectangle 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6066166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iG2d - S'habiller la partie inférieure du corps </a:t>
            </a:r>
          </a:p>
          <a:p>
            <a:pPr algn="just"/>
            <a:r>
              <a:rPr lang="fr-FR" sz="1200" i="1" dirty="0" smtClean="0">
                <a:solidFill>
                  <a:srgbClr val="0F3A9C"/>
                </a:solidFill>
              </a:rPr>
              <a:t>Comment </a:t>
            </a:r>
            <a:r>
              <a:rPr lang="fr-FR" sz="1200" i="1" dirty="0">
                <a:solidFill>
                  <a:srgbClr val="0F3A9C"/>
                </a:solidFill>
              </a:rPr>
              <a:t>la personne s'habille et se déshabille (vêtements pour l'extérieur, sous-vêtements), au-dessous de la ceinture, y compris les prothèses, les ceintures culottes, jupes, chaussures et attaches</a:t>
            </a:r>
            <a:r>
              <a:rPr lang="fr-FR" sz="1200" i="1" dirty="0" smtClean="0">
                <a:solidFill>
                  <a:srgbClr val="0F3A9C"/>
                </a:solidFill>
              </a:rPr>
              <a:t>.</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6" name="Groupe 5"/>
          <p:cNvGrpSpPr/>
          <p:nvPr/>
        </p:nvGrpSpPr>
        <p:grpSpPr>
          <a:xfrm>
            <a:off x="4251987" y="6437688"/>
            <a:ext cx="640026" cy="325577"/>
            <a:chOff x="4063779" y="6537716"/>
            <a:chExt cx="1016441" cy="200055"/>
          </a:xfrm>
        </p:grpSpPr>
        <p:sp>
          <p:nvSpPr>
            <p:cNvPr id="7" name="Rectangle 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0" name="ZoneTexte 9">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3309209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iG2e - Marcher </a:t>
            </a:r>
          </a:p>
          <a:p>
            <a:pPr algn="just"/>
            <a:r>
              <a:rPr lang="fr-FR" sz="1200" i="1" dirty="0" smtClean="0">
                <a:solidFill>
                  <a:srgbClr val="0F3A9C"/>
                </a:solidFill>
              </a:rPr>
              <a:t>Comment </a:t>
            </a:r>
            <a:r>
              <a:rPr lang="fr-FR" sz="1200" i="1" dirty="0">
                <a:solidFill>
                  <a:srgbClr val="0F3A9C"/>
                </a:solidFill>
              </a:rPr>
              <a:t>la personne marche entre deux points du même étage à </a:t>
            </a:r>
            <a:r>
              <a:rPr lang="fr-FR" sz="1200" i="1" dirty="0" smtClean="0">
                <a:solidFill>
                  <a:srgbClr val="0F3A9C"/>
                </a:solidFill>
              </a:rPr>
              <a:t>l'intérieur.</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0" name="Groupe 9"/>
          <p:cNvGrpSpPr/>
          <p:nvPr/>
        </p:nvGrpSpPr>
        <p:grpSpPr>
          <a:xfrm>
            <a:off x="4251987" y="6437688"/>
            <a:ext cx="640026" cy="325577"/>
            <a:chOff x="4063779" y="6537716"/>
            <a:chExt cx="1016441" cy="200055"/>
          </a:xfrm>
        </p:grpSpPr>
        <p:sp>
          <p:nvSpPr>
            <p:cNvPr id="11" name="Rectangle 10"/>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2" name="ZoneTexte 11">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0113150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iG2f - Locomotion </a:t>
            </a:r>
          </a:p>
          <a:p>
            <a:pPr algn="just"/>
            <a:r>
              <a:rPr lang="fr-FR" sz="1200" i="1" dirty="0" smtClean="0">
                <a:solidFill>
                  <a:srgbClr val="0F3A9C"/>
                </a:solidFill>
              </a:rPr>
              <a:t>Comment </a:t>
            </a:r>
            <a:r>
              <a:rPr lang="fr-FR" sz="1200" i="1" dirty="0">
                <a:solidFill>
                  <a:srgbClr val="0F3A9C"/>
                </a:solidFill>
              </a:rPr>
              <a:t>la personne se déplace (en marchant ou en fauteuil roulant) entre deux points du même étage</a:t>
            </a:r>
            <a:r>
              <a:rPr lang="fr-FR" sz="1200" i="1" dirty="0" smtClean="0">
                <a:solidFill>
                  <a:srgbClr val="0F3A9C"/>
                </a:solidFill>
              </a:rPr>
              <a:t>.</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0" name="Rectangle 9"/>
          <p:cNvSpPr/>
          <p:nvPr/>
        </p:nvSpPr>
        <p:spPr>
          <a:xfrm>
            <a:off x="642938" y="4548679"/>
            <a:ext cx="7818120" cy="159494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On s’interroge ici sur </a:t>
            </a:r>
            <a:r>
              <a:rPr lang="fr-FR" sz="1400" dirty="0">
                <a:latin typeface="Arial" panose="020B0604020202020204" pitchFamily="34" charset="0"/>
                <a:cs typeface="Arial" panose="020B0604020202020204" pitchFamily="34" charset="0"/>
              </a:rPr>
              <a:t>c</a:t>
            </a:r>
            <a:r>
              <a:rPr lang="fr-FR" sz="1400" dirty="0" smtClean="0">
                <a:latin typeface="Arial" panose="020B0604020202020204" pitchFamily="34" charset="0"/>
                <a:cs typeface="Arial" panose="020B0604020202020204" pitchFamily="34" charset="0"/>
              </a:rPr>
              <a:t>omment </a:t>
            </a:r>
            <a:r>
              <a:rPr lang="fr-FR" sz="1400" dirty="0">
                <a:latin typeface="Arial" panose="020B0604020202020204" pitchFamily="34" charset="0"/>
                <a:cs typeface="Arial" panose="020B0604020202020204" pitchFamily="34" charset="0"/>
              </a:rPr>
              <a:t>la personne se déplace (en marchant ou en fauteuil roulant) entre deux points du même étage. Si elle utilise une chaise roulante </a:t>
            </a:r>
            <a:r>
              <a:rPr lang="fr-FR" sz="1400" dirty="0" smtClean="0">
                <a:latin typeface="Arial" panose="020B0604020202020204" pitchFamily="34" charset="0"/>
                <a:cs typeface="Arial" panose="020B0604020202020204" pitchFamily="34" charset="0"/>
              </a:rPr>
              <a:t>on cherche à mesurer si </a:t>
            </a:r>
            <a:r>
              <a:rPr lang="fr-FR" sz="1400" dirty="0">
                <a:latin typeface="Arial" panose="020B0604020202020204" pitchFamily="34" charset="0"/>
                <a:cs typeface="Arial" panose="020B0604020202020204" pitchFamily="34" charset="0"/>
              </a:rPr>
              <a:t>elle indépendante une fois installée</a:t>
            </a:r>
            <a:r>
              <a:rPr lang="fr-FR" sz="1400" dirty="0" smtClean="0">
                <a:latin typeface="Arial" panose="020B0604020202020204" pitchFamily="34" charset="0"/>
                <a:cs typeface="Arial" panose="020B0604020202020204" pitchFamily="34" charset="0"/>
              </a:rPr>
              <a:t>.</a:t>
            </a:r>
          </a:p>
          <a:p>
            <a:pPr algn="just"/>
            <a:r>
              <a:rPr lang="fr-FR" sz="1400" dirty="0">
                <a:latin typeface="Arial" panose="020B0604020202020204" pitchFamily="34" charset="0"/>
                <a:cs typeface="Arial" panose="020B0604020202020204" pitchFamily="34" charset="0"/>
              </a:rPr>
              <a:t>Pour la </a:t>
            </a:r>
            <a:r>
              <a:rPr lang="fr-FR" sz="1400" dirty="0" smtClean="0">
                <a:latin typeface="Arial" panose="020B0604020202020204" pitchFamily="34" charset="0"/>
                <a:cs typeface="Arial" panose="020B0604020202020204" pitchFamily="34" charset="0"/>
              </a:rPr>
              <a:t>locomotion, l’aide à la préparation peut </a:t>
            </a:r>
            <a:r>
              <a:rPr lang="fr-FR" sz="1400" dirty="0">
                <a:latin typeface="Arial" panose="020B0604020202020204" pitchFamily="34" charset="0"/>
                <a:cs typeface="Arial" panose="020B0604020202020204" pitchFamily="34" charset="0"/>
              </a:rPr>
              <a:t>consister à donner à la personne la canne ou le déambulateur. </a:t>
            </a:r>
            <a:endParaRPr lang="fr-FR" sz="1400" dirty="0">
              <a:solidFill>
                <a:prstClr val="white"/>
              </a:solidFill>
              <a:latin typeface="Arial" panose="020B0604020202020204" pitchFamily="34" charset="0"/>
              <a:cs typeface="Arial" panose="020B0604020202020204" pitchFamily="34" charset="0"/>
            </a:endParaRPr>
          </a:p>
        </p:txBody>
      </p:sp>
      <p:sp>
        <p:nvSpPr>
          <p:cNvPr id="11" name="ZoneTexte 10"/>
          <p:cNvSpPr txBox="1"/>
          <p:nvPr/>
        </p:nvSpPr>
        <p:spPr>
          <a:xfrm rot="16200000">
            <a:off x="-22469" y="518624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4609792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iG2g - Transfert (s'asseoir, se lever) des toilettes </a:t>
            </a:r>
          </a:p>
          <a:p>
            <a:pPr algn="just"/>
            <a:r>
              <a:rPr lang="fr-FR" sz="1200" i="1" dirty="0" smtClean="0">
                <a:solidFill>
                  <a:srgbClr val="0F3A9C"/>
                </a:solidFill>
              </a:rPr>
              <a:t>Comment </a:t>
            </a:r>
            <a:r>
              <a:rPr lang="fr-FR" sz="1200" i="1" dirty="0">
                <a:solidFill>
                  <a:srgbClr val="0F3A9C"/>
                </a:solidFill>
              </a:rPr>
              <a:t>la personne s'assied sur ou se lève du siège des toilettes ou </a:t>
            </a:r>
            <a:r>
              <a:rPr lang="fr-FR" sz="1200" i="1" dirty="0" smtClean="0">
                <a:solidFill>
                  <a:srgbClr val="0F3A9C"/>
                </a:solidFill>
              </a:rPr>
              <a:t>de la chaise percée.</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10" name="Rectangle 9"/>
          <p:cNvSpPr/>
          <p:nvPr/>
        </p:nvSpPr>
        <p:spPr>
          <a:xfrm>
            <a:off x="642938" y="4548679"/>
            <a:ext cx="7818120" cy="1594945"/>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Attention, pour l’item «</a:t>
            </a:r>
            <a:r>
              <a:rPr lang="fr-FR" sz="1400" dirty="0">
                <a:solidFill>
                  <a:prstClr val="white"/>
                </a:solidFill>
                <a:latin typeface="Arial" panose="020B0604020202020204" pitchFamily="34" charset="0"/>
                <a:cs typeface="Arial" panose="020B0604020202020204" pitchFamily="34" charset="0"/>
              </a:rPr>
              <a:t> Transfert (s'asseoir, se lever) des </a:t>
            </a:r>
            <a:r>
              <a:rPr lang="fr-FR" sz="1400" dirty="0" smtClean="0">
                <a:solidFill>
                  <a:prstClr val="white"/>
                </a:solidFill>
                <a:latin typeface="Arial" panose="020B0604020202020204" pitchFamily="34" charset="0"/>
                <a:cs typeface="Arial" panose="020B0604020202020204" pitchFamily="34" charset="0"/>
              </a:rPr>
              <a:t>toilettes » : On parle uniquement de lieux qui sont considérés comme des cabinets de toilettes.</a:t>
            </a:r>
          </a:p>
        </p:txBody>
      </p:sp>
      <p:sp>
        <p:nvSpPr>
          <p:cNvPr id="11" name="ZoneTexte 10"/>
          <p:cNvSpPr txBox="1"/>
          <p:nvPr/>
        </p:nvSpPr>
        <p:spPr>
          <a:xfrm rot="16200000">
            <a:off x="-22469" y="5186249"/>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14" name="ZoneTexte 13"/>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grpSp>
        <p:nvGrpSpPr>
          <p:cNvPr id="16" name="Groupe 15"/>
          <p:cNvGrpSpPr/>
          <p:nvPr/>
        </p:nvGrpSpPr>
        <p:grpSpPr>
          <a:xfrm>
            <a:off x="4251987" y="6437688"/>
            <a:ext cx="640026" cy="325577"/>
            <a:chOff x="4063779" y="6537716"/>
            <a:chExt cx="1016441" cy="200055"/>
          </a:xfrm>
        </p:grpSpPr>
        <p:sp>
          <p:nvSpPr>
            <p:cNvPr id="17" name="Rectangle 16"/>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8" name="ZoneTexte 17">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753817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a:solidFill>
                  <a:srgbClr val="0F3A9C"/>
                </a:solidFill>
              </a:rPr>
              <a:t>iG2h - Utilisation des toilettes </a:t>
            </a:r>
          </a:p>
          <a:p>
            <a:pPr algn="just"/>
            <a:r>
              <a:rPr lang="fr-FR" sz="1200" i="1" dirty="0" smtClean="0">
                <a:solidFill>
                  <a:srgbClr val="0F3A9C"/>
                </a:solidFill>
              </a:rPr>
              <a:t>Comment </a:t>
            </a:r>
            <a:r>
              <a:rPr lang="fr-FR" sz="1200" i="1" dirty="0">
                <a:solidFill>
                  <a:srgbClr val="0F3A9C"/>
                </a:solidFill>
              </a:rPr>
              <a:t>la personne utilise les toilettes (ou la chaise percée, le pistolet, le bassin), s'essuie après leur utilisation. Ou après un épisode d'incontinence, change ses protections, s'occupe d'une sonde urinaire ou d'une poche de colostomie, ajuste ses vêtements. </a:t>
            </a:r>
            <a:r>
              <a:rPr lang="fr-FR" sz="1200" i="1" u="sng" dirty="0">
                <a:solidFill>
                  <a:srgbClr val="0F3A9C"/>
                </a:solidFill>
              </a:rPr>
              <a:t>Exclut le transfert (s'asseoir, se lever) des </a:t>
            </a:r>
            <a:r>
              <a:rPr lang="fr-FR" sz="1200" i="1" u="sng" dirty="0" smtClean="0">
                <a:solidFill>
                  <a:srgbClr val="0F3A9C"/>
                </a:solidFill>
              </a:rPr>
              <a:t>toilettes.</a:t>
            </a:r>
            <a:endParaRPr lang="fr-FR" sz="1200" i="1" u="sng"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7" name="Rectangle 6"/>
          <p:cNvSpPr/>
          <p:nvPr/>
        </p:nvSpPr>
        <p:spPr>
          <a:xfrm>
            <a:off x="642938" y="4823354"/>
            <a:ext cx="7818120" cy="88018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schemeClr val="bg1"/>
                </a:solidFill>
                <a:latin typeface="Arial" panose="020B0604020202020204" pitchFamily="34" charset="0"/>
                <a:cs typeface="Arial" panose="020B0604020202020204" pitchFamily="34" charset="0"/>
              </a:rPr>
              <a:t>On parle de lieux qui sont considérés comme des sanitaires.</a:t>
            </a:r>
          </a:p>
        </p:txBody>
      </p:sp>
      <p:sp>
        <p:nvSpPr>
          <p:cNvPr id="10" name="ZoneTexte 9"/>
          <p:cNvSpPr txBox="1"/>
          <p:nvPr/>
        </p:nvSpPr>
        <p:spPr>
          <a:xfrm rot="16200000">
            <a:off x="-22469" y="514830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13072687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iG2i - Mobilité dans le lit </a:t>
            </a:r>
          </a:p>
          <a:p>
            <a:pPr algn="just"/>
            <a:r>
              <a:rPr lang="fr-FR" sz="1200" i="1" dirty="0" smtClean="0">
                <a:solidFill>
                  <a:srgbClr val="0F3A9C"/>
                </a:solidFill>
              </a:rPr>
              <a:t>Comment la personne se redresse, s'étend, se tourne et s'installe en bonne position lorsqu'elle est au lit.</a:t>
            </a: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sp>
        <p:nvSpPr>
          <p:cNvPr id="6" name="Rectangle 5"/>
          <p:cNvSpPr/>
          <p:nvPr/>
        </p:nvSpPr>
        <p:spPr>
          <a:xfrm>
            <a:off x="642938" y="4823354"/>
            <a:ext cx="7818120" cy="880180"/>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smtClean="0">
                <a:solidFill>
                  <a:prstClr val="white"/>
                </a:solidFill>
                <a:latin typeface="Arial" panose="020B0604020202020204" pitchFamily="34" charset="0"/>
                <a:cs typeface="Arial" panose="020B0604020202020204" pitchFamily="34" charset="0"/>
              </a:rPr>
              <a:t>Une fois que la personne est installée dans le lit (de façon indépendante ou pas).</a:t>
            </a:r>
          </a:p>
        </p:txBody>
      </p:sp>
      <p:sp>
        <p:nvSpPr>
          <p:cNvPr id="10" name="ZoneTexte 9"/>
          <p:cNvSpPr txBox="1"/>
          <p:nvPr/>
        </p:nvSpPr>
        <p:spPr>
          <a:xfrm rot="16200000">
            <a:off x="-22469" y="5148307"/>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grpSp>
        <p:nvGrpSpPr>
          <p:cNvPr id="14" name="Groupe 13"/>
          <p:cNvGrpSpPr/>
          <p:nvPr/>
        </p:nvGrpSpPr>
        <p:grpSpPr>
          <a:xfrm>
            <a:off x="4251987" y="6437688"/>
            <a:ext cx="640026" cy="325577"/>
            <a:chOff x="4063779" y="6537716"/>
            <a:chExt cx="1016441" cy="200055"/>
          </a:xfrm>
        </p:grpSpPr>
        <p:sp>
          <p:nvSpPr>
            <p:cNvPr id="15" name="Rectangle 14"/>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6" name="ZoneTexte 15">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60886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2987135"/>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b="1" dirty="0" smtClean="0">
                <a:solidFill>
                  <a:srgbClr val="0F3A9C"/>
                </a:solidFill>
              </a:rPr>
              <a:t>iG2J </a:t>
            </a:r>
            <a:r>
              <a:rPr lang="fr-FR" sz="1200" b="1" dirty="0">
                <a:solidFill>
                  <a:srgbClr val="0F3A9C"/>
                </a:solidFill>
              </a:rPr>
              <a:t>- S'alimenter </a:t>
            </a:r>
          </a:p>
          <a:p>
            <a:pPr algn="just"/>
            <a:r>
              <a:rPr lang="fr-FR" sz="1200" i="1" dirty="0" smtClean="0">
                <a:solidFill>
                  <a:srgbClr val="0F3A9C"/>
                </a:solidFill>
              </a:rPr>
              <a:t>Comment </a:t>
            </a:r>
            <a:r>
              <a:rPr lang="fr-FR" sz="1200" i="1" dirty="0">
                <a:solidFill>
                  <a:srgbClr val="0F3A9C"/>
                </a:solidFill>
              </a:rPr>
              <a:t>la personne mange et boit (indépendamment de son habilité). Cela comprend se </a:t>
            </a:r>
            <a:r>
              <a:rPr lang="fr-FR" sz="1200" i="1" dirty="0" smtClean="0">
                <a:solidFill>
                  <a:srgbClr val="0F3A9C"/>
                </a:solidFill>
              </a:rPr>
              <a:t>nourrir </a:t>
            </a:r>
            <a:r>
              <a:rPr lang="fr-FR" sz="1200" i="1" dirty="0">
                <a:solidFill>
                  <a:srgbClr val="0F3A9C"/>
                </a:solidFill>
              </a:rPr>
              <a:t>par n'importe quel moyen (Ex : nourriture par sonde, par voie parentérale en totalité</a:t>
            </a:r>
            <a:r>
              <a:rPr lang="fr-FR" sz="1200" i="1" dirty="0" smtClean="0">
                <a:solidFill>
                  <a:srgbClr val="0F3A9C"/>
                </a:solidFill>
              </a:rPr>
              <a:t>).</a:t>
            </a:r>
            <a:endParaRPr lang="fr-FR" sz="1200" i="1" dirty="0">
              <a:solidFill>
                <a:srgbClr val="0F3A9C"/>
              </a:solidFill>
            </a:endParaRPr>
          </a:p>
          <a:p>
            <a:pPr lvl="1" algn="just"/>
            <a:r>
              <a:rPr lang="fr-FR" sz="1200" dirty="0">
                <a:solidFill>
                  <a:srgbClr val="0F3A9C"/>
                </a:solidFill>
              </a:rPr>
              <a:t>0 – Indépendant – Sans préparation, supervision ou assistance physique</a:t>
            </a:r>
          </a:p>
          <a:p>
            <a:pPr lvl="1" algn="just"/>
            <a:r>
              <a:rPr lang="fr-FR" sz="1200" dirty="0">
                <a:solidFill>
                  <a:srgbClr val="0F3A9C"/>
                </a:solidFill>
              </a:rPr>
              <a:t>1 – Aide à la préparation seulement – Article procuré, ou placé à proximité, sans supervision ou assistance physique</a:t>
            </a:r>
          </a:p>
          <a:p>
            <a:pPr lvl="1" algn="just"/>
            <a:r>
              <a:rPr lang="fr-FR" sz="1200" dirty="0">
                <a:solidFill>
                  <a:srgbClr val="0F3A9C"/>
                </a:solidFill>
              </a:rPr>
              <a:t>2 – Supervision - Surveillance ou indications </a:t>
            </a:r>
          </a:p>
          <a:p>
            <a:pPr lvl="1" algn="just"/>
            <a:r>
              <a:rPr lang="fr-FR" sz="1200" dirty="0">
                <a:solidFill>
                  <a:srgbClr val="0F3A9C"/>
                </a:solidFill>
              </a:rPr>
              <a:t>3 – Assistance limitée - Aide pour la mobilisation des membres, aide pour manœuvrer sans force physique</a:t>
            </a:r>
          </a:p>
          <a:p>
            <a:pPr lvl="1" algn="just"/>
            <a:r>
              <a:rPr lang="fr-FR" sz="1200" dirty="0">
                <a:solidFill>
                  <a:srgbClr val="0F3A9C"/>
                </a:solidFill>
              </a:rPr>
              <a:t>4 – Assistance importante - Aide nécessitant de la force (y compris soulever les membres) par un seul aidant alors que la personne accomplit 50% ou plus des tâches</a:t>
            </a:r>
          </a:p>
          <a:p>
            <a:pPr lvl="1" algn="just"/>
            <a:r>
              <a:rPr lang="fr-FR" sz="1200" dirty="0">
                <a:solidFill>
                  <a:srgbClr val="0F3A9C"/>
                </a:solidFill>
              </a:rPr>
              <a:t>5 – Assistance maximale - Aide nécessitant de la force (y compris soulever les membres) par 2 personnes ou + ; ou aide nécessitant de la force pour plus de 50% des tâches</a:t>
            </a:r>
          </a:p>
          <a:p>
            <a:pPr lvl="1" algn="just"/>
            <a:r>
              <a:rPr lang="fr-FR" sz="1200" dirty="0">
                <a:solidFill>
                  <a:srgbClr val="0F3A9C"/>
                </a:solidFill>
              </a:rPr>
              <a:t>6 – Dépendance totale – Activité entièrement accomplie par d’autres durant l’ensemble de la période</a:t>
            </a:r>
          </a:p>
          <a:p>
            <a:pPr lvl="1" algn="just"/>
            <a:r>
              <a:rPr lang="fr-FR" sz="1200" dirty="0">
                <a:solidFill>
                  <a:srgbClr val="0F3A9C"/>
                </a:solidFill>
              </a:rPr>
              <a:t>8 – L' activité n’a pas été accomplie durant l’ensemble de la période</a:t>
            </a:r>
          </a:p>
        </p:txBody>
      </p:sp>
      <p:sp>
        <p:nvSpPr>
          <p:cNvPr id="9" name="ZoneTexte 8"/>
          <p:cNvSpPr txBox="1"/>
          <p:nvPr/>
        </p:nvSpPr>
        <p:spPr>
          <a:xfrm>
            <a:off x="957700" y="1013619"/>
            <a:ext cx="3188693" cy="369332"/>
          </a:xfrm>
          <a:prstGeom prst="rect">
            <a:avLst/>
          </a:prstGeom>
          <a:solidFill>
            <a:schemeClr val="bg1"/>
          </a:solidFill>
        </p:spPr>
        <p:txBody>
          <a:bodyPr wrap="none" rtlCol="0">
            <a:spAutoFit/>
          </a:bodyPr>
          <a:lstStyle/>
          <a:p>
            <a:r>
              <a:rPr lang="fr-FR" b="1" i="1" dirty="0">
                <a:solidFill>
                  <a:srgbClr val="0F3A9C"/>
                </a:solidFill>
              </a:rPr>
              <a:t>iG2 - Performance pour les AVQ</a:t>
            </a:r>
          </a:p>
        </p:txBody>
      </p:sp>
      <p:sp>
        <p:nvSpPr>
          <p:cNvPr id="10" name="Rectangle 9"/>
          <p:cNvSpPr/>
          <p:nvPr/>
        </p:nvSpPr>
        <p:spPr>
          <a:xfrm>
            <a:off x="642938" y="4341510"/>
            <a:ext cx="7818120" cy="1120827"/>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prstClr val="white"/>
                </a:solidFill>
                <a:latin typeface="Arial" panose="020B0604020202020204" pitchFamily="34" charset="0"/>
                <a:cs typeface="Arial" panose="020B0604020202020204" pitchFamily="34" charset="0"/>
              </a:rPr>
              <a:t>Pour l’alimentation l’aide à la préparation peut comprendre couper la viande ou ouvrir les récipients lors des repas </a:t>
            </a:r>
            <a:r>
              <a:rPr lang="fr-FR" sz="1400" dirty="0" smtClean="0">
                <a:solidFill>
                  <a:prstClr val="white"/>
                </a:solidFill>
                <a:latin typeface="Arial" panose="020B0604020202020204" pitchFamily="34" charset="0"/>
                <a:cs typeface="Arial" panose="020B0604020202020204" pitchFamily="34" charset="0"/>
              </a:rPr>
              <a:t>- </a:t>
            </a:r>
            <a:r>
              <a:rPr lang="fr-FR" sz="1400" dirty="0">
                <a:solidFill>
                  <a:prstClr val="white"/>
                </a:solidFill>
                <a:latin typeface="Arial" panose="020B0604020202020204" pitchFamily="34" charset="0"/>
                <a:cs typeface="Arial" panose="020B0604020202020204" pitchFamily="34" charset="0"/>
              </a:rPr>
              <a:t>passer les plats les uns après les autres.</a:t>
            </a:r>
          </a:p>
        </p:txBody>
      </p:sp>
      <p:sp>
        <p:nvSpPr>
          <p:cNvPr id="11" name="ZoneTexte 10"/>
          <p:cNvSpPr txBox="1"/>
          <p:nvPr/>
        </p:nvSpPr>
        <p:spPr>
          <a:xfrm rot="16200000">
            <a:off x="-22469" y="4796930"/>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Arrondir un rectangle avec un coin du même côté 12"/>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5" name="Groupe 14"/>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21540882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6"/>
            <a:ext cx="7818120" cy="1037167"/>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lvl="1" algn="just"/>
            <a:r>
              <a:rPr lang="fr-FR" sz="1200" dirty="0" smtClean="0">
                <a:solidFill>
                  <a:srgbClr val="0F3A9C"/>
                </a:solidFill>
              </a:rPr>
              <a:t>0 </a:t>
            </a:r>
            <a:r>
              <a:rPr lang="fr-FR" sz="1200" dirty="0">
                <a:solidFill>
                  <a:srgbClr val="0F3A9C"/>
                </a:solidFill>
              </a:rPr>
              <a:t>– Marche, pas de moyen auxiliaire</a:t>
            </a:r>
          </a:p>
          <a:p>
            <a:pPr lvl="1" algn="just"/>
            <a:r>
              <a:rPr lang="fr-FR" sz="1200" dirty="0">
                <a:solidFill>
                  <a:srgbClr val="0F3A9C"/>
                </a:solidFill>
              </a:rPr>
              <a:t>1 – Marche, moyen auxiliaire (Ex </a:t>
            </a:r>
            <a:r>
              <a:rPr lang="fr-FR" sz="1200" dirty="0" smtClean="0">
                <a:solidFill>
                  <a:srgbClr val="0F3A9C"/>
                </a:solidFill>
              </a:rPr>
              <a:t>: canne</a:t>
            </a:r>
            <a:r>
              <a:rPr lang="fr-FR" sz="1200" dirty="0">
                <a:solidFill>
                  <a:srgbClr val="0F3A9C"/>
                </a:solidFill>
              </a:rPr>
              <a:t>, déambulateur, cadre de marche, poussée de chaise </a:t>
            </a:r>
            <a:r>
              <a:rPr lang="fr-FR" sz="1200" dirty="0" smtClean="0">
                <a:solidFill>
                  <a:srgbClr val="0F3A9C"/>
                </a:solidFill>
              </a:rPr>
              <a:t>roulante)</a:t>
            </a:r>
            <a:endParaRPr lang="fr-FR" sz="1200" dirty="0">
              <a:solidFill>
                <a:srgbClr val="0F3A9C"/>
              </a:solidFill>
            </a:endParaRPr>
          </a:p>
          <a:p>
            <a:pPr lvl="1" algn="just"/>
            <a:r>
              <a:rPr lang="fr-FR" sz="1200" dirty="0">
                <a:solidFill>
                  <a:srgbClr val="0F3A9C"/>
                </a:solidFill>
              </a:rPr>
              <a:t>2 – Fauteuil </a:t>
            </a:r>
            <a:r>
              <a:rPr lang="fr-FR" sz="1200" dirty="0" smtClean="0">
                <a:solidFill>
                  <a:srgbClr val="0F3A9C"/>
                </a:solidFill>
              </a:rPr>
              <a:t>roulant/motorisé</a:t>
            </a:r>
          </a:p>
          <a:p>
            <a:pPr lvl="1" algn="just"/>
            <a:r>
              <a:rPr lang="fr-FR" sz="1200" dirty="0" smtClean="0">
                <a:solidFill>
                  <a:srgbClr val="0F3A9C"/>
                </a:solidFill>
              </a:rPr>
              <a:t>3 </a:t>
            </a:r>
            <a:r>
              <a:rPr lang="fr-FR" sz="1200" dirty="0">
                <a:solidFill>
                  <a:srgbClr val="0F3A9C"/>
                </a:solidFill>
              </a:rPr>
              <a:t>– Confiné au lit</a:t>
            </a:r>
          </a:p>
        </p:txBody>
      </p:sp>
      <p:sp>
        <p:nvSpPr>
          <p:cNvPr id="9" name="ZoneTexte 8"/>
          <p:cNvSpPr txBox="1"/>
          <p:nvPr/>
        </p:nvSpPr>
        <p:spPr>
          <a:xfrm>
            <a:off x="957700" y="1013619"/>
            <a:ext cx="4977709" cy="369332"/>
          </a:xfrm>
          <a:prstGeom prst="rect">
            <a:avLst/>
          </a:prstGeom>
          <a:solidFill>
            <a:schemeClr val="bg1"/>
          </a:solidFill>
        </p:spPr>
        <p:txBody>
          <a:bodyPr wrap="none" rtlCol="0">
            <a:spAutoFit/>
          </a:bodyPr>
          <a:lstStyle/>
          <a:p>
            <a:r>
              <a:rPr lang="fr-FR" b="1" i="1" dirty="0" smtClean="0">
                <a:solidFill>
                  <a:srgbClr val="0F3A9C"/>
                </a:solidFill>
              </a:rPr>
              <a:t>iG3 - </a:t>
            </a:r>
            <a:r>
              <a:rPr lang="fr-FR" b="1" i="1" dirty="0">
                <a:solidFill>
                  <a:srgbClr val="0F3A9C"/>
                </a:solidFill>
              </a:rPr>
              <a:t>Principal mode de déplacement à l'intérieur</a:t>
            </a:r>
          </a:p>
        </p:txBody>
      </p:sp>
      <p:sp>
        <p:nvSpPr>
          <p:cNvPr id="10" name="Rectangle 9"/>
          <p:cNvSpPr/>
          <p:nvPr/>
        </p:nvSpPr>
        <p:spPr>
          <a:xfrm>
            <a:off x="642938" y="4548679"/>
            <a:ext cx="7818120" cy="925689"/>
          </a:xfrm>
          <a:prstGeom prst="rect">
            <a:avLst/>
          </a:prstGeom>
          <a:solidFill>
            <a:srgbClr val="0F3A9C"/>
          </a:solidFill>
        </p:spPr>
        <p:style>
          <a:lnRef idx="3">
            <a:schemeClr val="lt1"/>
          </a:lnRef>
          <a:fillRef idx="1">
            <a:schemeClr val="accent6"/>
          </a:fillRef>
          <a:effectRef idx="1">
            <a:schemeClr val="accent6"/>
          </a:effectRef>
          <a:fontRef idx="minor">
            <a:schemeClr val="lt1"/>
          </a:fontRef>
        </p:style>
        <p:txBody>
          <a:bodyPr rtlCol="0" anchor="ctr"/>
          <a:lstStyle/>
          <a:p>
            <a:pPr algn="just"/>
            <a:r>
              <a:rPr lang="fr-FR" sz="1400" dirty="0">
                <a:solidFill>
                  <a:prstClr val="white"/>
                </a:solidFill>
                <a:latin typeface="Arial" panose="020B0604020202020204" pitchFamily="34" charset="0"/>
                <a:cs typeface="Arial" panose="020B0604020202020204" pitchFamily="34" charset="0"/>
              </a:rPr>
              <a:t>Préparez un parcours droit, sans obstacle. </a:t>
            </a:r>
          </a:p>
          <a:p>
            <a:pPr algn="just"/>
            <a:r>
              <a:rPr lang="fr-FR" sz="1400" dirty="0" smtClean="0">
                <a:solidFill>
                  <a:prstClr val="white"/>
                </a:solidFill>
                <a:latin typeface="Arial" panose="020B0604020202020204" pitchFamily="34" charset="0"/>
                <a:cs typeface="Arial" panose="020B0604020202020204" pitchFamily="34" charset="0"/>
              </a:rPr>
              <a:t>En moyenne, une vitesse de marche normale est de 1 mètre en 1,3 secondes .</a:t>
            </a:r>
          </a:p>
        </p:txBody>
      </p:sp>
      <p:sp>
        <p:nvSpPr>
          <p:cNvPr id="11" name="ZoneTexte 10"/>
          <p:cNvSpPr txBox="1"/>
          <p:nvPr/>
        </p:nvSpPr>
        <p:spPr>
          <a:xfrm rot="16200000">
            <a:off x="-22469" y="4897486"/>
            <a:ext cx="1023037" cy="307777"/>
          </a:xfrm>
          <a:prstGeom prst="rect">
            <a:avLst/>
          </a:prstGeom>
          <a:noFill/>
        </p:spPr>
        <p:txBody>
          <a:bodyPr wrap="none" rtlCol="0">
            <a:spAutoFit/>
          </a:bodyPr>
          <a:lstStyle/>
          <a:p>
            <a:r>
              <a:rPr lang="fr-FR" sz="1400" b="1" dirty="0" smtClean="0">
                <a:solidFill>
                  <a:srgbClr val="0F3A9C"/>
                </a:solidFill>
              </a:rPr>
              <a:t>Remarques</a:t>
            </a:r>
            <a:endParaRPr lang="fr-FR" sz="1400" b="1" dirty="0">
              <a:solidFill>
                <a:srgbClr val="0F3A9C"/>
              </a:solidFill>
            </a:endParaRPr>
          </a:p>
        </p:txBody>
      </p:sp>
      <p:sp>
        <p:nvSpPr>
          <p:cNvPr id="13" name="Rectangle 12"/>
          <p:cNvSpPr/>
          <p:nvPr/>
        </p:nvSpPr>
        <p:spPr>
          <a:xfrm>
            <a:off x="642938" y="2515393"/>
            <a:ext cx="7818120" cy="1804150"/>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smtClean="0">
                <a:solidFill>
                  <a:srgbClr val="0F3A9C"/>
                </a:solidFill>
              </a:rPr>
              <a:t>Se </a:t>
            </a:r>
            <a:r>
              <a:rPr lang="fr-FR" sz="1200" i="1" dirty="0">
                <a:solidFill>
                  <a:srgbClr val="0F3A9C"/>
                </a:solidFill>
              </a:rPr>
              <a:t>référer au lexique pour suivre la procédure d'évaluation ; préparez un parcours droit, sans obstacle. La personne doit se tenir debout immobile touchant la ligne de départ. La marche doit être évaluée à </a:t>
            </a:r>
            <a:r>
              <a:rPr lang="fr-FR" sz="1200" i="1" dirty="0" smtClean="0">
                <a:solidFill>
                  <a:srgbClr val="0F3A9C"/>
                </a:solidFill>
              </a:rPr>
              <a:t>allure normale </a:t>
            </a:r>
            <a:r>
              <a:rPr lang="fr-FR" sz="1200" i="1" dirty="0">
                <a:solidFill>
                  <a:srgbClr val="0F3A9C"/>
                </a:solidFill>
              </a:rPr>
              <a:t>et s'arrête </a:t>
            </a:r>
            <a:r>
              <a:rPr lang="fr-FR" sz="1200" i="1" dirty="0" smtClean="0">
                <a:solidFill>
                  <a:srgbClr val="0F3A9C"/>
                </a:solidFill>
              </a:rPr>
              <a:t>lorsque </a:t>
            </a:r>
            <a:r>
              <a:rPr lang="fr-FR" sz="1200" i="1" dirty="0">
                <a:solidFill>
                  <a:srgbClr val="0F3A9C"/>
                </a:solidFill>
              </a:rPr>
              <a:t>le pied de la personne ne pose au-delà de la marque des 4 mètres</a:t>
            </a:r>
            <a:r>
              <a:rPr lang="fr-FR" sz="1200" i="1" dirty="0" smtClean="0">
                <a:solidFill>
                  <a:srgbClr val="0F3A9C"/>
                </a:solidFill>
              </a:rPr>
              <a:t>.</a:t>
            </a:r>
            <a:endParaRPr lang="fr-FR" sz="1200" i="1" dirty="0">
              <a:solidFill>
                <a:srgbClr val="0F3A9C"/>
              </a:solidFill>
            </a:endParaRPr>
          </a:p>
          <a:p>
            <a:pPr lvl="1" algn="just"/>
            <a:r>
              <a:rPr lang="fr-FR" sz="1200" dirty="0" smtClean="0">
                <a:solidFill>
                  <a:srgbClr val="0F3A9C"/>
                </a:solidFill>
              </a:rPr>
              <a:t>11 </a:t>
            </a:r>
            <a:r>
              <a:rPr lang="fr-FR" sz="1200" dirty="0">
                <a:solidFill>
                  <a:srgbClr val="0F3A9C"/>
                </a:solidFill>
              </a:rPr>
              <a:t>– Moins de 30 secondes pour parcourir 4 </a:t>
            </a:r>
            <a:r>
              <a:rPr lang="fr-FR" sz="1200" dirty="0" smtClean="0">
                <a:solidFill>
                  <a:srgbClr val="0F3A9C"/>
                </a:solidFill>
              </a:rPr>
              <a:t>mètres</a:t>
            </a:r>
          </a:p>
          <a:p>
            <a:pPr lvl="1" algn="just"/>
            <a:r>
              <a:rPr lang="fr-FR" sz="1200" dirty="0" smtClean="0">
                <a:solidFill>
                  <a:srgbClr val="0F3A9C"/>
                </a:solidFill>
              </a:rPr>
              <a:t>33 </a:t>
            </a:r>
            <a:r>
              <a:rPr lang="fr-FR" sz="1200" dirty="0">
                <a:solidFill>
                  <a:srgbClr val="0F3A9C"/>
                </a:solidFill>
              </a:rPr>
              <a:t>– 30 secondes ou plus pour parcourir 4 mètres </a:t>
            </a:r>
          </a:p>
          <a:p>
            <a:pPr lvl="1" algn="just"/>
            <a:r>
              <a:rPr lang="fr-FR" sz="1200" dirty="0" smtClean="0">
                <a:solidFill>
                  <a:srgbClr val="0F3A9C"/>
                </a:solidFill>
              </a:rPr>
              <a:t>77 </a:t>
            </a:r>
            <a:r>
              <a:rPr lang="fr-FR" sz="1200" dirty="0">
                <a:solidFill>
                  <a:srgbClr val="0F3A9C"/>
                </a:solidFill>
              </a:rPr>
              <a:t>– S’est arrêté avant la fin du test</a:t>
            </a:r>
            <a:endParaRPr lang="fr-FR" sz="1200" dirty="0" smtClean="0">
              <a:solidFill>
                <a:srgbClr val="0F3A9C"/>
              </a:solidFill>
            </a:endParaRPr>
          </a:p>
          <a:p>
            <a:pPr lvl="1" algn="just"/>
            <a:r>
              <a:rPr lang="fr-FR" sz="1200" dirty="0" smtClean="0">
                <a:solidFill>
                  <a:srgbClr val="0F3A9C"/>
                </a:solidFill>
              </a:rPr>
              <a:t>88 </a:t>
            </a:r>
            <a:r>
              <a:rPr lang="fr-FR" sz="1200" dirty="0">
                <a:solidFill>
                  <a:srgbClr val="0F3A9C"/>
                </a:solidFill>
              </a:rPr>
              <a:t>– A refusé de faire le </a:t>
            </a:r>
            <a:r>
              <a:rPr lang="fr-FR" sz="1200" dirty="0" smtClean="0">
                <a:solidFill>
                  <a:srgbClr val="0F3A9C"/>
                </a:solidFill>
              </a:rPr>
              <a:t>test</a:t>
            </a:r>
          </a:p>
          <a:p>
            <a:pPr lvl="1" algn="just"/>
            <a:r>
              <a:rPr lang="fr-FR" sz="1200" dirty="0" smtClean="0">
                <a:solidFill>
                  <a:srgbClr val="0F3A9C"/>
                </a:solidFill>
              </a:rPr>
              <a:t>99 </a:t>
            </a:r>
            <a:r>
              <a:rPr lang="fr-FR" sz="1200" dirty="0">
                <a:solidFill>
                  <a:srgbClr val="0F3A9C"/>
                </a:solidFill>
              </a:rPr>
              <a:t>– Non testé (Ex ne marche pas seul)</a:t>
            </a:r>
          </a:p>
        </p:txBody>
      </p:sp>
      <p:sp>
        <p:nvSpPr>
          <p:cNvPr id="14" name="ZoneTexte 13"/>
          <p:cNvSpPr txBox="1"/>
          <p:nvPr/>
        </p:nvSpPr>
        <p:spPr>
          <a:xfrm>
            <a:off x="957700" y="2356666"/>
            <a:ext cx="4843185" cy="369332"/>
          </a:xfrm>
          <a:prstGeom prst="rect">
            <a:avLst/>
          </a:prstGeom>
          <a:solidFill>
            <a:schemeClr val="bg1"/>
          </a:solidFill>
        </p:spPr>
        <p:txBody>
          <a:bodyPr wrap="none" rtlCol="0">
            <a:spAutoFit/>
          </a:bodyPr>
          <a:lstStyle/>
          <a:p>
            <a:r>
              <a:rPr lang="fr-FR" b="1" i="1" dirty="0" smtClean="0">
                <a:solidFill>
                  <a:srgbClr val="0F3A9C"/>
                </a:solidFill>
              </a:rPr>
              <a:t>iG12 </a:t>
            </a:r>
            <a:r>
              <a:rPr lang="fr-FR" b="1" i="1" dirty="0">
                <a:solidFill>
                  <a:srgbClr val="0F3A9C"/>
                </a:solidFill>
              </a:rPr>
              <a:t>- Temps pour parcourir 4 mètres de </a:t>
            </a:r>
            <a:r>
              <a:rPr lang="fr-FR" b="1" i="1" dirty="0" smtClean="0">
                <a:solidFill>
                  <a:srgbClr val="0F3A9C"/>
                </a:solidFill>
              </a:rPr>
              <a:t>marche</a:t>
            </a:r>
            <a:endParaRPr lang="fr-FR" b="1" i="1" dirty="0">
              <a:solidFill>
                <a:srgbClr val="0F3A9C"/>
              </a:solidFill>
            </a:endParaRPr>
          </a:p>
        </p:txBody>
      </p:sp>
      <p:sp>
        <p:nvSpPr>
          <p:cNvPr id="15" name="Arrondir un rectangle avec un coin du même côté 14"/>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7" name="Groupe 16"/>
          <p:cNvGrpSpPr/>
          <p:nvPr/>
        </p:nvGrpSpPr>
        <p:grpSpPr>
          <a:xfrm>
            <a:off x="4251987" y="6437688"/>
            <a:ext cx="640026" cy="325577"/>
            <a:chOff x="4063779" y="6537716"/>
            <a:chExt cx="1016441" cy="200055"/>
          </a:xfrm>
        </p:grpSpPr>
        <p:sp>
          <p:nvSpPr>
            <p:cNvPr id="18" name="Rectangle 17"/>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9" name="ZoneTexte 18">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759043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42938" y="354013"/>
            <a:ext cx="7388954" cy="481012"/>
          </a:xfrm>
        </p:spPr>
        <p:txBody>
          <a:bodyPr/>
          <a:lstStyle/>
          <a:p>
            <a:r>
              <a:rPr lang="fr-FR" dirty="0" smtClean="0"/>
              <a:t>Les items du domaine</a:t>
            </a:r>
            <a:endParaRPr lang="fr-FR" dirty="0"/>
          </a:p>
        </p:txBody>
      </p:sp>
      <p:sp>
        <p:nvSpPr>
          <p:cNvPr id="8" name="Rectangle 7"/>
          <p:cNvSpPr/>
          <p:nvPr/>
        </p:nvSpPr>
        <p:spPr>
          <a:xfrm>
            <a:off x="642938" y="1198285"/>
            <a:ext cx="7818120" cy="1705951"/>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Distance la plus longue parcourue sans s'asseoir durant les 3 derniers jours (avec aide si nécessaire</a:t>
            </a:r>
            <a:r>
              <a:rPr lang="fr-FR" sz="1200" i="1" dirty="0" smtClean="0">
                <a:solidFill>
                  <a:srgbClr val="0F3A9C"/>
                </a:solidFill>
              </a:rPr>
              <a:t>).</a:t>
            </a:r>
          </a:p>
          <a:p>
            <a:pPr lvl="1" algn="just"/>
            <a:r>
              <a:rPr lang="fr-FR" sz="1200" dirty="0" smtClean="0">
                <a:solidFill>
                  <a:srgbClr val="0F3A9C"/>
                </a:solidFill>
              </a:rPr>
              <a:t>0 </a:t>
            </a:r>
            <a:r>
              <a:rPr lang="fr-FR" sz="1200" dirty="0">
                <a:solidFill>
                  <a:srgbClr val="0F3A9C"/>
                </a:solidFill>
              </a:rPr>
              <a:t>– </a:t>
            </a:r>
            <a:r>
              <a:rPr lang="fr-FR" sz="1200" dirty="0" smtClean="0">
                <a:solidFill>
                  <a:srgbClr val="0F3A9C"/>
                </a:solidFill>
              </a:rPr>
              <a:t>N’a pas marché</a:t>
            </a:r>
            <a:endParaRPr lang="fr-FR" sz="1200" dirty="0">
              <a:solidFill>
                <a:srgbClr val="0F3A9C"/>
              </a:solidFill>
            </a:endParaRPr>
          </a:p>
          <a:p>
            <a:pPr lvl="1" algn="just"/>
            <a:r>
              <a:rPr lang="fr-FR" sz="1200" dirty="0">
                <a:solidFill>
                  <a:srgbClr val="0F3A9C"/>
                </a:solidFill>
              </a:rPr>
              <a:t>1 – Moins de 5 mètres </a:t>
            </a:r>
          </a:p>
          <a:p>
            <a:pPr lvl="1" algn="just"/>
            <a:r>
              <a:rPr lang="fr-FR" sz="1200" dirty="0">
                <a:solidFill>
                  <a:srgbClr val="0F3A9C"/>
                </a:solidFill>
              </a:rPr>
              <a:t>2 – De 5 à 49 mètres</a:t>
            </a:r>
            <a:endParaRPr lang="fr-FR" sz="1200" dirty="0" smtClean="0">
              <a:solidFill>
                <a:srgbClr val="0F3A9C"/>
              </a:solidFill>
            </a:endParaRPr>
          </a:p>
          <a:p>
            <a:pPr lvl="1" algn="just"/>
            <a:r>
              <a:rPr lang="fr-FR" sz="1200" dirty="0" smtClean="0">
                <a:solidFill>
                  <a:srgbClr val="0F3A9C"/>
                </a:solidFill>
              </a:rPr>
              <a:t>3 </a:t>
            </a:r>
            <a:r>
              <a:rPr lang="fr-FR" sz="1200" dirty="0">
                <a:solidFill>
                  <a:srgbClr val="0F3A9C"/>
                </a:solidFill>
              </a:rPr>
              <a:t>– De 50 à 99 </a:t>
            </a:r>
            <a:r>
              <a:rPr lang="fr-FR" sz="1200" dirty="0" smtClean="0">
                <a:solidFill>
                  <a:srgbClr val="0F3A9C"/>
                </a:solidFill>
              </a:rPr>
              <a:t>mètres</a:t>
            </a:r>
          </a:p>
          <a:p>
            <a:pPr lvl="1" algn="just"/>
            <a:r>
              <a:rPr lang="fr-FR" sz="1200" dirty="0" smtClean="0">
                <a:solidFill>
                  <a:srgbClr val="0F3A9C"/>
                </a:solidFill>
              </a:rPr>
              <a:t>4 </a:t>
            </a:r>
            <a:r>
              <a:rPr lang="fr-FR" sz="1200" dirty="0">
                <a:solidFill>
                  <a:srgbClr val="0F3A9C"/>
                </a:solidFill>
              </a:rPr>
              <a:t>– 100 mètres et plus</a:t>
            </a:r>
            <a:endParaRPr lang="fr-FR" sz="1200" dirty="0" smtClean="0">
              <a:solidFill>
                <a:srgbClr val="0F3A9C"/>
              </a:solidFill>
            </a:endParaRPr>
          </a:p>
          <a:p>
            <a:pPr lvl="1" algn="just"/>
            <a:r>
              <a:rPr lang="fr-FR" sz="1200" dirty="0" smtClean="0">
                <a:solidFill>
                  <a:srgbClr val="0F3A9C"/>
                </a:solidFill>
              </a:rPr>
              <a:t>5 </a:t>
            </a:r>
            <a:r>
              <a:rPr lang="fr-FR" sz="1200" dirty="0">
                <a:solidFill>
                  <a:srgbClr val="0F3A9C"/>
                </a:solidFill>
              </a:rPr>
              <a:t>– 1 kilomètre ou plus</a:t>
            </a:r>
          </a:p>
        </p:txBody>
      </p:sp>
      <p:sp>
        <p:nvSpPr>
          <p:cNvPr id="9" name="ZoneTexte 8"/>
          <p:cNvSpPr txBox="1"/>
          <p:nvPr/>
        </p:nvSpPr>
        <p:spPr>
          <a:xfrm>
            <a:off x="957700" y="1013619"/>
            <a:ext cx="2561279" cy="369332"/>
          </a:xfrm>
          <a:prstGeom prst="rect">
            <a:avLst/>
          </a:prstGeom>
          <a:solidFill>
            <a:schemeClr val="bg1"/>
          </a:solidFill>
        </p:spPr>
        <p:txBody>
          <a:bodyPr wrap="none" rtlCol="0">
            <a:spAutoFit/>
          </a:bodyPr>
          <a:lstStyle/>
          <a:p>
            <a:r>
              <a:rPr lang="fr-FR" b="1" i="1" dirty="0" smtClean="0">
                <a:solidFill>
                  <a:srgbClr val="0F3A9C"/>
                </a:solidFill>
              </a:rPr>
              <a:t>iG4 </a:t>
            </a:r>
            <a:r>
              <a:rPr lang="fr-FR" b="1" i="1" dirty="0">
                <a:solidFill>
                  <a:srgbClr val="0F3A9C"/>
                </a:solidFill>
              </a:rPr>
              <a:t>- Distance de marche</a:t>
            </a:r>
          </a:p>
        </p:txBody>
      </p:sp>
      <p:sp>
        <p:nvSpPr>
          <p:cNvPr id="13" name="Rectangle 12"/>
          <p:cNvSpPr/>
          <p:nvPr/>
        </p:nvSpPr>
        <p:spPr>
          <a:xfrm>
            <a:off x="642938" y="3267496"/>
            <a:ext cx="7818120" cy="2161754"/>
          </a:xfrm>
          <a:prstGeom prst="rect">
            <a:avLst/>
          </a:prstGeom>
          <a:noFill/>
          <a:ln>
            <a:solidFill>
              <a:srgbClr val="0F3A9C"/>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fr-FR" sz="1200" i="1" dirty="0">
                <a:solidFill>
                  <a:srgbClr val="0F3A9C"/>
                </a:solidFill>
              </a:rPr>
              <a:t>Distance la plus longue </a:t>
            </a:r>
            <a:r>
              <a:rPr lang="fr-FR" sz="1200" i="1" dirty="0" smtClean="0">
                <a:solidFill>
                  <a:srgbClr val="0F3A9C"/>
                </a:solidFill>
              </a:rPr>
              <a:t>parcourue </a:t>
            </a:r>
            <a:r>
              <a:rPr lang="fr-FR" sz="1200" i="1" dirty="0">
                <a:solidFill>
                  <a:srgbClr val="0F3A9C"/>
                </a:solidFill>
              </a:rPr>
              <a:t>de manière indépendante en fauteuil roulant durant les 3 derniers jours (inclut usage indépendant d'un fauteuil roulant motorisé) </a:t>
            </a:r>
            <a:endParaRPr lang="fr-FR" sz="1200" i="1" dirty="0" smtClean="0">
              <a:solidFill>
                <a:srgbClr val="0F3A9C"/>
              </a:solidFill>
            </a:endParaRPr>
          </a:p>
          <a:p>
            <a:pPr algn="just"/>
            <a:r>
              <a:rPr lang="fr-FR" sz="1200" i="1" dirty="0">
                <a:solidFill>
                  <a:srgbClr val="0F3A9C"/>
                </a:solidFill>
              </a:rPr>
              <a:t>	</a:t>
            </a:r>
            <a:r>
              <a:rPr lang="fr-FR" sz="1200" dirty="0" smtClean="0">
                <a:solidFill>
                  <a:srgbClr val="0F3A9C"/>
                </a:solidFill>
              </a:rPr>
              <a:t>0 </a:t>
            </a:r>
            <a:r>
              <a:rPr lang="fr-FR" sz="1200" dirty="0">
                <a:solidFill>
                  <a:srgbClr val="0F3A9C"/>
                </a:solidFill>
              </a:rPr>
              <a:t>– </a:t>
            </a:r>
            <a:r>
              <a:rPr lang="fr-FR" sz="1200" dirty="0" smtClean="0">
                <a:solidFill>
                  <a:srgbClr val="0F3A9C"/>
                </a:solidFill>
              </a:rPr>
              <a:t>Poussé/e </a:t>
            </a:r>
            <a:r>
              <a:rPr lang="fr-FR" sz="1200" dirty="0">
                <a:solidFill>
                  <a:srgbClr val="0F3A9C"/>
                </a:solidFill>
              </a:rPr>
              <a:t>par </a:t>
            </a:r>
            <a:r>
              <a:rPr lang="fr-FR" sz="1200" dirty="0" smtClean="0">
                <a:solidFill>
                  <a:srgbClr val="0F3A9C"/>
                </a:solidFill>
              </a:rPr>
              <a:t>d'autres </a:t>
            </a:r>
          </a:p>
          <a:p>
            <a:pPr algn="just"/>
            <a:r>
              <a:rPr lang="fr-FR" sz="1200" dirty="0">
                <a:solidFill>
                  <a:srgbClr val="0F3A9C"/>
                </a:solidFill>
              </a:rPr>
              <a:t>	</a:t>
            </a:r>
            <a:r>
              <a:rPr lang="fr-FR" sz="1200" dirty="0" smtClean="0">
                <a:solidFill>
                  <a:srgbClr val="0F3A9C"/>
                </a:solidFill>
              </a:rPr>
              <a:t>1 </a:t>
            </a:r>
            <a:r>
              <a:rPr lang="fr-FR" sz="1200" dirty="0">
                <a:solidFill>
                  <a:srgbClr val="0F3A9C"/>
                </a:solidFill>
              </a:rPr>
              <a:t>– Utilise un </a:t>
            </a:r>
            <a:r>
              <a:rPr lang="fr-FR" sz="1200" dirty="0" smtClean="0">
                <a:solidFill>
                  <a:srgbClr val="0F3A9C"/>
                </a:solidFill>
              </a:rPr>
              <a:t>fauteuil/scooter électrique</a:t>
            </a:r>
            <a:endParaRPr lang="fr-FR" sz="1200" dirty="0">
              <a:solidFill>
                <a:srgbClr val="0F3A9C"/>
              </a:solidFill>
            </a:endParaRPr>
          </a:p>
          <a:p>
            <a:pPr lvl="1" algn="just"/>
            <a:r>
              <a:rPr lang="fr-FR" sz="1200" dirty="0">
                <a:solidFill>
                  <a:srgbClr val="0F3A9C"/>
                </a:solidFill>
              </a:rPr>
              <a:t>2 – Se déplace seul de moins de 5 mètres </a:t>
            </a:r>
          </a:p>
          <a:p>
            <a:pPr lvl="1" algn="just"/>
            <a:r>
              <a:rPr lang="fr-FR" sz="1200" dirty="0">
                <a:solidFill>
                  <a:srgbClr val="0F3A9C"/>
                </a:solidFill>
              </a:rPr>
              <a:t>3 – Se déplace seul de 5 à 49 </a:t>
            </a:r>
            <a:r>
              <a:rPr lang="fr-FR" sz="1200" dirty="0" smtClean="0">
                <a:solidFill>
                  <a:srgbClr val="0F3A9C"/>
                </a:solidFill>
              </a:rPr>
              <a:t>mètres</a:t>
            </a:r>
          </a:p>
          <a:p>
            <a:pPr lvl="1" algn="just"/>
            <a:r>
              <a:rPr lang="fr-FR" sz="1200" dirty="0" smtClean="0">
                <a:solidFill>
                  <a:srgbClr val="0F3A9C"/>
                </a:solidFill>
              </a:rPr>
              <a:t>4 </a:t>
            </a:r>
            <a:r>
              <a:rPr lang="fr-FR" sz="1200" dirty="0">
                <a:solidFill>
                  <a:srgbClr val="0F3A9C"/>
                </a:solidFill>
              </a:rPr>
              <a:t>– Se déplace seul de 50 à 99 mètres </a:t>
            </a:r>
          </a:p>
          <a:p>
            <a:pPr lvl="1" algn="just"/>
            <a:r>
              <a:rPr lang="fr-FR" sz="1200" dirty="0" smtClean="0">
                <a:solidFill>
                  <a:srgbClr val="0F3A9C"/>
                </a:solidFill>
              </a:rPr>
              <a:t>5 </a:t>
            </a:r>
            <a:r>
              <a:rPr lang="fr-FR" sz="1200" dirty="0">
                <a:solidFill>
                  <a:srgbClr val="0F3A9C"/>
                </a:solidFill>
              </a:rPr>
              <a:t>– </a:t>
            </a:r>
            <a:r>
              <a:rPr lang="fr-FR" sz="1200" dirty="0" smtClean="0">
                <a:solidFill>
                  <a:srgbClr val="0F3A9C"/>
                </a:solidFill>
              </a:rPr>
              <a:t>Se </a:t>
            </a:r>
            <a:r>
              <a:rPr lang="fr-FR" sz="1200" dirty="0">
                <a:solidFill>
                  <a:srgbClr val="0F3A9C"/>
                </a:solidFill>
              </a:rPr>
              <a:t>déplace seul de 100 mètres et plus </a:t>
            </a:r>
            <a:endParaRPr lang="fr-FR" sz="1200" dirty="0" smtClean="0">
              <a:solidFill>
                <a:srgbClr val="0F3A9C"/>
              </a:solidFill>
            </a:endParaRPr>
          </a:p>
          <a:p>
            <a:pPr lvl="1" algn="just"/>
            <a:r>
              <a:rPr lang="fr-FR" sz="1200" dirty="0" smtClean="0">
                <a:solidFill>
                  <a:srgbClr val="0F3A9C"/>
                </a:solidFill>
              </a:rPr>
              <a:t>8 </a:t>
            </a:r>
            <a:r>
              <a:rPr lang="fr-FR" sz="1200" dirty="0">
                <a:solidFill>
                  <a:srgbClr val="0F3A9C"/>
                </a:solidFill>
              </a:rPr>
              <a:t>– N'utilise pas de fauteuil roulant</a:t>
            </a:r>
          </a:p>
        </p:txBody>
      </p:sp>
      <p:sp>
        <p:nvSpPr>
          <p:cNvPr id="14" name="ZoneTexte 13"/>
          <p:cNvSpPr txBox="1"/>
          <p:nvPr/>
        </p:nvSpPr>
        <p:spPr>
          <a:xfrm>
            <a:off x="957700" y="3108769"/>
            <a:ext cx="5855064" cy="369332"/>
          </a:xfrm>
          <a:prstGeom prst="rect">
            <a:avLst/>
          </a:prstGeom>
          <a:solidFill>
            <a:schemeClr val="bg1"/>
          </a:solidFill>
        </p:spPr>
        <p:txBody>
          <a:bodyPr wrap="none" rtlCol="0">
            <a:spAutoFit/>
          </a:bodyPr>
          <a:lstStyle/>
          <a:p>
            <a:r>
              <a:rPr lang="fr-FR" b="1" i="1" dirty="0" smtClean="0">
                <a:solidFill>
                  <a:srgbClr val="0F3A9C"/>
                </a:solidFill>
              </a:rPr>
              <a:t>iG5 </a:t>
            </a:r>
            <a:r>
              <a:rPr lang="fr-FR" b="1" i="1" dirty="0">
                <a:solidFill>
                  <a:srgbClr val="0F3A9C"/>
                </a:solidFill>
              </a:rPr>
              <a:t>- Distance en fauteuil roulant de manière indépendante</a:t>
            </a:r>
          </a:p>
        </p:txBody>
      </p:sp>
      <p:sp>
        <p:nvSpPr>
          <p:cNvPr id="15" name="Arrondir un rectangle avec un coin du même côté 14"/>
          <p:cNvSpPr/>
          <p:nvPr/>
        </p:nvSpPr>
        <p:spPr>
          <a:xfrm rot="10800000">
            <a:off x="6334124" y="-11627"/>
            <a:ext cx="1838324" cy="323850"/>
          </a:xfrm>
          <a:prstGeom prst="round2Same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0800000"/>
              </a:camera>
              <a:lightRig rig="threePt" dir="t"/>
            </a:scene3d>
          </a:bodyPr>
          <a:lstStyle/>
          <a:p>
            <a:pPr algn="ctr"/>
            <a:r>
              <a:rPr lang="fr-FR" sz="1400" b="1" dirty="0" smtClean="0">
                <a:solidFill>
                  <a:prstClr val="white"/>
                </a:solidFill>
                <a:latin typeface="Arial" panose="020B0604020202020204" pitchFamily="34" charset="0"/>
                <a:cs typeface="Arial" panose="020B0604020202020204" pitchFamily="34" charset="0"/>
              </a:rPr>
              <a:t>Etat fonctionnel</a:t>
            </a:r>
          </a:p>
        </p:txBody>
      </p:sp>
      <p:grpSp>
        <p:nvGrpSpPr>
          <p:cNvPr id="12" name="Groupe 11"/>
          <p:cNvGrpSpPr/>
          <p:nvPr/>
        </p:nvGrpSpPr>
        <p:grpSpPr>
          <a:xfrm>
            <a:off x="4251987" y="6437688"/>
            <a:ext cx="640026" cy="325577"/>
            <a:chOff x="4063779" y="6537716"/>
            <a:chExt cx="1016441" cy="200055"/>
          </a:xfrm>
        </p:grpSpPr>
        <p:sp>
          <p:nvSpPr>
            <p:cNvPr id="16" name="Rectangle 15"/>
            <p:cNvSpPr/>
            <p:nvPr/>
          </p:nvSpPr>
          <p:spPr>
            <a:xfrm>
              <a:off x="4063779" y="6537716"/>
              <a:ext cx="1016441" cy="200055"/>
            </a:xfrm>
            <a:prstGeom prst="rect">
              <a:avLst/>
            </a:prstGeom>
            <a:solidFill>
              <a:schemeClr val="bg1"/>
            </a:solidFill>
            <a:ln>
              <a:solidFill>
                <a:schemeClr val="accent6"/>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p:txBody>
        </p:sp>
        <p:sp>
          <p:nvSpPr>
            <p:cNvPr id="17" name="ZoneTexte 16">
              <a:hlinkClick r:id="rId2" action="ppaction://hlinksldjump"/>
            </p:cNvPr>
            <p:cNvSpPr txBox="1"/>
            <p:nvPr/>
          </p:nvSpPr>
          <p:spPr>
            <a:xfrm>
              <a:off x="4063779" y="6537716"/>
              <a:ext cx="1016441" cy="200055"/>
            </a:xfrm>
            <a:prstGeom prst="rect">
              <a:avLst/>
            </a:prstGeom>
            <a:noFill/>
            <a:ln>
              <a:solidFill>
                <a:schemeClr val="accent6"/>
              </a:solidFill>
            </a:ln>
          </p:spPr>
          <p:txBody>
            <a:bodyPr wrap="square" rtlCol="0">
              <a:spAutoFit/>
            </a:bodyPr>
            <a:lstStyle/>
            <a:p>
              <a:pPr algn="ctr"/>
              <a:r>
                <a:rPr lang="fr-FR" sz="700" i="1" dirty="0" smtClean="0">
                  <a:hlinkClick r:id="rId2" action="ppaction://hlinksldjump"/>
                </a:rPr>
                <a:t>Retour au sommaire</a:t>
              </a:r>
              <a:endParaRPr lang="fr-FR" sz="700" i="1" dirty="0"/>
            </a:p>
          </p:txBody>
        </p:sp>
      </p:grpSp>
    </p:spTree>
    <p:extLst>
      <p:ext uri="{BB962C8B-B14F-4D97-AF65-F5344CB8AC3E}">
        <p14:creationId xmlns:p14="http://schemas.microsoft.com/office/powerpoint/2010/main" val="37699639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PRESENTATIONDISCLAIMER" val="Yes"/>
  <p:tag name="SMARTSHAPETYPE" val="PresentationDisclaimer"/>
  <p:tag name="GRIDON" val="No"/>
  <p:tag name="SMARTTOCHYPERLINK" val="YES"/>
  <p:tag name="SHOW DRAFT STAMP" val="YES"/>
  <p:tag name="SHOWDISCLAIMERCLIENTNAME" val="No"/>
  <p:tag name="PAGINATIONSTART" val="Slide 1"/>
  <p:tag name="SMRTDOCUMENTTYPE" val="2"/>
  <p:tag name="DISABLE EXECUTIVE SUMMARY" val="YES"/>
  <p:tag name="HORIZONTALTOCTYPE" val="Header TOC"/>
  <p:tag name="INCLUDEINHORIZONTALTOC" val="Yes"/>
  <p:tag name="TOCSECTIONHEADERTEXT" val="Section"/>
  <p:tag name="SMARTTOCSTYLE" val="Standard Table of Contents"/>
  <p:tag name="SMARTTOCSLIDENUMBER" val="2"/>
  <p:tag name="BUSINESSUNITCOVERTEXT" val="Business Unit"/>
  <p:tag name="CONFIDENTIALITY STAMP" val="Strictly Private and Confidential"/>
  <p:tag name="DRAFT STAMP" val="Draft"/>
  <p:tag name="ISSECTIONLAYOUTRENAMED" val="NO"/>
  <p:tag name="ISCOVERSLIDEINSERTED" val="NO"/>
</p:tagLst>
</file>

<file path=ppt/theme/theme1.xml><?xml version="1.0" encoding="utf-8"?>
<a:theme xmlns:a="http://schemas.openxmlformats.org/drawingml/2006/main" name="Conception personnalisée">
  <a:themeElements>
    <a:clrScheme name="CNSA new">
      <a:dk1>
        <a:srgbClr val="000000"/>
      </a:dk1>
      <a:lt1>
        <a:srgbClr val="FFFFFF"/>
      </a:lt1>
      <a:dk2>
        <a:srgbClr val="000000"/>
      </a:dk2>
      <a:lt2>
        <a:srgbClr val="BFDF20"/>
      </a:lt2>
      <a:accent1>
        <a:srgbClr val="66C430"/>
      </a:accent1>
      <a:accent2>
        <a:srgbClr val="333333"/>
      </a:accent2>
      <a:accent3>
        <a:srgbClr val="FFFFFF"/>
      </a:accent3>
      <a:accent4>
        <a:srgbClr val="000000"/>
      </a:accent4>
      <a:accent5>
        <a:srgbClr val="B8D8AA"/>
      </a:accent5>
      <a:accent6>
        <a:srgbClr val="2D2D2D"/>
      </a:accent6>
      <a:hlink>
        <a:srgbClr val="66C430"/>
      </a:hlink>
      <a:folHlink>
        <a:srgbClr val="BFDF20"/>
      </a:folHlink>
    </a:clrScheme>
    <a:fontScheme name="Smar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60DA1A"/>
            </a:gs>
            <a:gs pos="100000">
              <a:schemeClr val="accent1">
                <a:tint val="50000"/>
                <a:shade val="100000"/>
                <a:satMod val="350000"/>
              </a:schemeClr>
            </a:gs>
          </a:gsLst>
          <a:lin ang="16200000" scaled="0"/>
          <a:tileRect/>
        </a:gra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nception personnalisée">
  <a:themeElements>
    <a:clrScheme name="CNSA new">
      <a:dk1>
        <a:srgbClr val="000000"/>
      </a:dk1>
      <a:lt1>
        <a:srgbClr val="FFFFFF"/>
      </a:lt1>
      <a:dk2>
        <a:srgbClr val="000000"/>
      </a:dk2>
      <a:lt2>
        <a:srgbClr val="BFDF20"/>
      </a:lt2>
      <a:accent1>
        <a:srgbClr val="66C430"/>
      </a:accent1>
      <a:accent2>
        <a:srgbClr val="333333"/>
      </a:accent2>
      <a:accent3>
        <a:srgbClr val="FFFFFF"/>
      </a:accent3>
      <a:accent4>
        <a:srgbClr val="000000"/>
      </a:accent4>
      <a:accent5>
        <a:srgbClr val="B8D8AA"/>
      </a:accent5>
      <a:accent6>
        <a:srgbClr val="2D2D2D"/>
      </a:accent6>
      <a:hlink>
        <a:srgbClr val="66C430"/>
      </a:hlink>
      <a:folHlink>
        <a:srgbClr val="BFDF20"/>
      </a:folHlink>
    </a:clrScheme>
    <a:fontScheme name="Smar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CNSA new">
      <a:dk1>
        <a:srgbClr val="000000"/>
      </a:dk1>
      <a:lt1>
        <a:srgbClr val="FFFFFF"/>
      </a:lt1>
      <a:dk2>
        <a:srgbClr val="000000"/>
      </a:dk2>
      <a:lt2>
        <a:srgbClr val="BFDF20"/>
      </a:lt2>
      <a:accent1>
        <a:srgbClr val="66C430"/>
      </a:accent1>
      <a:accent2>
        <a:srgbClr val="333333"/>
      </a:accent2>
      <a:accent3>
        <a:srgbClr val="FFFFFF"/>
      </a:accent3>
      <a:accent4>
        <a:srgbClr val="000000"/>
      </a:accent4>
      <a:accent5>
        <a:srgbClr val="B8D8AA"/>
      </a:accent5>
      <a:accent6>
        <a:srgbClr val="2D2D2D"/>
      </a:accent6>
      <a:hlink>
        <a:srgbClr val="66C430"/>
      </a:hlink>
      <a:folHlink>
        <a:srgbClr val="BFDF20"/>
      </a:folHlink>
    </a:clrScheme>
    <a:fontScheme name="Smart">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BA39E891DF614DA84752A645C23908" ma:contentTypeVersion="3" ma:contentTypeDescription="Crée un document." ma:contentTypeScope="" ma:versionID="8f30d552cd618df2e5f68f8e5681c6e0">
  <xsd:schema xmlns:xsd="http://www.w3.org/2001/XMLSchema" xmlns:xs="http://www.w3.org/2001/XMLSchema" xmlns:p="http://schemas.microsoft.com/office/2006/metadata/properties" xmlns:ns1="http://schemas.microsoft.com/sharepoint/v3" xmlns:ns2="68504be4-6530-4b44-9461-877b72004c09" targetNamespace="http://schemas.microsoft.com/office/2006/metadata/properties" ma:root="true" ma:fieldsID="1e960aebde09f7a99b908aa2d0aaad51" ns1:_="" ns2:_="">
    <xsd:import namespace="http://schemas.microsoft.com/sharepoint/v3"/>
    <xsd:import namespace="68504be4-6530-4b44-9461-877b72004c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504be4-6530-4b44-9461-877b72004c0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9A6C98-4380-4C56-8425-66C236B79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504be4-6530-4b44-9461-877b72004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631505-01FF-47CF-BE63-791FF038B07A}">
  <ds:schemaRefs>
    <ds:schemaRef ds:uri="http://schemas.microsoft.com/sharepoint/v3"/>
    <ds:schemaRef ds:uri="68504be4-6530-4b44-9461-877b72004c09"/>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8D3F43A-99C3-4E44-AC7B-291022848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48354</TotalTime>
  <Words>27086</Words>
  <Application>Microsoft Office PowerPoint</Application>
  <PresentationFormat>Affichage à l'écran (4:3)</PresentationFormat>
  <Paragraphs>3865</Paragraphs>
  <Slides>228</Slides>
  <Notes>71</Notes>
  <HiddenSlides>0</HiddenSlides>
  <MMClips>0</MMClips>
  <ScaleCrop>false</ScaleCrop>
  <HeadingPairs>
    <vt:vector size="4" baseType="variant">
      <vt:variant>
        <vt:lpstr>Thème</vt:lpstr>
      </vt:variant>
      <vt:variant>
        <vt:i4>4</vt:i4>
      </vt:variant>
      <vt:variant>
        <vt:lpstr>Titres des diapositives</vt:lpstr>
      </vt:variant>
      <vt:variant>
        <vt:i4>228</vt:i4>
      </vt:variant>
    </vt:vector>
  </HeadingPairs>
  <TitlesOfParts>
    <vt:vector size="232" baseType="lpstr">
      <vt:lpstr>Conception personnalisée</vt:lpstr>
      <vt:lpstr>1_Conception personnalisée</vt:lpstr>
      <vt:lpstr>1_Thème Office</vt:lpstr>
      <vt:lpstr>2_Conception personnalisée</vt:lpstr>
      <vt:lpstr>Formation à l’outil d’évaluation multidimensionnelle InterRAI-HC   </vt:lpstr>
      <vt:lpstr>Présentation PowerPoint</vt:lpstr>
      <vt:lpstr>Présentation PowerPoint</vt:lpstr>
      <vt:lpstr>Sommaire</vt:lpstr>
      <vt:lpstr>Présentation générale de l’OEMD  </vt:lpstr>
      <vt:lpstr>Présentation PowerPoint</vt:lpstr>
      <vt:lpstr>Présentation PowerPoint</vt:lpstr>
      <vt:lpstr>Présentation PowerPoint</vt:lpstr>
      <vt:lpstr>Présentation PowerPoint</vt:lpstr>
      <vt:lpstr>Présentation PowerPoint</vt:lpstr>
      <vt:lpstr>Le système interRAI :  instruments et applications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A. Informations d’identification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B. Admission et historique initial </vt:lpstr>
      <vt:lpstr>Présentation PowerPoint</vt:lpstr>
      <vt:lpstr>Présentation PowerPoint</vt:lpstr>
      <vt:lpstr>Présentation PowerPoint</vt:lpstr>
      <vt:lpstr>Section C. Cognition </vt:lpstr>
      <vt:lpstr>Présentation PowerPoint</vt:lpstr>
      <vt:lpstr>Présentation PowerPoint</vt:lpstr>
      <vt:lpstr>Présentation PowerPoint</vt:lpstr>
      <vt:lpstr>Présentation PowerPoint</vt:lpstr>
      <vt:lpstr>Présentation PowerPoint</vt:lpstr>
      <vt:lpstr>Section D. Communication et vision </vt:lpstr>
      <vt:lpstr>Présentation PowerPoint</vt:lpstr>
      <vt:lpstr>Présentation PowerPoint</vt:lpstr>
      <vt:lpstr>Présentation PowerPoint</vt:lpstr>
      <vt:lpstr>Section E. Humeur et comportement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F. Bien être psycho-social </vt:lpstr>
      <vt:lpstr>Présentation PowerPoint</vt:lpstr>
      <vt:lpstr>Présentation PowerPoint</vt:lpstr>
      <vt:lpstr>Présentation PowerPoint</vt:lpstr>
      <vt:lpstr>Présentation PowerPoint</vt:lpstr>
      <vt:lpstr>Section H. Continence </vt:lpstr>
      <vt:lpstr>Présentation PowerPoint</vt:lpstr>
      <vt:lpstr>Présentation PowerPoint</vt:lpstr>
      <vt:lpstr>Section G. Etat fonctionnel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I. Diagnostics médicaux </vt:lpstr>
      <vt:lpstr>Présentation PowerPoint</vt:lpstr>
      <vt:lpstr>Présentation PowerPoint</vt:lpstr>
      <vt:lpstr>Présentation PowerPoint</vt:lpstr>
      <vt:lpstr>Présentation PowerPoint</vt:lpstr>
      <vt:lpstr>Présentation PowerPoint</vt:lpstr>
      <vt:lpstr>Section J. Problèmes de santé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K. Etat nutritionnel/bucco-dentaire </vt:lpstr>
      <vt:lpstr>Présentation PowerPoint</vt:lpstr>
      <vt:lpstr>Présentation PowerPoint</vt:lpstr>
      <vt:lpstr>Présentation PowerPoint</vt:lpstr>
      <vt:lpstr>Présentation PowerPoint</vt:lpstr>
      <vt:lpstr>Présentation PowerPoint</vt:lpstr>
      <vt:lpstr>Section L. Etat de la peau et des pieds </vt:lpstr>
      <vt:lpstr>Présentation PowerPoint</vt:lpstr>
      <vt:lpstr>Présentation PowerPoint</vt:lpstr>
      <vt:lpstr>Présentation PowerPoint</vt:lpstr>
      <vt:lpstr>Section M. Médicaments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Section N. Traitements et programmes </vt:lpstr>
      <vt:lpstr>Présentation PowerPoint</vt:lpstr>
      <vt:lpstr>Présentation PowerPoint</vt:lpstr>
      <vt:lpstr>Présentation PowerPoint</vt:lpstr>
      <vt:lpstr>Présentation PowerPoint</vt:lpstr>
      <vt:lpstr>Présentation PowerPoint</vt:lpstr>
      <vt:lpstr>Présentation PowerPoint</vt:lpstr>
      <vt:lpstr>Section O. Responsabilité </vt:lpstr>
      <vt:lpstr>Section P. Soutiens sociaux </vt:lpstr>
      <vt:lpstr>Présentation PowerPoint</vt:lpstr>
      <vt:lpstr>Présentation PowerPoint</vt:lpstr>
      <vt:lpstr>Présentation PowerPoint</vt:lpstr>
      <vt:lpstr>Section Q. Evaluation de l’environnement </vt:lpstr>
      <vt:lpstr>Présentation PowerPoint</vt:lpstr>
      <vt:lpstr>Présentation PowerPoint</vt:lpstr>
      <vt:lpstr>Présentation PowerPoint</vt:lpstr>
      <vt:lpstr>Présentation PowerPoint</vt:lpstr>
      <vt:lpstr>Présentation PowerPoint</vt:lpstr>
      <vt:lpstr>Section R. Perspectives de sortie et état général </vt:lpstr>
      <vt:lpstr>Présentation PowerPoint</vt:lpstr>
      <vt:lpstr>Présentation PowerPoint</vt:lpstr>
      <vt:lpstr>Section S. Sortie </vt:lpstr>
      <vt:lpstr>Section T. Information sur l’évaluation </vt:lpstr>
      <vt:lpstr>Section Z. Informations complémentaires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 à l’outil d’évaluation multidimensionnelle InterRAI-HC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CNSA</cp:lastModifiedBy>
  <cp:revision>1043</cp:revision>
  <dcterms:created xsi:type="dcterms:W3CDTF">2017-11-29T15:10:16Z</dcterms:created>
  <dcterms:modified xsi:type="dcterms:W3CDTF">2019-01-25T11:03:18Z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0x01010044BA39E891DF614DA84752A645C23908</vt:lpwstr>
  </property>
</Properties>
</file>