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2" r:id="rId5"/>
  </p:sldMasterIdLst>
  <p:notesMasterIdLst>
    <p:notesMasterId r:id="rId43"/>
  </p:notesMasterIdLst>
  <p:handoutMasterIdLst>
    <p:handoutMasterId r:id="rId44"/>
  </p:handoutMasterIdLst>
  <p:sldIdLst>
    <p:sldId id="261" r:id="rId6"/>
    <p:sldId id="260" r:id="rId7"/>
    <p:sldId id="258" r:id="rId8"/>
    <p:sldId id="270" r:id="rId9"/>
    <p:sldId id="262" r:id="rId10"/>
    <p:sldId id="326" r:id="rId11"/>
    <p:sldId id="293" r:id="rId12"/>
    <p:sldId id="323" r:id="rId13"/>
    <p:sldId id="328" r:id="rId14"/>
    <p:sldId id="325" r:id="rId15"/>
    <p:sldId id="327" r:id="rId16"/>
    <p:sldId id="330" r:id="rId17"/>
    <p:sldId id="368" r:id="rId18"/>
    <p:sldId id="329" r:id="rId19"/>
    <p:sldId id="289" r:id="rId20"/>
    <p:sldId id="307" r:id="rId21"/>
    <p:sldId id="306" r:id="rId22"/>
    <p:sldId id="301" r:id="rId23"/>
    <p:sldId id="303" r:id="rId24"/>
    <p:sldId id="300" r:id="rId25"/>
    <p:sldId id="332" r:id="rId26"/>
    <p:sldId id="299" r:id="rId27"/>
    <p:sldId id="274" r:id="rId28"/>
    <p:sldId id="273" r:id="rId29"/>
    <p:sldId id="276" r:id="rId30"/>
    <p:sldId id="334" r:id="rId31"/>
    <p:sldId id="291" r:id="rId32"/>
    <p:sldId id="369" r:id="rId33"/>
    <p:sldId id="335" r:id="rId34"/>
    <p:sldId id="310" r:id="rId35"/>
    <p:sldId id="305" r:id="rId36"/>
    <p:sldId id="336" r:id="rId37"/>
    <p:sldId id="309" r:id="rId38"/>
    <p:sldId id="311" r:id="rId39"/>
    <p:sldId id="338" r:id="rId40"/>
    <p:sldId id="312" r:id="rId41"/>
    <p:sldId id="257" r:id="rId42"/>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1" clrIdx="0"/>
  <p:cmAuthor id="1" name="Micheau" initials="DS-JM" lastIdx="4" clrIdx="1"/>
  <p:cmAuthor id="2" name="DESPRAT Diane" initials="DD" lastIdx="5" clrIdx="2">
    <p:extLst>
      <p:ext uri="{19B8F6BF-5375-455C-9EA6-DF929625EA0E}">
        <p15:presenceInfo xmlns:p15="http://schemas.microsoft.com/office/powerpoint/2012/main" userId="S-1-5-21-73586283-1343024091-725345543-18247" providerId="AD"/>
      </p:ext>
    </p:extLst>
  </p:cmAuthor>
  <p:cmAuthor id="3" name="PARDO Elisa" initials="PE" lastIdx="1" clrIdx="3">
    <p:extLst>
      <p:ext uri="{19B8F6BF-5375-455C-9EA6-DF929625EA0E}">
        <p15:presenceInfo xmlns:p15="http://schemas.microsoft.com/office/powerpoint/2012/main" userId="S-1-5-21-73586283-1343024091-725345543-18168" providerId="AD"/>
      </p:ext>
    </p:extLst>
  </p:cmAuthor>
  <p:cmAuthor id="4" name="BOISSON-COHEN Marine" initials="BM" lastIdx="1" clrIdx="4">
    <p:extLst>
      <p:ext uri="{19B8F6BF-5375-455C-9EA6-DF929625EA0E}">
        <p15:presenceInfo xmlns:p15="http://schemas.microsoft.com/office/powerpoint/2012/main" userId="S-1-5-21-73586283-1343024091-725345543-1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54A"/>
    <a:srgbClr val="5AAB45"/>
    <a:srgbClr val="FFFFFF"/>
    <a:srgbClr val="004A00"/>
    <a:srgbClr val="2E7FA1"/>
    <a:srgbClr val="DF3603"/>
    <a:srgbClr val="EE0700"/>
    <a:srgbClr val="6CB643"/>
    <a:srgbClr val="FF4AFF"/>
    <a:srgbClr val="DA1D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6374" autoAdjust="0"/>
  </p:normalViewPr>
  <p:slideViewPr>
    <p:cSldViewPr snapToGrid="0" snapToObjects="1">
      <p:cViewPr varScale="1">
        <p:scale>
          <a:sx n="110" d="100"/>
          <a:sy n="110" d="100"/>
        </p:scale>
        <p:origin x="218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7" d="100"/>
          <a:sy n="47" d="100"/>
        </p:scale>
        <p:origin x="3042" y="6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F3F98F2-E2CB-4CD8-A0D9-21C7A732115D}" type="datetime1">
              <a:rPr lang="fr-FR" smtClean="0"/>
              <a:t>04/01/2024</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EA5EE5C-8592-4ED0-8D0E-8D2DC4CC5C64}" type="datetime1">
              <a:rPr lang="fr-FR" smtClean="0"/>
              <a:t>04/01/2024</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Voir slide AAP Annuel si meilleure présentation : transférer évènement CNSA dans le PPT AAP Annuel Action innovante</a:t>
            </a:r>
            <a:endParaRPr lang="fr-FR" dirty="0"/>
          </a:p>
        </p:txBody>
      </p:sp>
      <p:sp>
        <p:nvSpPr>
          <p:cNvPr id="4" name="Espace réservé de la date 3"/>
          <p:cNvSpPr>
            <a:spLocks noGrp="1"/>
          </p:cNvSpPr>
          <p:nvPr>
            <p:ph type="dt" idx="1"/>
          </p:nvPr>
        </p:nvSpPr>
        <p:spPr/>
        <p:txBody>
          <a:bodyPr/>
          <a:lstStyle/>
          <a:p>
            <a:fld id="{5EA5EE5C-8592-4ED0-8D0E-8D2DC4CC5C64}" type="datetime1">
              <a:rPr lang="fr-FR" smtClean="0"/>
              <a:t>04/01/2024</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13</a:t>
            </a:fld>
            <a:endParaRPr lang="fr-FR"/>
          </a:p>
        </p:txBody>
      </p:sp>
    </p:spTree>
    <p:extLst>
      <p:ext uri="{BB962C8B-B14F-4D97-AF65-F5344CB8AC3E}">
        <p14:creationId xmlns:p14="http://schemas.microsoft.com/office/powerpoint/2010/main" val="222798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5EA5EE5C-8592-4ED0-8D0E-8D2DC4CC5C64}" type="datetime1">
              <a:rPr lang="fr-FR" smtClean="0"/>
              <a:t>04/01/2024</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15</a:t>
            </a:fld>
            <a:endParaRPr lang="fr-FR"/>
          </a:p>
        </p:txBody>
      </p:sp>
    </p:spTree>
    <p:extLst>
      <p:ext uri="{BB962C8B-B14F-4D97-AF65-F5344CB8AC3E}">
        <p14:creationId xmlns:p14="http://schemas.microsoft.com/office/powerpoint/2010/main" val="172126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5C894B2B-7CF0-4505-AA78-0ADFEF5EB3C5}" type="datetime1">
              <a:rPr lang="fr-FR" smtClean="0"/>
              <a:t>04/01/2024</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16</a:t>
            </a:fld>
            <a:endParaRPr lang="fr-FR"/>
          </a:p>
        </p:txBody>
      </p:sp>
    </p:spTree>
    <p:extLst>
      <p:ext uri="{BB962C8B-B14F-4D97-AF65-F5344CB8AC3E}">
        <p14:creationId xmlns:p14="http://schemas.microsoft.com/office/powerpoint/2010/main" val="40420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E7B0E263-689E-4BCE-A71D-62DEC5537BB1}" type="datetime1">
              <a:rPr lang="fr-FR" smtClean="0"/>
              <a:t>04/01/2024</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31</a:t>
            </a:fld>
            <a:endParaRPr lang="fr-FR"/>
          </a:p>
        </p:txBody>
      </p:sp>
    </p:spTree>
    <p:extLst>
      <p:ext uri="{BB962C8B-B14F-4D97-AF65-F5344CB8AC3E}">
        <p14:creationId xmlns:p14="http://schemas.microsoft.com/office/powerpoint/2010/main" val="47459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E7B0E263-689E-4BCE-A71D-62DEC5537BB1}" type="datetime1">
              <a:rPr lang="fr-FR" smtClean="0"/>
              <a:t>04/01/2024</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32</a:t>
            </a:fld>
            <a:endParaRPr lang="fr-FR"/>
          </a:p>
        </p:txBody>
      </p:sp>
    </p:spTree>
    <p:extLst>
      <p:ext uri="{BB962C8B-B14F-4D97-AF65-F5344CB8AC3E}">
        <p14:creationId xmlns:p14="http://schemas.microsoft.com/office/powerpoint/2010/main" val="365444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9576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23035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01666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80524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6255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0304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17727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7130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2405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5882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05436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35221" y="4279633"/>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55296" y="4662523"/>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e la date 1"/>
          <p:cNvSpPr>
            <a:spLocks noGrp="1"/>
          </p:cNvSpPr>
          <p:nvPr>
            <p:ph type="dt" sz="half" idx="12"/>
          </p:nvPr>
        </p:nvSpPr>
        <p:spPr/>
        <p:txBody>
          <a:bodyPr/>
          <a:lstStyle/>
          <a:p>
            <a:endParaRPr lang="fr-FR"/>
          </a:p>
        </p:txBody>
      </p:sp>
      <p:sp>
        <p:nvSpPr>
          <p:cNvPr id="3" name="Espace réservé du pied de page 2"/>
          <p:cNvSpPr>
            <a:spLocks noGrp="1"/>
          </p:cNvSpPr>
          <p:nvPr>
            <p:ph type="ftr" sz="quarter" idx="13"/>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96294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sz="quarter" idx="10" hasCustomPrompt="1"/>
          </p:nvPr>
        </p:nvSpPr>
        <p:spPr>
          <a:xfrm>
            <a:off x="3231869" y="2865883"/>
            <a:ext cx="5311930" cy="1424650"/>
          </a:xfrm>
          <a:prstGeom prst="rect">
            <a:avLst/>
          </a:prstGeom>
        </p:spPr>
        <p:txBody>
          <a:bodyPr lIns="0"/>
          <a:lstStyle>
            <a:lvl1pPr marL="0" indent="0">
              <a:buNone/>
              <a:defRPr sz="2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88124804"/>
      </p:ext>
    </p:extLst>
  </p:cSld>
  <p:clrMapOvr>
    <a:masterClrMapping/>
  </p:clrMapOvr>
  <p:extLst>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thématique 2018</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78" r:id="rId7"/>
    <p:sldLayoutId id="2147483679" r:id="rId8"/>
    <p:sldLayoutId id="2147483680" r:id="rId9"/>
    <p:sldLayoutId id="214748368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190C-1718-4DF4-AE65-993259183895}" type="slidenum">
              <a:rPr lang="fr-FR" smtClean="0"/>
              <a:t>‹N°›</a:t>
            </a:fld>
            <a:endParaRPr lang="fr-FR"/>
          </a:p>
        </p:txBody>
      </p:sp>
    </p:spTree>
    <p:extLst>
      <p:ext uri="{BB962C8B-B14F-4D97-AF65-F5344CB8AC3E}">
        <p14:creationId xmlns:p14="http://schemas.microsoft.com/office/powerpoint/2010/main" val="42892017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8" Type="http://schemas.openxmlformats.org/officeDocument/2006/relationships/hyperlink" Target="https://www.pour-les-personnes-agees.gouv.fr/" TargetMode="External"/><Relationship Id="rId13" Type="http://schemas.openxmlformats.org/officeDocument/2006/relationships/image" Target="../media/image5.PNG"/><Relationship Id="rId3" Type="http://schemas.openxmlformats.org/officeDocument/2006/relationships/tags" Target="../tags/tag36.xml"/><Relationship Id="rId7" Type="http://schemas.openxmlformats.org/officeDocument/2006/relationships/hyperlink" Target="https://www.cnsa.fr/" TargetMode="External"/><Relationship Id="rId12" Type="http://schemas.openxmlformats.org/officeDocument/2006/relationships/image" Target="../media/image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xml"/><Relationship Id="rId11" Type="http://schemas.openxmlformats.org/officeDocument/2006/relationships/hyperlink" Target="https://www.cnsa.fr/accessibilite" TargetMode="External"/><Relationship Id="rId5" Type="http://schemas.openxmlformats.org/officeDocument/2006/relationships/slideLayout" Target="../slideLayouts/slideLayout23.xml"/><Relationship Id="rId10" Type="http://schemas.openxmlformats.org/officeDocument/2006/relationships/hyperlink" Target="https://maboussoleaidants.fr/" TargetMode="External"/><Relationship Id="rId4" Type="http://schemas.openxmlformats.org/officeDocument/2006/relationships/tags" Target="../tags/tag37.xml"/><Relationship Id="rId9" Type="http://schemas.openxmlformats.org/officeDocument/2006/relationships/hyperlink" Target="https://www.monparcourshandicap.gouv.fr/"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6.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23.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hyperlink" Target="https://www.cnsa.fr/sites/default/files/guide_pour_la_presentation_dun_projet_-_demande_de_subvention_cnsa_-_septembre_2019.docx"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3.xml"/><Relationship Id="rId5" Type="http://schemas.openxmlformats.org/officeDocument/2006/relationships/tags" Target="../tags/tag73.xml"/><Relationship Id="rId4" Type="http://schemas.openxmlformats.org/officeDocument/2006/relationships/tags" Target="../tags/tag72.xml"/></Relationships>
</file>

<file path=ppt/slides/_rels/slide23.xml.rels><?xml version="1.0" encoding="UTF-8" standalone="yes"?>
<Relationships xmlns="http://schemas.openxmlformats.org/package/2006/relationships"><Relationship Id="rId8" Type="http://schemas.openxmlformats.org/officeDocument/2006/relationships/hyperlink" Target="https://www.cnsa.fr/documentation/1_comment_creer_son_compte.pdf" TargetMode="External"/><Relationship Id="rId3" Type="http://schemas.openxmlformats.org/officeDocument/2006/relationships/tags" Target="../tags/tag76.xml"/><Relationship Id="rId7" Type="http://schemas.openxmlformats.org/officeDocument/2006/relationships/hyperlink" Target="https://www.cnsa.fr/sites/default/files/guide_pour_la_presentation_dun_projet_-_demande_de_subvention_cnsa_-_septembre_2019.docx"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hyperlink" Target="https://www.cnsa.fr/soutien-a-la-recherche-et-a-linnovation/deposer-un-projet/actions-innovantes" TargetMode="External"/><Relationship Id="rId5" Type="http://schemas.openxmlformats.org/officeDocument/2006/relationships/hyperlink" Target="https://galis-subventions.cnsa.fr/" TargetMode="External"/><Relationship Id="rId4" Type="http://schemas.openxmlformats.org/officeDocument/2006/relationships/slideLayout" Target="../slideLayouts/slideLayout23.xml"/><Relationship Id="rId9" Type="http://schemas.openxmlformats.org/officeDocument/2006/relationships/hyperlink" Target="https://www.cnsa.fr/documentation/2_comment_deposer_une_demande_de_subvention.pdf"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Layout" Target="../slideLayouts/slideLayout23.xml"/><Relationship Id="rId4" Type="http://schemas.openxmlformats.org/officeDocument/2006/relationships/tags" Target="../tags/tag80.xml"/></Relationships>
</file>

<file path=ppt/slides/_rels/slide2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2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3.xml"/></Relationships>
</file>

<file path=ppt/slides/_rels/slide27.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8.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hyperlink" Target="https://iresp.net/" TargetMode="External"/><Relationship Id="rId5" Type="http://schemas.openxmlformats.org/officeDocument/2006/relationships/hyperlink" Target="https://www.cnsa.fr/soutien-a-la-recherche-et-a-linnovation/deposer-un-projet/projets-de-recherche" TargetMode="External"/><Relationship Id="rId4"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hyperlink" Target="https://miti.cnrs.fr/actualite/le-ppr-autonomie-lance-son-second-appel-a-projets/?nowprocket=1"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https://anr.fr/fr/france-2030/france2030/call/autonomie-vieillissement-et-situations-de-handicap-appel-a-projets-vague-2/" TargetMode="External"/><Relationship Id="rId5" Type="http://schemas.openxmlformats.org/officeDocument/2006/relationships/hyperlink" Target="https://cnrs.zoom.us/meeting/register/tJ0rceigqDIrGNycEh-jto72gPMHAxO1vpgy" TargetMode="External"/><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hyperlink" Target="https://solidarites-sante.gouv.fr/systeme-de-sante-et-medico-social/parcours-des-patients-et-des-usagers/article-51-lfss-2018-innovations-organisationnelles-pour-la-transformation-du/article-51" TargetMode="External"/><Relationship Id="rId5" Type="http://schemas.openxmlformats.org/officeDocument/2006/relationships/image" Target="../media/image9.png"/><Relationship Id="rId4"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1.png"/><Relationship Id="rId5" Type="http://schemas.openxmlformats.org/officeDocument/2006/relationships/hyperlink" Target="https://www.vivalab.fr/" TargetMode="External"/><Relationship Id="rId4"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hyperlink" Target="https://www.cnsa.fr/budget-et-financement/financement-de-lhabitat-inclusif" TargetMode="External"/><Relationship Id="rId3" Type="http://schemas.openxmlformats.org/officeDocument/2006/relationships/tags" Target="../tags/tag108.xml"/><Relationship Id="rId7" Type="http://schemas.openxmlformats.org/officeDocument/2006/relationships/hyperlink" Target="https://www.cnsa.fr/actualites-agenda/actualites/en-2020-adaptation-et-numerique-ont-prevalu-pour-garantir-la-continuite-des-actions-de-prevention-en-temps-de-crise" TargetMode="Externa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s://www.cnsa.fr/compensation-de-la-perte-dautonomie/financement-des-prestations-concours-aux-departements/la-conference-des-financeurs-de-la-prevention-de-la-perte-dautonomie" TargetMode="External"/><Relationship Id="rId5" Type="http://schemas.openxmlformats.org/officeDocument/2006/relationships/notesSlide" Target="../notesSlides/notesSlide4.xml"/><Relationship Id="rId4" Type="http://schemas.openxmlformats.org/officeDocument/2006/relationships/slideLayout" Target="../slideLayouts/slideLayout23.xm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hyperlink" Target="https://agence-cohesion-territoires.gouv.fr/habitat-inclusif-la-fabrique-projets-ami-703" TargetMode="External"/><Relationship Id="rId5" Type="http://schemas.openxmlformats.org/officeDocument/2006/relationships/notesSlide" Target="../notesSlides/notesSlide5.xml"/><Relationship Id="rId4"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4.xml"/><Relationship Id="rId7" Type="http://schemas.openxmlformats.org/officeDocument/2006/relationships/hyperlink" Target="https://solidarites-sante.gouv.fr/actualites/presse/communiques-de-presse/article/fonds-d-appui-pour-des-territoires-innovants-seniors"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hyperlink" Target="https://www.cnsa.fr/actualites-agenda/actualites/la-cnsa-soutient-le-fonds-dappui-pour-des-territoires-innovants-seniors" TargetMode="External"/><Relationship Id="rId5" Type="http://schemas.openxmlformats.org/officeDocument/2006/relationships/hyperlink" Target="https://villesamiesdesaines-rf.fr/files/ressources/500/512-fonds-d-appui-pour-des-territoires-innovants-seniors-cahier-des-charges.pdf" TargetMode="External"/><Relationship Id="rId4"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7.xml"/><Relationship Id="rId7" Type="http://schemas.openxmlformats.org/officeDocument/2006/relationships/image" Target="../media/image15.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www.cnsa.fr/budget-et-financement/plan-daide-a-linvestissement" TargetMode="External"/><Relationship Id="rId5" Type="http://schemas.openxmlformats.org/officeDocument/2006/relationships/hyperlink" Target="https://www.cnsa.fr/grands-chantiers/plan-daide-a-linvestissement-du-segur-de-la-sante" TargetMode="External"/><Relationship Id="rId4"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0.xml"/><Relationship Id="rId7" Type="http://schemas.openxmlformats.org/officeDocument/2006/relationships/hyperlink" Target="https://tinyurl.com/achatpublic-tierslieusante" TargetMode="Externa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hyperlink" Target="https://www.gouvernement.fr/france-2030-l-ouverture-de-l-appel-a-projets-tiers-lieux-d-experimentation" TargetMode="External"/><Relationship Id="rId5" Type="http://schemas.openxmlformats.org/officeDocument/2006/relationships/hyperlink" Target="https://esante.gouv.fr/lagence/appels-a-projets" TargetMode="External"/><Relationship Id="rId4" Type="http://schemas.openxmlformats.org/officeDocument/2006/relationships/slideLayout" Target="../slideLayouts/slideLayout23.xml"/><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9.jp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hyperlink" Target="https://www.cnsa.fr/grands-chantiers/virage-numerique-du-medico-social-le-programme-esms-numerique" TargetMode="External"/><Relationship Id="rId5" Type="http://schemas.openxmlformats.org/officeDocument/2006/relationships/hyperlink" Target="https://www.cnsa.fr/grands-chantiers/plan-daide-a-linvestissement-du-segur-de-la-sante/un-plan-daide-a-linvestissement-ambitieux" TargetMode="External"/><Relationship Id="rId4"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mailto:Etudes-innovation@cnsa.fr" TargetMode="External"/><Relationship Id="rId2" Type="http://schemas.openxmlformats.org/officeDocument/2006/relationships/slideLayout" Target="../slideLayouts/slideLayout24.xml"/><Relationship Id="rId1" Type="http://schemas.openxmlformats.org/officeDocument/2006/relationships/tags" Target="../tags/tag124.xml"/></Relationships>
</file>

<file path=ppt/slides/_rels/slide4.xml.rels><?xml version="1.0" encoding="UTF-8" standalone="yes"?>
<Relationships xmlns="http://schemas.openxmlformats.org/package/2006/relationships"><Relationship Id="rId2" Type="http://schemas.openxmlformats.org/officeDocument/2006/relationships/hyperlink" Target="https://www.cnsa.fr/actualites-agenda/actualites/les-5-laureats-de-lappel-a-projets-experimenter-pour-accompagner-levolution-de-loffre-medico-sociale"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23.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580957" y="2640453"/>
            <a:ext cx="6321672" cy="1639888"/>
          </a:xfrm>
        </p:spPr>
        <p:txBody>
          <a:bodyPr>
            <a:normAutofit fontScale="77500" lnSpcReduction="20000"/>
          </a:bodyPr>
          <a:lstStyle/>
          <a:p>
            <a:r>
              <a:rPr lang="fr-FR" sz="2800" b="0" dirty="0"/>
              <a:t>Appel à projets annuel « Actions innovantes » 2024 : </a:t>
            </a:r>
          </a:p>
          <a:p>
            <a:r>
              <a:rPr lang="fr-FR" sz="2800" dirty="0"/>
              <a:t>Expérimenter pour accompagner l’évolution de l’offre médico-sociale et l’adaptation des réponses aux besoins des personnes</a:t>
            </a:r>
          </a:p>
        </p:txBody>
      </p:sp>
      <p:sp>
        <p:nvSpPr>
          <p:cNvPr id="5" name="Espace réservé du texte 4"/>
          <p:cNvSpPr>
            <a:spLocks noGrp="1"/>
          </p:cNvSpPr>
          <p:nvPr>
            <p:ph type="body" sz="quarter" idx="11"/>
            <p:custDataLst>
              <p:tags r:id="rId2"/>
            </p:custDataLst>
          </p:nvPr>
        </p:nvSpPr>
        <p:spPr>
          <a:xfrm>
            <a:off x="2535237" y="4450953"/>
            <a:ext cx="5997576" cy="801687"/>
          </a:xfrm>
        </p:spPr>
        <p:txBody>
          <a:bodyPr>
            <a:normAutofit/>
          </a:bodyPr>
          <a:lstStyle/>
          <a:p>
            <a:r>
              <a:rPr lang="fr-FR" dirty="0"/>
              <a:t>Instruction aux porteurs de projet</a:t>
            </a:r>
          </a:p>
          <a:p>
            <a:r>
              <a:rPr lang="fr-FR" sz="1400" i="1" dirty="0"/>
              <a:t>Version : Janvier 2024</a:t>
            </a:r>
          </a:p>
        </p:txBody>
      </p:sp>
      <p:sp>
        <p:nvSpPr>
          <p:cNvPr id="4" name="ZoneTexte 3"/>
          <p:cNvSpPr txBox="1"/>
          <p:nvPr>
            <p:custDataLst>
              <p:tags r:id="rId3"/>
            </p:custDataLst>
          </p:nvPr>
        </p:nvSpPr>
        <p:spPr>
          <a:xfrm>
            <a:off x="6701883" y="6456556"/>
            <a:ext cx="2442117"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8801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140677" y="824781"/>
            <a:ext cx="8862646"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Le projet doit impérativement comporter une démarche d’évaluation </a:t>
            </a:r>
            <a:endParaRPr lang="fr-FR" sz="1600" dirty="0"/>
          </a:p>
          <a:p>
            <a:pPr lvl="1"/>
            <a:r>
              <a:rPr lang="fr-FR" sz="1600" dirty="0"/>
              <a:t>Réalisée par un intervenant extérieur qualifié (évaluateur, cabinet d’études, laboratoire de recherche…)  </a:t>
            </a:r>
          </a:p>
          <a:p>
            <a:pPr marL="457200" lvl="1" indent="0">
              <a:spcBef>
                <a:spcPts val="600"/>
              </a:spcBef>
              <a:buNone/>
            </a:pPr>
            <a:endParaRPr lang="fr-FR" sz="1600" dirty="0"/>
          </a:p>
          <a:p>
            <a:pPr>
              <a:spcBef>
                <a:spcPts val="600"/>
              </a:spcBef>
              <a:buFont typeface="Wingdings" panose="05000000000000000000" pitchFamily="2" charset="2"/>
              <a:buChar char="ü"/>
            </a:pPr>
            <a:r>
              <a:rPr lang="fr-FR" sz="1600" b="1" dirty="0"/>
              <a:t>La démarche d’évaluation aura pour objectifs : </a:t>
            </a:r>
          </a:p>
          <a:p>
            <a:pPr lvl="1"/>
            <a:r>
              <a:rPr lang="fr-FR" sz="1600" dirty="0"/>
              <a:t>D’étudier l’effectivité du dispositif (fonctionnement régulier,…)</a:t>
            </a:r>
          </a:p>
          <a:p>
            <a:pPr lvl="1"/>
            <a:r>
              <a:rPr lang="fr-FR" sz="1600" dirty="0"/>
              <a:t>D’évaluer le niveau d’influence réel et/ou de mesurer les impacts de l’intervention ou du dispositif, en particulier sur la qualité des accompagnements et l’effectivité des droits des personnes concernées</a:t>
            </a:r>
          </a:p>
          <a:p>
            <a:pPr lvl="1"/>
            <a:r>
              <a:rPr lang="fr-FR" sz="1600" dirty="0"/>
              <a:t>Si pertinents, pourront être évalués les effets de l’action soutenue sur les proches et les professionnels participant à l'accompagnement et au soutien à l'autonomie des personnes âgées et des personnes handicapées ; également, d’autres contributions de l’action innovante soutenue (à la qualité de la gouvernance, à l’efficience, etc.)  </a:t>
            </a:r>
          </a:p>
          <a:p>
            <a:pPr lvl="1"/>
            <a:r>
              <a:rPr lang="fr-FR" sz="1600" dirty="0"/>
              <a:t>…</a:t>
            </a:r>
          </a:p>
          <a:p>
            <a:pPr marL="0" indent="0">
              <a:buNone/>
            </a:pPr>
            <a:endParaRPr lang="fr-FR" dirty="0"/>
          </a:p>
          <a:p>
            <a:pPr>
              <a:spcBef>
                <a:spcPts val="600"/>
              </a:spcBef>
              <a:buFont typeface="Wingdings" panose="05000000000000000000" pitchFamily="2" charset="2"/>
              <a:buChar char="ü"/>
            </a:pPr>
            <a:r>
              <a:rPr lang="fr-FR" sz="1600" b="1" dirty="0"/>
              <a:t>La méthodologie devra être détaillée dans le projet et comporter les éléments suivants : </a:t>
            </a:r>
            <a:endParaRPr lang="fr-FR" sz="1600" dirty="0"/>
          </a:p>
          <a:p>
            <a:pPr lvl="1"/>
            <a:r>
              <a:rPr lang="fr-FR" sz="1600" dirty="0"/>
              <a:t>Quelles sont les questions évaluatives ? </a:t>
            </a:r>
          </a:p>
          <a:p>
            <a:pPr lvl="1"/>
            <a:r>
              <a:rPr lang="fr-FR" sz="1600" dirty="0"/>
              <a:t>Quel est le design général de l’évaluation (évaluation avant/après, comparaison avec un groupe témoin, démarche qualitative ou quantitative…) ?</a:t>
            </a:r>
          </a:p>
          <a:p>
            <a:pPr lvl="1"/>
            <a:r>
              <a:rPr lang="fr-FR" sz="1600" dirty="0"/>
              <a:t>Quels sont les indicateurs retenus pour l’évaluation et quelles sont les modalités de recueil des données ?</a:t>
            </a:r>
          </a:p>
          <a:p>
            <a:pPr marL="0" indent="0">
              <a:buNone/>
            </a:pPr>
            <a:endParaRPr lang="fr-FR" dirty="0"/>
          </a:p>
        </p:txBody>
      </p:sp>
      <p:sp>
        <p:nvSpPr>
          <p:cNvPr id="6" name="Espace réservé du texte 1">
            <a:extLst>
              <a:ext uri="{FF2B5EF4-FFF2-40B4-BE49-F238E27FC236}">
                <a16:creationId xmlns:a16="http://schemas.microsoft.com/office/drawing/2014/main" id="{51B374F9-6997-4FA8-A726-9C2207271EF8}"/>
              </a:ext>
            </a:extLst>
          </p:cNvPr>
          <p:cNvSpPr>
            <a:spLocks noGrp="1"/>
          </p:cNvSpPr>
          <p:nvPr>
            <p:ph type="body" sz="quarter" idx="10"/>
            <p:custDataLst>
              <p:tags r:id="rId2"/>
            </p:custDataLst>
          </p:nvPr>
        </p:nvSpPr>
        <p:spPr>
          <a:xfrm>
            <a:off x="309119" y="136525"/>
            <a:ext cx="8377681" cy="481012"/>
          </a:xfrm>
        </p:spPr>
        <p:txBody>
          <a:bodyPr>
            <a:noAutofit/>
          </a:bodyPr>
          <a:lstStyle/>
          <a:p>
            <a:r>
              <a:rPr lang="fr-FR" dirty="0"/>
              <a:t>Les attendus de la CNSA : évaluer une démarche ou un dispositif innovant (3/3) </a:t>
            </a:r>
          </a:p>
        </p:txBody>
      </p:sp>
      <p:sp>
        <p:nvSpPr>
          <p:cNvPr id="2" name="Espace réservé du numéro de diapositive 1">
            <a:extLst>
              <a:ext uri="{FF2B5EF4-FFF2-40B4-BE49-F238E27FC236}">
                <a16:creationId xmlns:a16="http://schemas.microsoft.com/office/drawing/2014/main" id="{822D78AA-15A5-4360-ADDB-72F2200CDEBF}"/>
              </a:ext>
            </a:extLst>
          </p:cNvPr>
          <p:cNvSpPr>
            <a:spLocks noGrp="1"/>
          </p:cNvSpPr>
          <p:nvPr>
            <p:ph type="sldNum" sz="quarter" idx="14"/>
          </p:nvPr>
        </p:nvSpPr>
        <p:spPr/>
        <p:txBody>
          <a:bodyPr/>
          <a:lstStyle/>
          <a:p>
            <a:fld id="{9242190C-1718-4DF4-AE65-993259183895}" type="slidenum">
              <a:rPr lang="fr-FR" smtClean="0"/>
              <a:t>10</a:t>
            </a:fld>
            <a:endParaRPr lang="fr-FR"/>
          </a:p>
        </p:txBody>
      </p:sp>
    </p:spTree>
    <p:extLst>
      <p:ext uri="{BB962C8B-B14F-4D97-AF65-F5344CB8AC3E}">
        <p14:creationId xmlns:p14="http://schemas.microsoft.com/office/powerpoint/2010/main" val="237129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220271"/>
            <a:ext cx="5834516" cy="1424650"/>
          </a:xfrm>
        </p:spPr>
        <p:txBody>
          <a:bodyPr>
            <a:normAutofit/>
          </a:bodyPr>
          <a:lstStyle/>
          <a:p>
            <a:pPr>
              <a:spcBef>
                <a:spcPts val="600"/>
              </a:spcBef>
              <a:spcAft>
                <a:spcPts val="1200"/>
              </a:spcAft>
            </a:pPr>
            <a:r>
              <a:rPr lang="fr-FR" sz="2400" dirty="0"/>
              <a:t>Les livrables associés au projet</a:t>
            </a:r>
          </a:p>
        </p:txBody>
      </p:sp>
    </p:spTree>
    <p:extLst>
      <p:ext uri="{BB962C8B-B14F-4D97-AF65-F5344CB8AC3E}">
        <p14:creationId xmlns:p14="http://schemas.microsoft.com/office/powerpoint/2010/main" val="269626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1E9787-EFC2-4538-AC61-127C9AFED65E}"/>
              </a:ext>
            </a:extLst>
          </p:cNvPr>
          <p:cNvSpPr>
            <a:spLocks noGrp="1"/>
          </p:cNvSpPr>
          <p:nvPr>
            <p:ph type="body" sz="quarter" idx="10"/>
            <p:custDataLst>
              <p:tags r:id="rId1"/>
            </p:custDataLst>
          </p:nvPr>
        </p:nvSpPr>
        <p:spPr/>
        <p:txBody>
          <a:bodyPr/>
          <a:lstStyle/>
          <a:p>
            <a:r>
              <a:rPr lang="fr-FR" dirty="0"/>
              <a:t>Les livrables :  </a:t>
            </a:r>
          </a:p>
        </p:txBody>
      </p:sp>
      <p:sp>
        <p:nvSpPr>
          <p:cNvPr id="4" name="Espace réservé du contenu 3">
            <a:extLst>
              <a:ext uri="{FF2B5EF4-FFF2-40B4-BE49-F238E27FC236}">
                <a16:creationId xmlns:a16="http://schemas.microsoft.com/office/drawing/2014/main" id="{7ABE5354-678F-40E3-9C82-E3B23A570558}"/>
              </a:ext>
            </a:extLst>
          </p:cNvPr>
          <p:cNvSpPr>
            <a:spLocks noGrp="1"/>
          </p:cNvSpPr>
          <p:nvPr>
            <p:ph idx="1"/>
            <p:custDataLst>
              <p:tags r:id="rId2"/>
            </p:custDataLst>
          </p:nvPr>
        </p:nvSpPr>
        <p:spPr>
          <a:xfrm>
            <a:off x="642936" y="1045979"/>
            <a:ext cx="8224338" cy="5675496"/>
          </a:xfrm>
        </p:spPr>
        <p:txBody>
          <a:bodyPr>
            <a:normAutofit fontScale="70000" lnSpcReduction="20000"/>
          </a:bodyPr>
          <a:lstStyle/>
          <a:p>
            <a:pPr>
              <a:buFont typeface="Wingdings" panose="05000000000000000000" pitchFamily="2" charset="2"/>
              <a:buChar char="ü"/>
            </a:pPr>
            <a:r>
              <a:rPr lang="fr-FR" sz="2000" b="1" dirty="0"/>
              <a:t>Obligatoire : un rapport intermédiaire synthétique à destination de la CNSA (diffusion restreinte) </a:t>
            </a:r>
            <a:r>
              <a:rPr lang="fr-FR" sz="2000" dirty="0"/>
              <a:t>comportant les éléments suivants : </a:t>
            </a:r>
          </a:p>
          <a:p>
            <a:pPr lvl="1"/>
            <a:r>
              <a:rPr lang="fr-FR" sz="2000" dirty="0"/>
              <a:t>Rappels des objectifs </a:t>
            </a:r>
          </a:p>
          <a:p>
            <a:pPr lvl="1"/>
            <a:r>
              <a:rPr lang="fr-FR" sz="2000" dirty="0"/>
              <a:t>Présentation de la méthode et du processus d’élaboration du dispositif</a:t>
            </a:r>
          </a:p>
          <a:p>
            <a:pPr lvl="1"/>
            <a:r>
              <a:rPr lang="fr-FR" sz="2000" dirty="0"/>
              <a:t>Etat d’avancement du projet : déploiement, calendrier mis à jour, protocole d’évaluation mis à jour, etc.</a:t>
            </a:r>
          </a:p>
          <a:p>
            <a:pPr lvl="1"/>
            <a:r>
              <a:rPr lang="fr-FR" sz="2000" dirty="0"/>
              <a:t>Premiers enseignements </a:t>
            </a:r>
          </a:p>
          <a:p>
            <a:pPr lvl="1"/>
            <a:endParaRPr lang="fr-FR" sz="2000" dirty="0"/>
          </a:p>
          <a:p>
            <a:pPr>
              <a:spcBef>
                <a:spcPts val="1200"/>
              </a:spcBef>
              <a:buFont typeface="Wingdings" panose="05000000000000000000" pitchFamily="2" charset="2"/>
              <a:buChar char="ü"/>
            </a:pPr>
            <a:r>
              <a:rPr lang="fr-FR" sz="2000" b="1" dirty="0"/>
              <a:t>Obligatoire : un rapport final qui sera rendu public</a:t>
            </a:r>
            <a:r>
              <a:rPr lang="fr-FR" sz="2000" dirty="0"/>
              <a:t>,</a:t>
            </a:r>
            <a:r>
              <a:rPr lang="fr-FR" sz="2000" b="1" dirty="0"/>
              <a:t> </a:t>
            </a:r>
            <a:r>
              <a:rPr lang="fr-FR" sz="2000" dirty="0"/>
              <a:t>comportant les éléments suivants : </a:t>
            </a:r>
          </a:p>
          <a:p>
            <a:pPr lvl="1"/>
            <a:r>
              <a:rPr lang="fr-FR" sz="2000" dirty="0"/>
              <a:t>Description du modèle logique, des intentions et des finalités de l’action innovante</a:t>
            </a:r>
          </a:p>
          <a:p>
            <a:pPr lvl="1"/>
            <a:r>
              <a:rPr lang="fr-FR" sz="2000" dirty="0"/>
              <a:t>Présentation détaillé du dispositif dans sa forme définitive, son fonctionnement et son déploiement effectif (modélisation)</a:t>
            </a:r>
          </a:p>
          <a:p>
            <a:pPr lvl="1"/>
            <a:r>
              <a:rPr lang="fr-FR" sz="2000" dirty="0"/>
              <a:t>Résultats de l’évaluation dans ses différentes dimensions </a:t>
            </a:r>
          </a:p>
          <a:p>
            <a:pPr lvl="1"/>
            <a:r>
              <a:rPr lang="fr-FR" sz="2000" dirty="0"/>
              <a:t>Retour d’expérience : comparaison entre le projet déposé et celui réalisé (niveau d’atteinte des objectifs), analyse du projet et du déploiement de la solution (forces et faiblesses, opportunités et difficultés rencontrées…)</a:t>
            </a:r>
          </a:p>
          <a:p>
            <a:pPr lvl="1"/>
            <a:r>
              <a:rPr lang="fr-FR" sz="2000" dirty="0"/>
              <a:t>Kit de transférabilité </a:t>
            </a:r>
          </a:p>
          <a:p>
            <a:pPr lvl="1"/>
            <a:r>
              <a:rPr lang="fr-FR" sz="2000" dirty="0"/>
              <a:t>…</a:t>
            </a:r>
          </a:p>
          <a:p>
            <a:pPr lvl="0">
              <a:spcBef>
                <a:spcPts val="600"/>
              </a:spcBef>
              <a:buFont typeface="Wingdings" panose="05000000000000000000" pitchFamily="2" charset="2"/>
              <a:buChar char="ü"/>
            </a:pPr>
            <a:r>
              <a:rPr lang="fr-FR" sz="2000" b="1" dirty="0">
                <a:solidFill>
                  <a:prstClr val="black"/>
                </a:solidFill>
              </a:rPr>
              <a:t>Obligatoire : la participation et la préparation des supports au titre des évènements </a:t>
            </a:r>
            <a:r>
              <a:rPr lang="fr-FR" sz="2000" dirty="0">
                <a:solidFill>
                  <a:prstClr val="black"/>
                </a:solidFill>
              </a:rPr>
              <a:t>de présentation et de restitution des projets </a:t>
            </a:r>
            <a:r>
              <a:rPr lang="fr-FR" sz="2000" b="1" dirty="0">
                <a:solidFill>
                  <a:prstClr val="black"/>
                </a:solidFill>
              </a:rPr>
              <a:t>organisés par la CNSA (</a:t>
            </a:r>
            <a:r>
              <a:rPr lang="fr-FR" sz="2000" dirty="0">
                <a:solidFill>
                  <a:prstClr val="black"/>
                </a:solidFill>
              </a:rPr>
              <a:t>lancement des projets, capitalisation des enseignements, diffusion des résultats)</a:t>
            </a:r>
          </a:p>
          <a:p>
            <a:pPr lvl="1"/>
            <a:endParaRPr lang="fr-FR" sz="2000" dirty="0"/>
          </a:p>
          <a:p>
            <a:pPr lvl="0">
              <a:spcBef>
                <a:spcPts val="1200"/>
              </a:spcBef>
              <a:buFont typeface="Wingdings" panose="05000000000000000000" pitchFamily="2" charset="2"/>
              <a:buChar char="ü"/>
            </a:pPr>
            <a:r>
              <a:rPr lang="fr-FR" sz="2000" b="1" dirty="0">
                <a:solidFill>
                  <a:prstClr val="black"/>
                </a:solidFill>
              </a:rPr>
              <a:t>Optionnel : </a:t>
            </a:r>
            <a:r>
              <a:rPr lang="fr-FR" sz="2000" dirty="0">
                <a:solidFill>
                  <a:prstClr val="black"/>
                </a:solidFill>
              </a:rPr>
              <a:t>d’autres supports de diffusion et actions de valorisation peuvent être proposés, justifiés et intégrés au budget de l’action (évènement, infographie, documentation en FALC, vidéo, bande dessinée, podcast, etc.) </a:t>
            </a:r>
          </a:p>
          <a:p>
            <a:pPr lvl="1"/>
            <a:endParaRPr lang="fr-FR" sz="1600" dirty="0"/>
          </a:p>
        </p:txBody>
      </p:sp>
      <p:sp>
        <p:nvSpPr>
          <p:cNvPr id="3" name="Espace réservé du numéro de diapositive 2">
            <a:extLst>
              <a:ext uri="{FF2B5EF4-FFF2-40B4-BE49-F238E27FC236}">
                <a16:creationId xmlns:a16="http://schemas.microsoft.com/office/drawing/2014/main" id="{A689F29F-7BA2-4EC0-8434-D111B1C298C2}"/>
              </a:ext>
            </a:extLst>
          </p:cNvPr>
          <p:cNvSpPr>
            <a:spLocks noGrp="1"/>
          </p:cNvSpPr>
          <p:nvPr>
            <p:ph type="sldNum" sz="quarter" idx="14"/>
          </p:nvPr>
        </p:nvSpPr>
        <p:spPr/>
        <p:txBody>
          <a:bodyPr/>
          <a:lstStyle/>
          <a:p>
            <a:fld id="{9242190C-1718-4DF4-AE65-993259183895}" type="slidenum">
              <a:rPr lang="fr-FR" smtClean="0"/>
              <a:t>12</a:t>
            </a:fld>
            <a:endParaRPr lang="fr-FR"/>
          </a:p>
        </p:txBody>
      </p:sp>
    </p:spTree>
    <p:extLst>
      <p:ext uri="{BB962C8B-B14F-4D97-AF65-F5344CB8AC3E}">
        <p14:creationId xmlns:p14="http://schemas.microsoft.com/office/powerpoint/2010/main" val="13353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normAutofit/>
          </a:bodyPr>
          <a:lstStyle/>
          <a:p>
            <a:r>
              <a:rPr lang="fr-FR" dirty="0"/>
              <a:t>Diffusion et accessibilité des résultats  </a:t>
            </a:r>
          </a:p>
        </p:txBody>
      </p:sp>
      <p:sp>
        <p:nvSpPr>
          <p:cNvPr id="8" name="Espace réservé du contenu 7"/>
          <p:cNvSpPr>
            <a:spLocks noGrp="1"/>
          </p:cNvSpPr>
          <p:nvPr>
            <p:ph idx="1"/>
            <p:custDataLst>
              <p:tags r:id="rId2"/>
            </p:custDataLst>
          </p:nvPr>
        </p:nvSpPr>
        <p:spPr>
          <a:xfrm>
            <a:off x="184171" y="1200056"/>
            <a:ext cx="6457735" cy="4467097"/>
          </a:xfrm>
        </p:spPr>
        <p:txBody>
          <a:bodyPr>
            <a:normAutofit fontScale="92500" lnSpcReduction="10000"/>
          </a:bodyPr>
          <a:lstStyle/>
          <a:p>
            <a:pPr marL="285750" lvl="1">
              <a:buFont typeface="Wingdings" panose="05000000000000000000" pitchFamily="2" charset="2"/>
              <a:buChar char="ü"/>
            </a:pPr>
            <a:r>
              <a:rPr lang="fr-FR" sz="1600" b="1" dirty="0"/>
              <a:t>La CNSA encourage les démarches open source et open data.</a:t>
            </a:r>
          </a:p>
          <a:p>
            <a:pPr marL="0" lvl="1" indent="0">
              <a:buNone/>
            </a:pPr>
            <a:endParaRPr lang="fr-FR" sz="1600" b="1" dirty="0"/>
          </a:p>
          <a:p>
            <a:pPr>
              <a:spcBef>
                <a:spcPts val="600"/>
              </a:spcBef>
              <a:buFont typeface="Wingdings" panose="05000000000000000000" pitchFamily="2" charset="2"/>
              <a:buChar char="ü"/>
            </a:pPr>
            <a:r>
              <a:rPr lang="fr-FR" sz="1600" b="1" dirty="0"/>
              <a:t>Les résultats de vos projets ont vocation à être largement diffusés : </a:t>
            </a:r>
          </a:p>
          <a:p>
            <a:pPr lvl="1">
              <a:buFont typeface="Arial" panose="020B0604020202020204" pitchFamily="34" charset="0"/>
              <a:buChar char="–"/>
            </a:pPr>
            <a:r>
              <a:rPr lang="fr-FR" sz="1600" dirty="0"/>
              <a:t>Les résultats et les livrables finaux des actions innovantes sont destinés à bénéficier au plus grand nombre, et le cas échéant, à faciliter l’essaimage de la démarche ou du dispositif expérimenté. </a:t>
            </a:r>
          </a:p>
          <a:p>
            <a:pPr marL="457200" lvl="1" indent="0">
              <a:buNone/>
            </a:pPr>
            <a:endParaRPr lang="fr-FR" dirty="0"/>
          </a:p>
          <a:p>
            <a:pPr>
              <a:spcBef>
                <a:spcPts val="600"/>
              </a:spcBef>
              <a:buFont typeface="Wingdings" panose="05000000000000000000" pitchFamily="2" charset="2"/>
              <a:buChar char="ü"/>
            </a:pPr>
            <a:r>
              <a:rPr lang="fr-FR" sz="1600" b="1" dirty="0"/>
              <a:t>Les livrables sont accessibles à tous : </a:t>
            </a:r>
          </a:p>
          <a:p>
            <a:pPr lvl="1">
              <a:buFont typeface="Arial" panose="020B0604020202020204" pitchFamily="34" charset="0"/>
              <a:buChar char="–"/>
            </a:pPr>
            <a:r>
              <a:rPr lang="fr-FR" sz="1600" dirty="0"/>
              <a:t>Des résultats et des livrables finaux en accès libre</a:t>
            </a:r>
          </a:p>
          <a:p>
            <a:pPr lvl="1">
              <a:buFont typeface="Arial" panose="020B0604020202020204" pitchFamily="34" charset="0"/>
              <a:buChar char="–"/>
            </a:pPr>
            <a:r>
              <a:rPr lang="fr-FR" sz="1600" dirty="0">
                <a:solidFill>
                  <a:prstClr val="black"/>
                </a:solidFill>
              </a:rPr>
              <a:t>La CNSA est libre de diffuser sur ses sites internet et sites partenaires les résultats et les livrables finaux*</a:t>
            </a:r>
            <a:endParaRPr lang="fr-FR" sz="1600" dirty="0"/>
          </a:p>
          <a:p>
            <a:pPr lvl="1">
              <a:buFont typeface="Arial" panose="020B0604020202020204" pitchFamily="34" charset="0"/>
              <a:buChar char="–"/>
            </a:pPr>
            <a:r>
              <a:rPr lang="fr-FR" sz="1600" dirty="0"/>
              <a:t>Les rapports respectent les règles d’accessibilité**  </a:t>
            </a:r>
          </a:p>
          <a:p>
            <a:pPr lvl="1">
              <a:buFont typeface="Arial" panose="020B0604020202020204" pitchFamily="34" charset="0"/>
              <a:buChar char="–"/>
            </a:pPr>
            <a:r>
              <a:rPr lang="fr-FR" sz="1600" dirty="0"/>
              <a:t>Les supports vidéo sont sous-titrés</a:t>
            </a:r>
          </a:p>
          <a:p>
            <a:pPr lvl="1">
              <a:buFont typeface="Arial" panose="020B0604020202020204" pitchFamily="34" charset="0"/>
              <a:buChar char="–"/>
            </a:pPr>
            <a:r>
              <a:rPr lang="fr-FR" sz="1600" dirty="0"/>
              <a:t>Etc.</a:t>
            </a:r>
          </a:p>
          <a:p>
            <a:pPr lvl="1">
              <a:buFont typeface="Arial" panose="020B0604020202020204" pitchFamily="34" charset="0"/>
              <a:buChar char="–"/>
            </a:pPr>
            <a:endParaRPr lang="fr-FR" dirty="0"/>
          </a:p>
          <a:p>
            <a:pPr>
              <a:spcBef>
                <a:spcPts val="600"/>
              </a:spcBef>
              <a:buFont typeface="Wingdings" panose="05000000000000000000" pitchFamily="2" charset="2"/>
              <a:buChar char="ü"/>
            </a:pPr>
            <a:r>
              <a:rPr lang="fr-FR" sz="1600" b="1" dirty="0"/>
              <a:t>Des évènements de présentation et de restitution des projets sont organisés par la CNSA pour diffuser les résultats</a:t>
            </a:r>
            <a:endParaRPr lang="fr-FR" dirty="0"/>
          </a:p>
          <a:p>
            <a:pPr marL="457200" lvl="1" indent="0">
              <a:buNone/>
            </a:pPr>
            <a:endParaRPr lang="fr-FR" dirty="0"/>
          </a:p>
        </p:txBody>
      </p:sp>
      <p:sp>
        <p:nvSpPr>
          <p:cNvPr id="4" name="ZoneTexte 3"/>
          <p:cNvSpPr txBox="1"/>
          <p:nvPr>
            <p:custDataLst>
              <p:tags r:id="rId3"/>
            </p:custDataLst>
          </p:nvPr>
        </p:nvSpPr>
        <p:spPr>
          <a:xfrm>
            <a:off x="154623" y="5667153"/>
            <a:ext cx="7698188" cy="977191"/>
          </a:xfrm>
          <a:prstGeom prst="rect">
            <a:avLst/>
          </a:prstGeom>
          <a:noFill/>
        </p:spPr>
        <p:txBody>
          <a:bodyPr wrap="square" rtlCol="0">
            <a:spAutoFit/>
          </a:bodyPr>
          <a:lstStyle/>
          <a:p>
            <a:pPr marL="0" lvl="1">
              <a:spcAft>
                <a:spcPts val="600"/>
              </a:spcAft>
              <a:defRPr/>
            </a:pPr>
            <a:r>
              <a:rPr lang="fr-FR" sz="1050" dirty="0">
                <a:solidFill>
                  <a:prstClr val="black"/>
                </a:solidFill>
              </a:rPr>
              <a:t>* Site institutionnel de la CNSA </a:t>
            </a:r>
            <a:r>
              <a:rPr lang="fr-FR" sz="1050" dirty="0">
                <a:hlinkClick r:id="rId7"/>
              </a:rPr>
              <a:t>https://www.cnsa.fr/</a:t>
            </a:r>
            <a:r>
              <a:rPr lang="fr-FR" sz="1050" dirty="0"/>
              <a:t> ; Portail national d'information pour les personnes âgées et leurs proches </a:t>
            </a:r>
            <a:r>
              <a:rPr lang="fr-FR" sz="1050" dirty="0">
                <a:hlinkClick r:id="rId8"/>
              </a:rPr>
              <a:t>https://www.pour-les-personnes-agees.gouv.fr/</a:t>
            </a:r>
            <a:r>
              <a:rPr lang="fr-FR" sz="1050" dirty="0"/>
              <a:t> ; Mon Parcours Handicap  </a:t>
            </a:r>
            <a:r>
              <a:rPr lang="fr-FR" sz="1050" dirty="0">
                <a:hlinkClick r:id="rId9"/>
              </a:rPr>
              <a:t>https://www.monparcourshandicap.gouv.fr/</a:t>
            </a:r>
            <a:r>
              <a:rPr lang="fr-FR" sz="1050" dirty="0"/>
              <a:t> ; Ma Boussole </a:t>
            </a:r>
            <a:r>
              <a:rPr lang="fr-FR" sz="1050" dirty="0">
                <a:hlinkClick r:id="rId10"/>
              </a:rPr>
              <a:t>https://maboussoleaidants.fr/</a:t>
            </a:r>
            <a:r>
              <a:rPr lang="fr-FR" sz="1050" dirty="0"/>
              <a:t> </a:t>
            </a:r>
            <a:endParaRPr lang="fr-FR" sz="1050" dirty="0">
              <a:solidFill>
                <a:prstClr val="black"/>
              </a:solidFill>
            </a:endParaRPr>
          </a:p>
          <a:p>
            <a:pPr marL="0" lvl="1">
              <a:defRPr/>
            </a:pPr>
            <a:r>
              <a:rPr lang="fr-FR" sz="1050" dirty="0">
                <a:solidFill>
                  <a:prstClr val="black"/>
                </a:solidFill>
              </a:rPr>
              <a:t>**Conformes au Référentiel général d’accessibilité pour les administrations (RGAA) : </a:t>
            </a:r>
            <a:r>
              <a:rPr lang="fr-FR" sz="1050" dirty="0">
                <a:solidFill>
                  <a:prstClr val="black"/>
                </a:solidFill>
                <a:hlinkClick r:id="rId11"/>
              </a:rPr>
              <a:t>https://www.cnsa.fr/accessibilite</a:t>
            </a:r>
            <a:r>
              <a:rPr lang="fr-FR" sz="1050" dirty="0">
                <a:solidFill>
                  <a:prstClr val="black"/>
                </a:solidFill>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llustration : nuage de points diffusion droits communs gratuité libre open source data accessible"/>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661187" y="2257838"/>
            <a:ext cx="2392966" cy="237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44E02402-D0CC-46CE-AE63-50A6A051D9B3}"/>
              </a:ext>
            </a:extLst>
          </p:cNvPr>
          <p:cNvPicPr>
            <a:picLocks noChangeAspect="1"/>
          </p:cNvPicPr>
          <p:nvPr/>
        </p:nvPicPr>
        <p:blipFill>
          <a:blip r:embed="rId13"/>
          <a:stretch>
            <a:fillRect/>
          </a:stretch>
        </p:blipFill>
        <p:spPr>
          <a:xfrm>
            <a:off x="3893866" y="6438842"/>
            <a:ext cx="476316" cy="419158"/>
          </a:xfrm>
          <a:prstGeom prst="rect">
            <a:avLst/>
          </a:prstGeom>
        </p:spPr>
      </p:pic>
    </p:spTree>
    <p:extLst>
      <p:ext uri="{BB962C8B-B14F-4D97-AF65-F5344CB8AC3E}">
        <p14:creationId xmlns:p14="http://schemas.microsoft.com/office/powerpoint/2010/main" val="68028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pPr>
              <a:spcBef>
                <a:spcPts val="600"/>
              </a:spcBef>
              <a:spcAft>
                <a:spcPts val="1200"/>
              </a:spcAft>
            </a:pPr>
            <a:r>
              <a:rPr lang="fr-FR" sz="2400" dirty="0"/>
              <a:t>Les critères d’éligibilité </a:t>
            </a:r>
          </a:p>
        </p:txBody>
      </p:sp>
    </p:spTree>
    <p:extLst>
      <p:ext uri="{BB962C8B-B14F-4D97-AF65-F5344CB8AC3E}">
        <p14:creationId xmlns:p14="http://schemas.microsoft.com/office/powerpoint/2010/main" val="153771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6331606" cy="481012"/>
          </a:xfrm>
        </p:spPr>
        <p:txBody>
          <a:bodyPr>
            <a:normAutofit/>
          </a:bodyPr>
          <a:lstStyle/>
          <a:p>
            <a:r>
              <a:rPr lang="fr-FR" dirty="0"/>
              <a:t>Vous êtes un porteur éligible si vous êtes :</a:t>
            </a:r>
          </a:p>
        </p:txBody>
      </p:sp>
      <p:sp>
        <p:nvSpPr>
          <p:cNvPr id="83" name="ZoneTexte 82"/>
          <p:cNvSpPr txBox="1"/>
          <p:nvPr>
            <p:custDataLst>
              <p:tags r:id="rId2"/>
            </p:custDataLst>
          </p:nvPr>
        </p:nvSpPr>
        <p:spPr>
          <a:xfrm>
            <a:off x="271792" y="1482207"/>
            <a:ext cx="1741397" cy="1200329"/>
          </a:xfrm>
          <a:prstGeom prst="rect">
            <a:avLst/>
          </a:prstGeom>
          <a:noFill/>
        </p:spPr>
        <p:txBody>
          <a:bodyPr wrap="square" rtlCol="0">
            <a:spAutoFit/>
          </a:bodyPr>
          <a:lstStyle/>
          <a:p>
            <a:pPr algn="ctr"/>
            <a:r>
              <a:rPr lang="fr-FR" sz="2400" b="1" dirty="0"/>
              <a:t>Une personne morale…</a:t>
            </a:r>
          </a:p>
        </p:txBody>
      </p:sp>
      <p:sp>
        <p:nvSpPr>
          <p:cNvPr id="8" name="ZoneTexte 7"/>
          <p:cNvSpPr txBox="1"/>
          <p:nvPr>
            <p:custDataLst>
              <p:tags r:id="rId3"/>
            </p:custDataLst>
          </p:nvPr>
        </p:nvSpPr>
        <p:spPr>
          <a:xfrm>
            <a:off x="5017588" y="1129145"/>
            <a:ext cx="3788400" cy="1323439"/>
          </a:xfrm>
          <a:prstGeom prst="rect">
            <a:avLst/>
          </a:prstGeom>
          <a:noFill/>
        </p:spPr>
        <p:txBody>
          <a:bodyPr wrap="square" rtlCol="0">
            <a:spAutoFit/>
          </a:bodyPr>
          <a:lstStyle/>
          <a:p>
            <a:r>
              <a:rPr lang="fr-FR" sz="2400" b="1" dirty="0"/>
              <a:t>…publique</a:t>
            </a:r>
          </a:p>
          <a:p>
            <a:pPr marL="742950" lvl="1" indent="-285750">
              <a:buFont typeface="Arial" panose="020B0604020202020204" pitchFamily="34" charset="0"/>
              <a:buChar char="•"/>
            </a:pPr>
            <a:r>
              <a:rPr lang="fr-FR" sz="1400" dirty="0"/>
              <a:t>Établissement public</a:t>
            </a:r>
          </a:p>
          <a:p>
            <a:pPr marL="742950" lvl="1" indent="-285750">
              <a:buFont typeface="Arial" panose="020B0604020202020204" pitchFamily="34" charset="0"/>
              <a:buChar char="•"/>
            </a:pPr>
            <a:r>
              <a:rPr lang="fr-FR" sz="1400" dirty="0"/>
              <a:t>Conseil départemental</a:t>
            </a:r>
          </a:p>
          <a:p>
            <a:pPr marL="742950" lvl="1" indent="-285750">
              <a:buFont typeface="Arial" panose="020B0604020202020204" pitchFamily="34" charset="0"/>
              <a:buChar char="•"/>
            </a:pPr>
            <a:r>
              <a:rPr lang="fr-FR" sz="1400" dirty="0"/>
              <a:t>CCAS</a:t>
            </a:r>
          </a:p>
          <a:p>
            <a:pPr marL="742950" lvl="1" indent="-285750">
              <a:buFont typeface="Arial" panose="020B0604020202020204" pitchFamily="34" charset="0"/>
              <a:buChar char="•"/>
            </a:pPr>
            <a:r>
              <a:rPr lang="fr-FR" sz="1400" dirty="0"/>
              <a:t>… </a:t>
            </a:r>
          </a:p>
        </p:txBody>
      </p:sp>
      <p:sp>
        <p:nvSpPr>
          <p:cNvPr id="81" name="ZoneTexte 80"/>
          <p:cNvSpPr txBox="1"/>
          <p:nvPr>
            <p:custDataLst>
              <p:tags r:id="rId4"/>
            </p:custDataLst>
          </p:nvPr>
        </p:nvSpPr>
        <p:spPr>
          <a:xfrm>
            <a:off x="4926754" y="2648812"/>
            <a:ext cx="3788401" cy="1538883"/>
          </a:xfrm>
          <a:prstGeom prst="rect">
            <a:avLst/>
          </a:prstGeom>
          <a:noFill/>
        </p:spPr>
        <p:txBody>
          <a:bodyPr wrap="square" rtlCol="0">
            <a:spAutoFit/>
          </a:bodyPr>
          <a:lstStyle/>
          <a:p>
            <a:r>
              <a:rPr lang="fr-FR" sz="2400" b="1" dirty="0"/>
              <a:t>…privée à but non lucratif</a:t>
            </a:r>
          </a:p>
          <a:p>
            <a:pPr marL="742950" lvl="1" indent="-285750">
              <a:buFont typeface="Arial" panose="020B0604020202020204" pitchFamily="34" charset="0"/>
              <a:buChar char="•"/>
            </a:pPr>
            <a:r>
              <a:rPr lang="fr-FR" sz="1400" dirty="0"/>
              <a:t>Association  </a:t>
            </a:r>
          </a:p>
          <a:p>
            <a:pPr marL="742950" lvl="1" indent="-285750">
              <a:buFont typeface="Arial" panose="020B0604020202020204" pitchFamily="34" charset="0"/>
              <a:buChar char="•"/>
            </a:pPr>
            <a:r>
              <a:rPr lang="fr-FR" sz="1400" dirty="0"/>
              <a:t>Fédération</a:t>
            </a:r>
          </a:p>
          <a:p>
            <a:pPr marL="742950" lvl="1" indent="-285750">
              <a:buFont typeface="Arial" panose="020B0604020202020204" pitchFamily="34" charset="0"/>
              <a:buChar char="•"/>
            </a:pPr>
            <a:r>
              <a:rPr lang="fr-FR" sz="1400" dirty="0"/>
              <a:t>Gestionnaire d’établissements associatif</a:t>
            </a:r>
          </a:p>
          <a:p>
            <a:pPr marL="742950" lvl="1" indent="-285750">
              <a:buFont typeface="Arial" panose="020B0604020202020204" pitchFamily="34" charset="0"/>
              <a:buChar char="•"/>
            </a:pPr>
            <a:r>
              <a:rPr lang="fr-FR" sz="1400" dirty="0"/>
              <a:t>… </a:t>
            </a:r>
          </a:p>
        </p:txBody>
      </p:sp>
      <p:sp>
        <p:nvSpPr>
          <p:cNvPr id="82" name="ZoneTexte 81"/>
          <p:cNvSpPr txBox="1"/>
          <p:nvPr>
            <p:custDataLst>
              <p:tags r:id="rId5"/>
            </p:custDataLst>
          </p:nvPr>
        </p:nvSpPr>
        <p:spPr>
          <a:xfrm>
            <a:off x="4905448" y="4230511"/>
            <a:ext cx="3671860" cy="1323439"/>
          </a:xfrm>
          <a:prstGeom prst="rect">
            <a:avLst/>
          </a:prstGeom>
          <a:noFill/>
        </p:spPr>
        <p:txBody>
          <a:bodyPr wrap="square" rtlCol="0">
            <a:spAutoFit/>
          </a:bodyPr>
          <a:lstStyle/>
          <a:p>
            <a:r>
              <a:rPr lang="fr-FR" sz="2400" b="1" dirty="0"/>
              <a:t>…privée à but  lucratif</a:t>
            </a:r>
          </a:p>
          <a:p>
            <a:pPr marL="742950" lvl="1" indent="-285750">
              <a:buFont typeface="Arial" panose="020B0604020202020204" pitchFamily="34" charset="0"/>
              <a:buChar char="•"/>
            </a:pPr>
            <a:r>
              <a:rPr lang="fr-FR" sz="1400" dirty="0"/>
              <a:t>Gestionnaire d’établissements privé</a:t>
            </a:r>
          </a:p>
          <a:p>
            <a:pPr marL="742950" lvl="1" indent="-285750">
              <a:buFont typeface="Arial" panose="020B0604020202020204" pitchFamily="34" charset="0"/>
              <a:buChar char="•"/>
            </a:pPr>
            <a:r>
              <a:rPr lang="fr-FR" sz="1400" dirty="0"/>
              <a:t>Entreprise privée acteur du champ médico-social</a:t>
            </a:r>
          </a:p>
          <a:p>
            <a:pPr marL="742950" lvl="1" indent="-285750">
              <a:buFont typeface="Arial" panose="020B0604020202020204" pitchFamily="34" charset="0"/>
              <a:buChar char="•"/>
            </a:pPr>
            <a:r>
              <a:rPr lang="fr-FR" sz="1400" dirty="0"/>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648169" y="2769326"/>
            <a:ext cx="988642" cy="2401817"/>
          </a:xfrm>
          <a:prstGeom prst="rect">
            <a:avLst/>
          </a:prstGeom>
          <a:solidFill>
            <a:srgbClr val="62954A"/>
          </a:solidFill>
          <a:ln>
            <a:noFill/>
          </a:ln>
        </p:spPr>
      </p:pic>
      <p:grpSp>
        <p:nvGrpSpPr>
          <p:cNvPr id="36" name="Groupe 35">
            <a:extLst>
              <a:ext uri="{C183D7F6-B498-43B3-948B-1728B52AA6E4}">
                <adec:decorative xmlns:adec="http://schemas.microsoft.com/office/drawing/2017/decorative" val="1"/>
              </a:ext>
            </a:extLst>
          </p:cNvPr>
          <p:cNvGrpSpPr/>
          <p:nvPr>
            <p:custDataLst>
              <p:tags r:id="rId7"/>
            </p:custDataLst>
          </p:nvPr>
        </p:nvGrpSpPr>
        <p:grpSpPr>
          <a:xfrm>
            <a:off x="3358287" y="1208696"/>
            <a:ext cx="1049750" cy="964710"/>
            <a:chOff x="1307502" y="2420888"/>
            <a:chExt cx="3192490" cy="2952328"/>
          </a:xfrm>
          <a:solidFill>
            <a:srgbClr val="62954A"/>
          </a:solidFill>
        </p:grpSpPr>
        <p:sp>
          <p:nvSpPr>
            <p:cNvPr id="37" name="Triangle isocèle 36"/>
            <p:cNvSpPr/>
            <p:nvPr/>
          </p:nvSpPr>
          <p:spPr>
            <a:xfrm>
              <a:off x="1331640" y="2420888"/>
              <a:ext cx="3168352" cy="1008112"/>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307502" y="3501008"/>
              <a:ext cx="3192490" cy="14401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05172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77180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9188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21196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p:cNvGrpSpPr/>
          <p:nvPr>
            <p:custDataLst>
              <p:tags r:id="rId8"/>
            </p:custDataLst>
          </p:nvPr>
        </p:nvGrpSpPr>
        <p:grpSpPr>
          <a:xfrm>
            <a:off x="3306214" y="4121819"/>
            <a:ext cx="1256541" cy="1115507"/>
            <a:chOff x="5652120" y="2999265"/>
            <a:chExt cx="2376264" cy="2373951"/>
          </a:xfrm>
          <a:solidFill>
            <a:srgbClr val="5AAB45"/>
          </a:solidFill>
        </p:grpSpPr>
        <p:sp>
          <p:nvSpPr>
            <p:cNvPr id="48" name="Rectangle 47">
              <a:extLst>
                <a:ext uri="{C183D7F6-B498-43B3-948B-1728B52AA6E4}">
                  <adec:decorative xmlns:adec="http://schemas.microsoft.com/office/drawing/2017/decorative" val="1"/>
                </a:ext>
              </a:extLst>
            </p:cNvPr>
            <p:cNvSpPr/>
            <p:nvPr/>
          </p:nvSpPr>
          <p:spPr>
            <a:xfrm>
              <a:off x="5652120" y="4545124"/>
              <a:ext cx="2376264" cy="82809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t>€</a:t>
              </a:r>
            </a:p>
          </p:txBody>
        </p:sp>
        <p:sp>
          <p:nvSpPr>
            <p:cNvPr id="49" name="Triangle rectangle 48"/>
            <p:cNvSpPr/>
            <p:nvPr/>
          </p:nvSpPr>
          <p:spPr>
            <a:xfrm>
              <a:off x="7380312"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rectangle 49"/>
            <p:cNvSpPr/>
            <p:nvPr/>
          </p:nvSpPr>
          <p:spPr>
            <a:xfrm>
              <a:off x="6732240"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p:cNvSpPr/>
            <p:nvPr/>
          </p:nvSpPr>
          <p:spPr>
            <a:xfrm>
              <a:off x="6084168"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5724128" y="3645024"/>
              <a:ext cx="288032" cy="9001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rganigramme : Stockage à accès séquentiel 52"/>
            <p:cNvSpPr/>
            <p:nvPr/>
          </p:nvSpPr>
          <p:spPr>
            <a:xfrm rot="5213640">
              <a:off x="5795348" y="3006172"/>
              <a:ext cx="618910" cy="605095"/>
            </a:xfrm>
            <a:prstGeom prst="flowChartMagneticTap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e 53">
            <a:extLst>
              <a:ext uri="{C183D7F6-B498-43B3-948B-1728B52AA6E4}">
                <adec:decorative xmlns:adec="http://schemas.microsoft.com/office/drawing/2017/decorative" val="1"/>
              </a:ext>
            </a:extLst>
          </p:cNvPr>
          <p:cNvGrpSpPr/>
          <p:nvPr>
            <p:custDataLst>
              <p:tags r:id="rId9"/>
            </p:custDataLst>
          </p:nvPr>
        </p:nvGrpSpPr>
        <p:grpSpPr>
          <a:xfrm>
            <a:off x="3258305" y="2794997"/>
            <a:ext cx="1377208" cy="1268006"/>
            <a:chOff x="1691680" y="3537012"/>
            <a:chExt cx="2448272" cy="2124236"/>
          </a:xfrm>
          <a:solidFill>
            <a:srgbClr val="6CB643"/>
          </a:solidFill>
        </p:grpSpPr>
        <p:grpSp>
          <p:nvGrpSpPr>
            <p:cNvPr id="55" name="Groupe 54"/>
            <p:cNvGrpSpPr/>
            <p:nvPr/>
          </p:nvGrpSpPr>
          <p:grpSpPr>
            <a:xfrm>
              <a:off x="3665458" y="3789040"/>
              <a:ext cx="365415" cy="792088"/>
              <a:chOff x="3676261" y="3717032"/>
              <a:chExt cx="365415" cy="792088"/>
            </a:xfrm>
            <a:grpFill/>
          </p:grpSpPr>
          <p:sp>
            <p:nvSpPr>
              <p:cNvPr id="77" name="Rectangle à coins arrondis 76"/>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6" name="Groupe 55"/>
            <p:cNvGrpSpPr/>
            <p:nvPr/>
          </p:nvGrpSpPr>
          <p:grpSpPr>
            <a:xfrm>
              <a:off x="2699792" y="3537012"/>
              <a:ext cx="365415" cy="792088"/>
              <a:chOff x="3676261" y="3717032"/>
              <a:chExt cx="365415" cy="792088"/>
            </a:xfrm>
            <a:grpFill/>
          </p:grpSpPr>
          <p:sp>
            <p:nvSpPr>
              <p:cNvPr id="73" name="Rectangle à coins arrondis 72"/>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p:cNvGrpSpPr/>
            <p:nvPr/>
          </p:nvGrpSpPr>
          <p:grpSpPr>
            <a:xfrm>
              <a:off x="3202828" y="3645024"/>
              <a:ext cx="365415" cy="792088"/>
              <a:chOff x="3676261" y="3717032"/>
              <a:chExt cx="365415" cy="792088"/>
            </a:xfrm>
            <a:grpFill/>
          </p:grpSpPr>
          <p:sp>
            <p:nvSpPr>
              <p:cNvPr id="69" name="Rectangle à coins arrondis 68"/>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8" name="Groupe 57"/>
            <p:cNvGrpSpPr/>
            <p:nvPr/>
          </p:nvGrpSpPr>
          <p:grpSpPr>
            <a:xfrm>
              <a:off x="2234427" y="3645024"/>
              <a:ext cx="365415" cy="792088"/>
              <a:chOff x="3676261" y="3717032"/>
              <a:chExt cx="365415" cy="792088"/>
            </a:xfrm>
            <a:grpFill/>
          </p:grpSpPr>
          <p:sp>
            <p:nvSpPr>
              <p:cNvPr id="65" name="Rectangle à coins arrondis 64"/>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à coins arrondis 66"/>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1762215" y="3861048"/>
              <a:ext cx="365415" cy="792088"/>
              <a:chOff x="3676261" y="3717032"/>
              <a:chExt cx="365415" cy="792088"/>
            </a:xfrm>
            <a:grpFill/>
          </p:grpSpPr>
          <p:sp>
            <p:nvSpPr>
              <p:cNvPr id="61" name="Rectangle à coins arrondis 60"/>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rc plein 59"/>
            <p:cNvSpPr/>
            <p:nvPr/>
          </p:nvSpPr>
          <p:spPr>
            <a:xfrm>
              <a:off x="1691680" y="4293096"/>
              <a:ext cx="2448272" cy="1368152"/>
            </a:xfrm>
            <a:prstGeom prst="blockArc">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u numéro de diapositive 2"/>
          <p:cNvSpPr>
            <a:spLocks noGrp="1"/>
          </p:cNvSpPr>
          <p:nvPr>
            <p:ph type="sldNum" sz="quarter" idx="14"/>
            <p:custDataLst>
              <p:tags r:id="rId10"/>
            </p:custDataLst>
          </p:nvPr>
        </p:nvSpPr>
        <p:spPr/>
        <p:txBody>
          <a:bodyPr/>
          <a:lstStyle/>
          <a:p>
            <a:fld id="{9242190C-1718-4DF4-AE65-993259183895}" type="slidenum">
              <a:rPr lang="fr-FR" smtClean="0"/>
              <a:t>15</a:t>
            </a:fld>
            <a:endParaRPr lang="fr-FR" dirty="0"/>
          </a:p>
        </p:txBody>
      </p:sp>
      <p:pic>
        <p:nvPicPr>
          <p:cNvPr id="1028" name="Picture 4" descr="Panneau de danger autres dangers A14">
            <a:extLst>
              <a:ext uri="{FF2B5EF4-FFF2-40B4-BE49-F238E27FC236}">
                <a16:creationId xmlns:a16="http://schemas.microsoft.com/office/drawing/2014/main" id="{44042024-2719-4D54-B4C1-A144BCDB88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596" y="5548225"/>
            <a:ext cx="1129145" cy="1129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A5EFF682-B320-4FB5-ADEC-9E49F374A2F6}"/>
              </a:ext>
            </a:extLst>
          </p:cNvPr>
          <p:cNvGraphicFramePr>
            <a:graphicFrameLocks noGrp="1"/>
          </p:cNvGraphicFramePr>
          <p:nvPr>
            <p:extLst>
              <p:ext uri="{D42A27DB-BD31-4B8C-83A1-F6EECF244321}">
                <p14:modId xmlns:p14="http://schemas.microsoft.com/office/powerpoint/2010/main" val="1752657843"/>
              </p:ext>
            </p:extLst>
          </p:nvPr>
        </p:nvGraphicFramePr>
        <p:xfrm>
          <a:off x="1261332" y="5532119"/>
          <a:ext cx="6096000" cy="132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21633113"/>
                    </a:ext>
                  </a:extLst>
                </a:gridCol>
              </a:tblGrid>
              <a:tr h="1236243">
                <a:tc>
                  <a:txBody>
                    <a:bodyPr/>
                    <a:lstStyle/>
                    <a:p>
                      <a:pPr>
                        <a:lnSpc>
                          <a:spcPct val="150000"/>
                        </a:lnSpc>
                      </a:pPr>
                      <a:r>
                        <a:rPr lang="fr-FR" dirty="0"/>
                        <a:t>Attention :  vous n'êtes pas un porteur éligible si vous êtes :</a:t>
                      </a:r>
                    </a:p>
                    <a:p>
                      <a:r>
                        <a:rPr lang="fr-FR" b="1" dirty="0">
                          <a:solidFill>
                            <a:srgbClr val="FF0000"/>
                          </a:solidFill>
                        </a:rPr>
                        <a:t>X</a:t>
                      </a:r>
                      <a:r>
                        <a:rPr lang="fr-FR" b="1" dirty="0"/>
                        <a:t>  Une personne physique ou un auto-entrepreneur</a:t>
                      </a:r>
                    </a:p>
                    <a:p>
                      <a:r>
                        <a:rPr lang="fr-FR" b="1" dirty="0">
                          <a:solidFill>
                            <a:srgbClr val="FF0000"/>
                          </a:solidFill>
                        </a:rPr>
                        <a:t>X</a:t>
                      </a:r>
                      <a:r>
                        <a:rPr lang="fr-FR" b="1" dirty="0"/>
                        <a:t> Une entité unipersonnelle (EIRL, EURL,  SASU…)</a:t>
                      </a:r>
                    </a:p>
                    <a:p>
                      <a:endParaRPr lang="fr-FR" dirty="0"/>
                    </a:p>
                  </a:txBody>
                  <a:tcPr>
                    <a:solidFill>
                      <a:schemeClr val="accent2">
                        <a:lumMod val="60000"/>
                        <a:lumOff val="40000"/>
                      </a:schemeClr>
                    </a:solidFill>
                  </a:tcPr>
                </a:tc>
                <a:extLst>
                  <a:ext uri="{0D108BD9-81ED-4DB2-BD59-A6C34878D82A}">
                    <a16:rowId xmlns:a16="http://schemas.microsoft.com/office/drawing/2014/main" val="2999532416"/>
                  </a:ext>
                </a:extLst>
              </a:tr>
            </a:tbl>
          </a:graphicData>
        </a:graphic>
      </p:graphicFrame>
    </p:spTree>
    <p:extLst>
      <p:ext uri="{BB962C8B-B14F-4D97-AF65-F5344CB8AC3E}">
        <p14:creationId xmlns:p14="http://schemas.microsoft.com/office/powerpoint/2010/main" val="4418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est-il éligible ? </a:t>
            </a:r>
          </a:p>
        </p:txBody>
      </p:sp>
      <p:sp>
        <p:nvSpPr>
          <p:cNvPr id="18" name="ZoneTexte 17"/>
          <p:cNvSpPr txBox="1"/>
          <p:nvPr>
            <p:custDataLst>
              <p:tags r:id="rId2"/>
            </p:custDataLst>
          </p:nvPr>
        </p:nvSpPr>
        <p:spPr>
          <a:xfrm>
            <a:off x="71563" y="982176"/>
            <a:ext cx="6035040" cy="7679025"/>
          </a:xfrm>
          <a:prstGeom prst="rect">
            <a:avLst/>
          </a:prstGeom>
          <a:noFill/>
        </p:spPr>
        <p:txBody>
          <a:bodyPr wrap="square" rtlCol="0">
            <a:spAutoFit/>
          </a:bodyPr>
          <a:lstStyle/>
          <a:p>
            <a:pPr marL="285750" indent="-285750">
              <a:buFont typeface="Wingdings" panose="05000000000000000000" pitchFamily="2" charset="2"/>
              <a:buChar char="ü"/>
            </a:pPr>
            <a:endParaRPr lang="fr-FR" sz="1900" dirty="0"/>
          </a:p>
          <a:p>
            <a:pPr marL="342900" indent="-342900" algn="just">
              <a:buClr>
                <a:srgbClr val="5AAB45"/>
              </a:buClr>
              <a:buFont typeface="Wingdings" panose="05000000000000000000" pitchFamily="2" charset="2"/>
              <a:buChar char="ü"/>
            </a:pPr>
            <a:r>
              <a:rPr lang="fr-FR" sz="1900" dirty="0">
                <a:latin typeface="Arial" panose="020B0604020202020204" pitchFamily="34" charset="0"/>
                <a:cs typeface="Arial" panose="020B0604020202020204" pitchFamily="34" charset="0"/>
              </a:rPr>
              <a:t>S’il s’inscrit dans </a:t>
            </a:r>
            <a:r>
              <a:rPr lang="fr-FR" sz="1900" b="1" dirty="0">
                <a:latin typeface="Arial" panose="020B0604020202020204" pitchFamily="34" charset="0"/>
                <a:cs typeface="Arial" panose="020B0604020202020204" pitchFamily="34" charset="0"/>
              </a:rPr>
              <a:t>le périmètre et les attendus du présent appel </a:t>
            </a:r>
          </a:p>
          <a:p>
            <a:pPr marL="342900" indent="-342900" algn="just">
              <a:buClr>
                <a:srgbClr val="5AAB45"/>
              </a:buClr>
              <a:buFont typeface="Wingdings" panose="05000000000000000000" pitchFamily="2" charset="2"/>
              <a:buChar char="ü"/>
            </a:pPr>
            <a:endParaRPr lang="fr-FR" sz="1900" dirty="0">
              <a:latin typeface="Arial" panose="020B0604020202020204" pitchFamily="34" charset="0"/>
              <a:cs typeface="Arial" panose="020B0604020202020204" pitchFamily="34" charset="0"/>
            </a:endParaRPr>
          </a:p>
          <a:p>
            <a:pPr marL="342900" indent="-342900" algn="just">
              <a:buClr>
                <a:srgbClr val="5AAB45"/>
              </a:buClr>
              <a:buFont typeface="Wingdings" panose="05000000000000000000" pitchFamily="2" charset="2"/>
              <a:buChar char="ü"/>
            </a:pPr>
            <a:r>
              <a:rPr lang="fr-FR" sz="1900" dirty="0">
                <a:latin typeface="Arial" panose="020B0604020202020204" pitchFamily="34" charset="0"/>
                <a:cs typeface="Arial" panose="020B0604020202020204" pitchFamily="34" charset="0"/>
              </a:rPr>
              <a:t>Si l’innovation concerne les </a:t>
            </a:r>
            <a:r>
              <a:rPr lang="fr-FR" sz="1900" b="1" dirty="0">
                <a:latin typeface="Arial" panose="020B0604020202020204" pitchFamily="34" charset="0"/>
                <a:cs typeface="Arial" panose="020B0604020202020204" pitchFamily="34" charset="0"/>
              </a:rPr>
              <a:t>personnes âgées en perte d’autonomie </a:t>
            </a:r>
            <a:r>
              <a:rPr lang="fr-FR" sz="1900" dirty="0">
                <a:latin typeface="Arial" panose="020B0604020202020204" pitchFamily="34" charset="0"/>
                <a:cs typeface="Arial" panose="020B0604020202020204" pitchFamily="34" charset="0"/>
              </a:rPr>
              <a:t>(</a:t>
            </a:r>
            <a:r>
              <a:rPr lang="fr-FR" sz="1900" dirty="0" err="1">
                <a:latin typeface="Arial" panose="020B0604020202020204" pitchFamily="34" charset="0"/>
                <a:cs typeface="Arial" panose="020B0604020202020204" pitchFamily="34" charset="0"/>
              </a:rPr>
              <a:t>GIR</a:t>
            </a:r>
            <a:r>
              <a:rPr lang="fr-FR" sz="1900" dirty="0">
                <a:latin typeface="Arial" panose="020B0604020202020204" pitchFamily="34" charset="0"/>
                <a:cs typeface="Arial" panose="020B0604020202020204" pitchFamily="34" charset="0"/>
              </a:rPr>
              <a:t> 4 à 1)* </a:t>
            </a:r>
            <a:r>
              <a:rPr lang="fr-FR" sz="1900" b="1" dirty="0">
                <a:solidFill>
                  <a:schemeClr val="accent3">
                    <a:lumMod val="50000"/>
                  </a:schemeClr>
                </a:solidFill>
                <a:latin typeface="Arial" panose="020B0604020202020204" pitchFamily="34" charset="0"/>
                <a:cs typeface="Arial" panose="020B0604020202020204" pitchFamily="34" charset="0"/>
              </a:rPr>
              <a:t>et/ou </a:t>
            </a:r>
            <a:r>
              <a:rPr lang="fr-FR" sz="1900" dirty="0">
                <a:latin typeface="Arial" panose="020B0604020202020204" pitchFamily="34" charset="0"/>
                <a:cs typeface="Arial" panose="020B0604020202020204" pitchFamily="34" charset="0"/>
              </a:rPr>
              <a:t>les </a:t>
            </a:r>
            <a:r>
              <a:rPr lang="fr-FR" sz="1900" b="1" dirty="0">
                <a:latin typeface="Arial" panose="020B0604020202020204" pitchFamily="34" charset="0"/>
                <a:cs typeface="Arial" panose="020B0604020202020204" pitchFamily="34" charset="0"/>
              </a:rPr>
              <a:t>personnes en situation de handicap</a:t>
            </a:r>
            <a:r>
              <a:rPr lang="fr-FR" sz="1900" dirty="0">
                <a:latin typeface="Arial" panose="020B0604020202020204" pitchFamily="34" charset="0"/>
                <a:cs typeface="Arial" panose="020B0604020202020204" pitchFamily="34" charset="0"/>
              </a:rPr>
              <a:t> (avec droits attribués par la </a:t>
            </a:r>
            <a:r>
              <a:rPr lang="fr-FR" sz="1900" dirty="0" err="1">
                <a:latin typeface="Arial" panose="020B0604020202020204" pitchFamily="34" charset="0"/>
                <a:cs typeface="Arial" panose="020B0604020202020204" pitchFamily="34" charset="0"/>
              </a:rPr>
              <a:t>CDAPH</a:t>
            </a:r>
            <a:r>
              <a:rPr lang="fr-FR" sz="1900" dirty="0">
                <a:latin typeface="Arial" panose="020B0604020202020204" pitchFamily="34" charset="0"/>
                <a:cs typeface="Arial" panose="020B0604020202020204" pitchFamily="34" charset="0"/>
              </a:rPr>
              <a:t> – Commission des droits de l’autonomie des personnes handicapées)</a:t>
            </a:r>
          </a:p>
          <a:p>
            <a:pPr algn="just">
              <a:buClr>
                <a:srgbClr val="5AAB45"/>
              </a:buClr>
            </a:pPr>
            <a:endParaRPr lang="fr-FR" sz="1900" dirty="0">
              <a:latin typeface="Arial" panose="020B0604020202020204" pitchFamily="34" charset="0"/>
              <a:cs typeface="Arial" panose="020B0604020202020204" pitchFamily="34" charset="0"/>
            </a:endParaRPr>
          </a:p>
          <a:p>
            <a:pPr marL="342900" indent="-342900" algn="just">
              <a:buClr>
                <a:srgbClr val="5AAB45"/>
              </a:buClr>
              <a:buFont typeface="Wingdings" panose="05000000000000000000" pitchFamily="2" charset="2"/>
              <a:buChar char="ü"/>
            </a:pPr>
            <a:r>
              <a:rPr lang="fr-FR" sz="1900" dirty="0">
                <a:latin typeface="Arial" panose="020B0604020202020204" pitchFamily="34" charset="0"/>
                <a:cs typeface="Arial" panose="020B0604020202020204" pitchFamily="34" charset="0"/>
              </a:rPr>
              <a:t>S’il est de </a:t>
            </a:r>
            <a:r>
              <a:rPr lang="fr-FR" sz="1900" b="1" dirty="0">
                <a:latin typeface="Arial" panose="020B0604020202020204" pitchFamily="34" charset="0"/>
                <a:cs typeface="Arial" panose="020B0604020202020204" pitchFamily="34" charset="0"/>
              </a:rPr>
              <a:t>portée nationale </a:t>
            </a:r>
            <a:r>
              <a:rPr lang="fr-FR" sz="1900" dirty="0">
                <a:latin typeface="Arial" panose="020B0604020202020204" pitchFamily="34" charset="0"/>
                <a:cs typeface="Arial" panose="020B0604020202020204" pitchFamily="34" charset="0"/>
              </a:rPr>
              <a:t>(le cas échéant, par voie d’essaimage)</a:t>
            </a:r>
          </a:p>
          <a:p>
            <a:pPr algn="just">
              <a:buClr>
                <a:srgbClr val="5AAB45"/>
              </a:buClr>
            </a:pPr>
            <a:endParaRPr lang="fr-FR" sz="1900" dirty="0">
              <a:latin typeface="Arial" panose="020B0604020202020204" pitchFamily="34" charset="0"/>
              <a:cs typeface="Arial" panose="020B0604020202020204" pitchFamily="34" charset="0"/>
            </a:endParaRPr>
          </a:p>
          <a:p>
            <a:pPr marL="342900" indent="-342900" algn="just">
              <a:buClr>
                <a:srgbClr val="5AAB45"/>
              </a:buClr>
              <a:buFont typeface="Wingdings" panose="05000000000000000000" pitchFamily="2" charset="2"/>
              <a:buChar char="ü"/>
            </a:pPr>
            <a:r>
              <a:rPr lang="fr-FR" sz="1900" dirty="0">
                <a:latin typeface="Arial" panose="020B0604020202020204" pitchFamily="34" charset="0"/>
                <a:cs typeface="Arial" panose="020B0604020202020204" pitchFamily="34" charset="0"/>
              </a:rPr>
              <a:t>S’il est </a:t>
            </a:r>
            <a:r>
              <a:rPr lang="fr-FR" sz="1900" b="1" dirty="0">
                <a:latin typeface="Arial" panose="020B0604020202020204" pitchFamily="34" charset="0"/>
                <a:cs typeface="Arial" panose="020B0604020202020204" pitchFamily="34" charset="0"/>
              </a:rPr>
              <a:t>innovant</a:t>
            </a:r>
            <a:r>
              <a:rPr lang="fr-FR" sz="1900" dirty="0">
                <a:latin typeface="Arial" panose="020B0604020202020204" pitchFamily="34" charset="0"/>
                <a:cs typeface="Arial" panose="020B0604020202020204" pitchFamily="34" charset="0"/>
              </a:rPr>
              <a:t> (il apporte des réponses nouvelles à des besoins peu ou mal satisfaits dans les conditions actuelles)</a:t>
            </a:r>
          </a:p>
          <a:p>
            <a:pPr marL="342900" indent="-342900" algn="just">
              <a:buClr>
                <a:srgbClr val="5AAB45"/>
              </a:buClr>
              <a:buFont typeface="Wingdings" panose="05000000000000000000" pitchFamily="2" charset="2"/>
              <a:buChar char="ü"/>
            </a:pPr>
            <a:endParaRPr lang="fr-FR" sz="1900" dirty="0">
              <a:latin typeface="Arial" panose="020B0604020202020204" pitchFamily="34" charset="0"/>
              <a:cs typeface="Arial" panose="020B0604020202020204" pitchFamily="34" charset="0"/>
            </a:endParaRPr>
          </a:p>
          <a:p>
            <a:pPr marL="342900" indent="-342900" algn="just">
              <a:buClr>
                <a:srgbClr val="5AAB45"/>
              </a:buClr>
              <a:buFont typeface="Wingdings" panose="05000000000000000000" pitchFamily="2" charset="2"/>
              <a:buChar char="ü"/>
            </a:pPr>
            <a:r>
              <a:rPr lang="fr-FR" sz="1900" dirty="0">
                <a:latin typeface="Arial" panose="020B0604020202020204" pitchFamily="34" charset="0"/>
                <a:cs typeface="Arial" panose="020B0604020202020204" pitchFamily="34" charset="0"/>
              </a:rPr>
              <a:t>Si ses </a:t>
            </a:r>
            <a:r>
              <a:rPr lang="fr-FR" sz="1900" b="1" dirty="0">
                <a:latin typeface="Arial" panose="020B0604020202020204" pitchFamily="34" charset="0"/>
                <a:cs typeface="Arial" panose="020B0604020202020204" pitchFamily="34" charset="0"/>
              </a:rPr>
              <a:t>résultats</a:t>
            </a:r>
            <a:r>
              <a:rPr lang="fr-FR" sz="1900" dirty="0">
                <a:latin typeface="Arial" panose="020B0604020202020204" pitchFamily="34" charset="0"/>
                <a:cs typeface="Arial" panose="020B0604020202020204" pitchFamily="34" charset="0"/>
              </a:rPr>
              <a:t> et </a:t>
            </a:r>
            <a:r>
              <a:rPr lang="fr-FR" sz="1900" b="1" dirty="0">
                <a:latin typeface="Arial" panose="020B0604020202020204" pitchFamily="34" charset="0"/>
                <a:cs typeface="Arial" panose="020B0604020202020204" pitchFamily="34" charset="0"/>
              </a:rPr>
              <a:t>livrables finaux </a:t>
            </a:r>
            <a:r>
              <a:rPr lang="fr-FR" sz="1900" dirty="0">
                <a:latin typeface="Arial" panose="020B0604020202020204" pitchFamily="34" charset="0"/>
                <a:cs typeface="Arial" panose="020B0604020202020204" pitchFamily="34" charset="0"/>
              </a:rPr>
              <a:t>prévoient d’être </a:t>
            </a:r>
            <a:r>
              <a:rPr lang="fr-FR" sz="1900" b="1" dirty="0">
                <a:latin typeface="Arial" panose="020B0604020202020204" pitchFamily="34" charset="0"/>
                <a:cs typeface="Arial" panose="020B0604020202020204" pitchFamily="34" charset="0"/>
              </a:rPr>
              <a:t>publics et accessibles</a:t>
            </a:r>
          </a:p>
          <a:p>
            <a:pPr marL="342900" indent="-342900">
              <a:buClr>
                <a:srgbClr val="5AAB45"/>
              </a:buClr>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16</a:t>
            </a:fld>
            <a:endParaRPr lang="fr-FR" dirty="0"/>
          </a:p>
        </p:txBody>
      </p:sp>
      <p:sp>
        <p:nvSpPr>
          <p:cNvPr id="4" name="ZoneTexte 3">
            <a:extLst>
              <a:ext uri="{FF2B5EF4-FFF2-40B4-BE49-F238E27FC236}">
                <a16:creationId xmlns:a16="http://schemas.microsoft.com/office/drawing/2014/main" id="{6D9986DE-7D00-4E05-BB31-9C697AF1C0CD}"/>
              </a:ext>
            </a:extLst>
          </p:cNvPr>
          <p:cNvSpPr txBox="1"/>
          <p:nvPr/>
        </p:nvSpPr>
        <p:spPr>
          <a:xfrm>
            <a:off x="6172863" y="1076172"/>
            <a:ext cx="2899573" cy="5670783"/>
          </a:xfrm>
          <a:prstGeom prst="rect">
            <a:avLst/>
          </a:prstGeom>
          <a:solidFill>
            <a:schemeClr val="accent3">
              <a:lumMod val="20000"/>
              <a:lumOff val="80000"/>
            </a:schemeClr>
          </a:solidFill>
        </p:spPr>
        <p:txBody>
          <a:bodyPr wrap="square" rtlCol="0">
            <a:spAutoFit/>
          </a:bodyPr>
          <a:lstStyle/>
          <a:p>
            <a:pPr algn="ctr"/>
            <a:r>
              <a:rPr lang="fr-FR" sz="1050" b="1" i="1" dirty="0"/>
              <a:t>Périmètre des publics concernés</a:t>
            </a:r>
          </a:p>
          <a:p>
            <a:pPr algn="ctr"/>
            <a:r>
              <a:rPr lang="fr-FR" sz="1050" b="1" i="1" dirty="0"/>
              <a:t>de l’</a:t>
            </a:r>
            <a:r>
              <a:rPr lang="fr-FR" sz="1050" b="1" i="1" dirty="0" err="1"/>
              <a:t>AAP</a:t>
            </a:r>
            <a:r>
              <a:rPr lang="fr-FR" sz="1050" b="1" i="1" dirty="0"/>
              <a:t> « Actions Innovantes »</a:t>
            </a:r>
          </a:p>
          <a:p>
            <a:endParaRPr lang="fr-FR" sz="1050" dirty="0"/>
          </a:p>
          <a:p>
            <a:pPr marL="228600" indent="-228600">
              <a:buFont typeface="Wingdings" panose="05000000000000000000" pitchFamily="2" charset="2"/>
              <a:buChar char="v"/>
            </a:pPr>
            <a:r>
              <a:rPr lang="fr-FR" sz="1050" dirty="0"/>
              <a:t>Pour les </a:t>
            </a:r>
            <a:r>
              <a:rPr lang="fr-FR" sz="1050" b="1" dirty="0"/>
              <a:t>personnes âgées</a:t>
            </a:r>
            <a:r>
              <a:rPr lang="fr-FR" sz="1050" dirty="0"/>
              <a:t>, selon le niveau d’autonomie de la personne : </a:t>
            </a:r>
          </a:p>
          <a:p>
            <a:endParaRPr lang="fr-FR" sz="1050" dirty="0"/>
          </a:p>
          <a:p>
            <a:r>
              <a:rPr lang="fr-FR" sz="1050" dirty="0"/>
              <a:t>• Une personne autonome avec seulement quelques difficultés à réaliser certains gestes, comme le ménage par exemple (</a:t>
            </a:r>
            <a:r>
              <a:rPr lang="fr-FR" sz="1050" dirty="0" err="1"/>
              <a:t>GIR</a:t>
            </a:r>
            <a:r>
              <a:rPr lang="fr-FR" sz="1050" dirty="0"/>
              <a:t> 5 à 6)  </a:t>
            </a:r>
            <a:r>
              <a:rPr lang="fr-FR" sz="1050" dirty="0">
                <a:sym typeface="Wingdings" panose="05000000000000000000" pitchFamily="2" charset="2"/>
              </a:rPr>
              <a:t> </a:t>
            </a:r>
            <a:r>
              <a:rPr lang="fr-FR" sz="1050" b="1" dirty="0">
                <a:solidFill>
                  <a:schemeClr val="accent2">
                    <a:lumMod val="75000"/>
                  </a:schemeClr>
                </a:solidFill>
                <a:sym typeface="Wingdings" panose="05000000000000000000" pitchFamily="2" charset="2"/>
              </a:rPr>
              <a:t>Ne relève pas du périmètre d’intervention de la CNSA </a:t>
            </a:r>
            <a:r>
              <a:rPr lang="fr-FR" sz="1050" dirty="0">
                <a:solidFill>
                  <a:schemeClr val="accent2">
                    <a:lumMod val="75000"/>
                  </a:schemeClr>
                </a:solidFill>
                <a:sym typeface="Wingdings" panose="05000000000000000000" pitchFamily="2" charset="2"/>
              </a:rPr>
              <a:t>mais de celui de la </a:t>
            </a:r>
            <a:r>
              <a:rPr lang="fr-FR" sz="1050" dirty="0" err="1">
                <a:solidFill>
                  <a:schemeClr val="accent2">
                    <a:lumMod val="75000"/>
                  </a:schemeClr>
                </a:solidFill>
                <a:sym typeface="Wingdings" panose="05000000000000000000" pitchFamily="2" charset="2"/>
              </a:rPr>
              <a:t>CNAV</a:t>
            </a:r>
            <a:r>
              <a:rPr lang="fr-FR" sz="1050" dirty="0">
                <a:solidFill>
                  <a:schemeClr val="accent2">
                    <a:lumMod val="75000"/>
                  </a:schemeClr>
                </a:solidFill>
                <a:sym typeface="Wingdings" panose="05000000000000000000" pitchFamily="2" charset="2"/>
              </a:rPr>
              <a:t>, au titre de leur action sociale</a:t>
            </a:r>
            <a:r>
              <a:rPr lang="fr-FR" sz="1050" dirty="0">
                <a:sym typeface="Wingdings" panose="05000000000000000000" pitchFamily="2" charset="2"/>
              </a:rPr>
              <a:t>.</a:t>
            </a:r>
            <a:r>
              <a:rPr lang="fr-FR" sz="1050" dirty="0"/>
              <a:t> </a:t>
            </a:r>
          </a:p>
          <a:p>
            <a:r>
              <a:rPr lang="fr-FR" sz="1050" dirty="0"/>
              <a:t>• une personne en perte d’autonomie avec des difficultés à réaliser des actes essentiels de la vie quotidienne (se lever, se déplacer, se laver, etc.) </a:t>
            </a:r>
            <a:r>
              <a:rPr lang="fr-FR" sz="1050" b="1" dirty="0"/>
              <a:t>(</a:t>
            </a:r>
            <a:r>
              <a:rPr lang="fr-FR" sz="1050" b="1" dirty="0" err="1"/>
              <a:t>GIR</a:t>
            </a:r>
            <a:r>
              <a:rPr lang="fr-FR" sz="1050" b="1" dirty="0"/>
              <a:t> 4 à 1) </a:t>
            </a:r>
            <a:r>
              <a:rPr lang="fr-FR" sz="1050" dirty="0">
                <a:sym typeface="Wingdings" panose="05000000000000000000" pitchFamily="2" charset="2"/>
              </a:rPr>
              <a:t> </a:t>
            </a:r>
            <a:r>
              <a:rPr lang="fr-FR" sz="1050" b="1" dirty="0">
                <a:solidFill>
                  <a:srgbClr val="62954A"/>
                </a:solidFill>
                <a:sym typeface="Wingdings" panose="05000000000000000000" pitchFamily="2" charset="2"/>
              </a:rPr>
              <a:t>Relève du périmètre d’intervention de la CNSA, </a:t>
            </a:r>
            <a:r>
              <a:rPr lang="fr-FR" sz="1050" dirty="0">
                <a:solidFill>
                  <a:srgbClr val="62954A"/>
                </a:solidFill>
                <a:sym typeface="Wingdings" panose="05000000000000000000" pitchFamily="2" charset="2"/>
              </a:rPr>
              <a:t>en charge de soutenir leur projet de vie</a:t>
            </a:r>
            <a:r>
              <a:rPr lang="fr-FR" sz="1050" dirty="0"/>
              <a:t>.</a:t>
            </a:r>
            <a:r>
              <a:rPr lang="fr-FR" sz="1050" dirty="0">
                <a:solidFill>
                  <a:srgbClr val="62954A"/>
                </a:solidFill>
              </a:rPr>
              <a:t> </a:t>
            </a:r>
          </a:p>
          <a:p>
            <a:endParaRPr lang="fr-FR" sz="800" dirty="0"/>
          </a:p>
          <a:p>
            <a:endParaRPr lang="fr-FR" sz="800" dirty="0"/>
          </a:p>
          <a:p>
            <a:pPr marL="171450" indent="-171450">
              <a:buFont typeface="Wingdings" panose="05000000000000000000" pitchFamily="2" charset="2"/>
              <a:buChar char="v"/>
            </a:pPr>
            <a:r>
              <a:rPr lang="fr-FR" sz="1050" dirty="0"/>
              <a:t>Pour les </a:t>
            </a:r>
            <a:r>
              <a:rPr lang="fr-FR" sz="1050" b="1" dirty="0"/>
              <a:t>personnes en situation de handicap</a:t>
            </a:r>
            <a:r>
              <a:rPr lang="fr-FR" sz="1050" dirty="0"/>
              <a:t>, personne avec droit attribué par la </a:t>
            </a:r>
            <a:r>
              <a:rPr lang="fr-FR" sz="1050" dirty="0" err="1"/>
              <a:t>CDAPH</a:t>
            </a:r>
            <a:r>
              <a:rPr lang="fr-FR" sz="1050" dirty="0"/>
              <a:t> : </a:t>
            </a:r>
          </a:p>
          <a:p>
            <a:pPr marL="171450" indent="-171450">
              <a:buFont typeface="Wingdings" panose="05000000000000000000" pitchFamily="2" charset="2"/>
              <a:buChar char="v"/>
            </a:pPr>
            <a:endParaRPr lang="fr-FR" sz="1050" dirty="0"/>
          </a:p>
          <a:p>
            <a:r>
              <a:rPr lang="fr-FR" sz="1050" dirty="0"/>
              <a:t>• orientation et mesures propres à assurer son insertion scolaire ou professionnelle et sociale ;</a:t>
            </a:r>
          </a:p>
          <a:p>
            <a:r>
              <a:rPr lang="fr-FR" sz="1050" dirty="0"/>
              <a:t>• désignation des établissements ou services correspondant aux besoins ;</a:t>
            </a:r>
          </a:p>
          <a:p>
            <a:r>
              <a:rPr lang="fr-FR" sz="1050" dirty="0"/>
              <a:t>• allocation d’éducation de l’enfant handicapé ;</a:t>
            </a:r>
          </a:p>
          <a:p>
            <a:r>
              <a:rPr lang="fr-FR" sz="1050" dirty="0"/>
              <a:t>• allocation aux adultes handicapés ;</a:t>
            </a:r>
          </a:p>
          <a:p>
            <a:r>
              <a:rPr lang="fr-FR" sz="1050" dirty="0"/>
              <a:t>• complément de ressources ;</a:t>
            </a:r>
          </a:p>
          <a:p>
            <a:r>
              <a:rPr lang="fr-FR" sz="1050" dirty="0"/>
              <a:t>• prestation de compensation du handicap ;</a:t>
            </a:r>
          </a:p>
          <a:p>
            <a:r>
              <a:rPr lang="fr-FR" sz="1050" dirty="0"/>
              <a:t>• reconnaissance qualité travailleur handicapé ;</a:t>
            </a:r>
          </a:p>
          <a:p>
            <a:r>
              <a:rPr lang="fr-FR" sz="1050" dirty="0"/>
              <a:t>• avis concernant la carte mobilité inclusion ;</a:t>
            </a:r>
          </a:p>
          <a:p>
            <a:r>
              <a:rPr lang="fr-FR" sz="1050" dirty="0"/>
              <a:t>• avis concernant l’affiliation gratuite de l’aidant familial à l’assurance vieillesse; etc.</a:t>
            </a:r>
            <a:endParaRPr lang="fr-FR" dirty="0"/>
          </a:p>
        </p:txBody>
      </p:sp>
    </p:spTree>
    <p:extLst>
      <p:ext uri="{BB962C8B-B14F-4D97-AF65-F5344CB8AC3E}">
        <p14:creationId xmlns:p14="http://schemas.microsoft.com/office/powerpoint/2010/main" val="142875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n’est pas éligible si…</a:t>
            </a:r>
          </a:p>
        </p:txBody>
      </p:sp>
      <p:sp>
        <p:nvSpPr>
          <p:cNvPr id="20" name="ZoneTexte 19"/>
          <p:cNvSpPr txBox="1"/>
          <p:nvPr>
            <p:custDataLst>
              <p:tags r:id="rId2"/>
            </p:custDataLst>
          </p:nvPr>
        </p:nvSpPr>
        <p:spPr>
          <a:xfrm>
            <a:off x="324197" y="1076677"/>
            <a:ext cx="8627298" cy="5355312"/>
          </a:xfrm>
          <a:prstGeom prst="rect">
            <a:avLst/>
          </a:prstGeom>
          <a:noFill/>
        </p:spPr>
        <p:txBody>
          <a:bodyPr wrap="square" rtlCol="0">
            <a:spAutoFit/>
          </a:bodyPr>
          <a:lstStyle/>
          <a:p>
            <a:pPr>
              <a:spcAft>
                <a:spcPts val="600"/>
              </a:spcAft>
            </a:pPr>
            <a:r>
              <a:rPr lang="fr-FR" sz="2000" b="1" u="sng" dirty="0">
                <a:latin typeface="Arial" panose="020B0604020202020204" pitchFamily="34" charset="0"/>
                <a:cs typeface="Arial" panose="020B0604020202020204" pitchFamily="34" charset="0"/>
              </a:rPr>
              <a:t>S’il ne s’inscrit dans le périmètre et les attendus du présent appel, notamment </a:t>
            </a:r>
            <a:r>
              <a:rPr lang="fr-FR" sz="2000" b="1" dirty="0">
                <a:latin typeface="Arial" panose="020B0604020202020204" pitchFamily="34" charset="0"/>
                <a:cs typeface="Arial" panose="020B0604020202020204" pitchFamily="34" charset="0"/>
              </a:rPr>
              <a:t>:</a:t>
            </a:r>
            <a:endParaRPr lang="fr-FR" sz="2000" b="1" dirty="0">
              <a:solidFill>
                <a:srgbClr val="FF0000"/>
              </a:solidFill>
              <a:latin typeface="Arial" panose="020B0604020202020204" pitchFamily="34" charset="0"/>
              <a:cs typeface="Arial" panose="020B0604020202020204" pitchFamily="34" charset="0"/>
            </a:endParaRP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Projet de dimension locale : action visant à favoriser le lien social au niveau local (dont création d’un tiers lieu), de prévention au niveau local, d’aide aux aidants au niveau local, etc.  </a:t>
            </a:r>
            <a:endParaRPr lang="fr-FR" b="1" dirty="0">
              <a:solidFill>
                <a:srgbClr val="FF0000"/>
              </a:solidFill>
              <a:latin typeface="Arial" panose="020B0604020202020204" pitchFamily="34" charset="0"/>
              <a:cs typeface="Arial" panose="020B0604020202020204" pitchFamily="34" charset="0"/>
            </a:endParaRP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latin typeface="Arial" panose="020B0604020202020204" pitchFamily="34" charset="0"/>
                <a:cs typeface="Arial" panose="020B0604020202020204" pitchFamily="34" charset="0"/>
              </a:rPr>
              <a:t> Action dans le champ sanitaire</a:t>
            </a: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solidFill>
                  <a:srgbClr val="FF000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Action dans le champ social</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Recherche académique </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Projet d’habitat inclusif</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Projet R&amp;D pour le développement de nouveaux produits dont objets connectés et applicatifs technologiques (bracelets de téléassistance, applications mobiles, etc.)</a:t>
            </a:r>
            <a:endParaRPr lang="fr-FR" b="1" dirty="0">
              <a:solidFill>
                <a:srgbClr val="FF0000"/>
              </a:solidFill>
              <a:latin typeface="Arial" panose="020B0604020202020204" pitchFamily="34" charset="0"/>
              <a:cs typeface="Arial" panose="020B0604020202020204" pitchFamily="34" charset="0"/>
            </a:endParaRP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solidFill>
                  <a:srgbClr val="FF000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Accessibilité physique d’espaces publics</a:t>
            </a: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latin typeface="Arial" panose="020B0604020202020204" pitchFamily="34" charset="0"/>
                <a:cs typeface="Arial" panose="020B0604020202020204" pitchFamily="34" charset="0"/>
              </a:rPr>
              <a:t> Formation professionnelle (sauf ingénierie de formation)</a:t>
            </a:r>
          </a:p>
          <a:p>
            <a:pPr>
              <a:spcAft>
                <a:spcPts val="600"/>
              </a:spcAft>
            </a:pPr>
            <a:r>
              <a:rPr lang="fr-FR" b="1" dirty="0">
                <a:solidFill>
                  <a:srgbClr val="FF0000"/>
                </a:solidFill>
                <a:latin typeface="Arial" panose="020B0604020202020204" pitchFamily="34" charset="0"/>
                <a:cs typeface="Arial" panose="020B0604020202020204" pitchFamily="34" charset="0"/>
              </a:rPr>
              <a:t>x</a:t>
            </a:r>
            <a:r>
              <a:rPr lang="fr-FR" dirty="0">
                <a:latin typeface="Arial" panose="020B0604020202020204" pitchFamily="34" charset="0"/>
                <a:cs typeface="Arial" panose="020B0604020202020204" pitchFamily="34" charset="0"/>
              </a:rPr>
              <a:t> Salons professionnels</a:t>
            </a:r>
          </a:p>
          <a:p>
            <a:pPr>
              <a:spcAft>
                <a:spcPts val="600"/>
              </a:spcAft>
            </a:pPr>
            <a:r>
              <a:rPr lang="fr-FR" b="1" dirty="0">
                <a:solidFill>
                  <a:srgbClr val="FF0000"/>
                </a:solidFill>
                <a:latin typeface="Arial" panose="020B0604020202020204" pitchFamily="34" charset="0"/>
                <a:cs typeface="Arial" panose="020B0604020202020204" pitchFamily="34" charset="0"/>
              </a:rPr>
              <a:t>X </a:t>
            </a:r>
            <a:r>
              <a:rPr lang="fr-FR" dirty="0">
                <a:latin typeface="Arial" panose="020B0604020202020204" pitchFamily="34" charset="0"/>
                <a:cs typeface="Arial" panose="020B0604020202020204" pitchFamily="34" charset="0"/>
              </a:rPr>
              <a:t>….</a:t>
            </a:r>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17</a:t>
            </a:fld>
            <a:endParaRPr lang="fr-FR" dirty="0"/>
          </a:p>
        </p:txBody>
      </p:sp>
      <p:sp>
        <p:nvSpPr>
          <p:cNvPr id="5" name="ZoneTexte 4">
            <a:extLst>
              <a:ext uri="{FF2B5EF4-FFF2-40B4-BE49-F238E27FC236}">
                <a16:creationId xmlns:a16="http://schemas.microsoft.com/office/drawing/2014/main" id="{2797E8AD-CC71-4FCD-B966-E131D7848BF4}"/>
              </a:ext>
            </a:extLst>
          </p:cNvPr>
          <p:cNvSpPr txBox="1"/>
          <p:nvPr/>
        </p:nvSpPr>
        <p:spPr>
          <a:xfrm>
            <a:off x="537889" y="2055043"/>
            <a:ext cx="2926970" cy="575875"/>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84174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7420732" y="4660996"/>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2" name="Espace réservé du texte 1"/>
          <p:cNvSpPr>
            <a:spLocks noGrp="1"/>
          </p:cNvSpPr>
          <p:nvPr>
            <p:ph type="body" sz="quarter" idx="10"/>
            <p:custDataLst>
              <p:tags r:id="rId2"/>
            </p:custDataLst>
          </p:nvPr>
        </p:nvSpPr>
        <p:spPr>
          <a:xfrm>
            <a:off x="367553" y="362978"/>
            <a:ext cx="6553200" cy="481012"/>
          </a:xfrm>
        </p:spPr>
        <p:txBody>
          <a:bodyPr>
            <a:normAutofit/>
          </a:bodyPr>
          <a:lstStyle/>
          <a:p>
            <a:r>
              <a:rPr lang="fr-FR" dirty="0"/>
              <a:t>Quelles dépenses sont finançables par la CNSA ?</a:t>
            </a:r>
          </a:p>
        </p:txBody>
      </p:sp>
      <p:sp>
        <p:nvSpPr>
          <p:cNvPr id="8" name="Espace réservé du contenu 7"/>
          <p:cNvSpPr>
            <a:spLocks noGrp="1"/>
          </p:cNvSpPr>
          <p:nvPr>
            <p:ph idx="1"/>
            <p:custDataLst>
              <p:tags r:id="rId3"/>
            </p:custDataLst>
          </p:nvPr>
        </p:nvSpPr>
        <p:spPr>
          <a:xfrm>
            <a:off x="202452" y="1022727"/>
            <a:ext cx="7017332" cy="5698748"/>
          </a:xfrm>
        </p:spPr>
        <p:txBody>
          <a:bodyPr>
            <a:normAutofit fontScale="92500" lnSpcReduction="20000"/>
          </a:bodyPr>
          <a:lstStyle/>
          <a:p>
            <a:r>
              <a:rPr lang="fr-FR" sz="1600" b="1" dirty="0"/>
              <a:t>La CNSA subventionne votre projet dans la limite de : </a:t>
            </a:r>
          </a:p>
          <a:p>
            <a:pPr lvl="1">
              <a:buFont typeface="Wingdings" panose="05000000000000000000" pitchFamily="2" charset="2"/>
              <a:buChar char="Ø"/>
            </a:pPr>
            <a:r>
              <a:rPr lang="fr-FR" dirty="0"/>
              <a:t>80 % du coût total du projet si vous êtes un porteur public ou privé non lucratif</a:t>
            </a:r>
          </a:p>
          <a:p>
            <a:pPr lvl="1">
              <a:buFont typeface="Wingdings" panose="05000000000000000000" pitchFamily="2" charset="2"/>
              <a:buChar char="Ø"/>
            </a:pPr>
            <a:r>
              <a:rPr lang="fr-FR" dirty="0"/>
              <a:t>50 % du coût total du projet si vous êtes un porteur privé à but lucratif</a:t>
            </a:r>
          </a:p>
          <a:p>
            <a:pPr marL="457200" lvl="1" indent="0">
              <a:buNone/>
            </a:pPr>
            <a:endParaRPr lang="fr-FR" dirty="0"/>
          </a:p>
          <a:p>
            <a:r>
              <a:rPr lang="fr-FR" sz="1600" b="1" u="sng" dirty="0"/>
              <a:t>La subvention de la CNSA couvre uniquement des dépenses non pérennes directement imputables au projet</a:t>
            </a:r>
            <a:r>
              <a:rPr lang="fr-FR" sz="1600" b="1" dirty="0"/>
              <a:t> :</a:t>
            </a:r>
            <a:endParaRPr lang="fr-FR" dirty="0"/>
          </a:p>
          <a:p>
            <a:pPr lvl="1">
              <a:buFont typeface="Wingdings" panose="05000000000000000000" pitchFamily="2" charset="2"/>
              <a:buChar char="Ø"/>
            </a:pPr>
            <a:r>
              <a:rPr lang="fr-FR" dirty="0"/>
              <a:t>Ingénierie de projet</a:t>
            </a:r>
          </a:p>
          <a:p>
            <a:pPr lvl="1">
              <a:buFont typeface="Wingdings" panose="05000000000000000000" pitchFamily="2" charset="2"/>
              <a:buChar char="Ø"/>
            </a:pPr>
            <a:r>
              <a:rPr lang="fr-FR" dirty="0"/>
              <a:t>Ingénierie de formation</a:t>
            </a:r>
          </a:p>
          <a:p>
            <a:pPr lvl="1">
              <a:buFont typeface="Wingdings" panose="05000000000000000000" pitchFamily="2" charset="2"/>
              <a:buChar char="Ø"/>
            </a:pPr>
            <a:r>
              <a:rPr lang="fr-FR" dirty="0"/>
              <a:t>Développement d’outils</a:t>
            </a:r>
          </a:p>
          <a:p>
            <a:pPr lvl="1">
              <a:buFont typeface="Wingdings" panose="05000000000000000000" pitchFamily="2" charset="2"/>
              <a:buChar char="Ø"/>
            </a:pPr>
            <a:r>
              <a:rPr lang="fr-FR" dirty="0"/>
              <a:t>Prestations de conseil ou d’expertise, d’évaluation, de design social, de support externe, etc.</a:t>
            </a:r>
          </a:p>
          <a:p>
            <a:pPr lvl="1">
              <a:buFont typeface="Wingdings" panose="05000000000000000000" pitchFamily="2" charset="2"/>
              <a:buChar char="Ø"/>
            </a:pPr>
            <a:r>
              <a:rPr lang="fr-FR" dirty="0"/>
              <a:t>Personnel temporaire recruté spécifiquement pour réaliser le projet</a:t>
            </a:r>
          </a:p>
          <a:p>
            <a:pPr lvl="1">
              <a:buFont typeface="Wingdings" panose="05000000000000000000" pitchFamily="2" charset="2"/>
              <a:buChar char="Ø"/>
            </a:pPr>
            <a:r>
              <a:rPr lang="fr-FR" dirty="0"/>
              <a:t>Petit matériel, fournitures de bureau, bureautique dans la limite de 1 500 euros</a:t>
            </a:r>
          </a:p>
          <a:p>
            <a:pPr lvl="1">
              <a:buFont typeface="Wingdings" panose="05000000000000000000" pitchFamily="2" charset="2"/>
              <a:buChar char="Ø"/>
            </a:pPr>
            <a:r>
              <a:rPr lang="fr-FR" dirty="0"/>
              <a:t>Frais de déplacement</a:t>
            </a:r>
          </a:p>
          <a:p>
            <a:pPr lvl="1">
              <a:buFont typeface="Wingdings" panose="05000000000000000000" pitchFamily="2" charset="2"/>
              <a:buChar char="Ø"/>
            </a:pPr>
            <a:r>
              <a:rPr lang="fr-FR" dirty="0"/>
              <a:t>…</a:t>
            </a:r>
          </a:p>
          <a:p>
            <a:pPr marL="0" indent="0">
              <a:buNone/>
            </a:pPr>
            <a:endParaRPr lang="fr-FR" sz="1600" b="1" dirty="0"/>
          </a:p>
          <a:p>
            <a:r>
              <a:rPr lang="fr-FR" sz="1600" b="1" dirty="0"/>
              <a:t>La CNSA ne finance pas des dépenses pérennes : </a:t>
            </a:r>
          </a:p>
          <a:p>
            <a:pPr lvl="1">
              <a:buFont typeface="Wingdings" panose="05000000000000000000" pitchFamily="2" charset="2"/>
              <a:buChar char="Ø"/>
            </a:pPr>
            <a:r>
              <a:rPr lang="fr-FR" dirty="0"/>
              <a:t>Dépenses de fonctionnement en général</a:t>
            </a:r>
          </a:p>
          <a:p>
            <a:pPr lvl="1">
              <a:buFont typeface="Wingdings" panose="05000000000000000000" pitchFamily="2" charset="2"/>
              <a:buChar char="Ø"/>
            </a:pPr>
            <a:r>
              <a:rPr lang="fr-FR" dirty="0"/>
              <a:t>Dépenses de personnel permanent (sauf dans le cas de structures financées exclusivement par des projets ; les temps des personnels strictement et spécifiquement dédiés à la co-construction du dispositif sont à imputer de préférence aux ressources propres) </a:t>
            </a:r>
          </a:p>
          <a:p>
            <a:pPr lvl="1">
              <a:buFont typeface="Wingdings" panose="05000000000000000000" pitchFamily="2" charset="2"/>
              <a:buChar char="Ø"/>
            </a:pPr>
            <a:r>
              <a:rPr lang="fr-FR" dirty="0"/>
              <a:t>Dépenses d’investissement (équipement, matériel, véhicules, travaux)</a:t>
            </a:r>
          </a:p>
          <a:p>
            <a:pPr lvl="1">
              <a:buFont typeface="Wingdings" panose="05000000000000000000" pitchFamily="2" charset="2"/>
              <a:buChar char="Ø"/>
            </a:pPr>
            <a:endParaRPr lang="fr-FR" dirty="0"/>
          </a:p>
          <a:p>
            <a:r>
              <a:rPr lang="fr-FR" sz="1600" b="1" dirty="0"/>
              <a:t>La CNSA ne finance pas les frais d’environnement ou frais de gestion administrative : </a:t>
            </a:r>
          </a:p>
          <a:p>
            <a:pPr lvl="1">
              <a:buFont typeface="Wingdings" panose="05000000000000000000" pitchFamily="2" charset="2"/>
              <a:buChar char="Ø"/>
            </a:pPr>
            <a:r>
              <a:rPr lang="fr-FR" dirty="0"/>
              <a:t>Les frais d’environnement ou de gestion administrative ne peuvent excéder 4% du budget total du projet et ne sont pas éligibles à un financement par la subvention demandée</a:t>
            </a:r>
          </a:p>
          <a:p>
            <a:pPr marL="457200" lvl="1" indent="0">
              <a:buNone/>
            </a:pPr>
            <a:endParaRPr lang="fr-FR" dirty="0"/>
          </a:p>
          <a:p>
            <a:pPr marL="457200" lvl="1" indent="0">
              <a:buNone/>
            </a:pPr>
            <a:endParaRPr lang="fr-FR" dirty="0"/>
          </a:p>
        </p:txBody>
      </p:sp>
      <p:sp>
        <p:nvSpPr>
          <p:cNvPr id="3" name="Rectangle 2"/>
          <p:cNvSpPr/>
          <p:nvPr>
            <p:custDataLst>
              <p:tags r:id="rId4"/>
            </p:custDataLst>
          </p:nvPr>
        </p:nvSpPr>
        <p:spPr>
          <a:xfrm>
            <a:off x="7173361" y="819628"/>
            <a:ext cx="1147483" cy="1200329"/>
          </a:xfrm>
          <a:prstGeom prst="rect">
            <a:avLst/>
          </a:prstGeom>
          <a:noFill/>
          <a:ln>
            <a:solidFill>
              <a:schemeClr val="bg1"/>
            </a:solidFill>
          </a:ln>
        </p:spPr>
        <p:txBody>
          <a:bodyPr wrap="square" lIns="91440" tIns="45720" rIns="91440" bIns="45720">
            <a:spAutoFit/>
          </a:bodyPr>
          <a:lstStyle/>
          <a:p>
            <a:pPr algn="ctr"/>
            <a:r>
              <a:rPr lang="fr-FR" sz="7200" b="1" cap="none" spc="200" dirty="0">
                <a:ln w="29210">
                  <a:solidFill>
                    <a:sysClr val="windowText" lastClr="000000"/>
                  </a:solidFill>
                </a:ln>
                <a:solidFill>
                  <a:srgbClr val="004A00">
                    <a:alpha val="50000"/>
                  </a:srgbClr>
                </a:solidFill>
                <a:effectLst>
                  <a:innerShdw blurRad="50800" dist="50800" dir="8100000">
                    <a:srgbClr val="7D7D7D">
                      <a:alpha val="73000"/>
                    </a:srgbClr>
                  </a:innerShdw>
                </a:effectLst>
              </a:rPr>
              <a:t>%</a:t>
            </a:r>
          </a:p>
        </p:txBody>
      </p:sp>
      <p:sp>
        <p:nvSpPr>
          <p:cNvPr id="4" name="Rectangle 3"/>
          <p:cNvSpPr/>
          <p:nvPr>
            <p:custDataLst>
              <p:tags r:id="rId5"/>
            </p:custDataLst>
          </p:nvPr>
        </p:nvSpPr>
        <p:spPr>
          <a:xfrm>
            <a:off x="7420732" y="2390580"/>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6" name="Espace réservé du numéro de diapositive 5"/>
          <p:cNvSpPr>
            <a:spLocks noGrp="1"/>
          </p:cNvSpPr>
          <p:nvPr>
            <p:ph type="sldNum" sz="quarter" idx="14"/>
            <p:custDataLst>
              <p:tags r:id="rId6"/>
            </p:custDataLst>
          </p:nvPr>
        </p:nvSpPr>
        <p:spPr/>
        <p:txBody>
          <a:bodyPr/>
          <a:lstStyle/>
          <a:p>
            <a:fld id="{9242190C-1718-4DF4-AE65-993259183895}" type="slidenum">
              <a:rPr lang="fr-FR" smtClean="0"/>
              <a:t>18</a:t>
            </a:fld>
            <a:endParaRPr lang="fr-FR"/>
          </a:p>
        </p:txBody>
      </p:sp>
      <p:sp>
        <p:nvSpPr>
          <p:cNvPr id="10" name="ZoneTexte 9"/>
          <p:cNvSpPr txBox="1"/>
          <p:nvPr>
            <p:custDataLst>
              <p:tags r:id="rId7"/>
            </p:custDataLst>
          </p:nvPr>
        </p:nvSpPr>
        <p:spPr>
          <a:xfrm>
            <a:off x="7507621" y="4907218"/>
            <a:ext cx="652742" cy="707886"/>
          </a:xfrm>
          <a:prstGeom prst="rect">
            <a:avLst/>
          </a:prstGeom>
          <a:noFill/>
        </p:spPr>
        <p:txBody>
          <a:bodyPr wrap="square" rtlCol="0">
            <a:spAutoFit/>
          </a:bodyPr>
          <a:lstStyle/>
          <a:p>
            <a:r>
              <a:rPr lang="fr-FR" sz="4000" b="1" dirty="0">
                <a:solidFill>
                  <a:srgbClr val="FF0000"/>
                </a:solidFill>
              </a:rPr>
              <a:t>X</a:t>
            </a:r>
          </a:p>
        </p:txBody>
      </p:sp>
    </p:spTree>
    <p:extLst>
      <p:ext uri="{BB962C8B-B14F-4D97-AF65-F5344CB8AC3E}">
        <p14:creationId xmlns:p14="http://schemas.microsoft.com/office/powerpoint/2010/main" val="90413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67553" y="362978"/>
            <a:ext cx="6553200" cy="481012"/>
          </a:xfrm>
        </p:spPr>
        <p:txBody>
          <a:bodyPr>
            <a:normAutofit/>
          </a:bodyPr>
          <a:lstStyle/>
          <a:p>
            <a:r>
              <a:rPr lang="fr-FR" dirty="0"/>
              <a:t>Prestations externes et commande publique</a:t>
            </a:r>
          </a:p>
        </p:txBody>
      </p:sp>
      <p:sp>
        <p:nvSpPr>
          <p:cNvPr id="8" name="Espace réservé du contenu 7"/>
          <p:cNvSpPr>
            <a:spLocks noGrp="1"/>
          </p:cNvSpPr>
          <p:nvPr>
            <p:ph idx="1"/>
            <p:custDataLst>
              <p:tags r:id="rId2"/>
            </p:custDataLst>
          </p:nvPr>
        </p:nvSpPr>
        <p:spPr>
          <a:xfrm>
            <a:off x="184170" y="1155921"/>
            <a:ext cx="8791387" cy="5473479"/>
          </a:xfrm>
        </p:spPr>
        <p:txBody>
          <a:bodyPr>
            <a:normAutofit/>
          </a:bodyPr>
          <a:lstStyle/>
          <a:p>
            <a:r>
              <a:rPr lang="fr-FR" sz="1600" b="1" dirty="0"/>
              <a:t>Le recours à des prestataires extérieurs fait partie des dépenses éligibles : </a:t>
            </a:r>
          </a:p>
          <a:p>
            <a:pPr lvl="1">
              <a:buFont typeface="Wingdings" panose="05000000000000000000" pitchFamily="2" charset="2"/>
              <a:buChar char="Ø"/>
            </a:pPr>
            <a:r>
              <a:rPr lang="fr-FR" dirty="0"/>
              <a:t>Prestations de conseil </a:t>
            </a:r>
          </a:p>
          <a:p>
            <a:pPr lvl="1">
              <a:buFont typeface="Wingdings" panose="05000000000000000000" pitchFamily="2" charset="2"/>
              <a:buChar char="Ø"/>
            </a:pPr>
            <a:r>
              <a:rPr lang="fr-FR" dirty="0"/>
              <a:t>Prestations d’évaluation </a:t>
            </a:r>
          </a:p>
          <a:p>
            <a:pPr lvl="1">
              <a:buFont typeface="Wingdings" panose="05000000000000000000" pitchFamily="2" charset="2"/>
              <a:buChar char="Ø"/>
            </a:pPr>
            <a:r>
              <a:rPr lang="fr-FR" dirty="0"/>
              <a:t>Prestations techniques (numérique, conception de vidéo, traductions…)</a:t>
            </a:r>
          </a:p>
          <a:p>
            <a:pPr lvl="1">
              <a:buFont typeface="Wingdings" panose="05000000000000000000" pitchFamily="2" charset="2"/>
              <a:buChar char="Ø"/>
            </a:pPr>
            <a:r>
              <a:rPr lang="fr-FR" dirty="0"/>
              <a:t>…</a:t>
            </a:r>
          </a:p>
          <a:p>
            <a:pPr marL="457200" lvl="1" indent="0">
              <a:buNone/>
            </a:pPr>
            <a:endParaRPr lang="fr-FR" dirty="0"/>
          </a:p>
          <a:p>
            <a:r>
              <a:rPr lang="fr-FR" sz="1600" b="1" dirty="0"/>
              <a:t>Veillez à respecter la réglementation qui s’impose à votre organisme en matière de commande publique :</a:t>
            </a:r>
            <a:endParaRPr lang="fr-FR" dirty="0"/>
          </a:p>
          <a:p>
            <a:pPr lvl="1">
              <a:buFont typeface="Wingdings" panose="05000000000000000000" pitchFamily="2" charset="2"/>
              <a:buChar char="Ø"/>
            </a:pPr>
            <a:r>
              <a:rPr lang="fr-FR" dirty="0"/>
              <a:t>Êtes-vous soumis aux règles de commande publique (pouvoir adjudicateur ou entité adjudicatrice) ? </a:t>
            </a:r>
          </a:p>
          <a:p>
            <a:pPr lvl="1">
              <a:buFont typeface="Wingdings" panose="05000000000000000000" pitchFamily="2" charset="2"/>
              <a:buChar char="Ø"/>
            </a:pPr>
            <a:r>
              <a:rPr lang="fr-FR" dirty="0"/>
              <a:t>Si oui, veillez à respecter les règles auxquelles vous êtes soumis dans le cadre de ce projet (dépend de votre statut, de vos missions et du montant du marché) </a:t>
            </a:r>
          </a:p>
          <a:p>
            <a:pPr lvl="1">
              <a:buFont typeface="Wingdings" panose="05000000000000000000" pitchFamily="2" charset="2"/>
              <a:buChar char="Ø"/>
            </a:pPr>
            <a:r>
              <a:rPr lang="fr-FR" dirty="0"/>
              <a:t>Si non, veillez à respecter une démarche responsable de mise en concurrence</a:t>
            </a:r>
            <a:endParaRPr lang="fr-FR" sz="1600" b="1" dirty="0">
              <a:solidFill>
                <a:srgbClr val="5AAB45"/>
              </a:solidFill>
            </a:endParaRPr>
          </a:p>
          <a:p>
            <a:pPr marL="0" indent="0">
              <a:buNone/>
            </a:pPr>
            <a:endParaRPr lang="fr-FR" sz="1600" b="1" dirty="0">
              <a:solidFill>
                <a:srgbClr val="5AAB45"/>
              </a:solidFill>
            </a:endParaRPr>
          </a:p>
          <a:p>
            <a:r>
              <a:rPr lang="fr-FR" sz="1600" b="1" dirty="0"/>
              <a:t>En aucun la CNSA ne pourra être tenue responsable d’un éventuel manquement à la réglementation qui s’impose au porteur en matière de commande publique : </a:t>
            </a:r>
          </a:p>
          <a:p>
            <a:pPr lvl="1">
              <a:buFont typeface="Wingdings" panose="05000000000000000000" pitchFamily="2" charset="2"/>
              <a:buChar char="Ø"/>
            </a:pPr>
            <a:r>
              <a:rPr lang="fr-FR" dirty="0"/>
              <a:t>Il incombe au porteur de respecter la réglementation </a:t>
            </a:r>
          </a:p>
          <a:p>
            <a:pPr lvl="1">
              <a:buFont typeface="Wingdings" panose="05000000000000000000" pitchFamily="2" charset="2"/>
              <a:buChar char="Ø"/>
            </a:pPr>
            <a:r>
              <a:rPr lang="fr-FR" dirty="0"/>
              <a:t>Bénéficier d’une subvention de la CNSA n’exonère en aucun cas le porteur de projet de son devoir de respect des règles de commande publique et de mise en concurrence</a:t>
            </a:r>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19</a:t>
            </a:fld>
            <a:endParaRPr lang="fr-FR"/>
          </a:p>
        </p:txBody>
      </p:sp>
    </p:spTree>
    <p:extLst>
      <p:ext uri="{BB962C8B-B14F-4D97-AF65-F5344CB8AC3E}">
        <p14:creationId xmlns:p14="http://schemas.microsoft.com/office/powerpoint/2010/main" val="20732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B8B25A3-AE44-49C8-8E87-E188BCF3EF0C}"/>
              </a:ext>
            </a:extLst>
          </p:cNvPr>
          <p:cNvSpPr>
            <a:spLocks noGrp="1"/>
          </p:cNvSpPr>
          <p:nvPr>
            <p:ph type="body" sz="quarter" idx="10"/>
            <p:custDataLst>
              <p:tags r:id="rId1"/>
            </p:custDataLst>
          </p:nvPr>
        </p:nvSpPr>
        <p:spPr/>
        <p:txBody>
          <a:bodyPr/>
          <a:lstStyle/>
          <a:p>
            <a:r>
              <a:rPr lang="fr-FR" dirty="0"/>
              <a:t>Sommaire</a:t>
            </a:r>
          </a:p>
        </p:txBody>
      </p:sp>
      <p:sp>
        <p:nvSpPr>
          <p:cNvPr id="7" name="Espace réservé du contenu 6">
            <a:extLst>
              <a:ext uri="{FF2B5EF4-FFF2-40B4-BE49-F238E27FC236}">
                <a16:creationId xmlns:a16="http://schemas.microsoft.com/office/drawing/2014/main" id="{D14ED36E-4D4E-47E1-A01D-6671224492CC}"/>
              </a:ext>
            </a:extLst>
          </p:cNvPr>
          <p:cNvSpPr>
            <a:spLocks noGrp="1"/>
          </p:cNvSpPr>
          <p:nvPr>
            <p:ph idx="1"/>
            <p:custDataLst>
              <p:tags r:id="rId2"/>
            </p:custDataLst>
          </p:nvPr>
        </p:nvSpPr>
        <p:spPr>
          <a:xfrm>
            <a:off x="454643" y="1741714"/>
            <a:ext cx="8474672" cy="4641669"/>
          </a:xfrm>
        </p:spPr>
        <p:txBody>
          <a:bodyPr>
            <a:normAutofit/>
          </a:bodyPr>
          <a:lstStyle/>
          <a:p>
            <a:pPr>
              <a:spcBef>
                <a:spcPts val="600"/>
              </a:spcBef>
              <a:spcAft>
                <a:spcPts val="1200"/>
              </a:spcAft>
              <a:buFont typeface="Wingdings" panose="05000000000000000000" pitchFamily="2" charset="2"/>
              <a:buChar char="ü"/>
            </a:pPr>
            <a:r>
              <a:rPr lang="fr-FR" sz="1600" b="1" dirty="0"/>
              <a:t>L’appel à projets en bref</a:t>
            </a:r>
            <a:r>
              <a:rPr lang="fr-FR" sz="1600" dirty="0"/>
              <a:t>……………………………...……………………………..Page 3</a:t>
            </a:r>
          </a:p>
          <a:p>
            <a:pPr>
              <a:spcBef>
                <a:spcPts val="600"/>
              </a:spcBef>
              <a:spcAft>
                <a:spcPts val="1200"/>
              </a:spcAft>
              <a:buFont typeface="Wingdings" panose="05000000000000000000" pitchFamily="2" charset="2"/>
              <a:buChar char="ü"/>
            </a:pPr>
            <a:r>
              <a:rPr lang="fr-FR" sz="1600" b="1" dirty="0"/>
              <a:t>Qu’est-ce qu’un « bon » projet ? Les attendus de l’AAP « actions innovantes »</a:t>
            </a:r>
            <a:r>
              <a:rPr lang="fr-FR" sz="1600" dirty="0"/>
              <a:t>……………………………………………………………………………Page 6</a:t>
            </a:r>
          </a:p>
          <a:p>
            <a:pPr>
              <a:spcBef>
                <a:spcPts val="600"/>
              </a:spcBef>
              <a:spcAft>
                <a:spcPts val="1200"/>
              </a:spcAft>
              <a:buFont typeface="Wingdings" panose="05000000000000000000" pitchFamily="2" charset="2"/>
              <a:buChar char="ü"/>
            </a:pPr>
            <a:r>
              <a:rPr lang="fr-FR" sz="1600" b="1" dirty="0"/>
              <a:t>Les livrables associés au projet</a:t>
            </a:r>
            <a:r>
              <a:rPr lang="fr-FR" sz="1600" dirty="0"/>
              <a:t>……………………………………………………Page 11</a:t>
            </a:r>
          </a:p>
          <a:p>
            <a:pPr>
              <a:spcBef>
                <a:spcPts val="600"/>
              </a:spcBef>
              <a:spcAft>
                <a:spcPts val="1200"/>
              </a:spcAft>
              <a:buFont typeface="Wingdings" panose="05000000000000000000" pitchFamily="2" charset="2"/>
              <a:buChar char="ü"/>
            </a:pPr>
            <a:r>
              <a:rPr lang="fr-FR" sz="1600" b="1" dirty="0"/>
              <a:t>Les critères d’éligibilité</a:t>
            </a:r>
            <a:r>
              <a:rPr lang="fr-FR" sz="1600" dirty="0"/>
              <a:t>………………………………………………………………Page 14</a:t>
            </a:r>
            <a:r>
              <a:rPr lang="fr-FR" sz="1600" b="1" dirty="0"/>
              <a:t> </a:t>
            </a:r>
          </a:p>
          <a:p>
            <a:pPr>
              <a:spcBef>
                <a:spcPts val="600"/>
              </a:spcBef>
              <a:spcAft>
                <a:spcPts val="1200"/>
              </a:spcAft>
              <a:buFont typeface="Wingdings" panose="05000000000000000000" pitchFamily="2" charset="2"/>
              <a:buChar char="ü"/>
            </a:pPr>
            <a:r>
              <a:rPr lang="fr-FR" sz="1600" b="1" dirty="0"/>
              <a:t>Déposer un projet : modalités et calendrier</a:t>
            </a:r>
            <a:r>
              <a:rPr lang="fr-FR" sz="1600" dirty="0"/>
              <a:t>…………………………….............Page 21</a:t>
            </a:r>
          </a:p>
          <a:p>
            <a:pPr>
              <a:spcBef>
                <a:spcPts val="600"/>
              </a:spcBef>
              <a:spcAft>
                <a:spcPts val="1200"/>
              </a:spcAft>
              <a:buFont typeface="Wingdings" panose="05000000000000000000" pitchFamily="2" charset="2"/>
              <a:buChar char="ü"/>
            </a:pPr>
            <a:r>
              <a:rPr lang="fr-FR" sz="1600" b="1" dirty="0"/>
              <a:t>Votre projet n’est pas éligible… Quelles autres pistes de financement ?</a:t>
            </a:r>
            <a:r>
              <a:rPr lang="fr-FR" sz="1600" dirty="0"/>
              <a:t>….Page 27</a:t>
            </a:r>
          </a:p>
          <a:p>
            <a:pPr>
              <a:spcBef>
                <a:spcPts val="600"/>
              </a:spcBef>
              <a:spcAft>
                <a:spcPts val="1200"/>
              </a:spcAft>
              <a:buFont typeface="Wingdings" panose="05000000000000000000" pitchFamily="2" charset="2"/>
              <a:buChar char="ü"/>
            </a:pPr>
            <a:endParaRPr lang="fr-FR" sz="1600" dirty="0"/>
          </a:p>
          <a:p>
            <a:pPr>
              <a:spcBef>
                <a:spcPts val="600"/>
              </a:spcBef>
              <a:spcAft>
                <a:spcPts val="1200"/>
              </a:spcAft>
              <a:buFont typeface="Wingdings" panose="05000000000000000000" pitchFamily="2" charset="2"/>
              <a:buChar char="ü"/>
            </a:pPr>
            <a:endParaRPr lang="fr-FR" sz="1600" b="1" dirty="0"/>
          </a:p>
          <a:p>
            <a:endParaRPr lang="fr-FR" dirty="0"/>
          </a:p>
        </p:txBody>
      </p:sp>
      <p:sp>
        <p:nvSpPr>
          <p:cNvPr id="2" name="Espace réservé du numéro de diapositive 1">
            <a:extLst>
              <a:ext uri="{FF2B5EF4-FFF2-40B4-BE49-F238E27FC236}">
                <a16:creationId xmlns:a16="http://schemas.microsoft.com/office/drawing/2014/main" id="{8041597A-A70B-4696-BB73-4E63DDEF7449}"/>
              </a:ext>
            </a:extLst>
          </p:cNvPr>
          <p:cNvSpPr>
            <a:spLocks noGrp="1"/>
          </p:cNvSpPr>
          <p:nvPr>
            <p:ph type="sldNum" sz="quarter" idx="14"/>
          </p:nvPr>
        </p:nvSpPr>
        <p:spPr/>
        <p:txBody>
          <a:bodyPr/>
          <a:lstStyle/>
          <a:p>
            <a:fld id="{9242190C-1718-4DF4-AE65-993259183895}" type="slidenum">
              <a:rPr lang="fr-FR" smtClean="0"/>
              <a:t>2</a:t>
            </a:fld>
            <a:endParaRPr lang="fr-FR"/>
          </a:p>
        </p:txBody>
      </p:sp>
    </p:spTree>
    <p:extLst>
      <p:ext uri="{BB962C8B-B14F-4D97-AF65-F5344CB8AC3E}">
        <p14:creationId xmlns:p14="http://schemas.microsoft.com/office/powerpoint/2010/main" val="238142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fontScale="85000" lnSpcReduction="10000"/>
          </a:bodyPr>
          <a:lstStyle/>
          <a:p>
            <a:r>
              <a:rPr lang="fr-FR" dirty="0"/>
              <a:t>Inutile d’aller plus loin si votre projet n’est pas éligible :  </a:t>
            </a:r>
          </a:p>
        </p:txBody>
      </p:sp>
      <p:sp>
        <p:nvSpPr>
          <p:cNvPr id="8" name="Espace réservé du contenu 7"/>
          <p:cNvSpPr>
            <a:spLocks noGrp="1"/>
          </p:cNvSpPr>
          <p:nvPr>
            <p:ph idx="1"/>
            <p:custDataLst>
              <p:tags r:id="rId2"/>
            </p:custDataLst>
          </p:nvPr>
        </p:nvSpPr>
        <p:spPr>
          <a:xfrm>
            <a:off x="289308" y="1018714"/>
            <a:ext cx="8272801" cy="5702761"/>
          </a:xfrm>
        </p:spPr>
        <p:txBody>
          <a:bodyPr>
            <a:normAutofit fontScale="92500" lnSpcReduction="20000"/>
          </a:bodyPr>
          <a:lstStyle/>
          <a:p>
            <a:pPr>
              <a:buClrTx/>
            </a:pPr>
            <a:r>
              <a:rPr lang="fr-FR" sz="1600" b="1" dirty="0"/>
              <a:t>Votre projet concerne des dépenses non finançables, par exemple : </a:t>
            </a:r>
            <a:endParaRPr lang="fr-FR" dirty="0"/>
          </a:p>
          <a:p>
            <a:pPr marL="457200" lvl="1" indent="0">
              <a:buNone/>
            </a:pPr>
            <a:r>
              <a:rPr lang="fr-FR" b="1" dirty="0">
                <a:solidFill>
                  <a:srgbClr val="FF0000"/>
                </a:solidFill>
              </a:rPr>
              <a:t>x </a:t>
            </a:r>
            <a:r>
              <a:rPr lang="fr-FR" dirty="0"/>
              <a:t>Le financement pérenne d’un poste d’animateur </a:t>
            </a:r>
          </a:p>
          <a:p>
            <a:pPr marL="457200" lvl="1" indent="0">
              <a:buNone/>
            </a:pPr>
            <a:r>
              <a:rPr lang="fr-FR" b="1" dirty="0">
                <a:solidFill>
                  <a:srgbClr val="FF0000"/>
                </a:solidFill>
              </a:rPr>
              <a:t>x </a:t>
            </a:r>
            <a:r>
              <a:rPr lang="fr-FR" dirty="0"/>
              <a:t>L’achat d’un véhicule pour transporter des personnes </a:t>
            </a:r>
          </a:p>
          <a:p>
            <a:pPr marL="457200" lvl="1" indent="0">
              <a:buNone/>
            </a:pPr>
            <a:r>
              <a:rPr lang="fr-FR" b="1" dirty="0">
                <a:solidFill>
                  <a:srgbClr val="FF0000"/>
                </a:solidFill>
              </a:rPr>
              <a:t>x </a:t>
            </a:r>
            <a:r>
              <a:rPr lang="fr-FR" dirty="0"/>
              <a:t>La mise en place d’une formation pour des professionnels du secteur </a:t>
            </a:r>
          </a:p>
          <a:p>
            <a:pPr marL="457200" lvl="1" indent="0">
              <a:buNone/>
            </a:pPr>
            <a:r>
              <a:rPr lang="fr-FR" b="1" dirty="0">
                <a:solidFill>
                  <a:srgbClr val="FF0000"/>
                </a:solidFill>
              </a:rPr>
              <a:t>x </a:t>
            </a:r>
            <a:r>
              <a:rPr lang="fr-FR" dirty="0"/>
              <a:t>Un dispositif d’accessibilité sur un lieu public </a:t>
            </a:r>
          </a:p>
          <a:p>
            <a:pPr marL="457200" lvl="1" indent="0">
              <a:buNone/>
            </a:pPr>
            <a:r>
              <a:rPr lang="fr-FR" b="1" dirty="0">
                <a:solidFill>
                  <a:srgbClr val="FF0000"/>
                </a:solidFill>
              </a:rPr>
              <a:t>x </a:t>
            </a:r>
            <a:r>
              <a:rPr lang="fr-FR" dirty="0"/>
              <a:t>…</a:t>
            </a:r>
          </a:p>
          <a:p>
            <a:pPr marL="457200" lvl="1" indent="0">
              <a:buNone/>
            </a:pPr>
            <a:endParaRPr lang="fr-FR" dirty="0"/>
          </a:p>
          <a:p>
            <a:pPr>
              <a:buClrTx/>
            </a:pPr>
            <a:r>
              <a:rPr lang="fr-FR" sz="1600" b="1" dirty="0"/>
              <a:t>Votre projet fait déjà l’objet de pratiques courantes, par exemple : </a:t>
            </a:r>
          </a:p>
          <a:p>
            <a:pPr marL="457200" lvl="1" indent="0">
              <a:buNone/>
            </a:pPr>
            <a:r>
              <a:rPr lang="fr-FR" b="1" dirty="0">
                <a:solidFill>
                  <a:srgbClr val="FF0000"/>
                </a:solidFill>
              </a:rPr>
              <a:t>x  </a:t>
            </a:r>
            <a:r>
              <a:rPr lang="fr-FR" dirty="0"/>
              <a:t>L’aménagement d’un jardin thérapeutique </a:t>
            </a:r>
          </a:p>
          <a:p>
            <a:pPr marL="457200" lvl="1" indent="0">
              <a:buNone/>
            </a:pPr>
            <a:r>
              <a:rPr lang="fr-FR" b="1" dirty="0">
                <a:solidFill>
                  <a:srgbClr val="FF0000"/>
                </a:solidFill>
              </a:rPr>
              <a:t>x  </a:t>
            </a:r>
            <a:r>
              <a:rPr lang="fr-FR" dirty="0"/>
              <a:t>L’aménagement d’un espace sensoriel </a:t>
            </a:r>
          </a:p>
          <a:p>
            <a:pPr marL="457200" lvl="1" indent="0">
              <a:buNone/>
            </a:pPr>
            <a:r>
              <a:rPr lang="fr-FR" b="1" dirty="0">
                <a:solidFill>
                  <a:srgbClr val="FF0000"/>
                </a:solidFill>
              </a:rPr>
              <a:t>x  </a:t>
            </a:r>
            <a:r>
              <a:rPr lang="fr-FR" dirty="0"/>
              <a:t>L’installation d’un parcours de santé </a:t>
            </a:r>
          </a:p>
          <a:p>
            <a:pPr marL="457200" lvl="1" indent="0">
              <a:buNone/>
            </a:pPr>
            <a:r>
              <a:rPr lang="fr-FR" b="1" dirty="0">
                <a:solidFill>
                  <a:srgbClr val="FF0000"/>
                </a:solidFill>
              </a:rPr>
              <a:t>x  </a:t>
            </a:r>
            <a:r>
              <a:rPr lang="fr-FR" dirty="0"/>
              <a:t>Des ateliers d’activités thérapeutiques ou occupationnelles</a:t>
            </a:r>
          </a:p>
          <a:p>
            <a:pPr marL="457200" lvl="1" indent="0">
              <a:buNone/>
            </a:pPr>
            <a:r>
              <a:rPr lang="fr-FR" b="1" dirty="0">
                <a:solidFill>
                  <a:srgbClr val="FF0000"/>
                </a:solidFill>
              </a:rPr>
              <a:t>x  </a:t>
            </a:r>
            <a:r>
              <a:rPr lang="fr-FR" dirty="0"/>
              <a:t>Des bracelets de téléassistance</a:t>
            </a:r>
          </a:p>
          <a:p>
            <a:pPr marL="457200" lvl="1" indent="0">
              <a:buNone/>
            </a:pPr>
            <a:r>
              <a:rPr lang="fr-FR" b="1" dirty="0">
                <a:solidFill>
                  <a:srgbClr val="FF0000"/>
                </a:solidFill>
              </a:rPr>
              <a:t>x </a:t>
            </a:r>
            <a:r>
              <a:rPr lang="fr-FR" dirty="0"/>
              <a:t>…</a:t>
            </a:r>
          </a:p>
          <a:p>
            <a:pPr marL="457200" lvl="1" indent="0">
              <a:buNone/>
            </a:pPr>
            <a:endParaRPr lang="fr-FR" dirty="0"/>
          </a:p>
          <a:p>
            <a:pPr>
              <a:buClrTx/>
            </a:pPr>
            <a:r>
              <a:rPr lang="fr-FR" sz="1600" b="1" dirty="0"/>
              <a:t>Votre projet est de portée locale et/ou déjà expérimenté ou en cours d’expérimentation, par exemple :</a:t>
            </a:r>
          </a:p>
          <a:p>
            <a:pPr marL="457200" lvl="1" indent="0">
              <a:buNone/>
            </a:pPr>
            <a:r>
              <a:rPr lang="fr-FR" b="1" dirty="0">
                <a:solidFill>
                  <a:srgbClr val="FF0000"/>
                </a:solidFill>
              </a:rPr>
              <a:t>x  </a:t>
            </a:r>
            <a:r>
              <a:rPr lang="fr-FR" dirty="0"/>
              <a:t>Aménagement d’un tiers-lieu dans un EHPAD</a:t>
            </a:r>
          </a:p>
          <a:p>
            <a:pPr marL="457200" lvl="1" indent="0">
              <a:buNone/>
            </a:pPr>
            <a:r>
              <a:rPr lang="fr-FR" b="1" dirty="0">
                <a:solidFill>
                  <a:srgbClr val="FF0000"/>
                </a:solidFill>
              </a:rPr>
              <a:t>x  </a:t>
            </a:r>
            <a:r>
              <a:rPr lang="fr-FR" dirty="0"/>
              <a:t>Mise en place d’un café des aidants</a:t>
            </a:r>
            <a:r>
              <a:rPr lang="fr-FR" b="1" dirty="0">
                <a:solidFill>
                  <a:srgbClr val="FF0000"/>
                </a:solidFill>
              </a:rPr>
              <a:t> </a:t>
            </a:r>
            <a:endParaRPr lang="fr-FR" dirty="0"/>
          </a:p>
          <a:p>
            <a:pPr marL="457200" lvl="1" indent="0">
              <a:buNone/>
            </a:pPr>
            <a:r>
              <a:rPr lang="fr-FR" b="1" dirty="0">
                <a:solidFill>
                  <a:srgbClr val="FF0000"/>
                </a:solidFill>
              </a:rPr>
              <a:t>x  </a:t>
            </a:r>
            <a:r>
              <a:rPr lang="fr-FR" dirty="0"/>
              <a:t>Mise en place d’un bus itinérant à visée de lien social</a:t>
            </a:r>
          </a:p>
          <a:p>
            <a:pPr marL="457200" lvl="1" indent="0">
              <a:buNone/>
            </a:pPr>
            <a:r>
              <a:rPr lang="fr-FR" b="1" dirty="0">
                <a:solidFill>
                  <a:srgbClr val="FF0000"/>
                </a:solidFill>
              </a:rPr>
              <a:t>x  </a:t>
            </a:r>
            <a:r>
              <a:rPr lang="fr-FR" dirty="0"/>
              <a:t>Création d’un habitat inclusif </a:t>
            </a:r>
          </a:p>
          <a:p>
            <a:pPr marL="457200" lvl="1" indent="0">
              <a:buNone/>
            </a:pPr>
            <a:r>
              <a:rPr lang="fr-FR" b="1" dirty="0">
                <a:solidFill>
                  <a:srgbClr val="FF0000"/>
                </a:solidFill>
              </a:rPr>
              <a:t>x </a:t>
            </a:r>
            <a:r>
              <a:rPr lang="fr-FR" dirty="0"/>
              <a:t>…</a:t>
            </a:r>
          </a:p>
          <a:p>
            <a:pPr marL="457200" lvl="1" indent="0">
              <a:buNone/>
            </a:pPr>
            <a:endParaRPr lang="fr-FR" dirty="0"/>
          </a:p>
          <a:p>
            <a:pPr lvl="0">
              <a:buClrTx/>
            </a:pPr>
            <a:r>
              <a:rPr lang="fr-FR" sz="1600" b="1" dirty="0"/>
              <a:t>Votre projet </a:t>
            </a:r>
            <a:r>
              <a:rPr lang="fr-FR" sz="1600" b="1" dirty="0">
                <a:solidFill>
                  <a:prstClr val="black"/>
                </a:solidFill>
              </a:rPr>
              <a:t>s’inscrit dans l’un des axes de soutien des appels à projets (AAP) ou des appels à manifestation d’intérêt (AMI) de : </a:t>
            </a:r>
            <a:endParaRPr lang="fr-FR" dirty="0">
              <a:solidFill>
                <a:prstClr val="black"/>
              </a:solidFill>
            </a:endParaRPr>
          </a:p>
          <a:p>
            <a:pPr marL="457200" lvl="1" indent="0">
              <a:buNone/>
            </a:pPr>
            <a:r>
              <a:rPr lang="fr-FR" b="1" dirty="0">
                <a:solidFill>
                  <a:srgbClr val="FF0000"/>
                </a:solidFill>
              </a:rPr>
              <a:t>x </a:t>
            </a:r>
            <a:r>
              <a:rPr lang="fr-FR" b="1" dirty="0">
                <a:solidFill>
                  <a:prstClr val="black"/>
                </a:solidFill>
              </a:rPr>
              <a:t> </a:t>
            </a:r>
            <a:r>
              <a:rPr lang="fr-FR" dirty="0">
                <a:solidFill>
                  <a:prstClr val="black"/>
                </a:solidFill>
              </a:rPr>
              <a:t>Votre </a:t>
            </a:r>
            <a:r>
              <a:rPr lang="fr-FR" b="1" dirty="0">
                <a:solidFill>
                  <a:prstClr val="black"/>
                </a:solidFill>
              </a:rPr>
              <a:t>ARS,</a:t>
            </a:r>
            <a:r>
              <a:rPr lang="fr-FR" dirty="0">
                <a:solidFill>
                  <a:prstClr val="black"/>
                </a:solidFill>
              </a:rPr>
              <a:t> visant à satisfaire des besoins sociaux et médico-sociaux constatés sur le territoire</a:t>
            </a:r>
          </a:p>
          <a:p>
            <a:pPr marL="457200" lvl="1" indent="0">
              <a:buNone/>
            </a:pPr>
            <a:r>
              <a:rPr lang="fr-FR" b="1" dirty="0">
                <a:solidFill>
                  <a:srgbClr val="FF0000"/>
                </a:solidFill>
              </a:rPr>
              <a:t>x </a:t>
            </a:r>
            <a:r>
              <a:rPr lang="fr-FR" b="1" dirty="0">
                <a:solidFill>
                  <a:prstClr val="black"/>
                </a:solidFill>
              </a:rPr>
              <a:t> </a:t>
            </a:r>
            <a:r>
              <a:rPr lang="fr-FR" dirty="0">
                <a:solidFill>
                  <a:prstClr val="black"/>
                </a:solidFill>
              </a:rPr>
              <a:t>Votre </a:t>
            </a:r>
            <a:r>
              <a:rPr lang="fr-FR" b="1" dirty="0">
                <a:solidFill>
                  <a:prstClr val="black"/>
                </a:solidFill>
              </a:rPr>
              <a:t>Département</a:t>
            </a:r>
            <a:r>
              <a:rPr lang="fr-FR" dirty="0">
                <a:solidFill>
                  <a:prstClr val="black"/>
                </a:solidFill>
              </a:rPr>
              <a:t>, visant à satisfaire des besoins sociaux et médico-sociaux constatés sur le territoire</a:t>
            </a:r>
          </a:p>
          <a:p>
            <a:pPr marL="457200" lvl="1" indent="0">
              <a:buNone/>
            </a:pPr>
            <a:endParaRPr lang="fr-FR" dirty="0"/>
          </a:p>
          <a:p>
            <a:pPr marL="457200" lvl="1" indent="0">
              <a:buNone/>
            </a:pPr>
            <a:endParaRPr lang="fr-FR" dirty="0"/>
          </a:p>
          <a:p>
            <a:pPr marL="457200" lvl="1" indent="0">
              <a:buNone/>
            </a:pPr>
            <a:endParaRPr lang="fr-FR" sz="1800" dirty="0"/>
          </a:p>
          <a:p>
            <a:pPr lvl="1">
              <a:buFont typeface="Wingdings" panose="05000000000000000000" pitchFamily="2" charset="2"/>
              <a:buChar char="Ø"/>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20</a:t>
            </a:fld>
            <a:endParaRPr lang="fr-FR" dirty="0"/>
          </a:p>
        </p:txBody>
      </p:sp>
    </p:spTree>
    <p:extLst>
      <p:ext uri="{BB962C8B-B14F-4D97-AF65-F5344CB8AC3E}">
        <p14:creationId xmlns:p14="http://schemas.microsoft.com/office/powerpoint/2010/main" val="202835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2832279"/>
            <a:ext cx="4555468" cy="1424650"/>
          </a:xfrm>
        </p:spPr>
        <p:txBody>
          <a:bodyPr>
            <a:normAutofit/>
          </a:bodyPr>
          <a:lstStyle/>
          <a:p>
            <a:pPr>
              <a:spcBef>
                <a:spcPts val="600"/>
              </a:spcBef>
              <a:spcAft>
                <a:spcPts val="1200"/>
              </a:spcAft>
            </a:pPr>
            <a:r>
              <a:rPr lang="fr-FR" sz="2400" dirty="0"/>
              <a:t>Déposer un projet : modalités et calendrier</a:t>
            </a:r>
          </a:p>
        </p:txBody>
      </p:sp>
    </p:spTree>
    <p:extLst>
      <p:ext uri="{BB962C8B-B14F-4D97-AF65-F5344CB8AC3E}">
        <p14:creationId xmlns:p14="http://schemas.microsoft.com/office/powerpoint/2010/main" val="427824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Un bon document de projet détaillé, c’est :</a:t>
            </a:r>
          </a:p>
        </p:txBody>
      </p:sp>
      <p:sp>
        <p:nvSpPr>
          <p:cNvPr id="8" name="Espace réservé du contenu 7"/>
          <p:cNvSpPr>
            <a:spLocks noGrp="1"/>
          </p:cNvSpPr>
          <p:nvPr>
            <p:ph idx="1"/>
            <p:custDataLst>
              <p:tags r:id="rId2"/>
            </p:custDataLst>
          </p:nvPr>
        </p:nvSpPr>
        <p:spPr>
          <a:xfrm>
            <a:off x="184171" y="1200112"/>
            <a:ext cx="6360064" cy="5478591"/>
          </a:xfrm>
        </p:spPr>
        <p:txBody>
          <a:bodyPr>
            <a:normAutofit lnSpcReduction="10000"/>
          </a:bodyPr>
          <a:lstStyle/>
          <a:p>
            <a:r>
              <a:rPr lang="fr-FR" sz="1600" b="1" dirty="0"/>
              <a:t>Un document rédigé après avoir pris connaissance du </a:t>
            </a:r>
            <a:r>
              <a:rPr lang="fr-FR" sz="1600" b="1" dirty="0">
                <a:hlinkClick r:id="rId7"/>
              </a:rPr>
              <a:t>Guide pour la présentation d'un projet (</a:t>
            </a:r>
            <a:r>
              <a:rPr lang="fr-FR" sz="1600" b="1" dirty="0" err="1">
                <a:hlinkClick r:id="rId7"/>
              </a:rPr>
              <a:t>docx</a:t>
            </a:r>
            <a:r>
              <a:rPr lang="fr-FR" sz="1600" b="1" dirty="0">
                <a:hlinkClick r:id="rId7"/>
              </a:rPr>
              <a:t>, 141 Ko)</a:t>
            </a:r>
            <a:endParaRPr lang="fr-FR" sz="1600" b="1" dirty="0"/>
          </a:p>
          <a:p>
            <a:endParaRPr lang="fr-FR" sz="1600" b="1" dirty="0"/>
          </a:p>
          <a:p>
            <a:r>
              <a:rPr lang="fr-FR" sz="1600" b="1" dirty="0"/>
              <a:t>C'est in fine :</a:t>
            </a:r>
          </a:p>
          <a:p>
            <a:endParaRPr lang="fr-FR" sz="1600" b="1" dirty="0"/>
          </a:p>
          <a:p>
            <a:r>
              <a:rPr lang="fr-FR" sz="1600" b="1" dirty="0"/>
              <a:t>Un document qui permet à la CNSA de comprendre ce que vous souhaitez faire</a:t>
            </a:r>
          </a:p>
          <a:p>
            <a:pPr lvl="1">
              <a:buFont typeface="Wingdings" panose="05000000000000000000" pitchFamily="2" charset="2"/>
              <a:buChar char="Ø"/>
            </a:pPr>
            <a:r>
              <a:rPr lang="fr-FR" dirty="0"/>
              <a:t>Qu’allez-vous mettre en place </a:t>
            </a:r>
            <a:r>
              <a:rPr lang="fr-FR" b="1" dirty="0"/>
              <a:t>concrètement</a:t>
            </a:r>
            <a:r>
              <a:rPr lang="fr-FR" dirty="0"/>
              <a:t> ?  </a:t>
            </a:r>
          </a:p>
          <a:p>
            <a:pPr lvl="1">
              <a:buFont typeface="Wingdings" panose="05000000000000000000" pitchFamily="2" charset="2"/>
              <a:buChar char="Ø"/>
            </a:pPr>
            <a:r>
              <a:rPr lang="fr-FR" dirty="0"/>
              <a:t>Comment allez-vous procéder pour mettre en œuvre ce projet ?</a:t>
            </a:r>
          </a:p>
          <a:p>
            <a:pPr lvl="1">
              <a:buFont typeface="Wingdings" panose="05000000000000000000" pitchFamily="2" charset="2"/>
              <a:buChar char="Ø"/>
            </a:pPr>
            <a:r>
              <a:rPr lang="fr-FR" dirty="0"/>
              <a:t>Qu’est-ce qui vous permettra de dire que l’expérience est concluante ? </a:t>
            </a:r>
            <a:endParaRPr lang="fr-FR" sz="1600" b="1" dirty="0">
              <a:solidFill>
                <a:srgbClr val="5AAB45"/>
              </a:solidFill>
            </a:endParaRPr>
          </a:p>
          <a:p>
            <a:pPr marL="0" indent="0">
              <a:buNone/>
            </a:pPr>
            <a:endParaRPr lang="fr-FR" sz="1600" b="1" dirty="0">
              <a:solidFill>
                <a:srgbClr val="5AAB45"/>
              </a:solidFill>
            </a:endParaRPr>
          </a:p>
          <a:p>
            <a:r>
              <a:rPr lang="fr-FR" sz="1600" b="1" dirty="0"/>
              <a:t>Un document qui permet à la CNSA d’évaluer votre projet sur l’ensemble des critères présentés </a:t>
            </a:r>
          </a:p>
          <a:p>
            <a:pPr lvl="1">
              <a:buFont typeface="Wingdings" panose="05000000000000000000" pitchFamily="2" charset="2"/>
              <a:buChar char="Ø"/>
            </a:pPr>
            <a:r>
              <a:rPr lang="fr-FR" dirty="0"/>
              <a:t>Votre document doit être pensé comme une réponse aux critères d’évaluation (cf. pages 9 à 13)</a:t>
            </a:r>
          </a:p>
          <a:p>
            <a:pPr marL="457200" lvl="1" indent="0">
              <a:buNone/>
            </a:pPr>
            <a:endParaRPr lang="fr-FR" b="1" dirty="0"/>
          </a:p>
          <a:p>
            <a:r>
              <a:rPr lang="fr-FR" sz="1600" b="1" dirty="0"/>
              <a:t>Un document </a:t>
            </a:r>
            <a:r>
              <a:rPr lang="fr-FR" sz="1600" b="1" u="sng" dirty="0"/>
              <a:t>synthétique</a:t>
            </a:r>
            <a:r>
              <a:rPr lang="fr-FR" sz="1600" b="1" dirty="0"/>
              <a:t> et pédagogique </a:t>
            </a:r>
          </a:p>
          <a:p>
            <a:pPr lvl="1">
              <a:buFont typeface="Wingdings" panose="05000000000000000000" pitchFamily="2" charset="2"/>
              <a:buChar char="Ø"/>
            </a:pPr>
            <a:r>
              <a:rPr lang="fr-FR" dirty="0"/>
              <a:t>Inutile de nous présenter l’histoire du secteur médico-social, nous la connaissons déjà…</a:t>
            </a:r>
          </a:p>
          <a:p>
            <a:pPr lvl="1">
              <a:buFont typeface="Wingdings" panose="05000000000000000000" pitchFamily="2" charset="2"/>
              <a:buChar char="Ø"/>
            </a:pPr>
            <a:r>
              <a:rPr lang="fr-FR" dirty="0"/>
              <a:t>… Par contre, nous ne connaissons pas votre projet ! </a:t>
            </a:r>
          </a:p>
          <a:p>
            <a:pPr lvl="1">
              <a:buFont typeface="Wingdings" panose="05000000000000000000" pitchFamily="2" charset="2"/>
              <a:buChar char="Ø"/>
            </a:pPr>
            <a:r>
              <a:rPr lang="fr-FR" dirty="0"/>
              <a:t>Mettez en valeur les informations principales </a:t>
            </a:r>
          </a:p>
          <a:p>
            <a:pPr lvl="1">
              <a:buFont typeface="Wingdings" panose="05000000000000000000" pitchFamily="2" charset="2"/>
              <a:buChar char="Ø"/>
            </a:pPr>
            <a:endParaRPr lang="fr-FR" dirty="0"/>
          </a:p>
        </p:txBody>
      </p:sp>
      <p:grpSp>
        <p:nvGrpSpPr>
          <p:cNvPr id="46" name="Groupe 45"/>
          <p:cNvGrpSpPr/>
          <p:nvPr>
            <p:custDataLst>
              <p:tags r:id="rId3"/>
            </p:custDataLst>
          </p:nvPr>
        </p:nvGrpSpPr>
        <p:grpSpPr>
          <a:xfrm>
            <a:off x="7368560" y="1280797"/>
            <a:ext cx="864096" cy="1512168"/>
            <a:chOff x="3635896" y="2636912"/>
            <a:chExt cx="864096" cy="1512168"/>
          </a:xfrm>
          <a:solidFill>
            <a:srgbClr val="92D050"/>
          </a:solidFill>
        </p:grpSpPr>
        <p:cxnSp>
          <p:nvCxnSpPr>
            <p:cNvPr id="48" name="Connecteur droit 47"/>
            <p:cNvCxnSpPr/>
            <p:nvPr/>
          </p:nvCxnSpPr>
          <p:spPr>
            <a:xfrm>
              <a:off x="4067944" y="3645024"/>
              <a:ext cx="144016"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3995936" y="3645024"/>
              <a:ext cx="72008"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85192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21196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067944" y="3284984"/>
              <a:ext cx="0" cy="36004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2" name="Ellipse 51"/>
            <p:cNvSpPr/>
            <p:nvPr/>
          </p:nvSpPr>
          <p:spPr>
            <a:xfrm>
              <a:off x="3905926" y="2888940"/>
              <a:ext cx="324036" cy="3960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p:nvPr/>
          </p:nvCxnSpPr>
          <p:spPr>
            <a:xfrm flipH="1">
              <a:off x="3887924" y="3356992"/>
              <a:ext cx="180020" cy="108012"/>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635896" y="3284984"/>
              <a:ext cx="252028" cy="3600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endParaRPr lang="fr-FR" dirty="0"/>
            </a:p>
            <a:p>
              <a:pPr algn="ctr"/>
              <a:endParaRPr lang="fr-FR" sz="200" dirty="0"/>
            </a:p>
            <a:p>
              <a:pPr algn="ctr"/>
              <a:endParaRPr lang="fr-FR" dirty="0"/>
            </a:p>
          </p:txBody>
        </p:sp>
        <p:cxnSp>
          <p:nvCxnSpPr>
            <p:cNvPr id="55" name="Connecteur droit 54"/>
            <p:cNvCxnSpPr/>
            <p:nvPr/>
          </p:nvCxnSpPr>
          <p:spPr>
            <a:xfrm flipH="1">
              <a:off x="3698903" y="3356992"/>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707904" y="3429000"/>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a:off x="3707904" y="3501008"/>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4067944" y="3284984"/>
              <a:ext cx="360040" cy="7200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9" name="Connecteur droit 58"/>
            <p:cNvCxnSpPr>
              <a:endCxn id="52" idx="7"/>
            </p:cNvCxnSpPr>
            <p:nvPr/>
          </p:nvCxnSpPr>
          <p:spPr>
            <a:xfrm flipH="1" flipV="1">
              <a:off x="4182508" y="2946939"/>
              <a:ext cx="245476" cy="33804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4067944" y="3072462"/>
              <a:ext cx="128091" cy="4349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1" name="Connecteur droit 60"/>
            <p:cNvCxnSpPr>
              <a:endCxn id="52" idx="2"/>
            </p:cNvCxnSpPr>
            <p:nvPr/>
          </p:nvCxnSpPr>
          <p:spPr>
            <a:xfrm flipH="1" flipV="1">
              <a:off x="3905926" y="3086962"/>
              <a:ext cx="184134" cy="23644"/>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973076" y="310912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094233" y="3111352"/>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Bulle ronde 63"/>
            <p:cNvSpPr/>
            <p:nvPr/>
          </p:nvSpPr>
          <p:spPr>
            <a:xfrm>
              <a:off x="4067944" y="2636912"/>
              <a:ext cx="432048" cy="252028"/>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grpSp>
      <p:grpSp>
        <p:nvGrpSpPr>
          <p:cNvPr id="22" name="Groupe 21"/>
          <p:cNvGrpSpPr/>
          <p:nvPr>
            <p:custDataLst>
              <p:tags r:id="rId4"/>
            </p:custDataLst>
          </p:nvPr>
        </p:nvGrpSpPr>
        <p:grpSpPr>
          <a:xfrm>
            <a:off x="6999414" y="3156218"/>
            <a:ext cx="1730477" cy="2500827"/>
            <a:chOff x="6741459" y="2034988"/>
            <a:chExt cx="2232212" cy="3048000"/>
          </a:xfrm>
        </p:grpSpPr>
        <p:sp>
          <p:nvSpPr>
            <p:cNvPr id="23" name="Rectangle 22"/>
            <p:cNvSpPr/>
            <p:nvPr/>
          </p:nvSpPr>
          <p:spPr>
            <a:xfrm>
              <a:off x="6741459" y="2034988"/>
              <a:ext cx="2232212" cy="3048000"/>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6849035" y="2223247"/>
              <a:ext cx="1990165" cy="461665"/>
            </a:xfrm>
            <a:prstGeom prst="rect">
              <a:avLst/>
            </a:prstGeom>
            <a:noFill/>
            <a:ln w="19050">
              <a:solidFill>
                <a:srgbClr val="5AAB45"/>
              </a:solidFill>
            </a:ln>
          </p:spPr>
          <p:txBody>
            <a:bodyPr wrap="square" rtlCol="0">
              <a:spAutoFit/>
            </a:bodyPr>
            <a:lstStyle/>
            <a:p>
              <a:pPr algn="ctr"/>
              <a:r>
                <a:rPr lang="fr-FR" sz="1200" b="1" dirty="0">
                  <a:solidFill>
                    <a:srgbClr val="6CB643"/>
                  </a:solidFill>
                </a:rPr>
                <a:t>Grille d’évaluation</a:t>
              </a:r>
            </a:p>
            <a:p>
              <a:pPr algn="ctr"/>
              <a:r>
                <a:rPr lang="fr-FR" sz="1200" b="1" dirty="0">
                  <a:solidFill>
                    <a:srgbClr val="6CB643"/>
                  </a:solidFill>
                </a:rPr>
                <a:t>Projet XX</a:t>
              </a:r>
            </a:p>
          </p:txBody>
        </p:sp>
        <p:sp>
          <p:nvSpPr>
            <p:cNvPr id="25" name="ZoneTexte 24"/>
            <p:cNvSpPr txBox="1"/>
            <p:nvPr/>
          </p:nvSpPr>
          <p:spPr>
            <a:xfrm>
              <a:off x="6741459" y="2922494"/>
              <a:ext cx="1353671" cy="276999"/>
            </a:xfrm>
            <a:prstGeom prst="rect">
              <a:avLst/>
            </a:prstGeom>
            <a:noFill/>
          </p:spPr>
          <p:txBody>
            <a:bodyPr wrap="square" rtlCol="0">
              <a:spAutoFit/>
            </a:bodyPr>
            <a:lstStyle/>
            <a:p>
              <a:r>
                <a:rPr lang="fr-FR" sz="1200" b="1" dirty="0">
                  <a:solidFill>
                    <a:srgbClr val="6CB643"/>
                  </a:solidFill>
                </a:rPr>
                <a:t>Eligibilité</a:t>
              </a:r>
            </a:p>
          </p:txBody>
        </p:sp>
        <p:sp>
          <p:nvSpPr>
            <p:cNvPr id="27" name="ZoneTexte 26"/>
            <p:cNvSpPr txBox="1"/>
            <p:nvPr/>
          </p:nvSpPr>
          <p:spPr>
            <a:xfrm>
              <a:off x="6741459" y="3333056"/>
              <a:ext cx="1353671" cy="276999"/>
            </a:xfrm>
            <a:prstGeom prst="rect">
              <a:avLst/>
            </a:prstGeom>
            <a:noFill/>
          </p:spPr>
          <p:txBody>
            <a:bodyPr wrap="square" rtlCol="0">
              <a:spAutoFit/>
            </a:bodyPr>
            <a:lstStyle/>
            <a:p>
              <a:r>
                <a:rPr lang="fr-FR" sz="1200" b="1" dirty="0">
                  <a:solidFill>
                    <a:srgbClr val="6CB643"/>
                  </a:solidFill>
                </a:rPr>
                <a:t>Légitimité</a:t>
              </a:r>
            </a:p>
          </p:txBody>
        </p:sp>
        <p:sp>
          <p:nvSpPr>
            <p:cNvPr id="26" name="Rectangle 25"/>
            <p:cNvSpPr/>
            <p:nvPr/>
          </p:nvSpPr>
          <p:spPr>
            <a:xfrm>
              <a:off x="8532813" y="299174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6741459" y="4095964"/>
              <a:ext cx="1353671" cy="276999"/>
            </a:xfrm>
            <a:prstGeom prst="rect">
              <a:avLst/>
            </a:prstGeom>
            <a:noFill/>
          </p:spPr>
          <p:txBody>
            <a:bodyPr wrap="square" rtlCol="0">
              <a:spAutoFit/>
            </a:bodyPr>
            <a:lstStyle/>
            <a:p>
              <a:r>
                <a:rPr lang="fr-FR" sz="1200" b="1" dirty="0">
                  <a:solidFill>
                    <a:srgbClr val="6CB643"/>
                  </a:solidFill>
                </a:rPr>
                <a:t>Pertinence</a:t>
              </a:r>
            </a:p>
          </p:txBody>
        </p:sp>
        <p:sp>
          <p:nvSpPr>
            <p:cNvPr id="28" name="ZoneTexte 27"/>
            <p:cNvSpPr txBox="1"/>
            <p:nvPr/>
          </p:nvSpPr>
          <p:spPr>
            <a:xfrm>
              <a:off x="6741459" y="3737376"/>
              <a:ext cx="1353671" cy="276999"/>
            </a:xfrm>
            <a:prstGeom prst="rect">
              <a:avLst/>
            </a:prstGeom>
            <a:noFill/>
          </p:spPr>
          <p:txBody>
            <a:bodyPr wrap="square" rtlCol="0">
              <a:spAutoFit/>
            </a:bodyPr>
            <a:lstStyle/>
            <a:p>
              <a:r>
                <a:rPr lang="fr-FR" sz="1200" b="1" dirty="0">
                  <a:solidFill>
                    <a:srgbClr val="6CB643"/>
                  </a:solidFill>
                </a:rPr>
                <a:t>Expérience</a:t>
              </a:r>
            </a:p>
          </p:txBody>
        </p:sp>
        <p:sp>
          <p:nvSpPr>
            <p:cNvPr id="31" name="Rectangle 30"/>
            <p:cNvSpPr/>
            <p:nvPr/>
          </p:nvSpPr>
          <p:spPr>
            <a:xfrm>
              <a:off x="8532813" y="3384388"/>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p:cNvSpPr txBox="1"/>
            <p:nvPr/>
          </p:nvSpPr>
          <p:spPr>
            <a:xfrm>
              <a:off x="6741459" y="4470666"/>
              <a:ext cx="1353671" cy="276999"/>
            </a:xfrm>
            <a:prstGeom prst="rect">
              <a:avLst/>
            </a:prstGeom>
            <a:noFill/>
          </p:spPr>
          <p:txBody>
            <a:bodyPr wrap="square" rtlCol="0">
              <a:spAutoFit/>
            </a:bodyPr>
            <a:lstStyle/>
            <a:p>
              <a:r>
                <a:rPr lang="fr-FR" sz="1200" b="1" dirty="0">
                  <a:solidFill>
                    <a:srgbClr val="6CB643"/>
                  </a:solidFill>
                </a:rPr>
                <a:t>Méthode</a:t>
              </a:r>
            </a:p>
          </p:txBody>
        </p:sp>
        <p:sp>
          <p:nvSpPr>
            <p:cNvPr id="44" name="Rectangle 43"/>
            <p:cNvSpPr/>
            <p:nvPr/>
          </p:nvSpPr>
          <p:spPr>
            <a:xfrm>
              <a:off x="8532813" y="416521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p:nvSpPr>
          <p:spPr>
            <a:xfrm>
              <a:off x="8532813" y="380662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Rectangle 44"/>
            <p:cNvSpPr/>
            <p:nvPr/>
          </p:nvSpPr>
          <p:spPr>
            <a:xfrm>
              <a:off x="8532813" y="453991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numéro de diapositive 3"/>
          <p:cNvSpPr>
            <a:spLocks noGrp="1"/>
          </p:cNvSpPr>
          <p:nvPr>
            <p:ph type="sldNum" sz="quarter" idx="14"/>
            <p:custDataLst>
              <p:tags r:id="rId5"/>
            </p:custDataLst>
          </p:nvPr>
        </p:nvSpPr>
        <p:spPr/>
        <p:txBody>
          <a:bodyPr/>
          <a:lstStyle/>
          <a:p>
            <a:fld id="{9242190C-1718-4DF4-AE65-993259183895}" type="slidenum">
              <a:rPr lang="fr-FR" smtClean="0"/>
              <a:t>22</a:t>
            </a:fld>
            <a:endParaRPr lang="fr-FR" dirty="0"/>
          </a:p>
        </p:txBody>
      </p:sp>
    </p:spTree>
    <p:extLst>
      <p:ext uri="{BB962C8B-B14F-4D97-AF65-F5344CB8AC3E}">
        <p14:creationId xmlns:p14="http://schemas.microsoft.com/office/powerpoint/2010/main" val="179642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déposer votre projet ? </a:t>
            </a:r>
          </a:p>
        </p:txBody>
      </p:sp>
      <p:sp>
        <p:nvSpPr>
          <p:cNvPr id="4" name="Espace réservé du contenu 3"/>
          <p:cNvSpPr>
            <a:spLocks noGrp="1"/>
          </p:cNvSpPr>
          <p:nvPr>
            <p:ph idx="1"/>
            <p:custDataLst>
              <p:tags r:id="rId2"/>
            </p:custDataLst>
          </p:nvPr>
        </p:nvSpPr>
        <p:spPr>
          <a:xfrm>
            <a:off x="557334" y="986118"/>
            <a:ext cx="7897091" cy="5719482"/>
          </a:xfrm>
        </p:spPr>
        <p:txBody>
          <a:bodyPr>
            <a:noAutofit/>
          </a:bodyPr>
          <a:lstStyle/>
          <a:p>
            <a:pPr marL="457200" lvl="1" indent="0">
              <a:buNone/>
            </a:pPr>
            <a:endParaRPr lang="fr-FR" dirty="0"/>
          </a:p>
          <a:p>
            <a:r>
              <a:rPr lang="fr-FR" sz="1600" b="1" dirty="0"/>
              <a:t>Modalités pratiques pour déposer votre projet :</a:t>
            </a:r>
          </a:p>
          <a:p>
            <a:pPr marL="0" indent="0">
              <a:buNone/>
            </a:pPr>
            <a:endParaRPr lang="fr-FR" b="1" dirty="0"/>
          </a:p>
          <a:p>
            <a:pPr lvl="1">
              <a:buFont typeface="Wingdings" panose="05000000000000000000" pitchFamily="2" charset="2"/>
              <a:buChar char="Ø"/>
            </a:pPr>
            <a:r>
              <a:rPr lang="fr-FR" b="1" dirty="0"/>
              <a:t>Étape 1 : dépôt en ligne :</a:t>
            </a:r>
            <a:r>
              <a:rPr lang="fr-FR" dirty="0"/>
              <a:t> </a:t>
            </a:r>
            <a:r>
              <a:rPr lang="fr-FR" b="1" u="sng" dirty="0">
                <a:hlinkClick r:id="rId5"/>
              </a:rPr>
              <a:t>https://galis-subventions.cnsa.fr</a:t>
            </a:r>
            <a:r>
              <a:rPr lang="fr-FR" b="1" dirty="0">
                <a:hlinkClick r:id="rId5"/>
              </a:rPr>
              <a:t>/</a:t>
            </a:r>
            <a:endParaRPr lang="fr-FR" b="1" dirty="0"/>
          </a:p>
          <a:p>
            <a:pPr lvl="2">
              <a:buFont typeface="Wingdings" panose="05000000000000000000" pitchFamily="2" charset="2"/>
              <a:buChar char="Ø"/>
            </a:pPr>
            <a:r>
              <a:rPr lang="fr-FR" dirty="0">
                <a:hlinkClick r:id="rId6"/>
              </a:rPr>
              <a:t>Calendrier et modalités pratiques sur le site de la CNSA</a:t>
            </a:r>
            <a:endParaRPr lang="fr-FR" dirty="0"/>
          </a:p>
          <a:p>
            <a:pPr lvl="1">
              <a:buFont typeface="Arial" panose="020B0604020202020204" pitchFamily="34" charset="0"/>
              <a:buChar char="•"/>
            </a:pPr>
            <a:endParaRPr lang="fr-FR" dirty="0"/>
          </a:p>
          <a:p>
            <a:pPr lvl="1">
              <a:buFont typeface="Arial" panose="020B0604020202020204" pitchFamily="34" charset="0"/>
              <a:buChar char="•"/>
            </a:pPr>
            <a:r>
              <a:rPr lang="fr-FR" b="1" dirty="0"/>
              <a:t>Étape 2 : Envoi par courrier avec accusé réception </a:t>
            </a:r>
            <a:r>
              <a:rPr lang="fr-FR" dirty="0"/>
              <a:t>des pièces demandées à l’adresse suivante : </a:t>
            </a:r>
          </a:p>
          <a:p>
            <a:pPr marL="0" indent="0">
              <a:spcBef>
                <a:spcPts val="0"/>
              </a:spcBef>
              <a:buNone/>
            </a:pPr>
            <a:r>
              <a:rPr lang="fr-FR" b="1" dirty="0"/>
              <a:t> 			</a:t>
            </a:r>
            <a:r>
              <a:rPr lang="fr-FR" sz="1200" dirty="0"/>
              <a:t>	</a:t>
            </a:r>
            <a:r>
              <a:rPr lang="fr-FR" sz="1200" b="1" dirty="0"/>
              <a:t>CNSA</a:t>
            </a:r>
          </a:p>
          <a:p>
            <a:pPr marL="0" indent="0" algn="ctr">
              <a:spcBef>
                <a:spcPts val="0"/>
              </a:spcBef>
              <a:buNone/>
            </a:pPr>
            <a:r>
              <a:rPr lang="fr-FR" sz="1200" b="1" dirty="0"/>
              <a:t>Direction de la prospective et des études</a:t>
            </a:r>
          </a:p>
          <a:p>
            <a:pPr marL="0" indent="0" algn="ctr">
              <a:spcBef>
                <a:spcPts val="0"/>
              </a:spcBef>
              <a:buNone/>
            </a:pPr>
            <a:r>
              <a:rPr lang="fr-FR" sz="1200" b="1" dirty="0"/>
              <a:t>Actions innovantes - « Expérimenter 2023 »</a:t>
            </a:r>
          </a:p>
          <a:p>
            <a:pPr marL="0" indent="0" algn="ctr">
              <a:spcBef>
                <a:spcPts val="0"/>
              </a:spcBef>
              <a:buNone/>
            </a:pPr>
            <a:r>
              <a:rPr lang="fr-FR" sz="1200" b="1" dirty="0"/>
              <a:t>66, avenue du Maine</a:t>
            </a:r>
          </a:p>
          <a:p>
            <a:pPr marL="0" indent="0" algn="ctr">
              <a:spcBef>
                <a:spcPts val="0"/>
              </a:spcBef>
              <a:buNone/>
            </a:pPr>
            <a:r>
              <a:rPr lang="fr-FR" sz="1200" b="1" dirty="0"/>
              <a:t>75682 Paris cedex 14</a:t>
            </a:r>
            <a:endParaRPr lang="fr-FR" dirty="0"/>
          </a:p>
          <a:p>
            <a:pPr marL="0" indent="0">
              <a:buNone/>
            </a:pPr>
            <a:endParaRPr lang="fr-FR" dirty="0"/>
          </a:p>
          <a:p>
            <a:r>
              <a:rPr lang="fr-FR" sz="1600" b="1" dirty="0"/>
              <a:t>Guide pour la présentation d'un projet : rédaction du résumé et du projet détaillé</a:t>
            </a:r>
          </a:p>
          <a:p>
            <a:pPr lvl="1">
              <a:buFont typeface="Wingdings" panose="05000000000000000000" pitchFamily="2" charset="2"/>
              <a:buChar char="Ø"/>
            </a:pPr>
            <a:r>
              <a:rPr lang="fr-FR" dirty="0">
                <a:hlinkClick r:id="rId7"/>
              </a:rPr>
              <a:t>Guide accessible sur le site de la CNSA (docx, 141 Ko</a:t>
            </a:r>
            <a:r>
              <a:rPr lang="fr-FR" dirty="0"/>
              <a:t>)</a:t>
            </a:r>
          </a:p>
          <a:p>
            <a:endParaRPr lang="fr-FR" dirty="0"/>
          </a:p>
          <a:p>
            <a:r>
              <a:rPr lang="fr-FR" sz="1600" b="1" dirty="0"/>
              <a:t>Document d’aide pour le dépôt du dossier sur la plate-forme </a:t>
            </a:r>
            <a:r>
              <a:rPr lang="fr-FR" sz="1600" b="1" dirty="0" err="1"/>
              <a:t>Galis</a:t>
            </a:r>
            <a:endParaRPr lang="fr-FR" sz="1600" b="1" dirty="0"/>
          </a:p>
          <a:p>
            <a:pPr lvl="1">
              <a:buFont typeface="Wingdings" panose="05000000000000000000" pitchFamily="2" charset="2"/>
              <a:buChar char="Ø"/>
            </a:pPr>
            <a:r>
              <a:rPr lang="fr-FR" dirty="0">
                <a:hlinkClick r:id="rId8"/>
              </a:rPr>
              <a:t>Création du compte</a:t>
            </a:r>
            <a:endParaRPr lang="fr-FR" dirty="0"/>
          </a:p>
          <a:p>
            <a:pPr lvl="1">
              <a:buFont typeface="Wingdings" panose="05000000000000000000" pitchFamily="2" charset="2"/>
              <a:buChar char="Ø"/>
            </a:pPr>
            <a:r>
              <a:rPr lang="fr-FR" dirty="0">
                <a:hlinkClick r:id="rId9"/>
              </a:rPr>
              <a:t>Dépôt du dossier</a:t>
            </a:r>
            <a:endParaRPr lang="fr-FR" dirty="0"/>
          </a:p>
          <a:p>
            <a:pPr>
              <a:buFont typeface="Wingdings" panose="05000000000000000000" pitchFamily="2" charset="2"/>
              <a:buChar char="ü"/>
            </a:pPr>
            <a:endParaRPr lang="fr-FR" dirty="0"/>
          </a:p>
          <a:p>
            <a:pPr lvl="1">
              <a:buFont typeface="Arial" panose="020B0604020202020204" pitchFamily="34" charset="0"/>
              <a:buChar char="•"/>
            </a:pPr>
            <a:endParaRPr lang="fr-FR" dirty="0"/>
          </a:p>
          <a:p>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23</a:t>
            </a:fld>
            <a:endParaRPr lang="fr-FR"/>
          </a:p>
        </p:txBody>
      </p:sp>
    </p:spTree>
    <p:extLst>
      <p:ext uri="{BB962C8B-B14F-4D97-AF65-F5344CB8AC3E}">
        <p14:creationId xmlns:p14="http://schemas.microsoft.com/office/powerpoint/2010/main" val="415635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pièces constitutives de votre dossier</a:t>
            </a:r>
          </a:p>
        </p:txBody>
      </p:sp>
      <p:graphicFrame>
        <p:nvGraphicFramePr>
          <p:cNvPr id="5" name="Espace réservé du tableau 4"/>
          <p:cNvGraphicFramePr>
            <a:graphicFrameLocks/>
          </p:cNvGraphicFramePr>
          <p:nvPr>
            <p:custDataLst>
              <p:tags r:id="rId2"/>
            </p:custDataLst>
            <p:extLst>
              <p:ext uri="{D42A27DB-BD31-4B8C-83A1-F6EECF244321}">
                <p14:modId xmlns:p14="http://schemas.microsoft.com/office/powerpoint/2010/main" val="1165686864"/>
              </p:ext>
            </p:extLst>
          </p:nvPr>
        </p:nvGraphicFramePr>
        <p:xfrm>
          <a:off x="116542" y="949124"/>
          <a:ext cx="8955740" cy="5853208"/>
        </p:xfrm>
        <a:graphic>
          <a:graphicData uri="http://schemas.openxmlformats.org/drawingml/2006/table">
            <a:tbl>
              <a:tblPr firstRow="1" bandRow="1"/>
              <a:tblGrid>
                <a:gridCol w="1563645">
                  <a:extLst>
                    <a:ext uri="{9D8B030D-6E8A-4147-A177-3AD203B41FA5}">
                      <a16:colId xmlns:a16="http://schemas.microsoft.com/office/drawing/2014/main" val="3772997583"/>
                    </a:ext>
                  </a:extLst>
                </a:gridCol>
                <a:gridCol w="4380161">
                  <a:extLst>
                    <a:ext uri="{9D8B030D-6E8A-4147-A177-3AD203B41FA5}">
                      <a16:colId xmlns:a16="http://schemas.microsoft.com/office/drawing/2014/main" val="2793952184"/>
                    </a:ext>
                  </a:extLst>
                </a:gridCol>
                <a:gridCol w="1407252">
                  <a:extLst>
                    <a:ext uri="{9D8B030D-6E8A-4147-A177-3AD203B41FA5}">
                      <a16:colId xmlns:a16="http://schemas.microsoft.com/office/drawing/2014/main" val="1316709964"/>
                    </a:ext>
                  </a:extLst>
                </a:gridCol>
                <a:gridCol w="1604682">
                  <a:extLst>
                    <a:ext uri="{9D8B030D-6E8A-4147-A177-3AD203B41FA5}">
                      <a16:colId xmlns:a16="http://schemas.microsoft.com/office/drawing/2014/main" val="3400286420"/>
                    </a:ext>
                  </a:extLst>
                </a:gridCol>
              </a:tblGrid>
              <a:tr h="382153">
                <a:tc>
                  <a:txBody>
                    <a:bodyPr/>
                    <a:lstStyle/>
                    <a:p>
                      <a:pPr algn="ctr">
                        <a:lnSpc>
                          <a:spcPts val="1250"/>
                        </a:lnSpc>
                        <a:spcAft>
                          <a:spcPts val="0"/>
                        </a:spcAft>
                      </a:pPr>
                      <a:r>
                        <a:rPr lang="fr-FR" sz="1200" b="1" kern="1800" noProof="0" dirty="0">
                          <a:effectLst/>
                        </a:rPr>
                        <a:t>Pièces</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Contenu</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 Dépôt en ligne</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Envoi par courrier en</a:t>
                      </a:r>
                      <a:r>
                        <a:rPr lang="fr-FR" sz="1200" b="1" kern="1800" baseline="0" noProof="0" dirty="0">
                          <a:effectLst/>
                        </a:rPr>
                        <a:t> recommandé avec accusé réception</a:t>
                      </a:r>
                      <a:endParaRPr lang="fr-FR" sz="1000" b="1" noProof="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989028429"/>
                  </a:ext>
                </a:extLst>
              </a:tr>
              <a:tr h="1092736">
                <a:tc>
                  <a:txBody>
                    <a:bodyPr/>
                    <a:lstStyle/>
                    <a:p>
                      <a:pPr algn="l">
                        <a:lnSpc>
                          <a:spcPts val="1250"/>
                        </a:lnSpc>
                        <a:spcAft>
                          <a:spcPts val="0"/>
                        </a:spcAft>
                      </a:pPr>
                      <a:r>
                        <a:rPr lang="fr-FR" sz="1000" b="1" kern="1800" dirty="0">
                          <a:effectLst/>
                        </a:rPr>
                        <a:t>Formulaire de demande de financement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baseline="0" dirty="0">
                          <a:effectLst/>
                        </a:rPr>
                        <a:t>Édité lors de la procédure en ligne</a:t>
                      </a:r>
                      <a:endParaRPr lang="fr-FR" sz="1000" kern="1800" baseline="0" dirty="0">
                        <a:solidFill>
                          <a:srgbClr val="FF0000"/>
                        </a:solidFill>
                        <a:effectLst/>
                        <a:latin typeface="Arial"/>
                        <a:ea typeface="Times New Roman"/>
                        <a:cs typeface="Arial"/>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Saisie directe sur le site</a:t>
                      </a:r>
                      <a:endParaRPr lang="fr-FR" sz="1000" dirty="0">
                        <a:effectLst/>
                      </a:endParaRPr>
                    </a:p>
                    <a:p>
                      <a:pPr algn="l">
                        <a:lnSpc>
                          <a:spcPts val="1250"/>
                        </a:lnSpc>
                        <a:spcAft>
                          <a:spcPts val="0"/>
                        </a:spcAft>
                      </a:pPr>
                      <a:r>
                        <a:rPr lang="fr-FR" sz="1000" kern="1800" dirty="0">
                          <a:effectLst/>
                        </a:rPr>
                        <a:t>Un document récapitulatif de la demande est généré</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Édition du document récapitulatif </a:t>
                      </a:r>
                    </a:p>
                    <a:p>
                      <a:pPr algn="l">
                        <a:lnSpc>
                          <a:spcPts val="1250"/>
                        </a:lnSpc>
                        <a:spcAft>
                          <a:spcPts val="0"/>
                        </a:spcAft>
                      </a:pPr>
                      <a:r>
                        <a:rPr lang="fr-FR" sz="1000" kern="1800" dirty="0">
                          <a:effectLst/>
                        </a:rPr>
                        <a:t>Envoi en 1 exemplaire daté et signé</a:t>
                      </a:r>
                      <a:endParaRPr lang="fr-FR" sz="1000" b="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3931616995"/>
                  </a:ext>
                </a:extLst>
              </a:tr>
              <a:tr h="368579">
                <a:tc>
                  <a:txBody>
                    <a:bodyPr/>
                    <a:lstStyle/>
                    <a:p>
                      <a:pPr algn="l">
                        <a:lnSpc>
                          <a:spcPts val="1250"/>
                        </a:lnSpc>
                        <a:spcAft>
                          <a:spcPts val="0"/>
                        </a:spcAft>
                      </a:pPr>
                      <a:r>
                        <a:rPr lang="fr-FR" sz="1000" b="1" dirty="0">
                          <a:effectLst/>
                        </a:rPr>
                        <a:t>Projet</a:t>
                      </a:r>
                      <a:r>
                        <a:rPr lang="fr-FR" sz="1000" b="1" baseline="0" dirty="0">
                          <a:effectLst/>
                        </a:rPr>
                        <a:t> détaillé et résumé du projet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Voir diapo</a:t>
                      </a:r>
                      <a:r>
                        <a:rPr lang="fr-FR" sz="1000" kern="1800" baseline="0" dirty="0">
                          <a:effectLst/>
                        </a:rPr>
                        <a:t> suivante et Guide pour la présentation</a:t>
                      </a:r>
                      <a:endParaRPr lang="fr-FR" sz="1000" b="1"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p>
                    <a:p>
                      <a:pPr algn="l">
                        <a:lnSpc>
                          <a:spcPts val="1250"/>
                        </a:lnSpc>
                        <a:spcAft>
                          <a:spcPts val="0"/>
                        </a:spcAft>
                      </a:pPr>
                      <a:r>
                        <a:rPr lang="fr-FR" sz="1000" kern="1800" dirty="0">
                          <a:effectLst/>
                        </a:rPr>
                        <a:t>Format PDF à charger</a:t>
                      </a:r>
                      <a:r>
                        <a:rPr lang="fr-FR" sz="1000" kern="1800" baseline="0" dirty="0">
                          <a:effectLst/>
                        </a:rPr>
                        <a:t> sur la plate-forme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en-US" sz="1000" kern="1800" dirty="0">
                          <a:effectLst/>
                        </a:rPr>
                        <a:t>OUI</a:t>
                      </a:r>
                      <a:endParaRPr lang="fr-FR" sz="1000" dirty="0">
                        <a:effectLst/>
                      </a:endParaRPr>
                    </a:p>
                    <a:p>
                      <a:pPr algn="l">
                        <a:lnSpc>
                          <a:spcPts val="1250"/>
                        </a:lnSpc>
                        <a:spcAft>
                          <a:spcPts val="0"/>
                        </a:spcAft>
                      </a:pPr>
                      <a:r>
                        <a:rPr lang="en-US" sz="1000" kern="1800" dirty="0">
                          <a:effectLst/>
                        </a:rPr>
                        <a:t>Envoi de 1 </a:t>
                      </a:r>
                      <a:r>
                        <a:rPr lang="en-US" sz="1000" kern="1800">
                          <a:effectLst/>
                        </a:rPr>
                        <a:t>exemplaire</a:t>
                      </a:r>
                      <a:endParaRPr lang="fr-FR" sz="1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843731">
                <a:tc>
                  <a:txBody>
                    <a:bodyPr/>
                    <a:lstStyle/>
                    <a:p>
                      <a:pPr algn="l">
                        <a:lnSpc>
                          <a:spcPts val="1250"/>
                        </a:lnSpc>
                        <a:spcAft>
                          <a:spcPts val="0"/>
                        </a:spcAft>
                      </a:pPr>
                      <a:r>
                        <a:rPr lang="fr-FR" sz="1000" b="1" dirty="0">
                          <a:effectLst/>
                        </a:rPr>
                        <a:t>Budget prévisionnel</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dirty="0">
                          <a:effectLst/>
                        </a:rPr>
                        <a:t>Coût</a:t>
                      </a:r>
                      <a:r>
                        <a:rPr lang="fr-FR" sz="1000" baseline="0" dirty="0">
                          <a:effectLst/>
                        </a:rPr>
                        <a:t> total du projet , postes de dépenses et de recettes. </a:t>
                      </a:r>
                      <a:endParaRPr lang="fr-FR" sz="1000" b="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Saisie</a:t>
                      </a:r>
                      <a:r>
                        <a:rPr lang="fr-FR" sz="1000" baseline="0" dirty="0">
                          <a:effectLst/>
                        </a:rPr>
                        <a:t> directe sur le site</a:t>
                      </a:r>
                      <a:endParaRPr lang="fr-FR" sz="1000" b="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Intégré</a:t>
                      </a:r>
                      <a:r>
                        <a:rPr lang="fr-FR" sz="1000" baseline="0" dirty="0">
                          <a:effectLst/>
                        </a:rPr>
                        <a:t> dans le document récapitulatif</a:t>
                      </a:r>
                      <a:endParaRPr lang="fr-FR" sz="1000" dirty="0">
                        <a:solidFill>
                          <a:schemeClr val="tx1"/>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368579">
                <a:tc>
                  <a:txBody>
                    <a:bodyPr/>
                    <a:lstStyle/>
                    <a:p>
                      <a:pPr algn="l">
                        <a:lnSpc>
                          <a:spcPts val="1250"/>
                        </a:lnSpc>
                        <a:spcAft>
                          <a:spcPts val="0"/>
                        </a:spcAft>
                      </a:pPr>
                      <a:r>
                        <a:rPr lang="fr-FR" sz="1000" b="1" kern="1800" dirty="0">
                          <a:effectLst/>
                        </a:rPr>
                        <a:t>RIB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en-US" sz="1000" kern="150" dirty="0">
                          <a:effectLst/>
                        </a:rPr>
                        <a:t>RIB original</a:t>
                      </a:r>
                      <a:r>
                        <a:rPr lang="en-US" sz="1000" kern="150" baseline="0" dirty="0">
                          <a:effectLst/>
                        </a:rPr>
                        <a:t> </a:t>
                      </a:r>
                      <a:endParaRPr lang="fr-FR" sz="1000" b="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latin typeface="+mj-lt"/>
                          <a:ea typeface="Times New Roman"/>
                          <a:cs typeface="Times New Roman"/>
                        </a:rPr>
                        <a:t>NON</a:t>
                      </a:r>
                    </a:p>
                  </a:txBody>
                  <a:tcPr marL="68580" marR="68580" marT="0" marB="0" anchor="ctr"/>
                </a:tc>
                <a:extLst>
                  <a:ext uri="{0D108BD9-81ED-4DB2-BD59-A6C34878D82A}">
                    <a16:rowId xmlns:a16="http://schemas.microsoft.com/office/drawing/2014/main" val="10004"/>
                  </a:ext>
                </a:extLst>
              </a:tr>
              <a:tr h="1403787">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non lucratif</a:t>
                      </a:r>
                      <a:endParaRPr lang="fr-FR" sz="1000" b="1" dirty="0">
                        <a:effectLst/>
                      </a:endParaRPr>
                    </a:p>
                    <a:p>
                      <a:pPr algn="l">
                        <a:lnSpc>
                          <a:spcPts val="1250"/>
                        </a:lnSpc>
                        <a:spcAft>
                          <a:spcPts val="0"/>
                        </a:spcAft>
                      </a:pPr>
                      <a:r>
                        <a:rPr lang="fr-FR" sz="1000" b="1" kern="1800" dirty="0">
                          <a:effectLst/>
                        </a:rPr>
                        <a:t>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Copie des statuts signés déposés ou approuvés </a:t>
                      </a:r>
                    </a:p>
                    <a:p>
                      <a:pPr algn="l">
                        <a:lnSpc>
                          <a:spcPts val="1250"/>
                        </a:lnSpc>
                        <a:spcAft>
                          <a:spcPts val="0"/>
                        </a:spcAft>
                      </a:pPr>
                      <a:r>
                        <a:rPr lang="fr-FR" sz="1000" kern="150" dirty="0">
                          <a:effectLst/>
                        </a:rPr>
                        <a:t>- Derniers comptes annuels approuvés </a:t>
                      </a:r>
                    </a:p>
                    <a:p>
                      <a:pPr algn="l">
                        <a:lnSpc>
                          <a:spcPts val="1250"/>
                        </a:lnSpc>
                        <a:spcAft>
                          <a:spcPts val="0"/>
                        </a:spcAft>
                      </a:pPr>
                      <a:r>
                        <a:rPr lang="fr-FR" sz="1000" kern="150" dirty="0">
                          <a:effectLst/>
                        </a:rPr>
                        <a:t>- Photocopie du récépissé de déclaration de l'association à la Préfecture et, le cas échéant, des modifications</a:t>
                      </a:r>
                    </a:p>
                    <a:p>
                      <a:pPr algn="l">
                        <a:lnSpc>
                          <a:spcPts val="1250"/>
                        </a:lnSpc>
                        <a:spcAft>
                          <a:spcPts val="0"/>
                        </a:spcAft>
                      </a:pPr>
                      <a:r>
                        <a:rPr lang="fr-FR" sz="1000" kern="150" dirty="0">
                          <a:effectLst/>
                        </a:rPr>
                        <a:t>- Copie du rapport du Commissaire aux comptes, datée et signée par le Commissaire aux comptes (dans le cas où le budget de l'organisme comprend plus de 153000 euros de subventions)</a:t>
                      </a:r>
                    </a:p>
                    <a:p>
                      <a:pPr algn="l">
                        <a:lnSpc>
                          <a:spcPts val="1250"/>
                        </a:lnSpc>
                        <a:spcAft>
                          <a:spcPts val="0"/>
                        </a:spcAft>
                      </a:pPr>
                      <a:r>
                        <a:rPr lang="fr-FR" sz="1000" kern="150" dirty="0">
                          <a:effectLst/>
                        </a:rPr>
                        <a:t>- Rapport d'activité de l'organisme</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endParaRPr>
                    </a:p>
                    <a:p>
                      <a:pPr algn="ctr">
                        <a:lnSpc>
                          <a:spcPts val="1250"/>
                        </a:lnSpc>
                        <a:spcAft>
                          <a:spcPts val="0"/>
                        </a:spcAft>
                      </a:pPr>
                      <a:r>
                        <a:rPr lang="fr-FR" sz="1000" kern="1800" dirty="0">
                          <a:effectLst/>
                        </a:rPr>
                        <a:t> </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a:t>
                      </a:r>
                      <a:r>
                        <a:rPr lang="en-US" sz="1000" kern="1800" dirty="0">
                          <a:effectLst/>
                        </a:rPr>
                        <a:t>NON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5"/>
                  </a:ext>
                </a:extLst>
              </a:tr>
              <a:tr h="674985">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lucratif</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Photocopie du K-bis</a:t>
                      </a:r>
                    </a:p>
                    <a:p>
                      <a:pPr algn="l">
                        <a:lnSpc>
                          <a:spcPts val="1250"/>
                        </a:lnSpc>
                        <a:spcAft>
                          <a:spcPts val="0"/>
                        </a:spcAft>
                      </a:pPr>
                      <a:r>
                        <a:rPr lang="fr-FR" sz="1000" kern="150" dirty="0">
                          <a:effectLst/>
                        </a:rPr>
                        <a:t>- Derniers comptes annuels approuvés</a:t>
                      </a:r>
                    </a:p>
                    <a:p>
                      <a:pPr algn="l">
                        <a:lnSpc>
                          <a:spcPts val="1250"/>
                        </a:lnSpc>
                        <a:spcAft>
                          <a:spcPts val="0"/>
                        </a:spcAft>
                      </a:pPr>
                      <a:r>
                        <a:rPr lang="fr-FR" sz="1000" kern="150" dirty="0">
                          <a:effectLst/>
                        </a:rPr>
                        <a:t>- Copie du rapport du Commissaire aux comptes, datée et signée par le Commissaire aux comptes</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N</a:t>
                      </a:r>
                      <a:r>
                        <a:rPr lang="en-US" sz="1000" kern="1800" dirty="0">
                          <a:effectLst/>
                        </a:rPr>
                        <a:t>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r h="349078">
                <a:tc>
                  <a:txBody>
                    <a:bodyPr/>
                    <a:lstStyle/>
                    <a:p>
                      <a:pPr algn="l">
                        <a:lnSpc>
                          <a:spcPts val="1250"/>
                        </a:lnSpc>
                        <a:spcAft>
                          <a:spcPts val="0"/>
                        </a:spcAft>
                      </a:pPr>
                      <a:r>
                        <a:rPr lang="fr-FR" sz="1000" b="1" dirty="0">
                          <a:effectLst/>
                        </a:rPr>
                        <a:t>Annexes</a:t>
                      </a:r>
                      <a:endParaRPr lang="fr-FR" sz="1000" b="1" dirty="0">
                        <a:effectLst/>
                        <a:latin typeface="Arial"/>
                        <a:ea typeface="Times New Roman"/>
                        <a:cs typeface="Times New Roman"/>
                      </a:endParaRPr>
                    </a:p>
                  </a:txBody>
                  <a:tcPr marL="68580" marR="68580" marT="0" marB="0" anchor="ctr"/>
                </a:tc>
                <a:tc>
                  <a:txBody>
                    <a:bodyPr/>
                    <a:lstStyle/>
                    <a:p>
                      <a:pPr marL="171450" indent="-171450" algn="l">
                        <a:lnSpc>
                          <a:spcPts val="1250"/>
                        </a:lnSpc>
                        <a:spcAft>
                          <a:spcPts val="0"/>
                        </a:spcAft>
                        <a:buFontTx/>
                        <a:buChar char="-"/>
                      </a:pPr>
                      <a:r>
                        <a:rPr lang="fr-FR" sz="1000" kern="150" baseline="0" dirty="0">
                          <a:effectLst/>
                        </a:rPr>
                        <a:t>Documents complémentaires permettant de justifier le budget (devis pour la location de salles…)</a:t>
                      </a:r>
                    </a:p>
                    <a:p>
                      <a:pPr marL="171450" indent="-171450" algn="l">
                        <a:lnSpc>
                          <a:spcPts val="1250"/>
                        </a:lnSpc>
                        <a:spcAft>
                          <a:spcPts val="0"/>
                        </a:spcAft>
                        <a:buFontTx/>
                        <a:buChar char="-"/>
                      </a:pPr>
                      <a:r>
                        <a:rPr lang="fr-FR" sz="1000" kern="150" baseline="0" dirty="0">
                          <a:effectLst/>
                          <a:latin typeface="+mn-lt"/>
                          <a:ea typeface="Times New Roman"/>
                          <a:cs typeface="Times New Roman"/>
                        </a:rPr>
                        <a:t>Autres annexes</a:t>
                      </a:r>
                      <a:endParaRPr lang="fr-FR" sz="1000" kern="150" dirty="0">
                        <a:effectLst/>
                        <a:latin typeface="+mn-lt"/>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b="0" dirty="0">
                          <a:effectLst/>
                          <a:latin typeface="+mn-lt"/>
                          <a:ea typeface="+mn-ea"/>
                          <a:cs typeface="+mn-cs"/>
                        </a:rPr>
                        <a:t>OUI</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24</a:t>
            </a:fld>
            <a:endParaRPr lang="fr-FR"/>
          </a:p>
        </p:txBody>
      </p:sp>
      <p:sp>
        <p:nvSpPr>
          <p:cNvPr id="4" name="ZoneTexte 3"/>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0702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est instruit votre projet ? </a:t>
            </a:r>
          </a:p>
        </p:txBody>
      </p:sp>
      <p:sp>
        <p:nvSpPr>
          <p:cNvPr id="17" name="Rectangle 16"/>
          <p:cNvSpPr/>
          <p:nvPr>
            <p:custDataLst>
              <p:tags r:id="rId2"/>
            </p:custDataLst>
          </p:nvPr>
        </p:nvSpPr>
        <p:spPr>
          <a:xfrm>
            <a:off x="882000" y="145228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1 : Réception et validation de l’éligibilité de la demande</a:t>
            </a:r>
          </a:p>
        </p:txBody>
      </p:sp>
      <p:sp>
        <p:nvSpPr>
          <p:cNvPr id="19" name="Rectangle 18"/>
          <p:cNvSpPr/>
          <p:nvPr>
            <p:custDataLst>
              <p:tags r:id="rId3"/>
            </p:custDataLst>
          </p:nvPr>
        </p:nvSpPr>
        <p:spPr>
          <a:xfrm>
            <a:off x="882000" y="223221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2 : Expertises internes (et le cas échéant externes)</a:t>
            </a:r>
          </a:p>
        </p:txBody>
      </p:sp>
      <p:sp>
        <p:nvSpPr>
          <p:cNvPr id="20" name="Rectangle 19"/>
          <p:cNvSpPr/>
          <p:nvPr>
            <p:custDataLst>
              <p:tags r:id="rId4"/>
            </p:custDataLst>
          </p:nvPr>
        </p:nvSpPr>
        <p:spPr>
          <a:xfrm>
            <a:off x="882000" y="2996190"/>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3 : Examen du dossier par le comité des subventions</a:t>
            </a:r>
          </a:p>
        </p:txBody>
      </p:sp>
      <p:sp>
        <p:nvSpPr>
          <p:cNvPr id="21" name="Rectangle 20"/>
          <p:cNvSpPr/>
          <p:nvPr>
            <p:custDataLst>
              <p:tags r:id="rId5"/>
            </p:custDataLst>
          </p:nvPr>
        </p:nvSpPr>
        <p:spPr>
          <a:xfrm>
            <a:off x="882000" y="3792071"/>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4 : Décision et réponse au porteur</a:t>
            </a:r>
          </a:p>
        </p:txBody>
      </p:sp>
      <p:sp>
        <p:nvSpPr>
          <p:cNvPr id="23" name="Rectangle 22"/>
          <p:cNvSpPr/>
          <p:nvPr>
            <p:custDataLst>
              <p:tags r:id="rId6"/>
            </p:custDataLst>
          </p:nvPr>
        </p:nvSpPr>
        <p:spPr>
          <a:xfrm>
            <a:off x="882000" y="4589927"/>
            <a:ext cx="3456918" cy="10757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favorable</a:t>
            </a:r>
          </a:p>
          <a:p>
            <a:pPr marL="285750" indent="-285750">
              <a:buFont typeface="Arial" panose="020B0604020202020204" pitchFamily="34" charset="0"/>
              <a:buChar char="•"/>
            </a:pPr>
            <a:r>
              <a:rPr lang="fr-FR" sz="1400" dirty="0">
                <a:solidFill>
                  <a:schemeClr val="tx1"/>
                </a:solidFill>
              </a:rPr>
              <a:t>Réserves possibles sur certains éléments du projet</a:t>
            </a:r>
          </a:p>
          <a:p>
            <a:pPr marL="285750" indent="-285750">
              <a:buFont typeface="Arial" panose="020B0604020202020204" pitchFamily="34" charset="0"/>
              <a:buChar char="•"/>
            </a:pPr>
            <a:r>
              <a:rPr lang="fr-FR" sz="1400" dirty="0">
                <a:solidFill>
                  <a:schemeClr val="tx1"/>
                </a:solidFill>
              </a:rPr>
              <a:t>Montant accordé égal ou inférieur à la demande</a:t>
            </a:r>
          </a:p>
        </p:txBody>
      </p:sp>
      <p:sp>
        <p:nvSpPr>
          <p:cNvPr id="24" name="Rectangle 23"/>
          <p:cNvSpPr/>
          <p:nvPr>
            <p:custDataLst>
              <p:tags r:id="rId7"/>
            </p:custDataLst>
          </p:nvPr>
        </p:nvSpPr>
        <p:spPr>
          <a:xfrm>
            <a:off x="882000" y="5907739"/>
            <a:ext cx="3456918"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a:p>
            <a:pPr marL="285750" indent="-285750">
              <a:buFont typeface="Arial" panose="020B0604020202020204" pitchFamily="34" charset="0"/>
              <a:buChar char="•"/>
            </a:pPr>
            <a:r>
              <a:rPr lang="fr-FR" sz="1400" dirty="0">
                <a:solidFill>
                  <a:schemeClr val="tx1"/>
                </a:solidFill>
              </a:rPr>
              <a:t>Établissement d’une convention</a:t>
            </a:r>
          </a:p>
        </p:txBody>
      </p:sp>
      <p:sp>
        <p:nvSpPr>
          <p:cNvPr id="25" name="Rectangle 24"/>
          <p:cNvSpPr/>
          <p:nvPr>
            <p:custDataLst>
              <p:tags r:id="rId8"/>
            </p:custDataLst>
          </p:nvPr>
        </p:nvSpPr>
        <p:spPr>
          <a:xfrm>
            <a:off x="4964575" y="4607853"/>
            <a:ext cx="3297425" cy="1057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défavorable</a:t>
            </a:r>
          </a:p>
          <a:p>
            <a:pPr marL="285750" indent="-285750">
              <a:buFont typeface="Arial" panose="020B0604020202020204" pitchFamily="34" charset="0"/>
              <a:buChar char="•"/>
            </a:pPr>
            <a:r>
              <a:rPr lang="fr-FR" sz="1400" dirty="0">
                <a:solidFill>
                  <a:schemeClr val="tx1"/>
                </a:solidFill>
              </a:rPr>
              <a:t>Définitive ou proposition de dépôt d’une nouvelle demande</a:t>
            </a:r>
          </a:p>
        </p:txBody>
      </p:sp>
      <p:sp>
        <p:nvSpPr>
          <p:cNvPr id="26" name="Rectangle 25"/>
          <p:cNvSpPr/>
          <p:nvPr>
            <p:custDataLst>
              <p:tags r:id="rId9"/>
            </p:custDataLst>
          </p:nvPr>
        </p:nvSpPr>
        <p:spPr>
          <a:xfrm>
            <a:off x="5061600" y="5907739"/>
            <a:ext cx="32004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p:txBody>
      </p:sp>
      <p:sp>
        <p:nvSpPr>
          <p:cNvPr id="3" name="Flèche gauche 2"/>
          <p:cNvSpPr/>
          <p:nvPr>
            <p:custDataLst>
              <p:tags r:id="rId10"/>
            </p:custDataLst>
          </p:nvPr>
        </p:nvSpPr>
        <p:spPr>
          <a:xfrm rot="18738836">
            <a:off x="4152506" y="4320534"/>
            <a:ext cx="283460" cy="293855"/>
          </a:xfrm>
          <a:prstGeom prst="leftArrow">
            <a:avLst/>
          </a:prstGeom>
          <a:solidFill>
            <a:srgbClr val="5AAB45"/>
          </a:solidFill>
          <a:ln>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custDataLst>
              <p:tags r:id="rId11"/>
            </p:custDataLst>
          </p:nvPr>
        </p:nvSpPr>
        <p:spPr>
          <a:xfrm rot="13649180">
            <a:off x="4894337" y="4320490"/>
            <a:ext cx="283460" cy="293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4"/>
            <p:custDataLst>
              <p:tags r:id="rId12"/>
            </p:custDataLst>
          </p:nvPr>
        </p:nvSpPr>
        <p:spPr/>
        <p:txBody>
          <a:bodyPr/>
          <a:lstStyle/>
          <a:p>
            <a:fld id="{9242190C-1718-4DF4-AE65-993259183895}" type="slidenum">
              <a:rPr lang="fr-FR" smtClean="0"/>
              <a:t>25</a:t>
            </a:fld>
            <a:endParaRPr lang="fr-FR"/>
          </a:p>
        </p:txBody>
      </p:sp>
    </p:spTree>
    <p:extLst>
      <p:ext uri="{BB962C8B-B14F-4D97-AF65-F5344CB8AC3E}">
        <p14:creationId xmlns:p14="http://schemas.microsoft.com/office/powerpoint/2010/main" val="266293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32416" y="2869496"/>
            <a:ext cx="5803299" cy="1723307"/>
          </a:xfrm>
        </p:spPr>
        <p:txBody>
          <a:bodyPr>
            <a:normAutofit/>
          </a:bodyPr>
          <a:lstStyle/>
          <a:p>
            <a:pPr>
              <a:spcBef>
                <a:spcPts val="600"/>
              </a:spcBef>
              <a:spcAft>
                <a:spcPts val="1200"/>
              </a:spcAft>
            </a:pPr>
            <a:r>
              <a:rPr lang="fr-FR" sz="2400" dirty="0"/>
              <a:t>Votre projet n’est pas éligible… Quelles autres pistes de financement ?</a:t>
            </a:r>
          </a:p>
        </p:txBody>
      </p:sp>
    </p:spTree>
    <p:extLst>
      <p:ext uri="{BB962C8B-B14F-4D97-AF65-F5344CB8AC3E}">
        <p14:creationId xmlns:p14="http://schemas.microsoft.com/office/powerpoint/2010/main" val="386828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51623" y="917053"/>
            <a:ext cx="8804913" cy="5467931"/>
          </a:xfrm>
        </p:spPr>
        <p:txBody>
          <a:bodyPr>
            <a:normAutofit/>
          </a:bodyPr>
          <a:lstStyle/>
          <a:p>
            <a:pPr marL="0" indent="0">
              <a:buNone/>
            </a:pPr>
            <a:endParaRPr lang="fr-FR" sz="1600" b="1" dirty="0"/>
          </a:p>
          <a:p>
            <a:r>
              <a:rPr lang="fr-FR" sz="1600" b="1" dirty="0"/>
              <a:t>C’est un projet de </a:t>
            </a:r>
            <a:r>
              <a:rPr lang="fr-FR" sz="1600" b="1" dirty="0">
                <a:solidFill>
                  <a:schemeClr val="accent3">
                    <a:lumMod val="75000"/>
                  </a:schemeClr>
                </a:solidFill>
              </a:rPr>
              <a:t>recherche </a:t>
            </a:r>
            <a:r>
              <a:rPr lang="fr-FR" sz="1600" b="1" dirty="0"/>
              <a:t>en</a:t>
            </a:r>
            <a:r>
              <a:rPr lang="fr-FR" sz="1600" b="1" dirty="0">
                <a:solidFill>
                  <a:schemeClr val="accent3">
                    <a:lumMod val="75000"/>
                  </a:schemeClr>
                </a:solidFill>
              </a:rPr>
              <a:t> sciences humaines et sociales </a:t>
            </a:r>
            <a:r>
              <a:rPr lang="fr-FR" sz="1600" b="1" dirty="0"/>
              <a:t>ou en </a:t>
            </a:r>
            <a:r>
              <a:rPr lang="fr-FR" sz="1600" b="1" dirty="0">
                <a:solidFill>
                  <a:schemeClr val="accent3">
                    <a:lumMod val="75000"/>
                  </a:schemeClr>
                </a:solidFill>
              </a:rPr>
              <a:t>santé publique </a:t>
            </a:r>
            <a:r>
              <a:rPr lang="fr-FR" sz="1600" b="1" dirty="0"/>
              <a:t>dans le champ du handicap et de la perte d’autonomie</a:t>
            </a:r>
          </a:p>
          <a:p>
            <a:endParaRPr lang="fr-FR" sz="1600" b="1" dirty="0"/>
          </a:p>
          <a:p>
            <a:pPr lvl="1">
              <a:buFont typeface="Wingdings" panose="05000000000000000000" pitchFamily="2" charset="2"/>
              <a:buChar char="Ø"/>
            </a:pPr>
            <a:r>
              <a:rPr lang="fr-FR" b="1" dirty="0"/>
              <a:t>Vous êtes potentiellement éligible à un appel à projets « Recherche » financé par la CNSA</a:t>
            </a:r>
          </a:p>
          <a:p>
            <a:pPr lvl="1">
              <a:buFont typeface="Wingdings" panose="05000000000000000000" pitchFamily="2" charset="2"/>
              <a:buChar char="Ø"/>
            </a:pPr>
            <a:endParaRPr lang="fr-FR" dirty="0"/>
          </a:p>
          <a:p>
            <a:pPr marL="457200" lvl="1" indent="0">
              <a:buNone/>
            </a:pPr>
            <a:r>
              <a:rPr lang="fr-FR" dirty="0"/>
              <a:t>Au sein de l’</a:t>
            </a:r>
            <a:r>
              <a:rPr lang="fr-FR" dirty="0" err="1"/>
              <a:t>IReSP</a:t>
            </a:r>
            <a:r>
              <a:rPr lang="fr-FR" dirty="0"/>
              <a:t>, le programme “</a:t>
            </a:r>
            <a:r>
              <a:rPr lang="fr-FR" b="1" dirty="0">
                <a:solidFill>
                  <a:schemeClr val="accent3">
                    <a:lumMod val="75000"/>
                  </a:schemeClr>
                </a:solidFill>
              </a:rPr>
              <a:t>Autonomie : personnes âgées et personnes en situation de handicap</a:t>
            </a:r>
            <a:r>
              <a:rPr lang="fr-FR" dirty="0"/>
              <a:t>” participe au soutien et à l’animation de la </a:t>
            </a:r>
            <a:r>
              <a:rPr lang="fr-FR" b="1" dirty="0"/>
              <a:t>recherche en sciences humaines et sociales (SHS) et en santé publique </a:t>
            </a:r>
            <a:r>
              <a:rPr lang="fr-FR" dirty="0"/>
              <a:t>sur l’autonomie des personnes âgées et des personnes en situation de handicap. </a:t>
            </a:r>
          </a:p>
          <a:p>
            <a:pPr marL="457200" lvl="1" indent="0">
              <a:buNone/>
            </a:pPr>
            <a:endParaRPr lang="fr-FR" dirty="0"/>
          </a:p>
          <a:p>
            <a:pPr marL="457200" lvl="1" indent="0">
              <a:buNone/>
            </a:pPr>
            <a:r>
              <a:rPr lang="fr-FR" dirty="0"/>
              <a:t>Conduit en collaboration entre l’</a:t>
            </a:r>
            <a:r>
              <a:rPr lang="fr-FR" dirty="0" err="1"/>
              <a:t>IReSP</a:t>
            </a:r>
            <a:r>
              <a:rPr lang="fr-FR" dirty="0"/>
              <a:t> et la Caisse nationale de solidarité et de l’autonomie (CNSA), ce programme développe depuis 2011 des activités de financement de la recherche et d’animation de la communauté de recherche inscrite dans son périmètre d’intervention.</a:t>
            </a:r>
          </a:p>
          <a:p>
            <a:pPr lvl="1">
              <a:buFont typeface="Wingdings" panose="05000000000000000000" pitchFamily="2" charset="2"/>
              <a:buChar char="Ø"/>
            </a:pPr>
            <a:endParaRPr lang="fr-FR" dirty="0"/>
          </a:p>
          <a:p>
            <a:pPr marL="457200" lvl="1" indent="0">
              <a:buNone/>
            </a:pPr>
            <a:r>
              <a:rPr lang="fr-FR" dirty="0"/>
              <a:t>Il est structuré chaque année autour </a:t>
            </a:r>
            <a:r>
              <a:rPr lang="fr-FR" b="1" dirty="0"/>
              <a:t>d’un appel à projet générique</a:t>
            </a:r>
            <a:r>
              <a:rPr lang="fr-FR" dirty="0"/>
              <a:t>, </a:t>
            </a:r>
          </a:p>
          <a:p>
            <a:pPr marL="457200" lvl="1" indent="0">
              <a:buNone/>
            </a:pPr>
            <a:r>
              <a:rPr lang="fr-FR" dirty="0"/>
              <a:t>appelé l’appel à projets « blanc », </a:t>
            </a:r>
            <a:r>
              <a:rPr lang="fr-FR" b="1" dirty="0"/>
              <a:t>et</a:t>
            </a:r>
            <a:r>
              <a:rPr lang="fr-FR" dirty="0"/>
              <a:t> </a:t>
            </a:r>
            <a:r>
              <a:rPr lang="fr-FR" b="1" dirty="0"/>
              <a:t>d’appels à projets thématiques </a:t>
            </a:r>
          </a:p>
          <a:p>
            <a:pPr marL="457200" lvl="1" indent="0">
              <a:buNone/>
            </a:pPr>
            <a:r>
              <a:rPr lang="fr-FR" dirty="0"/>
              <a:t>mobilisés pour soutenir de manière une thématique de recherche particulière.</a:t>
            </a:r>
          </a:p>
          <a:p>
            <a:pPr lvl="1">
              <a:buFont typeface="Wingdings" panose="05000000000000000000" pitchFamily="2" charset="2"/>
              <a:buChar char="Ø"/>
            </a:pPr>
            <a:endParaRPr lang="fr-FR" dirty="0"/>
          </a:p>
          <a:p>
            <a:pPr lvl="1">
              <a:buFont typeface="Wingdings" panose="05000000000000000000" pitchFamily="2" charset="2"/>
              <a:buChar char="Ø"/>
            </a:pPr>
            <a:r>
              <a:rPr lang="fr-FR" b="1" dirty="0"/>
              <a:t>Pour plus de renseignements</a:t>
            </a:r>
            <a:r>
              <a:rPr lang="fr-FR" dirty="0"/>
              <a:t>, consultez le </a:t>
            </a:r>
            <a:r>
              <a:rPr lang="fr-FR" dirty="0">
                <a:hlinkClick r:id="rId5"/>
              </a:rPr>
              <a:t>site de la CNSA</a:t>
            </a:r>
            <a:r>
              <a:rPr lang="fr-FR" dirty="0"/>
              <a:t> ou le </a:t>
            </a:r>
            <a:r>
              <a:rPr lang="fr-FR" dirty="0">
                <a:hlinkClick r:id="rId6"/>
              </a:rPr>
              <a:t>site de l’</a:t>
            </a:r>
            <a:r>
              <a:rPr lang="fr-FR" dirty="0" err="1">
                <a:hlinkClick r:id="rId6"/>
              </a:rPr>
              <a:t>IReSP</a:t>
            </a:r>
            <a:endParaRPr lang="fr-FR" dirty="0"/>
          </a:p>
          <a:p>
            <a:pPr marL="457200" lvl="1" indent="0">
              <a:buNone/>
            </a:pPr>
            <a:endParaRPr lang="fr-FR"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27</a:t>
            </a:fld>
            <a:endParaRPr lang="fr-FR" dirty="0"/>
          </a:p>
        </p:txBody>
      </p:sp>
      <p:pic>
        <p:nvPicPr>
          <p:cNvPr id="6" name="Image 5">
            <a:extLst>
              <a:ext uri="{FF2B5EF4-FFF2-40B4-BE49-F238E27FC236}">
                <a16:creationId xmlns:a16="http://schemas.microsoft.com/office/drawing/2014/main" id="{64CA99FE-1A16-4899-A8C8-E5AE5429A4C6}"/>
              </a:ext>
            </a:extLst>
          </p:cNvPr>
          <p:cNvPicPr>
            <a:picLocks noChangeAspect="1"/>
          </p:cNvPicPr>
          <p:nvPr/>
        </p:nvPicPr>
        <p:blipFill rotWithShape="1">
          <a:blip r:embed="rId7"/>
          <a:srcRect t="18346" b="14745"/>
          <a:stretch/>
        </p:blipFill>
        <p:spPr>
          <a:xfrm>
            <a:off x="6553199" y="3980871"/>
            <a:ext cx="2222501" cy="1487055"/>
          </a:xfrm>
          <a:prstGeom prst="rect">
            <a:avLst/>
          </a:prstGeom>
        </p:spPr>
      </p:pic>
    </p:spTree>
    <p:extLst>
      <p:ext uri="{BB962C8B-B14F-4D97-AF65-F5344CB8AC3E}">
        <p14:creationId xmlns:p14="http://schemas.microsoft.com/office/powerpoint/2010/main" val="402699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38923" y="1028699"/>
            <a:ext cx="8714577" cy="5692776"/>
          </a:xfrm>
        </p:spPr>
        <p:txBody>
          <a:bodyPr>
            <a:normAutofit fontScale="77500" lnSpcReduction="20000"/>
          </a:bodyPr>
          <a:lstStyle/>
          <a:p>
            <a:r>
              <a:rPr lang="fr-FR" sz="2100" b="1" dirty="0"/>
              <a:t>C’est un projet de </a:t>
            </a:r>
            <a:r>
              <a:rPr lang="fr-FR" sz="2100" b="1" dirty="0">
                <a:solidFill>
                  <a:schemeClr val="accent3">
                    <a:lumMod val="75000"/>
                  </a:schemeClr>
                </a:solidFill>
              </a:rPr>
              <a:t>recherche </a:t>
            </a:r>
            <a:r>
              <a:rPr lang="fr-FR" sz="2100" b="1" dirty="0"/>
              <a:t>dans le champ du handicap et de la perte d’autonomie</a:t>
            </a:r>
          </a:p>
          <a:p>
            <a:endParaRPr lang="fr-FR" sz="2100" b="1" dirty="0"/>
          </a:p>
          <a:p>
            <a:pPr lvl="1">
              <a:buFont typeface="Wingdings" panose="05000000000000000000" pitchFamily="2" charset="2"/>
              <a:buChar char="Ø"/>
            </a:pPr>
            <a:r>
              <a:rPr lang="fr-FR" sz="1800" b="1" dirty="0"/>
              <a:t>Vous êtes potentiellement éligible à un appel à projets du Programme prioritaire de recherche « Autonomie : vieillissement et situations de handicap » de l’Agence nationale de la recherche</a:t>
            </a:r>
          </a:p>
          <a:p>
            <a:pPr lvl="1">
              <a:buFont typeface="Wingdings" panose="05000000000000000000" pitchFamily="2" charset="2"/>
              <a:buChar char="Ø"/>
            </a:pPr>
            <a:endParaRPr lang="fr-FR" dirty="0"/>
          </a:p>
          <a:p>
            <a:pPr marL="0" indent="0">
              <a:spcAft>
                <a:spcPts val="1200"/>
              </a:spcAft>
              <a:buNone/>
            </a:pPr>
            <a:r>
              <a:rPr lang="fr-FR" dirty="0"/>
              <a:t>Financé par le plan « France 2030 » à hauteur de 30 millions d’euros sur la période 2021-2026, ce programme cible spécifiquement l’autonomie en lien avec l’avancée en âge ou les situations de handicap. </a:t>
            </a:r>
            <a:r>
              <a:rPr lang="fr-FR" b="1" dirty="0"/>
              <a:t>L’ANR a publié le 8 novembre 2022 le texte du second appel à projets du PPR Autonomie (date limite de soumission des dossiers fixée au 17/03/2023 à 11h) sur les priorités suivantes </a:t>
            </a:r>
            <a:r>
              <a:rPr lang="fr-FR" dirty="0"/>
              <a:t>:</a:t>
            </a:r>
          </a:p>
          <a:p>
            <a:pPr>
              <a:spcAft>
                <a:spcPts val="600"/>
              </a:spcAft>
            </a:pPr>
            <a:r>
              <a:rPr lang="fr-FR" b="1" dirty="0"/>
              <a:t>Éclairer les situations de vie et les expériences d’autonomisation et de réduction de l’autonomie</a:t>
            </a:r>
          </a:p>
          <a:p>
            <a:pPr marL="0" indent="0">
              <a:spcAft>
                <a:spcPts val="1200"/>
              </a:spcAft>
              <a:buNone/>
            </a:pPr>
            <a:r>
              <a:rPr lang="fr-FR" dirty="0"/>
              <a:t>Les projets proposés devront analyser les situations et les expériences de l’autonomisation et de la réduction de l’autonomie, à la fois du point de vue des facteurs institutionnels et contextuels (les conditions de vie, d’emploi, d’habitat, les équipements publics et privés, le tissu associatif, l’accès aux politiques sociales et sanitaires, etc.) et du point de vue des individus, de leurs caractéristiques (genre, appartenance sociale, ethnique, orientation sexuelle, etc.) et de leurs histoires personnelles (naissance, maladies, accidents, transitions d’âge).</a:t>
            </a:r>
          </a:p>
          <a:p>
            <a:pPr>
              <a:spcAft>
                <a:spcPts val="600"/>
              </a:spcAft>
            </a:pPr>
            <a:r>
              <a:rPr lang="fr-FR" b="1" dirty="0"/>
              <a:t>Éclairer la conception, la réception et les usages des dispositifs et expérimentations innovants</a:t>
            </a:r>
          </a:p>
          <a:p>
            <a:pPr marL="0" indent="0">
              <a:spcAft>
                <a:spcPts val="1200"/>
              </a:spcAft>
              <a:buNone/>
            </a:pPr>
            <a:r>
              <a:rPr lang="fr-FR" dirty="0"/>
              <a:t>Les projets proposés devront étudier la conception, la réception et les usages de dispositifs et expérimentations innovants (existants ou non, qu’ils soient technologiques, sociaux, organisationnels, etc.) en matière de compensation, suppléance, d’adaptation de l’environnement et d’accompagnement humain des personnes en vue de leur autonomie. Ces dispositifs et expérimentations innovants peuvent concerner divers domaines de la vie (communication, mobilité, relations et interactions sociales, etc.) dans le cadre de différentes activités sociales (travail, loisirs, éducation, logement, vie citoyenne, sport et activités physiques, etc.).</a:t>
            </a:r>
          </a:p>
          <a:p>
            <a:pPr marL="0" indent="0">
              <a:spcAft>
                <a:spcPts val="1200"/>
              </a:spcAft>
              <a:buNone/>
            </a:pPr>
            <a:r>
              <a:rPr lang="fr-FR" dirty="0"/>
              <a:t>Cet appel à projets dispose d’une enveloppe de 19 millions d’euros. Les projets de recherche financés dans le cadre de cet appel auront une durée de 3 à 5 ans. Le montant des aides allouées dans le cadre de France 2030 sera de 1 à 3,5 millions d’euros maximum par projet. Tous les projets devront inclure un volet « formation par la recherche », en finançant des mastériens, doctorants et </a:t>
            </a:r>
            <a:r>
              <a:rPr lang="fr-FR" dirty="0" err="1"/>
              <a:t>post-doctorants</a:t>
            </a:r>
            <a:r>
              <a:rPr lang="fr-FR" dirty="0"/>
              <a:t> chargés de la réalisation du projet de recherche.</a:t>
            </a:r>
          </a:p>
          <a:p>
            <a:pPr marL="0" indent="0">
              <a:buNone/>
            </a:pPr>
            <a:r>
              <a:rPr lang="fr-FR" dirty="0"/>
              <a:t>Pour présenter ce second appel à projet, un webinaire est organisé par le PPR « Autonomie » le 9 décembre 2022 de 9h30 à 12h30. L’inscription est obligatoire </a:t>
            </a:r>
            <a:r>
              <a:rPr lang="fr-FR" dirty="0">
                <a:hlinkClick r:id="rId5"/>
              </a:rPr>
              <a:t>à cette adresse</a:t>
            </a:r>
            <a:r>
              <a:rPr lang="fr-FR" dirty="0"/>
              <a:t>.</a:t>
            </a:r>
            <a:endParaRPr lang="fr-FR" u="sng" dirty="0"/>
          </a:p>
          <a:p>
            <a:endParaRPr lang="fr-FR" dirty="0"/>
          </a:p>
          <a:p>
            <a:pPr marL="0" indent="0">
              <a:buNone/>
            </a:pPr>
            <a:r>
              <a:rPr lang="fr-FR" dirty="0"/>
              <a:t>Vous trouverez ci-dessous des liens pour plus de détails sur les attendus : </a:t>
            </a:r>
          </a:p>
          <a:p>
            <a:pPr lvl="1">
              <a:buFont typeface="Courier New" panose="02070309020205020404" pitchFamily="49" charset="0"/>
              <a:buChar char="o"/>
            </a:pPr>
            <a:r>
              <a:rPr lang="fr-FR" dirty="0">
                <a:hlinkClick r:id="rId6"/>
              </a:rPr>
              <a:t>Le texte de l’appel à projets</a:t>
            </a:r>
            <a:r>
              <a:rPr lang="fr-FR" dirty="0"/>
              <a:t> </a:t>
            </a:r>
          </a:p>
          <a:p>
            <a:pPr lvl="1">
              <a:buFont typeface="Courier New" panose="02070309020205020404" pitchFamily="49" charset="0"/>
              <a:buChar char="o"/>
            </a:pPr>
            <a:r>
              <a:rPr lang="fr-FR" dirty="0">
                <a:hlinkClick r:id="rId7"/>
              </a:rPr>
              <a:t>Le lien de l’actualité présentant le texte</a:t>
            </a: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28</a:t>
            </a:fld>
            <a:endParaRPr lang="fr-FR" dirty="0"/>
          </a:p>
        </p:txBody>
      </p:sp>
    </p:spTree>
    <p:extLst>
      <p:ext uri="{BB962C8B-B14F-4D97-AF65-F5344CB8AC3E}">
        <p14:creationId xmlns:p14="http://schemas.microsoft.com/office/powerpoint/2010/main" val="412033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76726" y="719197"/>
            <a:ext cx="7347963" cy="3005354"/>
          </a:xfrm>
        </p:spPr>
        <p:txBody>
          <a:bodyPr>
            <a:normAutofit fontScale="77500" lnSpcReduction="20000"/>
          </a:bodyPr>
          <a:lstStyle/>
          <a:p>
            <a:pPr marL="0" indent="0">
              <a:buNone/>
            </a:pPr>
            <a:endParaRPr lang="fr-FR" sz="1800" b="1" dirty="0"/>
          </a:p>
          <a:p>
            <a:r>
              <a:rPr lang="fr-FR" sz="2100" b="1" dirty="0"/>
              <a:t>C’est </a:t>
            </a:r>
            <a:r>
              <a:rPr lang="fr-FR" sz="2100" b="1" dirty="0">
                <a:solidFill>
                  <a:schemeClr val="accent3">
                    <a:lumMod val="75000"/>
                  </a:schemeClr>
                </a:solidFill>
              </a:rPr>
              <a:t>un projet d’expérimentation </a:t>
            </a:r>
            <a:r>
              <a:rPr lang="fr-FR" sz="2100" b="1" dirty="0"/>
              <a:t>visant à améliorer :</a:t>
            </a:r>
          </a:p>
          <a:p>
            <a:pPr marL="0" indent="0">
              <a:buNone/>
            </a:pPr>
            <a:r>
              <a:rPr lang="fr-FR" sz="1800" dirty="0"/>
              <a:t>- la pertinence et la qualité de la prise en charge sanitaire, sociale ou médico-sociale,</a:t>
            </a:r>
          </a:p>
          <a:p>
            <a:pPr marL="0" indent="0">
              <a:buNone/>
            </a:pPr>
            <a:r>
              <a:rPr lang="fr-FR" sz="1800" dirty="0"/>
              <a:t>- les parcours des usagers, via notamment une meilleure coordination des acteurs,</a:t>
            </a:r>
          </a:p>
          <a:p>
            <a:pPr marL="0" indent="0">
              <a:buNone/>
            </a:pPr>
            <a:r>
              <a:rPr lang="fr-FR" sz="1800" dirty="0"/>
              <a:t>- l’efficience du système de santé,</a:t>
            </a:r>
          </a:p>
          <a:p>
            <a:pPr marL="0" indent="0">
              <a:buNone/>
            </a:pPr>
            <a:r>
              <a:rPr lang="fr-FR" sz="1800" dirty="0"/>
              <a:t>- l’accès aux prises en charge (de prévention, sanitaire et médico-sociales).</a:t>
            </a:r>
          </a:p>
          <a:p>
            <a:endParaRPr lang="fr-FR" sz="1800" b="1" dirty="0"/>
          </a:p>
          <a:p>
            <a:r>
              <a:rPr lang="fr-FR" sz="2100" b="1" dirty="0"/>
              <a:t>Et </a:t>
            </a:r>
            <a:r>
              <a:rPr lang="fr-FR" sz="2100" b="1" dirty="0">
                <a:solidFill>
                  <a:schemeClr val="accent3">
                    <a:lumMod val="75000"/>
                  </a:schemeClr>
                </a:solidFill>
              </a:rPr>
              <a:t>qui nécessite une des dérogations listées à l’article 51 de la LFSS pour 2018</a:t>
            </a:r>
            <a:r>
              <a:rPr lang="fr-FR" sz="2100" dirty="0"/>
              <a:t>, notamment des dérogations </a:t>
            </a:r>
            <a:r>
              <a:rPr lang="fr-FR" sz="1800" dirty="0"/>
              <a:t>:</a:t>
            </a:r>
          </a:p>
          <a:p>
            <a:pPr marL="0" indent="0">
              <a:buNone/>
            </a:pPr>
            <a:r>
              <a:rPr lang="fr-FR" sz="1800" dirty="0"/>
              <a:t>- aux règles de facturation et de tarification pour tous les offreurs de soins,</a:t>
            </a:r>
          </a:p>
          <a:p>
            <a:pPr marL="0" indent="0">
              <a:buNone/>
            </a:pPr>
            <a:r>
              <a:rPr lang="fr-FR" sz="1800" dirty="0"/>
              <a:t>- au panier de soins remboursables, </a:t>
            </a:r>
          </a:p>
          <a:p>
            <a:pPr marL="0" indent="0">
              <a:buNone/>
            </a:pPr>
            <a:r>
              <a:rPr lang="fr-FR" sz="1800" dirty="0"/>
              <a:t>- à la participation financière des patients ou partage d’honoraires entre professionnels</a:t>
            </a:r>
          </a:p>
          <a:p>
            <a:pPr marL="0" indent="0">
              <a:buNone/>
            </a:pPr>
            <a:r>
              <a:rPr lang="fr-FR" sz="1800" dirty="0"/>
              <a:t>- sur l’organisation du système de sante (avec avis HAS) , etc.</a:t>
            </a:r>
          </a:p>
          <a:p>
            <a:pPr lvl="1">
              <a:buFont typeface="Wingdings" panose="05000000000000000000" pitchFamily="2" charset="2"/>
              <a:buChar char="Ø"/>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29</a:t>
            </a:fld>
            <a:endParaRPr lang="fr-FR" dirty="0"/>
          </a:p>
        </p:txBody>
      </p:sp>
      <p:pic>
        <p:nvPicPr>
          <p:cNvPr id="4" name="Image 3">
            <a:extLst>
              <a:ext uri="{FF2B5EF4-FFF2-40B4-BE49-F238E27FC236}">
                <a16:creationId xmlns:a16="http://schemas.microsoft.com/office/drawing/2014/main" id="{C7B73717-9DEB-4CE3-A7DA-3040F4D80430}"/>
              </a:ext>
            </a:extLst>
          </p:cNvPr>
          <p:cNvPicPr>
            <a:picLocks noChangeAspect="1"/>
          </p:cNvPicPr>
          <p:nvPr/>
        </p:nvPicPr>
        <p:blipFill rotWithShape="1">
          <a:blip r:embed="rId5"/>
          <a:srcRect l="13996" r="19874"/>
          <a:stretch/>
        </p:blipFill>
        <p:spPr>
          <a:xfrm>
            <a:off x="7385538" y="1075298"/>
            <a:ext cx="1758462" cy="1780593"/>
          </a:xfrm>
          <a:prstGeom prst="rect">
            <a:avLst/>
          </a:prstGeom>
        </p:spPr>
      </p:pic>
      <p:sp>
        <p:nvSpPr>
          <p:cNvPr id="5" name="ZoneTexte 4">
            <a:extLst>
              <a:ext uri="{FF2B5EF4-FFF2-40B4-BE49-F238E27FC236}">
                <a16:creationId xmlns:a16="http://schemas.microsoft.com/office/drawing/2014/main" id="{5B9F48DA-B0BC-4407-8F89-E2DAE1448D5F}"/>
              </a:ext>
            </a:extLst>
          </p:cNvPr>
          <p:cNvSpPr txBox="1"/>
          <p:nvPr/>
        </p:nvSpPr>
        <p:spPr>
          <a:xfrm>
            <a:off x="161925" y="4662463"/>
            <a:ext cx="8373979" cy="1674305"/>
          </a:xfrm>
          <a:prstGeom prst="rect">
            <a:avLst/>
          </a:prstGeom>
          <a:noFill/>
        </p:spPr>
        <p:txBody>
          <a:bodyPr wrap="square" rtlCol="0">
            <a:spAutoFit/>
          </a:bodyPr>
          <a:lstStyle/>
          <a:p>
            <a:pPr lvl="1" defTabSz="914400">
              <a:spcBef>
                <a:spcPct val="20000"/>
              </a:spcBef>
              <a:buClr>
                <a:srgbClr val="6CB643"/>
              </a:buClr>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400" dirty="0">
                <a:solidFill>
                  <a:prstClr val="black"/>
                </a:solidFill>
                <a:latin typeface="Arial" charset="0"/>
                <a:cs typeface="Arial" charset="0"/>
              </a:rPr>
              <a:t>Le dispositif est opérationnel </a:t>
            </a:r>
            <a:r>
              <a:rPr lang="fr-FR" sz="1400" b="1" dirty="0">
                <a:solidFill>
                  <a:prstClr val="black"/>
                </a:solidFill>
                <a:latin typeface="Arial" charset="0"/>
                <a:cs typeface="Arial" charset="0"/>
              </a:rPr>
              <a:t>depuis avril 2018</a:t>
            </a:r>
            <a:endParaRPr lang="fr-FR" sz="1400" dirty="0">
              <a:solidFill>
                <a:prstClr val="black"/>
              </a:solidFill>
              <a:latin typeface="Arial" charset="0"/>
              <a:cs typeface="Arial" charset="0"/>
            </a:endParaRPr>
          </a:p>
          <a:p>
            <a:pPr lvl="1" defTabSz="914400">
              <a:spcBef>
                <a:spcPct val="20000"/>
              </a:spcBef>
              <a:buClr>
                <a:srgbClr val="6CB643"/>
              </a:buClr>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400" dirty="0">
                <a:solidFill>
                  <a:prstClr val="black"/>
                </a:solidFill>
                <a:latin typeface="Arial" charset="0"/>
                <a:cs typeface="Arial" charset="0"/>
              </a:rPr>
              <a:t>Voir les démarches pour déposer un projet </a:t>
            </a:r>
            <a:r>
              <a:rPr lang="fr-FR" sz="1400" b="1" dirty="0">
                <a:solidFill>
                  <a:prstClr val="black"/>
                </a:solidFill>
                <a:latin typeface="Arial" charset="0"/>
                <a:cs typeface="Arial" charset="0"/>
              </a:rPr>
              <a:t>: </a:t>
            </a:r>
            <a:r>
              <a:rPr lang="fr-FR" sz="1600" b="1" dirty="0">
                <a:solidFill>
                  <a:schemeClr val="accent1">
                    <a:lumMod val="75000"/>
                  </a:schemeClr>
                </a:solidFill>
                <a:latin typeface="Arial" charset="0"/>
                <a:cs typeface="Arial" charset="0"/>
                <a:hlinkClick r:id="rId6">
                  <a:extLst>
                    <a:ext uri="{A12FA001-AC4F-418D-AE19-62706E023703}">
                      <ahyp:hlinkClr xmlns:ahyp="http://schemas.microsoft.com/office/drawing/2018/hyperlinkcolor" val="tx"/>
                    </a:ext>
                  </a:extLst>
                </a:hlinkClick>
              </a:rPr>
              <a:t>ici</a:t>
            </a:r>
            <a:endParaRPr lang="fr-FR" sz="1600" b="1" dirty="0">
              <a:solidFill>
                <a:schemeClr val="accent1">
                  <a:lumMod val="75000"/>
                </a:schemeClr>
              </a:solidFill>
              <a:latin typeface="Arial" charset="0"/>
              <a:cs typeface="Arial" charset="0"/>
            </a:endParaRPr>
          </a:p>
          <a:p>
            <a:pPr lvl="1" defTabSz="914400">
              <a:spcBef>
                <a:spcPct val="20000"/>
              </a:spcBef>
              <a:buClr>
                <a:srgbClr val="6CB643"/>
              </a:buClr>
            </a:pPr>
            <a:endParaRPr lang="fr-FR" sz="1600" b="1" dirty="0">
              <a:solidFill>
                <a:schemeClr val="accent1">
                  <a:lumMod val="75000"/>
                </a:schemeClr>
              </a:solidFill>
              <a:latin typeface="Arial" charset="0"/>
              <a:cs typeface="Arial" charset="0"/>
            </a:endParaRPr>
          </a:p>
        </p:txBody>
      </p:sp>
      <p:pic>
        <p:nvPicPr>
          <p:cNvPr id="6" name="Image 5">
            <a:extLst>
              <a:ext uri="{FF2B5EF4-FFF2-40B4-BE49-F238E27FC236}">
                <a16:creationId xmlns:a16="http://schemas.microsoft.com/office/drawing/2014/main" id="{AEADFD30-C97E-43BF-ADB2-5AB39FB3603F}"/>
              </a:ext>
            </a:extLst>
          </p:cNvPr>
          <p:cNvPicPr>
            <a:picLocks noChangeAspect="1"/>
          </p:cNvPicPr>
          <p:nvPr/>
        </p:nvPicPr>
        <p:blipFill>
          <a:blip r:embed="rId7"/>
          <a:stretch>
            <a:fillRect/>
          </a:stretch>
        </p:blipFill>
        <p:spPr>
          <a:xfrm>
            <a:off x="5097502" y="5026208"/>
            <a:ext cx="3884573" cy="1445061"/>
          </a:xfrm>
          <a:prstGeom prst="rect">
            <a:avLst/>
          </a:prstGeom>
        </p:spPr>
      </p:pic>
      <p:sp>
        <p:nvSpPr>
          <p:cNvPr id="7" name="ZoneTexte 6">
            <a:extLst>
              <a:ext uri="{FF2B5EF4-FFF2-40B4-BE49-F238E27FC236}">
                <a16:creationId xmlns:a16="http://schemas.microsoft.com/office/drawing/2014/main" id="{92CC1EC1-4214-49C1-9BEC-D36CBE4A75EE}"/>
              </a:ext>
            </a:extLst>
          </p:cNvPr>
          <p:cNvSpPr txBox="1"/>
          <p:nvPr/>
        </p:nvSpPr>
        <p:spPr>
          <a:xfrm>
            <a:off x="185371" y="3496228"/>
            <a:ext cx="8588180" cy="1538883"/>
          </a:xfrm>
          <a:prstGeom prst="rect">
            <a:avLst/>
          </a:prstGeom>
          <a:noFill/>
        </p:spPr>
        <p:txBody>
          <a:bodyPr wrap="square" rtlCol="0">
            <a:spAutoFit/>
          </a:bodyPr>
          <a:lstStyle/>
          <a:p>
            <a:pPr lvl="0" defTabSz="914400">
              <a:spcBef>
                <a:spcPct val="20000"/>
              </a:spcBef>
              <a:buClr>
                <a:srgbClr val="6CB643"/>
              </a:buClr>
            </a:pPr>
            <a:endParaRPr lang="fr-FR" sz="13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500" dirty="0">
                <a:solidFill>
                  <a:prstClr val="black"/>
                </a:solidFill>
                <a:latin typeface="Arial" charset="0"/>
                <a:cs typeface="Arial" charset="0"/>
              </a:rPr>
              <a:t>Vous êtes potentiellement éligible à un financement dans le cadre de l’</a:t>
            </a:r>
            <a:r>
              <a:rPr lang="fr-FR" b="1" dirty="0">
                <a:solidFill>
                  <a:schemeClr val="accent3">
                    <a:lumMod val="75000"/>
                  </a:schemeClr>
                </a:solidFill>
                <a:latin typeface="Arial" charset="0"/>
                <a:cs typeface="Arial" charset="0"/>
              </a:rPr>
              <a:t>Article 51</a:t>
            </a:r>
            <a:r>
              <a:rPr lang="fr-FR" b="1" dirty="0">
                <a:solidFill>
                  <a:prstClr val="black"/>
                </a:solidFill>
                <a:latin typeface="Arial" charset="0"/>
                <a:cs typeface="Arial" charset="0"/>
              </a:rPr>
              <a:t>. </a:t>
            </a:r>
            <a:endParaRPr lang="fr-FR" sz="15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endParaRPr lang="fr-FR" sz="11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100" dirty="0">
                <a:solidFill>
                  <a:prstClr val="black"/>
                </a:solidFill>
                <a:latin typeface="Arial" charset="0"/>
                <a:cs typeface="Arial" charset="0"/>
              </a:rPr>
              <a:t>Il s’agit là d’une </a:t>
            </a:r>
            <a:r>
              <a:rPr lang="fr-FR" sz="1100" b="1" dirty="0">
                <a:solidFill>
                  <a:prstClr val="black"/>
                </a:solidFill>
                <a:latin typeface="Arial" charset="0"/>
                <a:cs typeface="Arial" charset="0"/>
              </a:rPr>
              <a:t>véritable opportunité </a:t>
            </a:r>
            <a:r>
              <a:rPr lang="fr-FR" sz="1100" dirty="0">
                <a:solidFill>
                  <a:prstClr val="black"/>
                </a:solidFill>
                <a:latin typeface="Arial" charset="0"/>
                <a:cs typeface="Arial" charset="0"/>
              </a:rPr>
              <a:t>pour tester de nouvelles approches puisque ce dispositif permet de </a:t>
            </a:r>
            <a:r>
              <a:rPr lang="fr-FR" sz="1100" b="1" dirty="0">
                <a:solidFill>
                  <a:prstClr val="black"/>
                </a:solidFill>
                <a:latin typeface="Arial" charset="0"/>
                <a:cs typeface="Arial" charset="0"/>
              </a:rPr>
              <a:t>déroger à de nombreuses règles de financement de droit commun</a:t>
            </a:r>
            <a:r>
              <a:rPr lang="fr-FR" sz="1100" dirty="0">
                <a:solidFill>
                  <a:prstClr val="black"/>
                </a:solidFill>
                <a:latin typeface="Arial" charset="0"/>
                <a:cs typeface="Arial" charset="0"/>
              </a:rPr>
              <a:t>, applicables en ville comme en établissement hospitalier ou médico-social. En revanche, s’il n’y a pas besoin de dérogation ou s’il est dérogé à une autre disposition, le projet ne peut être pris en compte au titre de l’article 51.</a:t>
            </a:r>
          </a:p>
        </p:txBody>
      </p:sp>
    </p:spTree>
    <p:extLst>
      <p:ext uri="{BB962C8B-B14F-4D97-AF65-F5344CB8AC3E}">
        <p14:creationId xmlns:p14="http://schemas.microsoft.com/office/powerpoint/2010/main" val="28718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L’appel à projets en bref</a:t>
            </a:r>
          </a:p>
        </p:txBody>
      </p:sp>
    </p:spTree>
    <p:extLst>
      <p:ext uri="{BB962C8B-B14F-4D97-AF65-F5344CB8AC3E}">
        <p14:creationId xmlns:p14="http://schemas.microsoft.com/office/powerpoint/2010/main" val="989702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86810" y="771667"/>
            <a:ext cx="8970380" cy="5467931"/>
          </a:xfrm>
        </p:spPr>
        <p:txBody>
          <a:bodyPr>
            <a:normAutofit lnSpcReduction="10000"/>
          </a:bodyPr>
          <a:lstStyle/>
          <a:p>
            <a:pPr marL="0" indent="0">
              <a:buNone/>
            </a:pPr>
            <a:endParaRPr lang="fr-FR" sz="1600" b="1" dirty="0"/>
          </a:p>
          <a:p>
            <a:r>
              <a:rPr lang="fr-FR" sz="1600" b="1" dirty="0"/>
              <a:t>C’est un projet qui concerne des </a:t>
            </a:r>
            <a:r>
              <a:rPr lang="fr-FR" sz="1600" b="1" dirty="0">
                <a:solidFill>
                  <a:schemeClr val="accent3">
                    <a:lumMod val="75000"/>
                  </a:schemeClr>
                </a:solidFill>
              </a:rPr>
              <a:t>innovations technologiques ou de services </a:t>
            </a:r>
            <a:r>
              <a:rPr lang="fr-FR" sz="1600" b="1" dirty="0"/>
              <a:t>à l’attention des personnes âgées (nouveaux services, nouvelles générations d’aides techniques, etc.)…</a:t>
            </a:r>
          </a:p>
          <a:p>
            <a:pPr marL="0" indent="0">
              <a:buNone/>
            </a:pPr>
            <a:r>
              <a:rPr lang="fr-FR" sz="1600" b="1" dirty="0"/>
              <a:t>      </a:t>
            </a:r>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lvl="1">
              <a:buFont typeface="Wingdings" panose="05000000000000000000" pitchFamily="2" charset="2"/>
              <a:buChar char="Ø"/>
            </a:pPr>
            <a:r>
              <a:rPr lang="fr-FR" dirty="0"/>
              <a:t>En partenariat avec la MSA, l’Agirc-Arrco, France Active et la Banque des Territoires, l’Assurance retraite a créé le </a:t>
            </a:r>
            <a:r>
              <a:rPr lang="fr-FR" b="1" dirty="0"/>
              <a:t>pôle VIVA </a:t>
            </a:r>
            <a:r>
              <a:rPr lang="fr-FR" b="1" dirty="0" err="1"/>
              <a:t>Lab</a:t>
            </a:r>
            <a:r>
              <a:rPr lang="fr-FR" b="1" dirty="0"/>
              <a:t> afin de soutenir l’innovation dans le champ de la prévention et du vieillissement actif et en santé.</a:t>
            </a:r>
          </a:p>
          <a:p>
            <a:pPr lvl="1">
              <a:buFont typeface="Wingdings" panose="05000000000000000000" pitchFamily="2" charset="2"/>
              <a:buChar char="Ø"/>
            </a:pPr>
            <a:endParaRPr lang="fr-FR" b="1" dirty="0"/>
          </a:p>
          <a:p>
            <a:pPr lvl="1">
              <a:buFont typeface="Wingdings" panose="05000000000000000000" pitchFamily="2" charset="2"/>
              <a:buChar char="Ø"/>
            </a:pPr>
            <a:r>
              <a:rPr lang="fr-FR" dirty="0"/>
              <a:t>Ce pôle repère et accompagne des </a:t>
            </a:r>
            <a:r>
              <a:rPr lang="fr-FR" b="1" dirty="0"/>
              <a:t>solutions servicielles, technologiques ou organisationnelles à fort potentiel</a:t>
            </a:r>
            <a:r>
              <a:rPr lang="fr-FR" dirty="0"/>
              <a:t> et ayant réussi leur preuve de concept (validation de la faisabilité, de l’existence d’un marché etc.).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VIVA </a:t>
            </a:r>
            <a:r>
              <a:rPr lang="fr-FR" dirty="0" err="1"/>
              <a:t>Lab</a:t>
            </a:r>
            <a:r>
              <a:rPr lang="fr-FR" dirty="0"/>
              <a:t> accompagne </a:t>
            </a:r>
            <a:r>
              <a:rPr lang="fr-FR" b="1" dirty="0"/>
              <a:t>tous les types de structures </a:t>
            </a:r>
            <a:r>
              <a:rPr lang="fr-FR" dirty="0"/>
              <a:t>(entreprises ESS ou non, start-up, association, etc.).</a:t>
            </a:r>
          </a:p>
          <a:p>
            <a:pPr marL="457200" lvl="1" indent="0">
              <a:buNone/>
            </a:pPr>
            <a:endParaRPr lang="fr-FR" dirty="0"/>
          </a:p>
          <a:p>
            <a:pPr lvl="1">
              <a:buFont typeface="Wingdings" panose="05000000000000000000" pitchFamily="2" charset="2"/>
              <a:buChar char="Ø"/>
            </a:pPr>
            <a:r>
              <a:rPr lang="fr-FR" dirty="0"/>
              <a:t>Pour savoir si votre projet est potentiellement finançable via VIVA </a:t>
            </a:r>
            <a:r>
              <a:rPr lang="fr-FR" dirty="0" err="1"/>
              <a:t>Lab</a:t>
            </a:r>
            <a:r>
              <a:rPr lang="fr-FR" dirty="0"/>
              <a:t> et connaitre les critères de sélection : </a:t>
            </a:r>
            <a:r>
              <a:rPr lang="fr-FR" u="sng" dirty="0">
                <a:hlinkClick r:id="rId5"/>
              </a:rPr>
              <a:t>https://www.vivalab.fr/</a:t>
            </a: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30</a:t>
            </a:fld>
            <a:endParaRPr lang="fr-FR" dirty="0"/>
          </a:p>
        </p:txBody>
      </p:sp>
      <p:sp>
        <p:nvSpPr>
          <p:cNvPr id="5" name="ZoneTexte 4">
            <a:extLst>
              <a:ext uri="{FF2B5EF4-FFF2-40B4-BE49-F238E27FC236}">
                <a16:creationId xmlns:a16="http://schemas.microsoft.com/office/drawing/2014/main" id="{B577E64A-8595-4A52-A168-BA6564AFF0C1}"/>
              </a:ext>
            </a:extLst>
          </p:cNvPr>
          <p:cNvSpPr txBox="1"/>
          <p:nvPr/>
        </p:nvSpPr>
        <p:spPr>
          <a:xfrm>
            <a:off x="6310265" y="1923720"/>
            <a:ext cx="2661718" cy="1292662"/>
          </a:xfrm>
          <a:prstGeom prst="rect">
            <a:avLst/>
          </a:prstGeom>
          <a:noFill/>
        </p:spPr>
        <p:txBody>
          <a:bodyPr wrap="square" rtlCol="0">
            <a:spAutoFit/>
          </a:bodyPr>
          <a:lstStyle/>
          <a:p>
            <a:pPr algn="just"/>
            <a:r>
              <a:rPr lang="fr-FR" sz="1200" dirty="0"/>
              <a:t>Par exemple, des innovations dans le champ du bien-être et de la prévention des personnes âgées, du soutien aux aidants, du numérique, des projets de lieux de vie collectifs, etc.</a:t>
            </a:r>
          </a:p>
          <a:p>
            <a:pPr algn="just"/>
            <a:endParaRPr lang="fr-FR" dirty="0"/>
          </a:p>
        </p:txBody>
      </p:sp>
      <p:pic>
        <p:nvPicPr>
          <p:cNvPr id="6" name="Image 5">
            <a:extLst>
              <a:ext uri="{FF2B5EF4-FFF2-40B4-BE49-F238E27FC236}">
                <a16:creationId xmlns:a16="http://schemas.microsoft.com/office/drawing/2014/main" id="{D74B92FC-4540-40D1-8158-3561BA2192CF}"/>
              </a:ext>
            </a:extLst>
          </p:cNvPr>
          <p:cNvPicPr>
            <a:picLocks noChangeAspect="1"/>
          </p:cNvPicPr>
          <p:nvPr/>
        </p:nvPicPr>
        <p:blipFill rotWithShape="1">
          <a:blip r:embed="rId6"/>
          <a:srcRect l="6525" t="27608" r="5388" b="10787"/>
          <a:stretch/>
        </p:blipFill>
        <p:spPr>
          <a:xfrm>
            <a:off x="342899" y="1967053"/>
            <a:ext cx="5837121" cy="939297"/>
          </a:xfrm>
          <a:prstGeom prst="rect">
            <a:avLst/>
          </a:prstGeom>
        </p:spPr>
      </p:pic>
    </p:spTree>
    <p:extLst>
      <p:ext uri="{BB962C8B-B14F-4D97-AF65-F5344CB8AC3E}">
        <p14:creationId xmlns:p14="http://schemas.microsoft.com/office/powerpoint/2010/main" val="3012009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05141" y="934470"/>
            <a:ext cx="8594203" cy="5730733"/>
          </a:xfrm>
        </p:spPr>
        <p:txBody>
          <a:bodyPr>
            <a:normAutofit lnSpcReduction="10000"/>
          </a:bodyPr>
          <a:lstStyle/>
          <a:p>
            <a:pPr>
              <a:spcAft>
                <a:spcPts val="600"/>
              </a:spcAft>
            </a:pPr>
            <a:r>
              <a:rPr lang="fr-FR" sz="1600" b="1" dirty="0"/>
              <a:t>C’est une </a:t>
            </a:r>
            <a:r>
              <a:rPr lang="fr-FR" sz="1600" b="1" dirty="0">
                <a:solidFill>
                  <a:schemeClr val="accent3">
                    <a:lumMod val="75000"/>
                  </a:schemeClr>
                </a:solidFill>
              </a:rPr>
              <a:t>initiative locale dans le champ de la prévention de la perte d’autonomie ou de l’habitat inclusif </a:t>
            </a:r>
            <a:r>
              <a:rPr lang="fr-FR" sz="1600" b="1" dirty="0"/>
              <a:t>:</a:t>
            </a:r>
            <a:endParaRPr lang="fr-FR" dirty="0"/>
          </a:p>
          <a:p>
            <a:pPr lvl="1">
              <a:buFont typeface="Wingdings" panose="05000000000000000000" pitchFamily="2" charset="2"/>
              <a:buChar char="Ø"/>
            </a:pPr>
            <a:r>
              <a:rPr lang="fr-FR" dirty="0"/>
              <a:t>Vous êtes potentiellement éligible à un financement au titre des programmes coordonnés de la </a:t>
            </a:r>
            <a:r>
              <a:rPr lang="fr-FR" b="1" dirty="0">
                <a:solidFill>
                  <a:schemeClr val="accent3">
                    <a:lumMod val="75000"/>
                  </a:schemeClr>
                </a:solidFill>
              </a:rPr>
              <a:t>conférence des financeurs de la prévention de la perte d’autonomie et de l’habitat inclusif </a:t>
            </a:r>
            <a:r>
              <a:rPr lang="fr-FR" dirty="0">
                <a:solidFill>
                  <a:schemeClr val="accent3">
                    <a:lumMod val="75000"/>
                  </a:schemeClr>
                </a:solidFill>
              </a:rPr>
              <a:t> </a:t>
            </a:r>
            <a:r>
              <a:rPr lang="fr-FR" dirty="0"/>
              <a:t>(CFPPA et CFHI) </a:t>
            </a:r>
            <a:r>
              <a:rPr lang="fr-FR" b="1" dirty="0">
                <a:solidFill>
                  <a:schemeClr val="accent3">
                    <a:lumMod val="75000"/>
                  </a:schemeClr>
                </a:solidFill>
              </a:rPr>
              <a:t>de votre département</a:t>
            </a:r>
            <a:r>
              <a:rPr lang="fr-FR" dirty="0"/>
              <a:t>. Plus d’informations sont disponibles sur le site CNSA : Consultez les pages dédiées à </a:t>
            </a:r>
            <a:r>
              <a:rPr lang="fr-FR" dirty="0">
                <a:hlinkClick r:id="rId6"/>
              </a:rPr>
              <a:t>la conférence des financeurs</a:t>
            </a:r>
            <a:r>
              <a:rPr lang="fr-FR" dirty="0"/>
              <a:t>, le </a:t>
            </a:r>
            <a:r>
              <a:rPr lang="fr-FR" dirty="0">
                <a:hlinkClick r:id="rId7"/>
              </a:rPr>
              <a:t>dernier bilan de leur activité</a:t>
            </a:r>
            <a:r>
              <a:rPr lang="fr-FR" dirty="0"/>
              <a:t>, et le cas échéant, au financement de </a:t>
            </a:r>
            <a:r>
              <a:rPr lang="fr-FR" dirty="0">
                <a:hlinkClick r:id="rId8"/>
              </a:rPr>
              <a:t>l’habitat inclusif</a:t>
            </a:r>
            <a:r>
              <a:rPr lang="fr-FR" dirty="0"/>
              <a:t>.</a:t>
            </a:r>
          </a:p>
          <a:p>
            <a:pPr lvl="1">
              <a:buFont typeface="Wingdings" panose="05000000000000000000" pitchFamily="2" charset="2"/>
              <a:buChar char="Ø"/>
            </a:pPr>
            <a:endParaRPr lang="fr-FR" dirty="0"/>
          </a:p>
          <a:p>
            <a:r>
              <a:rPr lang="fr-FR" sz="1600" b="1" dirty="0"/>
              <a:t>Six axes sont inscrits au programme coordonné de financement des CFPPA :</a:t>
            </a:r>
          </a:p>
          <a:p>
            <a:endParaRPr lang="fr-FR" sz="1600" b="1" dirty="0"/>
          </a:p>
          <a:p>
            <a:endParaRPr lang="fr-FR" sz="1600" b="1"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r>
              <a:rPr lang="fr-FR" sz="1600" b="1" dirty="0"/>
              <a:t>Rapprochez-vous de votre conseil départemental et/ou de votre agence régionale de santé</a:t>
            </a:r>
          </a:p>
          <a:p>
            <a:pPr marL="0" indent="0">
              <a:buNone/>
            </a:pPr>
            <a:endParaRPr lang="fr-FR" sz="1600" b="1" dirty="0"/>
          </a:p>
          <a:p>
            <a:pPr marL="0" indent="0">
              <a:buNone/>
            </a:pPr>
            <a:endParaRPr lang="fr-FR" sz="1600" b="1"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31</a:t>
            </a:fld>
            <a:endParaRPr lang="fr-FR" dirty="0"/>
          </a:p>
        </p:txBody>
      </p:sp>
      <p:pic>
        <p:nvPicPr>
          <p:cNvPr id="4" name="Image 3">
            <a:extLst>
              <a:ext uri="{FF2B5EF4-FFF2-40B4-BE49-F238E27FC236}">
                <a16:creationId xmlns:a16="http://schemas.microsoft.com/office/drawing/2014/main" id="{57E19E5B-1E4A-409E-87FC-A905A39A99A5}"/>
              </a:ext>
            </a:extLst>
          </p:cNvPr>
          <p:cNvPicPr>
            <a:picLocks noChangeAspect="1"/>
          </p:cNvPicPr>
          <p:nvPr/>
        </p:nvPicPr>
        <p:blipFill rotWithShape="1">
          <a:blip r:embed="rId9"/>
          <a:srcRect b="7994"/>
          <a:stretch/>
        </p:blipFill>
        <p:spPr>
          <a:xfrm>
            <a:off x="241407" y="3207378"/>
            <a:ext cx="3265118" cy="2770134"/>
          </a:xfrm>
          <a:prstGeom prst="rect">
            <a:avLst/>
          </a:prstGeom>
        </p:spPr>
      </p:pic>
      <p:sp>
        <p:nvSpPr>
          <p:cNvPr id="6" name="ZoneTexte 5">
            <a:extLst>
              <a:ext uri="{FF2B5EF4-FFF2-40B4-BE49-F238E27FC236}">
                <a16:creationId xmlns:a16="http://schemas.microsoft.com/office/drawing/2014/main" id="{C50713EC-03A7-4758-BD47-AE73F8569EA1}"/>
              </a:ext>
            </a:extLst>
          </p:cNvPr>
          <p:cNvSpPr txBox="1"/>
          <p:nvPr/>
        </p:nvSpPr>
        <p:spPr>
          <a:xfrm>
            <a:off x="2947683" y="3207378"/>
            <a:ext cx="5147643" cy="2240613"/>
          </a:xfrm>
          <a:prstGeom prst="rect">
            <a:avLst/>
          </a:prstGeom>
          <a:noFill/>
        </p:spPr>
        <p:txBody>
          <a:bodyPr wrap="square" rtlCol="0">
            <a:spAutoFit/>
          </a:bodyPr>
          <a:lstStyle/>
          <a:p>
            <a:pPr lvl="1" defTabSz="914400">
              <a:spcBef>
                <a:spcPct val="20000"/>
              </a:spcBef>
              <a:buClr>
                <a:srgbClr val="6CB643"/>
              </a:buClr>
            </a:pPr>
            <a:r>
              <a:rPr lang="fr-FR" sz="1100" dirty="0">
                <a:solidFill>
                  <a:prstClr val="black"/>
                </a:solidFill>
                <a:latin typeface="Arial" charset="0"/>
                <a:cs typeface="Arial" charset="0"/>
              </a:rPr>
              <a:t>Sont ainsi potentiellement éligibles des actions dans le champ : </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TIC, dont téléassistance</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Dispositifs d’accessibilité</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Mobilité</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Santé globale (activité physique, nutrition, mémoire…)</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Lien social </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Formation, information des proches aidants</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Soutien social de l’aidant </a:t>
            </a:r>
          </a:p>
          <a:p>
            <a:pPr marL="742950" lvl="1" indent="-285750" defTabSz="914400">
              <a:spcBef>
                <a:spcPct val="20000"/>
              </a:spcBef>
              <a:spcAft>
                <a:spcPts val="600"/>
              </a:spcAft>
              <a:buClr>
                <a:srgbClr val="6CB643"/>
              </a:buClr>
              <a:buFontTx/>
              <a:buChar char="-"/>
            </a:pPr>
            <a:r>
              <a:rPr lang="fr-FR" sz="1100" dirty="0">
                <a:solidFill>
                  <a:prstClr val="black"/>
                </a:solidFill>
                <a:latin typeface="Arial" charset="0"/>
                <a:cs typeface="Arial" charset="0"/>
              </a:rPr>
              <a:t>Autres actions de prévention…</a:t>
            </a:r>
          </a:p>
          <a:p>
            <a:endParaRPr lang="fr-FR" dirty="0"/>
          </a:p>
        </p:txBody>
      </p:sp>
      <p:sp>
        <p:nvSpPr>
          <p:cNvPr id="7" name="ZoneTexte 6">
            <a:extLst>
              <a:ext uri="{FF2B5EF4-FFF2-40B4-BE49-F238E27FC236}">
                <a16:creationId xmlns:a16="http://schemas.microsoft.com/office/drawing/2014/main" id="{980FCD17-1C1D-4135-B6D1-75F6778E86FE}"/>
              </a:ext>
            </a:extLst>
          </p:cNvPr>
          <p:cNvSpPr txBox="1"/>
          <p:nvPr/>
        </p:nvSpPr>
        <p:spPr>
          <a:xfrm>
            <a:off x="3555278" y="5194319"/>
            <a:ext cx="5315045" cy="830997"/>
          </a:xfrm>
          <a:prstGeom prst="rect">
            <a:avLst/>
          </a:prstGeom>
          <a:noFill/>
        </p:spPr>
        <p:txBody>
          <a:bodyPr wrap="square" rtlCol="0">
            <a:spAutoFit/>
          </a:bodyPr>
          <a:lstStyle/>
          <a:p>
            <a:r>
              <a:rPr lang="fr-FR" sz="1600" b="1" dirty="0"/>
              <a:t>Les CFHI</a:t>
            </a:r>
            <a:r>
              <a:rPr lang="fr-FR" sz="1600" dirty="0"/>
              <a:t>, présidées par les conseils départementaux et vice-présidées par les ARS, définissent </a:t>
            </a:r>
            <a:r>
              <a:rPr lang="fr-FR" sz="1600" b="1" dirty="0"/>
              <a:t>un programme coordonné de financement de l'habitat inclusif.</a:t>
            </a:r>
          </a:p>
        </p:txBody>
      </p:sp>
    </p:spTree>
    <p:extLst>
      <p:ext uri="{BB962C8B-B14F-4D97-AF65-F5344CB8AC3E}">
        <p14:creationId xmlns:p14="http://schemas.microsoft.com/office/powerpoint/2010/main" val="3279664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140725" y="946766"/>
            <a:ext cx="8810770" cy="5730733"/>
          </a:xfrm>
        </p:spPr>
        <p:txBody>
          <a:bodyPr>
            <a:normAutofit/>
          </a:bodyPr>
          <a:lstStyle/>
          <a:p>
            <a:pPr>
              <a:spcAft>
                <a:spcPts val="600"/>
              </a:spcAft>
            </a:pPr>
            <a:r>
              <a:rPr lang="fr-FR" sz="1600" b="1" dirty="0"/>
              <a:t>C’est une </a:t>
            </a:r>
            <a:r>
              <a:rPr lang="fr-FR" sz="1600" b="1" dirty="0">
                <a:solidFill>
                  <a:schemeClr val="accent3">
                    <a:lumMod val="75000"/>
                  </a:schemeClr>
                </a:solidFill>
              </a:rPr>
              <a:t>initiative locale dans le champ de l’habitat inclusif séniors dans l’une des 1600 villes du programme « Petites Villes de demain » </a:t>
            </a:r>
            <a:r>
              <a:rPr lang="fr-FR" sz="1600" b="1" dirty="0"/>
              <a:t>:</a:t>
            </a:r>
            <a:endParaRPr lang="fr-FR" dirty="0"/>
          </a:p>
          <a:p>
            <a:pPr lvl="1">
              <a:buFont typeface="Wingdings" panose="05000000000000000000" pitchFamily="2" charset="2"/>
              <a:buChar char="Ø"/>
            </a:pPr>
            <a:r>
              <a:rPr lang="fr-FR" dirty="0"/>
              <a:t>Vous êtes potentiellement éligible à un financement au titre de </a:t>
            </a:r>
            <a:r>
              <a:rPr lang="fr-FR" b="1" dirty="0">
                <a:solidFill>
                  <a:schemeClr val="accent3">
                    <a:lumMod val="75000"/>
                  </a:schemeClr>
                </a:solidFill>
              </a:rPr>
              <a:t>l’appel à manifestation d’intérêt 2021-2022  « La Fabrique à projets »</a:t>
            </a:r>
            <a:r>
              <a:rPr lang="fr-FR" dirty="0">
                <a:solidFill>
                  <a:schemeClr val="accent3">
                    <a:lumMod val="75000"/>
                  </a:schemeClr>
                </a:solidFill>
              </a:rPr>
              <a:t> </a:t>
            </a:r>
            <a:r>
              <a:rPr lang="fr-FR" dirty="0"/>
              <a:t>qui visent l’émergence et le déploiement d’offres d’habitat inclusif dans les cœurs de ville ou de bourg des communes bénéficiant du programme « Petites villes de demain ».</a:t>
            </a:r>
          </a:p>
          <a:p>
            <a:pPr lvl="1">
              <a:buFont typeface="Wingdings" panose="05000000000000000000" pitchFamily="2" charset="2"/>
              <a:buChar char="Ø"/>
            </a:pPr>
            <a:r>
              <a:rPr lang="fr-FR" dirty="0"/>
              <a:t>La Fabrique à projets vise à permettre d’accélérer 100 projets d’habitat inclusif sur la période 2021- 2022, dans les communes « Petites villes de demain » par : </a:t>
            </a:r>
          </a:p>
          <a:p>
            <a:pPr lvl="1">
              <a:buFontTx/>
              <a:buChar char="-"/>
            </a:pPr>
            <a:r>
              <a:rPr lang="fr-FR" dirty="0"/>
              <a:t>Une mise en visibilité de fonciers clés-en-main de projet pour attirer les investisseurs et les porteurs de projet d’habitat inclusif. </a:t>
            </a:r>
          </a:p>
          <a:p>
            <a:pPr lvl="1">
              <a:buFontTx/>
              <a:buChar char="-"/>
            </a:pPr>
            <a:r>
              <a:rPr lang="fr-FR" dirty="0"/>
              <a:t>Un accompagnement en ingénierie des porteurs de solutions pour booster leur projet financé par la Caisse nationale de Solidarité pour l’Autonomie (CNSA), la Banque des Territoires et l’ANCT. </a:t>
            </a:r>
          </a:p>
          <a:p>
            <a:pPr lvl="1">
              <a:buFontTx/>
              <a:buChar char="-"/>
            </a:pPr>
            <a:r>
              <a:rPr lang="fr-FR" dirty="0"/>
              <a:t>Un accompagnement à la carte, le cas échéant. </a:t>
            </a:r>
          </a:p>
          <a:p>
            <a:pPr lvl="1">
              <a:buFontTx/>
              <a:buChar char="-"/>
            </a:pPr>
            <a:endParaRPr lang="fr-FR" dirty="0"/>
          </a:p>
          <a:p>
            <a:pPr marL="457200" lvl="1" indent="0">
              <a:buNone/>
            </a:pPr>
            <a:r>
              <a:rPr lang="fr-FR" dirty="0"/>
              <a:t>L’AMI s’adresse aux porteurs de projet, quel que soit leur statut et quel que soit le stade d’avancement de leur projet. Les porteurs privés devront bénéficier d’un soutien explicite de la commune, exprimé dans une lettre signée du maire. </a:t>
            </a:r>
          </a:p>
          <a:p>
            <a:pPr marL="457200" lvl="1" indent="0">
              <a:buNone/>
            </a:pPr>
            <a:endParaRPr lang="fr-FR" dirty="0"/>
          </a:p>
          <a:p>
            <a:pPr lvl="1">
              <a:buFont typeface="Wingdings" panose="05000000000000000000" pitchFamily="2" charset="2"/>
              <a:buChar char="Ø"/>
            </a:pPr>
            <a:r>
              <a:rPr lang="fr-FR" b="1" dirty="0"/>
              <a:t>Consultez les pages dédiées et le cas échéant, déposez votre projet sur </a:t>
            </a:r>
            <a:r>
              <a:rPr lang="fr-FR" dirty="0"/>
              <a:t>:</a:t>
            </a:r>
            <a:r>
              <a:rPr lang="fr-FR" dirty="0">
                <a:hlinkClick r:id="rId6"/>
              </a:rPr>
              <a:t> https://agence-cohesion-territoires.gouv.fr/habitat-inclusif-la-fabrique-projets-ami-703</a:t>
            </a:r>
            <a:r>
              <a:rPr lang="fr-FR" dirty="0"/>
              <a:t> (prochain relevé de candidatures le 30/12/2022 – 12h* </a:t>
            </a:r>
            <a:r>
              <a:rPr lang="fr-FR" i="1" dirty="0"/>
              <a:t>date prévisionnelle</a:t>
            </a:r>
            <a:r>
              <a:rPr lang="fr-FR" dirty="0"/>
              <a:t>)</a:t>
            </a:r>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0" indent="0">
              <a:buNone/>
            </a:pPr>
            <a:endParaRPr lang="fr-FR" sz="1600" b="1" dirty="0"/>
          </a:p>
          <a:p>
            <a:pPr marL="0" indent="0">
              <a:buNone/>
            </a:pPr>
            <a:endParaRPr lang="fr-FR" sz="1600" b="1"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32</a:t>
            </a:fld>
            <a:endParaRPr lang="fr-FR" dirty="0"/>
          </a:p>
        </p:txBody>
      </p:sp>
      <p:pic>
        <p:nvPicPr>
          <p:cNvPr id="9" name="Image 8" descr="Bandeau BV -pvd">
            <a:extLst>
              <a:ext uri="{FF2B5EF4-FFF2-40B4-BE49-F238E27FC236}">
                <a16:creationId xmlns:a16="http://schemas.microsoft.com/office/drawing/2014/main" id="{7683F0AC-44C4-4E6D-A4DB-281947BDFA13}"/>
              </a:ext>
            </a:extLst>
          </p:cNvPr>
          <p:cNvPicPr/>
          <p:nvPr/>
        </p:nvPicPr>
        <p:blipFill rotWithShape="1">
          <a:blip r:embed="rId7">
            <a:extLst>
              <a:ext uri="{28A0092B-C50C-407E-A947-70E740481C1C}">
                <a14:useLocalDpi xmlns:a14="http://schemas.microsoft.com/office/drawing/2010/main" val="0"/>
              </a:ext>
            </a:extLst>
          </a:blip>
          <a:srcRect l="39466" t="-1" b="77924"/>
          <a:stretch/>
        </p:blipFill>
        <p:spPr bwMode="auto">
          <a:xfrm>
            <a:off x="4951828" y="6133072"/>
            <a:ext cx="3486804" cy="7249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266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90764" y="360196"/>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1022641"/>
            <a:ext cx="8897399" cy="5867258"/>
          </a:xfrm>
        </p:spPr>
        <p:txBody>
          <a:bodyPr>
            <a:normAutofit fontScale="77500" lnSpcReduction="20000"/>
          </a:bodyPr>
          <a:lstStyle/>
          <a:p>
            <a:pPr>
              <a:spcAft>
                <a:spcPts val="600"/>
              </a:spcAft>
            </a:pPr>
            <a:r>
              <a:rPr lang="fr-FR" sz="2100" b="1" dirty="0"/>
              <a:t>C’est </a:t>
            </a:r>
            <a:r>
              <a:rPr lang="fr-FR" sz="2100" b="1" dirty="0">
                <a:solidFill>
                  <a:schemeClr val="accent3">
                    <a:lumMod val="75000"/>
                  </a:schemeClr>
                </a:solidFill>
              </a:rPr>
              <a:t>un projet qui concerne l’ingénierie en faveur du développement des politiques de l’âge dans les territoires</a:t>
            </a:r>
            <a:r>
              <a:rPr lang="fr-FR" sz="2100" b="1" dirty="0"/>
              <a:t> :</a:t>
            </a:r>
            <a:endParaRPr lang="fr-FR" sz="2100" dirty="0"/>
          </a:p>
          <a:p>
            <a:pPr lvl="1">
              <a:buFont typeface="Wingdings" panose="05000000000000000000" pitchFamily="2" charset="2"/>
              <a:buChar char="Ø"/>
            </a:pPr>
            <a:r>
              <a:rPr lang="fr-FR" sz="1500" dirty="0"/>
              <a:t>Vous êtes potentiellement éligible au </a:t>
            </a:r>
            <a:r>
              <a:rPr lang="fr-FR" sz="1800" b="1" dirty="0">
                <a:solidFill>
                  <a:schemeClr val="accent3">
                    <a:lumMod val="75000"/>
                  </a:schemeClr>
                </a:solidFill>
              </a:rPr>
              <a:t>fonds d’appui pour des territoires innovants seniors </a:t>
            </a:r>
          </a:p>
          <a:p>
            <a:pPr lvl="1">
              <a:buFont typeface="Wingdings" panose="05000000000000000000" pitchFamily="2" charset="2"/>
              <a:buChar char="Ø"/>
            </a:pPr>
            <a:endParaRPr lang="fr-FR" sz="1500" b="1" dirty="0"/>
          </a:p>
          <a:p>
            <a:pPr lvl="1">
              <a:lnSpc>
                <a:spcPct val="120000"/>
              </a:lnSpc>
              <a:buFont typeface="Wingdings" panose="05000000000000000000" pitchFamily="2" charset="2"/>
              <a:buChar char="Ø"/>
            </a:pPr>
            <a:r>
              <a:rPr lang="fr-FR" sz="1500" dirty="0"/>
              <a:t>Lancé le 7 décembre 2021 le fonds d’appui pour des territoires innovants seniors est un nouvel outil au service des collectivités coordonné par le </a:t>
            </a:r>
            <a:r>
              <a:rPr lang="fr-FR" sz="1500" b="1" i="1" dirty="0"/>
              <a:t>Réseau francophone des villes amies des aînés </a:t>
            </a:r>
            <a:r>
              <a:rPr lang="fr-FR" sz="1500" dirty="0"/>
              <a:t>avec le soutien de la CNSA. Ce fond est doté de 8 millions d’euros pour la période 2022-2023.</a:t>
            </a:r>
          </a:p>
          <a:p>
            <a:pPr marL="457200" lvl="1" indent="0">
              <a:lnSpc>
                <a:spcPct val="120000"/>
              </a:lnSpc>
              <a:buNone/>
            </a:pPr>
            <a:endParaRPr lang="fr-FR" sz="1500" dirty="0"/>
          </a:p>
          <a:p>
            <a:pPr lvl="1">
              <a:lnSpc>
                <a:spcPct val="120000"/>
              </a:lnSpc>
              <a:buFont typeface="Wingdings" panose="05000000000000000000" pitchFamily="2" charset="2"/>
              <a:buChar char="Ø"/>
            </a:pPr>
            <a:r>
              <a:rPr lang="fr-FR" sz="1500" dirty="0"/>
              <a:t>Le fonds d’appui pour des territoires innovants seniors comporte 2 axes sur lesquels les collectivités peuvent candidater :</a:t>
            </a:r>
          </a:p>
          <a:p>
            <a:pPr lvl="2">
              <a:lnSpc>
                <a:spcPct val="120000"/>
              </a:lnSpc>
              <a:buFont typeface="Arial" panose="020B0604020202020204" pitchFamily="34" charset="0"/>
              <a:buChar char="•"/>
            </a:pPr>
            <a:r>
              <a:rPr lang="fr-FR" sz="1500" dirty="0"/>
              <a:t>La </a:t>
            </a:r>
            <a:r>
              <a:rPr lang="fr-FR" sz="1500" b="1" dirty="0"/>
              <a:t>Bourse d’appui aux collectivités</a:t>
            </a:r>
            <a:r>
              <a:rPr lang="fr-FR" sz="1500" dirty="0"/>
              <a:t> : aide au financement de la réalisation d’un état des lieux transversal du territoire ou le pilotage d’une démarche participative avec les habitants âgés, grâce à l’utilisation d’outils spécifiques.</a:t>
            </a:r>
          </a:p>
          <a:p>
            <a:pPr lvl="2">
              <a:lnSpc>
                <a:spcPct val="120000"/>
              </a:lnSpc>
              <a:buFont typeface="Arial" panose="020B0604020202020204" pitchFamily="34" charset="0"/>
              <a:buChar char="•"/>
            </a:pPr>
            <a:r>
              <a:rPr lang="fr-FR" sz="1500" dirty="0"/>
              <a:t>Le </a:t>
            </a:r>
            <a:r>
              <a:rPr lang="fr-FR" sz="1500" b="1" dirty="0"/>
              <a:t>Soutien de projets dans les territoires</a:t>
            </a:r>
            <a:r>
              <a:rPr lang="fr-FR" sz="1500" dirty="0"/>
              <a:t>, en complémentarité d’autres dispositifs existants afin de soutenir la mise en œuvre d’actions, portant sur 6 thématiques :</a:t>
            </a:r>
          </a:p>
          <a:p>
            <a:pPr lvl="4">
              <a:lnSpc>
                <a:spcPct val="120000"/>
              </a:lnSpc>
              <a:buClr>
                <a:schemeClr val="accent3">
                  <a:lumMod val="75000"/>
                </a:schemeClr>
              </a:buClr>
              <a:buFont typeface="Wingdings" panose="05000000000000000000" pitchFamily="2" charset="2"/>
              <a:buChar char="ü"/>
            </a:pPr>
            <a:r>
              <a:rPr lang="fr-FR" sz="1500" dirty="0"/>
              <a:t>Solidarité intergénérationnelle</a:t>
            </a:r>
          </a:p>
          <a:p>
            <a:pPr lvl="4">
              <a:lnSpc>
                <a:spcPct val="120000"/>
              </a:lnSpc>
              <a:buClr>
                <a:schemeClr val="accent3">
                  <a:lumMod val="75000"/>
                </a:schemeClr>
              </a:buClr>
              <a:buFont typeface="Wingdings" panose="05000000000000000000" pitchFamily="2" charset="2"/>
              <a:buChar char="ü"/>
            </a:pPr>
            <a:r>
              <a:rPr lang="fr-FR" sz="1500" dirty="0"/>
              <a:t>Inclusion des aînés dans la société et citoyenneté </a:t>
            </a:r>
          </a:p>
          <a:p>
            <a:pPr lvl="4">
              <a:lnSpc>
                <a:spcPct val="120000"/>
              </a:lnSpc>
              <a:buClr>
                <a:schemeClr val="accent3">
                  <a:lumMod val="75000"/>
                </a:schemeClr>
              </a:buClr>
              <a:buFont typeface="Wingdings" panose="05000000000000000000" pitchFamily="2" charset="2"/>
              <a:buChar char="ü"/>
            </a:pPr>
            <a:r>
              <a:rPr lang="fr-FR" sz="1500" dirty="0"/>
              <a:t>Participation et expertise d’usage des aînés </a:t>
            </a:r>
          </a:p>
          <a:p>
            <a:pPr lvl="4">
              <a:lnSpc>
                <a:spcPct val="120000"/>
              </a:lnSpc>
              <a:buClr>
                <a:schemeClr val="accent3">
                  <a:lumMod val="75000"/>
                </a:schemeClr>
              </a:buClr>
              <a:buFont typeface="Wingdings" panose="05000000000000000000" pitchFamily="2" charset="2"/>
              <a:buChar char="ü"/>
            </a:pPr>
            <a:r>
              <a:rPr lang="fr-FR" sz="1500" dirty="0"/>
              <a:t>Connaissances et savoirs des aînés </a:t>
            </a:r>
          </a:p>
          <a:p>
            <a:pPr lvl="4">
              <a:lnSpc>
                <a:spcPct val="120000"/>
              </a:lnSpc>
              <a:buClr>
                <a:schemeClr val="accent3">
                  <a:lumMod val="75000"/>
                </a:schemeClr>
              </a:buClr>
              <a:buFont typeface="Wingdings" panose="05000000000000000000" pitchFamily="2" charset="2"/>
              <a:buChar char="ü"/>
            </a:pPr>
            <a:r>
              <a:rPr lang="fr-FR" sz="1500" dirty="0"/>
              <a:t>Des environnements bâtis plus adaptés à l’avancée en âge </a:t>
            </a:r>
          </a:p>
          <a:p>
            <a:pPr lvl="4">
              <a:lnSpc>
                <a:spcPct val="120000"/>
              </a:lnSpc>
              <a:buClr>
                <a:schemeClr val="accent3">
                  <a:lumMod val="75000"/>
                </a:schemeClr>
              </a:buClr>
              <a:buFont typeface="Wingdings" panose="05000000000000000000" pitchFamily="2" charset="2"/>
              <a:buChar char="ü"/>
            </a:pPr>
            <a:r>
              <a:rPr lang="fr-FR" sz="1500" dirty="0"/>
              <a:t>Défi démographique, défi écologique : penser l’avenir ensemble </a:t>
            </a:r>
          </a:p>
          <a:p>
            <a:pPr marL="457200" lvl="1" indent="0">
              <a:lnSpc>
                <a:spcPct val="120000"/>
              </a:lnSpc>
              <a:buNone/>
            </a:pPr>
            <a:endParaRPr lang="fr-FR" sz="1500" dirty="0"/>
          </a:p>
          <a:p>
            <a:pPr marL="457200" lvl="1" indent="0">
              <a:lnSpc>
                <a:spcPct val="120000"/>
              </a:lnSpc>
              <a:buNone/>
            </a:pPr>
            <a:endParaRPr lang="fr-FR" sz="1500" dirty="0"/>
          </a:p>
          <a:p>
            <a:pPr>
              <a:lnSpc>
                <a:spcPct val="120000"/>
              </a:lnSpc>
            </a:pPr>
            <a:r>
              <a:rPr lang="fr-FR" b="1" dirty="0"/>
              <a:t>Les collectivités intéressées de candidater sont invitées à consulter </a:t>
            </a:r>
            <a:r>
              <a:rPr lang="fr-FR" b="1" dirty="0">
                <a:hlinkClick r:id="rId5"/>
              </a:rPr>
              <a:t>le cahier des charges </a:t>
            </a:r>
            <a:r>
              <a:rPr lang="fr-FR" b="1" dirty="0"/>
              <a:t>sur le site du Réseau Francophone des Villes Amies des Aînés (RFVAA)</a:t>
            </a:r>
            <a:endParaRPr lang="fr-FR" dirty="0"/>
          </a:p>
          <a:p>
            <a:pPr>
              <a:lnSpc>
                <a:spcPct val="120000"/>
              </a:lnSpc>
            </a:pPr>
            <a:r>
              <a:rPr lang="fr-FR" dirty="0"/>
              <a:t>Pour plus d’informations, voir également les pages dédiées du site de la </a:t>
            </a:r>
            <a:r>
              <a:rPr lang="fr-FR" dirty="0">
                <a:hlinkClick r:id="rId6"/>
              </a:rPr>
              <a:t>Cnsa </a:t>
            </a:r>
            <a:r>
              <a:rPr lang="fr-FR" dirty="0"/>
              <a:t>et du </a:t>
            </a:r>
            <a:r>
              <a:rPr lang="fr-FR" dirty="0">
                <a:hlinkClick r:id="rId7"/>
              </a:rPr>
              <a:t>portail du ministère des solidarités et de la santé</a:t>
            </a: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33</a:t>
            </a:fld>
            <a:endParaRPr lang="fr-FR" dirty="0"/>
          </a:p>
        </p:txBody>
      </p:sp>
      <p:pic>
        <p:nvPicPr>
          <p:cNvPr id="4" name="Image 3">
            <a:extLst>
              <a:ext uri="{FF2B5EF4-FFF2-40B4-BE49-F238E27FC236}">
                <a16:creationId xmlns:a16="http://schemas.microsoft.com/office/drawing/2014/main" id="{FFF78960-B73D-42D9-968C-61401387A09A}"/>
              </a:ext>
            </a:extLst>
          </p:cNvPr>
          <p:cNvPicPr>
            <a:picLocks noChangeAspect="1"/>
          </p:cNvPicPr>
          <p:nvPr/>
        </p:nvPicPr>
        <p:blipFill>
          <a:blip r:embed="rId8"/>
          <a:stretch>
            <a:fillRect/>
          </a:stretch>
        </p:blipFill>
        <p:spPr>
          <a:xfrm>
            <a:off x="6902475" y="3878551"/>
            <a:ext cx="1745775" cy="1753569"/>
          </a:xfrm>
          <a:prstGeom prst="rect">
            <a:avLst/>
          </a:prstGeom>
        </p:spPr>
      </p:pic>
    </p:spTree>
    <p:extLst>
      <p:ext uri="{BB962C8B-B14F-4D97-AF65-F5344CB8AC3E}">
        <p14:creationId xmlns:p14="http://schemas.microsoft.com/office/powerpoint/2010/main" val="423223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180753" y="990742"/>
            <a:ext cx="8771861" cy="5467931"/>
          </a:xfrm>
        </p:spPr>
        <p:txBody>
          <a:bodyPr>
            <a:normAutofit/>
          </a:bodyPr>
          <a:lstStyle/>
          <a:p>
            <a:r>
              <a:rPr lang="fr-FR" sz="1600" b="1" dirty="0"/>
              <a:t>C’est un projet concernant </a:t>
            </a:r>
            <a:r>
              <a:rPr lang="fr-FR" sz="1600" b="1" dirty="0">
                <a:solidFill>
                  <a:schemeClr val="accent3">
                    <a:lumMod val="75000"/>
                  </a:schemeClr>
                </a:solidFill>
              </a:rPr>
              <a:t>l’investissement immobilier</a:t>
            </a:r>
            <a:r>
              <a:rPr lang="fr-FR" sz="1600" b="1" dirty="0"/>
              <a:t>…</a:t>
            </a:r>
          </a:p>
          <a:p>
            <a:endParaRPr lang="fr-FR" sz="1600" b="1" dirty="0"/>
          </a:p>
          <a:p>
            <a:pPr marL="0" indent="0">
              <a:buNone/>
            </a:pPr>
            <a:r>
              <a:rPr lang="fr-FR" sz="1600" b="1" dirty="0"/>
              <a:t>Votre projet est potentiellement éligible au </a:t>
            </a:r>
            <a:r>
              <a:rPr lang="fr-FR" sz="1600" b="1" dirty="0">
                <a:solidFill>
                  <a:schemeClr val="accent3">
                    <a:lumMod val="75000"/>
                  </a:schemeClr>
                </a:solidFill>
              </a:rPr>
              <a:t>Plan d’Aide à l’Investissement </a:t>
            </a:r>
            <a:r>
              <a:rPr lang="fr-FR" sz="1600" b="1" dirty="0"/>
              <a:t>(PAI)</a:t>
            </a:r>
          </a:p>
          <a:p>
            <a:pPr lvl="1">
              <a:buFont typeface="Wingdings" panose="05000000000000000000" pitchFamily="2" charset="2"/>
              <a:buChar char="Ø"/>
            </a:pPr>
            <a:r>
              <a:rPr lang="fr-FR" dirty="0"/>
              <a:t>Le </a:t>
            </a:r>
            <a:r>
              <a:rPr lang="fr-FR" b="1" dirty="0"/>
              <a:t>soutien à l’investissement </a:t>
            </a:r>
            <a:r>
              <a:rPr lang="fr-FR" dirty="0"/>
              <a:t>immobilier a pour objectif de créer, rénover ou transformer des établissements médico-sociaux, majoritairement des établissements pour personnes âgées dépendantes (EHPAD), mais aussi des résidences autonomie ou d’autres solutions pour l’accompagnement de la perte d’autonomie.</a:t>
            </a:r>
          </a:p>
          <a:p>
            <a:pPr lvl="1">
              <a:buFont typeface="Wingdings" panose="05000000000000000000" pitchFamily="2" charset="2"/>
              <a:buChar char="Ø"/>
            </a:pPr>
            <a:r>
              <a:rPr lang="fr-FR" dirty="0"/>
              <a:t>Outre ces projets de réhabilitation ou de reconstruction d’envergure, il s’agit aussi de :</a:t>
            </a:r>
          </a:p>
          <a:p>
            <a:pPr lvl="2">
              <a:buFont typeface="Arial" panose="020B0604020202020204" pitchFamily="34" charset="0"/>
              <a:buChar char="•"/>
            </a:pPr>
            <a:r>
              <a:rPr lang="fr-FR" b="1" dirty="0"/>
              <a:t>créer des lieux </a:t>
            </a:r>
            <a:r>
              <a:rPr lang="fr-FR" dirty="0"/>
              <a:t>utilisés par des personnes du quartier dans les établissements (jardin partagé, salon de coiffure, couturier…),</a:t>
            </a:r>
          </a:p>
          <a:p>
            <a:pPr lvl="2">
              <a:buFont typeface="Arial" panose="020B0604020202020204" pitchFamily="34" charset="0"/>
              <a:buChar char="•"/>
            </a:pPr>
            <a:r>
              <a:rPr lang="fr-FR" dirty="0"/>
              <a:t>faire des travaux de </a:t>
            </a:r>
            <a:r>
              <a:rPr lang="fr-FR" b="1" dirty="0"/>
              <a:t>rénovation thermique</a:t>
            </a:r>
          </a:p>
          <a:p>
            <a:pPr lvl="2">
              <a:buFont typeface="Arial" panose="020B0604020202020204" pitchFamily="34" charset="0"/>
              <a:buChar char="•"/>
            </a:pPr>
            <a:r>
              <a:rPr lang="fr-FR" dirty="0"/>
              <a:t>permettre à tous les résidents de vivre en </a:t>
            </a:r>
            <a:r>
              <a:rPr lang="fr-FR" b="1" dirty="0"/>
              <a:t>chambre seule</a:t>
            </a:r>
            <a:endParaRPr lang="fr-FR" dirty="0"/>
          </a:p>
          <a:p>
            <a:pPr lvl="2">
              <a:buFont typeface="Arial" panose="020B0604020202020204" pitchFamily="34" charset="0"/>
              <a:buChar char="•"/>
            </a:pPr>
            <a:r>
              <a:rPr lang="fr-FR" dirty="0"/>
              <a:t>équiper les établissements en </a:t>
            </a:r>
            <a:r>
              <a:rPr lang="fr-FR" b="1" dirty="0"/>
              <a:t>matériel adéquat pour prévenir les TMS du personnel</a:t>
            </a:r>
          </a:p>
          <a:p>
            <a:pPr lvl="2">
              <a:buFont typeface="Arial" panose="020B0604020202020204" pitchFamily="34" charset="0"/>
              <a:buChar char="•"/>
            </a:pPr>
            <a:r>
              <a:rPr lang="fr-FR" dirty="0"/>
              <a:t>faciliter </a:t>
            </a:r>
            <a:r>
              <a:rPr lang="fr-FR" b="1" dirty="0"/>
              <a:t>l’acquisition d’autres petits équipements </a:t>
            </a:r>
            <a:r>
              <a:rPr lang="fr-FR" dirty="0"/>
              <a:t>du quotidien.</a:t>
            </a:r>
          </a:p>
          <a:p>
            <a:pPr marL="457200" lvl="1" indent="0">
              <a:buNone/>
            </a:pPr>
            <a:endParaRPr lang="fr-FR" dirty="0"/>
          </a:p>
          <a:p>
            <a:pPr marL="457200" lvl="1" indent="0">
              <a:buNone/>
            </a:pPr>
            <a:r>
              <a:rPr lang="fr-FR" dirty="0"/>
              <a:t>Liens utiles : </a:t>
            </a:r>
            <a:r>
              <a:rPr lang="fr-FR" dirty="0">
                <a:hlinkClick r:id="rId5"/>
              </a:rPr>
              <a:t>https://www.cnsa.fr/grands-chantiers/plan-daide-a-linvestissement-du-segur-de-la-sante</a:t>
            </a:r>
            <a:endParaRPr lang="fr-FR" dirty="0"/>
          </a:p>
          <a:p>
            <a:pPr marL="457200" lvl="1" indent="0">
              <a:buNone/>
            </a:pPr>
            <a:r>
              <a:rPr lang="fr-FR" dirty="0"/>
              <a:t>		Et </a:t>
            </a:r>
            <a:r>
              <a:rPr lang="fr-FR" dirty="0">
                <a:hlinkClick r:id="rId6"/>
              </a:rPr>
              <a:t>https://www.cnsa.fr/budget-et-financement/plan-daide-a-linvestissement</a:t>
            </a:r>
            <a:r>
              <a:rPr lang="fr-FR" dirty="0"/>
              <a:t> </a:t>
            </a:r>
          </a:p>
          <a:p>
            <a:pPr marL="457200" lvl="1" indent="0">
              <a:buNone/>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34</a:t>
            </a:fld>
            <a:endParaRPr lang="fr-FR" dirty="0"/>
          </a:p>
        </p:txBody>
      </p:sp>
      <p:pic>
        <p:nvPicPr>
          <p:cNvPr id="4" name="Image 3">
            <a:extLst>
              <a:ext uri="{FF2B5EF4-FFF2-40B4-BE49-F238E27FC236}">
                <a16:creationId xmlns:a16="http://schemas.microsoft.com/office/drawing/2014/main" id="{36B90B2C-7E6F-4185-8A7C-BDEA84EF50F2}"/>
              </a:ext>
            </a:extLst>
          </p:cNvPr>
          <p:cNvPicPr>
            <a:picLocks noChangeAspect="1"/>
          </p:cNvPicPr>
          <p:nvPr/>
        </p:nvPicPr>
        <p:blipFill>
          <a:blip r:embed="rId7"/>
          <a:stretch>
            <a:fillRect/>
          </a:stretch>
        </p:blipFill>
        <p:spPr>
          <a:xfrm>
            <a:off x="826378" y="5557363"/>
            <a:ext cx="3460200" cy="798987"/>
          </a:xfrm>
          <a:prstGeom prst="rect">
            <a:avLst/>
          </a:prstGeom>
        </p:spPr>
      </p:pic>
      <p:pic>
        <p:nvPicPr>
          <p:cNvPr id="9" name="Image 8">
            <a:extLst>
              <a:ext uri="{FF2B5EF4-FFF2-40B4-BE49-F238E27FC236}">
                <a16:creationId xmlns:a16="http://schemas.microsoft.com/office/drawing/2014/main" id="{490FF0A0-3107-4783-AF7A-70C210F42292}"/>
              </a:ext>
            </a:extLst>
          </p:cNvPr>
          <p:cNvPicPr>
            <a:picLocks noChangeAspect="1"/>
          </p:cNvPicPr>
          <p:nvPr/>
        </p:nvPicPr>
        <p:blipFill>
          <a:blip r:embed="rId8"/>
          <a:stretch>
            <a:fillRect/>
          </a:stretch>
        </p:blipFill>
        <p:spPr>
          <a:xfrm>
            <a:off x="6289007" y="5498540"/>
            <a:ext cx="1040372" cy="1040372"/>
          </a:xfrm>
          <a:prstGeom prst="rect">
            <a:avLst/>
          </a:prstGeom>
        </p:spPr>
      </p:pic>
    </p:spTree>
    <p:extLst>
      <p:ext uri="{BB962C8B-B14F-4D97-AF65-F5344CB8AC3E}">
        <p14:creationId xmlns:p14="http://schemas.microsoft.com/office/powerpoint/2010/main" val="147456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86810" y="618837"/>
            <a:ext cx="8970380" cy="5620762"/>
          </a:xfrm>
        </p:spPr>
        <p:txBody>
          <a:bodyPr>
            <a:normAutofit/>
          </a:bodyPr>
          <a:lstStyle/>
          <a:p>
            <a:pPr marL="0" indent="0">
              <a:buNone/>
            </a:pPr>
            <a:endParaRPr lang="fr-FR" sz="1600" b="1" dirty="0"/>
          </a:p>
          <a:p>
            <a:r>
              <a:rPr lang="fr-FR" sz="1600" b="1" dirty="0"/>
              <a:t>C’est un projet qui concerne des </a:t>
            </a:r>
            <a:r>
              <a:rPr lang="fr-FR" sz="1600" b="1" dirty="0">
                <a:solidFill>
                  <a:schemeClr val="accent3">
                    <a:lumMod val="75000"/>
                  </a:schemeClr>
                </a:solidFill>
              </a:rPr>
              <a:t>innovations numériques</a:t>
            </a:r>
            <a:r>
              <a:rPr lang="fr-FR" sz="1600" b="1" dirty="0"/>
              <a:t>…</a:t>
            </a: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35</a:t>
            </a:fld>
            <a:endParaRPr lang="fr-FR" dirty="0"/>
          </a:p>
        </p:txBody>
      </p:sp>
      <p:sp>
        <p:nvSpPr>
          <p:cNvPr id="4" name="ZoneTexte 3">
            <a:extLst>
              <a:ext uri="{FF2B5EF4-FFF2-40B4-BE49-F238E27FC236}">
                <a16:creationId xmlns:a16="http://schemas.microsoft.com/office/drawing/2014/main" id="{129232F4-1591-4F87-8F67-E04FDE7B7E4F}"/>
              </a:ext>
            </a:extLst>
          </p:cNvPr>
          <p:cNvSpPr txBox="1"/>
          <p:nvPr/>
        </p:nvSpPr>
        <p:spPr>
          <a:xfrm>
            <a:off x="0" y="1251156"/>
            <a:ext cx="4361242" cy="2862322"/>
          </a:xfrm>
          <a:prstGeom prst="rect">
            <a:avLst/>
          </a:prstGeom>
          <a:noFill/>
        </p:spPr>
        <p:txBody>
          <a:bodyPr wrap="square" rtlCol="0">
            <a:spAutoFit/>
          </a:bodyPr>
          <a:lstStyle/>
          <a:p>
            <a:pPr>
              <a:buClr>
                <a:schemeClr val="accent3">
                  <a:lumMod val="75000"/>
                </a:schemeClr>
              </a:buClr>
            </a:pPr>
            <a:r>
              <a:rPr lang="fr-FR" sz="1500" b="1" dirty="0">
                <a:solidFill>
                  <a:schemeClr val="accent3">
                    <a:lumMod val="75000"/>
                  </a:schemeClr>
                </a:solidFill>
              </a:rPr>
              <a:t>Appel à projets « Structures 3.0 »</a:t>
            </a:r>
            <a:r>
              <a:rPr lang="fr-FR" sz="1500" dirty="0"/>
              <a:t>. L’agence du numérique en santé (ANS) finance </a:t>
            </a:r>
            <a:r>
              <a:rPr lang="fr-FR" sz="1500" b="1" dirty="0"/>
              <a:t>l’expérimentation de solutions numériques innovantes </a:t>
            </a:r>
            <a:r>
              <a:rPr lang="fr-FR" sz="1500" dirty="0"/>
              <a:t>dans des établissements ou services sociaux et médico-sociaux.</a:t>
            </a:r>
          </a:p>
          <a:p>
            <a:endParaRPr lang="fr-FR" sz="1500" dirty="0"/>
          </a:p>
          <a:p>
            <a:pPr marL="285750" indent="-285750" fontAlgn="base">
              <a:buClr>
                <a:schemeClr val="accent3">
                  <a:lumMod val="75000"/>
                </a:schemeClr>
              </a:buClr>
              <a:buFont typeface="Wingdings" panose="05000000000000000000" pitchFamily="2" charset="2"/>
              <a:buChar char="Ø"/>
            </a:pPr>
            <a:r>
              <a:rPr lang="fr-FR" sz="1500" dirty="0"/>
              <a:t>En 2020, l’ANS a lancé son premier appel à projets Structures 3.0 qui a permis de sélectionner et de financer 10 projets. </a:t>
            </a:r>
          </a:p>
          <a:p>
            <a:pPr marL="285750" indent="-285750" fontAlgn="base">
              <a:buClr>
                <a:schemeClr val="accent3">
                  <a:lumMod val="75000"/>
                </a:schemeClr>
              </a:buClr>
              <a:buFont typeface="Wingdings" panose="05000000000000000000" pitchFamily="2" charset="2"/>
              <a:buChar char="Ø"/>
            </a:pPr>
            <a:endParaRPr lang="fr-FR" sz="1500" dirty="0"/>
          </a:p>
          <a:p>
            <a:pPr marL="285750" indent="-285750" fontAlgn="base">
              <a:buClr>
                <a:schemeClr val="accent3">
                  <a:lumMod val="75000"/>
                </a:schemeClr>
              </a:buClr>
              <a:buFont typeface="Wingdings" panose="05000000000000000000" pitchFamily="2" charset="2"/>
              <a:buChar char="Ø"/>
            </a:pPr>
            <a:r>
              <a:rPr lang="fr-FR" sz="1500" dirty="0"/>
              <a:t>Pour </a:t>
            </a:r>
            <a:r>
              <a:rPr lang="fr-FR" sz="1500" b="1" dirty="0"/>
              <a:t>découvrir les prochains appels à projets Structures 3.0 : </a:t>
            </a:r>
            <a:r>
              <a:rPr lang="fr-FR" sz="1500" dirty="0">
                <a:hlinkClick r:id="rId5"/>
              </a:rPr>
              <a:t>Appels à projets | esante.gouv.fr</a:t>
            </a:r>
            <a:r>
              <a:rPr lang="fr-FR" sz="1500" dirty="0"/>
              <a:t> </a:t>
            </a:r>
          </a:p>
        </p:txBody>
      </p:sp>
      <p:sp>
        <p:nvSpPr>
          <p:cNvPr id="12" name="ZoneTexte 11">
            <a:extLst>
              <a:ext uri="{FF2B5EF4-FFF2-40B4-BE49-F238E27FC236}">
                <a16:creationId xmlns:a16="http://schemas.microsoft.com/office/drawing/2014/main" id="{23D4A078-EA52-463C-B5DD-29237ED71038}"/>
              </a:ext>
            </a:extLst>
          </p:cNvPr>
          <p:cNvSpPr txBox="1"/>
          <p:nvPr/>
        </p:nvSpPr>
        <p:spPr>
          <a:xfrm>
            <a:off x="4353944" y="1255285"/>
            <a:ext cx="4900892" cy="5401479"/>
          </a:xfrm>
          <a:prstGeom prst="rect">
            <a:avLst/>
          </a:prstGeom>
          <a:noFill/>
        </p:spPr>
        <p:txBody>
          <a:bodyPr wrap="square" rtlCol="0">
            <a:spAutoFit/>
          </a:bodyPr>
          <a:lstStyle/>
          <a:p>
            <a:pPr>
              <a:buClr>
                <a:schemeClr val="accent3">
                  <a:lumMod val="75000"/>
                </a:schemeClr>
              </a:buClr>
            </a:pPr>
            <a:r>
              <a:rPr lang="fr-FR" sz="1500" b="1" dirty="0"/>
              <a:t>Appel à projets </a:t>
            </a:r>
            <a:r>
              <a:rPr lang="fr-FR" sz="1500" b="1" dirty="0">
                <a:solidFill>
                  <a:schemeClr val="accent3">
                    <a:lumMod val="75000"/>
                  </a:schemeClr>
                </a:solidFill>
              </a:rPr>
              <a:t>« Tiers Lieux d’expérimentation »</a:t>
            </a:r>
            <a:r>
              <a:rPr lang="fr-FR" sz="1500" b="1" dirty="0"/>
              <a:t> </a:t>
            </a:r>
            <a:r>
              <a:rPr lang="fr-FR" sz="1500" dirty="0"/>
              <a:t>de la Caisse des Dépôts sous le pilotage de la DNS et avec l'appui de l’ANS (</a:t>
            </a:r>
          </a:p>
          <a:p>
            <a:pPr marL="285750" indent="-285750">
              <a:buClr>
                <a:schemeClr val="accent3">
                  <a:lumMod val="75000"/>
                </a:schemeClr>
              </a:buClr>
              <a:buFont typeface="Wingdings" panose="05000000000000000000" pitchFamily="2" charset="2"/>
              <a:buChar char="Ø"/>
            </a:pPr>
            <a:endParaRPr lang="fr-FR" sz="1500" b="1" dirty="0"/>
          </a:p>
          <a:p>
            <a:pPr marL="285750" indent="-285750">
              <a:buClr>
                <a:schemeClr val="accent3">
                  <a:lumMod val="75000"/>
                </a:schemeClr>
              </a:buClr>
              <a:buFont typeface="Wingdings" panose="05000000000000000000" pitchFamily="2" charset="2"/>
              <a:buChar char="Ø"/>
            </a:pPr>
            <a:r>
              <a:rPr lang="fr-FR" sz="1500" b="1" dirty="0"/>
              <a:t>Quel est l'objectif de l'action ?</a:t>
            </a:r>
          </a:p>
          <a:p>
            <a:pPr fontAlgn="base"/>
            <a:r>
              <a:rPr lang="fr-FR" sz="1500" dirty="0"/>
              <a:t>Financer des structures de santé qui mettent en place des programmes d’expérimentation dans le champ du numérique, contribuer au financement de leurs projets et en valoriser les résultats.</a:t>
            </a:r>
          </a:p>
          <a:p>
            <a:pPr fontAlgn="base"/>
            <a:endParaRPr lang="fr-FR" sz="1500" dirty="0"/>
          </a:p>
          <a:p>
            <a:pPr marL="285750" indent="-285750" fontAlgn="base">
              <a:buClr>
                <a:schemeClr val="accent3">
                  <a:lumMod val="75000"/>
                </a:schemeClr>
              </a:buClr>
              <a:buFont typeface="Wingdings" panose="05000000000000000000" pitchFamily="2" charset="2"/>
              <a:buChar char="Ø"/>
            </a:pPr>
            <a:r>
              <a:rPr lang="fr-FR" sz="1500" b="1" dirty="0"/>
              <a:t>A qui cela s'adresse-t-il ?</a:t>
            </a:r>
          </a:p>
          <a:p>
            <a:pPr fontAlgn="base"/>
            <a:r>
              <a:rPr lang="fr-FR" sz="1500" dirty="0"/>
              <a:t>Aux structures de :</a:t>
            </a:r>
          </a:p>
          <a:p>
            <a:pPr fontAlgn="base"/>
            <a:r>
              <a:rPr lang="fr-FR" sz="1500" dirty="0"/>
              <a:t>- santé</a:t>
            </a:r>
            <a:br>
              <a:rPr lang="fr-FR" sz="1500" dirty="0"/>
            </a:br>
            <a:r>
              <a:rPr lang="fr-FR" sz="1500" dirty="0"/>
              <a:t>- sanitaires ou médico-sociales</a:t>
            </a:r>
            <a:br>
              <a:rPr lang="fr-FR" sz="1500" dirty="0"/>
            </a:br>
            <a:r>
              <a:rPr lang="fr-FR" sz="1500" dirty="0"/>
              <a:t>- publiques ou privées</a:t>
            </a:r>
            <a:br>
              <a:rPr lang="fr-FR" sz="1500" dirty="0"/>
            </a:br>
            <a:r>
              <a:rPr lang="fr-FR" sz="1500" dirty="0"/>
              <a:t>- en ville ou en établissement</a:t>
            </a:r>
          </a:p>
          <a:p>
            <a:pPr fontAlgn="base"/>
            <a:r>
              <a:rPr lang="fr-FR" sz="1500" dirty="0"/>
              <a:t>Les structures doivent avoir une taille suffisante pour pouvoir participer au déploiement de la solution testée</a:t>
            </a:r>
            <a:br>
              <a:rPr lang="fr-FR" sz="1500" dirty="0"/>
            </a:br>
            <a:r>
              <a:rPr lang="fr-FR" sz="1500" dirty="0"/>
              <a:t> </a:t>
            </a:r>
          </a:p>
          <a:p>
            <a:pPr marL="285750" indent="-285750" fontAlgn="base">
              <a:buClr>
                <a:schemeClr val="accent3">
                  <a:lumMod val="75000"/>
                </a:schemeClr>
              </a:buClr>
              <a:buFont typeface="Arial" panose="020B0604020202020204" pitchFamily="34" charset="0"/>
              <a:buChar char="•"/>
            </a:pPr>
            <a:r>
              <a:rPr lang="fr-FR" sz="1500" b="1" dirty="0"/>
              <a:t>Pour en savoir plus : </a:t>
            </a:r>
            <a:r>
              <a:rPr lang="fr-FR" sz="1500" dirty="0">
                <a:hlinkClick r:id="rId6"/>
              </a:rPr>
              <a:t>Tiers lieux d’expérimentation</a:t>
            </a:r>
            <a:endParaRPr lang="fr-FR" sz="1500" dirty="0"/>
          </a:p>
          <a:p>
            <a:pPr marL="285750" indent="-285750" fontAlgn="base">
              <a:buClr>
                <a:schemeClr val="accent3">
                  <a:lumMod val="75000"/>
                </a:schemeClr>
              </a:buClr>
              <a:buFont typeface="Arial" panose="020B0604020202020204" pitchFamily="34" charset="0"/>
              <a:buChar char="•"/>
            </a:pPr>
            <a:r>
              <a:rPr lang="fr-FR" sz="1500" b="1" dirty="0"/>
              <a:t>Retrouvez le cahier des charges de l’appel à projets sur :  </a:t>
            </a:r>
            <a:r>
              <a:rPr lang="fr-FR" sz="1500" dirty="0">
                <a:hlinkClick r:id="rId7"/>
              </a:rPr>
              <a:t>https://tinyurl.com/achatpublic-tierslieusante</a:t>
            </a:r>
            <a:r>
              <a:rPr lang="fr-FR" sz="1500" dirty="0"/>
              <a:t>  </a:t>
            </a:r>
          </a:p>
          <a:p>
            <a:pPr marL="285750" indent="-285750" fontAlgn="base">
              <a:buClr>
                <a:schemeClr val="accent3">
                  <a:lumMod val="75000"/>
                </a:schemeClr>
              </a:buClr>
              <a:buFont typeface="Arial" panose="020B0604020202020204" pitchFamily="34" charset="0"/>
              <a:buChar char="•"/>
            </a:pPr>
            <a:endParaRPr lang="fr-FR" sz="1500" dirty="0"/>
          </a:p>
        </p:txBody>
      </p:sp>
      <p:pic>
        <p:nvPicPr>
          <p:cNvPr id="6" name="Image 5">
            <a:extLst>
              <a:ext uri="{FF2B5EF4-FFF2-40B4-BE49-F238E27FC236}">
                <a16:creationId xmlns:a16="http://schemas.microsoft.com/office/drawing/2014/main" id="{10D21887-48F6-4736-99C6-AB64F3CC74BB}"/>
              </a:ext>
            </a:extLst>
          </p:cNvPr>
          <p:cNvPicPr>
            <a:picLocks noChangeAspect="1"/>
          </p:cNvPicPr>
          <p:nvPr/>
        </p:nvPicPr>
        <p:blipFill rotWithShape="1">
          <a:blip r:embed="rId8"/>
          <a:srcRect t="21836"/>
          <a:stretch/>
        </p:blipFill>
        <p:spPr>
          <a:xfrm>
            <a:off x="1603030" y="4110062"/>
            <a:ext cx="2707509" cy="2739286"/>
          </a:xfrm>
          <a:prstGeom prst="rect">
            <a:avLst/>
          </a:prstGeom>
        </p:spPr>
      </p:pic>
      <p:pic>
        <p:nvPicPr>
          <p:cNvPr id="10" name="Image 9">
            <a:extLst>
              <a:ext uri="{FF2B5EF4-FFF2-40B4-BE49-F238E27FC236}">
                <a16:creationId xmlns:a16="http://schemas.microsoft.com/office/drawing/2014/main" id="{A8C247AD-BFB2-4D78-8276-DFA00B98DDC9}"/>
              </a:ext>
            </a:extLst>
          </p:cNvPr>
          <p:cNvPicPr>
            <a:picLocks noChangeAspect="1"/>
          </p:cNvPicPr>
          <p:nvPr/>
        </p:nvPicPr>
        <p:blipFill rotWithShape="1">
          <a:blip r:embed="rId8"/>
          <a:srcRect l="3194" r="29850" b="81175"/>
          <a:stretch/>
        </p:blipFill>
        <p:spPr>
          <a:xfrm>
            <a:off x="0" y="4110062"/>
            <a:ext cx="2946400" cy="1072284"/>
          </a:xfrm>
          <a:prstGeom prst="rect">
            <a:avLst/>
          </a:prstGeom>
        </p:spPr>
      </p:pic>
      <p:pic>
        <p:nvPicPr>
          <p:cNvPr id="11" name="Image 10">
            <a:extLst>
              <a:ext uri="{FF2B5EF4-FFF2-40B4-BE49-F238E27FC236}">
                <a16:creationId xmlns:a16="http://schemas.microsoft.com/office/drawing/2014/main" id="{AFB290AB-FCE0-4D96-91CD-34D51292DBB2}"/>
              </a:ext>
            </a:extLst>
          </p:cNvPr>
          <p:cNvPicPr>
            <a:picLocks noChangeAspect="1"/>
          </p:cNvPicPr>
          <p:nvPr/>
        </p:nvPicPr>
        <p:blipFill>
          <a:blip r:embed="rId9"/>
          <a:stretch>
            <a:fillRect/>
          </a:stretch>
        </p:blipFill>
        <p:spPr>
          <a:xfrm>
            <a:off x="7646508" y="3323561"/>
            <a:ext cx="1138101" cy="1413734"/>
          </a:xfrm>
          <a:prstGeom prst="rect">
            <a:avLst/>
          </a:prstGeom>
        </p:spPr>
      </p:pic>
    </p:spTree>
    <p:extLst>
      <p:ext uri="{BB962C8B-B14F-4D97-AF65-F5344CB8AC3E}">
        <p14:creationId xmlns:p14="http://schemas.microsoft.com/office/powerpoint/2010/main" val="371035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990742"/>
            <a:ext cx="8970380" cy="5467931"/>
          </a:xfrm>
        </p:spPr>
        <p:txBody>
          <a:bodyPr>
            <a:normAutofit/>
          </a:bodyPr>
          <a:lstStyle/>
          <a:p>
            <a:pPr marL="457200" lvl="1" indent="0">
              <a:buNone/>
            </a:pPr>
            <a:endParaRPr lang="fr-FR" sz="1900" dirty="0"/>
          </a:p>
          <a:p>
            <a:r>
              <a:rPr lang="fr-FR" sz="1600" b="1" dirty="0"/>
              <a:t>C’est un projet concernant </a:t>
            </a:r>
            <a:r>
              <a:rPr lang="fr-FR" sz="1600" b="1" dirty="0">
                <a:solidFill>
                  <a:schemeClr val="accent3">
                    <a:lumMod val="75000"/>
                  </a:schemeClr>
                </a:solidFill>
              </a:rPr>
              <a:t>l’investissement numérique</a:t>
            </a:r>
            <a:r>
              <a:rPr lang="fr-FR" sz="1600" b="1" dirty="0"/>
              <a:t>…</a:t>
            </a:r>
          </a:p>
          <a:p>
            <a:endParaRPr lang="fr-FR" sz="1600" b="1" dirty="0"/>
          </a:p>
          <a:p>
            <a:pPr marL="0" indent="0">
              <a:buNone/>
            </a:pPr>
            <a:r>
              <a:rPr lang="fr-FR" sz="1600" b="1" dirty="0"/>
              <a:t>Votre projet est potentiellement éligible au « </a:t>
            </a:r>
            <a:r>
              <a:rPr lang="fr-FR" sz="1600" b="1" dirty="0">
                <a:solidFill>
                  <a:schemeClr val="accent3">
                    <a:lumMod val="75000"/>
                  </a:schemeClr>
                </a:solidFill>
              </a:rPr>
              <a:t>programme ESMS numérique</a:t>
            </a:r>
            <a:r>
              <a:rPr lang="fr-FR" sz="1600" b="1" dirty="0"/>
              <a:t> »</a:t>
            </a:r>
          </a:p>
          <a:p>
            <a:pPr marL="0" indent="0">
              <a:buNone/>
            </a:pPr>
            <a:endParaRPr lang="fr-FR" sz="1600" b="1" dirty="0"/>
          </a:p>
          <a:p>
            <a:pPr lvl="1">
              <a:buFont typeface="Wingdings" panose="05000000000000000000" pitchFamily="2" charset="2"/>
              <a:buChar char="Ø"/>
            </a:pPr>
            <a:r>
              <a:rPr lang="fr-FR" dirty="0"/>
              <a:t>Acquisition de logiciels pour équiper les ESMS d’un </a:t>
            </a:r>
            <a:r>
              <a:rPr lang="fr-FR" b="1" dirty="0"/>
              <a:t>dossier unique informatisé (DUI)</a:t>
            </a:r>
            <a:r>
              <a:rPr lang="fr-FR" dirty="0"/>
              <a:t> ou de mise en conformité des logiciels existants, voire l’acquisition de matériel informatique.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Le partage d’informations entre professionnels, l’intégration des outils de coordination du « </a:t>
            </a:r>
            <a:r>
              <a:rPr lang="fr-FR" b="1" dirty="0"/>
              <a:t>virage numérique en santé </a:t>
            </a:r>
            <a:r>
              <a:rPr lang="fr-FR" dirty="0"/>
              <a:t>»</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Liens utiles : </a:t>
            </a:r>
            <a:r>
              <a:rPr lang="fr-FR" dirty="0">
                <a:hlinkClick r:id="rId5"/>
              </a:rPr>
              <a:t>https://www.cnsa.fr/grands-chantiers/plan-daide-a-linvestissement-du-segur-de-la-sante/un-plan-daide-a-linvestissement-ambitieux</a:t>
            </a:r>
            <a:r>
              <a:rPr lang="fr-FR" dirty="0"/>
              <a:t> et </a:t>
            </a:r>
            <a:r>
              <a:rPr lang="fr-FR" dirty="0">
                <a:hlinkClick r:id="rId6"/>
              </a:rPr>
              <a:t>https://www.cnsa.fr/grands-chantiers/virage-numerique-du-medico-social-le-programme-esms-numerique</a:t>
            </a:r>
            <a:r>
              <a:rPr lang="fr-FR" dirty="0"/>
              <a:t> </a:t>
            </a:r>
          </a:p>
          <a:p>
            <a:pPr marL="457200" lvl="1" indent="0">
              <a:buNone/>
            </a:pPr>
            <a:endParaRPr lang="fr-FR" dirty="0"/>
          </a:p>
          <a:p>
            <a:pPr marL="457200" lvl="1" indent="0">
              <a:buNone/>
            </a:pPr>
            <a:endParaRPr lang="fr-FR" u="sng"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36</a:t>
            </a:fld>
            <a:endParaRPr lang="fr-FR" dirty="0"/>
          </a:p>
        </p:txBody>
      </p:sp>
      <p:pic>
        <p:nvPicPr>
          <p:cNvPr id="7" name="Image 6">
            <a:extLst>
              <a:ext uri="{FF2B5EF4-FFF2-40B4-BE49-F238E27FC236}">
                <a16:creationId xmlns:a16="http://schemas.microsoft.com/office/drawing/2014/main" id="{6F74EF17-C809-4072-80F7-8469405453C0}"/>
              </a:ext>
            </a:extLst>
          </p:cNvPr>
          <p:cNvPicPr>
            <a:picLocks noChangeAspect="1"/>
          </p:cNvPicPr>
          <p:nvPr/>
        </p:nvPicPr>
        <p:blipFill>
          <a:blip r:embed="rId7"/>
          <a:stretch>
            <a:fillRect/>
          </a:stretch>
        </p:blipFill>
        <p:spPr>
          <a:xfrm>
            <a:off x="2987336" y="5204616"/>
            <a:ext cx="3169328" cy="983078"/>
          </a:xfrm>
          <a:prstGeom prst="rect">
            <a:avLst/>
          </a:prstGeom>
        </p:spPr>
      </p:pic>
    </p:spTree>
    <p:extLst>
      <p:ext uri="{BB962C8B-B14F-4D97-AF65-F5344CB8AC3E}">
        <p14:creationId xmlns:p14="http://schemas.microsoft.com/office/powerpoint/2010/main" val="281643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80473" y="2541735"/>
            <a:ext cx="8590547" cy="2000548"/>
          </a:xfrm>
          <a:prstGeom prst="rect">
            <a:avLst/>
          </a:prstGeom>
          <a:noFill/>
        </p:spPr>
        <p:txBody>
          <a:bodyPr wrap="square" rtlCol="0">
            <a:spAutoFit/>
          </a:bodyPr>
          <a:lstStyle/>
          <a:p>
            <a:pPr algn="ctr"/>
            <a:r>
              <a:rPr lang="fr-FR" sz="2400" dirty="0"/>
              <a:t>Pour une demande de renseignements complémentaires, relative à l’appel à projets « Expérimenter pour accompagner l’évolution de l’offre médico-sociale et l’adaptation des réponses aux besoins des personnes » : </a:t>
            </a:r>
            <a:r>
              <a:rPr lang="fr-FR" sz="2400" dirty="0">
                <a:hlinkClick r:id="rId3"/>
              </a:rPr>
              <a:t>Etudes-innovation@cnsa.fr</a:t>
            </a:r>
            <a:endParaRPr lang="fr-FR" sz="2400" dirty="0"/>
          </a:p>
          <a:p>
            <a:pPr algn="ctr"/>
            <a:endParaRPr lang="fr-FR" sz="1400" b="1" dirty="0"/>
          </a:p>
          <a:p>
            <a:pPr algn="just"/>
            <a:endParaRPr lang="fr-FR" sz="1400" dirty="0"/>
          </a:p>
        </p:txBody>
      </p:sp>
    </p:spTree>
    <p:extLst>
      <p:ext uri="{BB962C8B-B14F-4D97-AF65-F5344CB8AC3E}">
        <p14:creationId xmlns:p14="http://schemas.microsoft.com/office/powerpoint/2010/main" val="2922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3B04CD-20C7-418D-8F16-AF476C80260A}"/>
              </a:ext>
            </a:extLst>
          </p:cNvPr>
          <p:cNvSpPr>
            <a:spLocks noGrp="1"/>
          </p:cNvSpPr>
          <p:nvPr>
            <p:ph type="body" sz="quarter" idx="10"/>
          </p:nvPr>
        </p:nvSpPr>
        <p:spPr>
          <a:xfrm>
            <a:off x="139255" y="69823"/>
            <a:ext cx="8948615" cy="814503"/>
          </a:xfrm>
        </p:spPr>
        <p:txBody>
          <a:bodyPr>
            <a:normAutofit/>
          </a:bodyPr>
          <a:lstStyle/>
          <a:p>
            <a:r>
              <a:rPr lang="fr-FR" dirty="0"/>
              <a:t>Soutenir l’innovation dans une visée de qualité des accompagnements et d’effectivité des droits des personnes âgées ou en situation de handicap</a:t>
            </a:r>
          </a:p>
        </p:txBody>
      </p:sp>
      <p:sp>
        <p:nvSpPr>
          <p:cNvPr id="4" name="Espace réservé du contenu 3">
            <a:extLst>
              <a:ext uri="{FF2B5EF4-FFF2-40B4-BE49-F238E27FC236}">
                <a16:creationId xmlns:a16="http://schemas.microsoft.com/office/drawing/2014/main" id="{FC24F9E4-1C37-4590-8002-B3375842B68C}"/>
              </a:ext>
            </a:extLst>
          </p:cNvPr>
          <p:cNvSpPr>
            <a:spLocks noGrp="1"/>
          </p:cNvSpPr>
          <p:nvPr>
            <p:ph idx="1"/>
          </p:nvPr>
        </p:nvSpPr>
        <p:spPr>
          <a:xfrm>
            <a:off x="379826" y="1181252"/>
            <a:ext cx="8152229" cy="4878171"/>
          </a:xfrm>
        </p:spPr>
        <p:txBody>
          <a:bodyPr>
            <a:noAutofit/>
          </a:bodyPr>
          <a:lstStyle/>
          <a:p>
            <a:r>
              <a:rPr lang="fr-FR" sz="1600" dirty="0"/>
              <a:t>L’Appel à projets annuel « Actions innovantes » : « Expérimenter pour accompagner l’évolution de l’offre médico-sociale et l’adaptation des réponses aux besoins des personnes » a pour objectif de soutenir :</a:t>
            </a:r>
          </a:p>
          <a:p>
            <a:pPr lvl="1">
              <a:spcAft>
                <a:spcPts val="600"/>
              </a:spcAft>
              <a:buFont typeface="Courier New" panose="02070309020205020404" pitchFamily="49" charset="0"/>
              <a:buChar char="o"/>
            </a:pPr>
            <a:r>
              <a:rPr lang="fr-FR" sz="1600" b="1" dirty="0"/>
              <a:t>des expérimentations </a:t>
            </a:r>
            <a:r>
              <a:rPr lang="fr-FR" sz="1600" dirty="0"/>
              <a:t>visant à accompagner l’évolution et la transformation de l’offre médico-sociale par l’émergence de </a:t>
            </a:r>
            <a:r>
              <a:rPr lang="fr-FR" sz="1600" b="1" dirty="0"/>
              <a:t>modèles d’action, </a:t>
            </a:r>
            <a:r>
              <a:rPr lang="fr-FR" sz="1600" dirty="0"/>
              <a:t>de </a:t>
            </a:r>
            <a:r>
              <a:rPr lang="fr-FR" sz="1600" b="1" dirty="0"/>
              <a:t>démarches</a:t>
            </a:r>
            <a:r>
              <a:rPr lang="fr-FR" sz="1600" dirty="0"/>
              <a:t> ou de </a:t>
            </a:r>
            <a:r>
              <a:rPr lang="fr-FR" sz="1600" b="1" dirty="0"/>
              <a:t>dispositifs </a:t>
            </a:r>
            <a:r>
              <a:rPr lang="fr-FR" sz="1600" b="1" u="sng" dirty="0"/>
              <a:t>innovants</a:t>
            </a:r>
            <a:r>
              <a:rPr lang="fr-FR" sz="1600" dirty="0"/>
              <a:t> favorables à la </a:t>
            </a:r>
            <a:r>
              <a:rPr lang="fr-FR" sz="1600" b="1" dirty="0"/>
              <a:t>qualité des accompagnements </a:t>
            </a:r>
            <a:r>
              <a:rPr lang="fr-FR" sz="1600" dirty="0"/>
              <a:t>et à l’</a:t>
            </a:r>
            <a:r>
              <a:rPr lang="fr-FR" sz="1600" b="1" dirty="0"/>
              <a:t>effectivité des droits </a:t>
            </a:r>
            <a:r>
              <a:rPr lang="fr-FR" sz="1600" dirty="0"/>
              <a:t>des personnes concernées ;</a:t>
            </a:r>
          </a:p>
          <a:p>
            <a:pPr lvl="1">
              <a:spcAft>
                <a:spcPts val="600"/>
              </a:spcAft>
              <a:buFont typeface="Courier New" panose="02070309020205020404" pitchFamily="49" charset="0"/>
              <a:buChar char="o"/>
            </a:pPr>
            <a:r>
              <a:rPr lang="fr-FR" sz="1600" dirty="0"/>
              <a:t>des expérimentations intégrant systématiquement </a:t>
            </a:r>
            <a:r>
              <a:rPr lang="fr-FR" sz="1600" b="1" dirty="0"/>
              <a:t>une démarche d’évaluation </a:t>
            </a:r>
            <a:r>
              <a:rPr lang="fr-FR" sz="1600" dirty="0"/>
              <a:t>et de </a:t>
            </a:r>
            <a:r>
              <a:rPr lang="fr-FR" sz="1600" b="1" dirty="0"/>
              <a:t>modélisation</a:t>
            </a:r>
            <a:r>
              <a:rPr lang="fr-FR" sz="1600" dirty="0"/>
              <a:t>, permettant d’</a:t>
            </a:r>
            <a:r>
              <a:rPr lang="fr-FR" sz="1600" b="1" dirty="0"/>
              <a:t>identifier les actions prometteuses ou probantes</a:t>
            </a:r>
            <a:r>
              <a:rPr lang="fr-FR" sz="1600" dirty="0"/>
              <a:t>,</a:t>
            </a:r>
            <a:r>
              <a:rPr lang="fr-FR" sz="1600" b="1" dirty="0"/>
              <a:t> </a:t>
            </a:r>
            <a:r>
              <a:rPr lang="fr-FR" sz="1600" dirty="0"/>
              <a:t>et d’en </a:t>
            </a:r>
            <a:r>
              <a:rPr lang="fr-FR" sz="1600" b="1" dirty="0"/>
              <a:t>diffuser</a:t>
            </a:r>
            <a:r>
              <a:rPr lang="fr-FR" sz="1600" dirty="0"/>
              <a:t> les enseignements à des fins d’</a:t>
            </a:r>
            <a:r>
              <a:rPr lang="fr-FR" sz="1600" b="1" dirty="0"/>
              <a:t>essaimage</a:t>
            </a:r>
            <a:r>
              <a:rPr lang="fr-FR" sz="1600" dirty="0"/>
              <a:t>, notamment dans le cadre des publications, des évènements et de l’appui de la CNSA aux acteurs territoriaux ; </a:t>
            </a:r>
          </a:p>
          <a:p>
            <a:pPr lvl="1">
              <a:spcAft>
                <a:spcPts val="600"/>
              </a:spcAft>
              <a:buFont typeface="Courier New" panose="02070309020205020404" pitchFamily="49" charset="0"/>
              <a:buChar char="o"/>
            </a:pPr>
            <a:r>
              <a:rPr lang="fr-FR" sz="1600" dirty="0"/>
              <a:t>des expérimentations </a:t>
            </a:r>
            <a:r>
              <a:rPr lang="fr-FR" sz="1600" b="1" dirty="0"/>
              <a:t>n’appelant pas une dérogation aux règles habituelles de tarification </a:t>
            </a:r>
            <a:r>
              <a:rPr lang="fr-FR" sz="1600" dirty="0"/>
              <a:t>;  </a:t>
            </a:r>
            <a:r>
              <a:rPr lang="fr-FR" sz="1600" b="1" dirty="0"/>
              <a:t>n’appelant pas un financement au titre de la création, de la transformation et de l'extension d'établissements ou de services médico-sociaux</a:t>
            </a:r>
            <a:r>
              <a:rPr lang="fr-FR" sz="1600" dirty="0"/>
              <a:t> soumises à autorisations.</a:t>
            </a:r>
          </a:p>
          <a:p>
            <a:pPr lvl="1">
              <a:spcAft>
                <a:spcPts val="600"/>
              </a:spcAft>
              <a:buFont typeface="Courier New" panose="02070309020205020404" pitchFamily="49" charset="0"/>
              <a:buChar char="o"/>
            </a:pPr>
            <a:r>
              <a:rPr lang="fr-FR" sz="1600" dirty="0"/>
              <a:t>Pour une illustration, les porteurs de projets intéressés peuvent prendre connaissance des </a:t>
            </a:r>
            <a:r>
              <a:rPr lang="fr-FR" sz="1600" dirty="0">
                <a:hlinkClick r:id="rId2"/>
              </a:rPr>
              <a:t>projets lauréats de la précédente édition</a:t>
            </a:r>
            <a:r>
              <a:rPr lang="fr-FR" sz="1600" dirty="0"/>
              <a:t>. </a:t>
            </a:r>
          </a:p>
        </p:txBody>
      </p:sp>
      <p:sp>
        <p:nvSpPr>
          <p:cNvPr id="3" name="Espace réservé du numéro de diapositive 2">
            <a:extLst>
              <a:ext uri="{FF2B5EF4-FFF2-40B4-BE49-F238E27FC236}">
                <a16:creationId xmlns:a16="http://schemas.microsoft.com/office/drawing/2014/main" id="{D6BCB5EE-D4CD-48CD-919F-B77E2E89EEEE}"/>
              </a:ext>
            </a:extLst>
          </p:cNvPr>
          <p:cNvSpPr>
            <a:spLocks noGrp="1"/>
          </p:cNvSpPr>
          <p:nvPr>
            <p:ph type="sldNum" sz="quarter" idx="14"/>
          </p:nvPr>
        </p:nvSpPr>
        <p:spPr/>
        <p:txBody>
          <a:bodyPr/>
          <a:lstStyle/>
          <a:p>
            <a:fld id="{9242190C-1718-4DF4-AE65-993259183895}" type="slidenum">
              <a:rPr lang="fr-FR" smtClean="0"/>
              <a:t>4</a:t>
            </a:fld>
            <a:endParaRPr lang="fr-FR"/>
          </a:p>
        </p:txBody>
      </p:sp>
    </p:spTree>
    <p:extLst>
      <p:ext uri="{BB962C8B-B14F-4D97-AF65-F5344CB8AC3E}">
        <p14:creationId xmlns:p14="http://schemas.microsoft.com/office/powerpoint/2010/main" val="23799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660707" y="345039"/>
            <a:ext cx="6331606" cy="481012"/>
          </a:xfrm>
        </p:spPr>
        <p:txBody>
          <a:bodyPr>
            <a:normAutofit/>
          </a:bodyPr>
          <a:lstStyle/>
          <a:p>
            <a:r>
              <a:rPr lang="fr-FR" dirty="0"/>
              <a:t>La CNSA soutient des projets </a:t>
            </a:r>
            <a:r>
              <a:rPr lang="fr-FR" u="sng" dirty="0"/>
              <a:t>innovants</a:t>
            </a:r>
            <a:r>
              <a:rPr lang="fr-FR" dirty="0"/>
              <a:t> :</a:t>
            </a:r>
          </a:p>
        </p:txBody>
      </p:sp>
      <p:sp>
        <p:nvSpPr>
          <p:cNvPr id="8" name="Espace réservé du contenu 7"/>
          <p:cNvSpPr>
            <a:spLocks noGrp="1"/>
          </p:cNvSpPr>
          <p:nvPr>
            <p:ph idx="1"/>
            <p:custDataLst>
              <p:tags r:id="rId2"/>
            </p:custDataLst>
          </p:nvPr>
        </p:nvSpPr>
        <p:spPr>
          <a:xfrm>
            <a:off x="255062" y="1134546"/>
            <a:ext cx="6545646" cy="5501430"/>
          </a:xfrm>
        </p:spPr>
        <p:txBody>
          <a:bodyPr>
            <a:normAutofit fontScale="70000" lnSpcReduction="20000"/>
          </a:bodyPr>
          <a:lstStyle/>
          <a:p>
            <a:pPr>
              <a:spcBef>
                <a:spcPts val="600"/>
              </a:spcBef>
              <a:spcAft>
                <a:spcPts val="1200"/>
              </a:spcAft>
              <a:buFont typeface="Wingdings" panose="05000000000000000000" pitchFamily="2" charset="2"/>
              <a:buChar char="ü"/>
            </a:pPr>
            <a:r>
              <a:rPr lang="fr-FR" sz="2500" b="1" dirty="0"/>
              <a:t>Comprenant </a:t>
            </a:r>
            <a:r>
              <a:rPr lang="fr-FR" sz="2500" b="1" u="sng" dirty="0"/>
              <a:t>impérativement</a:t>
            </a:r>
            <a:r>
              <a:rPr lang="fr-FR" sz="2500" b="1" dirty="0"/>
              <a:t> ces </a:t>
            </a:r>
            <a:r>
              <a:rPr lang="fr-FR" sz="2500" b="1" u="sng" dirty="0"/>
              <a:t>trois volets </a:t>
            </a:r>
            <a:r>
              <a:rPr lang="fr-FR" sz="2500" b="1" dirty="0"/>
              <a:t>: </a:t>
            </a:r>
          </a:p>
          <a:p>
            <a:pPr lvl="1">
              <a:spcBef>
                <a:spcPts val="600"/>
              </a:spcBef>
              <a:spcAft>
                <a:spcPts val="1200"/>
              </a:spcAft>
            </a:pPr>
            <a:r>
              <a:rPr lang="fr-FR" sz="1900" b="1" dirty="0"/>
              <a:t>Un volet </a:t>
            </a:r>
            <a:r>
              <a:rPr lang="fr-FR" sz="1900" b="1" u="sng" dirty="0"/>
              <a:t>expérimentation</a:t>
            </a:r>
            <a:r>
              <a:rPr lang="fr-FR" sz="1900" b="1" dirty="0"/>
              <a:t> : </a:t>
            </a:r>
            <a:r>
              <a:rPr lang="fr-FR" sz="1900" dirty="0"/>
              <a:t>conception, test et mise en œuvre en routine d’une démarche ou d’un dispositif innovant </a:t>
            </a:r>
          </a:p>
          <a:p>
            <a:pPr lvl="1">
              <a:spcBef>
                <a:spcPts val="600"/>
              </a:spcBef>
              <a:spcAft>
                <a:spcPts val="1200"/>
              </a:spcAft>
            </a:pPr>
            <a:r>
              <a:rPr lang="fr-FR" sz="1900" b="1" dirty="0"/>
              <a:t>Un volet </a:t>
            </a:r>
            <a:r>
              <a:rPr lang="fr-FR" sz="1900" b="1" u="sng" dirty="0"/>
              <a:t>modélisation</a:t>
            </a:r>
            <a:r>
              <a:rPr lang="fr-FR" sz="1900" b="1" dirty="0"/>
              <a:t> organisationnelle et économique de la démarche ou du dispositif, </a:t>
            </a:r>
            <a:r>
              <a:rPr lang="fr-FR" sz="1900" dirty="0"/>
              <a:t>dans une perspective de pérennisation et de diffusion </a:t>
            </a:r>
          </a:p>
          <a:p>
            <a:pPr lvl="1">
              <a:spcBef>
                <a:spcPts val="600"/>
              </a:spcBef>
              <a:spcAft>
                <a:spcPts val="1200"/>
              </a:spcAft>
            </a:pPr>
            <a:r>
              <a:rPr lang="fr-FR" sz="1900" b="1" dirty="0"/>
              <a:t>Un volet </a:t>
            </a:r>
            <a:r>
              <a:rPr lang="fr-FR" sz="1900" b="1" u="sng" dirty="0"/>
              <a:t>évaluation</a:t>
            </a:r>
            <a:r>
              <a:rPr lang="fr-FR" sz="1900" b="1" dirty="0"/>
              <a:t>, </a:t>
            </a:r>
            <a:r>
              <a:rPr lang="fr-FR" sz="1900" dirty="0"/>
              <a:t>prenant la forme d’une évaluation externe et indépendante, réalisée par un prestataire externe ou une équipe de recherche </a:t>
            </a:r>
            <a:endParaRPr lang="fr-FR" sz="2500" b="1" dirty="0"/>
          </a:p>
          <a:p>
            <a:pPr>
              <a:buFont typeface="Wingdings" panose="05000000000000000000" pitchFamily="2" charset="2"/>
              <a:buChar char="ü"/>
            </a:pPr>
            <a:r>
              <a:rPr lang="fr-FR" sz="2500" b="1" dirty="0"/>
              <a:t>Pouvant comprendre, à titre subsidiaire et si motivé(s), des volets complémentaires : </a:t>
            </a:r>
          </a:p>
          <a:p>
            <a:pPr lvl="1">
              <a:spcBef>
                <a:spcPts val="600"/>
              </a:spcBef>
              <a:spcAft>
                <a:spcPts val="1200"/>
              </a:spcAft>
            </a:pPr>
            <a:r>
              <a:rPr lang="fr-FR" sz="1900" b="1" dirty="0"/>
              <a:t>Un volet études et enquêtes : </a:t>
            </a:r>
            <a:r>
              <a:rPr lang="fr-FR" sz="1900" dirty="0"/>
              <a:t>destiné à suppléer un défaut dans les connaissances et l’identification préalable des besoins </a:t>
            </a:r>
          </a:p>
          <a:p>
            <a:pPr lvl="1">
              <a:spcBef>
                <a:spcPts val="600"/>
              </a:spcBef>
              <a:spcAft>
                <a:spcPts val="1200"/>
              </a:spcAft>
            </a:pPr>
            <a:r>
              <a:rPr lang="fr-FR" sz="1900" b="1" dirty="0"/>
              <a:t>Un volet valorisation et partage des connaissances : </a:t>
            </a:r>
            <a:r>
              <a:rPr lang="fr-FR" sz="1900" dirty="0"/>
              <a:t>à des fins de diffusion des enseignements et bonnes pratiques issus du projet (guides, supports d’information, évènements, etc.)</a:t>
            </a:r>
          </a:p>
          <a:p>
            <a:pPr lvl="1">
              <a:spcBef>
                <a:spcPts val="600"/>
              </a:spcBef>
              <a:spcAft>
                <a:spcPts val="1200"/>
              </a:spcAft>
            </a:pPr>
            <a:r>
              <a:rPr lang="fr-FR" sz="1900" b="1" dirty="0"/>
              <a:t>…</a:t>
            </a:r>
            <a:endParaRPr lang="fr-FR" sz="2500" b="1" dirty="0"/>
          </a:p>
          <a:p>
            <a:pPr>
              <a:buFont typeface="Wingdings" panose="05000000000000000000" pitchFamily="2" charset="2"/>
              <a:buChar char="ü"/>
            </a:pPr>
            <a:r>
              <a:rPr lang="fr-FR" sz="2500" b="1" dirty="0"/>
              <a:t> Inscrits dans le périmètre des politiques de l’autonomie, et s’attachant en particulier :</a:t>
            </a:r>
          </a:p>
          <a:p>
            <a:pPr lvl="1">
              <a:spcBef>
                <a:spcPts val="600"/>
              </a:spcBef>
              <a:spcAft>
                <a:spcPts val="1200"/>
              </a:spcAft>
            </a:pPr>
            <a:r>
              <a:rPr lang="fr-FR" sz="1900" dirty="0"/>
              <a:t>À expérimenter </a:t>
            </a:r>
            <a:r>
              <a:rPr lang="fr-FR" sz="1900" b="1" dirty="0"/>
              <a:t>une démarche ou un dispositif innovant favorable à la qualité de l’accompagnement et/ou à l’effectivité des droits </a:t>
            </a:r>
            <a:r>
              <a:rPr lang="fr-FR" sz="1900" dirty="0"/>
              <a:t>des personnes âgées en perte d’autonomie ou en situation de handicap </a:t>
            </a:r>
          </a:p>
        </p:txBody>
      </p:sp>
      <p:grpSp>
        <p:nvGrpSpPr>
          <p:cNvPr id="9" name="Groupe 8"/>
          <p:cNvGrpSpPr/>
          <p:nvPr>
            <p:custDataLst>
              <p:tags r:id="rId3"/>
            </p:custDataLst>
          </p:nvPr>
        </p:nvGrpSpPr>
        <p:grpSpPr>
          <a:xfrm>
            <a:off x="7323974" y="1138724"/>
            <a:ext cx="799858" cy="1023316"/>
            <a:chOff x="3059832" y="1268760"/>
            <a:chExt cx="911665" cy="1170794"/>
          </a:xfrm>
        </p:grpSpPr>
        <p:grpSp>
          <p:nvGrpSpPr>
            <p:cNvPr id="10" name="Groupe 9"/>
            <p:cNvGrpSpPr/>
            <p:nvPr/>
          </p:nvGrpSpPr>
          <p:grpSpPr>
            <a:xfrm>
              <a:off x="3059832" y="1268760"/>
              <a:ext cx="911665" cy="1170794"/>
              <a:chOff x="3059832" y="1268760"/>
              <a:chExt cx="911665" cy="1170794"/>
            </a:xfrm>
          </p:grpSpPr>
          <p:sp>
            <p:nvSpPr>
              <p:cNvPr id="12" name="Ellipse 11"/>
              <p:cNvSpPr/>
              <p:nvPr/>
            </p:nvSpPr>
            <p:spPr>
              <a:xfrm>
                <a:off x="3059832" y="1268760"/>
                <a:ext cx="720080" cy="720080"/>
              </a:xfrm>
              <a:prstGeom prst="ellipse">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4A00"/>
                  </a:solidFill>
                </a:endParaRPr>
              </a:p>
            </p:txBody>
          </p:sp>
          <p:sp>
            <p:nvSpPr>
              <p:cNvPr id="13" name="Ellipse 12"/>
              <p:cNvSpPr/>
              <p:nvPr/>
            </p:nvSpPr>
            <p:spPr>
              <a:xfrm>
                <a:off x="3113838" y="1322766"/>
                <a:ext cx="612068" cy="612068"/>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2968257">
                <a:off x="3659854" y="2127912"/>
                <a:ext cx="545687" cy="77598"/>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Connecteur droit 10"/>
            <p:cNvCxnSpPr/>
            <p:nvPr/>
          </p:nvCxnSpPr>
          <p:spPr>
            <a:xfrm rot="360000" flipH="1" flipV="1">
              <a:off x="3674459" y="1883387"/>
              <a:ext cx="80936" cy="75942"/>
            </a:xfrm>
            <a:prstGeom prst="line">
              <a:avLst/>
            </a:prstGeom>
            <a:ln w="50800">
              <a:solidFill>
                <a:srgbClr val="004A0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268411" y="2337701"/>
            <a:ext cx="1277416" cy="131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e 38"/>
          <p:cNvGrpSpPr/>
          <p:nvPr>
            <p:custDataLst>
              <p:tags r:id="rId5"/>
            </p:custDataLst>
          </p:nvPr>
        </p:nvGrpSpPr>
        <p:grpSpPr>
          <a:xfrm>
            <a:off x="7580113" y="5461638"/>
            <a:ext cx="702231" cy="923330"/>
            <a:chOff x="3851669" y="3906078"/>
            <a:chExt cx="702231" cy="923330"/>
          </a:xfrm>
        </p:grpSpPr>
        <p:sp>
          <p:nvSpPr>
            <p:cNvPr id="40" name="Rectangle à coins arrondis 39"/>
            <p:cNvSpPr/>
            <p:nvPr/>
          </p:nvSpPr>
          <p:spPr>
            <a:xfrm>
              <a:off x="3851669" y="3955571"/>
              <a:ext cx="702231" cy="82434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p:cNvGrpSpPr/>
            <p:nvPr/>
          </p:nvGrpSpPr>
          <p:grpSpPr>
            <a:xfrm>
              <a:off x="4010266" y="3906078"/>
              <a:ext cx="385042" cy="923330"/>
              <a:chOff x="4010266" y="3906078"/>
              <a:chExt cx="385042" cy="923330"/>
            </a:xfrm>
          </p:grpSpPr>
          <p:sp>
            <p:nvSpPr>
              <p:cNvPr id="42" name="Rectangle 41"/>
              <p:cNvSpPr/>
              <p:nvPr/>
            </p:nvSpPr>
            <p:spPr>
              <a:xfrm>
                <a:off x="4010266" y="3906078"/>
                <a:ext cx="385042" cy="923330"/>
              </a:xfrm>
              <a:prstGeom prst="rect">
                <a:avLst/>
              </a:prstGeom>
              <a:noFill/>
            </p:spPr>
            <p:txBody>
              <a:bodyPr wrap="none" lIns="91440" tIns="45720" rIns="91440" bIns="45720">
                <a:spAutoFit/>
              </a:bodyPr>
              <a:lstStyle/>
              <a:p>
                <a:pPr algn="ctr"/>
                <a:r>
                  <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i</a:t>
                </a:r>
              </a:p>
            </p:txBody>
          </p:sp>
          <p:sp>
            <p:nvSpPr>
              <p:cNvPr id="43" name="Ellipse 42"/>
              <p:cNvSpPr/>
              <p:nvPr/>
            </p:nvSpPr>
            <p:spPr>
              <a:xfrm>
                <a:off x="4130547" y="4005064"/>
                <a:ext cx="144477" cy="144016"/>
              </a:xfrm>
              <a:prstGeom prst="ellipse">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7" name="Groupe 46"/>
          <p:cNvGrpSpPr/>
          <p:nvPr>
            <p:custDataLst>
              <p:tags r:id="rId6"/>
            </p:custDataLst>
          </p:nvPr>
        </p:nvGrpSpPr>
        <p:grpSpPr>
          <a:xfrm>
            <a:off x="6871322" y="3943710"/>
            <a:ext cx="2109766" cy="1170130"/>
            <a:chOff x="3362334" y="2708920"/>
            <a:chExt cx="2409563" cy="1224136"/>
          </a:xfrm>
        </p:grpSpPr>
        <p:grpSp>
          <p:nvGrpSpPr>
            <p:cNvPr id="48" name="Groupe 47"/>
            <p:cNvGrpSpPr/>
            <p:nvPr/>
          </p:nvGrpSpPr>
          <p:grpSpPr>
            <a:xfrm>
              <a:off x="3362334" y="3140968"/>
              <a:ext cx="2409563" cy="792088"/>
              <a:chOff x="3362334" y="3140968"/>
              <a:chExt cx="2409563" cy="792088"/>
            </a:xfrm>
          </p:grpSpPr>
          <p:cxnSp>
            <p:nvCxnSpPr>
              <p:cNvPr id="51" name="Connecteur droit 50"/>
              <p:cNvCxnSpPr/>
              <p:nvPr/>
            </p:nvCxnSpPr>
            <p:spPr>
              <a:xfrm flipV="1">
                <a:off x="3671900" y="3496816"/>
                <a:ext cx="0" cy="1524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52" name="Groupe 51"/>
              <p:cNvGrpSpPr/>
              <p:nvPr/>
            </p:nvGrpSpPr>
            <p:grpSpPr>
              <a:xfrm>
                <a:off x="3362334" y="3140968"/>
                <a:ext cx="2409563" cy="792088"/>
                <a:chOff x="3362334" y="3140968"/>
                <a:chExt cx="2409563" cy="792088"/>
              </a:xfrm>
            </p:grpSpPr>
            <p:sp>
              <p:nvSpPr>
                <p:cNvPr id="53" name="Rectangle 52"/>
                <p:cNvSpPr/>
                <p:nvPr/>
              </p:nvSpPr>
              <p:spPr>
                <a:xfrm>
                  <a:off x="3671900" y="3825044"/>
                  <a:ext cx="1800200" cy="108012"/>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4517994" y="3645024"/>
                  <a:ext cx="108012" cy="180020"/>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54"/>
                <p:cNvCxnSpPr>
                  <a:stCxn id="54" idx="0"/>
                </p:cNvCxnSpPr>
                <p:nvPr/>
              </p:nvCxnSpPr>
              <p:spPr>
                <a:xfrm flipV="1">
                  <a:off x="4572000" y="3573016"/>
                  <a:ext cx="0" cy="7200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671900" y="3573016"/>
                  <a:ext cx="1800200" cy="0"/>
                </a:xfrm>
                <a:prstGeom prst="line">
                  <a:avLst/>
                </a:prstGeom>
                <a:ln w="254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5472100" y="3496816"/>
                  <a:ext cx="0" cy="1524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H="1">
                  <a:off x="5123825" y="3494382"/>
                  <a:ext cx="648072" cy="0"/>
                </a:xfrm>
                <a:prstGeom prst="line">
                  <a:avLst/>
                </a:prstGeom>
                <a:ln w="381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3362334" y="3493503"/>
                  <a:ext cx="648072" cy="0"/>
                </a:xfrm>
                <a:prstGeom prst="line">
                  <a:avLst/>
                </a:prstGeom>
                <a:ln w="381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3362334" y="340680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995936" y="340680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5142892" y="3399301"/>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5759220" y="338704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64" name="Plus 63"/>
                <p:cNvSpPr/>
                <p:nvPr/>
              </p:nvSpPr>
              <p:spPr>
                <a:xfrm>
                  <a:off x="5316420" y="3140968"/>
                  <a:ext cx="311359" cy="265838"/>
                </a:xfrm>
                <a:prstGeom prst="mathPlus">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Moins 64"/>
                <p:cNvSpPr/>
                <p:nvPr/>
              </p:nvSpPr>
              <p:spPr>
                <a:xfrm>
                  <a:off x="3500518" y="3163700"/>
                  <a:ext cx="342764" cy="243106"/>
                </a:xfrm>
                <a:prstGeom prst="mathMinus">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49" name="Rectangle 48"/>
            <p:cNvSpPr/>
            <p:nvPr/>
          </p:nvSpPr>
          <p:spPr>
            <a:xfrm>
              <a:off x="4533568" y="2852936"/>
              <a:ext cx="92438" cy="720080"/>
            </a:xfrm>
            <a:prstGeom prst="rect">
              <a:avLst/>
            </a:prstGeom>
            <a:no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p:cNvCxnSpPr>
              <a:stCxn id="49" idx="2"/>
            </p:cNvCxnSpPr>
            <p:nvPr/>
          </p:nvCxnSpPr>
          <p:spPr>
            <a:xfrm flipV="1">
              <a:off x="4579787" y="2708920"/>
              <a:ext cx="0" cy="864096"/>
            </a:xfrm>
            <a:prstGeom prst="straightConnector1">
              <a:avLst/>
            </a:prstGeom>
            <a:ln w="19050">
              <a:solidFill>
                <a:srgbClr val="004A00"/>
              </a:solidFill>
              <a:tailEnd type="arrow"/>
            </a:ln>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p:cNvSpPr>
            <a:spLocks noGrp="1"/>
          </p:cNvSpPr>
          <p:nvPr>
            <p:ph type="sldNum" sz="quarter" idx="14"/>
            <p:custDataLst>
              <p:tags r:id="rId7"/>
            </p:custDataLst>
          </p:nvPr>
        </p:nvSpPr>
        <p:spPr/>
        <p:txBody>
          <a:bodyPr/>
          <a:lstStyle/>
          <a:p>
            <a:fld id="{9242190C-1718-4DF4-AE65-993259183895}" type="slidenum">
              <a:rPr lang="fr-FR" smtClean="0"/>
              <a:t>5</a:t>
            </a:fld>
            <a:endParaRPr lang="fr-FR" dirty="0"/>
          </a:p>
        </p:txBody>
      </p:sp>
    </p:spTree>
    <p:extLst>
      <p:ext uri="{BB962C8B-B14F-4D97-AF65-F5344CB8AC3E}">
        <p14:creationId xmlns:p14="http://schemas.microsoft.com/office/powerpoint/2010/main" val="409267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711302" y="2822729"/>
            <a:ext cx="6273209" cy="1424650"/>
          </a:xfrm>
        </p:spPr>
        <p:txBody>
          <a:bodyPr>
            <a:normAutofit/>
          </a:bodyPr>
          <a:lstStyle/>
          <a:p>
            <a:r>
              <a:rPr lang="fr-FR" sz="2400" dirty="0"/>
              <a:t>Qu’est-ce qu’un « bon » projet ? Les attendus de l’AAP « Actions innovantes »</a:t>
            </a:r>
          </a:p>
        </p:txBody>
      </p:sp>
    </p:spTree>
    <p:extLst>
      <p:ext uri="{BB962C8B-B14F-4D97-AF65-F5344CB8AC3E}">
        <p14:creationId xmlns:p14="http://schemas.microsoft.com/office/powerpoint/2010/main" val="119008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Sur quels critères est évalué votre projet ?</a:t>
            </a:r>
          </a:p>
        </p:txBody>
      </p:sp>
      <p:sp>
        <p:nvSpPr>
          <p:cNvPr id="10" name="Ellipse 9"/>
          <p:cNvSpPr/>
          <p:nvPr>
            <p:custDataLst>
              <p:tags r:id="rId2"/>
            </p:custDataLst>
          </p:nvPr>
        </p:nvSpPr>
        <p:spPr>
          <a:xfrm>
            <a:off x="3450176" y="2603841"/>
            <a:ext cx="1981046" cy="1917612"/>
          </a:xfrm>
          <a:prstGeom prst="ellipse">
            <a:avLst/>
          </a:prstGeom>
          <a:noFill/>
          <a:ln>
            <a:solidFill>
              <a:srgbClr val="5AA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Critères d’évaluation des projets « actions innovantes »</a:t>
            </a:r>
          </a:p>
        </p:txBody>
      </p:sp>
      <p:sp>
        <p:nvSpPr>
          <p:cNvPr id="7" name="ZoneTexte 6"/>
          <p:cNvSpPr txBox="1"/>
          <p:nvPr>
            <p:custDataLst>
              <p:tags r:id="rId3"/>
            </p:custDataLst>
          </p:nvPr>
        </p:nvSpPr>
        <p:spPr>
          <a:xfrm>
            <a:off x="248773" y="960697"/>
            <a:ext cx="3948950" cy="120032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Le </a:t>
            </a:r>
            <a:r>
              <a:rPr lang="fr-FR" sz="1600" b="1" dirty="0"/>
              <a:t>caractère innovant </a:t>
            </a:r>
            <a:r>
              <a:rPr lang="fr-FR" sz="1600" dirty="0"/>
              <a:t>justifié par :</a:t>
            </a:r>
          </a:p>
          <a:p>
            <a:pPr marL="742950" lvl="1" indent="-285750">
              <a:buFont typeface="Arial" panose="020B0604020202020204" pitchFamily="34" charset="0"/>
              <a:buChar char="•"/>
            </a:pPr>
            <a:r>
              <a:rPr lang="fr-FR" sz="1400" dirty="0"/>
              <a:t>Un état des lieux des connaissances</a:t>
            </a:r>
          </a:p>
          <a:p>
            <a:pPr marL="742950" lvl="1" indent="-285750">
              <a:buFont typeface="Arial" panose="020B0604020202020204" pitchFamily="34" charset="0"/>
              <a:buChar char="•"/>
            </a:pPr>
            <a:r>
              <a:rPr lang="fr-FR" sz="1400" dirty="0"/>
              <a:t>Un état des lieux des pratiques nationales</a:t>
            </a:r>
          </a:p>
          <a:p>
            <a:pPr marL="742950" lvl="1" indent="-285750">
              <a:buFont typeface="Arial" panose="020B0604020202020204" pitchFamily="34" charset="0"/>
              <a:buChar char="•"/>
            </a:pPr>
            <a:r>
              <a:rPr lang="fr-FR" sz="1400" dirty="0"/>
              <a:t>Le cas échéant, un état des lieux des expériences similaires à l’étranger</a:t>
            </a:r>
          </a:p>
        </p:txBody>
      </p:sp>
      <p:sp>
        <p:nvSpPr>
          <p:cNvPr id="6" name="ZoneTexte 5"/>
          <p:cNvSpPr txBox="1"/>
          <p:nvPr>
            <p:custDataLst>
              <p:tags r:id="rId4"/>
            </p:custDataLst>
          </p:nvPr>
        </p:nvSpPr>
        <p:spPr>
          <a:xfrm>
            <a:off x="4414345" y="954132"/>
            <a:ext cx="4480883" cy="1446550"/>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t>
            </a:r>
            <a:r>
              <a:rPr lang="fr-FR" sz="1600" b="1" dirty="0"/>
              <a:t>intérêt</a:t>
            </a:r>
            <a:r>
              <a:rPr lang="fr-FR" sz="1600" dirty="0"/>
              <a:t> et la </a:t>
            </a:r>
            <a:r>
              <a:rPr lang="fr-FR" sz="1600" b="1" dirty="0"/>
              <a:t>pertinence</a:t>
            </a:r>
            <a:r>
              <a:rPr lang="fr-FR" sz="1600" dirty="0"/>
              <a:t> du projet démontrés par :</a:t>
            </a:r>
          </a:p>
          <a:p>
            <a:pPr marL="742950" lvl="1" indent="-285750">
              <a:buFont typeface="Arial" panose="020B0604020202020204" pitchFamily="34" charset="0"/>
              <a:buChar char="•"/>
            </a:pPr>
            <a:r>
              <a:rPr lang="fr-FR" sz="1400" dirty="0"/>
              <a:t>Une description claire des finalités : qu’est ce qui va être réalisé ? pour qui ? pourquoi ?</a:t>
            </a:r>
          </a:p>
          <a:p>
            <a:pPr marL="742950" lvl="1" indent="-285750">
              <a:buFont typeface="Arial" panose="020B0604020202020204" pitchFamily="34" charset="0"/>
              <a:buChar char="•"/>
            </a:pPr>
            <a:r>
              <a:rPr lang="fr-FR" sz="1400" dirty="0"/>
              <a:t>La faisabilité du projet</a:t>
            </a:r>
          </a:p>
          <a:p>
            <a:pPr marL="742950" lvl="1" indent="-285750">
              <a:buFont typeface="Arial" panose="020B0604020202020204" pitchFamily="34" charset="0"/>
              <a:buChar char="•"/>
            </a:pPr>
            <a:r>
              <a:rPr lang="fr-FR" sz="1400" dirty="0"/>
              <a:t>Le service rendu à l’issue du projet </a:t>
            </a:r>
          </a:p>
        </p:txBody>
      </p:sp>
      <p:sp>
        <p:nvSpPr>
          <p:cNvPr id="9" name="ZoneTexte 8"/>
          <p:cNvSpPr txBox="1"/>
          <p:nvPr>
            <p:custDataLst>
              <p:tags r:id="rId5"/>
            </p:custDataLst>
          </p:nvPr>
        </p:nvSpPr>
        <p:spPr>
          <a:xfrm>
            <a:off x="248774" y="2505639"/>
            <a:ext cx="3095062" cy="2092881"/>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 rigueur de </a:t>
            </a:r>
            <a:r>
              <a:rPr lang="fr-FR" sz="1600" b="1" dirty="0"/>
              <a:t>l’ingénierie de projet</a:t>
            </a:r>
            <a:r>
              <a:rPr lang="fr-FR" sz="1600" dirty="0"/>
              <a:t> :</a:t>
            </a:r>
          </a:p>
          <a:p>
            <a:pPr marL="742950" lvl="1" indent="-285750">
              <a:buFont typeface="Arial" panose="020B0604020202020204" pitchFamily="34" charset="0"/>
              <a:buChar char="•"/>
            </a:pPr>
            <a:r>
              <a:rPr lang="fr-FR" sz="1400" dirty="0"/>
              <a:t>La clarté de la démarche projet</a:t>
            </a:r>
          </a:p>
          <a:p>
            <a:pPr marL="742950" lvl="1" indent="-285750">
              <a:buFont typeface="Arial" panose="020B0604020202020204" pitchFamily="34" charset="0"/>
              <a:buChar char="•"/>
            </a:pPr>
            <a:r>
              <a:rPr lang="fr-FR" sz="1400" dirty="0"/>
              <a:t>La pertinence des différentes étapes </a:t>
            </a:r>
          </a:p>
          <a:p>
            <a:pPr marL="742950" lvl="1" indent="-285750">
              <a:buFont typeface="Arial" panose="020B0604020202020204" pitchFamily="34" charset="0"/>
              <a:buChar char="•"/>
            </a:pPr>
            <a:r>
              <a:rPr lang="fr-FR" sz="1400" dirty="0"/>
              <a:t>L’adéquation des moyens engagés (humains et financiers) aux objectifs</a:t>
            </a:r>
          </a:p>
        </p:txBody>
      </p:sp>
      <p:sp>
        <p:nvSpPr>
          <p:cNvPr id="8" name="ZoneTexte 7"/>
          <p:cNvSpPr txBox="1"/>
          <p:nvPr>
            <p:custDataLst>
              <p:tags r:id="rId6"/>
            </p:custDataLst>
          </p:nvPr>
        </p:nvSpPr>
        <p:spPr>
          <a:xfrm>
            <a:off x="5537562" y="2674794"/>
            <a:ext cx="3357664" cy="184665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 recherche de </a:t>
            </a:r>
            <a:r>
              <a:rPr lang="fr-FR" sz="1600" b="1" dirty="0"/>
              <a:t>co-construction</a:t>
            </a:r>
            <a:r>
              <a:rPr lang="fr-FR" sz="1600" dirty="0"/>
              <a:t> :</a:t>
            </a:r>
          </a:p>
          <a:p>
            <a:pPr marL="742950" lvl="1" indent="-285750">
              <a:buFont typeface="Arial" panose="020B0604020202020204" pitchFamily="34" charset="0"/>
              <a:buChar char="•"/>
            </a:pPr>
            <a:r>
              <a:rPr lang="fr-FR" sz="1400" dirty="0"/>
              <a:t>La participation des personnes concernées aux différentes étapes du projet</a:t>
            </a:r>
          </a:p>
          <a:p>
            <a:pPr marL="742950" lvl="1" indent="-285750">
              <a:buFont typeface="Arial" panose="020B0604020202020204" pitchFamily="34" charset="0"/>
              <a:buChar char="•"/>
            </a:pPr>
            <a:r>
              <a:rPr lang="fr-FR" sz="1400" dirty="0"/>
              <a:t>L’implication de différentes parties prenantes</a:t>
            </a:r>
          </a:p>
          <a:p>
            <a:pPr marL="742950" lvl="1" indent="-285750">
              <a:buFont typeface="Arial" panose="020B0604020202020204" pitchFamily="34" charset="0"/>
              <a:buChar char="•"/>
            </a:pPr>
            <a:r>
              <a:rPr lang="fr-FR" sz="1400" dirty="0"/>
              <a:t>Une gouvernance adaptée (COPIL)</a:t>
            </a:r>
          </a:p>
        </p:txBody>
      </p:sp>
      <p:sp>
        <p:nvSpPr>
          <p:cNvPr id="12" name="ZoneTexte 11"/>
          <p:cNvSpPr txBox="1"/>
          <p:nvPr>
            <p:custDataLst>
              <p:tags r:id="rId7"/>
            </p:custDataLst>
          </p:nvPr>
        </p:nvSpPr>
        <p:spPr>
          <a:xfrm>
            <a:off x="248772" y="4798207"/>
            <a:ext cx="3948950" cy="120032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Votre </a:t>
            </a:r>
            <a:r>
              <a:rPr lang="fr-FR" sz="1600" b="1" dirty="0"/>
              <a:t>légitimité</a:t>
            </a:r>
            <a:r>
              <a:rPr lang="fr-FR" sz="1600" dirty="0"/>
              <a:t> à porter le projet :</a:t>
            </a:r>
          </a:p>
          <a:p>
            <a:pPr marL="742950" lvl="1" indent="-285750">
              <a:buFont typeface="Arial" panose="020B0604020202020204" pitchFamily="34" charset="0"/>
              <a:buChar char="•"/>
            </a:pPr>
            <a:r>
              <a:rPr lang="fr-FR" sz="1400" dirty="0"/>
              <a:t>Expérience dans le champ</a:t>
            </a:r>
          </a:p>
          <a:p>
            <a:pPr marL="742950" lvl="1" indent="-285750">
              <a:buFont typeface="Arial" panose="020B0604020202020204" pitchFamily="34" charset="0"/>
              <a:buChar char="•"/>
            </a:pPr>
            <a:r>
              <a:rPr lang="fr-FR" sz="1400" dirty="0"/>
              <a:t>Compétences de l’équipe du projet en gestion de projets </a:t>
            </a:r>
          </a:p>
          <a:p>
            <a:pPr lvl="1"/>
            <a:endParaRPr lang="fr-FR" sz="1400" dirty="0"/>
          </a:p>
        </p:txBody>
      </p:sp>
      <p:sp>
        <p:nvSpPr>
          <p:cNvPr id="11" name="ZoneTexte 10"/>
          <p:cNvSpPr txBox="1"/>
          <p:nvPr>
            <p:custDataLst>
              <p:tags r:id="rId8"/>
            </p:custDataLst>
          </p:nvPr>
        </p:nvSpPr>
        <p:spPr>
          <a:xfrm>
            <a:off x="4572000" y="4777770"/>
            <a:ext cx="4323228" cy="1415772"/>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Les </a:t>
            </a:r>
            <a:r>
              <a:rPr lang="fr-FR" sz="1600" b="1" dirty="0"/>
              <a:t>soutiens</a:t>
            </a:r>
            <a:r>
              <a:rPr lang="fr-FR" sz="1600" dirty="0"/>
              <a:t> au projet :</a:t>
            </a:r>
          </a:p>
          <a:p>
            <a:pPr marL="742950" lvl="1" indent="-285750">
              <a:buFont typeface="Arial" panose="020B0604020202020204" pitchFamily="34" charset="0"/>
              <a:buChar char="•"/>
            </a:pPr>
            <a:r>
              <a:rPr lang="fr-FR" sz="1400" dirty="0"/>
              <a:t>Des acteurs participant à la mise en œuvre des politiques de l’autonomie : les ARS, les CD…</a:t>
            </a:r>
          </a:p>
          <a:p>
            <a:pPr marL="742950" lvl="1" indent="-285750">
              <a:buFont typeface="Arial" panose="020B0604020202020204" pitchFamily="34" charset="0"/>
              <a:buChar char="•"/>
            </a:pPr>
            <a:r>
              <a:rPr lang="fr-FR" sz="1400" dirty="0"/>
              <a:t>… Également, les autres collectivités locales, les organismes de sécurité sociale, fondations, associations, agences, mutuelles, etc.…</a:t>
            </a:r>
          </a:p>
        </p:txBody>
      </p:sp>
      <p:sp>
        <p:nvSpPr>
          <p:cNvPr id="3" name="ZoneTexte 2"/>
          <p:cNvSpPr txBox="1"/>
          <p:nvPr>
            <p:custDataLst>
              <p:tags r:id="rId9"/>
            </p:custDataLst>
          </p:nvPr>
        </p:nvSpPr>
        <p:spPr>
          <a:xfrm>
            <a:off x="174821" y="6275291"/>
            <a:ext cx="8720407" cy="369332"/>
          </a:xfrm>
          <a:prstGeom prst="rect">
            <a:avLst/>
          </a:prstGeom>
          <a:noFill/>
          <a:ln>
            <a:noFill/>
          </a:ln>
        </p:spPr>
        <p:txBody>
          <a:bodyPr wrap="square" rtlCol="0">
            <a:spAutoFit/>
          </a:bodyPr>
          <a:lstStyle/>
          <a:p>
            <a:pPr algn="ctr"/>
            <a:r>
              <a:rPr lang="fr-FR" b="1" dirty="0"/>
              <a:t>La sincérité et le bon dimensionnement du budget au regard de la nature du projet</a:t>
            </a:r>
          </a:p>
        </p:txBody>
      </p:sp>
      <p:sp>
        <p:nvSpPr>
          <p:cNvPr id="4" name="Espace réservé du numéro de diapositive 3"/>
          <p:cNvSpPr>
            <a:spLocks noGrp="1"/>
          </p:cNvSpPr>
          <p:nvPr>
            <p:ph type="sldNum" sz="quarter" idx="14"/>
            <p:custDataLst>
              <p:tags r:id="rId10"/>
            </p:custDataLst>
          </p:nvPr>
        </p:nvSpPr>
        <p:spPr/>
        <p:txBody>
          <a:bodyPr/>
          <a:lstStyle/>
          <a:p>
            <a:fld id="{9242190C-1718-4DF4-AE65-993259183895}" type="slidenum">
              <a:rPr lang="fr-FR" smtClean="0"/>
              <a:t>7</a:t>
            </a:fld>
            <a:endParaRPr lang="fr-FR"/>
          </a:p>
        </p:txBody>
      </p:sp>
    </p:spTree>
    <p:extLst>
      <p:ext uri="{BB962C8B-B14F-4D97-AF65-F5344CB8AC3E}">
        <p14:creationId xmlns:p14="http://schemas.microsoft.com/office/powerpoint/2010/main" val="330471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38956" y="92768"/>
            <a:ext cx="8666088" cy="481012"/>
          </a:xfrm>
        </p:spPr>
        <p:txBody>
          <a:bodyPr>
            <a:noAutofit/>
          </a:bodyPr>
          <a:lstStyle/>
          <a:p>
            <a:r>
              <a:rPr lang="fr-FR" dirty="0"/>
              <a:t>Les attendus de l’AAP : expérimenter une démarche ou un dispositif innovant (1/3)</a:t>
            </a:r>
          </a:p>
        </p:txBody>
      </p:sp>
      <p:sp>
        <p:nvSpPr>
          <p:cNvPr id="4" name="Espace réservé du contenu 3"/>
          <p:cNvSpPr>
            <a:spLocks noGrp="1"/>
          </p:cNvSpPr>
          <p:nvPr>
            <p:ph idx="1"/>
            <p:custDataLst>
              <p:tags r:id="rId2"/>
            </p:custDataLst>
          </p:nvPr>
        </p:nvSpPr>
        <p:spPr>
          <a:xfrm>
            <a:off x="156552" y="911718"/>
            <a:ext cx="8862646" cy="5613008"/>
          </a:xfrm>
        </p:spPr>
        <p:txBody>
          <a:bodyPr>
            <a:normAutofit/>
          </a:bodyPr>
          <a:lstStyle/>
          <a:p>
            <a:pPr marL="0" indent="0">
              <a:buNone/>
            </a:pPr>
            <a:endParaRPr lang="fr-FR" sz="1600" b="1" dirty="0"/>
          </a:p>
          <a:p>
            <a:pPr>
              <a:buFont typeface="Wingdings" panose="05000000000000000000" pitchFamily="2" charset="2"/>
              <a:buChar char="ü"/>
            </a:pPr>
            <a:r>
              <a:rPr lang="fr-FR" sz="1600" b="1" dirty="0"/>
              <a:t>Un ou des terrains d’expérimentation bien identifiés dès le dépôt du projet </a:t>
            </a:r>
          </a:p>
          <a:p>
            <a:pPr lvl="1"/>
            <a:r>
              <a:rPr lang="fr-FR" sz="1600" dirty="0"/>
              <a:t>Possibilité d’expérimenter un dispositif de portée nationale</a:t>
            </a:r>
          </a:p>
          <a:p>
            <a:pPr lvl="1"/>
            <a:r>
              <a:rPr lang="fr-FR" sz="1600" dirty="0"/>
              <a:t>Possibilité d’expérimenter au sein d’un ou plusieurs sites pour un même projet</a:t>
            </a:r>
          </a:p>
          <a:p>
            <a:pPr lvl="1"/>
            <a:r>
              <a:rPr lang="fr-FR" sz="1600" dirty="0"/>
              <a:t>Des partenariats sont possibles entre plusieurs personnes morales, mais il est nécessaire de désigner une personne morale comme chef de file et porteur du projet</a:t>
            </a:r>
          </a:p>
          <a:p>
            <a:pPr marL="0" indent="0">
              <a:buNone/>
            </a:pPr>
            <a:endParaRPr lang="fr-FR" sz="1600" b="1" dirty="0"/>
          </a:p>
          <a:p>
            <a:pPr>
              <a:buFont typeface="Wingdings" panose="05000000000000000000" pitchFamily="2" charset="2"/>
              <a:buChar char="ü"/>
            </a:pPr>
            <a:r>
              <a:rPr lang="fr-FR" sz="1600" b="1" dirty="0"/>
              <a:t>Attester de la pertinence du ou des terrains d’expérimentation :</a:t>
            </a:r>
            <a:endParaRPr lang="fr-FR" sz="1600" dirty="0"/>
          </a:p>
          <a:p>
            <a:pPr lvl="1"/>
            <a:r>
              <a:rPr lang="fr-FR" sz="1600" dirty="0"/>
              <a:t>Justifier le choix du ou des terrains d’expérimentation</a:t>
            </a:r>
          </a:p>
          <a:p>
            <a:pPr lvl="1"/>
            <a:r>
              <a:rPr lang="fr-FR" sz="1600" dirty="0"/>
              <a:t>Attester de l’accord et de l’implication des parties prenantes concernées par le ou les terrains d’expérimentation</a:t>
            </a:r>
          </a:p>
          <a:p>
            <a:pPr lvl="1"/>
            <a:r>
              <a:rPr lang="fr-FR" sz="1600" dirty="0"/>
              <a:t>Attester de la faisabilité de l’expérimentation dans les conditions et le calendrier inscrits dans le projet déposé </a:t>
            </a:r>
          </a:p>
          <a:p>
            <a:pPr lvl="1"/>
            <a:r>
              <a:rPr lang="fr-FR" sz="1600" dirty="0"/>
              <a:t>…</a:t>
            </a:r>
          </a:p>
          <a:p>
            <a:pPr lvl="1">
              <a:spcBef>
                <a:spcPts val="600"/>
              </a:spcBef>
              <a:buFont typeface="Wingdings" panose="05000000000000000000" pitchFamily="2" charset="2"/>
              <a:buChar char="ü"/>
            </a:pPr>
            <a:endParaRPr lang="fr-FR" sz="1600" dirty="0"/>
          </a:p>
          <a:p>
            <a:pPr marL="0" indent="0">
              <a:spcBef>
                <a:spcPts val="600"/>
              </a:spcBef>
              <a:buNone/>
            </a:pPr>
            <a:endParaRPr lang="fr-FR" sz="1600" dirty="0"/>
          </a:p>
          <a:p>
            <a:endParaRPr lang="fr-FR" dirty="0"/>
          </a:p>
          <a:p>
            <a:endParaRPr lang="fr-FR" dirty="0"/>
          </a:p>
          <a:p>
            <a:pPr marL="0" indent="0">
              <a:buNone/>
            </a:pPr>
            <a:endParaRPr lang="fr-FR" dirty="0"/>
          </a:p>
        </p:txBody>
      </p:sp>
      <p:sp>
        <p:nvSpPr>
          <p:cNvPr id="3" name="Espace réservé du numéro de diapositive 2">
            <a:extLst>
              <a:ext uri="{FF2B5EF4-FFF2-40B4-BE49-F238E27FC236}">
                <a16:creationId xmlns:a16="http://schemas.microsoft.com/office/drawing/2014/main" id="{F1AD52E9-4581-4912-8951-C1B0D89F477A}"/>
              </a:ext>
            </a:extLst>
          </p:cNvPr>
          <p:cNvSpPr>
            <a:spLocks noGrp="1"/>
          </p:cNvSpPr>
          <p:nvPr>
            <p:ph type="sldNum" sz="quarter" idx="14"/>
          </p:nvPr>
        </p:nvSpPr>
        <p:spPr/>
        <p:txBody>
          <a:bodyPr/>
          <a:lstStyle/>
          <a:p>
            <a:fld id="{9242190C-1718-4DF4-AE65-993259183895}" type="slidenum">
              <a:rPr lang="fr-FR" smtClean="0"/>
              <a:t>8</a:t>
            </a:fld>
            <a:endParaRPr lang="fr-FR"/>
          </a:p>
        </p:txBody>
      </p:sp>
    </p:spTree>
    <p:extLst>
      <p:ext uri="{BB962C8B-B14F-4D97-AF65-F5344CB8AC3E}">
        <p14:creationId xmlns:p14="http://schemas.microsoft.com/office/powerpoint/2010/main" val="219056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1360" y="92768"/>
            <a:ext cx="8365440" cy="481012"/>
          </a:xfrm>
        </p:spPr>
        <p:txBody>
          <a:bodyPr>
            <a:noAutofit/>
          </a:bodyPr>
          <a:lstStyle/>
          <a:p>
            <a:r>
              <a:rPr lang="fr-FR" dirty="0"/>
              <a:t>Les attendus de l’AAP : modéliser une démarche ou un dispositif innovant (2/3)</a:t>
            </a:r>
          </a:p>
        </p:txBody>
      </p:sp>
      <p:sp>
        <p:nvSpPr>
          <p:cNvPr id="4" name="Espace réservé du contenu 3"/>
          <p:cNvSpPr>
            <a:spLocks noGrp="1"/>
          </p:cNvSpPr>
          <p:nvPr>
            <p:ph idx="1"/>
            <p:custDataLst>
              <p:tags r:id="rId2"/>
            </p:custDataLst>
          </p:nvPr>
        </p:nvSpPr>
        <p:spPr>
          <a:xfrm>
            <a:off x="156552" y="911718"/>
            <a:ext cx="8862646"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Dès la phase de conception, et par des itérations, le recours à la co-construction avec les personnes concernées, et plus largement les parties prenantes (proches, professionnels, gestionnaires, collectivités, etc.), est valorisé :  </a:t>
            </a:r>
          </a:p>
          <a:p>
            <a:pPr lvl="1"/>
            <a:r>
              <a:rPr lang="fr-FR" sz="1600" dirty="0">
                <a:solidFill>
                  <a:prstClr val="black"/>
                </a:solidFill>
              </a:rPr>
              <a:t>La manière dont le porteur prévoit de mobiliser et de prendre en compte les savoirs expérientiels et d’animer la participation des parties prenantes au projet sera prise en considération</a:t>
            </a:r>
          </a:p>
          <a:p>
            <a:pPr lvl="1"/>
            <a:r>
              <a:rPr lang="fr-FR" sz="1600" dirty="0"/>
              <a:t>Des compétences en animation, participation et/ou en design social peuvent-être mobilisées pour les phases de conception de la démarche ou du dispositif</a:t>
            </a:r>
          </a:p>
          <a:p>
            <a:pPr marL="0" indent="0">
              <a:buNone/>
            </a:pPr>
            <a:endParaRPr lang="fr-FR" sz="1600" b="1" dirty="0"/>
          </a:p>
          <a:p>
            <a:pPr>
              <a:buFont typeface="Wingdings" panose="05000000000000000000" pitchFamily="2" charset="2"/>
              <a:buChar char="ü"/>
            </a:pPr>
            <a:r>
              <a:rPr lang="fr-FR" sz="1600" b="1" dirty="0"/>
              <a:t>Une modélisation de la démarche ou du dispositif est attendue à l’issue du projet pour en faciliter la pérennisation et/ou l’essaimage :</a:t>
            </a:r>
            <a:endParaRPr lang="fr-FR" sz="1600" dirty="0"/>
          </a:p>
          <a:p>
            <a:pPr lvl="1"/>
            <a:r>
              <a:rPr lang="fr-FR" sz="1600" dirty="0"/>
              <a:t>Précisant son modèle logique, ses intentions et ses finalités (</a:t>
            </a:r>
            <a:r>
              <a:rPr lang="fr-FR" dirty="0"/>
              <a:t>toute intervention, démarche ou tout dispositif est pensé et construit dans un but de changement et d’atteinte d’objectifs et repose sur une base théorique qui présume comment l’intervention, démarche ou dispositif va produire ce changement et atteindre ses objectifs)</a:t>
            </a:r>
          </a:p>
          <a:p>
            <a:pPr lvl="1"/>
            <a:r>
              <a:rPr lang="fr-FR" sz="1600" dirty="0"/>
              <a:t>Précisant le fonctionnement matériel et l’organisation de la démarche ou du dispositif</a:t>
            </a:r>
          </a:p>
          <a:p>
            <a:pPr lvl="1"/>
            <a:r>
              <a:rPr lang="fr-FR" sz="1600" dirty="0"/>
              <a:t>Précisant le contexte et détaillant les interactions de la démarche ou du dispositif avec son environnement général </a:t>
            </a:r>
          </a:p>
          <a:p>
            <a:pPr lvl="1"/>
            <a:r>
              <a:rPr lang="fr-FR" sz="1600" dirty="0"/>
              <a:t>Cartographiant les types de parties prenantes au projet et explicitant les rôles de chacun des acteurs, le partage des responsabilités, le périmètre d’action</a:t>
            </a:r>
          </a:p>
          <a:p>
            <a:pPr lvl="1"/>
            <a:r>
              <a:rPr lang="fr-FR" sz="1600" dirty="0"/>
              <a:t>Précisant les conditions de soutenabilité du modèle économique (modalités de financement en routine) </a:t>
            </a:r>
          </a:p>
          <a:p>
            <a:pPr lvl="1"/>
            <a:endParaRPr lang="fr-FR" sz="1600" dirty="0"/>
          </a:p>
          <a:p>
            <a:pPr lvl="1">
              <a:spcBef>
                <a:spcPts val="600"/>
              </a:spcBef>
              <a:buFont typeface="Wingdings" panose="05000000000000000000" pitchFamily="2" charset="2"/>
              <a:buChar char="ü"/>
            </a:pPr>
            <a:endParaRPr lang="fr-FR" sz="1600" dirty="0"/>
          </a:p>
          <a:p>
            <a:pPr marL="0" indent="0">
              <a:spcBef>
                <a:spcPts val="600"/>
              </a:spcBef>
              <a:buNone/>
            </a:pPr>
            <a:endParaRPr lang="fr-FR" sz="1600" dirty="0"/>
          </a:p>
          <a:p>
            <a:endParaRPr lang="fr-FR" dirty="0"/>
          </a:p>
          <a:p>
            <a:endParaRPr lang="fr-FR" dirty="0"/>
          </a:p>
          <a:p>
            <a:pPr marL="0" indent="0">
              <a:buNone/>
            </a:pPr>
            <a:endParaRPr lang="fr-FR" dirty="0"/>
          </a:p>
        </p:txBody>
      </p:sp>
      <p:sp>
        <p:nvSpPr>
          <p:cNvPr id="3" name="Espace réservé du numéro de diapositive 2">
            <a:extLst>
              <a:ext uri="{FF2B5EF4-FFF2-40B4-BE49-F238E27FC236}">
                <a16:creationId xmlns:a16="http://schemas.microsoft.com/office/drawing/2014/main" id="{8B2A974D-C1F7-4328-8703-ECB7AA74ABFE}"/>
              </a:ext>
            </a:extLst>
          </p:cNvPr>
          <p:cNvSpPr>
            <a:spLocks noGrp="1"/>
          </p:cNvSpPr>
          <p:nvPr>
            <p:ph type="sldNum" sz="quarter" idx="14"/>
          </p:nvPr>
        </p:nvSpPr>
        <p:spPr/>
        <p:txBody>
          <a:bodyPr/>
          <a:lstStyle/>
          <a:p>
            <a:fld id="{9242190C-1718-4DF4-AE65-993259183895}" type="slidenum">
              <a:rPr lang="fr-FR" smtClean="0"/>
              <a:t>9</a:t>
            </a:fld>
            <a:endParaRPr lang="fr-FR"/>
          </a:p>
        </p:txBody>
      </p:sp>
    </p:spTree>
    <p:extLst>
      <p:ext uri="{BB962C8B-B14F-4D97-AF65-F5344CB8AC3E}">
        <p14:creationId xmlns:p14="http://schemas.microsoft.com/office/powerpoint/2010/main" val="1684647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89262F-E4C6-452A-A85B-50592F8E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894C1-2282-4942-B88E-3B032EF69DBA}">
  <ds:schemaRefs>
    <ds:schemaRef ds:uri="http://schemas.microsoft.com/sharepoint/v3/contenttype/forms"/>
  </ds:schemaRefs>
</ds:datastoreItem>
</file>

<file path=customXml/itemProps3.xml><?xml version="1.0" encoding="utf-8"?>
<ds:datastoreItem xmlns:ds="http://schemas.openxmlformats.org/officeDocument/2006/customXml" ds:itemID="{82DD3F51-F8EB-43D2-84D2-F5C9F7853992}">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68504be4-6530-4b44-9461-877b72004c09"/>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7247</TotalTime>
  <Words>6007</Words>
  <Application>Microsoft Office PowerPoint</Application>
  <PresentationFormat>Affichage à l'écran (4:3)</PresentationFormat>
  <Paragraphs>624</Paragraphs>
  <Slides>37</Slides>
  <Notes>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37</vt:i4>
      </vt:variant>
    </vt:vector>
  </HeadingPairs>
  <TitlesOfParts>
    <vt:vector size="45" baseType="lpstr">
      <vt:lpstr>.AppleSystemUIFont</vt:lpstr>
      <vt:lpstr>Arial</vt:lpstr>
      <vt:lpstr>Calibri</vt:lpstr>
      <vt:lpstr>Copperplate Gothic Bold</vt:lpstr>
      <vt:lpstr>Courier New</vt:lpstr>
      <vt:lpstr>Wingdings</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projets permanent : Innover dans le champ du handicap et de la perte d’autonomie. Instruction aux candidats</dc:title>
  <dc:creator>Utilisateur de Microsoft Office</dc:creator>
  <cp:lastModifiedBy>DESPRAT Diane</cp:lastModifiedBy>
  <cp:revision>601</cp:revision>
  <cp:lastPrinted>2022-01-26T18:54:18Z</cp:lastPrinted>
  <dcterms:created xsi:type="dcterms:W3CDTF">2017-11-29T15:10:16Z</dcterms:created>
  <dcterms:modified xsi:type="dcterms:W3CDTF">2024-01-04T13:07:20Z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