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0" r:id="rId2"/>
    <p:sldId id="271" r:id="rId3"/>
    <p:sldId id="272" r:id="rId4"/>
    <p:sldId id="273" r:id="rId5"/>
    <p:sldId id="278" r:id="rId6"/>
    <p:sldId id="27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ssidor Conseil" id="{D4DFED0D-C19F-4A5E-AAB2-873F334F4860}">
          <p14:sldIdLst>
            <p14:sldId id="270"/>
            <p14:sldId id="271"/>
            <p14:sldId id="272"/>
            <p14:sldId id="273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ux GERMAIN" initials="MG" lastIdx="3" clrIdx="0">
    <p:extLst>
      <p:ext uri="{19B8F6BF-5375-455C-9EA6-DF929625EA0E}">
        <p15:presenceInfo xmlns:p15="http://schemas.microsoft.com/office/powerpoint/2012/main" userId="S-1-5-21-4187151614-2332493468-436517311-110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562"/>
    <a:srgbClr val="07BB65"/>
    <a:srgbClr val="F8B603"/>
    <a:srgbClr val="FDD051"/>
    <a:srgbClr val="FCC220"/>
    <a:srgbClr val="FFCC29"/>
    <a:srgbClr val="07BB83"/>
    <a:srgbClr val="06B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4" autoAdjust="0"/>
    <p:restoredTop sz="95581" autoAdjust="0"/>
  </p:normalViewPr>
  <p:slideViewPr>
    <p:cSldViewPr snapToGrid="0">
      <p:cViewPr varScale="1">
        <p:scale>
          <a:sx n="106" d="100"/>
          <a:sy n="106" d="100"/>
        </p:scale>
        <p:origin x="10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6CF7-A419-4AEA-B54E-7F05010181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48462-3FC1-4F23-8238-B073C01CB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05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166EF-6EF4-4CA4-A097-7CA88342D346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9123-F209-4CA6-B0F9-9DADEEF69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17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326" y="0"/>
            <a:ext cx="1335537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5250" y="1122363"/>
            <a:ext cx="756285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05250" y="3602038"/>
            <a:ext cx="756285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249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7A0785-6F7F-42BE-BA99-944B5F5E7080}" type="datetimeFigureOut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6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A0785-6F7F-42BE-BA99-944B5F5E7080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CBC24-8F18-43B0-AFB2-DFE2C35E3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48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A0785-6F7F-42BE-BA99-944B5F5E7080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CBC24-8F18-43B0-AFB2-DFE2C35E3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31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6"/>
          <a:stretch/>
        </p:blipFill>
        <p:spPr>
          <a:xfrm>
            <a:off x="-77856" y="-93354"/>
            <a:ext cx="12507151" cy="52749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8810625" cy="37147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0600" y="64119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7A0785-6F7F-42BE-BA99-944B5F5E7080}" type="datetimeFigureOut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91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411200" cy="688666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38200" y="371475"/>
            <a:ext cx="8810625" cy="37147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609724" y="1825625"/>
            <a:ext cx="9744075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10600" y="641191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7A0785-6F7F-42BE-BA99-944B5F5E7080}" type="datetimeFigureOut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1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A0785-6F7F-42BE-BA99-944B5F5E7080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CBC24-8F18-43B0-AFB2-DFE2C35E3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04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A0785-6F7F-42BE-BA99-944B5F5E7080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CBC24-8F18-43B0-AFB2-DFE2C35E3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83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A0785-6F7F-42BE-BA99-944B5F5E7080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CBC24-8F18-43B0-AFB2-DFE2C35E3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7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A0785-6F7F-42BE-BA99-944B5F5E7080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CBC24-8F18-43B0-AFB2-DFE2C35E3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20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A0785-6F7F-42BE-BA99-944B5F5E7080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CBC24-8F18-43B0-AFB2-DFE2C35E3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9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A0785-6F7F-42BE-BA99-944B5F5E7080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CBC24-8F18-43B0-AFB2-DFE2C35E3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91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11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9090" y="2655071"/>
            <a:ext cx="7562850" cy="238760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CNSA : Innovations 2018</a:t>
            </a:r>
            <a:br>
              <a:rPr lang="fr-FR" sz="3600" b="1" dirty="0" smtClean="0"/>
            </a:br>
            <a:r>
              <a:rPr lang="fr-FR" sz="3600" dirty="0"/>
              <a:t>Le design social au service du rétablissement, par le travail, </a:t>
            </a:r>
            <a:br>
              <a:rPr lang="fr-FR" sz="3600" dirty="0"/>
            </a:br>
            <a:r>
              <a:rPr lang="fr-FR" sz="3600" dirty="0"/>
              <a:t>des personnes en situation de handicap psychique 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52741" b="65562"/>
          <a:stretch/>
        </p:blipFill>
        <p:spPr>
          <a:xfrm>
            <a:off x="3665259" y="293541"/>
            <a:ext cx="3893781" cy="1413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68584"/>
          <a:stretch/>
        </p:blipFill>
        <p:spPr>
          <a:xfrm>
            <a:off x="3665259" y="5325271"/>
            <a:ext cx="8542363" cy="13367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762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Margaux Germain, </a:t>
            </a:r>
            <a:r>
              <a:rPr lang="fr-FR" dirty="0"/>
              <a:t>Responsable du Service Développement des Ressources et de l’Innovation à Messidor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Yves-Armel Martin, </a:t>
            </a:r>
            <a:r>
              <a:rPr lang="fr-FR" dirty="0"/>
              <a:t>dirigeant du</a:t>
            </a:r>
            <a:r>
              <a:rPr lang="fr-FR" b="1" dirty="0"/>
              <a:t> </a:t>
            </a:r>
            <a:r>
              <a:rPr lang="fr-FR" dirty="0"/>
              <a:t>Bureau des Possibles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15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Futura Hv" panose="020B0702020204020204" pitchFamily="34" charset="0"/>
              </a:rPr>
              <a:t>● Un objectif “outil” </a:t>
            </a:r>
            <a:r>
              <a:rPr lang="fr-FR" dirty="0"/>
              <a:t>: étayer la méthodologie de transition existante pour renforcer le pouvoir d’agir des personnes accompagnées.</a:t>
            </a:r>
          </a:p>
          <a:p>
            <a:pPr marL="0" indent="0">
              <a:buNone/>
            </a:pPr>
            <a:r>
              <a:rPr lang="fr-FR" dirty="0"/>
              <a:t>  </a:t>
            </a:r>
          </a:p>
          <a:p>
            <a:pPr marL="0" indent="0">
              <a:buNone/>
            </a:pPr>
            <a:r>
              <a:rPr lang="fr-FR" dirty="0">
                <a:latin typeface="Futura Hv" panose="020B0702020204020204" pitchFamily="34" charset="0"/>
              </a:rPr>
              <a:t>● Un objectif “méthode” </a:t>
            </a:r>
            <a:r>
              <a:rPr lang="fr-FR" dirty="0"/>
              <a:t>: permettre aux équipes de s’approprier de nouvelles méthodes de travail axée sur la participation de tous.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25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679" y="347156"/>
            <a:ext cx="9898208" cy="371475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Projet principal</a:t>
            </a:r>
            <a:br>
              <a:rPr lang="fr-FR" sz="1800" b="1" dirty="0" smtClean="0"/>
            </a:br>
            <a:r>
              <a:rPr lang="fr-FR" sz="1800" dirty="0"/>
              <a:t>C</a:t>
            </a:r>
            <a:r>
              <a:rPr lang="fr-FR" sz="1800" dirty="0" smtClean="0"/>
              <a:t>réer </a:t>
            </a:r>
            <a:r>
              <a:rPr lang="fr-FR" sz="1800" dirty="0"/>
              <a:t>un outil compagnon, sous forme d’application mobile, </a:t>
            </a:r>
            <a:br>
              <a:rPr lang="fr-FR" sz="1800" dirty="0"/>
            </a:br>
            <a:r>
              <a:rPr lang="fr-FR" sz="1800" dirty="0"/>
              <a:t>pour renforcer le pouvoir d’agir des personnes accompagnées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3450"/>
          <a:stretch/>
        </p:blipFill>
        <p:spPr>
          <a:xfrm>
            <a:off x="1351127" y="1532707"/>
            <a:ext cx="9440802" cy="39580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-92" t="10022" r="9632" b="71894"/>
          <a:stretch/>
        </p:blipFill>
        <p:spPr>
          <a:xfrm>
            <a:off x="2299062" y="5490753"/>
            <a:ext cx="9413967" cy="118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8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 b="1" dirty="0" smtClean="0"/>
              <a:t>Projets secondaires</a:t>
            </a: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2398" y="1137562"/>
            <a:ext cx="6821032" cy="4351338"/>
          </a:xfrm>
        </p:spPr>
        <p:txBody>
          <a:bodyPr/>
          <a:lstStyle/>
          <a:p>
            <a:r>
              <a:rPr lang="fr-FR" sz="2400" dirty="0" smtClean="0"/>
              <a:t>Accompagner </a:t>
            </a:r>
            <a:r>
              <a:rPr lang="fr-FR" sz="2400" dirty="0"/>
              <a:t>les encadrants dans l’appropriation </a:t>
            </a:r>
            <a:br>
              <a:rPr lang="fr-FR" sz="2400" dirty="0"/>
            </a:br>
            <a:r>
              <a:rPr lang="fr-FR" sz="2400" dirty="0"/>
              <a:t>de </a:t>
            </a:r>
            <a:r>
              <a:rPr lang="fr-FR" sz="2400" b="1" dirty="0"/>
              <a:t>méthodes collaboratives</a:t>
            </a:r>
            <a:r>
              <a:rPr lang="fr-FR" sz="2400" dirty="0"/>
              <a:t>, et le </a:t>
            </a:r>
            <a:r>
              <a:rPr lang="fr-FR" sz="2400" dirty="0" err="1"/>
              <a:t>redesign</a:t>
            </a:r>
            <a:r>
              <a:rPr lang="fr-FR" sz="2400" dirty="0"/>
              <a:t> de réunions 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/>
              <a:t>Réaliser un atelier de </a:t>
            </a:r>
            <a:r>
              <a:rPr lang="fr-FR" sz="2400" b="1" dirty="0"/>
              <a:t>Design Fiction </a:t>
            </a:r>
            <a:r>
              <a:rPr lang="fr-FR" sz="2400" dirty="0"/>
              <a:t>afin de travailler sur une vision partagée de l’avenir de </a:t>
            </a:r>
            <a:r>
              <a:rPr lang="fr-FR" sz="2400" dirty="0" smtClean="0"/>
              <a:t>l’association</a:t>
            </a:r>
          </a:p>
          <a:p>
            <a:endParaRPr lang="fr-FR" sz="2400" dirty="0" smtClean="0"/>
          </a:p>
          <a:p>
            <a:r>
              <a:rPr lang="fr-FR" sz="2400" dirty="0"/>
              <a:t>Repenser la mise en espace des locaux, </a:t>
            </a:r>
            <a:br>
              <a:rPr lang="fr-FR" sz="2400" dirty="0"/>
            </a:br>
            <a:r>
              <a:rPr lang="fr-FR" sz="2400" dirty="0"/>
              <a:t>pour améliorer l’accueil et le bien-être des personnes accompagnées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307" t="19739" r="4550"/>
          <a:stretch/>
        </p:blipFill>
        <p:spPr>
          <a:xfrm>
            <a:off x="8106818" y="1137562"/>
            <a:ext cx="2884090" cy="1773694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/>
          <a:srcRect t="24005" r="5242"/>
          <a:stretch/>
        </p:blipFill>
        <p:spPr>
          <a:xfrm>
            <a:off x="8071400" y="2911256"/>
            <a:ext cx="2880000" cy="1532487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400" y="4676433"/>
            <a:ext cx="2880000" cy="13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Enseignements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7264" y="1181191"/>
            <a:ext cx="866285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rgbClr val="07B562"/>
                </a:solidFill>
                <a:latin typeface="Futura Hv" panose="020B0702020204020204" pitchFamily="34" charset="0"/>
              </a:rPr>
              <a:t>Cette démarche a mis en avant les enseignements suivants : </a:t>
            </a:r>
          </a:p>
          <a:p>
            <a:pPr lvl="0"/>
            <a:r>
              <a:rPr lang="fr-FR" sz="1600" dirty="0"/>
              <a:t>La pertinence des nouvelles méthodes de design social pour répondre aux défis de demain</a:t>
            </a:r>
          </a:p>
          <a:p>
            <a:pPr lvl="0"/>
            <a:r>
              <a:rPr lang="fr-FR" sz="1600" dirty="0"/>
              <a:t>La plus-value d’un accompagnement expert et pédagogique</a:t>
            </a:r>
          </a:p>
          <a:p>
            <a:pPr lvl="0"/>
            <a:r>
              <a:rPr lang="fr-FR" sz="1600" dirty="0"/>
              <a:t>La nécessité d’un accompagnement au changement bien calibré, inscrit dans la durée</a:t>
            </a:r>
          </a:p>
          <a:p>
            <a:pPr lvl="0"/>
            <a:endParaRPr lang="fr-FR" sz="1600" dirty="0"/>
          </a:p>
          <a:p>
            <a:pPr marL="0" indent="0">
              <a:buNone/>
            </a:pPr>
            <a:r>
              <a:rPr lang="fr-FR" sz="1800" dirty="0">
                <a:solidFill>
                  <a:srgbClr val="07B562"/>
                </a:solidFill>
                <a:latin typeface="Futura Hv" panose="020B0702020204020204" pitchFamily="34" charset="0"/>
              </a:rPr>
              <a:t>Les principaux impacts sont : </a:t>
            </a:r>
          </a:p>
          <a:p>
            <a:r>
              <a:rPr lang="fr-FR" sz="1600" dirty="0"/>
              <a:t>Une application favorable à l’autonomie des bénéficiaires, à leur progression et à leur </a:t>
            </a:r>
            <a:r>
              <a:rPr lang="fr-FR" sz="1600" dirty="0" err="1"/>
              <a:t>empowerment</a:t>
            </a:r>
            <a:endParaRPr lang="fr-FR" sz="1600" dirty="0"/>
          </a:p>
          <a:p>
            <a:r>
              <a:rPr lang="fr-FR" sz="1600" dirty="0"/>
              <a:t>Un projet sur l’autonomie numérique piloté en interne selon la </a:t>
            </a:r>
            <a:r>
              <a:rPr lang="fr-FR" sz="1600" dirty="0" smtClean="0"/>
              <a:t>méthodologie </a:t>
            </a:r>
            <a:r>
              <a:rPr lang="fr-FR" sz="1600" dirty="0"/>
              <a:t>de design social</a:t>
            </a:r>
          </a:p>
          <a:p>
            <a:r>
              <a:rPr lang="fr-FR" sz="1600" dirty="0"/>
              <a:t>Un événement prospectif intitulé « Messidor 2050 » pour imaginer le modèle inclusif de demain</a:t>
            </a:r>
          </a:p>
          <a:p>
            <a:pPr lvl="0"/>
            <a:r>
              <a:rPr lang="fr-FR" sz="1600" dirty="0"/>
              <a:t>Une participation renforcée des bénéficiaires dans le projet associatif (ex : participation à la réécriture des projets d’établissement)</a:t>
            </a:r>
          </a:p>
          <a:p>
            <a:pPr lvl="0"/>
            <a:r>
              <a:rPr lang="fr-FR" sz="1600" dirty="0"/>
              <a:t>Un réagencement des sites permettant </a:t>
            </a:r>
            <a:r>
              <a:rPr lang="fr-FR" sz="1600" dirty="0" smtClean="0"/>
              <a:t>de donner </a:t>
            </a:r>
            <a:r>
              <a:rPr lang="fr-FR" sz="1600" dirty="0"/>
              <a:t>une identité plus claire et chaleureuse aux différents espaces</a:t>
            </a:r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22" y="1209903"/>
            <a:ext cx="2578765" cy="50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8898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304</Words>
  <Application>Microsoft Office PowerPoint</Application>
  <PresentationFormat>Grand écran</PresentationFormat>
  <Paragraphs>28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Futura Hv</vt:lpstr>
      <vt:lpstr>Verdana</vt:lpstr>
      <vt:lpstr>1_Thème Office</vt:lpstr>
      <vt:lpstr>CNSA : Innovations 2018 Le design social au service du rétablissement, par le travail,  des personnes en situation de handicap psychique </vt:lpstr>
      <vt:lpstr>Présentation</vt:lpstr>
      <vt:lpstr>Problématique</vt:lpstr>
      <vt:lpstr>Projet principal Créer un outil compagnon, sous forme d’application mobile,  pour renforcer le pouvoir d’agir des personnes accompagnées</vt:lpstr>
      <vt:lpstr>Projets secondaires</vt:lpstr>
      <vt:lpstr>Enseignements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 Entreprise</dc:title>
  <dc:creator>Stéphane GRANGE</dc:creator>
  <cp:lastModifiedBy>Margaux GERMAIN</cp:lastModifiedBy>
  <cp:revision>137</cp:revision>
  <dcterms:created xsi:type="dcterms:W3CDTF">2020-09-28T12:09:17Z</dcterms:created>
  <dcterms:modified xsi:type="dcterms:W3CDTF">2021-09-28T11:44:13Z</dcterms:modified>
</cp:coreProperties>
</file>