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3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4F863D6D-F74A-B512-247D-313C4E293111}">
          <p14:sldIdLst>
            <p14:sldId id="256"/>
          </p14:sldIdLst>
        </p14:section>
        <p14:section name="Introduction" id="{9013EF43-CA70-480D-7118-B305B8F1B3B5}">
          <p14:sldIdLst>
            <p14:sldId id="257"/>
            <p14:sldId id="258"/>
            <p14:sldId id="259"/>
            <p14:sldId id="260"/>
          </p14:sldIdLst>
        </p14:section>
        <p14:section name="Partie 1 – Implantation RA / RSS" id="{49DEC4E6-99D3-0367-94F6-45DCFA47B2C4}">
          <p14:sldIdLst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Partie 2 – Accessibilité financière RSS" id="{F668C55A-E276-DFE0-4D0E-E69171E31A71}">
          <p14:sldIdLst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Partie 3 – Habitats inclusifs" id="{12F194CA-37FB-F8DA-A766-43A516CD4692}">
          <p14:sldIdLst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Conclusion" id="{6A9CD147-CE8B-EE1E-D155-434D56E02E2A}">
          <p14:sldIdLst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10" d="100"/>
          <a:sy n="110" d="100"/>
        </p:scale>
        <p:origin x="1644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</c:v>
                </c:pt>
              </c:strCache>
            </c:strRef>
          </c:tx>
          <c:spPr>
            <a:solidFill>
              <a:srgbClr val="7BB595"/>
            </a:solidFill>
            <a:effectLst/>
          </c:spPr>
          <c:invertIfNegative val="0"/>
          <c:dLbls>
            <c:numFmt formatCode="0.00&quot; 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595959"/>
                    </a:solidFill>
                    <a:latin typeface="+mn-lt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Urbain dense</c:v>
                </c:pt>
                <c:pt idx="1">
                  <c:v>Urbain intermédiaire</c:v>
                </c:pt>
                <c:pt idx="2">
                  <c:v>Rural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55.92</c:v>
                </c:pt>
                <c:pt idx="1">
                  <c:v>56.56</c:v>
                </c:pt>
                <c:pt idx="2">
                  <c:v>72.38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54-4745-A840-E9587FCD19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RSS</c:v>
                </c:pt>
              </c:strCache>
            </c:strRef>
          </c:tx>
          <c:spPr>
            <a:solidFill>
              <a:srgbClr val="D09D00"/>
            </a:solidFill>
            <a:effectLst/>
          </c:spPr>
          <c:invertIfNegative val="0"/>
          <c:dLbls>
            <c:numFmt formatCode="0.00&quot; 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595959"/>
                    </a:solidFill>
                    <a:latin typeface="+mn-lt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Urbain dense</c:v>
                </c:pt>
                <c:pt idx="1">
                  <c:v>Urbain intermédiaire</c:v>
                </c:pt>
                <c:pt idx="2">
                  <c:v>Rural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44.08</c:v>
                </c:pt>
                <c:pt idx="1">
                  <c:v>43.44</c:v>
                </c:pt>
                <c:pt idx="2">
                  <c:v>27.62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54-4745-A840-E9587FCD19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595959"/>
                </a:solidFill>
                <a:latin typeface="+mn-lt"/>
              </a:defRPr>
            </a:pPr>
            <a:endParaRPr lang="fr-FR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"/>
          <c:min val="0"/>
        </c:scaling>
        <c:delete val="0"/>
        <c:axPos val="l"/>
        <c:majorGridlines>
          <c:spPr>
            <a:ln w="9525" cap="flat">
              <a:solidFill>
                <a:srgbClr val="E3E3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95959"/>
                </a:solidFill>
                <a:latin typeface="+mn-lt"/>
              </a:defRPr>
            </a:pPr>
            <a:endParaRPr lang="fr-FR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400">
              <a:solidFill>
                <a:srgbClr val="00252E"/>
              </a:solidFill>
              <a:latin typeface="+mn-lt"/>
              <a:cs typeface="+mn-lt"/>
            </a:defRPr>
          </a:pPr>
          <a:endParaRPr lang="fr-FR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</c:v>
                </c:pt>
              </c:strCache>
            </c:strRef>
          </c:tx>
          <c:spPr>
            <a:solidFill>
              <a:srgbClr val="7BB595"/>
            </a:solidFill>
            <a:effectLst/>
          </c:spPr>
          <c:invertIfNegative val="0"/>
          <c:dLbls>
            <c:numFmt formatCode="0.##&quot; 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595959"/>
                    </a:solidFill>
                    <a:latin typeface="+mn-lt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Manche Est-
Mer du Nord</c:v>
                </c:pt>
                <c:pt idx="1">
                  <c:v>Nord Atlantique-
Manche Ouest</c:v>
                </c:pt>
                <c:pt idx="2">
                  <c:v>Sud Atlantique</c:v>
                </c:pt>
                <c:pt idx="3">
                  <c:v>Méditerranée</c:v>
                </c:pt>
                <c:pt idx="4">
                  <c:v>Aucun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74.89</c:v>
                </c:pt>
                <c:pt idx="1">
                  <c:v>45.12</c:v>
                </c:pt>
                <c:pt idx="2">
                  <c:v>50.28</c:v>
                </c:pt>
                <c:pt idx="3">
                  <c:v>39.1</c:v>
                </c:pt>
                <c:pt idx="4">
                  <c:v>64.790000000000006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D1-46AC-A471-B0FB6198A6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RSS</c:v>
                </c:pt>
              </c:strCache>
            </c:strRef>
          </c:tx>
          <c:spPr>
            <a:solidFill>
              <a:srgbClr val="D09D00"/>
            </a:solidFill>
            <a:effectLst/>
          </c:spPr>
          <c:invertIfNegative val="0"/>
          <c:dLbls>
            <c:numFmt formatCode="0.##&quot; 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595959"/>
                    </a:solidFill>
                    <a:latin typeface="+mn-lt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Manche Est-
Mer du Nord</c:v>
                </c:pt>
                <c:pt idx="1">
                  <c:v>Nord Atlantique-
Manche Ouest</c:v>
                </c:pt>
                <c:pt idx="2">
                  <c:v>Sud Atlantique</c:v>
                </c:pt>
                <c:pt idx="3">
                  <c:v>Méditerranée</c:v>
                </c:pt>
                <c:pt idx="4">
                  <c:v>Aucun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25.11</c:v>
                </c:pt>
                <c:pt idx="1">
                  <c:v>54.88</c:v>
                </c:pt>
                <c:pt idx="2">
                  <c:v>49.72</c:v>
                </c:pt>
                <c:pt idx="3">
                  <c:v>60.9</c:v>
                </c:pt>
                <c:pt idx="4">
                  <c:v>35.21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D1-46AC-A471-B0FB6198A6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95959"/>
                </a:solidFill>
                <a:latin typeface="+mn-lt"/>
              </a:defRPr>
            </a:pPr>
            <a:endParaRPr lang="fr-FR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"/>
          <c:min val="0"/>
        </c:scaling>
        <c:delete val="0"/>
        <c:axPos val="l"/>
        <c:majorGridlines>
          <c:spPr>
            <a:ln w="9525" cap="flat">
              <a:solidFill>
                <a:srgbClr val="E3E3E3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95959"/>
                </a:solidFill>
                <a:latin typeface="+mn-lt"/>
              </a:defRPr>
            </a:pPr>
            <a:endParaRPr lang="fr-FR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400">
              <a:solidFill>
                <a:srgbClr val="00252E"/>
              </a:solidFill>
              <a:latin typeface="+mn-lt"/>
              <a:cs typeface="+mn-lt"/>
            </a:defRPr>
          </a:pPr>
          <a:endParaRPr lang="fr-FR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 des habitats</c:v>
                </c:pt>
              </c:strCache>
            </c:strRef>
          </c:tx>
          <c:spPr>
            <a:solidFill>
              <a:srgbClr val="CCB974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93F-454A-80BB-577D7A6BC432}"/>
              </c:ext>
            </c:extLst>
          </c:dPt>
          <c:dPt>
            <c:idx val="1"/>
            <c:invertIfNegative val="0"/>
            <c:bubble3D val="0"/>
            <c:spPr>
              <a:solidFill>
                <a:srgbClr val="55A86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93F-454A-80BB-577D7A6BC432}"/>
              </c:ext>
            </c:extLst>
          </c:dPt>
          <c:dPt>
            <c:idx val="2"/>
            <c:invertIfNegative val="0"/>
            <c:bubble3D val="0"/>
            <c:spPr>
              <a:solidFill>
                <a:srgbClr val="64B5C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93F-454A-80BB-577D7A6BC432}"/>
              </c:ext>
            </c:extLst>
          </c:dPt>
          <c:dPt>
            <c:idx val="3"/>
            <c:invertIfNegative val="0"/>
            <c:bubble3D val="0"/>
            <c:spPr>
              <a:solidFill>
                <a:srgbClr val="C44E5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93F-454A-80BB-577D7A6BC432}"/>
              </c:ext>
            </c:extLst>
          </c:dPt>
          <c:dPt>
            <c:idx val="4"/>
            <c:invertIfNegative val="0"/>
            <c:bubble3D val="0"/>
            <c:spPr>
              <a:solidFill>
                <a:srgbClr val="4C72B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293F-454A-80BB-577D7A6BC432}"/>
              </c:ext>
            </c:extLst>
          </c:dPt>
          <c:dPt>
            <c:idx val="5"/>
            <c:invertIfNegative val="0"/>
            <c:bubble3D val="0"/>
            <c:spPr>
              <a:solidFill>
                <a:srgbClr val="8172B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293F-454A-80BB-577D7A6BC432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00252E"/>
                    </a:solidFill>
                    <a:latin typeface="+mn-lt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Commune</c:v>
                </c:pt>
                <c:pt idx="1">
                  <c:v>Habitants</c:v>
                </c:pt>
                <c:pt idx="2">
                  <c:v>Autre</c:v>
                </c:pt>
                <c:pt idx="3">
                  <c:v>Bailleur privé</c:v>
                </c:pt>
                <c:pt idx="4">
                  <c:v>Porteur</c:v>
                </c:pt>
                <c:pt idx="5">
                  <c:v>Bailleur social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0.04</c:v>
                </c:pt>
                <c:pt idx="1">
                  <c:v>0.04</c:v>
                </c:pt>
                <c:pt idx="2">
                  <c:v>0.08</c:v>
                </c:pt>
                <c:pt idx="3">
                  <c:v>0.21</c:v>
                </c:pt>
                <c:pt idx="4">
                  <c:v>0.25</c:v>
                </c:pt>
                <c:pt idx="5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93F-454A-80BB-577D7A6BC4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00252E"/>
                    </a:solidFill>
                    <a:latin typeface="Arial"/>
                  </a:defRPr>
                </a:pPr>
                <a:r>
                  <a:rPr lang="fr-FR" sz="1200" b="0" i="0" u="none" strike="noStrike">
                    <a:solidFill>
                      <a:srgbClr val="00252E"/>
                    </a:solidFill>
                    <a:latin typeface="Arial"/>
                  </a:rPr>
                  <a:t>Type de propriétaire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+mn-lt"/>
              </a:defRPr>
            </a:pPr>
            <a:endParaRPr lang="fr-FR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0.6"/>
          <c:min val="0"/>
        </c:scaling>
        <c:delete val="0"/>
        <c:axPos val="l"/>
        <c:majorGridlines>
          <c:spPr>
            <a:ln w="9525" cap="flat">
              <a:solidFill>
                <a:srgbClr val="E3E3E3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+mn-lt"/>
              </a:defRPr>
            </a:pPr>
            <a:endParaRPr lang="fr-FR"/>
          </a:p>
        </c:txPr>
        <c:crossAx val="209473455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050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4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496312"/>
            <a:ext cx="8046720" cy="0"/>
          </a:xfrm>
          <a:prstGeom prst="line">
            <a:avLst/>
          </a:prstGeom>
          <a:noFill/>
          <a:ln w="15875">
            <a:solidFill>
              <a:srgbClr val="00808C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"/>
            <a:ext cx="8046720" cy="1874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2697480"/>
            <a:ext cx="54864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2697480"/>
            <a:ext cx="7315200" cy="0"/>
          </a:xfrm>
          <a:prstGeom prst="line">
            <a:avLst/>
          </a:prstGeom>
          <a:noFill/>
          <a:ln w="9525">
            <a:solidFill>
              <a:srgbClr val="00808C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914400" y="914400"/>
            <a:ext cx="7315200" cy="1691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808C"/>
          </a:solidFill>
          <a:ln w="12700">
            <a:solidFill>
              <a:srgbClr val="00808C"/>
            </a:solidFill>
            <a:prstDash val="solid"/>
          </a:ln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istiques-recherche.lassuranceretraite.fr/cadrge-n-51-habitats-intermediaires-en-2024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statistiques-recherche.lassuranceretraite.fr/gazette-hilauseniors/" TargetMode="External"/><Relationship Id="rId5" Type="http://schemas.openxmlformats.org/officeDocument/2006/relationships/hyperlink" Target="https://www.statistiques-recherche.lassuranceretraite.fr/le-projet-hilauseniors/" TargetMode="External"/><Relationship Id="rId4" Type="http://schemas.openxmlformats.org/officeDocument/2006/relationships/hyperlink" Target="https://www.ipp.eu/publication/les-habitats-inclusifs-a-lintersection-entre-politique-de-lautonomie-et-politique-du-logem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"/>
            <a:ext cx="80467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1"/>
                </a:solidFill>
              </a:rPr>
              <a:t>Habitat intermédiaire, alternative réellement accessible partout et pour tous ?</a:t>
            </a:r>
            <a:endParaRPr lang="en-US" sz="340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2697480"/>
            <a:ext cx="5486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Camille Auxépaules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15 octobre 2026</a:t>
            </a:r>
            <a:endParaRPr lang="en-US" sz="2000" dirty="0"/>
          </a:p>
        </p:txBody>
      </p:sp>
      <p:pic>
        <p:nvPicPr>
          <p:cNvPr id="4" name="Logo PSE" descr="Paris School of Economic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41" y="3657600"/>
            <a:ext cx="1260958" cy="914400"/>
          </a:xfrm>
          <a:prstGeom prst="rect">
            <a:avLst/>
          </a:prstGeom>
        </p:spPr>
      </p:pic>
      <p:pic>
        <p:nvPicPr>
          <p:cNvPr id="5" name="Logo IPP" descr="Institut des politiques publique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742" y="3803904"/>
            <a:ext cx="1886517" cy="621792"/>
          </a:xfrm>
          <a:prstGeom prst="rect">
            <a:avLst/>
          </a:prstGeom>
        </p:spPr>
      </p:pic>
      <p:pic>
        <p:nvPicPr>
          <p:cNvPr id="6" name="Logo ENSAE-ENSAI" descr="Groupe ENSAE-ENSAI (GENES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4219" y="3657600"/>
            <a:ext cx="1613002" cy="914400"/>
          </a:xfrm>
          <a:prstGeom prst="rect">
            <a:avLst/>
          </a:prstGeom>
        </p:spPr>
      </p:pic>
      <p:pic>
        <p:nvPicPr>
          <p:cNvPr id="7" name="Logo CNSA" descr="Avec le soutien de la Caisse nationale de solidarité pour l'autonomi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5180" y="3611880"/>
            <a:ext cx="1240201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914400" y="914400"/>
            <a:ext cx="73152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Introduction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Les principales formes d’habitat intermédiaire – 1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153909" y="685800"/>
            <a:ext cx="8852931" cy="4221178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Résidences autonomie (RA)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Offre historique, héritière des logements-foyers</a:t>
            </a:r>
            <a:endParaRPr lang="en-US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Établissements</a:t>
            </a: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medico-</a:t>
            </a:r>
            <a:r>
              <a:rPr lang="en-US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sociaux</a:t>
            </a: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non médicalisés (ESMS au sens du CASF), autorisés par le département</a:t>
            </a:r>
            <a:endParaRPr lang="en-US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Destinées à des personnes âgées autonomes ou en perte d’autonomie légère, offrant un habitat privatif au sein d’un ensemble collectif adapté au vieillissement</a:t>
            </a:r>
            <a:endParaRPr lang="en-US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Remontées d’information : bien couvertes par la statistique publique : Finess, enquête EHPA (Drees)</a:t>
            </a:r>
            <a:endParaRPr lang="en-US" dirty="0"/>
          </a:p>
          <a:p>
            <a:pPr marL="0" indent="0"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Résidences services seniors (RSS)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Résidences services définies par le CCH ; le qualificatif « seniors » relève de la politique commerciale de l’opérateur</a:t>
            </a:r>
            <a:endParaRPr lang="en-US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Logements individuels, espaces collectifs, service minimal de sécurité et services à la carte</a:t>
            </a:r>
            <a:endParaRPr lang="en-US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Faible visibilité statistique : absentes de Finess, donc hors champ de l’enquête EHPA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Les principales formes d’habitat intermédiaire – 2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548640" y="731520"/>
            <a:ext cx="804672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Habitats inclusifs (HI)</a:t>
            </a:r>
            <a:endParaRPr lang="en-US" sz="2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Définis à l’article L281-1 du CASF : destinés à des personnes âgées </a:t>
            </a:r>
            <a:r>
              <a:rPr lang="en-US" sz="2000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situation de handicap qui « font le choix d’un mode d’habitation regroupé »</a:t>
            </a:r>
            <a:endParaRPr lang="en-US" sz="20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Combinent espaces privatifs et lieux partagés</a:t>
            </a:r>
            <a:endParaRPr lang="en-US" sz="20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Structurés autour d’un </a:t>
            </a:r>
            <a:r>
              <a:rPr lang="en-US" sz="20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 de vie sociale et partagée </a:t>
            </a: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(PVSP) : autonomie, liens sociaux, prévention de l’isolement</a:t>
            </a:r>
            <a:endParaRPr lang="en-US" sz="20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Financement possible par l’</a:t>
            </a:r>
            <a:r>
              <a:rPr lang="en-US" sz="20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 à la vie partagée </a:t>
            </a: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(AVP), créée en 2021 et cofinancée par la CNSA et les départements, qui rémunère l’animation du PVSP</a:t>
            </a:r>
            <a:endParaRPr lang="en-US" sz="20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des ESMS</a:t>
            </a:r>
            <a:endParaRPr lang="en-US" sz="2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Les RA et les RSS concentrent l’essentiel de l’offre</a:t>
            </a:r>
            <a:endParaRPr lang="en-US" sz="1800" dirty="0"/>
          </a:p>
        </p:txBody>
      </p:sp>
      <p:sp>
        <p:nvSpPr>
          <p:cNvPr id="3" name="Légende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8E9C"/>
                </a:solidFill>
              </a:rPr>
              <a:t>Table 1</a:t>
            </a:r>
            <a:r>
              <a:rPr lang="en-US" sz="2000" dirty="0">
                <a:solidFill>
                  <a:srgbClr val="00252E"/>
                </a:solidFill>
              </a:rPr>
              <a:t> – Offre d’habitat intermédiaire pour personnes âgées en France</a:t>
            </a:r>
            <a:endParaRPr lang="en-US" sz="2000" dirty="0"/>
          </a:p>
        </p:txBody>
      </p:sp>
      <p:graphicFrame>
        <p:nvGraphicFramePr>
          <p:cNvPr id="6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66854"/>
              </p:ext>
            </p:extLst>
          </p:nvPr>
        </p:nvGraphicFramePr>
        <p:xfrm>
          <a:off x="457200" y="1097280"/>
          <a:ext cx="8229600" cy="1977640"/>
        </p:xfrm>
        <a:graphic>
          <a:graphicData uri="http://schemas.openxmlformats.org/drawingml/2006/table">
            <a:tbl>
              <a:tblPr/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00252E"/>
                          </a:solidFill>
                        </a:rPr>
                        <a:t>Type d’habitat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0252E"/>
                          </a:solidFill>
                        </a:rPr>
                        <a:t>Nombre d’habitats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0252E"/>
                          </a:solidFill>
                        </a:rPr>
                        <a:t>Nombre d’habitants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0252E"/>
                          </a:solidFill>
                        </a:rPr>
                        <a:t>Taille moyenne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0252E"/>
                          </a:solidFill>
                        </a:rPr>
                        <a:t>Sources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77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Résidences autonomie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2 180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94 100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50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Enquête EHPA 2023 (Drees)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82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Résidences services seniors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1 205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98 500</a:t>
                      </a:r>
                      <a:r>
                        <a:rPr lang="en-US" sz="1400" baseline="30000" dirty="0">
                          <a:solidFill>
                            <a:srgbClr val="00252E"/>
                          </a:solidFill>
                        </a:rPr>
                        <a:t>a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82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Enquête OFFRE 2024 (CNAV - IPP)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Habitats inclusifs (AVP)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1 065 (yc. </a:t>
                      </a:r>
                      <a:r>
                        <a:rPr lang="en-US" sz="1400" dirty="0" err="1">
                          <a:solidFill>
                            <a:srgbClr val="00252E"/>
                          </a:solidFill>
                        </a:rPr>
                        <a:t>PH</a:t>
                      </a:r>
                      <a:r>
                        <a:rPr lang="en-US" sz="1400" baseline="30000" dirty="0" err="1">
                          <a:solidFill>
                            <a:srgbClr val="00252E"/>
                          </a:solidFill>
                        </a:rPr>
                        <a:t>b</a:t>
                      </a: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)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12 000 (yc. PH)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11 (yc. PH)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252E"/>
                          </a:solidFill>
                        </a:rPr>
                        <a:t>Enquête AVP 2025 (IPP - Themis)</a:t>
                      </a:r>
                      <a:endParaRPr lang="en-US" sz="14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3074919"/>
            <a:ext cx="460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aseline="30000" dirty="0">
                <a:solidFill>
                  <a:srgbClr val="00252E"/>
                </a:solidFill>
              </a:rPr>
              <a:t>a</a:t>
            </a:r>
            <a:r>
              <a:rPr lang="en-US" sz="1200" dirty="0">
                <a:solidFill>
                  <a:srgbClr val="00252E"/>
                </a:solidFill>
              </a:rPr>
              <a:t> Nombre de </a:t>
            </a:r>
            <a:r>
              <a:rPr lang="en-US" sz="1200" dirty="0" err="1">
                <a:solidFill>
                  <a:srgbClr val="00252E"/>
                </a:solidFill>
              </a:rPr>
              <a:t>logements</a:t>
            </a:r>
            <a:r>
              <a:rPr lang="en-US" sz="1200" dirty="0">
                <a:solidFill>
                  <a:srgbClr val="00252E"/>
                </a:solidFill>
              </a:rPr>
              <a:t>. </a:t>
            </a:r>
            <a:r>
              <a:rPr lang="en-US" sz="1200" baseline="30000" dirty="0">
                <a:solidFill>
                  <a:srgbClr val="00252E"/>
                </a:solidFill>
              </a:rPr>
              <a:t>b</a:t>
            </a:r>
            <a:r>
              <a:rPr lang="en-US" sz="1200" dirty="0">
                <a:solidFill>
                  <a:srgbClr val="00252E"/>
                </a:solidFill>
              </a:rPr>
              <a:t> PH : </a:t>
            </a:r>
            <a:r>
              <a:rPr lang="en-US" sz="1200" dirty="0" err="1">
                <a:solidFill>
                  <a:srgbClr val="00252E"/>
                </a:solidFill>
              </a:rPr>
              <a:t>personnes</a:t>
            </a:r>
            <a:r>
              <a:rPr lang="en-US" sz="1200" dirty="0">
                <a:solidFill>
                  <a:srgbClr val="00252E"/>
                </a:solidFill>
              </a:rPr>
              <a:t> </a:t>
            </a:r>
            <a:r>
              <a:rPr lang="en-US" sz="1200" dirty="0" err="1">
                <a:solidFill>
                  <a:srgbClr val="00252E"/>
                </a:solidFill>
              </a:rPr>
              <a:t>en</a:t>
            </a:r>
            <a:r>
              <a:rPr lang="en-US" sz="1200" dirty="0">
                <a:solidFill>
                  <a:srgbClr val="00252E"/>
                </a:solidFill>
              </a:rPr>
              <a:t> situation de handicap.</a:t>
            </a:r>
            <a:endParaRPr lang="en-US" sz="1200" dirty="0"/>
          </a:p>
        </p:txBody>
      </p:sp>
      <p:sp>
        <p:nvSpPr>
          <p:cNvPr id="4" name="Texte"/>
          <p:cNvSpPr txBox="1"/>
          <p:nvPr/>
        </p:nvSpPr>
        <p:spPr>
          <a:xfrm>
            <a:off x="457200" y="3474720"/>
            <a:ext cx="8229600" cy="187452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 et RSS représentent l’essentiel de l’offre ; les habitats inclusifs restent minoritaires</a:t>
            </a:r>
            <a:endParaRPr lang="en-US" sz="22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RA forment l’offre historique, les RSS et les habitats inclusifs se développent plus récemment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sz="1050" b="0"/>
              <a:t>5</a:t>
            </a:fld>
            <a:endParaRPr lang="en-US" sz="10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914400" y="914400"/>
            <a:ext cx="73152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Partie 1 – Différences d’implantation entre résidences autonomie (RA) et résidences services seniors (RSS)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Répartition des RA et RSS en France métropolitaine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411480" y="71323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08E9C"/>
                </a:solidFill>
              </a:rPr>
              <a:t>Figure 1</a:t>
            </a:r>
            <a:r>
              <a:rPr lang="en-US" sz="1500" dirty="0">
                <a:solidFill>
                  <a:srgbClr val="00252E"/>
                </a:solidFill>
              </a:rPr>
              <a:t> – Nombre de résidences autonomie pour 10 000 personnes âgées de 75 ans ou plus, par EPCI</a:t>
            </a:r>
            <a:endParaRPr lang="en-US" sz="1500" dirty="0"/>
          </a:p>
        </p:txBody>
      </p:sp>
      <p:sp>
        <p:nvSpPr>
          <p:cNvPr id="4" name="Légende"/>
          <p:cNvSpPr txBox="1"/>
          <p:nvPr/>
        </p:nvSpPr>
        <p:spPr>
          <a:xfrm>
            <a:off x="4709160" y="71323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8E9C"/>
                </a:solidFill>
              </a:rPr>
              <a:t>Figure 2</a:t>
            </a:r>
            <a:r>
              <a:rPr lang="en-US" sz="1400" dirty="0">
                <a:solidFill>
                  <a:srgbClr val="00252E"/>
                </a:solidFill>
              </a:rPr>
              <a:t> – Nombre de résidences services seniors pour 10 000 personnes âgées de 75 ans ou plus, par EPCI</a:t>
            </a:r>
            <a:endParaRPr lang="en-US" sz="1400" dirty="0"/>
          </a:p>
        </p:txBody>
      </p:sp>
      <p:pic>
        <p:nvPicPr>
          <p:cNvPr id="5" name="Figure 1 – Carte RA par EPCI" descr="Figure 1 – Carte RA par EPC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18" y="1261872"/>
            <a:ext cx="3872484" cy="3200400"/>
          </a:xfrm>
          <a:prstGeom prst="rect">
            <a:avLst/>
          </a:prstGeom>
        </p:spPr>
      </p:pic>
      <p:pic>
        <p:nvPicPr>
          <p:cNvPr id="6" name="Figure 2 – Carte RSS par EPCI" descr="Figure 2 – Carte RSS par EPC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598" y="1261872"/>
            <a:ext cx="3872484" cy="32004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57200" y="457200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F8A8D"/>
                </a:solidFill>
              </a:rPr>
              <a:t>Sources : Finess (2025), enquête OFFRE (Hilauseniors, 2024), estimation de population (Insee, 2024).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chemeClr val="bg1"/>
                </a:solidFill>
              </a:rPr>
              <a:t>Les RSS sont implantées dans des EPCI plus aisés et plus vieillissants…</a:t>
            </a:r>
            <a:endParaRPr lang="en-US" sz="2300" dirty="0"/>
          </a:p>
        </p:txBody>
      </p:sp>
      <p:sp>
        <p:nvSpPr>
          <p:cNvPr id="3" name="Légende"/>
          <p:cNvSpPr txBox="1"/>
          <p:nvPr/>
        </p:nvSpPr>
        <p:spPr>
          <a:xfrm>
            <a:off x="91439" y="685800"/>
            <a:ext cx="902087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08E9C"/>
                </a:solidFill>
              </a:rPr>
              <a:t>Table 2</a:t>
            </a:r>
            <a:r>
              <a:rPr lang="en-US" dirty="0">
                <a:solidFill>
                  <a:srgbClr val="00252E"/>
                </a:solidFill>
              </a:rPr>
              <a:t> – Implantation des résidences selon les caractéristiques sociodémographiques des EPCI</a:t>
            </a:r>
            <a:endParaRPr lang="en-US" dirty="0"/>
          </a:p>
        </p:txBody>
      </p:sp>
      <p:graphicFrame>
        <p:nvGraphicFramePr>
          <p:cNvPr id="9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32972"/>
              </p:ext>
            </p:extLst>
          </p:nvPr>
        </p:nvGraphicFramePr>
        <p:xfrm>
          <a:off x="525780" y="1090930"/>
          <a:ext cx="8092440" cy="2961640"/>
        </p:xfrm>
        <a:graphic>
          <a:graphicData uri="http://schemas.openxmlformats.org/drawingml/2006/table">
            <a:tbl>
              <a:tblPr/>
              <a:tblGrid>
                <a:gridCol w="5462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b="1" dirty="0">
                          <a:solidFill>
                            <a:srgbClr val="00252E"/>
                          </a:solidFill>
                        </a:rPr>
                        <a:t>RA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b="1" dirty="0">
                          <a:solidFill>
                            <a:srgbClr val="00252E"/>
                          </a:solidFill>
                        </a:rPr>
                        <a:t>RSS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b="1" dirty="0">
                          <a:solidFill>
                            <a:srgbClr val="00252E"/>
                          </a:solidFill>
                        </a:rPr>
                        <a:t>Différence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0252E"/>
                          </a:solidFill>
                        </a:rPr>
                        <a:t>Revenus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Revenu médian par unité de consommation (€)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22 420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22 671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−251</a:t>
                      </a:r>
                      <a:r>
                        <a:rPr lang="en-US" sz="1600" baseline="30000" dirty="0">
                          <a:solidFill>
                            <a:srgbClr val="00252E"/>
                          </a:solidFill>
                        </a:rPr>
                        <a:t>*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Part des personnes âgées (60 ans ou plus) &gt; du p90 (%)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10,22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11,19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−0,97</a:t>
                      </a:r>
                      <a:r>
                        <a:rPr lang="en-US" sz="1600" baseline="30000" dirty="0">
                          <a:solidFill>
                            <a:srgbClr val="00252E"/>
                          </a:solidFill>
                        </a:rPr>
                        <a:t>**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Part des personnes âgées (60 ans ou plus) &gt; du p70 (%)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30,12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32,33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−2,20</a:t>
                      </a:r>
                      <a:r>
                        <a:rPr lang="en-US" sz="1600" baseline="30000" dirty="0">
                          <a:solidFill>
                            <a:srgbClr val="00252E"/>
                          </a:solidFill>
                        </a:rPr>
                        <a:t>***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0252E"/>
                          </a:solidFill>
                        </a:rPr>
                        <a:t>Population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Densité de population (hab./km</a:t>
                      </a:r>
                      <a:r>
                        <a:rPr lang="en-US" sz="1600" baseline="30000" dirty="0">
                          <a:solidFill>
                            <a:srgbClr val="00252E"/>
                          </a:solidFill>
                        </a:rPr>
                        <a:t>2</a:t>
                      </a: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)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1 356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1 170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n.s.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0252E"/>
                          </a:solidFill>
                        </a:rPr>
                        <a:t>Vieillissement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Indice de vieillissement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94,31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95,70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n.s.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Taux de croissance du nombre de personnes âgées (%)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13,42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17,81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−4,39</a:t>
                      </a:r>
                      <a:r>
                        <a:rPr lang="en-US" sz="1600" baseline="30000" dirty="0">
                          <a:solidFill>
                            <a:srgbClr val="00252E"/>
                          </a:solidFill>
                        </a:rPr>
                        <a:t>***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Nombre d’EPCI (étab. publics de coopération intercommunale)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682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600" dirty="0">
                          <a:solidFill>
                            <a:srgbClr val="00252E"/>
                          </a:solidFill>
                        </a:rPr>
                        <a:t>404</a:t>
                      </a: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en-US" sz="16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4350552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F8A8D"/>
                </a:solidFill>
              </a:rPr>
              <a:t>Sources : Finess (2025), Enquête OFFRE (Hilauseniors, 2024), Insee-DGFIP-Cnaf-Cnav-CCMSA (2020), Fideli (2022), estimations de population (Insee), recensement de la population (Insee).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48006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F8A8D"/>
                </a:solidFill>
              </a:rPr>
              <a:t>Note : 307 EPCI accueillent les deux types de résidences.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… et dans des EPCI plus urbains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08E9C"/>
                </a:solidFill>
              </a:rPr>
              <a:t>Figure 3</a:t>
            </a:r>
            <a:r>
              <a:rPr lang="en-US" dirty="0">
                <a:solidFill>
                  <a:srgbClr val="00252E"/>
                </a:solidFill>
              </a:rPr>
              <a:t> – Pourcentage de RA et de RSS parmi les résidences de chaque type d’EPCI, selon la typologie de densité</a:t>
            </a:r>
            <a:endParaRPr lang="en-US" dirty="0"/>
          </a:p>
        </p:txBody>
      </p:sp>
      <p:graphicFrame>
        <p:nvGraphicFramePr>
          <p:cNvPr id="4" name="Figure 3"/>
          <p:cNvGraphicFramePr/>
          <p:nvPr>
            <p:extLst>
              <p:ext uri="{D42A27DB-BD31-4B8C-83A1-F6EECF244321}">
                <p14:modId xmlns:p14="http://schemas.microsoft.com/office/powerpoint/2010/main" val="784698970"/>
              </p:ext>
            </p:extLst>
          </p:nvPr>
        </p:nvGraphicFramePr>
        <p:xfrm>
          <a:off x="1097280" y="1257300"/>
          <a:ext cx="69494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468630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A8D"/>
                </a:solidFill>
              </a:rPr>
              <a:t>Sources : Finess (2025), Enquête OFFRE (Hilauseniors, 2024), Grille de densité (Insee).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chemeClr val="bg1"/>
                </a:solidFill>
              </a:rPr>
              <a:t>Les côtes atlantique et méditerranéenne : des loc. attractives pour les RSS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457200" y="685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008E9C"/>
                </a:solidFill>
              </a:rPr>
              <a:t>Figure 4</a:t>
            </a:r>
            <a:r>
              <a:rPr lang="en-US" dirty="0">
                <a:solidFill>
                  <a:srgbClr val="00252E"/>
                </a:solidFill>
              </a:rPr>
              <a:t> – Pourcentage de RA et de RSS parmi les résidences de chaque région, littorale ou non</a:t>
            </a:r>
            <a:endParaRPr lang="en-US" dirty="0"/>
          </a:p>
        </p:txBody>
      </p:sp>
      <p:graphicFrame>
        <p:nvGraphicFramePr>
          <p:cNvPr id="4" name="Figure 4"/>
          <p:cNvGraphicFramePr/>
          <p:nvPr>
            <p:extLst>
              <p:ext uri="{D42A27DB-BD31-4B8C-83A1-F6EECF244321}">
                <p14:modId xmlns:p14="http://schemas.microsoft.com/office/powerpoint/2010/main" val="3499553052"/>
              </p:ext>
            </p:extLst>
          </p:nvPr>
        </p:nvGraphicFramePr>
        <p:xfrm>
          <a:off x="731520" y="1207008"/>
          <a:ext cx="768096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46177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A8D"/>
                </a:solidFill>
              </a:rPr>
              <a:t>Sources : Finess (2025), Enquête OFFRE (Hilauseniors, 2024), découpage du littoral (ministère de la Transition écologique et de la Cohésion des territoires, 2024).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3372" y="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bg1"/>
                </a:solidFill>
              </a:rPr>
              <a:t>Les RSS sont implantées dans des EPCI mieux dotés en professionnels de santé</a:t>
            </a:r>
            <a:endParaRPr lang="en-US" sz="22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731520"/>
            <a:ext cx="822960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17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les EPCI avec RA vs. avec RSS : accessibilité plus faible aux médecins généralistes (-7,2 %), infirmiers (-12,1 %), chirurgiens-dentistes (-12,5 %) et masseurs-kinésithérapeutes (-17,6 %)</a:t>
            </a:r>
            <a:endParaRPr lang="en-US" sz="2200" dirty="0"/>
          </a:p>
          <a:p>
            <a:pPr marL="0" indent="0">
              <a:spcAft>
                <a:spcPts val="1700"/>
              </a:spcAft>
              <a:buNone/>
            </a:pPr>
            <a:r>
              <a:rPr lang="en-US" sz="2200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⇒ 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Offre de soins plus étoffée dans les zones d’implantation des RSS</a:t>
            </a:r>
            <a:endParaRPr lang="en-US" sz="2200" dirty="0"/>
          </a:p>
          <a:p>
            <a:pPr marL="177800" indent="-177800">
              <a:spcAft>
                <a:spcPts val="17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Moindre accès des RA aux infirmiers libéraux partiellement compensé par les SSIAD, plus présents autour des RA (+20,2 %)</a:t>
            </a:r>
            <a:endParaRPr lang="en-US" sz="2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différence significative en termes de densité de pharmacies, de services d’aide à domicile ou d’Ehpad/EHPA (hors RA)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Partie 1 – Ce qu’il faut retenir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731520"/>
            <a:ext cx="822960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20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</a:t>
            </a: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un maillage ancien et étendu, y compris dans les territoires ruraux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RSS</a:t>
            </a: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une implantation sélective, dans des EPCI :</a:t>
            </a:r>
            <a:endParaRPr lang="en-US" sz="2000" dirty="0"/>
          </a:p>
          <a:p>
            <a:pPr marL="355600" lvl="1" indent="-177800"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urbains et plus souvent littoraux (Atlantique, Méditerranée)</a:t>
            </a:r>
            <a:endParaRPr lang="en-US" dirty="0"/>
          </a:p>
          <a:p>
            <a:pPr marL="355600" lvl="1" indent="-177800"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aisés, où la population âgée croît plus vite</a:t>
            </a:r>
            <a:endParaRPr lang="en-US" dirty="0"/>
          </a:p>
          <a:p>
            <a:pPr marL="355600" lvl="1" indent="-177800">
              <a:spcAft>
                <a:spcPts val="21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mieux dotés en professionnels de santé</a:t>
            </a:r>
            <a:endParaRPr lang="en-US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000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RA assurent une couverture large du territoire, l’essor des RSS se concentre dans des territoires attractifs pour les retraités, où les prix de l’immobilier sont en moyenne plus </a:t>
            </a:r>
            <a:r>
              <a:rPr lang="en-US" sz="2000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élevés</a:t>
            </a: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spcAft>
                <a:spcPts val="800"/>
              </a:spcAft>
              <a:buNone/>
            </a:pPr>
            <a:endParaRPr lang="en-US" sz="2000" dirty="0">
              <a:solidFill>
                <a:srgbClr val="0025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fr-FR" sz="2000" b="1" dirty="0"/>
              <a:t>Les RSS s'implantent là où vivent des retraités plus aisés : sont-elles accessibles financièrement à tous les seniors ?</a:t>
            </a:r>
            <a:endParaRPr lang="en-US" sz="2000" b="1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914400" y="914400"/>
            <a:ext cx="73152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Partie 2 – L’accessibilité financière aux résidences services seniors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Tarif moyen en RSS par département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457200" y="71323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8E9C"/>
                </a:solidFill>
              </a:rPr>
              <a:t>Figure 5</a:t>
            </a:r>
            <a:r>
              <a:rPr lang="en-US" sz="2000" dirty="0">
                <a:solidFill>
                  <a:srgbClr val="00252E"/>
                </a:solidFill>
              </a:rPr>
              <a:t> – Cartographie départementale des tarifs moyens pour 1 pers.</a:t>
            </a:r>
            <a:endParaRPr lang="en-US" sz="2000" dirty="0"/>
          </a:p>
        </p:txBody>
      </p:sp>
      <p:pic>
        <p:nvPicPr>
          <p:cNvPr id="4" name="Figure 5 – Carte des tarifs moyens en RSS" descr="Figure 5 – Carte des tarifs moyens en R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611" y="1188720"/>
            <a:ext cx="3946779" cy="34290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46177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A8D"/>
                </a:solidFill>
              </a:rPr>
              <a:t>Source : Enquête OFFRE (Hilauseniors, 2024).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4828032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A8D"/>
                </a:solidFill>
              </a:rPr>
              <a:t>Note : certaines moyennes départementales sont calculées sur peu de RSS.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APL (accessibilité potentielle localisée)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731520"/>
            <a:ext cx="822960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22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 "classique"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mesure l’adéquation </a:t>
            </a:r>
            <a:r>
              <a:rPr lang="en-US" sz="2200" u="sng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spatiale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entre </a:t>
            </a:r>
            <a:r>
              <a:rPr lang="en-US" sz="2200" u="sng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l’offre (nombre de RSS)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la </a:t>
            </a:r>
            <a:r>
              <a:rPr lang="en-US" sz="2200" u="sng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 potentielle (population âgée)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tenant compte des temps de trajet entre communes.</a:t>
            </a:r>
            <a:endParaRPr lang="en-US" sz="2200" dirty="0"/>
          </a:p>
          <a:p>
            <a:pPr marL="177800" indent="-177800">
              <a:spcAft>
                <a:spcPts val="2600"/>
              </a:spcAft>
              <a:buSzPct val="100000"/>
              <a:buChar char=" 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est exprimé en nombre de logements en RSS pour 100 000 personnes âgées.</a:t>
            </a:r>
            <a:endParaRPr lang="en-US" sz="2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2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 avec dimension financière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mesure l’adéquation </a:t>
            </a:r>
            <a:r>
              <a:rPr lang="en-US" sz="2200" u="sng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spatiale et financière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entre </a:t>
            </a:r>
            <a:r>
              <a:rPr lang="en-US" sz="2200" u="sng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l’offre (nombre de RSS)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la </a:t>
            </a:r>
            <a:r>
              <a:rPr lang="en-US" sz="2200" u="sng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 potentielle (population âgée)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tenant compte des temps de trajet entre communes, des tarifs des logements et des revenus des PA.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APL "classique" des résidences autonomie et des RSS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411480" y="71323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8E9C"/>
                </a:solidFill>
              </a:rPr>
              <a:t>Figure 6</a:t>
            </a:r>
            <a:r>
              <a:rPr lang="en-US" sz="1600" dirty="0">
                <a:solidFill>
                  <a:srgbClr val="00252E"/>
                </a:solidFill>
              </a:rPr>
              <a:t> – Nombre de places en RA à moins de 30 minutes pour 100 000 personnes âgées de 60 ans ou plus</a:t>
            </a:r>
            <a:endParaRPr lang="en-US" sz="1600" dirty="0"/>
          </a:p>
        </p:txBody>
      </p:sp>
      <p:sp>
        <p:nvSpPr>
          <p:cNvPr id="4" name="Légende"/>
          <p:cNvSpPr txBox="1"/>
          <p:nvPr/>
        </p:nvSpPr>
        <p:spPr>
          <a:xfrm>
            <a:off x="4709160" y="71323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8E9C"/>
                </a:solidFill>
              </a:rPr>
              <a:t>Figure 7</a:t>
            </a:r>
            <a:r>
              <a:rPr lang="en-US" sz="1600" dirty="0">
                <a:solidFill>
                  <a:srgbClr val="00252E"/>
                </a:solidFill>
              </a:rPr>
              <a:t> – Nombre de logements en RSS à moins de 30 minutes pour 100 000 personnes âgées de 60 ans ou plus</a:t>
            </a:r>
            <a:endParaRPr lang="en-US" sz="1600" dirty="0"/>
          </a:p>
        </p:txBody>
      </p:sp>
      <p:pic>
        <p:nvPicPr>
          <p:cNvPr id="5" name="Figure 6 – APL résidences autonomie" descr="Figure 6 – APL résidences autonomi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05" y="1577340"/>
            <a:ext cx="3438510" cy="3108960"/>
          </a:xfrm>
          <a:prstGeom prst="rect">
            <a:avLst/>
          </a:prstGeom>
        </p:spPr>
      </p:pic>
      <p:pic>
        <p:nvPicPr>
          <p:cNvPr id="6" name="Figure 7 – APL RSS" descr="Figure 7 – APL RS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585" y="1577340"/>
            <a:ext cx="3438510" cy="31089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11480" y="468630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F8A8D"/>
                </a:solidFill>
              </a:rPr>
              <a:t>Source : Drees (2015).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09160" y="468630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F8A8D"/>
                </a:solidFill>
              </a:rPr>
              <a:t>Source : Enquête OFFRE (Hilauseniors, 2024).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APL aux RSS, sans dimension financière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548640" y="6858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08E9C"/>
                </a:solidFill>
              </a:rPr>
              <a:t>Figure 8</a:t>
            </a:r>
            <a:r>
              <a:rPr lang="en-US" dirty="0">
                <a:solidFill>
                  <a:srgbClr val="00252E"/>
                </a:solidFill>
              </a:rPr>
              <a:t> – Accessibilité potentielle aux RSS selon le décile de revenu, sans prise en compte des tarifs (courbe : part des individus / barres : APL moyen)</a:t>
            </a:r>
            <a:endParaRPr lang="en-US" dirty="0"/>
          </a:p>
        </p:txBody>
      </p:sp>
      <p:pic>
        <p:nvPicPr>
          <p:cNvPr id="4" name="Figure 8" descr="Fig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90" y="1554480"/>
            <a:ext cx="4732020" cy="31546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A8D"/>
                </a:solidFill>
              </a:rPr>
              <a:t>Source : Fideli (2022), enquête OFFRE (Hilauseniors, 2024).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APL aux RSS, avec dimension financière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548640" y="6858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08E9C"/>
                </a:solidFill>
              </a:rPr>
              <a:t>Figure 9</a:t>
            </a:r>
            <a:r>
              <a:rPr lang="en-US" dirty="0">
                <a:solidFill>
                  <a:srgbClr val="00252E"/>
                </a:solidFill>
              </a:rPr>
              <a:t> – Accessibilité potentielle aux RSS selon le décile de revenu, avec prise en compte des tarifs (courbe : part des individus / barres : APL moyen)</a:t>
            </a:r>
            <a:endParaRPr lang="en-US" dirty="0"/>
          </a:p>
        </p:txBody>
      </p:sp>
      <p:pic>
        <p:nvPicPr>
          <p:cNvPr id="4" name="Figure 9" descr="Fig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90" y="1417320"/>
            <a:ext cx="4732020" cy="31546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46863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A8D"/>
                </a:solidFill>
              </a:rPr>
              <a:t>Source : Fideli (2022), enquête OFFRE (Hilauseniors, 2024).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Partie 2 – Ce qu’il faut retenir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731520"/>
            <a:ext cx="822960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tarifs mensuels plus élevés en RSS qu’en RA (1 560 € pour une personne en RSS vs. 643 € pour un T1 et 787 € pour un T2 en RA (CNSA, 2019)), qui s’expliquent en partie par la localisation dans des territoires au foncier plus cher, et avec de fortes disparités entre départements</a:t>
            </a:r>
            <a:endParaRPr lang="en-US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Prendre en compte la dimension financière réduit nettement l’accessibilité aux RSS pour 60 % des individus avec les revenus les plus faibles</a:t>
            </a:r>
            <a:endParaRPr lang="en-US" dirty="0"/>
          </a:p>
          <a:p>
            <a:pPr marL="177800" indent="-177800">
              <a:spcAft>
                <a:spcPts val="18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accessibilité très inégale selon le revenu disponible : 9 % y ont accès dans le premier décile, contre 91 % dans le dernier décile</a:t>
            </a: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RSS sont une offre principalement accessible aux personnes âgées les plus </a:t>
            </a:r>
            <a:r>
              <a:rPr lang="en-US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aisées</a:t>
            </a: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>
              <a:solidFill>
                <a:srgbClr val="0025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fr-FR" b="1" dirty="0"/>
              <a:t>Où se situent les habitats inclusifs au sein de l'offre d'habitat intermédiaire ? À quels besoins répondent ces habitats ? Quels acteurs s'en sont saisis ?</a:t>
            </a:r>
            <a:endParaRPr lang="en-US" b="1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914400" y="914400"/>
            <a:ext cx="73152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Partie 3 – Les habitats inclusifs, à l’intersection entre politique de l’autonomie et politique du logement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93254" y="0"/>
            <a:ext cx="903264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bg1"/>
                </a:solidFill>
              </a:rPr>
              <a:t>Les habitats inclusifs, entre politique de l’autonomie et politique du logement</a:t>
            </a:r>
            <a:endParaRPr lang="en-US" sz="22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923636"/>
            <a:ext cx="8229600" cy="3831244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 les RSS, ne sont pas des ESMS</a:t>
            </a:r>
            <a:endParaRPr lang="en-US" sz="2000" dirty="0"/>
          </a:p>
          <a:p>
            <a:pPr marL="355600" lvl="1" indent="-177800"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Ils peuvent s’adresser à des personnes âgées de 60 ans ou plus (habitats "PA" dans la suite)</a:t>
            </a:r>
            <a:endParaRPr lang="en-US" dirty="0"/>
          </a:p>
          <a:p>
            <a:pPr marL="355600" lvl="1" indent="-177800"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 ou bien à des personnes en situation de handicap (habitats "PH")</a:t>
            </a:r>
            <a:endParaRPr lang="en-US" dirty="0"/>
          </a:p>
          <a:p>
            <a:pPr marL="355600" lvl="1" indent="-177800">
              <a:spcAft>
                <a:spcPts val="18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 ou les deux (habitats "PA-PH")</a:t>
            </a:r>
          </a:p>
          <a:p>
            <a:pPr marL="177800" lvl="1">
              <a:spcAft>
                <a:spcPts val="1800"/>
              </a:spcAft>
              <a:buSzPct val="100000"/>
            </a:pPr>
            <a:endParaRPr lang="en-US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Occupent une place modeste au regard de l’offre en RA et RSS, mais en plein essor :</a:t>
            </a:r>
            <a:endParaRPr lang="en-US" sz="2000" dirty="0"/>
          </a:p>
          <a:p>
            <a:pPr marL="355600" lvl="1" indent="-177800"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de 1 000 habitats ouverts fin 2024</a:t>
            </a:r>
            <a:endParaRPr lang="en-US" dirty="0"/>
          </a:p>
          <a:p>
            <a:pPr marL="355600" lvl="1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 12 000 personnes présentes au 1er septembre 2025, dont 9 000 bénéficiaires de l’AVP (aide à la vie partagée)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chemeClr val="bg1"/>
                </a:solidFill>
              </a:rPr>
              <a:t>Des projets souvent portés par des acteurs du secteur médico-social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365760" y="7132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08E9C"/>
                </a:solidFill>
              </a:rPr>
              <a:t>Figure 10</a:t>
            </a:r>
            <a:r>
              <a:rPr lang="en-US" sz="1600" dirty="0">
                <a:solidFill>
                  <a:srgbClr val="00252E"/>
                </a:solidFill>
              </a:rPr>
              <a:t> – Répartition des types de porteurs selon le public de l’habitat</a:t>
            </a:r>
            <a:endParaRPr lang="en-US" sz="1600" dirty="0"/>
          </a:p>
        </p:txBody>
      </p:sp>
      <p:pic>
        <p:nvPicPr>
          <p:cNvPr id="4" name="Figure 10 – Types de porteurs" descr="Figure 10 – Types de porte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332217"/>
            <a:ext cx="4583521" cy="32461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65760" y="4755785"/>
            <a:ext cx="458352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F8A8D"/>
                </a:solidFill>
              </a:rPr>
              <a:t>Source : Enquête AVP (IPP, 2025).</a:t>
            </a:r>
            <a:endParaRPr lang="en-US" sz="1200" dirty="0"/>
          </a:p>
        </p:txBody>
      </p:sp>
      <p:sp>
        <p:nvSpPr>
          <p:cNvPr id="6" name="Texte"/>
          <p:cNvSpPr txBox="1"/>
          <p:nvPr/>
        </p:nvSpPr>
        <p:spPr>
          <a:xfrm>
            <a:off x="5120640" y="777240"/>
            <a:ext cx="3657600" cy="393192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: 58 % des projets portés par des organismes gestionnaires d’ESMS</a:t>
            </a:r>
            <a:endParaRPr lang="en-US" sz="2000" dirty="0"/>
          </a:p>
          <a:p>
            <a:pPr marL="177800" indent="-177800">
              <a:spcAft>
                <a:spcPts val="21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 : 20 % des projets portés par des OG d’ESMS, 18 % par des communes ou collectivités, 7 % par des entreprises</a:t>
            </a:r>
            <a:endParaRPr lang="en-US" sz="20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Rôle important du médico-social dans l’orientation vers ces habitats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Des profils proches des ESMS, mais avec des spécificités</a:t>
            </a:r>
            <a:endParaRPr lang="en-US" sz="1900" dirty="0"/>
          </a:p>
        </p:txBody>
      </p:sp>
      <p:sp>
        <p:nvSpPr>
          <p:cNvPr id="3" name="Colonne PA"/>
          <p:cNvSpPr txBox="1"/>
          <p:nvPr/>
        </p:nvSpPr>
        <p:spPr>
          <a:xfrm>
            <a:off x="457200" y="731520"/>
            <a:ext cx="402336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Habitats « PA »</a:t>
            </a:r>
            <a:endParaRPr lang="en-US" sz="2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Majorité de femmes : 69 % (70 % en résidence autonomie)</a:t>
            </a:r>
            <a:endParaRPr lang="en-US" sz="2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personnes atteintes de la maladie d’Alzheimer occupent une place importante (elles sont présentes dans 58 % des habitats)</a:t>
            </a:r>
            <a:endParaRPr lang="en-US" sz="2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plus jeune qu’en RA : 43 % ont moins de 75 ans (contre 15 %)</a:t>
            </a:r>
            <a:endParaRPr lang="en-US" sz="2100" dirty="0"/>
          </a:p>
        </p:txBody>
      </p:sp>
      <p:sp>
        <p:nvSpPr>
          <p:cNvPr id="4" name="Colonne PH"/>
          <p:cNvSpPr txBox="1"/>
          <p:nvPr/>
        </p:nvSpPr>
        <p:spPr>
          <a:xfrm>
            <a:off x="4663440" y="731520"/>
            <a:ext cx="402336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Habitats « PH »</a:t>
            </a:r>
            <a:endParaRPr lang="en-US" sz="22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Majorité d’hommes : 62 % (contre 59 % en établissement d’accueil non médicalisé)</a:t>
            </a:r>
            <a:endParaRPr lang="en-US" sz="2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par âge similaire : 62 % entre 30 et 60 ans (contre 64 %)</a:t>
            </a:r>
            <a:endParaRPr lang="en-US" sz="21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profil des habitants est parfois sensiblement différent de celui qui était prévu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Trajectoires des habitants</a:t>
            </a:r>
            <a:endParaRPr lang="en-US" sz="1900" dirty="0"/>
          </a:p>
        </p:txBody>
      </p:sp>
      <p:sp>
        <p:nvSpPr>
          <p:cNvPr id="3" name="Colonne PA"/>
          <p:cNvSpPr txBox="1"/>
          <p:nvPr/>
        </p:nvSpPr>
        <p:spPr>
          <a:xfrm>
            <a:off x="457200" y="731520"/>
            <a:ext cx="365760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Habitats « PA »</a:t>
            </a:r>
            <a:endParaRPr lang="en-US" sz="2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57 % des sorties liées au décès</a:t>
            </a:r>
            <a:endParaRPr lang="en-US" sz="20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26 % dues à un déménagement, le plus souvent vers un Ehpad</a:t>
            </a:r>
            <a:endParaRPr lang="en-US" sz="2000" dirty="0"/>
          </a:p>
        </p:txBody>
      </p:sp>
      <p:sp>
        <p:nvSpPr>
          <p:cNvPr id="4" name="Colonne PH"/>
          <p:cNvSpPr txBox="1"/>
          <p:nvPr/>
        </p:nvSpPr>
        <p:spPr>
          <a:xfrm>
            <a:off x="4389120" y="731520"/>
            <a:ext cx="438912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Habitats « PH »</a:t>
            </a:r>
            <a:endParaRPr lang="en-US" sz="2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33 % des habitats sont prévus pour des travailleurs ou retraités d’ESAT, 45 % en accueillent</a:t>
            </a:r>
            <a:endParaRPr lang="en-US" sz="20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42 % des sorties liées à des attentes non satisfaites : adéquation projets / besoins ?</a:t>
            </a:r>
            <a:endParaRPr lang="en-US" sz="20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30 % dues à un déménagement :</a:t>
            </a:r>
            <a:endParaRPr lang="en-US" sz="2000" dirty="0"/>
          </a:p>
          <a:p>
            <a:pPr marL="355600" lvl="1" indent="-177800">
              <a:spcAft>
                <a:spcPts val="400"/>
              </a:spcAft>
              <a:buSzPct val="100000"/>
              <a:buChar char="•"/>
            </a:pPr>
            <a:r>
              <a:rPr lang="en-US" sz="17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48 % vers un domicile ordinaire : levier vers l’autonomie ?</a:t>
            </a:r>
            <a:endParaRPr lang="en-US" sz="2000" dirty="0"/>
          </a:p>
          <a:p>
            <a:pPr marL="355600" lvl="1" indent="-177800">
              <a:spcAft>
                <a:spcPts val="600"/>
              </a:spcAft>
              <a:buSzPct val="100000"/>
              <a:buChar char="•"/>
            </a:pPr>
            <a:r>
              <a:rPr lang="en-US" sz="17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31 % vers un ESMS (dont 18 % un étab. pour PH et 13 % un Ehpad)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chemeClr val="bg1"/>
                </a:solidFill>
              </a:rPr>
              <a:t>Des bailleurs sociaux majoritaires parmi les propriétaires des logements</a:t>
            </a:r>
            <a:endParaRPr lang="en-US" sz="2300" dirty="0"/>
          </a:p>
        </p:txBody>
      </p:sp>
      <p:sp>
        <p:nvSpPr>
          <p:cNvPr id="3" name="Légende"/>
          <p:cNvSpPr txBox="1"/>
          <p:nvPr/>
        </p:nvSpPr>
        <p:spPr>
          <a:xfrm>
            <a:off x="365760" y="713232"/>
            <a:ext cx="4754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08E9C"/>
                </a:solidFill>
              </a:rPr>
              <a:t>Figure 11</a:t>
            </a:r>
            <a:r>
              <a:rPr lang="en-US" dirty="0">
                <a:solidFill>
                  <a:srgbClr val="00252E"/>
                </a:solidFill>
              </a:rPr>
              <a:t> – Répartition des types de propriétaires des logements d’habitats inclusifs bénéficiaires de l’AVP</a:t>
            </a:r>
            <a:endParaRPr lang="en-US" dirty="0"/>
          </a:p>
        </p:txBody>
      </p:sp>
      <p:graphicFrame>
        <p:nvGraphicFramePr>
          <p:cNvPr id="4" name="Figure 11"/>
          <p:cNvGraphicFramePr/>
          <p:nvPr>
            <p:extLst>
              <p:ext uri="{D42A27DB-BD31-4B8C-83A1-F6EECF244321}">
                <p14:modId xmlns:p14="http://schemas.microsoft.com/office/powerpoint/2010/main" val="2335230509"/>
              </p:ext>
            </p:extLst>
          </p:nvPr>
        </p:nvGraphicFramePr>
        <p:xfrm>
          <a:off x="274320" y="1614912"/>
          <a:ext cx="475488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365760" y="48006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F8A8D"/>
                </a:solidFill>
              </a:rPr>
              <a:t>Source : Enquête AVP (IPP, 2025).</a:t>
            </a:r>
            <a:endParaRPr lang="en-US" sz="1200" dirty="0"/>
          </a:p>
        </p:txBody>
      </p:sp>
      <p:sp>
        <p:nvSpPr>
          <p:cNvPr id="6" name="Texte"/>
          <p:cNvSpPr txBox="1"/>
          <p:nvPr/>
        </p:nvSpPr>
        <p:spPr>
          <a:xfrm>
            <a:off x="5394960" y="777240"/>
            <a:ext cx="3611880" cy="393192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21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bailleur social est (co-) propriétaire du bâti dans 54 % des cas</a:t>
            </a:r>
            <a:endParaRPr lang="en-US" sz="22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habitats sont souvent prévus pour des habitants du parc social</a:t>
            </a:r>
            <a:endParaRPr lang="en-US" sz="2200" dirty="0"/>
          </a:p>
          <a:p>
            <a:pPr marL="355600" lvl="1" indent="-177800">
              <a:spcAft>
                <a:spcPts val="4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50 % des habitats « PA-PH »</a:t>
            </a:r>
            <a:endParaRPr lang="en-US" sz="2000" dirty="0"/>
          </a:p>
          <a:p>
            <a:pPr marL="355600" lvl="1" indent="-177800">
              <a:spcAft>
                <a:spcPts val="4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49 % des habitats « PA »</a:t>
            </a:r>
            <a:endParaRPr lang="en-US" sz="2000" dirty="0"/>
          </a:p>
          <a:p>
            <a:pPr marL="355600" lvl="1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18 % des habitats « PH »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318" y="0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bg1"/>
                </a:solidFill>
              </a:rPr>
              <a:t>Une implantation majoritairement urbaine, plus rurale pour les habitats “PA”</a:t>
            </a:r>
            <a:endParaRPr lang="en-US" sz="2200" dirty="0"/>
          </a:p>
        </p:txBody>
      </p:sp>
      <p:sp>
        <p:nvSpPr>
          <p:cNvPr id="3" name="Légende"/>
          <p:cNvSpPr txBox="1"/>
          <p:nvPr/>
        </p:nvSpPr>
        <p:spPr>
          <a:xfrm>
            <a:off x="822959" y="685800"/>
            <a:ext cx="7931741" cy="296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8E9C"/>
                </a:solidFill>
              </a:rPr>
              <a:t>Table 3</a:t>
            </a:r>
            <a:r>
              <a:rPr lang="en-US" sz="2000" dirty="0">
                <a:solidFill>
                  <a:srgbClr val="00252E"/>
                </a:solidFill>
              </a:rPr>
              <a:t> – Répartition des habitats selon le type de territoire et d’habitat (%)</a:t>
            </a:r>
            <a:endParaRPr lang="en-US" sz="2000" dirty="0"/>
          </a:p>
        </p:txBody>
      </p:sp>
      <p:graphicFrame>
        <p:nvGraphicFramePr>
          <p:cNvPr id="27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474232"/>
              </p:ext>
            </p:extLst>
          </p:nvPr>
        </p:nvGraphicFramePr>
        <p:xfrm>
          <a:off x="274320" y="1113844"/>
          <a:ext cx="8595359" cy="2932599"/>
        </p:xfrm>
        <a:graphic>
          <a:graphicData uri="http://schemas.openxmlformats.org/drawingml/2006/table">
            <a:tbl>
              <a:tblPr/>
              <a:tblGrid>
                <a:gridCol w="393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66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6101">
                <a:tc rowSpan="2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00252E"/>
                          </a:solidFill>
                        </a:rPr>
                        <a:t>Territoires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252E"/>
                          </a:solidFill>
                        </a:rPr>
                        <a:t>Habitats inclusifs</a:t>
                      </a:r>
                      <a:endParaRPr lang="en-US" sz="16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0252E"/>
                          </a:solidFill>
                        </a:rPr>
                        <a:t>ESMS</a:t>
                      </a:r>
                      <a:endParaRPr lang="en-US" sz="16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80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i="1" dirty="0">
                          <a:solidFill>
                            <a:srgbClr val="00252E"/>
                          </a:solidFill>
                        </a:rPr>
                        <a:t>PA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i="1" dirty="0">
                          <a:solidFill>
                            <a:srgbClr val="00252E"/>
                          </a:solidFill>
                        </a:rPr>
                        <a:t>PA-PH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i="1" dirty="0">
                          <a:solidFill>
                            <a:srgbClr val="00252E"/>
                          </a:solidFill>
                        </a:rPr>
                        <a:t>PH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00252E"/>
                          </a:solidFill>
                        </a:rPr>
                        <a:t>Ens.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00252E"/>
                          </a:solidFill>
                        </a:rPr>
                        <a:t>RA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00252E"/>
                          </a:solidFill>
                        </a:rPr>
                        <a:t>EANM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10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Grandes aires urbaines, hors territoires ruraux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50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62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80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68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65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59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10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Moyennes, petites aires et communes multipolarisées, territoires ruraux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7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14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11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10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11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13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10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Territoires ruraux périurbains, périphériques et isolés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43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24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9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22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24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28</a:t>
                      </a:r>
                      <a:endParaRPr lang="en-US" sz="1800" dirty="0"/>
                    </a:p>
                  </a:txBody>
                  <a:tcPr marL="63500" marR="635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39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00252E"/>
                          </a:solidFill>
                        </a:rPr>
                        <a:t>Total (en pourcentage)</a:t>
                      </a:r>
                      <a:endParaRPr lang="en-US" sz="1800" dirty="0"/>
                    </a:p>
                  </a:txBody>
                  <a:tcPr marL="63500" marR="63500" marT="25400" marB="2540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100</a:t>
                      </a:r>
                      <a:endParaRPr lang="en-US" sz="1800" dirty="0"/>
                    </a:p>
                  </a:txBody>
                  <a:tcPr marL="63500" marR="63500" marT="25400" marB="2540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100</a:t>
                      </a:r>
                      <a:endParaRPr lang="en-US" sz="1800" dirty="0"/>
                    </a:p>
                  </a:txBody>
                  <a:tcPr marL="63500" marR="63500" marT="25400" marB="2540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100</a:t>
                      </a:r>
                      <a:endParaRPr lang="en-US" sz="1800" dirty="0"/>
                    </a:p>
                  </a:txBody>
                  <a:tcPr marL="63500" marR="63500" marT="25400" marB="2540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100</a:t>
                      </a:r>
                      <a:endParaRPr lang="en-US" sz="1800" dirty="0"/>
                    </a:p>
                  </a:txBody>
                  <a:tcPr marL="63500" marR="63500" marT="25400" marB="2540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100</a:t>
                      </a:r>
                      <a:endParaRPr lang="en-US" sz="1800" dirty="0"/>
                    </a:p>
                  </a:txBody>
                  <a:tcPr marL="63500" marR="63500" marT="25400" marB="2540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00252E"/>
                          </a:solidFill>
                        </a:rPr>
                        <a:t>100</a:t>
                      </a:r>
                      <a:endParaRPr lang="en-US" sz="1800" dirty="0"/>
                    </a:p>
                  </a:txBody>
                  <a:tcPr marL="63500" marR="63500" marT="25400" marB="2540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" y="4107921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A8D"/>
                </a:solidFill>
              </a:rPr>
              <a:t>Source : Enquête AVP (IPP, 2025).</a:t>
            </a:r>
            <a:endParaRPr lang="en-US" sz="1400" dirty="0"/>
          </a:p>
        </p:txBody>
      </p:sp>
      <p:sp>
        <p:nvSpPr>
          <p:cNvPr id="6" name="Texte"/>
          <p:cNvSpPr txBox="1"/>
          <p:nvPr/>
        </p:nvSpPr>
        <p:spPr>
          <a:xfrm>
            <a:off x="274320" y="4462271"/>
            <a:ext cx="8732520" cy="566929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0" indent="0">
              <a:spcAft>
                <a:spcPts val="900"/>
              </a:spcAft>
              <a:buNone/>
            </a:pPr>
            <a:r>
              <a:rPr lang="en-US" sz="2200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habitats « PH » sont plus urbains (80 %) que les habitats « PA » (50 %)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Des formes d’habiter variées : petites unités, colocation et mixité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731520"/>
            <a:ext cx="4937760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moyenne, 11 personnes dans chaque habitat, dont 8 ben. AVP</a:t>
            </a:r>
            <a:endParaRPr lang="en-US" sz="2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d’habitants que prévu</a:t>
            </a:r>
            <a:endParaRPr lang="en-US" sz="2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Habitats PH plus petits</a:t>
            </a:r>
            <a:endParaRPr lang="en-US" sz="2150" dirty="0"/>
          </a:p>
          <a:p>
            <a:pPr marL="177800" indent="-177800">
              <a:spcAft>
                <a:spcPts val="3000"/>
              </a:spcAft>
              <a:buSzPct val="100000"/>
              <a:buChar char="•"/>
            </a:pPr>
            <a:r>
              <a:rPr lang="en-US" sz="21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 entre nb. d’habitants total et ben. AVP plus grand dans les habitats PA-PH</a:t>
            </a:r>
            <a:endParaRPr lang="en-US" sz="2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18 % d’habitats intergénérationnels (PA-PH)</a:t>
            </a:r>
            <a:endParaRPr lang="en-US" sz="2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1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40 % des habitats incluent des colocations</a:t>
            </a:r>
            <a:endParaRPr lang="en-US" sz="2150" dirty="0"/>
          </a:p>
        </p:txBody>
      </p:sp>
      <p:sp>
        <p:nvSpPr>
          <p:cNvPr id="4" name="Légende"/>
          <p:cNvSpPr txBox="1"/>
          <p:nvPr/>
        </p:nvSpPr>
        <p:spPr>
          <a:xfrm>
            <a:off x="5394960" y="11430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08E9C"/>
                </a:solidFill>
              </a:rPr>
              <a:t>Table 4</a:t>
            </a:r>
            <a:r>
              <a:rPr lang="en-US" sz="2000" dirty="0">
                <a:solidFill>
                  <a:srgbClr val="00252E"/>
                </a:solidFill>
              </a:rPr>
              <a:t> – Taille moyenne des habitats (prévu / réel)</a:t>
            </a:r>
            <a:endParaRPr lang="en-US" sz="2000" dirty="0"/>
          </a:p>
        </p:txBody>
      </p:sp>
      <p:graphicFrame>
        <p:nvGraphicFramePr>
          <p:cNvPr id="28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148957"/>
              </p:ext>
            </p:extLst>
          </p:nvPr>
        </p:nvGraphicFramePr>
        <p:xfrm>
          <a:off x="5394960" y="1842516"/>
          <a:ext cx="3676612" cy="1737360"/>
        </p:xfrm>
        <a:graphic>
          <a:graphicData uri="http://schemas.openxmlformats.org/drawingml/2006/table">
            <a:tbl>
              <a:tblPr/>
              <a:tblGrid>
                <a:gridCol w="1189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3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00252E"/>
                          </a:solidFill>
                        </a:rPr>
                        <a:t>Total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00252E"/>
                          </a:solidFill>
                        </a:rPr>
                        <a:t>dont AVP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0252E"/>
                          </a:solidFill>
                        </a:rPr>
                        <a:t>PA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00252E"/>
                          </a:solidFill>
                        </a:rPr>
                        <a:t>17 / </a:t>
                      </a:r>
                      <a:r>
                        <a:rPr lang="en-US" sz="2000" dirty="0">
                          <a:solidFill>
                            <a:srgbClr val="008E9C"/>
                          </a:solidFill>
                        </a:rPr>
                        <a:t>13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00252E"/>
                          </a:solidFill>
                        </a:rPr>
                        <a:t>11 / </a:t>
                      </a:r>
                      <a:r>
                        <a:rPr lang="en-US" sz="2000" dirty="0">
                          <a:solidFill>
                            <a:srgbClr val="008E9C"/>
                          </a:solidFill>
                        </a:rPr>
                        <a:t>10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0080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0252E"/>
                          </a:solidFill>
                        </a:rPr>
                        <a:t>PH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00252E"/>
                          </a:solidFill>
                        </a:rPr>
                        <a:t>9 / </a:t>
                      </a:r>
                      <a:r>
                        <a:rPr lang="en-US" sz="2000" dirty="0">
                          <a:solidFill>
                            <a:srgbClr val="008E9C"/>
                          </a:solidFill>
                        </a:rPr>
                        <a:t>8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00252E"/>
                          </a:solidFill>
                        </a:rPr>
                        <a:t>8 / </a:t>
                      </a:r>
                      <a:r>
                        <a:rPr lang="en-US" sz="2000" dirty="0">
                          <a:solidFill>
                            <a:srgbClr val="008E9C"/>
                          </a:solidFill>
                        </a:rPr>
                        <a:t>7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0252E"/>
                          </a:solidFill>
                        </a:rPr>
                        <a:t>PA-PH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00252E"/>
                          </a:solidFill>
                        </a:rPr>
                        <a:t>22 / </a:t>
                      </a:r>
                      <a:r>
                        <a:rPr lang="en-US" sz="2000" dirty="0">
                          <a:solidFill>
                            <a:srgbClr val="008E9C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00252E"/>
                          </a:solidFill>
                        </a:rPr>
                        <a:t>12 / </a:t>
                      </a:r>
                      <a:r>
                        <a:rPr lang="en-US" sz="2000" dirty="0">
                          <a:solidFill>
                            <a:srgbClr val="008E9C"/>
                          </a:solidFill>
                        </a:rPr>
                        <a:t>10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0252E"/>
                          </a:solidFill>
                        </a:rPr>
                        <a:t>Ensemble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00252E"/>
                          </a:solidFill>
                        </a:rPr>
                        <a:t>13 / </a:t>
                      </a:r>
                      <a:r>
                        <a:rPr lang="en-US" sz="2000" dirty="0">
                          <a:solidFill>
                            <a:srgbClr val="008E9C"/>
                          </a:solidFill>
                        </a:rPr>
                        <a:t>11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00252E"/>
                          </a:solidFill>
                        </a:rPr>
                        <a:t>9 / </a:t>
                      </a:r>
                      <a:r>
                        <a:rPr lang="en-US" sz="2000" dirty="0">
                          <a:solidFill>
                            <a:srgbClr val="008E9C"/>
                          </a:solidFill>
                        </a:rPr>
                        <a:t>8</a:t>
                      </a:r>
                      <a:endParaRPr lang="en-US" sz="2000" dirty="0"/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40680" y="3714637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7F8A8D"/>
                </a:solidFill>
              </a:rPr>
              <a:t>Source : Enquête AVP (IPP, 2025).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Des loyers modérés</a:t>
            </a:r>
            <a:endParaRPr lang="en-US" sz="1900" dirty="0"/>
          </a:p>
        </p:txBody>
      </p:sp>
      <p:sp>
        <p:nvSpPr>
          <p:cNvPr id="3" name="Légende"/>
          <p:cNvSpPr txBox="1"/>
          <p:nvPr/>
        </p:nvSpPr>
        <p:spPr>
          <a:xfrm>
            <a:off x="457200" y="71323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08E9C"/>
                </a:solidFill>
              </a:rPr>
              <a:t>Figure 12</a:t>
            </a:r>
            <a:r>
              <a:rPr lang="en-US" dirty="0">
                <a:solidFill>
                  <a:srgbClr val="00252E"/>
                </a:solidFill>
              </a:rPr>
              <a:t> – Loyer mensuel par taille de logement selon le public de l’habitat</a:t>
            </a:r>
            <a:endParaRPr lang="en-US" dirty="0"/>
          </a:p>
        </p:txBody>
      </p:sp>
      <p:pic>
        <p:nvPicPr>
          <p:cNvPr id="4" name="Figure 12 – Loyers" descr="Fig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52880"/>
            <a:ext cx="5120640" cy="254505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3866977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A8D"/>
                </a:solidFill>
              </a:rPr>
              <a:t>Source : Enquête AVP (IPP, 2025).</a:t>
            </a:r>
            <a:endParaRPr lang="en-US" sz="1400" dirty="0"/>
          </a:p>
        </p:txBody>
      </p:sp>
      <p:sp>
        <p:nvSpPr>
          <p:cNvPr id="6" name="Texte"/>
          <p:cNvSpPr txBox="1"/>
          <p:nvPr/>
        </p:nvSpPr>
        <p:spPr>
          <a:xfrm>
            <a:off x="5989320" y="1051560"/>
            <a:ext cx="3017520" cy="292608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loyers médians :</a:t>
            </a:r>
            <a:endParaRPr lang="en-US" sz="2200" dirty="0"/>
          </a:p>
          <a:p>
            <a:pPr marL="355600" lvl="1" indent="-177800">
              <a:spcAft>
                <a:spcPts val="3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420 € pour un studio</a:t>
            </a:r>
            <a:endParaRPr lang="en-US" sz="2000" dirty="0"/>
          </a:p>
          <a:p>
            <a:pPr marL="355600" lvl="1" indent="-177800">
              <a:spcAft>
                <a:spcPts val="3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450 € pour un T2</a:t>
            </a:r>
            <a:endParaRPr lang="en-US" sz="2000" dirty="0"/>
          </a:p>
          <a:p>
            <a:pPr marL="355600" lvl="1" indent="-177800">
              <a:spcAft>
                <a:spcPts val="2000"/>
              </a:spcAft>
              <a:buSzPct val="100000"/>
              <a:buChar char="•"/>
            </a:pPr>
            <a:r>
              <a:rPr lang="en-US" sz="20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550 € pour un T3</a:t>
            </a:r>
            <a:endParaRPr lang="en-US" sz="20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Variabilité entre les habitats</a:t>
            </a:r>
            <a:endParaRPr lang="en-US" sz="2200" dirty="0"/>
          </a:p>
        </p:txBody>
      </p:sp>
      <p:sp>
        <p:nvSpPr>
          <p:cNvPr id="7" name="Texte"/>
          <p:cNvSpPr txBox="1"/>
          <p:nvPr/>
        </p:nvSpPr>
        <p:spPr>
          <a:xfrm>
            <a:off x="457200" y="4206240"/>
            <a:ext cx="8229600" cy="8229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Loyers modérés, d’autant plus pour les habitats « PA » : cohérent avec l’ancrage dans le parc social.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Partie 3 – Ce qu’il faut retenir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731520"/>
            <a:ext cx="8261287" cy="402336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projets portés par des acteurs du médico-social et du logement social, peu par le secteur lucratif</a:t>
            </a:r>
            <a:endParaRPr lang="en-US" sz="22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loyers modérés : une réponse au vieillissement de locataires du parc social</a:t>
            </a:r>
            <a:endParaRPr lang="en-US" sz="2200" dirty="0"/>
          </a:p>
          <a:p>
            <a:pPr marL="177800" indent="-177800">
              <a:spcAft>
                <a:spcPts val="2400"/>
              </a:spcAft>
              <a:buSzPct val="100000"/>
              <a:buChar char="•"/>
            </a:pP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offre encore limitée / minoritaire : environ 12 000 habitants, contre près de 100 000 en RA</a:t>
            </a:r>
            <a:endParaRPr lang="en-US" sz="2200" dirty="0"/>
          </a:p>
          <a:p>
            <a:pPr marL="0" indent="0">
              <a:spcAft>
                <a:spcPts val="700"/>
              </a:spcAft>
              <a:buNone/>
            </a:pPr>
            <a:r>
              <a:rPr lang="en-US" sz="2200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22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accessibles que les RSS, financièrement et géographiquement, les habitats inclusifs restent une offre de niche, encore loin d’être à l’échelle.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914400" y="914400"/>
            <a:ext cx="73152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1"/>
                </a:solidFill>
              </a:rPr>
              <a:t>Conclusion</a:t>
            </a:r>
            <a:endParaRPr lang="en-US" sz="3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Trois offres, trois logiques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685800"/>
            <a:ext cx="8229600" cy="406908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9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</a:t>
            </a:r>
            <a:r>
              <a:rPr lang="en-US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un maillage ancien et étendu, y compris rural, qui reste le socle de l’offre en "habitat intermédiaire"</a:t>
            </a:r>
            <a:endParaRPr lang="en-US" sz="19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9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RSS</a:t>
            </a:r>
            <a:r>
              <a:rPr lang="en-US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une offre récente et dynamique, implantée dans des territoires plus urbains, plus aisés, littoraux et mieux dotés en soins</a:t>
            </a:r>
            <a:endParaRPr lang="en-US" sz="1900" dirty="0"/>
          </a:p>
          <a:p>
            <a:pPr marL="355600" lvl="1" indent="-177800">
              <a:spcAft>
                <a:spcPts val="1000"/>
              </a:spcAft>
              <a:buSzPct val="100000"/>
              <a:buChar char="•"/>
            </a:pPr>
            <a:r>
              <a:rPr lang="en-US" sz="16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tarifs élevés au regard des pensions : une accessibilité financière limitée</a:t>
            </a:r>
            <a:endParaRPr lang="en-US" sz="19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9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Habitats inclusifs</a:t>
            </a:r>
            <a:r>
              <a:rPr lang="en-US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de petites unités portées par des acteurs locaux (associations gestionnaires d’ESMS, bailleurs sociaux, communes), aux loyers modérés</a:t>
            </a:r>
            <a:endParaRPr lang="en-US" sz="1900" dirty="0"/>
          </a:p>
          <a:p>
            <a:pPr marL="355600" lvl="1" indent="-177800">
              <a:spcAft>
                <a:spcPts val="1400"/>
              </a:spcAft>
              <a:buSzPct val="100000"/>
              <a:buChar char="•"/>
            </a:pPr>
            <a:r>
              <a:rPr lang="en-US" sz="165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répondent à des besoins non couverts, comme le vieillissement des locataires du parc social ou le logement d’anciens travailleurs d’ESAT</a:t>
            </a:r>
            <a:endParaRPr lang="en-US" sz="19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900" dirty="0">
                <a:solidFill>
                  <a:srgbClr val="008E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fr-FR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offre répond à des besoins et à des publics spécifiques. Les offres plus récentes (RSS, habitats inclusifs) ne sont pas encore déployées à grande échelle ou restent peu accessibles au regard des besoins anticipés.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merciements"/>
          <p:cNvSpPr txBox="1"/>
          <p:nvPr/>
        </p:nvSpPr>
        <p:spPr>
          <a:xfrm>
            <a:off x="457200" y="210312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00252E"/>
                </a:solidFill>
              </a:rPr>
              <a:t>Merci pour votre attention !</a:t>
            </a:r>
            <a:endParaRPr lang="en-US" sz="3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74320" y="0"/>
            <a:ext cx="8595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bg1"/>
                </a:solidFill>
              </a:rPr>
              <a:t>Pour </a:t>
            </a:r>
            <a:r>
              <a:rPr lang="en-US" sz="2400" b="1" dirty="0" err="1">
                <a:solidFill>
                  <a:schemeClr val="bg1"/>
                </a:solidFill>
              </a:rPr>
              <a:t>aller</a:t>
            </a:r>
            <a:r>
              <a:rPr lang="en-US" sz="2400" b="1" dirty="0">
                <a:solidFill>
                  <a:schemeClr val="bg1"/>
                </a:solidFill>
              </a:rPr>
              <a:t> plus loin</a:t>
            </a:r>
            <a:endParaRPr lang="en-US" sz="1900" dirty="0"/>
          </a:p>
        </p:txBody>
      </p:sp>
      <p:sp>
        <p:nvSpPr>
          <p:cNvPr id="3" name="Texte"/>
          <p:cNvSpPr txBox="1"/>
          <p:nvPr/>
        </p:nvSpPr>
        <p:spPr>
          <a:xfrm>
            <a:off x="457200" y="685800"/>
            <a:ext cx="8229600" cy="4069080"/>
          </a:xfrm>
          <a:prstGeom prst="rect">
            <a:avLst/>
          </a:prstGeom>
          <a:noFill/>
          <a:ln/>
        </p:spPr>
        <p:txBody>
          <a:bodyPr wrap="square" lIns="25400" tIns="0" rIns="50800" bIns="2540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fr-FR" sz="19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Publications</a:t>
            </a:r>
            <a:r>
              <a:rPr lang="fr-FR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</a:t>
            </a:r>
          </a:p>
          <a:p>
            <a:pPr marL="635000" lvl="1" indent="-177800">
              <a:spcAft>
                <a:spcPts val="1000"/>
              </a:spcAft>
              <a:buSzPct val="100000"/>
              <a:buChar char="•"/>
            </a:pPr>
            <a:r>
              <a:rPr lang="fr-FR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Camille Auxépaules, Raphaël Dhuot, « Cartographie de l’offre d’habitats intermédiaires en 2024 : différences d’implantation des résidences autonomie et des résidences services seniors sur les territoires », </a:t>
            </a:r>
            <a:r>
              <a:rPr lang="fr-FR" sz="1900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Cadr</a:t>
            </a:r>
            <a:r>
              <a:rPr lang="fr-FR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’@</a:t>
            </a:r>
            <a:r>
              <a:rPr lang="fr-FR" sz="1900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ge</a:t>
            </a:r>
            <a:r>
              <a:rPr lang="fr-FR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, décembre 2025.</a:t>
            </a:r>
            <a:endParaRPr lang="fr-FR" sz="1900" dirty="0">
              <a:solidFill>
                <a:srgbClr val="0025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635000" lvl="1" indent="-177800">
              <a:spcAft>
                <a:spcPts val="1000"/>
              </a:spcAft>
              <a:buSzPct val="100000"/>
              <a:buChar char="•"/>
            </a:pPr>
            <a:r>
              <a:rPr lang="fr-FR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Camille Auxépaules, Delphine Roy, « Les habitats inclusifs, à l’intersection entre politique de l’autonomie et politique du logement », Note IPP, mai 2026. </a:t>
            </a:r>
            <a:endParaRPr lang="fr-FR" sz="1900" dirty="0">
              <a:solidFill>
                <a:srgbClr val="0025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635000" lvl="1" indent="-177800">
              <a:spcAft>
                <a:spcPts val="1000"/>
              </a:spcAft>
              <a:buSzPct val="100000"/>
              <a:buChar char="•"/>
            </a:pPr>
            <a:endParaRPr lang="en-US" sz="1900" b="1" dirty="0">
              <a:solidFill>
                <a:srgbClr val="0025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900" b="1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r>
              <a:rPr lang="en-US" sz="19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b="1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Hilauseniors</a:t>
            </a:r>
            <a:r>
              <a:rPr lang="en-US" sz="1900" b="1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</a:t>
            </a:r>
          </a:p>
          <a:p>
            <a:pPr marL="635000" lvl="1" indent="-1778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/>
              </a:rPr>
              <a:t>Informations </a:t>
            </a:r>
            <a:r>
              <a:rPr lang="en-US" sz="1900" dirty="0" err="1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/>
              </a:rPr>
              <a:t>générales</a:t>
            </a:r>
            <a:endParaRPr lang="en-US" sz="1900" dirty="0">
              <a:solidFill>
                <a:srgbClr val="0025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635000" lvl="1" indent="-1778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0025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/>
              </a:rPr>
              <a:t>Gazette</a:t>
            </a:r>
            <a:endParaRPr lang="en-US" sz="1900" dirty="0">
              <a:solidFill>
                <a:srgbClr val="0025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00252E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08630"/>
      </p:ext>
    </p:extLst>
  </p:cSld>
  <p:clrMapOvr>
    <a:masterClrMapping/>
  </p:clrMapOvr>
</p:sld>
</file>

<file path=ppt/theme/theme1.xml><?xml version="1.0" encoding="utf-8"?>
<a:theme xmlns:a="http://schemas.openxmlformats.org/drawingml/2006/main" name="THEMIS">
  <a:themeElements>
    <a:clrScheme name="THEMIS">
      <a:dk1>
        <a:srgbClr val="00252E"/>
      </a:dk1>
      <a:lt1>
        <a:srgbClr val="FFFFFF"/>
      </a:lt1>
      <a:dk2>
        <a:srgbClr val="00808C"/>
      </a:dk2>
      <a:lt2>
        <a:srgbClr val="F2F2F2"/>
      </a:lt2>
      <a:accent1>
        <a:srgbClr val="00808C"/>
      </a:accent1>
      <a:accent2>
        <a:srgbClr val="7BB595"/>
      </a:accent2>
      <a:accent3>
        <a:srgbClr val="D09D00"/>
      </a:accent3>
      <a:accent4>
        <a:srgbClr val="4C72B0"/>
      </a:accent4>
      <a:accent5>
        <a:srgbClr val="C44E52"/>
      </a:accent5>
      <a:accent6>
        <a:srgbClr val="8172B3"/>
      </a:accent6>
      <a:hlink>
        <a:srgbClr val="008E9C"/>
      </a:hlink>
      <a:folHlink>
        <a:srgbClr val="6C8186"/>
      </a:folHlink>
    </a:clrScheme>
    <a:fontScheme name="THEMIS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2635</Words>
  <Application>Microsoft Office PowerPoint</Application>
  <PresentationFormat>Affichage à l'écran (16:9)</PresentationFormat>
  <Paragraphs>333</Paragraphs>
  <Slides>33</Slides>
  <Notes>33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6" baseType="lpstr">
      <vt:lpstr>Arial</vt:lpstr>
      <vt:lpstr>Calibri</vt:lpstr>
      <vt:lpstr>THEMIS</vt:lpstr>
      <vt:lpstr>Habitat intermédiaire, alternative réellement accessible partout et pour tous ?</vt:lpstr>
      <vt:lpstr>Introduction</vt:lpstr>
      <vt:lpstr>Les principales formes d’habitat intermédiaire – 1</vt:lpstr>
      <vt:lpstr>Les principales formes d’habitat intermédiaire – 2</vt:lpstr>
      <vt:lpstr>Les RA et les RSS concentrent l’essentiel de l’offre</vt:lpstr>
      <vt:lpstr>Partie 1 – Différences d’implantation entre résidences autonomie (RA) et résidences services seniors (RSS)</vt:lpstr>
      <vt:lpstr>Répartition des RA et RSS en France métropolitaine</vt:lpstr>
      <vt:lpstr>Les RSS sont implantées dans des EPCI plus aisés et plus vieillissants…</vt:lpstr>
      <vt:lpstr>… et dans des EPCI plus urbains</vt:lpstr>
      <vt:lpstr>Les côtes atlantique et méditerranéenne : des loc. attractives pour les RSS</vt:lpstr>
      <vt:lpstr>Les RSS sont implantées dans des EPCI mieux dotés en professionnels de santé</vt:lpstr>
      <vt:lpstr>Partie 1 – Ce qu’il faut retenir</vt:lpstr>
      <vt:lpstr>Partie 2 – L’accessibilité financière aux résidences services seniors</vt:lpstr>
      <vt:lpstr>Tarif moyen en RSS par département</vt:lpstr>
      <vt:lpstr>APL (accessibilité potentielle localisée)</vt:lpstr>
      <vt:lpstr>APL "classique" des résidences autonomie et des RSS</vt:lpstr>
      <vt:lpstr>APL aux RSS, sans dimension financière</vt:lpstr>
      <vt:lpstr>APL aux RSS, avec dimension financière</vt:lpstr>
      <vt:lpstr>Partie 2 – Ce qu’il faut retenir</vt:lpstr>
      <vt:lpstr>Partie 3 – Les habitats inclusifs, à l’intersection entre politique de l’autonomie et politique du logement</vt:lpstr>
      <vt:lpstr>Les habitats inclusifs, entre politique de l’autonomie et politique du logement</vt:lpstr>
      <vt:lpstr>Des projets souvent portés par des acteurs du secteur médico-social</vt:lpstr>
      <vt:lpstr>Des profils proches des ESMS, mais avec des spécificités</vt:lpstr>
      <vt:lpstr>Trajectoires des habitants</vt:lpstr>
      <vt:lpstr>Des bailleurs sociaux majoritaires parmi les propriétaires des logements</vt:lpstr>
      <vt:lpstr>Une implantation majoritairement urbaine, plus rurale pour les habitats “PA”</vt:lpstr>
      <vt:lpstr>Des formes d’habiter variées : petites unités, colocation et mixité</vt:lpstr>
      <vt:lpstr>Des loyers modérés</vt:lpstr>
      <vt:lpstr>Partie 3 – Ce qu’il faut retenir</vt:lpstr>
      <vt:lpstr>Conclusion</vt:lpstr>
      <vt:lpstr>Trois offres, trois logiques</vt:lpstr>
      <vt:lpstr>Présentation PowerPoint</vt:lpstr>
      <vt:lpstr>Pour aller plus loin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Habitat intermédiaire, alternative réellement accessible partout et pour tous ?</dc:title>
  <dc:subject>PptxGenJS Presentation</dc:subject>
  <dc:creator>Camille Auxépaules</dc:creator>
  <cp:lastModifiedBy>Camille Auxépaules</cp:lastModifiedBy>
  <cp:revision>19</cp:revision>
  <dcterms:created xsi:type="dcterms:W3CDTF">2026-10-13T18:06:04Z</dcterms:created>
  <dcterms:modified xsi:type="dcterms:W3CDTF">2026-10-16T08:16:48Z</dcterms:modified>
</cp:coreProperties>
</file>