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7FFFFC63_4E6D434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slides/slide90.xml" ContentType="application/vnd.openxmlformats-officedocument.presentationml.slide+xml"/>
  <Override PartName="/ppt/slides/slide80.xml" ContentType="application/vnd.openxmlformats-officedocument.presentationml.slide+xml"/>
  <Override PartName="/ppt/slides/slide70.xml" ContentType="application/vnd.openxmlformats-officedocument.presentationml.slide+xml"/>
  <Override PartName="/ppt/slides/slide60.xml" ContentType="application/vnd.openxmlformats-officedocument.presentationml.slide+xml"/>
  <Override PartName="/ppt/slides/slide52.xml" ContentType="application/vnd.openxmlformats-officedocument.presentationml.slide+xml"/>
  <Override PartName="/ppt/slides/slide130.xml" ContentType="application/vnd.openxmlformats-officedocument.presentationml.slide+xml"/>
  <Override PartName="/ppt/slides/slide120.xml" ContentType="application/vnd.openxmlformats-officedocument.presentationml.slide+xml"/>
  <Override PartName="/ppt/slides/slide110.xml" ContentType="application/vnd.openxmlformats-officedocument.presentationml.slide+xml"/>
  <Override PartName="/ppt/slides/slide190.xml" ContentType="application/vnd.openxmlformats-officedocument.presentationml.slide+xml"/>
  <Override PartName="/ppt/slides/slide180.xml" ContentType="application/vnd.openxmlformats-officedocument.presentationml.slide+xml"/>
  <Override PartName="/ppt/slides/slide170.xml" ContentType="application/vnd.openxmlformats-officedocument.presentationml.slide+xml"/>
  <Override PartName="/ppt/slides/slide160.xml" ContentType="application/vnd.openxmlformats-officedocument.presentationml.slide+xml"/>
  <Override PartName="/ppt/slides/slide150.xml" ContentType="application/vnd.openxmlformats-officedocument.presentationml.slide+xml"/>
  <Override PartName="/ppt/slides/slide230.xml" ContentType="application/vnd.openxmlformats-officedocument.presentationml.slide+xml"/>
  <Override PartName="/ppt/slides/slide300.xml" ContentType="application/vnd.openxmlformats-officedocument.presentationml.slide+xml"/>
  <Override PartName="/ppt/slides/slide290.xml" ContentType="application/vnd.openxmlformats-officedocument.presentationml.slide+xml"/>
  <Override PartName="/ppt/slideLayouts/slideLayout12.xml" ContentType="application/vnd.openxmlformats-officedocument.presentationml.slideLayout+xml"/>
  <Override PartName="/ppt/slides/slide210.xml" ContentType="application/vnd.openxmlformats-officedocument.presentationml.slide+xml"/>
  <Override PartName="/ppt/comments/modernComment_105_68B7B63A0.xml" ContentType="application/vnd.ms-powerpoint.comments+xml"/>
  <Override PartName="/ppt/slides/slide410.xml" ContentType="application/vnd.openxmlformats-officedocument.presentationml.slide+xml"/>
  <Override PartName="/ppt/slides/slide311.xml" ContentType="application/vnd.openxmlformats-officedocument.presentationml.slide+xml"/>
  <Override PartName="/ppt/comments/modernComment_131_E10702730.xml" ContentType="application/vnd.ms-powerpoint.comments+xml"/>
  <Override PartName="/ppt/slideLayouts/slideLayout20.xml" ContentType="application/vnd.openxmlformats-officedocument.presentationml.slideLayout+xml"/>
  <Override PartName="/ppt/comments/modernComment_128_937A53030.xml" ContentType="application/vnd.ms-powerpoint.comments+xml"/>
  <Override PartName="/ppt/comments/modernComment_133_FBA753D80.xml" ContentType="application/vnd.ms-powerpoint.comments+xml"/>
  <Override PartName="/ppt/slideMasters/slideMaster10.xml" ContentType="application/vnd.openxmlformats-officedocument.presentationml.slideMaster+xml"/>
  <Override PartName="/ppt/slides/slide280.xml" ContentType="application/vnd.openxmlformats-officedocument.presentationml.slide+xml"/>
  <Override PartName="/ppt/slides/slide430.xml" ContentType="application/vnd.openxmlformats-officedocument.presentationml.slide+xml"/>
  <Override PartName="/ppt/slides/slide211.xml" ContentType="application/vnd.openxmlformats-officedocument.presentationml.slide+xml"/>
  <Override PartName="/ppt/slides/slide500.xml" ContentType="application/vnd.openxmlformats-officedocument.presentationml.slide+xml"/>
  <Override PartName="/ppt/slides/slide100.xml" ContentType="application/vnd.openxmlformats-officedocument.presentationml.slide+xml"/>
  <Override PartName="/ppt/slides/slide411.xml" ContentType="application/vnd.openxmlformats-officedocument.presentationml.slide+xml"/>
  <Override PartName="/ppt/slides/slide200.xml" ContentType="application/vnd.openxmlformats-officedocument.presentationml.slide+xml"/>
  <Override PartName="/ppt/slides/slide330.xml" ContentType="application/vnd.openxmlformats-officedocument.presentationml.slide+xml"/>
  <Override PartName="/ppt/slides/slide480.xml" ContentType="application/vnd.openxmlformats-officedocument.presentationml.slide+xml"/>
  <Override PartName="/ppt/slides/slide380.xml" ContentType="application/vnd.openxmlformats-officedocument.presentationml.slide+xml"/>
  <Override PartName="/ppt/slides/slide460.xml" ContentType="application/vnd.openxmlformats-officedocument.presentationml.slide+xml"/>
  <Override PartName="/ppt/slides/slide360.xml" ContentType="application/vnd.openxmlformats-officedocument.presentationml.slide+xml"/>
  <Override PartName="/ppt/slides/slide470.xml" ContentType="application/vnd.openxmlformats-officedocument.presentationml.slide+xml"/>
  <Override PartName="/ppt/slides/slide350.xml" ContentType="application/vnd.openxmlformats-officedocument.presentationml.slide+xml"/>
  <Override PartName="/ppt/slides/slide510.xml" ContentType="application/vnd.openxmlformats-officedocument.presentationml.slide+xml"/>
  <Override PartName="/ppt/slides/slide140.xml" ContentType="application/vnd.openxmlformats-officedocument.presentationml.slide+xml"/>
  <Override PartName="/ppt/slides/slide340.xml" ContentType="application/vnd.openxmlformats-officedocument.presentationml.slide+xml"/>
  <Override PartName="/ppt/slides/slide440.xml" ContentType="application/vnd.openxmlformats-officedocument.presentationml.slide+xml"/>
  <Override PartName="/ppt/slides/slide490.xml" ContentType="application/vnd.openxmlformats-officedocument.presentationml.slide+xml"/>
  <Override PartName="/ppt/comments/modernComment_101_FB7D05570.xml" ContentType="application/vnd.ms-powerpoint.comments+xml"/>
  <Override PartName="/ppt/notesSlides/notesSlide110.xml" ContentType="application/vnd.openxmlformats-officedocument.presentationml.notesSlide+xml"/>
  <Override PartName="/ppt/slideLayouts/slideLayout80.xml" ContentType="application/vnd.openxmlformats-officedocument.presentationml.slideLayout+xml"/>
  <Override PartName="/ppt/slideLayouts/slideLayout30.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0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notesSlides/notesSlide60.xml" ContentType="application/vnd.openxmlformats-officedocument.presentationml.notesSlide+xml"/>
  <Override PartName="/ppt/slides/slide320.xml" ContentType="application/vnd.openxmlformats-officedocument.presentationml.slide+xml"/>
  <Override PartName="/ppt/slides/slide310.xml" ContentType="application/vnd.openxmlformats-officedocument.presentationml.slide+xml"/>
  <Override PartName="/ppt/notesSlides/notesSlide160.xml" ContentType="application/vnd.openxmlformats-officedocument.presentationml.notesSlide+xml"/>
  <Override PartName="/ppt/notesSlides/notesSlide230.xml" ContentType="application/vnd.openxmlformats-officedocument.presentationml.notesSlide+xml"/>
  <Override PartName="/ppt/notesSlides/notesSlide250.xml" ContentType="application/vnd.openxmlformats-officedocument.presentationml.notesSlide+xml"/>
  <Override PartName="/ppt/notesSlides/notesSlide140.xml" ContentType="application/vnd.openxmlformats-officedocument.presentationml.notesSlide+xml"/>
  <Override PartName="/ppt/notesSlides/notesSlide40.xml" ContentType="application/vnd.openxmlformats-officedocument.presentationml.notesSlide+xml"/>
  <Override PartName="/ppt/notesSlides/notesSlide210.xml" ContentType="application/vnd.openxmlformats-officedocument.presentationml.notesSlide+xml"/>
  <Override PartName="/ppt/notesSlides/notesSlide111.xml" ContentType="application/vnd.openxmlformats-officedocument.presentationml.notesSlide+xml"/>
  <Override PartName="/ppt/notesSlides/notesSlide190.xml" ContentType="application/vnd.openxmlformats-officedocument.presentationml.notesSlide+xml"/>
  <Override PartName="/ppt/notesSlides/notesSlide90.xml" ContentType="application/vnd.openxmlformats-officedocument.presentationml.notesSlide+xml"/>
  <Override PartName="/ppt/notesSlides/notesSlide200.xml" ContentType="application/vnd.openxmlformats-officedocument.presentationml.notesSlide+xml"/>
  <Override PartName="/ppt/notesSlides/notesSlide80.xml" ContentType="application/vnd.openxmlformats-officedocument.presentationml.notesSlide+xml"/>
  <Override PartName="/ppt/comments/modernComment_7FFFFC63_4E6D434B0.xml" ContentType="application/vnd.ms-powerpoint.comments+xml"/>
  <Override PartName="/ppt/notesSlides/notesSlide240.xml" ContentType="application/vnd.openxmlformats-officedocument.presentationml.notesSlide+xml"/>
  <Override PartName="/ppt/notesSlides/notesSlide30.xml" ContentType="application/vnd.openxmlformats-officedocument.presentationml.notesSlide+xml"/>
  <Override PartName="/ppt/notesSlides/notesSlide70.xml" ContentType="application/vnd.openxmlformats-officedocument.presentationml.notesSlide+xml"/>
  <Override PartName="/ppt/notesSlides/notesSlide170.xml" ContentType="application/vnd.openxmlformats-officedocument.presentationml.notesSlide+xml"/>
  <Override PartName="/ppt/notesSlides/notesSlide220.xml" ContentType="application/vnd.openxmlformats-officedocument.presentationml.notesSlide+xml"/>
  <Override PartName="/ppt/notesMasters/notesMaster10.xml" ContentType="application/vnd.openxmlformats-officedocument.presentationml.notesMaster+xml"/>
  <Override PartName="/ppt/theme/theme20.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56"/>
  </p:notesMasterIdLst>
  <p:handoutMasterIdLst>
    <p:handoutMasterId r:id="rId57"/>
  </p:handoutMasterIdLst>
  <p:sldIdLst>
    <p:sldId id="263" r:id="rId5"/>
    <p:sldId id="256" r:id="rId6"/>
    <p:sldId id="2147482724" r:id="rId7"/>
    <p:sldId id="257" r:id="rId8"/>
    <p:sldId id="258" r:id="rId9"/>
    <p:sldId id="259" r:id="rId10"/>
    <p:sldId id="260" r:id="rId11"/>
    <p:sldId id="261" r:id="rId12"/>
    <p:sldId id="262" r:id="rId13"/>
    <p:sldId id="265" r:id="rId14"/>
    <p:sldId id="266" r:id="rId15"/>
    <p:sldId id="267" r:id="rId16"/>
    <p:sldId id="268" r:id="rId17"/>
    <p:sldId id="287" r:id="rId18"/>
    <p:sldId id="302" r:id="rId19"/>
    <p:sldId id="303" r:id="rId20"/>
    <p:sldId id="304" r:id="rId21"/>
    <p:sldId id="305" r:id="rId22"/>
    <p:sldId id="306" r:id="rId23"/>
    <p:sldId id="292" r:id="rId24"/>
    <p:sldId id="293" r:id="rId25"/>
    <p:sldId id="301" r:id="rId26"/>
    <p:sldId id="296" r:id="rId27"/>
    <p:sldId id="297" r:id="rId28"/>
    <p:sldId id="2147482728" r:id="rId29"/>
    <p:sldId id="2147482725" r:id="rId30"/>
    <p:sldId id="2147482727" r:id="rId31"/>
    <p:sldId id="295" r:id="rId32"/>
    <p:sldId id="307" r:id="rId33"/>
    <p:sldId id="309" r:id="rId34"/>
    <p:sldId id="2147482730" r:id="rId35"/>
    <p:sldId id="2147482729" r:id="rId36"/>
    <p:sldId id="311" r:id="rId37"/>
    <p:sldId id="269"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4" r:id="rId51"/>
    <p:sldId id="285" r:id="rId52"/>
    <p:sldId id="286" r:id="rId53"/>
    <p:sldId id="283" r:id="rId54"/>
    <p:sldId id="2147482723" r:id="rId55"/>
  </p:sldIdLst>
  <p:sldSz cx="12192000"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ge de présentation" id="{357624FF-6A9F-44ED-9C58-EF3367129134}">
          <p14:sldIdLst>
            <p14:sldId id="263"/>
          </p14:sldIdLst>
        </p14:section>
        <p14:section name="Table des matières" id="{84E7DCDC-C9B2-42A4-A75D-4DBB7BA3CEC6}">
          <p14:sldIdLst>
            <p14:sldId id="256"/>
          </p14:sldIdLst>
        </p14:section>
        <p14:section name="I. Présentation du RAMA" id="{94A45BB8-F755-4B74-A665-428766FA92D9}">
          <p14:sldIdLst>
            <p14:sldId id="2147482724"/>
          </p14:sldIdLst>
        </p14:section>
        <p14:section name="II et 1 et a. Prérequis pour accéder à l'outil" id="{450AD45E-7D41-48B5-B74D-5E0BEAF737AF}">
          <p14:sldIdLst>
            <p14:sldId id="257"/>
          </p14:sldIdLst>
        </p14:section>
        <p14:section name="Vue détaillée : Prérequis pour accéder à l'outil" id="{BB3B127C-7B78-4789-AFE5-6AA2AE1D5DF8}">
          <p14:sldIdLst>
            <p14:sldId id="258"/>
            <p14:sldId id="259"/>
            <p14:sldId id="260"/>
            <p14:sldId id="261"/>
            <p14:sldId id="262"/>
          </p14:sldIdLst>
        </p14:section>
        <p14:section name="b. Modalités de connexion à l’outil" id="{927DC8CE-2C29-4AA4-BAD4-ABDCE7CDF2B2}">
          <p14:sldIdLst>
            <p14:sldId id="265"/>
          </p14:sldIdLst>
        </p14:section>
        <p14:section name="Vue détaillée : Modalités de connexion à l'outil" id="{46039773-29B5-43A7-BFE6-72685EFC46A1}">
          <p14:sldIdLst>
            <p14:sldId id="266"/>
            <p14:sldId id="267"/>
            <p14:sldId id="268"/>
          </p14:sldIdLst>
        </p14:section>
        <p14:section name="c. Modalités de connexion à l’outil : Procédure en cas de mot de passe oublié" id="{CF196EA7-6FB7-4480-932C-936ABA893561}">
          <p14:sldIdLst>
            <p14:sldId id="287"/>
          </p14:sldIdLst>
        </p14:section>
        <p14:section name="Vue détaillée : Modalités de connexion à l'outil - Procédure en cas de mot de passe oublié" id="{653911A3-A06F-412C-ACF1-DB3532A8F227}">
          <p14:sldIdLst>
            <p14:sldId id="302"/>
            <p14:sldId id="303"/>
            <p14:sldId id="304"/>
            <p14:sldId id="305"/>
            <p14:sldId id="306"/>
          </p14:sldIdLst>
        </p14:section>
        <p14:section name="2. Collecte des données RAMA" id="{330C8C3A-11E9-4202-8648-4473D69823BC}">
          <p14:sldIdLst>
            <p14:sldId id="292"/>
          </p14:sldIdLst>
        </p14:section>
        <p14:section name="III. et 1 et 2 Consignes de remplissage du RAMA" id="{DB7B24C9-562D-4E56-87E5-EED36AED8601}">
          <p14:sldIdLst>
            <p14:sldId id="293"/>
            <p14:sldId id="301"/>
          </p14:sldIdLst>
        </p14:section>
        <p14:section name="Vue détaillée : Parcours Médecin Coodonnateur" id="{69F6E559-89C1-42FE-AE92-3666718E187A}">
          <p14:sldIdLst>
            <p14:sldId id="296"/>
            <p14:sldId id="297"/>
            <p14:sldId id="2147482728"/>
            <p14:sldId id="2147482725"/>
            <p14:sldId id="2147482727"/>
          </p14:sldIdLst>
        </p14:section>
        <p14:section name="3. Parcours Directeur d'EHPAD" id="{7654AE02-E62C-4F46-A8C4-90541882ABC8}">
          <p14:sldIdLst>
            <p14:sldId id="295"/>
          </p14:sldIdLst>
        </p14:section>
        <p14:section name="Vue détaillée : Parcours Directeurs d'EHPAD" id="{04CC02C6-DDB2-4628-B480-1D3D32DA4377}">
          <p14:sldIdLst>
            <p14:sldId id="307"/>
            <p14:sldId id="309"/>
            <p14:sldId id="2147482730"/>
            <p14:sldId id="2147482729"/>
          </p14:sldIdLst>
        </p14:section>
        <p14:section name="IV. Consignes de remplissage du RAMA et FAQ" id="{B553280B-EEFF-43FF-B439-A7AACDAF8018}">
          <p14:sldIdLst>
            <p14:sldId id="311"/>
          </p14:sldIdLst>
        </p14:section>
        <p14:section name="Onglet : Etablissement" id="{E628BA3F-71C0-4C99-B717-9E4080C811FD}">
          <p14:sldIdLst>
            <p14:sldId id="269"/>
          </p14:sldIdLst>
        </p14:section>
        <p14:section name="Onglet : Population en hébergement permanent" id="{884D8F04-1875-4D0C-9BB3-9EF525994D7E}">
          <p14:sldIdLst>
            <p14:sldId id="271"/>
          </p14:sldIdLst>
        </p14:section>
        <p14:section name="Onglet : Mouvements des résidents en hébergement permanent" id="{9C7E23CD-0C93-4A88-BCB9-A7ECAF629A75}">
          <p14:sldIdLst>
            <p14:sldId id="272"/>
            <p14:sldId id="273"/>
          </p14:sldIdLst>
        </p14:section>
        <p14:section name="Onglet : Protocoles et évaluations" id="{2DFD7F6F-C26E-4047-B0C5-4048AF341433}">
          <p14:sldIdLst>
            <p14:sldId id="274"/>
            <p14:sldId id="275"/>
            <p14:sldId id="276"/>
          </p14:sldIdLst>
        </p14:section>
        <p14:section name="Onglet : Activité médicale et paramédicale" id="{815D301E-00E8-4694-A08A-FFAAE6212999}">
          <p14:sldIdLst>
            <p14:sldId id="277"/>
            <p14:sldId id="278"/>
          </p14:sldIdLst>
        </p14:section>
        <p14:section name="Onglet : Prévention du risque infectieux" id="{DD225349-8EF2-4968-984F-5E66027A6D18}">
          <p14:sldIdLst>
            <p14:sldId id="279"/>
          </p14:sldIdLst>
        </p14:section>
        <p14:section name="Onglet : Gestion des médicaments" id="{749122EA-9017-4BCF-8BB4-7A4FD2E52E88}">
          <p14:sldIdLst>
            <p14:sldId id="280"/>
            <p14:sldId id="281"/>
          </p14:sldIdLst>
        </p14:section>
        <p14:section name="Onglet : Formations" id="{7E274404-4CDB-4A6E-9C27-8B1CB1703CD8}">
          <p14:sldIdLst>
            <p14:sldId id="282"/>
          </p14:sldIdLst>
        </p14:section>
        <p14:section name="Onglet : Ressources Humaines" id="{CA1F8258-F056-4B46-A4BD-5AD73CF88ABC}">
          <p14:sldIdLst>
            <p14:sldId id="284"/>
          </p14:sldIdLst>
        </p14:section>
        <p14:section name="Onglet : Matériel médical dans l’EHPAD" id="{85A5DCEB-5CF4-4F8E-B1DC-74B9544B94CB}">
          <p14:sldIdLst>
            <p14:sldId id="285"/>
          </p14:sldIdLst>
        </p14:section>
        <p14:section name="Onglet : Conventions et partenariats" id="{82902410-FFCD-4953-A913-97A7C61B450A}">
          <p14:sldIdLst>
            <p14:sldId id="286"/>
          </p14:sldIdLst>
        </p14:section>
        <p14:section name="V. Glossaire" id="{CBD31581-6829-4649-B244-C3DF6BC79C7A}">
          <p14:sldIdLst>
            <p14:sldId id="283"/>
          </p14:sldIdLst>
        </p14:section>
        <p14:section name="VI. Contact utile" id="{2143E38B-93D3-4BBF-AF8B-721AC71C0C73}">
          <p14:sldIdLst>
            <p14:sldId id="214748272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56170D-49DF-3380-F87E-13B72C18F977}" name="BERTRAND, Stéphanie" initials="SB" userId="S::stephanie.bertrand@capgemini.com::50c33ab3-906b-4b98-b7df-586efd975951" providerId="AD"/>
  <p188:author id="{50419116-8E50-7723-ED26-8197DB0F0DB8}" name="Chloé Ballu" initials="CB" userId="S::Chloe.Ballu@fr.ey.com::a204a55a-9b26-417b-a66a-6cff38cfa5ef" providerId="AD"/>
  <p188:author id="{3F30A830-7899-1FED-9AD0-9363A4059CEF}" name="GAILLANDRE Christine" initials="CG" userId="S::christine.gaillandre@cnsa.fr::030c148b-8410-4381-bde5-e7a7827a372f" providerId="AD"/>
  <p188:author id="{07ED9C32-9A5F-5207-C66A-C9F8C825ADB7}" name="YVONNET, Clemence" initials="CY" userId="S::clemence.yvonnet@capgemini.com::804a859f-97cf-4bba-bc69-a2b65d7fe9cc" providerId="AD"/>
  <p188:author id="{46018B82-3692-286A-768A-CB5CDC06966E}" name="Meriem Aziar" initials="MA" userId="S::Meriem.Aziar@fr.ey.com::c0995063-23ee-42e8-b57d-0277b685ef60" providerId="AD"/>
  <p188:author id="{38B370BA-1D66-DD6B-A9A3-6CB666258648}" name="FONTES, Capucine" initials="CF" userId="S::capucine.fontes@capgemini.com::05a94617-0f8f-4254-a14b-e4505620eb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536"/>
    <a:srgbClr val="FFFFFF"/>
    <a:srgbClr val="4EA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0C5E3-655D-CE45-96D0-D299C9A4F9B6}" v="27" dt="2026-03-27T12:41:29.12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2" d="100"/>
          <a:sy n="82" d="100"/>
        </p:scale>
        <p:origin x="1674" y="-13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01_FB7D05570.xml><?xml version="1.0" encoding="utf-8"?>
<p188:cmLst xmlns:a="http://schemas.openxmlformats.org/drawingml/2006/main" xmlns:r="http://schemas.openxmlformats.org/officeDocument/2006/relationships" xmlns:p188="http://schemas.microsoft.com/office/powerpoint/2018/8/main">
  <p188:cm id="{DAF09841-14A0-42C0-8F54-991976620AAE}" authorId="{46018B82-3692-286A-768A-CB5CDC06966E}" created="2026-02-25T10:06:57.498">
    <ac:deMkLst xmlns:ac="http://schemas.microsoft.com/office/drawing/2013/main/command">
      <pc:docMk xmlns:pc="http://schemas.microsoft.com/office/powerpoint/2013/main/command"/>
      <pc:sldMk xmlns:pc="http://schemas.microsoft.com/office/powerpoint/2013/main/command" cId="4219274583" sldId="257"/>
      <ac:spMk id="9" creationId="{54C60E6C-1501-364A-E7C8-68220DEE9F45}"/>
    </ac:deMkLst>
    <p188:txBody>
      <a:bodyPr/>
      <a:lstStyle/>
      <a:p>
        <a:r>
          <a:rPr lang="fr-FR"/>
          <a:t>Revérifier les captures écran</a:t>
        </a:r>
      </a:p>
    </p188:txBody>
  </p188:cm>
</p188:cmLst>
</file>

<file path=ppt/comments/modernComment_105_68B7B63A0.xml><?xml version="1.0" encoding="utf-8"?>
<p188:cmLst xmlns:a="http://schemas.openxmlformats.org/drawingml/2006/main" xmlns:r="http://schemas.openxmlformats.org/officeDocument/2006/relationships" xmlns:p188="http://schemas.microsoft.com/office/powerpoint/2018/8/main">
  <p188:cm id="{F06EF068-A7A5-43C3-82DD-EBAC56F1345F}" authorId="{3F30A830-7899-1FED-9AD0-9363A4059CEF}" created="2026-03-19T08:31:08.145">
    <ac:deMkLst xmlns:ac="http://schemas.microsoft.com/office/drawing/2013/main/command">
      <pc:docMk xmlns:pc="http://schemas.microsoft.com/office/powerpoint/2013/main/command"/>
      <pc:sldMk xmlns:pc="http://schemas.microsoft.com/office/powerpoint/2013/main/command" cId="1756870202" sldId="261"/>
      <ac:spMk id="13" creationId="{7F36B352-3E8D-E266-74AF-2754EEA3688E}"/>
    </ac:deMkLst>
    <p188:txBody>
      <a:bodyPr/>
      <a:lstStyle/>
      <a:p>
        <a:r>
          <a:rPr lang="fr-FR"/>
          <a:t>On peut laisser idem capture ok</a:t>
        </a:r>
      </a:p>
    </p188:txBody>
  </p188:cm>
</p188:cmLst>
</file>

<file path=ppt/comments/modernComment_128_937A53030.xml><?xml version="1.0" encoding="utf-8"?>
<p188:cmLst xmlns:a="http://schemas.openxmlformats.org/drawingml/2006/main" xmlns:r="http://schemas.openxmlformats.org/officeDocument/2006/relationships" xmlns:p188="http://schemas.microsoft.com/office/powerpoint/2018/8/main">
  <p188:cm id="{58EE4CD8-0DE7-4583-9AD3-81619FD3038C}" authorId="{3F30A830-7899-1FED-9AD0-9363A4059CEF}" created="2026-03-19T16:33:23.364">
    <ac:deMkLst xmlns:ac="http://schemas.microsoft.com/office/drawing/2013/main/command">
      <pc:docMk xmlns:pc="http://schemas.microsoft.com/office/powerpoint/2013/main/command"/>
      <pc:sldMk xmlns:pc="http://schemas.microsoft.com/office/powerpoint/2013/main/command" cId="2474267395" sldId="296"/>
      <ac:spMk id="10" creationId="{9DECE8FC-84FA-BEB4-3FEA-25DD2CABDDC4}"/>
    </ac:deMkLst>
    <p188:txBody>
      <a:bodyPr/>
      <a:lstStyle/>
      <a:p>
        <a:r>
          <a:rPr lang="fr-FR"/>
          <a:t>On valide cette capture d’écran</a:t>
        </a:r>
      </a:p>
    </p188:txBody>
  </p188:cm>
</p188:cmLst>
</file>

<file path=ppt/comments/modernComment_131_E10702730.xml><?xml version="1.0" encoding="utf-8"?>
<p188:cmLst xmlns:a="http://schemas.openxmlformats.org/drawingml/2006/main" xmlns:r="http://schemas.openxmlformats.org/officeDocument/2006/relationships" xmlns:p188="http://schemas.microsoft.com/office/powerpoint/2018/8/main">
  <p188:cm id="{50AF3AEB-D59A-4057-93B6-7173FFE90826}" authorId="{3F30A830-7899-1FED-9AD0-9363A4059CEF}" created="2026-03-19T16:32:24.958">
    <ac:deMkLst xmlns:ac="http://schemas.microsoft.com/office/drawing/2013/main/command">
      <pc:docMk xmlns:pc="http://schemas.microsoft.com/office/powerpoint/2013/main/command"/>
      <pc:sldMk xmlns:pc="http://schemas.microsoft.com/office/powerpoint/2013/main/command" cId="3775332979" sldId="305"/>
      <ac:spMk id="11" creationId="{73249E79-768F-CA49-F7BF-F1AE866060F5}"/>
    </ac:deMkLst>
    <p188:txBody>
      <a:bodyPr/>
      <a:lstStyle/>
      <a:p>
        <a:r>
          <a:rPr lang="fr-FR"/>
          <a:t>On garde même si preprod</a:t>
        </a:r>
      </a:p>
    </p188:txBody>
  </p188:cm>
</p188:cmLst>
</file>

<file path=ppt/comments/modernComment_133_FBA753D80.xml><?xml version="1.0" encoding="utf-8"?>
<p188:cmLst xmlns:a="http://schemas.openxmlformats.org/drawingml/2006/main" xmlns:r="http://schemas.openxmlformats.org/officeDocument/2006/relationships" xmlns:p188="http://schemas.microsoft.com/office/powerpoint/2018/8/main">
  <p188:cm id="{BFE47915-45B0-4F84-BC74-819111FA3874}" authorId="{3F30A830-7899-1FED-9AD0-9363A4059CEF}" created="2026-03-19T16:36:37.889">
    <ac:deMkLst xmlns:ac="http://schemas.microsoft.com/office/drawing/2013/main/command">
      <pc:docMk xmlns:pc="http://schemas.microsoft.com/office/powerpoint/2013/main/command"/>
      <pc:sldMk xmlns:pc="http://schemas.microsoft.com/office/powerpoint/2013/main/command" cId="4222047192" sldId="307"/>
      <ac:spMk id="10" creationId="{F94B9281-4E4F-7D60-64CC-F2E0468F3500}"/>
    </ac:deMkLst>
    <p188:txBody>
      <a:bodyPr/>
      <a:lstStyle/>
      <a:p>
        <a:r>
          <a:rPr lang="fr-FR"/>
          <a:t>On garde même si test inscrit</a:t>
        </a:r>
      </a:p>
    </p188:txBody>
  </p188:cm>
</p188:cmLst>
</file>

<file path=ppt/comments/modernComment_7FFFFC63_4E6D434B.xml><?xml version="1.0" encoding="utf-8"?>
<p188:cmLst xmlns:a="http://schemas.openxmlformats.org/drawingml/2006/main" xmlns:r="http://schemas.openxmlformats.org/officeDocument/2006/relationships" xmlns:p188="http://schemas.microsoft.com/office/powerpoint/2018/8/main">
  <p188:cm id="{AC36714C-3496-4D83-A507-37753D417B65}" authorId="{8156170D-49DF-3380-F87E-13B72C18F977}" status="resolved" created="2025-04-30T10:47:39.974" complete="100000">
    <ac:txMkLst xmlns:ac="http://schemas.microsoft.com/office/drawing/2013/main/command">
      <pc:docMk xmlns:pc="http://schemas.microsoft.com/office/powerpoint/2013/main/command"/>
      <pc:sldMk xmlns:pc="http://schemas.microsoft.com/office/powerpoint/2013/main/command" cId="1315783499" sldId="2147482723"/>
      <ac:spMk id="16" creationId="{8103B499-306B-A8A9-AA14-82B4379979F4}"/>
      <ac:txMk cp="112" len="21">
        <ac:context len="134" hash="1844340424"/>
      </ac:txMk>
    </ac:txMkLst>
    <p188:pos x="8056934" y="1240782"/>
    <p188:txBody>
      <a:bodyPr/>
      <a:lstStyle/>
      <a:p>
        <a:r>
          <a:rPr lang="fr-FR"/>
          <a:t>@christine @sarah &gt;&gt; à remplacer par l’adresse email du support de niveau 1</a:t>
        </a:r>
      </a:p>
    </p188:txBody>
  </p188:cm>
</p188:cmLst>
</file>

<file path=ppt/comments/modernComment_7FFFFC63_4E6D434B0.xml><?xml version="1.0" encoding="utf-8"?>
<p188:cmLst xmlns:a="http://schemas.openxmlformats.org/drawingml/2006/main" xmlns:r="http://schemas.openxmlformats.org/officeDocument/2006/relationships" xmlns:p188="http://schemas.microsoft.com/office/powerpoint/2018/8/main">
  <p188:cm id="{AC36714C-3496-4D83-A507-37753D417B65}" authorId="{8156170D-49DF-3380-F87E-13B72C18F977}" created="2025-04-30T10:47:39.974">
    <ac:txMkLst xmlns:ac="http://schemas.microsoft.com/office/drawing/2013/main/command">
      <pc:docMk xmlns:pc="http://schemas.microsoft.com/office/powerpoint/2013/main/command"/>
      <pc:sldMk xmlns:pc="http://schemas.microsoft.com/office/powerpoint/2013/main/command" cId="1315783499" sldId="2147482723"/>
      <ac:spMk id="16" creationId="{8103B499-306B-A8A9-AA14-82B4379979F4}"/>
      <ac:txMk cp="112" len="21">
        <ac:context len="134" hash="1844340424"/>
      </ac:txMk>
    </ac:txMkLst>
    <p188:pos x="8056934" y="1240782"/>
    <p188:txBody>
      <a:bodyPr/>
      <a:lstStyle/>
      <a:p>
        <a:r>
          <a:rPr lang="fr-FR"/>
          <a:t>@christine @sarah &gt;&gt; à remplacer par l’adresse email du support de niveau 1</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B11F8DC-B4D5-17EC-151D-2AF12FF6B4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F80DCDB0-E261-4622-1EEF-357FC83EC5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5E5D09-CA8F-4F7E-BC6F-97EF68AFBE87}" type="datetimeFigureOut">
              <a:rPr lang="en-US" smtClean="0"/>
              <a:t>3/27/2026</a:t>
            </a:fld>
            <a:endParaRPr lang="en-US"/>
          </a:p>
        </p:txBody>
      </p:sp>
      <p:sp>
        <p:nvSpPr>
          <p:cNvPr id="4" name="Espace réservé du pied de page 3">
            <a:extLst>
              <a:ext uri="{FF2B5EF4-FFF2-40B4-BE49-F238E27FC236}">
                <a16:creationId xmlns:a16="http://schemas.microsoft.com/office/drawing/2014/main" id="{4B678DFF-8E5B-23A7-038E-F9778549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27B7505D-7A6D-EA50-9277-FE690ACA04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B95CEC-2403-4277-8F7F-139E479FED3C}" type="slidenum">
              <a:rPr lang="en-US" smtClean="0"/>
              <a:t>‹N°›</a:t>
            </a:fld>
            <a:endParaRPr lang="en-US"/>
          </a:p>
        </p:txBody>
      </p:sp>
    </p:spTree>
    <p:extLst>
      <p:ext uri="{BB962C8B-B14F-4D97-AF65-F5344CB8AC3E}">
        <p14:creationId xmlns:p14="http://schemas.microsoft.com/office/powerpoint/2010/main" val="509907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_rels/notesMaster10.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7D98F-6E96-4BF3-8D23-774D28BF81C8}" type="datetimeFigureOut">
              <a:rPr lang="en-US" smtClean="0"/>
              <a:t>3/27/2026</a:t>
            </a:fld>
            <a:endParaRPr lang="en-US"/>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650E2-EFA3-4856-817D-3B382B7945DF}" type="slidenum">
              <a:rPr lang="en-US" smtClean="0"/>
              <a:t>‹N°›</a:t>
            </a:fld>
            <a:endParaRPr lang="en-US"/>
          </a:p>
        </p:txBody>
      </p:sp>
    </p:spTree>
    <p:extLst>
      <p:ext uri="{BB962C8B-B14F-4D97-AF65-F5344CB8AC3E}">
        <p14:creationId xmlns:p14="http://schemas.microsoft.com/office/powerpoint/2010/main" val="12239903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notesMaster10.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7D98F-6E96-4BF3-8D23-774D28BF81C8}" type="datetimeFigureOut">
              <a:rPr lang="en-US" smtClean="0"/>
              <a:t>3/20/2026</a:t>
            </a:fld>
            <a:endParaRPr lang="en-US"/>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650E2-EFA3-4856-817D-3B382B7945DF}" type="slidenum">
              <a:rPr lang="en-US" smtClean="0"/>
              <a:t>‹#›</a:t>
            </a:fld>
            <a:endParaRPr lang="en-US"/>
          </a:p>
        </p:txBody>
      </p:sp>
    </p:spTree>
    <p:extLst>
      <p:ext uri="{BB962C8B-B14F-4D97-AF65-F5344CB8AC3E}">
        <p14:creationId xmlns:p14="http://schemas.microsoft.com/office/powerpoint/2010/main" val="12239903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0.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0.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0.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0.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0.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0.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0.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0.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0.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0.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0.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0.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0.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0.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0.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0.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0.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71713" y="1143000"/>
            <a:ext cx="2314575" cy="30861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8E650E2-EFA3-4856-817D-3B382B7945DF}" type="slidenum">
              <a:rPr lang="en-US" smtClean="0"/>
              <a:t>4</a:t>
            </a:fld>
            <a:endParaRPr lang="en-US"/>
          </a:p>
        </p:txBody>
      </p:sp>
    </p:spTree>
    <p:extLst>
      <p:ext uri="{BB962C8B-B14F-4D97-AF65-F5344CB8AC3E}">
        <p14:creationId xmlns:p14="http://schemas.microsoft.com/office/powerpoint/2010/main" val="29650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5860-5CE4-7CE3-2DB3-CA9EEF40F0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77A07B-4CD6-E655-E9DC-5F2E93B17202}"/>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01F963BC-666B-EA1B-0724-5A3DC527EA4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068A6C13-37C9-A7E6-1A41-E136CE8DDDBE}"/>
              </a:ext>
            </a:extLst>
          </p:cNvPr>
          <p:cNvSpPr>
            <a:spLocks noGrp="1"/>
          </p:cNvSpPr>
          <p:nvPr>
            <p:ph type="sldNum" sz="quarter" idx="5"/>
          </p:nvPr>
        </p:nvSpPr>
        <p:spPr/>
        <p:txBody>
          <a:bodyPr/>
          <a:lstStyle/>
          <a:p>
            <a:fld id="{68E650E2-EFA3-4856-817D-3B382B7945DF}" type="slidenum">
              <a:rPr lang="en-US" smtClean="0"/>
              <a:t>36</a:t>
            </a:fld>
            <a:endParaRPr lang="en-US"/>
          </a:p>
        </p:txBody>
      </p:sp>
    </p:spTree>
    <p:extLst>
      <p:ext uri="{BB962C8B-B14F-4D97-AF65-F5344CB8AC3E}">
        <p14:creationId xmlns:p14="http://schemas.microsoft.com/office/powerpoint/2010/main" val="101227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8D332-A5B9-0217-35A5-4FD88D6EDF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A77C22-0408-10CF-659E-60E0905E714F}"/>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35E32B53-09FC-017E-DA68-F9BE03DF4448}"/>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EE7DF0B8-FD42-618D-CCCD-765762FEB96A}"/>
              </a:ext>
            </a:extLst>
          </p:cNvPr>
          <p:cNvSpPr>
            <a:spLocks noGrp="1"/>
          </p:cNvSpPr>
          <p:nvPr>
            <p:ph type="sldNum" sz="quarter" idx="5"/>
          </p:nvPr>
        </p:nvSpPr>
        <p:spPr/>
        <p:txBody>
          <a:bodyPr/>
          <a:lstStyle/>
          <a:p>
            <a:fld id="{68E650E2-EFA3-4856-817D-3B382B7945DF}" type="slidenum">
              <a:rPr lang="en-US" smtClean="0"/>
              <a:t>37</a:t>
            </a:fld>
            <a:endParaRPr lang="en-US"/>
          </a:p>
        </p:txBody>
      </p:sp>
    </p:spTree>
    <p:extLst>
      <p:ext uri="{BB962C8B-B14F-4D97-AF65-F5344CB8AC3E}">
        <p14:creationId xmlns:p14="http://schemas.microsoft.com/office/powerpoint/2010/main" val="25821418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71713" y="1143000"/>
            <a:ext cx="2314575" cy="30861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8E650E2-EFA3-4856-817D-3B382B7945DF}" type="slidenum">
              <a:rPr lang="en-US" smtClean="0"/>
              <a:t>4</a:t>
            </a:fld>
            <a:endParaRPr lang="en-US"/>
          </a:p>
        </p:txBody>
      </p:sp>
    </p:spTree>
    <p:extLst>
      <p:ext uri="{BB962C8B-B14F-4D97-AF65-F5344CB8AC3E}">
        <p14:creationId xmlns:p14="http://schemas.microsoft.com/office/powerpoint/2010/main" val="2965003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2B31F-0B00-BAD3-5D7E-140CE99EE4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C7075C-3295-D744-2A19-313F00359ECE}"/>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90AD9761-67C6-A8D4-9829-35CADF437DD8}"/>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B54B59BB-0ADA-8F9A-F8E0-D7BB85B6F11B}"/>
              </a:ext>
            </a:extLst>
          </p:cNvPr>
          <p:cNvSpPr>
            <a:spLocks noGrp="1"/>
          </p:cNvSpPr>
          <p:nvPr>
            <p:ph type="sldNum" sz="quarter" idx="5"/>
          </p:nvPr>
        </p:nvSpPr>
        <p:spPr/>
        <p:txBody>
          <a:bodyPr/>
          <a:lstStyle/>
          <a:p>
            <a:fld id="{68E650E2-EFA3-4856-817D-3B382B7945DF}" type="slidenum">
              <a:rPr lang="en-US" smtClean="0"/>
              <a:t>38</a:t>
            </a:fld>
            <a:endParaRPr lang="en-US"/>
          </a:p>
        </p:txBody>
      </p:sp>
    </p:spTree>
    <p:extLst>
      <p:ext uri="{BB962C8B-B14F-4D97-AF65-F5344CB8AC3E}">
        <p14:creationId xmlns:p14="http://schemas.microsoft.com/office/powerpoint/2010/main" val="3953996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2B31F-0B00-BAD3-5D7E-140CE99EE4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0C7075C-3295-D744-2A19-313F00359ECE}"/>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90AD9761-67C6-A8D4-9829-35CADF437DD8}"/>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B54B59BB-0ADA-8F9A-F8E0-D7BB85B6F11B}"/>
              </a:ext>
            </a:extLst>
          </p:cNvPr>
          <p:cNvSpPr>
            <a:spLocks noGrp="1"/>
          </p:cNvSpPr>
          <p:nvPr>
            <p:ph type="sldNum" sz="quarter" idx="5"/>
          </p:nvPr>
        </p:nvSpPr>
        <p:spPr/>
        <p:txBody>
          <a:bodyPr/>
          <a:lstStyle/>
          <a:p>
            <a:fld id="{68E650E2-EFA3-4856-817D-3B382B7945DF}" type="slidenum">
              <a:rPr lang="en-US" smtClean="0"/>
              <a:t>38</a:t>
            </a:fld>
            <a:endParaRPr lang="en-US"/>
          </a:p>
        </p:txBody>
      </p:sp>
    </p:spTree>
    <p:extLst>
      <p:ext uri="{BB962C8B-B14F-4D97-AF65-F5344CB8AC3E}">
        <p14:creationId xmlns:p14="http://schemas.microsoft.com/office/powerpoint/2010/main" val="395399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26C25-2E09-E9D8-309C-45FCBCBA8C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F61ABA-2B4E-4418-4067-18B027A03890}"/>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4F251B20-08D9-6995-214E-FE018C276A38}"/>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1372CF5A-F505-0BF2-5DE7-A5F5A01A9A67}"/>
              </a:ext>
            </a:extLst>
          </p:cNvPr>
          <p:cNvSpPr>
            <a:spLocks noGrp="1"/>
          </p:cNvSpPr>
          <p:nvPr>
            <p:ph type="sldNum" sz="quarter" idx="5"/>
          </p:nvPr>
        </p:nvSpPr>
        <p:spPr/>
        <p:txBody>
          <a:bodyPr/>
          <a:lstStyle/>
          <a:p>
            <a:fld id="{68E650E2-EFA3-4856-817D-3B382B7945DF}" type="slidenum">
              <a:rPr lang="en-US" smtClean="0"/>
              <a:t>39</a:t>
            </a:fld>
            <a:endParaRPr lang="en-US"/>
          </a:p>
        </p:txBody>
      </p:sp>
    </p:spTree>
    <p:extLst>
      <p:ext uri="{BB962C8B-B14F-4D97-AF65-F5344CB8AC3E}">
        <p14:creationId xmlns:p14="http://schemas.microsoft.com/office/powerpoint/2010/main" val="1028817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F6195-5CDC-7187-E4F1-72553832A4E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C769507-539C-6956-6C93-62A57F4D83E4}"/>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38E7D887-BB56-3E62-F46D-4394473F4D39}"/>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08E442F8-96F0-4175-6727-109EDCA35140}"/>
              </a:ext>
            </a:extLst>
          </p:cNvPr>
          <p:cNvSpPr>
            <a:spLocks noGrp="1"/>
          </p:cNvSpPr>
          <p:nvPr>
            <p:ph type="sldNum" sz="quarter" idx="5"/>
          </p:nvPr>
        </p:nvSpPr>
        <p:spPr/>
        <p:txBody>
          <a:bodyPr/>
          <a:lstStyle/>
          <a:p>
            <a:fld id="{68E650E2-EFA3-4856-817D-3B382B7945DF}" type="slidenum">
              <a:rPr lang="en-US" smtClean="0"/>
              <a:t>40</a:t>
            </a:fld>
            <a:endParaRPr lang="en-US"/>
          </a:p>
        </p:txBody>
      </p:sp>
    </p:spTree>
    <p:extLst>
      <p:ext uri="{BB962C8B-B14F-4D97-AF65-F5344CB8AC3E}">
        <p14:creationId xmlns:p14="http://schemas.microsoft.com/office/powerpoint/2010/main" val="311003123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A6860-B71B-78A5-0FBE-3E1E4EE521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A4A549-2CFA-A8C5-BBD6-BC4958EA15E7}"/>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759E829B-B04E-CE48-1E11-9AC447738711}"/>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2C6803FA-F55A-1691-31FF-5D41FFB3578C}"/>
              </a:ext>
            </a:extLst>
          </p:cNvPr>
          <p:cNvSpPr>
            <a:spLocks noGrp="1"/>
          </p:cNvSpPr>
          <p:nvPr>
            <p:ph type="sldNum" sz="quarter" idx="5"/>
          </p:nvPr>
        </p:nvSpPr>
        <p:spPr/>
        <p:txBody>
          <a:bodyPr/>
          <a:lstStyle/>
          <a:p>
            <a:fld id="{68E650E2-EFA3-4856-817D-3B382B7945DF}" type="slidenum">
              <a:rPr lang="en-US" smtClean="0"/>
              <a:t>41</a:t>
            </a:fld>
            <a:endParaRPr lang="en-US"/>
          </a:p>
        </p:txBody>
      </p:sp>
    </p:spTree>
    <p:extLst>
      <p:ext uri="{BB962C8B-B14F-4D97-AF65-F5344CB8AC3E}">
        <p14:creationId xmlns:p14="http://schemas.microsoft.com/office/powerpoint/2010/main" val="3175350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A6860-B71B-78A5-0FBE-3E1E4EE521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A4A549-2CFA-A8C5-BBD6-BC4958EA15E7}"/>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759E829B-B04E-CE48-1E11-9AC447738711}"/>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2C6803FA-F55A-1691-31FF-5D41FFB3578C}"/>
              </a:ext>
            </a:extLst>
          </p:cNvPr>
          <p:cNvSpPr>
            <a:spLocks noGrp="1"/>
          </p:cNvSpPr>
          <p:nvPr>
            <p:ph type="sldNum" sz="quarter" idx="5"/>
          </p:nvPr>
        </p:nvSpPr>
        <p:spPr/>
        <p:txBody>
          <a:bodyPr/>
          <a:lstStyle/>
          <a:p>
            <a:fld id="{68E650E2-EFA3-4856-817D-3B382B7945DF}" type="slidenum">
              <a:rPr lang="en-US" smtClean="0"/>
              <a:t>41</a:t>
            </a:fld>
            <a:endParaRPr lang="en-US"/>
          </a:p>
        </p:txBody>
      </p:sp>
    </p:spTree>
    <p:extLst>
      <p:ext uri="{BB962C8B-B14F-4D97-AF65-F5344CB8AC3E}">
        <p14:creationId xmlns:p14="http://schemas.microsoft.com/office/powerpoint/2010/main" val="3175350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301E1-33D0-EC4A-CC75-2F3DAB0007C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142752-7FF2-CC25-CCD5-88EDB4D93DB7}"/>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C25C6AD6-782E-86D7-8D0A-551E4BB0152C}"/>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9A02B1A0-74E4-A8C9-0539-E146A2A906E7}"/>
              </a:ext>
            </a:extLst>
          </p:cNvPr>
          <p:cNvSpPr>
            <a:spLocks noGrp="1"/>
          </p:cNvSpPr>
          <p:nvPr>
            <p:ph type="sldNum" sz="quarter" idx="5"/>
          </p:nvPr>
        </p:nvSpPr>
        <p:spPr/>
        <p:txBody>
          <a:bodyPr/>
          <a:lstStyle/>
          <a:p>
            <a:fld id="{68E650E2-EFA3-4856-817D-3B382B7945DF}" type="slidenum">
              <a:rPr lang="en-US" smtClean="0"/>
              <a:t>42</a:t>
            </a:fld>
            <a:endParaRPr lang="en-US"/>
          </a:p>
        </p:txBody>
      </p:sp>
    </p:spTree>
    <p:extLst>
      <p:ext uri="{BB962C8B-B14F-4D97-AF65-F5344CB8AC3E}">
        <p14:creationId xmlns:p14="http://schemas.microsoft.com/office/powerpoint/2010/main" val="278397714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1479-6582-EBBB-F598-606B80BA99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4F7924-D6A5-506A-8145-2E6C41D2CF3B}"/>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FD272839-93D3-FC15-FEE8-A336F29BD8A8}"/>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ACF1F9BA-93D1-3D81-4EF5-10D27D04837D}"/>
              </a:ext>
            </a:extLst>
          </p:cNvPr>
          <p:cNvSpPr>
            <a:spLocks noGrp="1"/>
          </p:cNvSpPr>
          <p:nvPr>
            <p:ph type="sldNum" sz="quarter" idx="5"/>
          </p:nvPr>
        </p:nvSpPr>
        <p:spPr/>
        <p:txBody>
          <a:bodyPr/>
          <a:lstStyle/>
          <a:p>
            <a:fld id="{68E650E2-EFA3-4856-817D-3B382B7945DF}" type="slidenum">
              <a:rPr lang="en-US" smtClean="0"/>
              <a:t>43</a:t>
            </a:fld>
            <a:endParaRPr lang="en-US"/>
          </a:p>
        </p:txBody>
      </p:sp>
    </p:spTree>
    <p:extLst>
      <p:ext uri="{BB962C8B-B14F-4D97-AF65-F5344CB8AC3E}">
        <p14:creationId xmlns:p14="http://schemas.microsoft.com/office/powerpoint/2010/main" val="3082986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11479-6582-EBBB-F598-606B80BA99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4F7924-D6A5-506A-8145-2E6C41D2CF3B}"/>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FD272839-93D3-FC15-FEE8-A336F29BD8A8}"/>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ACF1F9BA-93D1-3D81-4EF5-10D27D04837D}"/>
              </a:ext>
            </a:extLst>
          </p:cNvPr>
          <p:cNvSpPr>
            <a:spLocks noGrp="1"/>
          </p:cNvSpPr>
          <p:nvPr>
            <p:ph type="sldNum" sz="quarter" idx="5"/>
          </p:nvPr>
        </p:nvSpPr>
        <p:spPr/>
        <p:txBody>
          <a:bodyPr/>
          <a:lstStyle/>
          <a:p>
            <a:fld id="{68E650E2-EFA3-4856-817D-3B382B7945DF}" type="slidenum">
              <a:rPr lang="en-US" smtClean="0"/>
              <a:t>43</a:t>
            </a:fld>
            <a:endParaRPr lang="en-US"/>
          </a:p>
        </p:txBody>
      </p:sp>
    </p:spTree>
    <p:extLst>
      <p:ext uri="{BB962C8B-B14F-4D97-AF65-F5344CB8AC3E}">
        <p14:creationId xmlns:p14="http://schemas.microsoft.com/office/powerpoint/2010/main" val="308298636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35D9D-4AC4-4BB4-35F4-CFC512FF11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5BF242-9A95-46B7-B13A-B98A6E6071B4}"/>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FAB74029-381A-906E-8F0C-C98DA30952BE}"/>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045A88BF-A257-60DA-5206-2E8560A8D126}"/>
              </a:ext>
            </a:extLst>
          </p:cNvPr>
          <p:cNvSpPr>
            <a:spLocks noGrp="1"/>
          </p:cNvSpPr>
          <p:nvPr>
            <p:ph type="sldNum" sz="quarter" idx="5"/>
          </p:nvPr>
        </p:nvSpPr>
        <p:spPr/>
        <p:txBody>
          <a:bodyPr/>
          <a:lstStyle/>
          <a:p>
            <a:fld id="{68E650E2-EFA3-4856-817D-3B382B7945DF}" type="slidenum">
              <a:rPr lang="en-US" smtClean="0"/>
              <a:t>44</a:t>
            </a:fld>
            <a:endParaRPr lang="en-US"/>
          </a:p>
        </p:txBody>
      </p:sp>
    </p:spTree>
    <p:extLst>
      <p:ext uri="{BB962C8B-B14F-4D97-AF65-F5344CB8AC3E}">
        <p14:creationId xmlns:p14="http://schemas.microsoft.com/office/powerpoint/2010/main" val="79565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35D9D-4AC4-4BB4-35F4-CFC512FF11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5BF242-9A95-46B7-B13A-B98A6E6071B4}"/>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FAB74029-381A-906E-8F0C-C98DA30952BE}"/>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045A88BF-A257-60DA-5206-2E8560A8D126}"/>
              </a:ext>
            </a:extLst>
          </p:cNvPr>
          <p:cNvSpPr>
            <a:spLocks noGrp="1"/>
          </p:cNvSpPr>
          <p:nvPr>
            <p:ph type="sldNum" sz="quarter" idx="5"/>
          </p:nvPr>
        </p:nvSpPr>
        <p:spPr/>
        <p:txBody>
          <a:bodyPr/>
          <a:lstStyle/>
          <a:p>
            <a:fld id="{68E650E2-EFA3-4856-817D-3B382B7945DF}" type="slidenum">
              <a:rPr lang="en-US" smtClean="0"/>
              <a:t>44</a:t>
            </a:fld>
            <a:endParaRPr lang="en-US"/>
          </a:p>
        </p:txBody>
      </p:sp>
    </p:spTree>
    <p:extLst>
      <p:ext uri="{BB962C8B-B14F-4D97-AF65-F5344CB8AC3E}">
        <p14:creationId xmlns:p14="http://schemas.microsoft.com/office/powerpoint/2010/main" val="79565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5DC3A-E37C-9F99-2492-1C4146702F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CA8B294-569C-1713-A39A-3299EE192D48}"/>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4AF875AD-EFA5-55A6-8D17-B3976DEAC6BC}"/>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77E33E62-74D7-6C32-7701-11D1C071F98D}"/>
              </a:ext>
            </a:extLst>
          </p:cNvPr>
          <p:cNvSpPr>
            <a:spLocks noGrp="1"/>
          </p:cNvSpPr>
          <p:nvPr>
            <p:ph type="sldNum" sz="quarter" idx="5"/>
          </p:nvPr>
        </p:nvSpPr>
        <p:spPr/>
        <p:txBody>
          <a:bodyPr/>
          <a:lstStyle/>
          <a:p>
            <a:fld id="{68E650E2-EFA3-4856-817D-3B382B7945DF}" type="slidenum">
              <a:rPr lang="en-US" smtClean="0"/>
              <a:t>45</a:t>
            </a:fld>
            <a:endParaRPr lang="en-US"/>
          </a:p>
        </p:txBody>
      </p:sp>
    </p:spTree>
    <p:extLst>
      <p:ext uri="{BB962C8B-B14F-4D97-AF65-F5344CB8AC3E}">
        <p14:creationId xmlns:p14="http://schemas.microsoft.com/office/powerpoint/2010/main" val="378196938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1FD25-6324-88A3-F787-8070AA049C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04E658-FA14-1C98-1003-1BCEEAE44A81}"/>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DE889A9C-6C3F-3361-A0F8-CE49C0B490D7}"/>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327EB7BE-DC63-927C-40A8-F7A3808C4A0C}"/>
              </a:ext>
            </a:extLst>
          </p:cNvPr>
          <p:cNvSpPr>
            <a:spLocks noGrp="1"/>
          </p:cNvSpPr>
          <p:nvPr>
            <p:ph type="sldNum" sz="quarter" idx="5"/>
          </p:nvPr>
        </p:nvSpPr>
        <p:spPr/>
        <p:txBody>
          <a:bodyPr/>
          <a:lstStyle/>
          <a:p>
            <a:fld id="{68E650E2-EFA3-4856-817D-3B382B7945DF}" type="slidenum">
              <a:rPr lang="en-US" smtClean="0"/>
              <a:t>46</a:t>
            </a:fld>
            <a:endParaRPr lang="en-US"/>
          </a:p>
        </p:txBody>
      </p:sp>
    </p:spTree>
    <p:extLst>
      <p:ext uri="{BB962C8B-B14F-4D97-AF65-F5344CB8AC3E}">
        <p14:creationId xmlns:p14="http://schemas.microsoft.com/office/powerpoint/2010/main" val="1038016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79A98-BB2E-7E38-880B-08A9B6A6F7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90F1E6-0CD3-56A0-8F8B-715FF6C0971A}"/>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363F6F34-7E14-7E55-298D-E61A85EEE22E}"/>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1B34765B-73DD-ABC1-1CB8-0A61A874264B}"/>
              </a:ext>
            </a:extLst>
          </p:cNvPr>
          <p:cNvSpPr>
            <a:spLocks noGrp="1"/>
          </p:cNvSpPr>
          <p:nvPr>
            <p:ph type="sldNum" sz="quarter" idx="5"/>
          </p:nvPr>
        </p:nvSpPr>
        <p:spPr/>
        <p:txBody>
          <a:bodyPr/>
          <a:lstStyle/>
          <a:p>
            <a:fld id="{68E650E2-EFA3-4856-817D-3B382B7945DF}" type="slidenum">
              <a:rPr lang="en-US" smtClean="0"/>
              <a:t>10</a:t>
            </a:fld>
            <a:endParaRPr lang="en-US"/>
          </a:p>
        </p:txBody>
      </p:sp>
    </p:spTree>
    <p:extLst>
      <p:ext uri="{BB962C8B-B14F-4D97-AF65-F5344CB8AC3E}">
        <p14:creationId xmlns:p14="http://schemas.microsoft.com/office/powerpoint/2010/main" val="658701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1FD25-6324-88A3-F787-8070AA049C9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04E658-FA14-1C98-1003-1BCEEAE44A81}"/>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DE889A9C-6C3F-3361-A0F8-CE49C0B490D7}"/>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327EB7BE-DC63-927C-40A8-F7A3808C4A0C}"/>
              </a:ext>
            </a:extLst>
          </p:cNvPr>
          <p:cNvSpPr>
            <a:spLocks noGrp="1"/>
          </p:cNvSpPr>
          <p:nvPr>
            <p:ph type="sldNum" sz="quarter" idx="5"/>
          </p:nvPr>
        </p:nvSpPr>
        <p:spPr/>
        <p:txBody>
          <a:bodyPr/>
          <a:lstStyle/>
          <a:p>
            <a:fld id="{68E650E2-EFA3-4856-817D-3B382B7945DF}" type="slidenum">
              <a:rPr lang="en-US" smtClean="0"/>
              <a:t>46</a:t>
            </a:fld>
            <a:endParaRPr lang="en-US"/>
          </a:p>
        </p:txBody>
      </p:sp>
    </p:spTree>
    <p:extLst>
      <p:ext uri="{BB962C8B-B14F-4D97-AF65-F5344CB8AC3E}">
        <p14:creationId xmlns:p14="http://schemas.microsoft.com/office/powerpoint/2010/main" val="103801609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6523B-6BCE-9EDE-8676-A94B1A65EB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2E6C0F-5C78-F2D4-890E-F83D3A86898A}"/>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9F982527-4ABA-77F0-69A6-13BD74BA4AEE}"/>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98F2BD20-22D2-9317-EA74-B3494FFE0816}"/>
              </a:ext>
            </a:extLst>
          </p:cNvPr>
          <p:cNvSpPr>
            <a:spLocks noGrp="1"/>
          </p:cNvSpPr>
          <p:nvPr>
            <p:ph type="sldNum" sz="quarter" idx="5"/>
          </p:nvPr>
        </p:nvSpPr>
        <p:spPr/>
        <p:txBody>
          <a:bodyPr/>
          <a:lstStyle/>
          <a:p>
            <a:fld id="{68E650E2-EFA3-4856-817D-3B382B7945DF}" type="slidenum">
              <a:rPr lang="en-US" smtClean="0"/>
              <a:t>47</a:t>
            </a:fld>
            <a:endParaRPr lang="en-US"/>
          </a:p>
        </p:txBody>
      </p:sp>
    </p:spTree>
    <p:extLst>
      <p:ext uri="{BB962C8B-B14F-4D97-AF65-F5344CB8AC3E}">
        <p14:creationId xmlns:p14="http://schemas.microsoft.com/office/powerpoint/2010/main" val="191582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6523B-6BCE-9EDE-8676-A94B1A65EB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F2E6C0F-5C78-F2D4-890E-F83D3A86898A}"/>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9F982527-4ABA-77F0-69A6-13BD74BA4AEE}"/>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98F2BD20-22D2-9317-EA74-B3494FFE0816}"/>
              </a:ext>
            </a:extLst>
          </p:cNvPr>
          <p:cNvSpPr>
            <a:spLocks noGrp="1"/>
          </p:cNvSpPr>
          <p:nvPr>
            <p:ph type="sldNum" sz="quarter" idx="5"/>
          </p:nvPr>
        </p:nvSpPr>
        <p:spPr/>
        <p:txBody>
          <a:bodyPr/>
          <a:lstStyle/>
          <a:p>
            <a:fld id="{68E650E2-EFA3-4856-817D-3B382B7945DF}" type="slidenum">
              <a:rPr lang="en-US" smtClean="0"/>
              <a:t>47</a:t>
            </a:fld>
            <a:endParaRPr lang="en-US"/>
          </a:p>
        </p:txBody>
      </p:sp>
    </p:spTree>
    <p:extLst>
      <p:ext uri="{BB962C8B-B14F-4D97-AF65-F5344CB8AC3E}">
        <p14:creationId xmlns:p14="http://schemas.microsoft.com/office/powerpoint/2010/main" val="191582660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0DC66-DBCF-43C5-4857-44ECC82709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03F250-AF5C-EBAD-0CCA-E0F4124A3222}"/>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97EC09C6-10F9-7EEE-B687-D13BC8647E02}"/>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F5FDFCE8-0BC6-EE95-4C73-244C5C097DC3}"/>
              </a:ext>
            </a:extLst>
          </p:cNvPr>
          <p:cNvSpPr>
            <a:spLocks noGrp="1"/>
          </p:cNvSpPr>
          <p:nvPr>
            <p:ph type="sldNum" sz="quarter" idx="5"/>
          </p:nvPr>
        </p:nvSpPr>
        <p:spPr/>
        <p:txBody>
          <a:bodyPr/>
          <a:lstStyle/>
          <a:p>
            <a:fld id="{68E650E2-EFA3-4856-817D-3B382B7945DF}" type="slidenum">
              <a:rPr lang="en-US" smtClean="0"/>
              <a:t>48</a:t>
            </a:fld>
            <a:endParaRPr lang="en-US"/>
          </a:p>
        </p:txBody>
      </p:sp>
    </p:spTree>
    <p:extLst>
      <p:ext uri="{BB962C8B-B14F-4D97-AF65-F5344CB8AC3E}">
        <p14:creationId xmlns:p14="http://schemas.microsoft.com/office/powerpoint/2010/main" val="600743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0DC66-DBCF-43C5-4857-44ECC82709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03F250-AF5C-EBAD-0CCA-E0F4124A3222}"/>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97EC09C6-10F9-7EEE-B687-D13BC8647E02}"/>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F5FDFCE8-0BC6-EE95-4C73-244C5C097DC3}"/>
              </a:ext>
            </a:extLst>
          </p:cNvPr>
          <p:cNvSpPr>
            <a:spLocks noGrp="1"/>
          </p:cNvSpPr>
          <p:nvPr>
            <p:ph type="sldNum" sz="quarter" idx="5"/>
          </p:nvPr>
        </p:nvSpPr>
        <p:spPr/>
        <p:txBody>
          <a:bodyPr/>
          <a:lstStyle/>
          <a:p>
            <a:fld id="{68E650E2-EFA3-4856-817D-3B382B7945DF}" type="slidenum">
              <a:rPr lang="en-US" smtClean="0"/>
              <a:t>48</a:t>
            </a:fld>
            <a:endParaRPr lang="en-US"/>
          </a:p>
        </p:txBody>
      </p:sp>
    </p:spTree>
    <p:extLst>
      <p:ext uri="{BB962C8B-B14F-4D97-AF65-F5344CB8AC3E}">
        <p14:creationId xmlns:p14="http://schemas.microsoft.com/office/powerpoint/2010/main" val="60074395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3F07C-3779-0F73-F661-3D50FF0C53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4C71EE-63EA-25AB-BC86-5876FFA801A6}"/>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0C6EB5BD-56AD-C201-5229-369093E18DBC}"/>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4C845D03-CC82-6432-0F90-6FBB84661E86}"/>
              </a:ext>
            </a:extLst>
          </p:cNvPr>
          <p:cNvSpPr>
            <a:spLocks noGrp="1"/>
          </p:cNvSpPr>
          <p:nvPr>
            <p:ph type="sldNum" sz="quarter" idx="5"/>
          </p:nvPr>
        </p:nvSpPr>
        <p:spPr/>
        <p:txBody>
          <a:bodyPr/>
          <a:lstStyle/>
          <a:p>
            <a:fld id="{68E650E2-EFA3-4856-817D-3B382B7945DF}" type="slidenum">
              <a:rPr lang="en-US" smtClean="0"/>
              <a:t>49</a:t>
            </a:fld>
            <a:endParaRPr lang="en-US"/>
          </a:p>
        </p:txBody>
      </p:sp>
    </p:spTree>
    <p:extLst>
      <p:ext uri="{BB962C8B-B14F-4D97-AF65-F5344CB8AC3E}">
        <p14:creationId xmlns:p14="http://schemas.microsoft.com/office/powerpoint/2010/main" val="3149733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3F07C-3779-0F73-F661-3D50FF0C530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4C71EE-63EA-25AB-BC86-5876FFA801A6}"/>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0C6EB5BD-56AD-C201-5229-369093E18DBC}"/>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4C845D03-CC82-6432-0F90-6FBB84661E86}"/>
              </a:ext>
            </a:extLst>
          </p:cNvPr>
          <p:cNvSpPr>
            <a:spLocks noGrp="1"/>
          </p:cNvSpPr>
          <p:nvPr>
            <p:ph type="sldNum" sz="quarter" idx="5"/>
          </p:nvPr>
        </p:nvSpPr>
        <p:spPr/>
        <p:txBody>
          <a:bodyPr/>
          <a:lstStyle/>
          <a:p>
            <a:fld id="{68E650E2-EFA3-4856-817D-3B382B7945DF}" type="slidenum">
              <a:rPr lang="en-US" smtClean="0"/>
              <a:t>49</a:t>
            </a:fld>
            <a:endParaRPr lang="en-US"/>
          </a:p>
        </p:txBody>
      </p:sp>
    </p:spTree>
    <p:extLst>
      <p:ext uri="{BB962C8B-B14F-4D97-AF65-F5344CB8AC3E}">
        <p14:creationId xmlns:p14="http://schemas.microsoft.com/office/powerpoint/2010/main" val="3149733116"/>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0F418-E07D-B1A5-2090-B0BA59A601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5C4344-99DF-D136-9FD5-75ABC7F7346E}"/>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5ED031F7-DDE1-E5AA-C645-7194AEF6AE5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F1594ED7-666D-EABE-BDBF-85909E202C2F}"/>
              </a:ext>
            </a:extLst>
          </p:cNvPr>
          <p:cNvSpPr>
            <a:spLocks noGrp="1"/>
          </p:cNvSpPr>
          <p:nvPr>
            <p:ph type="sldNum" sz="quarter" idx="5"/>
          </p:nvPr>
        </p:nvSpPr>
        <p:spPr/>
        <p:txBody>
          <a:bodyPr/>
          <a:lstStyle/>
          <a:p>
            <a:fld id="{68E650E2-EFA3-4856-817D-3B382B7945DF}" type="slidenum">
              <a:rPr lang="en-US" smtClean="0"/>
              <a:t>50</a:t>
            </a:fld>
            <a:endParaRPr lang="en-US"/>
          </a:p>
        </p:txBody>
      </p:sp>
    </p:spTree>
    <p:extLst>
      <p:ext uri="{BB962C8B-B14F-4D97-AF65-F5344CB8AC3E}">
        <p14:creationId xmlns:p14="http://schemas.microsoft.com/office/powerpoint/2010/main" val="4261022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0F418-E07D-B1A5-2090-B0BA59A601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5C4344-99DF-D136-9FD5-75ABC7F7346E}"/>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5ED031F7-DDE1-E5AA-C645-7194AEF6AE5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F1594ED7-666D-EABE-BDBF-85909E202C2F}"/>
              </a:ext>
            </a:extLst>
          </p:cNvPr>
          <p:cNvSpPr>
            <a:spLocks noGrp="1"/>
          </p:cNvSpPr>
          <p:nvPr>
            <p:ph type="sldNum" sz="quarter" idx="5"/>
          </p:nvPr>
        </p:nvSpPr>
        <p:spPr/>
        <p:txBody>
          <a:bodyPr/>
          <a:lstStyle/>
          <a:p>
            <a:fld id="{68E650E2-EFA3-4856-817D-3B382B7945DF}" type="slidenum">
              <a:rPr lang="en-US" smtClean="0"/>
              <a:t>50</a:t>
            </a:fld>
            <a:endParaRPr lang="en-US"/>
          </a:p>
        </p:txBody>
      </p:sp>
    </p:spTree>
    <p:extLst>
      <p:ext uri="{BB962C8B-B14F-4D97-AF65-F5344CB8AC3E}">
        <p14:creationId xmlns:p14="http://schemas.microsoft.com/office/powerpoint/2010/main" val="4261022993"/>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8249A-D688-7E52-0FD8-071E90F275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127E33-C582-FA87-1A5F-09729BD4EA69}"/>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98E0239D-F334-984D-40D6-7A0A5BEC6CBD}"/>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1D777588-71ED-37B4-B7D8-502C68E01AD5}"/>
              </a:ext>
            </a:extLst>
          </p:cNvPr>
          <p:cNvSpPr>
            <a:spLocks noGrp="1"/>
          </p:cNvSpPr>
          <p:nvPr>
            <p:ph type="sldNum" sz="quarter" idx="5"/>
          </p:nvPr>
        </p:nvSpPr>
        <p:spPr/>
        <p:txBody>
          <a:bodyPr/>
          <a:lstStyle/>
          <a:p>
            <a:fld id="{68E650E2-EFA3-4856-817D-3B382B7945DF}" type="slidenum">
              <a:rPr lang="en-US" smtClean="0"/>
              <a:t>51</a:t>
            </a:fld>
            <a:endParaRPr lang="en-US"/>
          </a:p>
        </p:txBody>
      </p:sp>
    </p:spTree>
    <p:extLst>
      <p:ext uri="{BB962C8B-B14F-4D97-AF65-F5344CB8AC3E}">
        <p14:creationId xmlns:p14="http://schemas.microsoft.com/office/powerpoint/2010/main" val="3543389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8249A-D688-7E52-0FD8-071E90F275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E127E33-C582-FA87-1A5F-09729BD4EA69}"/>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98E0239D-F334-984D-40D6-7A0A5BEC6CBD}"/>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1D777588-71ED-37B4-B7D8-502C68E01AD5}"/>
              </a:ext>
            </a:extLst>
          </p:cNvPr>
          <p:cNvSpPr>
            <a:spLocks noGrp="1"/>
          </p:cNvSpPr>
          <p:nvPr>
            <p:ph type="sldNum" sz="quarter" idx="5"/>
          </p:nvPr>
        </p:nvSpPr>
        <p:spPr/>
        <p:txBody>
          <a:bodyPr/>
          <a:lstStyle/>
          <a:p>
            <a:fld id="{68E650E2-EFA3-4856-817D-3B382B7945DF}" type="slidenum">
              <a:rPr lang="en-US" smtClean="0"/>
              <a:t>51</a:t>
            </a:fld>
            <a:endParaRPr lang="en-US"/>
          </a:p>
        </p:txBody>
      </p:sp>
    </p:spTree>
    <p:extLst>
      <p:ext uri="{BB962C8B-B14F-4D97-AF65-F5344CB8AC3E}">
        <p14:creationId xmlns:p14="http://schemas.microsoft.com/office/powerpoint/2010/main" val="354338954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79A98-BB2E-7E38-880B-08A9B6A6F7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90F1E6-0CD3-56A0-8F8B-715FF6C0971A}"/>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363F6F34-7E14-7E55-298D-E61A85EEE22E}"/>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1B34765B-73DD-ABC1-1CB8-0A61A874264B}"/>
              </a:ext>
            </a:extLst>
          </p:cNvPr>
          <p:cNvSpPr>
            <a:spLocks noGrp="1"/>
          </p:cNvSpPr>
          <p:nvPr>
            <p:ph type="sldNum" sz="quarter" idx="5"/>
          </p:nvPr>
        </p:nvSpPr>
        <p:spPr/>
        <p:txBody>
          <a:bodyPr/>
          <a:lstStyle/>
          <a:p>
            <a:fld id="{68E650E2-EFA3-4856-817D-3B382B7945DF}" type="slidenum">
              <a:rPr lang="en-US" smtClean="0"/>
              <a:t>10</a:t>
            </a:fld>
            <a:endParaRPr lang="en-US"/>
          </a:p>
        </p:txBody>
      </p:sp>
    </p:spTree>
    <p:extLst>
      <p:ext uri="{BB962C8B-B14F-4D97-AF65-F5344CB8AC3E}">
        <p14:creationId xmlns:p14="http://schemas.microsoft.com/office/powerpoint/2010/main" val="65870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CF0C3-174B-EE3A-0A47-C48167B336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A5CD9E-E907-CCF6-5117-0479C85193A8}"/>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3EF6D2DE-F1A1-A4FF-6A44-B9EFD9D81E73}"/>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9376CC63-0C24-7EED-5651-0F773D47400A}"/>
              </a:ext>
            </a:extLst>
          </p:cNvPr>
          <p:cNvSpPr>
            <a:spLocks noGrp="1"/>
          </p:cNvSpPr>
          <p:nvPr>
            <p:ph type="sldNum" sz="quarter" idx="5"/>
          </p:nvPr>
        </p:nvSpPr>
        <p:spPr/>
        <p:txBody>
          <a:bodyPr/>
          <a:lstStyle/>
          <a:p>
            <a:fld id="{68E650E2-EFA3-4856-817D-3B382B7945DF}" type="slidenum">
              <a:rPr lang="en-US" smtClean="0"/>
              <a:t>14</a:t>
            </a:fld>
            <a:endParaRPr lang="en-US"/>
          </a:p>
        </p:txBody>
      </p:sp>
    </p:spTree>
    <p:extLst>
      <p:ext uri="{BB962C8B-B14F-4D97-AF65-F5344CB8AC3E}">
        <p14:creationId xmlns:p14="http://schemas.microsoft.com/office/powerpoint/2010/main" val="6585231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CF0C3-174B-EE3A-0A47-C48167B336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A5CD9E-E907-CCF6-5117-0479C85193A8}"/>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3EF6D2DE-F1A1-A4FF-6A44-B9EFD9D81E73}"/>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9376CC63-0C24-7EED-5651-0F773D47400A}"/>
              </a:ext>
            </a:extLst>
          </p:cNvPr>
          <p:cNvSpPr>
            <a:spLocks noGrp="1"/>
          </p:cNvSpPr>
          <p:nvPr>
            <p:ph type="sldNum" sz="quarter" idx="5"/>
          </p:nvPr>
        </p:nvSpPr>
        <p:spPr/>
        <p:txBody>
          <a:bodyPr/>
          <a:lstStyle/>
          <a:p>
            <a:fld id="{68E650E2-EFA3-4856-817D-3B382B7945DF}" type="slidenum">
              <a:rPr lang="en-US" smtClean="0"/>
              <a:t>14</a:t>
            </a:fld>
            <a:endParaRPr lang="en-US"/>
          </a:p>
        </p:txBody>
      </p:sp>
    </p:spTree>
    <p:extLst>
      <p:ext uri="{BB962C8B-B14F-4D97-AF65-F5344CB8AC3E}">
        <p14:creationId xmlns:p14="http://schemas.microsoft.com/office/powerpoint/2010/main" val="658523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E650E2-EFA3-4856-817D-3B382B7945DF}" type="slidenum">
              <a:rPr lang="en-US" smtClean="0"/>
              <a:t>20</a:t>
            </a:fld>
            <a:endParaRPr lang="en-US"/>
          </a:p>
        </p:txBody>
      </p:sp>
    </p:spTree>
    <p:extLst>
      <p:ext uri="{BB962C8B-B14F-4D97-AF65-F5344CB8AC3E}">
        <p14:creationId xmlns:p14="http://schemas.microsoft.com/office/powerpoint/2010/main" val="1355135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8E650E2-EFA3-4856-817D-3B382B7945DF}" type="slidenum">
              <a:rPr lang="en-US" smtClean="0"/>
              <a:t>20</a:t>
            </a:fld>
            <a:endParaRPr lang="en-US"/>
          </a:p>
        </p:txBody>
      </p:sp>
    </p:spTree>
    <p:extLst>
      <p:ext uri="{BB962C8B-B14F-4D97-AF65-F5344CB8AC3E}">
        <p14:creationId xmlns:p14="http://schemas.microsoft.com/office/powerpoint/2010/main" val="135513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05A00-63A2-777B-E58D-D28B737660D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6FD4B2-6782-A513-6272-4406961DB60D}"/>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FA4C97F2-FE0B-0C83-B637-1987967CE565}"/>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E12618C0-4A5A-8B08-A7BF-988529B71FF2}"/>
              </a:ext>
            </a:extLst>
          </p:cNvPr>
          <p:cNvSpPr>
            <a:spLocks noGrp="1"/>
          </p:cNvSpPr>
          <p:nvPr>
            <p:ph type="sldNum" sz="quarter" idx="5"/>
          </p:nvPr>
        </p:nvSpPr>
        <p:spPr/>
        <p:txBody>
          <a:bodyPr/>
          <a:lstStyle/>
          <a:p>
            <a:fld id="{68E650E2-EFA3-4856-817D-3B382B7945DF}" type="slidenum">
              <a:rPr lang="en-US" smtClean="0"/>
              <a:t>22</a:t>
            </a:fld>
            <a:endParaRPr lang="en-US"/>
          </a:p>
        </p:txBody>
      </p:sp>
    </p:spTree>
    <p:extLst>
      <p:ext uri="{BB962C8B-B14F-4D97-AF65-F5344CB8AC3E}">
        <p14:creationId xmlns:p14="http://schemas.microsoft.com/office/powerpoint/2010/main" val="18414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8E650E2-EFA3-4856-817D-3B382B7945DF}" type="slidenum">
              <a:rPr lang="en-US" smtClean="0"/>
              <a:t>25</a:t>
            </a:fld>
            <a:endParaRPr lang="en-US"/>
          </a:p>
        </p:txBody>
      </p:sp>
    </p:spTree>
    <p:extLst>
      <p:ext uri="{BB962C8B-B14F-4D97-AF65-F5344CB8AC3E}">
        <p14:creationId xmlns:p14="http://schemas.microsoft.com/office/powerpoint/2010/main" val="33608558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71713" y="1143000"/>
            <a:ext cx="2314575" cy="30861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8E650E2-EFA3-4856-817D-3B382B7945DF}" type="slidenum">
              <a:rPr lang="en-US" smtClean="0"/>
              <a:t>28</a:t>
            </a:fld>
            <a:endParaRPr lang="en-US"/>
          </a:p>
        </p:txBody>
      </p:sp>
    </p:spTree>
    <p:extLst>
      <p:ext uri="{BB962C8B-B14F-4D97-AF65-F5344CB8AC3E}">
        <p14:creationId xmlns:p14="http://schemas.microsoft.com/office/powerpoint/2010/main" val="293057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71713" y="1143000"/>
            <a:ext cx="2314575" cy="3086100"/>
          </a:xfrm>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8E650E2-EFA3-4856-817D-3B382B7945DF}" type="slidenum">
              <a:rPr lang="en-US" smtClean="0"/>
              <a:t>28</a:t>
            </a:fld>
            <a:endParaRPr lang="en-US"/>
          </a:p>
        </p:txBody>
      </p:sp>
    </p:spTree>
    <p:extLst>
      <p:ext uri="{BB962C8B-B14F-4D97-AF65-F5344CB8AC3E}">
        <p14:creationId xmlns:p14="http://schemas.microsoft.com/office/powerpoint/2010/main" val="29305778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CDDC0-496A-8D1B-24C2-3550C241D0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616D7B-223F-0652-92AD-CEAA0F5673B0}"/>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39D18F4B-88A4-374C-8FA9-AD0D6661CC7D}"/>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C0802B3B-D1BC-E26C-2AEF-8D2DC685052D}"/>
              </a:ext>
            </a:extLst>
          </p:cNvPr>
          <p:cNvSpPr>
            <a:spLocks noGrp="1"/>
          </p:cNvSpPr>
          <p:nvPr>
            <p:ph type="sldNum" sz="quarter" idx="5"/>
          </p:nvPr>
        </p:nvSpPr>
        <p:spPr/>
        <p:txBody>
          <a:bodyPr/>
          <a:lstStyle/>
          <a:p>
            <a:fld id="{68E650E2-EFA3-4856-817D-3B382B7945DF}" type="slidenum">
              <a:rPr lang="en-US" smtClean="0"/>
              <a:t>34</a:t>
            </a:fld>
            <a:endParaRPr lang="en-US"/>
          </a:p>
        </p:txBody>
      </p:sp>
    </p:spTree>
    <p:extLst>
      <p:ext uri="{BB962C8B-B14F-4D97-AF65-F5344CB8AC3E}">
        <p14:creationId xmlns:p14="http://schemas.microsoft.com/office/powerpoint/2010/main" val="4037304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CDDC0-496A-8D1B-24C2-3550C241D0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616D7B-223F-0652-92AD-CEAA0F5673B0}"/>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39D18F4B-88A4-374C-8FA9-AD0D6661CC7D}"/>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C0802B3B-D1BC-E26C-2AEF-8D2DC685052D}"/>
              </a:ext>
            </a:extLst>
          </p:cNvPr>
          <p:cNvSpPr>
            <a:spLocks noGrp="1"/>
          </p:cNvSpPr>
          <p:nvPr>
            <p:ph type="sldNum" sz="quarter" idx="5"/>
          </p:nvPr>
        </p:nvSpPr>
        <p:spPr/>
        <p:txBody>
          <a:bodyPr/>
          <a:lstStyle/>
          <a:p>
            <a:fld id="{68E650E2-EFA3-4856-817D-3B382B7945DF}" type="slidenum">
              <a:rPr lang="en-US" smtClean="0"/>
              <a:t>34</a:t>
            </a:fld>
            <a:endParaRPr lang="en-US"/>
          </a:p>
        </p:txBody>
      </p:sp>
    </p:spTree>
    <p:extLst>
      <p:ext uri="{BB962C8B-B14F-4D97-AF65-F5344CB8AC3E}">
        <p14:creationId xmlns:p14="http://schemas.microsoft.com/office/powerpoint/2010/main" val="40373049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6B19D-0DC4-B13B-9511-744BAF2B24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F5F666-AFED-135E-6E66-77A6C633DC01}"/>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9C0518CB-5A21-A04D-C67E-2C963E711369}"/>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5A463B1D-B8E8-7AB4-B5AA-E3DCE547963C}"/>
              </a:ext>
            </a:extLst>
          </p:cNvPr>
          <p:cNvSpPr>
            <a:spLocks noGrp="1"/>
          </p:cNvSpPr>
          <p:nvPr>
            <p:ph type="sldNum" sz="quarter" idx="5"/>
          </p:nvPr>
        </p:nvSpPr>
        <p:spPr/>
        <p:txBody>
          <a:bodyPr/>
          <a:lstStyle/>
          <a:p>
            <a:fld id="{68E650E2-EFA3-4856-817D-3B382B7945DF}" type="slidenum">
              <a:rPr lang="en-US" smtClean="0"/>
              <a:t>35</a:t>
            </a:fld>
            <a:endParaRPr lang="en-US"/>
          </a:p>
        </p:txBody>
      </p:sp>
    </p:spTree>
    <p:extLst>
      <p:ext uri="{BB962C8B-B14F-4D97-AF65-F5344CB8AC3E}">
        <p14:creationId xmlns:p14="http://schemas.microsoft.com/office/powerpoint/2010/main" val="378448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6B19D-0DC4-B13B-9511-744BAF2B24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F5F666-AFED-135E-6E66-77A6C633DC01}"/>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9C0518CB-5A21-A04D-C67E-2C963E711369}"/>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5A463B1D-B8E8-7AB4-B5AA-E3DCE547963C}"/>
              </a:ext>
            </a:extLst>
          </p:cNvPr>
          <p:cNvSpPr>
            <a:spLocks noGrp="1"/>
          </p:cNvSpPr>
          <p:nvPr>
            <p:ph type="sldNum" sz="quarter" idx="5"/>
          </p:nvPr>
        </p:nvSpPr>
        <p:spPr/>
        <p:txBody>
          <a:bodyPr/>
          <a:lstStyle/>
          <a:p>
            <a:fld id="{68E650E2-EFA3-4856-817D-3B382B7945DF}" type="slidenum">
              <a:rPr lang="en-US" smtClean="0"/>
              <a:t>35</a:t>
            </a:fld>
            <a:endParaRPr lang="en-US"/>
          </a:p>
        </p:txBody>
      </p:sp>
    </p:spTree>
    <p:extLst>
      <p:ext uri="{BB962C8B-B14F-4D97-AF65-F5344CB8AC3E}">
        <p14:creationId xmlns:p14="http://schemas.microsoft.com/office/powerpoint/2010/main" val="37844886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5860-5CE4-7CE3-2DB3-CA9EEF40F01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77A07B-4CD6-E655-E9DC-5F2E93B17202}"/>
              </a:ext>
            </a:extLst>
          </p:cNvPr>
          <p:cNvSpPr>
            <a:spLocks noGrp="1" noRot="1" noChangeAspect="1"/>
          </p:cNvSpPr>
          <p:nvPr>
            <p:ph type="sldImg"/>
          </p:nvPr>
        </p:nvSpPr>
        <p:spPr>
          <a:xfrm>
            <a:off x="2271713" y="1143000"/>
            <a:ext cx="2314575" cy="3086100"/>
          </a:xfrm>
        </p:spPr>
      </p:sp>
      <p:sp>
        <p:nvSpPr>
          <p:cNvPr id="3" name="Espace réservé des notes 2">
            <a:extLst>
              <a:ext uri="{FF2B5EF4-FFF2-40B4-BE49-F238E27FC236}">
                <a16:creationId xmlns:a16="http://schemas.microsoft.com/office/drawing/2014/main" id="{01F963BC-666B-EA1B-0724-5A3DC527EA44}"/>
              </a:ext>
            </a:extLst>
          </p:cNvPr>
          <p:cNvSpPr>
            <a:spLocks noGrp="1"/>
          </p:cNvSpPr>
          <p:nvPr>
            <p:ph type="body" idx="1"/>
          </p:nvPr>
        </p:nvSpPr>
        <p:spPr/>
        <p:txBody>
          <a:bodyPr/>
          <a:lstStyle/>
          <a:p>
            <a:endParaRPr lang="en-US"/>
          </a:p>
        </p:txBody>
      </p:sp>
      <p:sp>
        <p:nvSpPr>
          <p:cNvPr id="4" name="Espace réservé du numéro de diapositive 3">
            <a:extLst>
              <a:ext uri="{FF2B5EF4-FFF2-40B4-BE49-F238E27FC236}">
                <a16:creationId xmlns:a16="http://schemas.microsoft.com/office/drawing/2014/main" id="{068A6C13-37C9-A7E6-1A41-E136CE8DDDBE}"/>
              </a:ext>
            </a:extLst>
          </p:cNvPr>
          <p:cNvSpPr>
            <a:spLocks noGrp="1"/>
          </p:cNvSpPr>
          <p:nvPr>
            <p:ph type="sldNum" sz="quarter" idx="5"/>
          </p:nvPr>
        </p:nvSpPr>
        <p:spPr/>
        <p:txBody>
          <a:bodyPr/>
          <a:lstStyle/>
          <a:p>
            <a:fld id="{68E650E2-EFA3-4856-817D-3B382B7945DF}" type="slidenum">
              <a:rPr lang="en-US" smtClean="0"/>
              <a:t>36</a:t>
            </a:fld>
            <a:endParaRPr lang="en-US"/>
          </a:p>
        </p:txBody>
      </p:sp>
    </p:spTree>
    <p:extLst>
      <p:ext uri="{BB962C8B-B14F-4D97-AF65-F5344CB8AC3E}">
        <p14:creationId xmlns:p14="http://schemas.microsoft.com/office/powerpoint/2010/main" val="101227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fr-FR"/>
              <a:t>Modifiez le style du titre</a:t>
            </a:r>
            <a:endParaRPr lang="en-US"/>
          </a:p>
        </p:txBody>
      </p:sp>
      <p:sp>
        <p:nvSpPr>
          <p:cNvPr id="3" name="Subtitle 2"/>
          <p:cNvSpPr>
            <a:spLocks noGrp="1"/>
          </p:cNvSpPr>
          <p:nvPr>
            <p:ph type="subTitle" idx="1"/>
          </p:nvPr>
        </p:nvSpPr>
        <p:spPr>
          <a:xfrm>
            <a:off x="1524000" y="8538165"/>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88FE83D0-21B4-49F5-A87A-24281A4BAE3F}"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212744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879504D-E352-4B83-8A6F-7EB6243AC75D}"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42647718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879504D-E352-4B83-8A6F-7EB6243AC75D}"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426477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2"/>
            <a:ext cx="2628900" cy="13776209"/>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1" y="865482"/>
            <a:ext cx="7734300" cy="1377620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1D952DC-B57A-4C6E-930C-B72DEB8E3A39}"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6144713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2"/>
            <a:ext cx="2628900" cy="13776209"/>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1" y="865482"/>
            <a:ext cx="7734300" cy="1377620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1D952DC-B57A-4C6E-930C-B72DEB8E3A39}"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61447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fr-FR"/>
              <a:t>Modifiez le style du titre</a:t>
            </a:r>
            <a:endParaRPr lang="en-US"/>
          </a:p>
        </p:txBody>
      </p:sp>
      <p:sp>
        <p:nvSpPr>
          <p:cNvPr id="3" name="Subtitle 2"/>
          <p:cNvSpPr>
            <a:spLocks noGrp="1"/>
          </p:cNvSpPr>
          <p:nvPr>
            <p:ph type="subTitle" idx="1"/>
          </p:nvPr>
        </p:nvSpPr>
        <p:spPr>
          <a:xfrm>
            <a:off x="1524000" y="8538165"/>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88FE83D0-21B4-49F5-A87A-24281A4BAE3F}"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212744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AC96081-1F1F-402A-A875-0C01E0768CC4}"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3185263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AC96081-1F1F-402A-A875-0C01E0768CC4}"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318526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7"/>
            <a:ext cx="10515600" cy="6762043"/>
          </a:xfrm>
        </p:spPr>
        <p:txBody>
          <a:bodyPr anchor="b"/>
          <a:lstStyle>
            <a:lvl1pPr>
              <a:defRPr sz="8000"/>
            </a:lvl1pPr>
          </a:lstStyle>
          <a:p>
            <a:r>
              <a:rPr lang="fr-FR"/>
              <a:t>Modifiez le style du titre</a:t>
            </a:r>
            <a:endParaRPr lang="en-US"/>
          </a:p>
        </p:txBody>
      </p:sp>
      <p:sp>
        <p:nvSpPr>
          <p:cNvPr id="3" name="Text Placeholder 2"/>
          <p:cNvSpPr>
            <a:spLocks noGrp="1"/>
          </p:cNvSpPr>
          <p:nvPr>
            <p:ph type="body" idx="1"/>
          </p:nvPr>
        </p:nvSpPr>
        <p:spPr>
          <a:xfrm>
            <a:off x="831851" y="10878733"/>
            <a:ext cx="10515600" cy="3555999"/>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5B653B-74E5-4A7A-A292-6CF093DEE1C3}" type="datetime1">
              <a:rPr lang="en-US" smtClean="0"/>
              <a:t>3/27/2026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1836042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7"/>
            <a:ext cx="10515600" cy="6762043"/>
          </a:xfrm>
        </p:spPr>
        <p:txBody>
          <a:bodyPr anchor="b"/>
          <a:lstStyle>
            <a:lvl1pPr>
              <a:defRPr sz="8000"/>
            </a:lvl1pPr>
          </a:lstStyle>
          <a:p>
            <a:r>
              <a:rPr lang="fr-FR"/>
              <a:t>Modifiez le style du titre</a:t>
            </a:r>
            <a:endParaRPr lang="en-US"/>
          </a:p>
        </p:txBody>
      </p:sp>
      <p:sp>
        <p:nvSpPr>
          <p:cNvPr id="3" name="Text Placeholder 2"/>
          <p:cNvSpPr>
            <a:spLocks noGrp="1"/>
          </p:cNvSpPr>
          <p:nvPr>
            <p:ph type="body" idx="1"/>
          </p:nvPr>
        </p:nvSpPr>
        <p:spPr>
          <a:xfrm>
            <a:off x="831851" y="10878733"/>
            <a:ext cx="10515600" cy="3555999"/>
          </a:xfrm>
        </p:spPr>
        <p:txBody>
          <a:bodyPr/>
          <a:lstStyle>
            <a:lvl1pPr marL="0" indent="0">
              <a:buNone/>
              <a:defRPr sz="3200">
                <a:solidFill>
                  <a:schemeClr val="tx1">
                    <a:tint val="82000"/>
                  </a:schemeClr>
                </a:solidFill>
              </a:defRPr>
            </a:lvl1pPr>
            <a:lvl2pPr marL="609585" indent="0">
              <a:buNone/>
              <a:defRPr sz="2667">
                <a:solidFill>
                  <a:schemeClr val="tx1">
                    <a:tint val="82000"/>
                  </a:schemeClr>
                </a:solidFill>
              </a:defRPr>
            </a:lvl2pPr>
            <a:lvl3pPr marL="1219170" indent="0">
              <a:buNone/>
              <a:defRPr sz="2400">
                <a:solidFill>
                  <a:schemeClr val="tx1">
                    <a:tint val="82000"/>
                  </a:schemeClr>
                </a:solidFill>
              </a:defRPr>
            </a:lvl3pPr>
            <a:lvl4pPr marL="1828754" indent="0">
              <a:buNone/>
              <a:defRPr sz="2133">
                <a:solidFill>
                  <a:schemeClr val="tx1">
                    <a:tint val="82000"/>
                  </a:schemeClr>
                </a:solidFill>
              </a:defRPr>
            </a:lvl4pPr>
            <a:lvl5pPr marL="2438339" indent="0">
              <a:buNone/>
              <a:defRPr sz="2133">
                <a:solidFill>
                  <a:schemeClr val="tx1">
                    <a:tint val="82000"/>
                  </a:schemeClr>
                </a:solidFill>
              </a:defRPr>
            </a:lvl5pPr>
            <a:lvl6pPr marL="3047924" indent="0">
              <a:buNone/>
              <a:defRPr sz="2133">
                <a:solidFill>
                  <a:schemeClr val="tx1">
                    <a:tint val="82000"/>
                  </a:schemeClr>
                </a:solidFill>
              </a:defRPr>
            </a:lvl6pPr>
            <a:lvl7pPr marL="3657509" indent="0">
              <a:buNone/>
              <a:defRPr sz="2133">
                <a:solidFill>
                  <a:schemeClr val="tx1">
                    <a:tint val="82000"/>
                  </a:schemeClr>
                </a:solidFill>
              </a:defRPr>
            </a:lvl7pPr>
            <a:lvl8pPr marL="4267093" indent="0">
              <a:buNone/>
              <a:defRPr sz="2133">
                <a:solidFill>
                  <a:schemeClr val="tx1">
                    <a:tint val="82000"/>
                  </a:schemeClr>
                </a:solidFill>
              </a:defRPr>
            </a:lvl8pPr>
            <a:lvl9pPr marL="4876678" indent="0">
              <a:buNone/>
              <a:defRPr sz="2133">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5B653B-74E5-4A7A-A292-6CF093DEE1C3}"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183604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4327408"/>
            <a:ext cx="5181600" cy="103142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4327408"/>
            <a:ext cx="5181600" cy="103142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E465306C-4427-4310-84C3-93BF6DFC6C97}"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4099431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4327408"/>
            <a:ext cx="5181600" cy="103142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4327408"/>
            <a:ext cx="5181600" cy="103142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E465306C-4427-4310-84C3-93BF6DFC6C97}" type="datetime1">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409943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fr-FR"/>
              <a:t>Modifiez le style du titre</a:t>
            </a:r>
            <a:endParaRPr lang="en-US"/>
          </a:p>
        </p:txBody>
      </p:sp>
      <p:sp>
        <p:nvSpPr>
          <p:cNvPr id="3" name="Text Placeholder 2"/>
          <p:cNvSpPr>
            <a:spLocks noGrp="1"/>
          </p:cNvSpPr>
          <p:nvPr>
            <p:ph type="body" idx="1"/>
          </p:nvPr>
        </p:nvSpPr>
        <p:spPr>
          <a:xfrm>
            <a:off x="839790" y="3984980"/>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Content Placeholder 3"/>
          <p:cNvSpPr>
            <a:spLocks noGrp="1"/>
          </p:cNvSpPr>
          <p:nvPr>
            <p:ph sz="half" idx="2"/>
          </p:nvPr>
        </p:nvSpPr>
        <p:spPr>
          <a:xfrm>
            <a:off x="839790" y="5937957"/>
            <a:ext cx="5157787" cy="87338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2" y="3984980"/>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Content Placeholder 5"/>
          <p:cNvSpPr>
            <a:spLocks noGrp="1"/>
          </p:cNvSpPr>
          <p:nvPr>
            <p:ph sz="quarter" idx="4"/>
          </p:nvPr>
        </p:nvSpPr>
        <p:spPr>
          <a:xfrm>
            <a:off x="6172202" y="5937957"/>
            <a:ext cx="5183188" cy="87338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DA25F83-0ED2-4208-87CE-0322D330B102}" type="datetime1">
              <a:rPr lang="en-US" smtClean="0"/>
              <a:t>3/27/2026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27951780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fr-FR"/>
              <a:t>Modifiez le style du titre</a:t>
            </a:r>
            <a:endParaRPr lang="en-US"/>
          </a:p>
        </p:txBody>
      </p:sp>
      <p:sp>
        <p:nvSpPr>
          <p:cNvPr id="3" name="Text Placeholder 2"/>
          <p:cNvSpPr>
            <a:spLocks noGrp="1"/>
          </p:cNvSpPr>
          <p:nvPr>
            <p:ph type="body" idx="1"/>
          </p:nvPr>
        </p:nvSpPr>
        <p:spPr>
          <a:xfrm>
            <a:off x="839790" y="3984980"/>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4" name="Content Placeholder 3"/>
          <p:cNvSpPr>
            <a:spLocks noGrp="1"/>
          </p:cNvSpPr>
          <p:nvPr>
            <p:ph sz="half" idx="2"/>
          </p:nvPr>
        </p:nvSpPr>
        <p:spPr>
          <a:xfrm>
            <a:off x="839790" y="5937957"/>
            <a:ext cx="5157787" cy="87338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2" y="3984980"/>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fr-FR"/>
              <a:t>Cliquez pour modifier les styles du texte du masque</a:t>
            </a:r>
          </a:p>
        </p:txBody>
      </p:sp>
      <p:sp>
        <p:nvSpPr>
          <p:cNvPr id="6" name="Content Placeholder 5"/>
          <p:cNvSpPr>
            <a:spLocks noGrp="1"/>
          </p:cNvSpPr>
          <p:nvPr>
            <p:ph sz="quarter" idx="4"/>
          </p:nvPr>
        </p:nvSpPr>
        <p:spPr>
          <a:xfrm>
            <a:off x="6172202" y="5937957"/>
            <a:ext cx="5183188" cy="873383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DA25F83-0ED2-4208-87CE-0322D330B102}" type="datetime1">
              <a:rPr lang="en-US" smtClean="0"/>
              <a:t>3/20/2026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279517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97794702-43AE-4B10-97B8-093B28F2BC7D}" type="datetime1">
              <a:rPr lang="en-US" smtClean="0"/>
              <a:t>3/27/2026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33080104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97794702-43AE-4B10-97B8-093B28F2BC7D}" type="datetime1">
              <a:rPr lang="en-US" smtClean="0"/>
              <a:t>3/20/2026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330801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42AB5-B32F-4B01-B1CA-93AABBE78F91}" type="datetime1">
              <a:rPr lang="en-US" smtClean="0"/>
              <a:t>3/27/2026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16151498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42AB5-B32F-4B01-B1CA-93AABBE78F91}" type="datetime1">
              <a:rPr lang="en-US" smtClean="0"/>
              <a:t>3/20/2026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161514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9" y="1083733"/>
            <a:ext cx="3932237" cy="3793067"/>
          </a:xfrm>
        </p:spPr>
        <p:txBody>
          <a:bodyPr anchor="b"/>
          <a:lstStyle>
            <a:lvl1pPr>
              <a:defRPr sz="4267"/>
            </a:lvl1pPr>
          </a:lstStyle>
          <a:p>
            <a:r>
              <a:rPr lang="fr-FR"/>
              <a:t>Modifiez le style du titre</a:t>
            </a:r>
            <a:endParaRPr lang="en-US"/>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9" y="4876801"/>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BFE0EF7-6DA6-4CDA-B80D-2498F24164FA}"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31739675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9" y="1083733"/>
            <a:ext cx="3932237" cy="3793067"/>
          </a:xfrm>
        </p:spPr>
        <p:txBody>
          <a:bodyPr anchor="b"/>
          <a:lstStyle>
            <a:lvl1pPr>
              <a:defRPr sz="4267"/>
            </a:lvl1pPr>
          </a:lstStyle>
          <a:p>
            <a:r>
              <a:rPr lang="fr-FR"/>
              <a:t>Modifiez le style du titre</a:t>
            </a:r>
            <a:endParaRPr lang="en-US"/>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9" y="4876801"/>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BFE0EF7-6DA6-4CDA-B80D-2498F24164FA}" type="datetime1">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317396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9" y="1083733"/>
            <a:ext cx="3932237" cy="3793067"/>
          </a:xfrm>
        </p:spPr>
        <p:txBody>
          <a:bodyPr anchor="b"/>
          <a:lstStyle>
            <a:lvl1pPr>
              <a:defRPr sz="4267"/>
            </a:lvl1pPr>
          </a:lstStyle>
          <a:p>
            <a:r>
              <a:rPr lang="fr-FR"/>
              <a:t>Modifiez le style du titre</a:t>
            </a:r>
            <a:endParaRPr lang="en-US"/>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r-FR"/>
              <a:t>Cliquez sur l'icône pour ajouter une image</a:t>
            </a:r>
            <a:endParaRPr lang="en-US"/>
          </a:p>
        </p:txBody>
      </p:sp>
      <p:sp>
        <p:nvSpPr>
          <p:cNvPr id="4" name="Text Placeholder 3"/>
          <p:cNvSpPr>
            <a:spLocks noGrp="1"/>
          </p:cNvSpPr>
          <p:nvPr>
            <p:ph type="body" sz="half" idx="2"/>
          </p:nvPr>
        </p:nvSpPr>
        <p:spPr>
          <a:xfrm>
            <a:off x="839789" y="4876801"/>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96129A6-F5D1-4452-94F2-3C2CFE171417}" type="datetime1">
              <a:rPr lang="en-US" smtClean="0"/>
              <a:t>3/27/2026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D0DA-2192-41E7-AF8C-615B831F1F54}" type="slidenum">
              <a:rPr lang="en-US" smtClean="0"/>
              <a:t>‹N°›</a:t>
            </a:fld>
            <a:endParaRPr lang="en-US"/>
          </a:p>
        </p:txBody>
      </p:sp>
    </p:spTree>
    <p:extLst>
      <p:ext uri="{BB962C8B-B14F-4D97-AF65-F5344CB8AC3E}">
        <p14:creationId xmlns:p14="http://schemas.microsoft.com/office/powerpoint/2010/main" val="11976403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9" y="1083733"/>
            <a:ext cx="3932237" cy="3793067"/>
          </a:xfrm>
        </p:spPr>
        <p:txBody>
          <a:bodyPr anchor="b"/>
          <a:lstStyle>
            <a:lvl1pPr>
              <a:defRPr sz="4267"/>
            </a:lvl1pPr>
          </a:lstStyle>
          <a:p>
            <a:r>
              <a:rPr lang="fr-FR"/>
              <a:t>Modifiez le style du titre</a:t>
            </a:r>
            <a:endParaRPr lang="en-US"/>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fr-FR"/>
              <a:t>Cliquez sur l'icône pour ajouter une image</a:t>
            </a:r>
            <a:endParaRPr lang="en-US"/>
          </a:p>
        </p:txBody>
      </p:sp>
      <p:sp>
        <p:nvSpPr>
          <p:cNvPr id="4" name="Text Placeholder 3"/>
          <p:cNvSpPr>
            <a:spLocks noGrp="1"/>
          </p:cNvSpPr>
          <p:nvPr>
            <p:ph type="body" sz="half" idx="2"/>
          </p:nvPr>
        </p:nvSpPr>
        <p:spPr>
          <a:xfrm>
            <a:off x="839789" y="4876801"/>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96129A6-F5D1-4452-94F2-3C2CFE171417}" type="datetime1">
              <a:rPr lang="en-US" smtClean="0"/>
              <a:t>3/20/2026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71D0DA-2192-41E7-AF8C-615B831F1F54}" type="slidenum">
              <a:rPr lang="en-US" smtClean="0"/>
              <a:t>‹#›</a:t>
            </a:fld>
            <a:endParaRPr lang="en-US"/>
          </a:p>
        </p:txBody>
      </p:sp>
    </p:spTree>
    <p:extLst>
      <p:ext uri="{BB962C8B-B14F-4D97-AF65-F5344CB8AC3E}">
        <p14:creationId xmlns:p14="http://schemas.microsoft.com/office/powerpoint/2010/main" val="1197640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30.xml"/><Relationship Id="rId7" Type="http://schemas.openxmlformats.org/officeDocument/2006/relationships/slideLayout" Target="../slideLayouts/slideLayout70.xml"/><Relationship Id="rId12" Type="http://schemas.openxmlformats.org/officeDocument/2006/relationships/theme" Target="../theme/theme10.xml"/><Relationship Id="rId2" Type="http://schemas.openxmlformats.org/officeDocument/2006/relationships/slideLayout" Target="../slideLayouts/slideLayout20.xml"/><Relationship Id="rId1" Type="http://schemas.openxmlformats.org/officeDocument/2006/relationships/slideLayout" Target="../slideLayouts/slideLayout12.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5" Type="http://schemas.openxmlformats.org/officeDocument/2006/relationships/slideLayout" Target="../slideLayouts/slideLayout50.xml"/><Relationship Id="rId10" Type="http://schemas.openxmlformats.org/officeDocument/2006/relationships/slideLayout" Target="../slideLayouts/slideLayout100.xml"/><Relationship Id="rId4" Type="http://schemas.openxmlformats.org/officeDocument/2006/relationships/slideLayout" Target="../slideLayouts/slideLayout40.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4327408"/>
            <a:ext cx="10515600" cy="103142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15066909"/>
            <a:ext cx="2743200" cy="865481"/>
          </a:xfrm>
          <a:prstGeom prst="rect">
            <a:avLst/>
          </a:prstGeom>
        </p:spPr>
        <p:txBody>
          <a:bodyPr vert="horz" lIns="91440" tIns="45720" rIns="91440" bIns="45720" rtlCol="0" anchor="ctr"/>
          <a:lstStyle>
            <a:lvl1pPr algn="l">
              <a:defRPr sz="1600">
                <a:solidFill>
                  <a:schemeClr val="tx1">
                    <a:tint val="82000"/>
                  </a:schemeClr>
                </a:solidFill>
              </a:defRPr>
            </a:lvl1pPr>
          </a:lstStyle>
          <a:p>
            <a:fld id="{7739EA5E-69AA-4C81-B1DE-BC972F29CCDA}" type="datetime1">
              <a:rPr lang="en-US" smtClean="0"/>
              <a:t>3/27/2026</a:t>
            </a:fld>
            <a:endParaRPr lang="en-US"/>
          </a:p>
        </p:txBody>
      </p:sp>
      <p:sp>
        <p:nvSpPr>
          <p:cNvPr id="5" name="Footer Placeholder 4"/>
          <p:cNvSpPr>
            <a:spLocks noGrp="1"/>
          </p:cNvSpPr>
          <p:nvPr>
            <p:ph type="ftr" sz="quarter" idx="3"/>
          </p:nvPr>
        </p:nvSpPr>
        <p:spPr>
          <a:xfrm>
            <a:off x="4038600" y="15066909"/>
            <a:ext cx="4114800" cy="865481"/>
          </a:xfrm>
          <a:prstGeom prst="rect">
            <a:avLst/>
          </a:prstGeom>
        </p:spPr>
        <p:txBody>
          <a:bodyPr vert="horz" lIns="91440" tIns="45720" rIns="91440" bIns="45720" rtlCol="0" anchor="ctr"/>
          <a:lstStyle>
            <a:lvl1pPr algn="ctr">
              <a:defRPr sz="1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15066909"/>
            <a:ext cx="2743200" cy="865481"/>
          </a:xfrm>
          <a:prstGeom prst="rect">
            <a:avLst/>
          </a:prstGeom>
        </p:spPr>
        <p:txBody>
          <a:bodyPr vert="horz" lIns="91440" tIns="45720" rIns="91440" bIns="45720" rtlCol="0" anchor="ctr"/>
          <a:lstStyle>
            <a:lvl1pPr algn="r">
              <a:defRPr sz="1600">
                <a:solidFill>
                  <a:schemeClr val="tx1">
                    <a:tint val="82000"/>
                  </a:schemeClr>
                </a:solidFill>
              </a:defRPr>
            </a:lvl1pPr>
          </a:lstStyle>
          <a:p>
            <a:fld id="{DA71D0DA-2192-41E7-AF8C-615B831F1F54}" type="slidenum">
              <a:rPr lang="en-US" smtClean="0"/>
              <a:t>‹N°›</a:t>
            </a:fld>
            <a:endParaRPr lang="en-US"/>
          </a:p>
        </p:txBody>
      </p:sp>
    </p:spTree>
    <p:extLst>
      <p:ext uri="{BB962C8B-B14F-4D97-AF65-F5344CB8AC3E}">
        <p14:creationId xmlns:p14="http://schemas.microsoft.com/office/powerpoint/2010/main" val="2629307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u="none"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u="none"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u="none"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4327408"/>
            <a:ext cx="10515600" cy="103142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15066909"/>
            <a:ext cx="2743200" cy="865481"/>
          </a:xfrm>
          <a:prstGeom prst="rect">
            <a:avLst/>
          </a:prstGeom>
        </p:spPr>
        <p:txBody>
          <a:bodyPr vert="horz" lIns="91440" tIns="45720" rIns="91440" bIns="45720" rtlCol="0" anchor="ctr"/>
          <a:lstStyle>
            <a:lvl1pPr algn="l">
              <a:defRPr sz="1600">
                <a:solidFill>
                  <a:schemeClr val="tx1">
                    <a:tint val="82000"/>
                  </a:schemeClr>
                </a:solidFill>
              </a:defRPr>
            </a:lvl1pPr>
          </a:lstStyle>
          <a:p>
            <a:fld id="{7739EA5E-69AA-4C81-B1DE-BC972F29CCDA}" type="datetime1">
              <a:rPr lang="en-US" smtClean="0"/>
              <a:t>3/20/2026</a:t>
            </a:fld>
            <a:endParaRPr lang="en-US"/>
          </a:p>
        </p:txBody>
      </p:sp>
      <p:sp>
        <p:nvSpPr>
          <p:cNvPr id="5" name="Footer Placeholder 4"/>
          <p:cNvSpPr>
            <a:spLocks noGrp="1"/>
          </p:cNvSpPr>
          <p:nvPr>
            <p:ph type="ftr" sz="quarter" idx="3"/>
          </p:nvPr>
        </p:nvSpPr>
        <p:spPr>
          <a:xfrm>
            <a:off x="4038600" y="15066909"/>
            <a:ext cx="4114800" cy="865481"/>
          </a:xfrm>
          <a:prstGeom prst="rect">
            <a:avLst/>
          </a:prstGeom>
        </p:spPr>
        <p:txBody>
          <a:bodyPr vert="horz" lIns="91440" tIns="45720" rIns="91440" bIns="45720" rtlCol="0" anchor="ctr"/>
          <a:lstStyle>
            <a:lvl1pPr algn="ctr">
              <a:defRPr sz="16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15066909"/>
            <a:ext cx="2743200" cy="865481"/>
          </a:xfrm>
          <a:prstGeom prst="rect">
            <a:avLst/>
          </a:prstGeom>
        </p:spPr>
        <p:txBody>
          <a:bodyPr vert="horz" lIns="91440" tIns="45720" rIns="91440" bIns="45720" rtlCol="0" anchor="ctr"/>
          <a:lstStyle>
            <a:lvl1pPr algn="r">
              <a:defRPr sz="1600">
                <a:solidFill>
                  <a:schemeClr val="tx1">
                    <a:tint val="82000"/>
                  </a:schemeClr>
                </a:solidFill>
              </a:defRPr>
            </a:lvl1pPr>
          </a:lstStyle>
          <a:p>
            <a:fld id="{DA71D0DA-2192-41E7-AF8C-615B831F1F54}" type="slidenum">
              <a:rPr lang="en-US" smtClean="0"/>
              <a:t>‹#›</a:t>
            </a:fld>
            <a:endParaRPr lang="en-US"/>
          </a:p>
        </p:txBody>
      </p:sp>
    </p:spTree>
    <p:extLst>
      <p:ext uri="{BB962C8B-B14F-4D97-AF65-F5344CB8AC3E}">
        <p14:creationId xmlns:p14="http://schemas.microsoft.com/office/powerpoint/2010/main" val="2629307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u="none"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u="none"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u="none"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hyperlink" Target="https://portail.cnsa.fr/" TargetMode="External"/><Relationship Id="rId3" Type="http://schemas.openxmlformats.org/officeDocument/2006/relationships/image" Target="../media/image15.png"/><Relationship Id="rId7" Type="http://schemas.openxmlformats.org/officeDocument/2006/relationships/slide" Target="slide120.xml"/><Relationship Id="rId12" Type="http://schemas.openxmlformats.org/officeDocument/2006/relationships/image" Target="../media/image1.png"/><Relationship Id="rId17" Type="http://schemas.openxmlformats.org/officeDocument/2006/relationships/image" Target="../media/image4.svg"/><Relationship Id="rId2" Type="http://schemas.openxmlformats.org/officeDocument/2006/relationships/notesSlide" Target="../notesSlides/notesSlide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170.png"/><Relationship Id="rId5" Type="http://schemas.openxmlformats.org/officeDocument/2006/relationships/image" Target="../media/image150.png"/><Relationship Id="rId15" Type="http://schemas.openxmlformats.org/officeDocument/2006/relationships/slide" Target="slide2.xml"/><Relationship Id="rId10" Type="http://schemas.openxmlformats.org/officeDocument/2006/relationships/slide" Target="slide110.xml"/><Relationship Id="rId4" Type="http://schemas.openxmlformats.org/officeDocument/2006/relationships/slide" Target="slide130.xml"/><Relationship Id="rId9" Type="http://schemas.openxmlformats.org/officeDocument/2006/relationships/image" Target="../media/image17.png"/><Relationship Id="rId14" Type="http://schemas.openxmlformats.org/officeDocument/2006/relationships/slide" Target="slide14.xml"/></Relationships>
</file>

<file path=ppt/slides/_rels/slide100.xml.rels><?xml version="1.0" encoding="UTF-8" standalone="yes"?>
<Relationships xmlns="http://schemas.openxmlformats.org/package/2006/relationships"><Relationship Id="rId8" Type="http://schemas.openxmlformats.org/officeDocument/2006/relationships/slide" Target="slide110.xml"/><Relationship Id="rId13" Type="http://schemas.openxmlformats.org/officeDocument/2006/relationships/image" Target="../media/image300.png"/><Relationship Id="rId3" Type="http://schemas.openxmlformats.org/officeDocument/2006/relationships/image" Target="../media/image150.png"/><Relationship Id="rId7" Type="http://schemas.openxmlformats.org/officeDocument/2006/relationships/image" Target="../media/image170.png"/><Relationship Id="rId12" Type="http://schemas.openxmlformats.org/officeDocument/2006/relationships/slide" Target="slide210.xml"/><Relationship Id="rId2" Type="http://schemas.openxmlformats.org/officeDocument/2006/relationships/notesSlide" Target="../notesSlides/notesSlide250.xml"/><Relationship Id="rId1" Type="http://schemas.openxmlformats.org/officeDocument/2006/relationships/slideLayout" Target="../slideLayouts/slideLayout12.xml"/><Relationship Id="rId6" Type="http://schemas.openxmlformats.org/officeDocument/2006/relationships/slide" Target="slide120.xml"/><Relationship Id="rId11" Type="http://schemas.openxmlformats.org/officeDocument/2006/relationships/slide" Target="slide140.xml"/><Relationship Id="rId5" Type="http://schemas.openxmlformats.org/officeDocument/2006/relationships/image" Target="../media/image160.png"/><Relationship Id="rId10" Type="http://schemas.openxmlformats.org/officeDocument/2006/relationships/hyperlink" Target="https://portail.cnsa.fr/" TargetMode="External"/><Relationship Id="rId4" Type="http://schemas.openxmlformats.org/officeDocument/2006/relationships/slide" Target="slide130.xml"/><Relationship Id="rId9" Type="http://schemas.openxmlformats.org/officeDocument/2006/relationships/image" Target="../media/image1.png"/><Relationship Id="rId14" Type="http://schemas.openxmlformats.org/officeDocument/2006/relationships/image" Target="../media/image4.sv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4.xm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portail.cnsa.fr/" TargetMode="External"/><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410.xml"/><Relationship Id="rId7" Type="http://schemas.openxmlformats.org/officeDocument/2006/relationships/image" Target="../media/image30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 Target="slide210.xml"/><Relationship Id="rId5" Type="http://schemas.openxmlformats.org/officeDocument/2006/relationships/hyperlink" Target="https://portail.cnsa.fr/"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10.png"/></Relationships>
</file>

<file path=ppt/slides/_rels/slide120.xml.rels><?xml version="1.0" encoding="UTF-8" standalone="yes"?>
<Relationships xmlns="http://schemas.openxmlformats.org/package/2006/relationships"><Relationship Id="rId3" Type="http://schemas.openxmlformats.org/officeDocument/2006/relationships/slide" Target="slide410.xml"/><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slide" Target="slide210.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13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14.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slide" Target="slide160.xml"/><Relationship Id="rId18" Type="http://schemas.openxmlformats.org/officeDocument/2006/relationships/image" Target="../media/image1.png"/><Relationship Id="rId3" Type="http://schemas.openxmlformats.org/officeDocument/2006/relationships/image" Target="../media/image19.png"/><Relationship Id="rId21" Type="http://schemas.openxmlformats.org/officeDocument/2006/relationships/image" Target="../media/image3.png"/><Relationship Id="rId7" Type="http://schemas.openxmlformats.org/officeDocument/2006/relationships/slide" Target="slide180.xml"/><Relationship Id="rId12" Type="http://schemas.openxmlformats.org/officeDocument/2006/relationships/image" Target="../media/image22.png"/><Relationship Id="rId17" Type="http://schemas.openxmlformats.org/officeDocument/2006/relationships/image" Target="../media/image230.png"/><Relationship Id="rId2" Type="http://schemas.openxmlformats.org/officeDocument/2006/relationships/notesSlide" Target="../notesSlides/notesSlide3.xml"/><Relationship Id="rId16" Type="http://schemas.openxmlformats.org/officeDocument/2006/relationships/slide" Target="slide150.xml"/><Relationship Id="rId20"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10.png"/><Relationship Id="rId5" Type="http://schemas.openxmlformats.org/officeDocument/2006/relationships/image" Target="../media/image190.png"/><Relationship Id="rId15" Type="http://schemas.openxmlformats.org/officeDocument/2006/relationships/image" Target="../media/image23.png"/><Relationship Id="rId23" Type="http://schemas.openxmlformats.org/officeDocument/2006/relationships/slide" Target="slide20.xml"/><Relationship Id="rId10" Type="http://schemas.openxmlformats.org/officeDocument/2006/relationships/slide" Target="slide170.xml"/><Relationship Id="rId19" Type="http://schemas.openxmlformats.org/officeDocument/2006/relationships/hyperlink" Target="https://portail.cnsa.fr/" TargetMode="External"/><Relationship Id="rId4" Type="http://schemas.openxmlformats.org/officeDocument/2006/relationships/slide" Target="slide190.xml"/><Relationship Id="rId9" Type="http://schemas.openxmlformats.org/officeDocument/2006/relationships/image" Target="../media/image21.png"/><Relationship Id="rId14" Type="http://schemas.openxmlformats.org/officeDocument/2006/relationships/image" Target="../media/image220.png"/><Relationship Id="rId22" Type="http://schemas.openxmlformats.org/officeDocument/2006/relationships/image" Target="../media/image4.svg"/></Relationships>
</file>

<file path=ppt/slides/_rels/slide140.xml.rels><?xml version="1.0" encoding="UTF-8" standalone="yes"?>
<Relationships xmlns="http://schemas.openxmlformats.org/package/2006/relationships"><Relationship Id="rId8" Type="http://schemas.openxmlformats.org/officeDocument/2006/relationships/slide" Target="slide170.xml"/><Relationship Id="rId13" Type="http://schemas.openxmlformats.org/officeDocument/2006/relationships/image" Target="../media/image1.png"/><Relationship Id="rId18" Type="http://schemas.openxmlformats.org/officeDocument/2006/relationships/slide" Target="slide200.xml"/><Relationship Id="rId3" Type="http://schemas.openxmlformats.org/officeDocument/2006/relationships/image" Target="../media/image190.png"/><Relationship Id="rId7" Type="http://schemas.openxmlformats.org/officeDocument/2006/relationships/image" Target="../media/image210.png"/><Relationship Id="rId12" Type="http://schemas.openxmlformats.org/officeDocument/2006/relationships/slide" Target="slide150.xml"/><Relationship Id="rId17" Type="http://schemas.openxmlformats.org/officeDocument/2006/relationships/image" Target="../media/image4.svg"/><Relationship Id="rId2" Type="http://schemas.openxmlformats.org/officeDocument/2006/relationships/notesSlide" Target="../notesSlides/notesSlide30.xml"/><Relationship Id="rId16" Type="http://schemas.openxmlformats.org/officeDocument/2006/relationships/image" Target="../media/image300.png"/><Relationship Id="rId1" Type="http://schemas.openxmlformats.org/officeDocument/2006/relationships/slideLayout" Target="../slideLayouts/slideLayout12.xml"/><Relationship Id="rId6" Type="http://schemas.openxmlformats.org/officeDocument/2006/relationships/slide" Target="slide180.xml"/><Relationship Id="rId11" Type="http://schemas.openxmlformats.org/officeDocument/2006/relationships/image" Target="../media/image230.png"/><Relationship Id="rId5" Type="http://schemas.openxmlformats.org/officeDocument/2006/relationships/image" Target="../media/image200.png"/><Relationship Id="rId15" Type="http://schemas.openxmlformats.org/officeDocument/2006/relationships/slide" Target="slide210.xml"/><Relationship Id="rId10" Type="http://schemas.openxmlformats.org/officeDocument/2006/relationships/slide" Target="slide160.xml"/><Relationship Id="rId4" Type="http://schemas.openxmlformats.org/officeDocument/2006/relationships/slide" Target="slide190.xml"/><Relationship Id="rId9" Type="http://schemas.openxmlformats.org/officeDocument/2006/relationships/image" Target="../media/image220.png"/><Relationship Id="rId14" Type="http://schemas.openxmlformats.org/officeDocument/2006/relationships/hyperlink" Target="https://portail.cnsa.fr/"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4.xm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portail.cnsa.fr/" TargetMode="External"/><Relationship Id="rId4" Type="http://schemas.openxmlformats.org/officeDocument/2006/relationships/image" Target="../media/image10.png"/></Relationships>
</file>

<file path=ppt/slides/_rels/slide15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 Target="slide410.xml"/><Relationship Id="rId7" Type="http://schemas.openxmlformats.org/officeDocument/2006/relationships/image" Target="../media/image30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 Target="slide210.xml"/><Relationship Id="rId5" Type="http://schemas.openxmlformats.org/officeDocument/2006/relationships/hyperlink" Target="https://portail.cnsa.fr/" TargetMode="Externa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1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10.xml"/><Relationship Id="rId1" Type="http://schemas.openxmlformats.org/officeDocument/2006/relationships/slideLayout" Target="../slideLayouts/slideLayout20.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1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18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svg"/><Relationship Id="rId2" Type="http://schemas.microsoft.com/office/2018/10/relationships/comments" Target="../comments/modernComment_131_E10702730.xml"/><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slide" Target="slide210.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11.xml"/><Relationship Id="rId18" Type="http://schemas.openxmlformats.org/officeDocument/2006/relationships/slide" Target="slide28.xml"/><Relationship Id="rId26" Type="http://schemas.openxmlformats.org/officeDocument/2006/relationships/slide" Target="slide43.xml"/><Relationship Id="rId3" Type="http://schemas.openxmlformats.org/officeDocument/2006/relationships/slide" Target="slide21.xml"/><Relationship Id="rId21" Type="http://schemas.openxmlformats.org/officeDocument/2006/relationships/slide" Target="slide50.xml"/><Relationship Id="rId7" Type="http://schemas.openxmlformats.org/officeDocument/2006/relationships/image" Target="../media/image3.png"/><Relationship Id="rId12" Type="http://schemas.openxmlformats.org/officeDocument/2006/relationships/slide" Target="slide10.xml"/><Relationship Id="rId17" Type="http://schemas.openxmlformats.org/officeDocument/2006/relationships/slide" Target="slide23.xml"/><Relationship Id="rId25" Type="http://schemas.openxmlformats.org/officeDocument/2006/relationships/slide" Target="slide41.xml"/><Relationship Id="rId2" Type="http://schemas.openxmlformats.org/officeDocument/2006/relationships/image" Target="../media/image1.png"/><Relationship Id="rId16" Type="http://schemas.openxmlformats.org/officeDocument/2006/relationships/slide" Target="slide20.xml"/><Relationship Id="rId20" Type="http://schemas.openxmlformats.org/officeDocument/2006/relationships/slide" Target="slide33.xml"/><Relationship Id="rId29" Type="http://schemas.openxmlformats.org/officeDocument/2006/relationships/slide" Target="slide48.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5.xml"/><Relationship Id="rId24" Type="http://schemas.openxmlformats.org/officeDocument/2006/relationships/slide" Target="slide38.xml"/><Relationship Id="rId5" Type="http://schemas.openxmlformats.org/officeDocument/2006/relationships/slide" Target="slide46.xml"/><Relationship Id="rId15" Type="http://schemas.openxmlformats.org/officeDocument/2006/relationships/slide" Target="slide15.xml"/><Relationship Id="rId23" Type="http://schemas.openxmlformats.org/officeDocument/2006/relationships/slide" Target="slide36.xml"/><Relationship Id="rId28" Type="http://schemas.openxmlformats.org/officeDocument/2006/relationships/slide" Target="slide47.xml"/><Relationship Id="rId10" Type="http://schemas.openxmlformats.org/officeDocument/2006/relationships/slide" Target="slide4.xml"/><Relationship Id="rId19" Type="http://schemas.openxmlformats.org/officeDocument/2006/relationships/slide" Target="slide29.xml"/><Relationship Id="rId31" Type="http://schemas.openxmlformats.org/officeDocument/2006/relationships/slide" Target="slide35.xml"/><Relationship Id="rId4" Type="http://schemas.openxmlformats.org/officeDocument/2006/relationships/slide" Target="slide51.xml"/><Relationship Id="rId9" Type="http://schemas.openxmlformats.org/officeDocument/2006/relationships/slide" Target="slide3.xml"/><Relationship Id="rId14" Type="http://schemas.openxmlformats.org/officeDocument/2006/relationships/slide" Target="slide14.xml"/><Relationship Id="rId22" Type="http://schemas.openxmlformats.org/officeDocument/2006/relationships/slide" Target="slide34.xml"/><Relationship Id="rId27" Type="http://schemas.openxmlformats.org/officeDocument/2006/relationships/slide" Target="slide44.xml"/><Relationship Id="rId30" Type="http://schemas.openxmlformats.org/officeDocument/2006/relationships/slide" Target="slide49.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2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7.png"/><Relationship Id="rId7"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4.svg"/></Relationships>
</file>

<file path=ppt/slides/_rels/slide210.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110.xml"/><Relationship Id="rId18" Type="http://schemas.openxmlformats.org/officeDocument/2006/relationships/slide" Target="slide280.xml"/><Relationship Id="rId26" Type="http://schemas.openxmlformats.org/officeDocument/2006/relationships/slide" Target="slide430.xml"/><Relationship Id="rId3" Type="http://schemas.openxmlformats.org/officeDocument/2006/relationships/slide" Target="slide211.xml"/><Relationship Id="rId21" Type="http://schemas.openxmlformats.org/officeDocument/2006/relationships/slide" Target="slide500.xml"/><Relationship Id="rId7" Type="http://schemas.openxmlformats.org/officeDocument/2006/relationships/image" Target="../media/image300.png"/><Relationship Id="rId12" Type="http://schemas.openxmlformats.org/officeDocument/2006/relationships/slide" Target="slide100.xml"/><Relationship Id="rId17" Type="http://schemas.openxmlformats.org/officeDocument/2006/relationships/slide" Target="slide230.xml"/><Relationship Id="rId25" Type="http://schemas.openxmlformats.org/officeDocument/2006/relationships/slide" Target="slide411.xml"/><Relationship Id="rId2" Type="http://schemas.openxmlformats.org/officeDocument/2006/relationships/image" Target="../media/image1.png"/><Relationship Id="rId16" Type="http://schemas.openxmlformats.org/officeDocument/2006/relationships/slide" Target="slide200.xml"/><Relationship Id="rId20" Type="http://schemas.openxmlformats.org/officeDocument/2006/relationships/slide" Target="slide330.xml"/><Relationship Id="rId29" Type="http://schemas.openxmlformats.org/officeDocument/2006/relationships/slide" Target="slide480.xml"/><Relationship Id="rId1" Type="http://schemas.openxmlformats.org/officeDocument/2006/relationships/slideLayout" Target="../slideLayouts/slideLayout12.xml"/><Relationship Id="rId6" Type="http://schemas.openxmlformats.org/officeDocument/2006/relationships/slide" Target="slide210.xml"/><Relationship Id="rId11" Type="http://schemas.openxmlformats.org/officeDocument/2006/relationships/slide" Target="slide52.xml"/><Relationship Id="rId24" Type="http://schemas.openxmlformats.org/officeDocument/2006/relationships/slide" Target="slide380.xml"/><Relationship Id="rId5" Type="http://schemas.openxmlformats.org/officeDocument/2006/relationships/slide" Target="slide460.xml"/><Relationship Id="rId15" Type="http://schemas.openxmlformats.org/officeDocument/2006/relationships/slide" Target="slide150.xml"/><Relationship Id="rId23" Type="http://schemas.openxmlformats.org/officeDocument/2006/relationships/slide" Target="slide360.xml"/><Relationship Id="rId28" Type="http://schemas.openxmlformats.org/officeDocument/2006/relationships/slide" Target="slide470.xml"/><Relationship Id="rId10" Type="http://schemas.openxmlformats.org/officeDocument/2006/relationships/slide" Target="slide410.xml"/><Relationship Id="rId19" Type="http://schemas.openxmlformats.org/officeDocument/2006/relationships/slide" Target="slide290.xml"/><Relationship Id="rId31" Type="http://schemas.openxmlformats.org/officeDocument/2006/relationships/slide" Target="slide350.xml"/><Relationship Id="rId4" Type="http://schemas.openxmlformats.org/officeDocument/2006/relationships/slide" Target="slide510.xml"/><Relationship Id="rId9" Type="http://schemas.openxmlformats.org/officeDocument/2006/relationships/slide" Target="slide311.xml"/><Relationship Id="rId14" Type="http://schemas.openxmlformats.org/officeDocument/2006/relationships/slide" Target="slide140.xml"/><Relationship Id="rId22" Type="http://schemas.openxmlformats.org/officeDocument/2006/relationships/slide" Target="slide340.xml"/><Relationship Id="rId27" Type="http://schemas.openxmlformats.org/officeDocument/2006/relationships/slide" Target="slide440.xml"/><Relationship Id="rId30" Type="http://schemas.openxmlformats.org/officeDocument/2006/relationships/slide" Target="slide490.xml"/></Relationships>
</file>

<file path=ppt/slides/_rels/slide211.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70.png"/><Relationship Id="rId7" Type="http://schemas.openxmlformats.org/officeDocument/2006/relationships/slide" Target="slide210.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0.svg"/><Relationship Id="rId5" Type="http://schemas.openxmlformats.org/officeDocument/2006/relationships/image" Target="../media/image290.png"/><Relationship Id="rId4" Type="http://schemas.openxmlformats.org/officeDocument/2006/relationships/image" Target="../media/image28.svg"/><Relationship Id="rId9"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230.xml"/><Relationship Id="rId18" Type="http://schemas.openxmlformats.org/officeDocument/2006/relationships/image" Target="../media/image4.svg"/><Relationship Id="rId3" Type="http://schemas.openxmlformats.org/officeDocument/2006/relationships/image" Target="../media/image31.png"/><Relationship Id="rId7" Type="http://schemas.openxmlformats.org/officeDocument/2006/relationships/image" Target="../media/image33.png"/><Relationship Id="rId17" Type="http://schemas.openxmlformats.org/officeDocument/2006/relationships/image" Target="../media/image3.png"/><Relationship Id="rId2" Type="http://schemas.openxmlformats.org/officeDocument/2006/relationships/notesSlide" Target="../notesSlides/notesSlide5.xml"/><Relationship Id="rId16"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1.png"/><Relationship Id="rId10" Type="http://schemas.openxmlformats.org/officeDocument/2006/relationships/image" Target="../media/image34.png"/><Relationship Id="rId19" Type="http://schemas.openxmlformats.org/officeDocument/2006/relationships/slide" Target="slide28.xml"/><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340.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2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svg"/><Relationship Id="rId2" Type="http://schemas.microsoft.com/office/2018/10/relationships/comments" Target="../comments/modernComment_128_937A53030.xml"/><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slide" Target="slide210.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3" Type="http://schemas.openxmlformats.org/officeDocument/2006/relationships/slide" Target="slide290.xml"/><Relationship Id="rId18" Type="http://schemas.openxmlformats.org/officeDocument/2006/relationships/image" Target="../media/image4.svg"/><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44.png"/><Relationship Id="rId17" Type="http://schemas.openxmlformats.org/officeDocument/2006/relationships/image" Target="../media/image3.png"/><Relationship Id="rId2" Type="http://schemas.openxmlformats.org/officeDocument/2006/relationships/notesSlide" Target="../notesSlides/notesSlide7.xml"/><Relationship Id="rId16"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20.png"/><Relationship Id="rId5" Type="http://schemas.openxmlformats.org/officeDocument/2006/relationships/image" Target="../media/image42.png"/><Relationship Id="rId15" Type="http://schemas.openxmlformats.org/officeDocument/2006/relationships/image" Target="../media/image1.png"/><Relationship Id="rId10" Type="http://schemas.openxmlformats.org/officeDocument/2006/relationships/slide" Target="slide300.xml"/><Relationship Id="rId19" Type="http://schemas.openxmlformats.org/officeDocument/2006/relationships/slide" Target="slide33.xml"/><Relationship Id="rId4" Type="http://schemas.openxmlformats.org/officeDocument/2006/relationships/image" Target="../media/image41.png"/><Relationship Id="rId14" Type="http://schemas.openxmlformats.org/officeDocument/2006/relationships/image" Target="../media/image430.png"/></Relationships>
</file>

<file path=ppt/slides/_rels/slide280.xml.rels><?xml version="1.0" encoding="UTF-8" standalone="yes"?>
<Relationships xmlns="http://schemas.openxmlformats.org/package/2006/relationships"><Relationship Id="rId8" Type="http://schemas.openxmlformats.org/officeDocument/2006/relationships/slide" Target="slide300.xml"/><Relationship Id="rId13" Type="http://schemas.openxmlformats.org/officeDocument/2006/relationships/image" Target="../media/image300.png"/><Relationship Id="rId3" Type="http://schemas.openxmlformats.org/officeDocument/2006/relationships/image" Target="../media/image400.png"/><Relationship Id="rId7" Type="http://schemas.openxmlformats.org/officeDocument/2006/relationships/image" Target="../media/image420.png"/><Relationship Id="rId12" Type="http://schemas.openxmlformats.org/officeDocument/2006/relationships/slide" Target="slide210.xml"/><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slide" Target="slide320.xml"/><Relationship Id="rId11" Type="http://schemas.openxmlformats.org/officeDocument/2006/relationships/image" Target="../media/image1.png"/><Relationship Id="rId5" Type="http://schemas.openxmlformats.org/officeDocument/2006/relationships/image" Target="../media/image410.png"/><Relationship Id="rId15" Type="http://schemas.openxmlformats.org/officeDocument/2006/relationships/slide" Target="slide330.xml"/><Relationship Id="rId10" Type="http://schemas.openxmlformats.org/officeDocument/2006/relationships/slide" Target="slide290.xml"/><Relationship Id="rId4" Type="http://schemas.openxmlformats.org/officeDocument/2006/relationships/slide" Target="slide310.xml"/><Relationship Id="rId9" Type="http://schemas.openxmlformats.org/officeDocument/2006/relationships/image" Target="../media/image430.png"/><Relationship Id="rId1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29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svg"/><Relationship Id="rId2" Type="http://schemas.microsoft.com/office/2018/10/relationships/comments" Target="../comments/modernComment_133_FBA753D80.xml"/><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slide" Target="slide210.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egifrance.gouv.fr/jorf/id/JORFTEXT000053449035" TargetMode="Externa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30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svg"/><Relationship Id="rId4" Type="http://schemas.openxmlformats.org/officeDocument/2006/relationships/image" Target="../media/image3.png"/></Relationships>
</file>

<file path=ppt/slides/_rels/slide310.xml.rels><?xml version="1.0" encoding="UTF-8" standalone="yes"?>
<Relationships xmlns="http://schemas.openxmlformats.org/package/2006/relationships"><Relationship Id="rId3" Type="http://schemas.openxmlformats.org/officeDocument/2006/relationships/image" Target="../media/image401.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3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legifrance.gouv.fr/jorf/id/JORFTEXT000053449035" TargetMode="Externa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svg"/><Relationship Id="rId4" Type="http://schemas.openxmlformats.org/officeDocument/2006/relationships/image" Target="../media/image3.png"/></Relationships>
</file>

<file path=ppt/slides/_rels/slide320.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hyperlink" Target="https://www.legifrance.gouv.fr/jorf/id/JORFTEXT000053449035"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47.png"/></Relationships>
</file>

<file path=ppt/slides/_rels/slide3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hyperlink" Target="https://www.legifrance.gouv.fr/jorf/id/JORFTEXT000053449035" TargetMode="External"/><Relationship Id="rId1" Type="http://schemas.openxmlformats.org/officeDocument/2006/relationships/slideLayout" Target="../slideLayouts/slideLayout20.xml"/><Relationship Id="rId6" Type="http://schemas.openxmlformats.org/officeDocument/2006/relationships/image" Target="../media/image300.png"/><Relationship Id="rId5" Type="http://schemas.openxmlformats.org/officeDocument/2006/relationships/slide" Target="slide210.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3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3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3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3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80.xml"/><Relationship Id="rId13" Type="http://schemas.openxmlformats.org/officeDocument/2006/relationships/image" Target="../media/image8.png"/><Relationship Id="rId18" Type="http://schemas.openxmlformats.org/officeDocument/2006/relationships/image" Target="../media/image90.png"/><Relationship Id="rId3" Type="http://schemas.openxmlformats.org/officeDocument/2006/relationships/image" Target="../media/image5.png"/><Relationship Id="rId21" Type="http://schemas.openxmlformats.org/officeDocument/2006/relationships/slide" Target="slide2.xml"/><Relationship Id="rId7" Type="http://schemas.openxmlformats.org/officeDocument/2006/relationships/image" Target="../media/image6.png"/><Relationship Id="rId12" Type="http://schemas.openxmlformats.org/officeDocument/2006/relationships/image" Target="../media/image70.png"/><Relationship Id="rId17" Type="http://schemas.openxmlformats.org/officeDocument/2006/relationships/slide" Target="slide52.xml"/><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hyperlink" Target="https://portail.cnsa.fr/login?relaystate=https:%2F%2Fportail.cnsa.fr%2F&amp;idsuivi=Id-e8b0c5674f45f234806abe5a" TargetMode="External"/><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slide" Target="slide70.xml"/><Relationship Id="rId24" Type="http://schemas.openxmlformats.org/officeDocument/2006/relationships/slide" Target="slide10.xml"/><Relationship Id="rId5" Type="http://schemas.openxmlformats.org/officeDocument/2006/relationships/slide" Target="slide90.xml"/><Relationship Id="rId15" Type="http://schemas.openxmlformats.org/officeDocument/2006/relationships/image" Target="../media/image80.png"/><Relationship Id="rId23" Type="http://schemas.openxmlformats.org/officeDocument/2006/relationships/image" Target="../media/image4.svg"/><Relationship Id="rId10" Type="http://schemas.openxmlformats.org/officeDocument/2006/relationships/image" Target="../media/image7.png"/><Relationship Id="rId19" Type="http://schemas.openxmlformats.org/officeDocument/2006/relationships/image" Target="../media/image1.png"/><Relationship Id="rId9" Type="http://schemas.openxmlformats.org/officeDocument/2006/relationships/image" Target="../media/image60.png"/><Relationship Id="rId14" Type="http://schemas.openxmlformats.org/officeDocument/2006/relationships/slide" Target="slide60.xml"/><Relationship Id="rId2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1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slide" Target="slide52.xml"/><Relationship Id="rId18" Type="http://schemas.openxmlformats.org/officeDocument/2006/relationships/image" Target="../media/image4.svg"/><Relationship Id="rId3" Type="http://schemas.microsoft.com/office/2018/10/relationships/comments" Target="../comments/modernComment_101_FB7D05570.xml"/><Relationship Id="rId7" Type="http://schemas.openxmlformats.org/officeDocument/2006/relationships/slide" Target="slide80.xml"/><Relationship Id="rId12" Type="http://schemas.openxmlformats.org/officeDocument/2006/relationships/image" Target="../media/image90.png"/><Relationship Id="rId17" Type="http://schemas.openxmlformats.org/officeDocument/2006/relationships/image" Target="../media/image300.png"/><Relationship Id="rId2" Type="http://schemas.openxmlformats.org/officeDocument/2006/relationships/notesSlide" Target="../notesSlides/notesSlide110.xml"/><Relationship Id="rId16" Type="http://schemas.openxmlformats.org/officeDocument/2006/relationships/slide" Target="slide210.xml"/><Relationship Id="rId1" Type="http://schemas.openxmlformats.org/officeDocument/2006/relationships/slideLayout" Target="../slideLayouts/slideLayout12.xml"/><Relationship Id="rId6" Type="http://schemas.openxmlformats.org/officeDocument/2006/relationships/image" Target="../media/image60.png"/><Relationship Id="rId11" Type="http://schemas.openxmlformats.org/officeDocument/2006/relationships/slide" Target="slide60.xml"/><Relationship Id="rId5" Type="http://schemas.openxmlformats.org/officeDocument/2006/relationships/slide" Target="slide90.xml"/><Relationship Id="rId15" Type="http://schemas.openxmlformats.org/officeDocument/2006/relationships/hyperlink" Target="https://portail.cnsa.fr/login?relaystate=https:%2F%2Fportail.cnsa.fr%2F&amp;idsuivi=Id-e8b0c5674f45f234806abe5a" TargetMode="External"/><Relationship Id="rId10" Type="http://schemas.openxmlformats.org/officeDocument/2006/relationships/image" Target="../media/image80.png"/><Relationship Id="rId19" Type="http://schemas.openxmlformats.org/officeDocument/2006/relationships/slide" Target="slide100.xml"/><Relationship Id="rId4" Type="http://schemas.openxmlformats.org/officeDocument/2006/relationships/image" Target="../media/image50.png"/><Relationship Id="rId9" Type="http://schemas.openxmlformats.org/officeDocument/2006/relationships/slide" Target="slide70.xml"/><Relationship Id="rId14" Type="http://schemas.openxmlformats.org/officeDocument/2006/relationships/image" Target="../media/image1.png"/></Relationships>
</file>

<file path=ppt/slides/_rels/slide4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1.png"/></Relationships>
</file>

<file path=ppt/slides/_rels/slide43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svg"/><Relationship Id="rId2" Type="http://schemas.openxmlformats.org/officeDocument/2006/relationships/notesSlide" Target="../notesSlides/notesSlide160.xml"/><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slide" Target="slide210.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4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4.xml"/><Relationship Id="rId7"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https://portail.cnsa.fr/login?relaystate=https:%2F%2Fportail.cnsa.fr%2F&amp;idsuivi=Id-e8b0c5674f45f234806abe5a" TargetMode="External"/><Relationship Id="rId4" Type="http://schemas.openxmlformats.org/officeDocument/2006/relationships/image" Target="../media/image10.png"/><Relationship Id="rId9" Type="http://schemas.openxmlformats.org/officeDocument/2006/relationships/image" Target="../media/image4.sv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5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0.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_rels/slide51.xml.rels><?xml version="1.0" encoding="UTF-8" standalone="yes"?>
<Relationships xmlns="http://schemas.openxmlformats.org/package/2006/relationships"><Relationship Id="rId8" Type="http://schemas.openxmlformats.org/officeDocument/2006/relationships/image" Target="../media/image4.svg"/><Relationship Id="rId3" Type="http://schemas.microsoft.com/office/2018/10/relationships/comments" Target="../comments/modernComment_7FFFFC63_4E6D434B.xml"/><Relationship Id="rId7"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hyperlink" Target="mailto:contact-rama@cnsa.fr" TargetMode="External"/><Relationship Id="rId4" Type="http://schemas.openxmlformats.org/officeDocument/2006/relationships/image" Target="../media/image1.png"/></Relationships>
</file>

<file path=ppt/slides/_rels/slide510.xml.rels><?xml version="1.0" encoding="UTF-8" standalone="yes"?>
<Relationships xmlns="http://schemas.openxmlformats.org/package/2006/relationships"><Relationship Id="rId8" Type="http://schemas.openxmlformats.org/officeDocument/2006/relationships/image" Target="../media/image4.svg"/><Relationship Id="rId3" Type="http://schemas.microsoft.com/office/2018/10/relationships/comments" Target="../comments/modernComment_7FFFFC63_4E6D434B0.xml"/><Relationship Id="rId7" Type="http://schemas.openxmlformats.org/officeDocument/2006/relationships/image" Target="../media/image300.png"/><Relationship Id="rId2" Type="http://schemas.openxmlformats.org/officeDocument/2006/relationships/notesSlide" Target="../notesSlides/notesSlide240.xml"/><Relationship Id="rId1" Type="http://schemas.openxmlformats.org/officeDocument/2006/relationships/slideLayout" Target="../slideLayouts/slideLayout12.xml"/><Relationship Id="rId6" Type="http://schemas.openxmlformats.org/officeDocument/2006/relationships/slide" Target="slide210.xml"/><Relationship Id="rId5" Type="http://schemas.openxmlformats.org/officeDocument/2006/relationships/hyperlink" Target="mailto:contact-rama@cnsa.fr" TargetMode="Externa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slide" Target="slide410.xml"/><Relationship Id="rId7" Type="http://schemas.openxmlformats.org/officeDocument/2006/relationships/slide" Target="slide311.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 Target="slide210.xml"/><Relationship Id="rId5" Type="http://schemas.openxmlformats.org/officeDocument/2006/relationships/hyperlink" Target="https://portail.cnsa.fr/login?relaystate=https:%2F%2Fportail.cnsa.fr%2F&amp;idsuivi=Id-e8b0c5674f45f234806abe5a" TargetMode="External"/><Relationship Id="rId4" Type="http://schemas.openxmlformats.org/officeDocument/2006/relationships/image" Target="../media/image10.png"/><Relationship Id="rId9"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slide" Target="slide410.xml"/><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slide" Target="slide21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slide" Target="slide2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8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svg"/><Relationship Id="rId2" Type="http://schemas.microsoft.com/office/2018/10/relationships/comments" Target="../comments/modernComment_105_68B7B63A0.xml"/><Relationship Id="rId1" Type="http://schemas.openxmlformats.org/officeDocument/2006/relationships/slideLayout" Target="../slideLayouts/slideLayout12.xml"/><Relationship Id="rId6" Type="http://schemas.openxmlformats.org/officeDocument/2006/relationships/image" Target="../media/image300.png"/><Relationship Id="rId5" Type="http://schemas.openxmlformats.org/officeDocument/2006/relationships/slide" Target="slide210.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00.png"/><Relationship Id="rId4" Type="http://schemas.openxmlformats.org/officeDocument/2006/relationships/slide" Target="slide2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86A06-B74A-EED3-6CD1-5BC33DFAB535}"/>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58922FE9-1239-B22F-7101-81FDA7E61D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902" y="1625499"/>
            <a:ext cx="5594866" cy="15621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BE1CD456-9C89-87E0-B6A2-52647EE1AB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948" y="597019"/>
            <a:ext cx="1571625" cy="1562101"/>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50DBCB61-DDBF-973A-3700-F8F29F98C179}"/>
              </a:ext>
            </a:extLst>
          </p:cNvPr>
          <p:cNvSpPr txBox="1"/>
          <p:nvPr/>
        </p:nvSpPr>
        <p:spPr>
          <a:xfrm>
            <a:off x="2641604" y="5151415"/>
            <a:ext cx="7035796" cy="769441"/>
          </a:xfrm>
          <a:prstGeom prst="rect">
            <a:avLst/>
          </a:prstGeom>
          <a:noFill/>
        </p:spPr>
        <p:txBody>
          <a:bodyPr wrap="square">
            <a:spAutoFit/>
          </a:bodyPr>
          <a:lstStyle/>
          <a:p>
            <a:r>
              <a:rPr lang="fr-FR" sz="4400" b="1">
                <a:solidFill>
                  <a:srgbClr val="000000"/>
                </a:solidFill>
              </a:rPr>
              <a:t>Guide utilisateur EHPAD</a:t>
            </a:r>
            <a:endParaRPr lang="en-US" sz="4400" b="1"/>
          </a:p>
        </p:txBody>
      </p:sp>
      <p:sp>
        <p:nvSpPr>
          <p:cNvPr id="8" name="ZoneTexte 7">
            <a:extLst>
              <a:ext uri="{FF2B5EF4-FFF2-40B4-BE49-F238E27FC236}">
                <a16:creationId xmlns:a16="http://schemas.microsoft.com/office/drawing/2014/main" id="{35215236-42A1-75A1-44AD-0B3468CC6CE8}"/>
              </a:ext>
            </a:extLst>
          </p:cNvPr>
          <p:cNvSpPr txBox="1"/>
          <p:nvPr/>
        </p:nvSpPr>
        <p:spPr>
          <a:xfrm>
            <a:off x="4216876" y="6838287"/>
            <a:ext cx="6099242" cy="707886"/>
          </a:xfrm>
          <a:prstGeom prst="rect">
            <a:avLst/>
          </a:prstGeom>
          <a:noFill/>
        </p:spPr>
        <p:txBody>
          <a:bodyPr wrap="square">
            <a:spAutoFit/>
          </a:bodyPr>
          <a:lstStyle/>
          <a:p>
            <a:r>
              <a:rPr lang="fr-FR" sz="4000" b="1">
                <a:solidFill>
                  <a:srgbClr val="000000"/>
                </a:solidFill>
                <a:latin typeface="Aptos" panose="020B0004020202020204" pitchFamily="34" charset="0"/>
              </a:rPr>
              <a:t>SIDOBA – Module RAMA </a:t>
            </a:r>
            <a:endParaRPr lang="en-US" sz="4000" b="1"/>
          </a:p>
        </p:txBody>
      </p:sp>
      <p:sp>
        <p:nvSpPr>
          <p:cNvPr id="10" name="ZoneTexte 9">
            <a:extLst>
              <a:ext uri="{FF2B5EF4-FFF2-40B4-BE49-F238E27FC236}">
                <a16:creationId xmlns:a16="http://schemas.microsoft.com/office/drawing/2014/main" id="{D8DBFC5A-F353-38E7-0245-A61F00A5E91A}"/>
              </a:ext>
            </a:extLst>
          </p:cNvPr>
          <p:cNvSpPr txBox="1"/>
          <p:nvPr/>
        </p:nvSpPr>
        <p:spPr>
          <a:xfrm>
            <a:off x="1225687" y="10136860"/>
            <a:ext cx="9883301" cy="1631216"/>
          </a:xfrm>
          <a:prstGeom prst="rect">
            <a:avLst/>
          </a:prstGeom>
          <a:noFill/>
        </p:spPr>
        <p:txBody>
          <a:bodyPr wrap="square">
            <a:spAutoFit/>
          </a:bodyPr>
          <a:lstStyle/>
          <a:p>
            <a:pPr algn="just"/>
            <a:r>
              <a:rPr lang="fr-FR" sz="2000">
                <a:solidFill>
                  <a:srgbClr val="000000"/>
                </a:solidFill>
                <a:latin typeface="Aptos" panose="020B0004020202020204" pitchFamily="34" charset="0"/>
              </a:rPr>
              <a:t>Ce guide interactif est à destination des </a:t>
            </a:r>
            <a:r>
              <a:rPr lang="fr-FR" sz="2000" b="1">
                <a:solidFill>
                  <a:srgbClr val="000000"/>
                </a:solidFill>
                <a:latin typeface="Aptos" panose="020B0004020202020204" pitchFamily="34" charset="0"/>
              </a:rPr>
              <a:t>médecins coordonnateurs </a:t>
            </a:r>
            <a:r>
              <a:rPr lang="fr-FR" sz="2000">
                <a:solidFill>
                  <a:srgbClr val="000000"/>
                </a:solidFill>
                <a:latin typeface="Aptos" panose="020B0004020202020204" pitchFamily="34" charset="0"/>
              </a:rPr>
              <a:t>et </a:t>
            </a:r>
            <a:r>
              <a:rPr lang="fr-FR" sz="2000" b="1">
                <a:solidFill>
                  <a:srgbClr val="000000"/>
                </a:solidFill>
                <a:latin typeface="Aptos" panose="020B0004020202020204" pitchFamily="34" charset="0"/>
              </a:rPr>
              <a:t>directeurs d’EHPAD. </a:t>
            </a:r>
            <a:r>
              <a:rPr lang="fr-FR" sz="2000">
                <a:solidFill>
                  <a:srgbClr val="000000"/>
                </a:solidFill>
                <a:latin typeface="Aptos" panose="020B0004020202020204" pitchFamily="34" charset="0"/>
              </a:rPr>
              <a:t>Il présente</a:t>
            </a:r>
            <a:r>
              <a:rPr lang="fr-FR" sz="2000" b="1">
                <a:solidFill>
                  <a:srgbClr val="000000"/>
                </a:solidFill>
                <a:latin typeface="Aptos" panose="020B0004020202020204" pitchFamily="34" charset="0"/>
              </a:rPr>
              <a:t> </a:t>
            </a:r>
            <a:r>
              <a:rPr lang="fr-FR" sz="2000">
                <a:solidFill>
                  <a:srgbClr val="000000"/>
                </a:solidFill>
                <a:latin typeface="Aptos" panose="020B0004020202020204" pitchFamily="34" charset="0"/>
              </a:rPr>
              <a:t>un parcours guidé des fonctionnalités du module RAMA de la plateforme SIDOBA, de la connexion jusqu’au dépôt du fichier RAMA. </a:t>
            </a:r>
          </a:p>
          <a:p>
            <a:pPr algn="just"/>
            <a:endParaRPr lang="fr-FR" sz="2000">
              <a:solidFill>
                <a:srgbClr val="000000"/>
              </a:solidFill>
              <a:latin typeface="Aptos" panose="020B0004020202020204" pitchFamily="34" charset="0"/>
            </a:endParaRPr>
          </a:p>
          <a:p>
            <a:pPr algn="just"/>
            <a:endParaRPr lang="fr-FR" sz="2000"/>
          </a:p>
        </p:txBody>
      </p:sp>
      <p:sp>
        <p:nvSpPr>
          <p:cNvPr id="12" name="ZoneTexte 11">
            <a:extLst>
              <a:ext uri="{FF2B5EF4-FFF2-40B4-BE49-F238E27FC236}">
                <a16:creationId xmlns:a16="http://schemas.microsoft.com/office/drawing/2014/main" id="{CD097E1B-2FD8-C993-004D-7429007DF726}"/>
              </a:ext>
            </a:extLst>
          </p:cNvPr>
          <p:cNvSpPr txBox="1"/>
          <p:nvPr/>
        </p:nvSpPr>
        <p:spPr>
          <a:xfrm>
            <a:off x="1772866" y="13173550"/>
            <a:ext cx="8646269" cy="369332"/>
          </a:xfrm>
          <a:prstGeom prst="rect">
            <a:avLst/>
          </a:prstGeom>
          <a:noFill/>
        </p:spPr>
        <p:txBody>
          <a:bodyPr wrap="square" lIns="91440" tIns="45720" rIns="91440" bIns="45720" anchor="t">
            <a:spAutoFit/>
          </a:bodyPr>
          <a:lstStyle/>
          <a:p>
            <a:pPr algn="ctr"/>
            <a:r>
              <a:rPr lang="fr-FR" i="1">
                <a:solidFill>
                  <a:srgbClr val="000000"/>
                </a:solidFill>
                <a:latin typeface="Aptos"/>
              </a:rPr>
              <a:t>NB : Version 2026 du guide utilisateur. Dernière mise à jour : 03/2026</a:t>
            </a:r>
            <a:endParaRPr lang="fr-FR"/>
          </a:p>
        </p:txBody>
      </p:sp>
    </p:spTree>
    <p:extLst>
      <p:ext uri="{BB962C8B-B14F-4D97-AF65-F5344CB8AC3E}">
        <p14:creationId xmlns:p14="http://schemas.microsoft.com/office/powerpoint/2010/main" val="2831566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7ECCD-9FA7-274A-9ABA-15BB011C72AF}"/>
            </a:ext>
          </a:extLst>
        </p:cNvPr>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7" name="Zoom de diapositive 6">
                <a:extLst>
                  <a:ext uri="{FF2B5EF4-FFF2-40B4-BE49-F238E27FC236}">
                    <a16:creationId xmlns:a16="http://schemas.microsoft.com/office/drawing/2014/main" id="{294B645F-A92F-3EF1-80EF-182040934101}"/>
                  </a:ext>
                </a:extLst>
              </p:cNvPr>
              <p:cNvGraphicFramePr>
                <a:graphicFrameLocks noChangeAspect="1"/>
              </p:cNvGraphicFramePr>
              <p:nvPr>
                <p:extLst>
                  <p:ext uri="{D42A27DB-BD31-4B8C-83A1-F6EECF244321}">
                    <p14:modId xmlns:p14="http://schemas.microsoft.com/office/powerpoint/2010/main" val="1533688442"/>
                  </p:ext>
                </p:extLst>
              </p:nvPr>
            </p:nvGraphicFramePr>
            <p:xfrm>
              <a:off x="8097990" y="2783473"/>
              <a:ext cx="2510960" cy="4064000"/>
            </p:xfrm>
            <a:graphic>
              <a:graphicData uri="http://schemas.microsoft.com/office/powerpoint/2016/slidezoom">
                <pslz:sldZm>
                  <pslz:sldZmObj sldId="268" cId="760987664">
                    <pslz:zmPr id="{3F3896C5-8511-41F1-BC00-C0464B7ECC5B}" returnToParent="0" transitionDur="1000">
                      <p166:blipFill xmlns:p166="http://schemas.microsoft.com/office/powerpoint/2016/6/main">
                        <a:blip r:embed="rId3"/>
                        <a:stretch>
                          <a:fillRect/>
                        </a:stretch>
                      </p166:blipFill>
                      <p166:spPr xmlns:p166="http://schemas.microsoft.com/office/powerpoint/2016/6/main">
                        <a:xfrm>
                          <a:off x="0" y="0"/>
                          <a:ext cx="2510960" cy="4064000"/>
                        </a:xfrm>
                        <a:prstGeom prst="rect">
                          <a:avLst/>
                        </a:prstGeom>
                        <a:ln w="3175">
                          <a:solidFill>
                            <a:prstClr val="ltGray"/>
                          </a:solidFill>
                        </a:ln>
                      </p166:spPr>
                    </pslz:zmPr>
                  </pslz:sldZmObj>
                </pslz:sldZm>
              </a:graphicData>
            </a:graphic>
          </p:graphicFrame>
        </mc:Choice>
        <mc:Fallback xmlns="">
          <p:pic>
            <p:nvPicPr>
              <p:cNvPr id="7" name="Zoom de diapositive 6">
                <a:hlinkClick r:id="rId4" action="ppaction://hlinksldjump"/>
                <a:extLst>
                  <a:ext uri="{FF2B5EF4-FFF2-40B4-BE49-F238E27FC236}">
                    <a16:creationId xmlns:a16="http://schemas.microsoft.com/office/drawing/2014/main" id="{294B645F-A92F-3EF1-80EF-182040934101}"/>
                  </a:ext>
                </a:extLst>
              </p:cNvPr>
              <p:cNvPicPr>
                <a:picLocks noGrp="1" noRot="1" noChangeAspect="1" noMove="1" noResize="1" noEditPoints="1" noAdjustHandles="1" noChangeArrowheads="1" noChangeShapeType="1"/>
              </p:cNvPicPr>
              <p:nvPr/>
            </p:nvPicPr>
            <p:blipFill>
              <a:blip r:embed="rId5"/>
              <a:stretch>
                <a:fillRect/>
              </a:stretch>
            </p:blipFill>
            <p:spPr>
              <a:xfrm>
                <a:off x="8097990" y="2783473"/>
                <a:ext cx="2510960" cy="4064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Zoom de diapositive 12">
                <a:extLst>
                  <a:ext uri="{FF2B5EF4-FFF2-40B4-BE49-F238E27FC236}">
                    <a16:creationId xmlns:a16="http://schemas.microsoft.com/office/drawing/2014/main" id="{A2AD46D9-C5D1-39C2-B62C-338421BB3477}"/>
                  </a:ext>
                </a:extLst>
              </p:cNvPr>
              <p:cNvGraphicFramePr>
                <a:graphicFrameLocks noChangeAspect="1"/>
              </p:cNvGraphicFramePr>
              <p:nvPr>
                <p:extLst>
                  <p:ext uri="{D42A27DB-BD31-4B8C-83A1-F6EECF244321}">
                    <p14:modId xmlns:p14="http://schemas.microsoft.com/office/powerpoint/2010/main" val="3028105762"/>
                  </p:ext>
                </p:extLst>
              </p:nvPr>
            </p:nvGraphicFramePr>
            <p:xfrm>
              <a:off x="4633108" y="2783473"/>
              <a:ext cx="2510959" cy="4064000"/>
            </p:xfrm>
            <a:graphic>
              <a:graphicData uri="http://schemas.microsoft.com/office/powerpoint/2016/slidezoom">
                <pslz:sldZm>
                  <pslz:sldZmObj sldId="267" cId="3796834713">
                    <pslz:zmPr id="{49AB2356-CE6A-47FE-972B-E8C3CD44407F}" returnToParent="0" transitionDur="1000">
                      <p166:blipFill xmlns:p166="http://schemas.microsoft.com/office/powerpoint/2016/6/main">
                        <a:blip r:embed="rId6"/>
                        <a:stretch>
                          <a:fillRect/>
                        </a:stretch>
                      </p166:blipFill>
                      <p166:spPr xmlns:p166="http://schemas.microsoft.com/office/powerpoint/2016/6/main">
                        <a:xfrm>
                          <a:off x="0" y="0"/>
                          <a:ext cx="2510959" cy="4064000"/>
                        </a:xfrm>
                        <a:prstGeom prst="rect">
                          <a:avLst/>
                        </a:prstGeom>
                        <a:ln w="3175">
                          <a:solidFill>
                            <a:prstClr val="ltGray"/>
                          </a:solidFill>
                        </a:ln>
                      </p166:spPr>
                    </pslz:zmPr>
                  </pslz:sldZmObj>
                </pslz:sldZm>
              </a:graphicData>
            </a:graphic>
          </p:graphicFrame>
        </mc:Choice>
        <mc:Fallback xmlns="">
          <p:pic>
            <p:nvPicPr>
              <p:cNvPr id="13" name="Zoom de diapositive 12">
                <a:hlinkClick r:id="rId7" action="ppaction://hlinksldjump"/>
                <a:extLst>
                  <a:ext uri="{FF2B5EF4-FFF2-40B4-BE49-F238E27FC236}">
                    <a16:creationId xmlns:a16="http://schemas.microsoft.com/office/drawing/2014/main" id="{A2AD46D9-C5D1-39C2-B62C-338421BB3477}"/>
                  </a:ext>
                </a:extLst>
              </p:cNvPr>
              <p:cNvPicPr>
                <a:picLocks noGrp="1" noRot="1" noChangeAspect="1" noMove="1" noResize="1" noEditPoints="1" noAdjustHandles="1" noChangeArrowheads="1" noChangeShapeType="1"/>
              </p:cNvPicPr>
              <p:nvPr/>
            </p:nvPicPr>
            <p:blipFill>
              <a:blip r:embed="rId8"/>
              <a:stretch>
                <a:fillRect/>
              </a:stretch>
            </p:blipFill>
            <p:spPr>
              <a:xfrm>
                <a:off x="4633108" y="2783473"/>
                <a:ext cx="2510959" cy="4064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6" name="Zoom de diapositive 5">
                <a:extLst>
                  <a:ext uri="{FF2B5EF4-FFF2-40B4-BE49-F238E27FC236}">
                    <a16:creationId xmlns:a16="http://schemas.microsoft.com/office/drawing/2014/main" id="{8F1E9C26-7D75-2839-5F61-9224298DB0C0}"/>
                  </a:ext>
                </a:extLst>
              </p:cNvPr>
              <p:cNvGraphicFramePr>
                <a:graphicFrameLocks noChangeAspect="1"/>
              </p:cNvGraphicFramePr>
              <p:nvPr>
                <p:extLst>
                  <p:ext uri="{D42A27DB-BD31-4B8C-83A1-F6EECF244321}">
                    <p14:modId xmlns:p14="http://schemas.microsoft.com/office/powerpoint/2010/main" val="2674319841"/>
                  </p:ext>
                </p:extLst>
              </p:nvPr>
            </p:nvGraphicFramePr>
            <p:xfrm>
              <a:off x="1146585" y="2790869"/>
              <a:ext cx="2510959" cy="4064000"/>
            </p:xfrm>
            <a:graphic>
              <a:graphicData uri="http://schemas.microsoft.com/office/powerpoint/2016/slidezoom">
                <pslz:sldZm>
                  <pslz:sldZmObj sldId="266" cId="2751032747">
                    <pslz:zmPr id="{E6530716-A258-4C1E-92C2-91671C5385BD}" returnToParent="0" transitionDur="1000">
                      <p166:blipFill xmlns:p166="http://schemas.microsoft.com/office/powerpoint/2016/6/main">
                        <a:blip r:embed="rId9"/>
                        <a:stretch>
                          <a:fillRect/>
                        </a:stretch>
                      </p166:blipFill>
                      <p166:spPr xmlns:p166="http://schemas.microsoft.com/office/powerpoint/2016/6/main">
                        <a:xfrm>
                          <a:off x="0" y="0"/>
                          <a:ext cx="2510959" cy="4064000"/>
                        </a:xfrm>
                        <a:prstGeom prst="rect">
                          <a:avLst/>
                        </a:prstGeom>
                        <a:ln w="3175">
                          <a:solidFill>
                            <a:prstClr val="ltGray"/>
                          </a:solidFill>
                        </a:ln>
                      </p166:spPr>
                    </pslz:zmPr>
                  </pslz:sldZmObj>
                </pslz:sldZm>
              </a:graphicData>
            </a:graphic>
          </p:graphicFrame>
        </mc:Choice>
        <mc:Fallback xmlns="">
          <p:pic>
            <p:nvPicPr>
              <p:cNvPr id="6" name="Zoom de diapositive 5">
                <a:hlinkClick r:id="rId10" action="ppaction://hlinksldjump"/>
                <a:extLst>
                  <a:ext uri="{FF2B5EF4-FFF2-40B4-BE49-F238E27FC236}">
                    <a16:creationId xmlns:a16="http://schemas.microsoft.com/office/drawing/2014/main" id="{8F1E9C26-7D75-2839-5F61-9224298DB0C0}"/>
                  </a:ext>
                </a:extLst>
              </p:cNvPr>
              <p:cNvPicPr>
                <a:picLocks noGrp="1" noRot="1" noChangeAspect="1" noMove="1" noResize="1" noEditPoints="1" noAdjustHandles="1" noChangeArrowheads="1" noChangeShapeType="1"/>
              </p:cNvPicPr>
              <p:nvPr/>
            </p:nvPicPr>
            <p:blipFill>
              <a:blip r:embed="rId11"/>
              <a:stretch>
                <a:fillRect/>
              </a:stretch>
            </p:blipFill>
            <p:spPr>
              <a:xfrm>
                <a:off x="1146585" y="2790869"/>
                <a:ext cx="2510959" cy="4064000"/>
              </a:xfrm>
              <a:prstGeom prst="rect">
                <a:avLst/>
              </a:prstGeom>
              <a:ln w="3175">
                <a:solidFill>
                  <a:prstClr val="ltGray"/>
                </a:solidFill>
              </a:ln>
            </p:spPr>
          </p:pic>
        </mc:Fallback>
      </mc:AlternateContent>
      <p:pic>
        <p:nvPicPr>
          <p:cNvPr id="8" name="Picture 2">
            <a:extLst>
              <a:ext uri="{FF2B5EF4-FFF2-40B4-BE49-F238E27FC236}">
                <a16:creationId xmlns:a16="http://schemas.microsoft.com/office/drawing/2014/main" id="{7BC9B55D-E8B2-2B26-BECD-57673C1F96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B4C2B65-C4CC-038E-1F8D-924F53A179F4}"/>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20" name="Rectangle 19">
            <a:hlinkClick r:id="" action="ppaction://noaction"/>
            <a:extLst>
              <a:ext uri="{FF2B5EF4-FFF2-40B4-BE49-F238E27FC236}">
                <a16:creationId xmlns:a16="http://schemas.microsoft.com/office/drawing/2014/main" id="{9FE170E2-E0C2-8D33-77FA-569B62ABF29E}"/>
              </a:ext>
            </a:extLst>
          </p:cNvPr>
          <p:cNvSpPr/>
          <p:nvPr/>
        </p:nvSpPr>
        <p:spPr>
          <a:xfrm>
            <a:off x="1159284" y="5872106"/>
            <a:ext cx="2510959" cy="982748"/>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Accès au portail CNSA : </a:t>
            </a:r>
            <a:r>
              <a:rPr lang="fr-FR" sz="1300" u="sng">
                <a:solidFill>
                  <a:schemeClr val="tx1"/>
                </a:solidFill>
                <a:hlinkClick r:id="rId13">
                  <a:extLst>
                    <a:ext uri="{A12FA001-AC4F-418D-AE19-62706E023703}">
                      <ahyp:hlinkClr xmlns:ahyp="http://schemas.microsoft.com/office/drawing/2018/hyperlinkcolor" val="tx"/>
                    </a:ext>
                  </a:extLst>
                </a:hlinkClick>
              </a:rPr>
              <a:t>https://portail.cnsa.fr</a:t>
            </a:r>
            <a:endParaRPr lang="fr-FR" sz="1300" b="1">
              <a:solidFill>
                <a:schemeClr val="tx1"/>
              </a:solidFill>
            </a:endParaRP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11</a:t>
            </a:r>
            <a:endParaRPr lang="fr-FR" sz="1300">
              <a:solidFill>
                <a:srgbClr val="7030A0"/>
              </a:solidFill>
            </a:endParaRPr>
          </a:p>
        </p:txBody>
      </p:sp>
      <p:sp>
        <p:nvSpPr>
          <p:cNvPr id="21" name="Rectangle 20">
            <a:hlinkClick r:id="" action="ppaction://noaction"/>
            <a:extLst>
              <a:ext uri="{FF2B5EF4-FFF2-40B4-BE49-F238E27FC236}">
                <a16:creationId xmlns:a16="http://schemas.microsoft.com/office/drawing/2014/main" id="{E734BC2C-DE82-DF3A-62B4-105AA11A7C87}"/>
              </a:ext>
            </a:extLst>
          </p:cNvPr>
          <p:cNvSpPr/>
          <p:nvPr/>
        </p:nvSpPr>
        <p:spPr>
          <a:xfrm>
            <a:off x="4631775" y="5877030"/>
            <a:ext cx="2510959" cy="977825"/>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Je saisis mon identifiant et mon mot de passe puis je clique sur « se connecter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12</a:t>
            </a:r>
            <a:endParaRPr lang="fr-FR" sz="1300">
              <a:solidFill>
                <a:srgbClr val="7030A0"/>
              </a:solidFill>
            </a:endParaRPr>
          </a:p>
        </p:txBody>
      </p:sp>
      <p:sp>
        <p:nvSpPr>
          <p:cNvPr id="22" name="Rectangle 21">
            <a:hlinkClick r:id="" action="ppaction://noaction"/>
            <a:extLst>
              <a:ext uri="{FF2B5EF4-FFF2-40B4-BE49-F238E27FC236}">
                <a16:creationId xmlns:a16="http://schemas.microsoft.com/office/drawing/2014/main" id="{82FAE067-E172-0C41-545A-3D7CD1294211}"/>
              </a:ext>
            </a:extLst>
          </p:cNvPr>
          <p:cNvSpPr/>
          <p:nvPr/>
        </p:nvSpPr>
        <p:spPr>
          <a:xfrm>
            <a:off x="8097991" y="5891441"/>
            <a:ext cx="2510959" cy="96341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Sélectionner le module RAMA</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13</a:t>
            </a:r>
            <a:endParaRPr lang="fr-FR" sz="1300">
              <a:solidFill>
                <a:srgbClr val="7030A0"/>
              </a:solidFill>
            </a:endParaRPr>
          </a:p>
        </p:txBody>
      </p:sp>
      <p:cxnSp>
        <p:nvCxnSpPr>
          <p:cNvPr id="23" name="Connecteur droit avec flèche 22">
            <a:extLst>
              <a:ext uri="{FF2B5EF4-FFF2-40B4-BE49-F238E27FC236}">
                <a16:creationId xmlns:a16="http://schemas.microsoft.com/office/drawing/2014/main" id="{5659496D-5047-3861-0F46-52E083DC32B4}"/>
              </a:ext>
            </a:extLst>
          </p:cNvPr>
          <p:cNvCxnSpPr>
            <a:cxnSpLocks/>
          </p:cNvCxnSpPr>
          <p:nvPr/>
        </p:nvCxnSpPr>
        <p:spPr>
          <a:xfrm>
            <a:off x="3813137" y="5034700"/>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3AF81C20-1DC8-48DB-54B3-6DB53C4E5FFB}"/>
              </a:ext>
            </a:extLst>
          </p:cNvPr>
          <p:cNvCxnSpPr>
            <a:cxnSpLocks/>
          </p:cNvCxnSpPr>
          <p:nvPr/>
        </p:nvCxnSpPr>
        <p:spPr>
          <a:xfrm>
            <a:off x="7282777" y="5034700"/>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Ellipse 26">
            <a:hlinkClick r:id="" action="ppaction://noaction"/>
            <a:extLst>
              <a:ext uri="{FF2B5EF4-FFF2-40B4-BE49-F238E27FC236}">
                <a16:creationId xmlns:a16="http://schemas.microsoft.com/office/drawing/2014/main" id="{12EAC54C-F57C-A184-2B4B-D37E1AF20F9D}"/>
              </a:ext>
            </a:extLst>
          </p:cNvPr>
          <p:cNvSpPr/>
          <p:nvPr/>
        </p:nvSpPr>
        <p:spPr>
          <a:xfrm>
            <a:off x="3289861" y="2653556"/>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1</a:t>
            </a:r>
            <a:endParaRPr lang="fr-FR" sz="1600" b="1">
              <a:latin typeface="Ubuntu" panose="020B0504030602030204" pitchFamily="34" charset="0"/>
            </a:endParaRPr>
          </a:p>
        </p:txBody>
      </p:sp>
      <p:sp>
        <p:nvSpPr>
          <p:cNvPr id="28" name="Ellipse 27">
            <a:hlinkClick r:id="" action="ppaction://noaction"/>
            <a:extLst>
              <a:ext uri="{FF2B5EF4-FFF2-40B4-BE49-F238E27FC236}">
                <a16:creationId xmlns:a16="http://schemas.microsoft.com/office/drawing/2014/main" id="{A0894299-A71D-CD52-33CF-5585CA7AAF85}"/>
              </a:ext>
            </a:extLst>
          </p:cNvPr>
          <p:cNvSpPr/>
          <p:nvPr/>
        </p:nvSpPr>
        <p:spPr>
          <a:xfrm>
            <a:off x="6848071" y="2629091"/>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2</a:t>
            </a:r>
          </a:p>
        </p:txBody>
      </p:sp>
      <p:sp>
        <p:nvSpPr>
          <p:cNvPr id="29" name="Ellipse 28">
            <a:hlinkClick r:id="" action="ppaction://noaction"/>
            <a:extLst>
              <a:ext uri="{FF2B5EF4-FFF2-40B4-BE49-F238E27FC236}">
                <a16:creationId xmlns:a16="http://schemas.microsoft.com/office/drawing/2014/main" id="{3C098B31-46FD-D890-801B-692CE9F5EFE0}"/>
              </a:ext>
            </a:extLst>
          </p:cNvPr>
          <p:cNvSpPr/>
          <p:nvPr/>
        </p:nvSpPr>
        <p:spPr>
          <a:xfrm>
            <a:off x="10235792" y="2667498"/>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3</a:t>
            </a:r>
          </a:p>
        </p:txBody>
      </p:sp>
      <p:sp>
        <p:nvSpPr>
          <p:cNvPr id="3" name="ZoneTexte 2">
            <a:extLst>
              <a:ext uri="{FF2B5EF4-FFF2-40B4-BE49-F238E27FC236}">
                <a16:creationId xmlns:a16="http://schemas.microsoft.com/office/drawing/2014/main" id="{76290A93-5387-B65B-8BEE-E10E040446A4}"/>
              </a:ext>
            </a:extLst>
          </p:cNvPr>
          <p:cNvSpPr txBox="1"/>
          <p:nvPr/>
        </p:nvSpPr>
        <p:spPr>
          <a:xfrm>
            <a:off x="680936" y="1206231"/>
            <a:ext cx="8560340" cy="1446550"/>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400" b="1"/>
              <a:t>b. Modalités de connexion à l’outil</a:t>
            </a:r>
          </a:p>
          <a:p>
            <a:endParaRPr lang="fr-FR" sz="1600" b="1">
              <a:latin typeface="+mj-lt"/>
            </a:endParaRPr>
          </a:p>
          <a:p>
            <a:endParaRPr lang="fr-FR" sz="1600" b="1">
              <a:latin typeface="+mj-lt"/>
            </a:endParaRPr>
          </a:p>
        </p:txBody>
      </p:sp>
      <p:sp>
        <p:nvSpPr>
          <p:cNvPr id="4" name="ZoneTexte 3">
            <a:extLst>
              <a:ext uri="{FF2B5EF4-FFF2-40B4-BE49-F238E27FC236}">
                <a16:creationId xmlns:a16="http://schemas.microsoft.com/office/drawing/2014/main" id="{98E3D8BB-48E8-2574-30CE-0BD97599B198}"/>
              </a:ext>
            </a:extLst>
          </p:cNvPr>
          <p:cNvSpPr txBox="1"/>
          <p:nvPr/>
        </p:nvSpPr>
        <p:spPr>
          <a:xfrm>
            <a:off x="1146585" y="6893756"/>
            <a:ext cx="2538282" cy="1169551"/>
          </a:xfrm>
          <a:prstGeom prst="rect">
            <a:avLst/>
          </a:prstGeom>
          <a:noFill/>
        </p:spPr>
        <p:txBody>
          <a:bodyPr wrap="square" rtlCol="0">
            <a:spAutoFit/>
          </a:bodyPr>
          <a:lstStyle/>
          <a:p>
            <a:pPr algn="just"/>
            <a:r>
              <a:rPr lang="fr-FR" sz="1300" b="1">
                <a:solidFill>
                  <a:srgbClr val="000000"/>
                </a:solidFill>
              </a:rPr>
              <a:t>Conseil d’utilisation</a:t>
            </a:r>
            <a:r>
              <a:rPr lang="fr-FR" sz="1300">
                <a:solidFill>
                  <a:srgbClr val="000000"/>
                </a:solidFill>
              </a:rPr>
              <a:t> : utiliser Microsoft Edge ou Google Chrome pour une avoir une meilleure expérience utilisateur </a:t>
            </a:r>
          </a:p>
          <a:p>
            <a:endParaRPr lang="fr-FR"/>
          </a:p>
        </p:txBody>
      </p:sp>
      <p:sp>
        <p:nvSpPr>
          <p:cNvPr id="15" name="ZoneTexte 14">
            <a:extLst>
              <a:ext uri="{FF2B5EF4-FFF2-40B4-BE49-F238E27FC236}">
                <a16:creationId xmlns:a16="http://schemas.microsoft.com/office/drawing/2014/main" id="{98990475-01EC-F439-786B-0F9128607352}"/>
              </a:ext>
            </a:extLst>
          </p:cNvPr>
          <p:cNvSpPr txBox="1"/>
          <p:nvPr/>
        </p:nvSpPr>
        <p:spPr>
          <a:xfrm>
            <a:off x="8078279" y="6896969"/>
            <a:ext cx="2530675" cy="769441"/>
          </a:xfrm>
          <a:prstGeom prst="rect">
            <a:avLst/>
          </a:prstGeom>
          <a:noFill/>
        </p:spPr>
        <p:txBody>
          <a:bodyPr wrap="square" rtlCol="0">
            <a:spAutoFit/>
          </a:bodyPr>
          <a:lstStyle/>
          <a:p>
            <a:pPr algn="just"/>
            <a:r>
              <a:rPr lang="fr-FR" sz="1300" b="1">
                <a:solidFill>
                  <a:srgbClr val="000000"/>
                </a:solidFill>
              </a:rPr>
              <a:t>Note</a:t>
            </a:r>
            <a:r>
              <a:rPr lang="fr-FR" sz="1300">
                <a:solidFill>
                  <a:srgbClr val="000000"/>
                </a:solidFill>
              </a:rPr>
              <a:t> : tous les utilisateurs ont le même type de profil </a:t>
            </a:r>
            <a:endParaRPr lang="fr-FR" sz="1300"/>
          </a:p>
          <a:p>
            <a:endParaRPr lang="fr-FR"/>
          </a:p>
        </p:txBody>
      </p:sp>
      <p:sp>
        <p:nvSpPr>
          <p:cNvPr id="2" name="Flèche : droite 1">
            <a:extLst>
              <a:ext uri="{FF2B5EF4-FFF2-40B4-BE49-F238E27FC236}">
                <a16:creationId xmlns:a16="http://schemas.microsoft.com/office/drawing/2014/main" id="{8B9FDB8B-70B9-076D-C3A2-AD644C6C5BAD}"/>
              </a:ext>
            </a:extLst>
          </p:cNvPr>
          <p:cNvSpPr/>
          <p:nvPr/>
        </p:nvSpPr>
        <p:spPr>
          <a:xfrm>
            <a:off x="311695" y="14986268"/>
            <a:ext cx="2050490" cy="817892"/>
          </a:xfrm>
          <a:prstGeom prst="rightArrow">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a:solidFill>
                  <a:schemeClr val="tx1"/>
                </a:solidFill>
                <a:hlinkClick r:id="rId14" action="ppaction://hlinksldjump">
                  <a:extLst>
                    <a:ext uri="{A12FA001-AC4F-418D-AE19-62706E023703}">
                      <ahyp:hlinkClr xmlns:ahyp="http://schemas.microsoft.com/office/drawing/2018/hyperlinkcolor" val="tx"/>
                    </a:ext>
                  </a:extLst>
                </a:hlinkClick>
              </a:rPr>
              <a:t>Pour passer les explications détaillées </a:t>
            </a:r>
            <a:endParaRPr lang="en-US" sz="1300">
              <a:solidFill>
                <a:schemeClr val="tx1"/>
              </a:solidFill>
            </a:endParaRPr>
          </a:p>
        </p:txBody>
      </p:sp>
      <p:sp>
        <p:nvSpPr>
          <p:cNvPr id="5" name="Espace réservé du numéro de diapositive 3">
            <a:extLst>
              <a:ext uri="{FF2B5EF4-FFF2-40B4-BE49-F238E27FC236}">
                <a16:creationId xmlns:a16="http://schemas.microsoft.com/office/drawing/2014/main" id="{55D9D653-5A56-B5ED-DD24-5DFC9C4D3BF9}"/>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10</a:t>
            </a:fld>
            <a:endParaRPr lang="en-US"/>
          </a:p>
        </p:txBody>
      </p:sp>
      <p:grpSp>
        <p:nvGrpSpPr>
          <p:cNvPr id="10" name="Groupe 9">
            <a:extLst>
              <a:ext uri="{FF2B5EF4-FFF2-40B4-BE49-F238E27FC236}">
                <a16:creationId xmlns:a16="http://schemas.microsoft.com/office/drawing/2014/main" id="{26604896-6E73-74AB-6013-AD3A9137E0EA}"/>
              </a:ext>
            </a:extLst>
          </p:cNvPr>
          <p:cNvGrpSpPr/>
          <p:nvPr/>
        </p:nvGrpSpPr>
        <p:grpSpPr>
          <a:xfrm>
            <a:off x="11449288" y="317210"/>
            <a:ext cx="421861" cy="419762"/>
            <a:chOff x="11231752" y="95107"/>
            <a:chExt cx="825500" cy="812800"/>
          </a:xfrm>
        </p:grpSpPr>
        <p:sp>
          <p:nvSpPr>
            <p:cNvPr id="11" name="Ellipse 10">
              <a:extLst>
                <a:ext uri="{FF2B5EF4-FFF2-40B4-BE49-F238E27FC236}">
                  <a16:creationId xmlns:a16="http://schemas.microsoft.com/office/drawing/2014/main" id="{2D327EF9-04FB-C6BB-662F-9CFF93BDED97}"/>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7" name="Graphique 3" descr="Logement avec un remplissage uni">
              <a:hlinkClick r:id="rId15" action="ppaction://hlinksldjump"/>
              <a:extLst>
                <a:ext uri="{FF2B5EF4-FFF2-40B4-BE49-F238E27FC236}">
                  <a16:creationId xmlns:a16="http://schemas.microsoft.com/office/drawing/2014/main" id="{04573A10-30CC-27EC-E793-A92603251CE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7060799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7ECCD-9FA7-274A-9ABA-15BB011C72AF}"/>
            </a:ext>
          </a:extLst>
        </p:cNvPr>
        <p:cNvGrpSpPr/>
        <p:nvPr/>
      </p:nvGrpSpPr>
      <p:grpSpPr>
        <a:xfrm>
          <a:off x="0" y="0"/>
          <a:ext cx="0" cy="0"/>
          <a:chOff x="0" y="0"/>
          <a:chExt cx="0" cy="0"/>
        </a:xfrm>
      </p:grpSpPr>
      <mc:AlternateContent xmlns:mc="http://schemas.openxmlformats.org/markup-compatibility/2006">
        <mc:Choice xmlns:pslz="http://schemas.microsoft.com/office/powerpoint/2016/slidezoom" Requires="pslz">
          <p:graphicFrame>
            <p:nvGraphicFramePr>
              <p:cNvPr id="7" name="Zoom de diapositive 6">
                <a:extLst>
                  <a:ext uri="{FF2B5EF4-FFF2-40B4-BE49-F238E27FC236}">
                    <a16:creationId xmlns:a16="http://schemas.microsoft.com/office/drawing/2014/main" id="{294B645F-A92F-3EF1-80EF-182040934101}"/>
                  </a:ext>
                </a:extLst>
              </p:cNvPr>
              <p:cNvGraphicFramePr>
                <a:graphicFrameLocks noChangeAspect="1"/>
              </p:cNvGraphicFramePr>
              <p:nvPr>
                <p:extLst>
                  <p:ext uri="{D42A27DB-BD31-4B8C-83A1-F6EECF244321}">
                    <p14:modId xmlns:p14="http://schemas.microsoft.com/office/powerpoint/2010/main" val="1533688442"/>
                  </p:ext>
                </p:extLst>
              </p:nvPr>
            </p:nvGraphicFramePr>
            <p:xfrm>
              <a:off x="8097990" y="2783473"/>
              <a:ext cx="2510960" cy="4064000"/>
            </p:xfrm>
            <a:graphic>
              <a:graphicData uri="http://schemas.microsoft.com/office/powerpoint/2016/slidezoom">
                <pslz:sldZm>
                  <pslz:sldZmObj sldId="268" cId="760987664">
                    <pslz:zmPr id="{3F3896C5-8511-41F1-BC00-C0464B7ECC5B}" returnToParent="0" transitionDur="1000">
                      <p166:blipFill xmlns:p166="http://schemas.microsoft.com/office/powerpoint/2016/6/main">
                        <a:blip r:embed="rId3"/>
                        <a:stretch>
                          <a:fillRect/>
                        </a:stretch>
                      </p166:blipFill>
                      <p166:spPr xmlns:p166="http://schemas.microsoft.com/office/powerpoint/2016/6/main">
                        <a:xfrm>
                          <a:off x="0" y="0"/>
                          <a:ext cx="2510960" cy="4064000"/>
                        </a:xfrm>
                        <a:prstGeom prst="rect">
                          <a:avLst/>
                        </a:prstGeom>
                        <a:ln w="3175">
                          <a:solidFill>
                            <a:prstClr val="ltGray"/>
                          </a:solidFill>
                        </a:ln>
                      </p166:spPr>
                    </pslz:zmPr>
                  </pslz:sldZmObj>
                </pslz:sldZm>
              </a:graphicData>
            </a:graphic>
          </p:graphicFrame>
        </mc:Choice>
        <mc:Fallback>
          <p:pic>
            <p:nvPicPr>
              <p:cNvPr id="7" name="Zoom de diapositive 6">
                <a:hlinkClick r:id="rId4" action="ppaction://hlinksldjump"/>
                <a:extLst>
                  <a:ext uri="{FF2B5EF4-FFF2-40B4-BE49-F238E27FC236}">
                    <a16:creationId xmlns:a16="http://schemas.microsoft.com/office/drawing/2014/main" id="{294B645F-A92F-3EF1-80EF-182040934101}"/>
                  </a:ext>
                </a:extLst>
              </p:cNvPr>
              <p:cNvPicPr>
                <a:picLocks noGrp="1" noRot="1" noChangeAspect="1" noMove="1" noResize="1" noEditPoints="1" noAdjustHandles="1" noChangeArrowheads="1" noChangeShapeType="1"/>
              </p:cNvPicPr>
              <p:nvPr/>
            </p:nvPicPr>
            <p:blipFill>
              <a:blip r:embed="rId3"/>
              <a:stretch>
                <a:fillRect/>
              </a:stretch>
            </p:blipFill>
            <p:spPr>
              <a:xfrm>
                <a:off x="8097990" y="2783473"/>
                <a:ext cx="2510960"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3" name="Zoom de diapositive 12">
                <a:extLst>
                  <a:ext uri="{FF2B5EF4-FFF2-40B4-BE49-F238E27FC236}">
                    <a16:creationId xmlns:a16="http://schemas.microsoft.com/office/drawing/2014/main" id="{A2AD46D9-C5D1-39C2-B62C-338421BB3477}"/>
                  </a:ext>
                </a:extLst>
              </p:cNvPr>
              <p:cNvGraphicFramePr>
                <a:graphicFrameLocks noChangeAspect="1"/>
              </p:cNvGraphicFramePr>
              <p:nvPr>
                <p:extLst>
                  <p:ext uri="{D42A27DB-BD31-4B8C-83A1-F6EECF244321}">
                    <p14:modId xmlns:p14="http://schemas.microsoft.com/office/powerpoint/2010/main" val="3028105762"/>
                  </p:ext>
                </p:extLst>
              </p:nvPr>
            </p:nvGraphicFramePr>
            <p:xfrm>
              <a:off x="4633108" y="2783473"/>
              <a:ext cx="2510959" cy="4064000"/>
            </p:xfrm>
            <a:graphic>
              <a:graphicData uri="http://schemas.microsoft.com/office/powerpoint/2016/slidezoom">
                <pslz:sldZm>
                  <pslz:sldZmObj sldId="267" cId="3796834713">
                    <pslz:zmPr id="{49AB2356-CE6A-47FE-972B-E8C3CD44407F}" returnToParent="0" transitionDur="1000">
                      <p166:blipFill xmlns:p166="http://schemas.microsoft.com/office/powerpoint/2016/6/main">
                        <a:blip r:embed="rId5"/>
                        <a:stretch>
                          <a:fillRect/>
                        </a:stretch>
                      </p166:blipFill>
                      <p166:spPr xmlns:p166="http://schemas.microsoft.com/office/powerpoint/2016/6/main">
                        <a:xfrm>
                          <a:off x="0" y="0"/>
                          <a:ext cx="2510959" cy="4064000"/>
                        </a:xfrm>
                        <a:prstGeom prst="rect">
                          <a:avLst/>
                        </a:prstGeom>
                        <a:ln w="3175">
                          <a:solidFill>
                            <a:prstClr val="ltGray"/>
                          </a:solidFill>
                        </a:ln>
                      </p166:spPr>
                    </pslz:zmPr>
                  </pslz:sldZmObj>
                </pslz:sldZm>
              </a:graphicData>
            </a:graphic>
          </p:graphicFrame>
        </mc:Choice>
        <mc:Fallback>
          <p:pic>
            <p:nvPicPr>
              <p:cNvPr id="13" name="Zoom de diapositive 12">
                <a:hlinkClick r:id="rId6" action="ppaction://hlinksldjump"/>
                <a:extLst>
                  <a:ext uri="{FF2B5EF4-FFF2-40B4-BE49-F238E27FC236}">
                    <a16:creationId xmlns:a16="http://schemas.microsoft.com/office/drawing/2014/main" id="{A2AD46D9-C5D1-39C2-B62C-338421BB3477}"/>
                  </a:ext>
                </a:extLst>
              </p:cNvPr>
              <p:cNvPicPr>
                <a:picLocks noGrp="1" noRot="1" noChangeAspect="1" noMove="1" noResize="1" noEditPoints="1" noAdjustHandles="1" noChangeArrowheads="1" noChangeShapeType="1"/>
              </p:cNvPicPr>
              <p:nvPr/>
            </p:nvPicPr>
            <p:blipFill>
              <a:blip r:embed="rId5"/>
              <a:stretch>
                <a:fillRect/>
              </a:stretch>
            </p:blipFill>
            <p:spPr>
              <a:xfrm>
                <a:off x="4633108" y="2783473"/>
                <a:ext cx="2510959"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6" name="Zoom de diapositive 5">
                <a:extLst>
                  <a:ext uri="{FF2B5EF4-FFF2-40B4-BE49-F238E27FC236}">
                    <a16:creationId xmlns:a16="http://schemas.microsoft.com/office/drawing/2014/main" id="{8F1E9C26-7D75-2839-5F61-9224298DB0C0}"/>
                  </a:ext>
                </a:extLst>
              </p:cNvPr>
              <p:cNvGraphicFramePr>
                <a:graphicFrameLocks noChangeAspect="1"/>
              </p:cNvGraphicFramePr>
              <p:nvPr>
                <p:extLst>
                  <p:ext uri="{D42A27DB-BD31-4B8C-83A1-F6EECF244321}">
                    <p14:modId xmlns:p14="http://schemas.microsoft.com/office/powerpoint/2010/main" val="2674319841"/>
                  </p:ext>
                </p:extLst>
              </p:nvPr>
            </p:nvGraphicFramePr>
            <p:xfrm>
              <a:off x="1146585" y="2790869"/>
              <a:ext cx="2510959" cy="4064000"/>
            </p:xfrm>
            <a:graphic>
              <a:graphicData uri="http://schemas.microsoft.com/office/powerpoint/2016/slidezoom">
                <pslz:sldZm>
                  <pslz:sldZmObj sldId="266" cId="2751032747">
                    <pslz:zmPr id="{E6530716-A258-4C1E-92C2-91671C5385BD}" returnToParent="0" transitionDur="1000">
                      <p166:blipFill xmlns:p166="http://schemas.microsoft.com/office/powerpoint/2016/6/main">
                        <a:blip r:embed="rId7"/>
                        <a:stretch>
                          <a:fillRect/>
                        </a:stretch>
                      </p166:blipFill>
                      <p166:spPr xmlns:p166="http://schemas.microsoft.com/office/powerpoint/2016/6/main">
                        <a:xfrm>
                          <a:off x="0" y="0"/>
                          <a:ext cx="2510959" cy="4064000"/>
                        </a:xfrm>
                        <a:prstGeom prst="rect">
                          <a:avLst/>
                        </a:prstGeom>
                        <a:ln w="3175">
                          <a:solidFill>
                            <a:prstClr val="ltGray"/>
                          </a:solidFill>
                        </a:ln>
                      </p166:spPr>
                    </pslz:zmPr>
                  </pslz:sldZmObj>
                </pslz:sldZm>
              </a:graphicData>
            </a:graphic>
          </p:graphicFrame>
        </mc:Choice>
        <mc:Fallback>
          <p:pic>
            <p:nvPicPr>
              <p:cNvPr id="6" name="Zoom de diapositive 5">
                <a:hlinkClick r:id="rId8" action="ppaction://hlinksldjump"/>
                <a:extLst>
                  <a:ext uri="{FF2B5EF4-FFF2-40B4-BE49-F238E27FC236}">
                    <a16:creationId xmlns:a16="http://schemas.microsoft.com/office/drawing/2014/main" id="{8F1E9C26-7D75-2839-5F61-9224298DB0C0}"/>
                  </a:ext>
                </a:extLst>
              </p:cNvPr>
              <p:cNvPicPr>
                <a:picLocks noGrp="1" noRot="1" noChangeAspect="1" noMove="1" noResize="1" noEditPoints="1" noAdjustHandles="1" noChangeArrowheads="1" noChangeShapeType="1"/>
              </p:cNvPicPr>
              <p:nvPr/>
            </p:nvPicPr>
            <p:blipFill>
              <a:blip r:embed="rId7"/>
              <a:stretch>
                <a:fillRect/>
              </a:stretch>
            </p:blipFill>
            <p:spPr>
              <a:xfrm>
                <a:off x="1146585" y="2790869"/>
                <a:ext cx="2510959" cy="4064000"/>
              </a:xfrm>
              <a:prstGeom prst="rect">
                <a:avLst/>
              </a:prstGeom>
              <a:ln w="3175">
                <a:solidFill>
                  <a:prstClr val="ltGray"/>
                </a:solidFill>
              </a:ln>
            </p:spPr>
          </p:pic>
        </mc:Fallback>
      </mc:AlternateContent>
      <p:pic>
        <p:nvPicPr>
          <p:cNvPr id="8" name="Picture 2">
            <a:extLst>
              <a:ext uri="{FF2B5EF4-FFF2-40B4-BE49-F238E27FC236}">
                <a16:creationId xmlns:a16="http://schemas.microsoft.com/office/drawing/2014/main" id="{7BC9B55D-E8B2-2B26-BECD-57673C1F96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B4C2B65-C4CC-038E-1F8D-924F53A179F4}"/>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20" name="Rectangle 19">
            <a:hlinkClick r:id="" action="ppaction://noaction"/>
            <a:extLst>
              <a:ext uri="{FF2B5EF4-FFF2-40B4-BE49-F238E27FC236}">
                <a16:creationId xmlns:a16="http://schemas.microsoft.com/office/drawing/2014/main" id="{9FE170E2-E0C2-8D33-77FA-569B62ABF29E}"/>
              </a:ext>
            </a:extLst>
          </p:cNvPr>
          <p:cNvSpPr/>
          <p:nvPr/>
        </p:nvSpPr>
        <p:spPr>
          <a:xfrm>
            <a:off x="1166301" y="5774188"/>
            <a:ext cx="2510959" cy="982748"/>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Accès au portail CNSA : </a:t>
            </a:r>
            <a:r>
              <a:rPr lang="fr-FR" sz="1300" u="sng">
                <a:solidFill>
                  <a:schemeClr val="tx1"/>
                </a:solidFill>
                <a:hlinkClick r:id="rId10">
                  <a:extLst>
                    <a:ext uri="{A12FA001-AC4F-418D-AE19-62706E023703}">
                      <ahyp:hlinkClr xmlns:ahyp="http://schemas.microsoft.com/office/drawing/2018/hyperlinkcolor" val="tx"/>
                    </a:ext>
                  </a:extLst>
                </a:hlinkClick>
              </a:rPr>
              <a:t>https://portail.cnsa.fr</a:t>
            </a:r>
            <a:endParaRPr lang="fr-FR" sz="1300" b="1">
              <a:solidFill>
                <a:schemeClr val="tx1"/>
              </a:solidFill>
            </a:endParaRP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11</a:t>
            </a:r>
            <a:endParaRPr lang="fr-FR" sz="1300">
              <a:solidFill>
                <a:srgbClr val="7030A0"/>
              </a:solidFill>
            </a:endParaRPr>
          </a:p>
        </p:txBody>
      </p:sp>
      <p:sp>
        <p:nvSpPr>
          <p:cNvPr id="21" name="Rectangle 20">
            <a:hlinkClick r:id="" action="ppaction://noaction"/>
            <a:extLst>
              <a:ext uri="{FF2B5EF4-FFF2-40B4-BE49-F238E27FC236}">
                <a16:creationId xmlns:a16="http://schemas.microsoft.com/office/drawing/2014/main" id="{E734BC2C-DE82-DF3A-62B4-105AA11A7C87}"/>
              </a:ext>
            </a:extLst>
          </p:cNvPr>
          <p:cNvSpPr/>
          <p:nvPr/>
        </p:nvSpPr>
        <p:spPr>
          <a:xfrm>
            <a:off x="4638792" y="5779112"/>
            <a:ext cx="2510959" cy="977825"/>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Je saisis mon identifiant et mon mot de passe puis je clique sur « se connecter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12</a:t>
            </a:r>
            <a:endParaRPr lang="fr-FR" sz="1300">
              <a:solidFill>
                <a:srgbClr val="7030A0"/>
              </a:solidFill>
            </a:endParaRPr>
          </a:p>
        </p:txBody>
      </p:sp>
      <p:sp>
        <p:nvSpPr>
          <p:cNvPr id="22" name="Rectangle 21">
            <a:hlinkClick r:id="" action="ppaction://noaction"/>
            <a:extLst>
              <a:ext uri="{FF2B5EF4-FFF2-40B4-BE49-F238E27FC236}">
                <a16:creationId xmlns:a16="http://schemas.microsoft.com/office/drawing/2014/main" id="{82FAE067-E172-0C41-545A-3D7CD1294211}"/>
              </a:ext>
            </a:extLst>
          </p:cNvPr>
          <p:cNvSpPr/>
          <p:nvPr/>
        </p:nvSpPr>
        <p:spPr>
          <a:xfrm>
            <a:off x="8105008" y="5793523"/>
            <a:ext cx="2510959" cy="96341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Sélectionner le module RAMA</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13</a:t>
            </a:r>
            <a:endParaRPr lang="fr-FR" sz="1300">
              <a:solidFill>
                <a:srgbClr val="7030A0"/>
              </a:solidFill>
            </a:endParaRPr>
          </a:p>
        </p:txBody>
      </p:sp>
      <p:cxnSp>
        <p:nvCxnSpPr>
          <p:cNvPr id="23" name="Connecteur droit avec flèche 22">
            <a:extLst>
              <a:ext uri="{FF2B5EF4-FFF2-40B4-BE49-F238E27FC236}">
                <a16:creationId xmlns:a16="http://schemas.microsoft.com/office/drawing/2014/main" id="{5659496D-5047-3861-0F46-52E083DC32B4}"/>
              </a:ext>
            </a:extLst>
          </p:cNvPr>
          <p:cNvCxnSpPr>
            <a:cxnSpLocks/>
          </p:cNvCxnSpPr>
          <p:nvPr/>
        </p:nvCxnSpPr>
        <p:spPr>
          <a:xfrm>
            <a:off x="3813137" y="5034700"/>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3AF81C20-1DC8-48DB-54B3-6DB53C4E5FFB}"/>
              </a:ext>
            </a:extLst>
          </p:cNvPr>
          <p:cNvCxnSpPr>
            <a:cxnSpLocks/>
          </p:cNvCxnSpPr>
          <p:nvPr/>
        </p:nvCxnSpPr>
        <p:spPr>
          <a:xfrm>
            <a:off x="7282777" y="5034700"/>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Ellipse 26">
            <a:hlinkClick r:id="" action="ppaction://noaction"/>
            <a:extLst>
              <a:ext uri="{FF2B5EF4-FFF2-40B4-BE49-F238E27FC236}">
                <a16:creationId xmlns:a16="http://schemas.microsoft.com/office/drawing/2014/main" id="{12EAC54C-F57C-A184-2B4B-D37E1AF20F9D}"/>
              </a:ext>
            </a:extLst>
          </p:cNvPr>
          <p:cNvSpPr/>
          <p:nvPr/>
        </p:nvSpPr>
        <p:spPr>
          <a:xfrm>
            <a:off x="3289861" y="2653556"/>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1</a:t>
            </a:r>
            <a:endParaRPr lang="fr-FR" sz="1600" b="1">
              <a:latin typeface="Ubuntu" panose="020B0504030602030204" pitchFamily="34" charset="0"/>
            </a:endParaRPr>
          </a:p>
        </p:txBody>
      </p:sp>
      <p:sp>
        <p:nvSpPr>
          <p:cNvPr id="28" name="Ellipse 27">
            <a:hlinkClick r:id="" action="ppaction://noaction"/>
            <a:extLst>
              <a:ext uri="{FF2B5EF4-FFF2-40B4-BE49-F238E27FC236}">
                <a16:creationId xmlns:a16="http://schemas.microsoft.com/office/drawing/2014/main" id="{A0894299-A71D-CD52-33CF-5585CA7AAF85}"/>
              </a:ext>
            </a:extLst>
          </p:cNvPr>
          <p:cNvSpPr/>
          <p:nvPr/>
        </p:nvSpPr>
        <p:spPr>
          <a:xfrm>
            <a:off x="6848071" y="2629091"/>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2</a:t>
            </a:r>
          </a:p>
        </p:txBody>
      </p:sp>
      <p:sp>
        <p:nvSpPr>
          <p:cNvPr id="29" name="Ellipse 28">
            <a:hlinkClick r:id="" action="ppaction://noaction"/>
            <a:extLst>
              <a:ext uri="{FF2B5EF4-FFF2-40B4-BE49-F238E27FC236}">
                <a16:creationId xmlns:a16="http://schemas.microsoft.com/office/drawing/2014/main" id="{3C098B31-46FD-D890-801B-692CE9F5EFE0}"/>
              </a:ext>
            </a:extLst>
          </p:cNvPr>
          <p:cNvSpPr/>
          <p:nvPr/>
        </p:nvSpPr>
        <p:spPr>
          <a:xfrm>
            <a:off x="10235792" y="2667498"/>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3</a:t>
            </a:r>
          </a:p>
        </p:txBody>
      </p:sp>
      <p:sp>
        <p:nvSpPr>
          <p:cNvPr id="3" name="ZoneTexte 2">
            <a:extLst>
              <a:ext uri="{FF2B5EF4-FFF2-40B4-BE49-F238E27FC236}">
                <a16:creationId xmlns:a16="http://schemas.microsoft.com/office/drawing/2014/main" id="{76290A93-5387-B65B-8BEE-E10E040446A4}"/>
              </a:ext>
            </a:extLst>
          </p:cNvPr>
          <p:cNvSpPr txBox="1"/>
          <p:nvPr/>
        </p:nvSpPr>
        <p:spPr>
          <a:xfrm>
            <a:off x="680936" y="1206231"/>
            <a:ext cx="8560340" cy="1446550"/>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400" b="1"/>
              <a:t>b. Modalités de connexion à l’outil</a:t>
            </a:r>
          </a:p>
          <a:p>
            <a:endParaRPr lang="fr-FR" sz="1600" b="1">
              <a:latin typeface="+mj-lt"/>
            </a:endParaRPr>
          </a:p>
          <a:p>
            <a:endParaRPr lang="fr-FR" sz="1600" b="1">
              <a:latin typeface="+mj-lt"/>
            </a:endParaRPr>
          </a:p>
        </p:txBody>
      </p:sp>
      <p:sp>
        <p:nvSpPr>
          <p:cNvPr id="4" name="ZoneTexte 3">
            <a:extLst>
              <a:ext uri="{FF2B5EF4-FFF2-40B4-BE49-F238E27FC236}">
                <a16:creationId xmlns:a16="http://schemas.microsoft.com/office/drawing/2014/main" id="{98E3D8BB-48E8-2574-30CE-0BD97599B198}"/>
              </a:ext>
            </a:extLst>
          </p:cNvPr>
          <p:cNvSpPr txBox="1"/>
          <p:nvPr/>
        </p:nvSpPr>
        <p:spPr>
          <a:xfrm>
            <a:off x="1146583" y="6775983"/>
            <a:ext cx="2538282" cy="1169551"/>
          </a:xfrm>
          <a:prstGeom prst="rect">
            <a:avLst/>
          </a:prstGeom>
          <a:noFill/>
        </p:spPr>
        <p:txBody>
          <a:bodyPr wrap="square" rtlCol="0">
            <a:spAutoFit/>
          </a:bodyPr>
          <a:lstStyle/>
          <a:p>
            <a:pPr algn="just"/>
            <a:r>
              <a:rPr lang="fr-FR" sz="1300" b="1">
                <a:solidFill>
                  <a:srgbClr val="000000"/>
                </a:solidFill>
              </a:rPr>
              <a:t>Conseil d’utilisation</a:t>
            </a:r>
            <a:r>
              <a:rPr lang="fr-FR" sz="1300">
                <a:solidFill>
                  <a:srgbClr val="000000"/>
                </a:solidFill>
              </a:rPr>
              <a:t> : utiliser Microsoft Edge ou Google Chrome pour une avoir une meilleure expérience utilisateur </a:t>
            </a:r>
          </a:p>
          <a:p>
            <a:endParaRPr lang="fr-FR"/>
          </a:p>
        </p:txBody>
      </p:sp>
      <p:sp>
        <p:nvSpPr>
          <p:cNvPr id="15" name="ZoneTexte 14">
            <a:extLst>
              <a:ext uri="{FF2B5EF4-FFF2-40B4-BE49-F238E27FC236}">
                <a16:creationId xmlns:a16="http://schemas.microsoft.com/office/drawing/2014/main" id="{98990475-01EC-F439-786B-0F9128607352}"/>
              </a:ext>
            </a:extLst>
          </p:cNvPr>
          <p:cNvSpPr txBox="1"/>
          <p:nvPr/>
        </p:nvSpPr>
        <p:spPr>
          <a:xfrm>
            <a:off x="8078277" y="6779196"/>
            <a:ext cx="2530675" cy="769441"/>
          </a:xfrm>
          <a:prstGeom prst="rect">
            <a:avLst/>
          </a:prstGeom>
          <a:noFill/>
        </p:spPr>
        <p:txBody>
          <a:bodyPr wrap="square" rtlCol="0">
            <a:spAutoFit/>
          </a:bodyPr>
          <a:lstStyle/>
          <a:p>
            <a:pPr algn="just"/>
            <a:r>
              <a:rPr lang="fr-FR" sz="1300" b="1">
                <a:solidFill>
                  <a:srgbClr val="000000"/>
                </a:solidFill>
              </a:rPr>
              <a:t>Note</a:t>
            </a:r>
            <a:r>
              <a:rPr lang="fr-FR" sz="1300">
                <a:solidFill>
                  <a:srgbClr val="000000"/>
                </a:solidFill>
              </a:rPr>
              <a:t> : tous les utilisateurs ont le même type de profil </a:t>
            </a:r>
            <a:endParaRPr lang="fr-FR" sz="1300"/>
          </a:p>
          <a:p>
            <a:endParaRPr lang="fr-FR"/>
          </a:p>
        </p:txBody>
      </p:sp>
      <p:sp>
        <p:nvSpPr>
          <p:cNvPr id="2" name="Flèche : droite 1">
            <a:extLst>
              <a:ext uri="{FF2B5EF4-FFF2-40B4-BE49-F238E27FC236}">
                <a16:creationId xmlns:a16="http://schemas.microsoft.com/office/drawing/2014/main" id="{8B9FDB8B-70B9-076D-C3A2-AD644C6C5BAD}"/>
              </a:ext>
            </a:extLst>
          </p:cNvPr>
          <p:cNvSpPr/>
          <p:nvPr/>
        </p:nvSpPr>
        <p:spPr>
          <a:xfrm>
            <a:off x="311695" y="14986268"/>
            <a:ext cx="2050490" cy="817892"/>
          </a:xfrm>
          <a:prstGeom prst="rightArrow">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a:solidFill>
                  <a:schemeClr val="tx1"/>
                </a:solidFill>
                <a:hlinkClick r:id="rId11" action="ppaction://hlinksldjump">
                  <a:extLst>
                    <a:ext uri="{A12FA001-AC4F-418D-AE19-62706E023703}">
                      <ahyp:hlinkClr xmlns:ahyp="http://schemas.microsoft.com/office/drawing/2018/hyperlinkcolor" val="tx"/>
                    </a:ext>
                  </a:extLst>
                </a:hlinkClick>
              </a:rPr>
              <a:t>Pour passer les explications détaillées </a:t>
            </a:r>
            <a:endParaRPr lang="en-US" sz="1300">
              <a:solidFill>
                <a:schemeClr val="tx1"/>
              </a:solidFill>
            </a:endParaRPr>
          </a:p>
        </p:txBody>
      </p:sp>
      <p:sp>
        <p:nvSpPr>
          <p:cNvPr id="5" name="Espace réservé du numéro de diapositive 3">
            <a:extLst>
              <a:ext uri="{FF2B5EF4-FFF2-40B4-BE49-F238E27FC236}">
                <a16:creationId xmlns:a16="http://schemas.microsoft.com/office/drawing/2014/main" id="{55D9D653-5A56-B5ED-DD24-5DFC9C4D3BF9}"/>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10</a:t>
            </a:fld>
            <a:endParaRPr lang="en-US"/>
          </a:p>
        </p:txBody>
      </p:sp>
      <p:grpSp>
        <p:nvGrpSpPr>
          <p:cNvPr id="10" name="Groupe 9">
            <a:extLst>
              <a:ext uri="{FF2B5EF4-FFF2-40B4-BE49-F238E27FC236}">
                <a16:creationId xmlns:a16="http://schemas.microsoft.com/office/drawing/2014/main" id="{26604896-6E73-74AB-6013-AD3A9137E0EA}"/>
              </a:ext>
            </a:extLst>
          </p:cNvPr>
          <p:cNvGrpSpPr/>
          <p:nvPr/>
        </p:nvGrpSpPr>
        <p:grpSpPr>
          <a:xfrm>
            <a:off x="11449288" y="317210"/>
            <a:ext cx="421861" cy="419762"/>
            <a:chOff x="11231752" y="95107"/>
            <a:chExt cx="825500" cy="812800"/>
          </a:xfrm>
        </p:grpSpPr>
        <p:sp>
          <p:nvSpPr>
            <p:cNvPr id="11" name="Ellipse 10">
              <a:extLst>
                <a:ext uri="{FF2B5EF4-FFF2-40B4-BE49-F238E27FC236}">
                  <a16:creationId xmlns:a16="http://schemas.microsoft.com/office/drawing/2014/main" id="{2D327EF9-04FB-C6BB-662F-9CFF93BDED97}"/>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7" name="Graphique 3" descr="Logement avec un remplissage uni">
              <a:hlinkClick r:id="rId12" action="ppaction://hlinksldjump"/>
              <a:extLst>
                <a:ext uri="{FF2B5EF4-FFF2-40B4-BE49-F238E27FC236}">
                  <a16:creationId xmlns:a16="http://schemas.microsoft.com/office/drawing/2014/main" id="{04573A10-30CC-27EC-E793-A92603251CE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362318" y="219323"/>
              <a:ext cx="564367" cy="564367"/>
            </a:xfrm>
            <a:prstGeom prst="rect">
              <a:avLst/>
            </a:prstGeom>
          </p:spPr>
        </p:pic>
      </p:grpSp>
      <p:sp>
        <p:nvSpPr>
          <p:cNvPr id="12" name="Oval 11">
            <a:extLst>
              <a:ext uri="{FF2B5EF4-FFF2-40B4-BE49-F238E27FC236}">
                <a16:creationId xmlns:a16="http://schemas.microsoft.com/office/drawing/2014/main" id="{3EA640E9-EC0D-A3B5-415E-ACFEC94F1A92}"/>
              </a:ext>
            </a:extLst>
          </p:cNvPr>
          <p:cNvSpPr/>
          <p:nvPr/>
        </p:nvSpPr>
        <p:spPr>
          <a:xfrm>
            <a:off x="5287926" y="972710"/>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0607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A6E-FF66-9BEB-6BA0-76566B88E600}"/>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CE21F7DD-7DDB-EBDE-4D17-0C1E7440A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texte, capture d’écran, logiciel, Page web&#10;&#10;Description générée automatiquement">
            <a:hlinkClick r:id="rId3" action="ppaction://hlinksldjump"/>
            <a:extLst>
              <a:ext uri="{FF2B5EF4-FFF2-40B4-BE49-F238E27FC236}">
                <a16:creationId xmlns:a16="http://schemas.microsoft.com/office/drawing/2014/main" id="{64ED0EA6-C2B4-032A-9E38-98F916E1E198}"/>
              </a:ext>
            </a:extLst>
          </p:cNvPr>
          <p:cNvPicPr>
            <a:picLocks noChangeAspect="1"/>
          </p:cNvPicPr>
          <p:nvPr/>
        </p:nvPicPr>
        <p:blipFill>
          <a:blip r:embed="rId4">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2" name="ZoneTexte 1">
            <a:extLst>
              <a:ext uri="{FF2B5EF4-FFF2-40B4-BE49-F238E27FC236}">
                <a16:creationId xmlns:a16="http://schemas.microsoft.com/office/drawing/2014/main" id="{D0B5D0AF-AA37-E958-61FF-6C3124C841B1}"/>
              </a:ext>
            </a:extLst>
          </p:cNvPr>
          <p:cNvSpPr txBox="1"/>
          <p:nvPr/>
        </p:nvSpPr>
        <p:spPr>
          <a:xfrm>
            <a:off x="531778" y="1887488"/>
            <a:ext cx="11128442" cy="307777"/>
          </a:xfrm>
          <a:prstGeom prst="rect">
            <a:avLst/>
          </a:prstGeom>
          <a:noFill/>
        </p:spPr>
        <p:txBody>
          <a:bodyPr wrap="square" rtlCol="0">
            <a:spAutoFit/>
          </a:bodyPr>
          <a:lstStyle/>
          <a:p>
            <a:pPr algn="ctr"/>
            <a:r>
              <a:rPr lang="fr-FR" sz="1400" b="1"/>
              <a:t>Vue détaillée : Modalités de connexion à l'outil</a:t>
            </a:r>
            <a:endParaRPr lang="en-US" sz="1400" b="1"/>
          </a:p>
        </p:txBody>
      </p:sp>
      <p:sp>
        <p:nvSpPr>
          <p:cNvPr id="3" name="Ellipse 2">
            <a:extLst>
              <a:ext uri="{FF2B5EF4-FFF2-40B4-BE49-F238E27FC236}">
                <a16:creationId xmlns:a16="http://schemas.microsoft.com/office/drawing/2014/main" id="{D19030AD-3140-977B-5C89-ABF8BED0793D}"/>
              </a:ext>
            </a:extLst>
          </p:cNvPr>
          <p:cNvSpPr/>
          <p:nvPr/>
        </p:nvSpPr>
        <p:spPr>
          <a:xfrm>
            <a:off x="8255002" y="4038429"/>
            <a:ext cx="2832098" cy="1168571"/>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FontTx/>
              <a:buAutoNum type="arabicPeriod"/>
            </a:pPr>
            <a:r>
              <a:rPr lang="fr-FR" sz="1300" b="1">
                <a:solidFill>
                  <a:schemeClr val="bg1"/>
                </a:solidFill>
              </a:rPr>
              <a:t>J’accède au portail de connexion via le lien : </a:t>
            </a:r>
          </a:p>
          <a:p>
            <a:pPr algn="ctr"/>
            <a:r>
              <a:rPr lang="fr-FR" sz="1300" u="sng">
                <a:solidFill>
                  <a:schemeClr val="bg1"/>
                </a:solidFill>
                <a:hlinkClick r:id="rId5">
                  <a:extLst>
                    <a:ext uri="{A12FA001-AC4F-418D-AE19-62706E023703}">
                      <ahyp:hlinkClr xmlns:ahyp="http://schemas.microsoft.com/office/drawing/2018/hyperlinkcolor" val="tx"/>
                    </a:ext>
                  </a:extLst>
                </a:hlinkClick>
              </a:rPr>
              <a:t>https://portail.cnsa.fr</a:t>
            </a:r>
            <a:endParaRPr lang="fr-FR" sz="1300" b="1">
              <a:solidFill>
                <a:schemeClr val="bg1"/>
              </a:solidFill>
            </a:endParaRPr>
          </a:p>
        </p:txBody>
      </p:sp>
      <p:sp>
        <p:nvSpPr>
          <p:cNvPr id="4" name="Espace réservé du numéro de diapositive 3">
            <a:extLst>
              <a:ext uri="{FF2B5EF4-FFF2-40B4-BE49-F238E27FC236}">
                <a16:creationId xmlns:a16="http://schemas.microsoft.com/office/drawing/2014/main" id="{8E001FF4-A79D-5DB3-3419-8DA82CE458B1}"/>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11</a:t>
            </a:fld>
            <a:endParaRPr lang="en-US"/>
          </a:p>
        </p:txBody>
      </p:sp>
      <p:grpSp>
        <p:nvGrpSpPr>
          <p:cNvPr id="5" name="Groupe 4">
            <a:extLst>
              <a:ext uri="{FF2B5EF4-FFF2-40B4-BE49-F238E27FC236}">
                <a16:creationId xmlns:a16="http://schemas.microsoft.com/office/drawing/2014/main" id="{F8F1862A-A642-DD07-8D20-F6B6F1E0999A}"/>
              </a:ext>
            </a:extLst>
          </p:cNvPr>
          <p:cNvGrpSpPr/>
          <p:nvPr/>
        </p:nvGrpSpPr>
        <p:grpSpPr>
          <a:xfrm>
            <a:off x="11449288" y="317210"/>
            <a:ext cx="421861" cy="419762"/>
            <a:chOff x="11231752" y="95107"/>
            <a:chExt cx="825500" cy="812800"/>
          </a:xfrm>
        </p:grpSpPr>
        <p:sp>
          <p:nvSpPr>
            <p:cNvPr id="10" name="Ellipse 9">
              <a:extLst>
                <a:ext uri="{FF2B5EF4-FFF2-40B4-BE49-F238E27FC236}">
                  <a16:creationId xmlns:a16="http://schemas.microsoft.com/office/drawing/2014/main" id="{0A9F7B25-AAED-A2B4-870B-12141F79C3F0}"/>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6" action="ppaction://hlinksldjump"/>
              <a:extLst>
                <a:ext uri="{FF2B5EF4-FFF2-40B4-BE49-F238E27FC236}">
                  <a16:creationId xmlns:a16="http://schemas.microsoft.com/office/drawing/2014/main" id="{B5780876-C7D7-46F4-8208-B9A42C6E4C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27510327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91A6E-FF66-9BEB-6BA0-76566B88E600}"/>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CE21F7DD-7DDB-EBDE-4D17-0C1E7440A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texte, capture d’écran, logiciel, Page web&#10;&#10;Description générée automatiquement">
            <a:hlinkClick r:id="rId3" action="ppaction://hlinksldjump"/>
            <a:extLst>
              <a:ext uri="{FF2B5EF4-FFF2-40B4-BE49-F238E27FC236}">
                <a16:creationId xmlns:a16="http://schemas.microsoft.com/office/drawing/2014/main" id="{64ED0EA6-C2B4-032A-9E38-98F916E1E198}"/>
              </a:ext>
            </a:extLst>
          </p:cNvPr>
          <p:cNvPicPr>
            <a:picLocks noChangeAspect="1"/>
          </p:cNvPicPr>
          <p:nvPr/>
        </p:nvPicPr>
        <p:blipFill>
          <a:blip r:embed="rId4">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2" name="ZoneTexte 1">
            <a:extLst>
              <a:ext uri="{FF2B5EF4-FFF2-40B4-BE49-F238E27FC236}">
                <a16:creationId xmlns:a16="http://schemas.microsoft.com/office/drawing/2014/main" id="{D0B5D0AF-AA37-E958-61FF-6C3124C841B1}"/>
              </a:ext>
            </a:extLst>
          </p:cNvPr>
          <p:cNvSpPr txBox="1"/>
          <p:nvPr/>
        </p:nvSpPr>
        <p:spPr>
          <a:xfrm>
            <a:off x="531778" y="1887488"/>
            <a:ext cx="11128442" cy="307777"/>
          </a:xfrm>
          <a:prstGeom prst="rect">
            <a:avLst/>
          </a:prstGeom>
          <a:noFill/>
        </p:spPr>
        <p:txBody>
          <a:bodyPr wrap="square" rtlCol="0">
            <a:spAutoFit/>
          </a:bodyPr>
          <a:lstStyle/>
          <a:p>
            <a:pPr algn="ctr"/>
            <a:r>
              <a:rPr lang="fr-FR" sz="1400" b="1"/>
              <a:t>Vue détaillée : Modalités de connexion à l'outil</a:t>
            </a:r>
            <a:endParaRPr lang="en-US" sz="1400" b="1"/>
          </a:p>
        </p:txBody>
      </p:sp>
      <p:sp>
        <p:nvSpPr>
          <p:cNvPr id="3" name="Ellipse 2">
            <a:extLst>
              <a:ext uri="{FF2B5EF4-FFF2-40B4-BE49-F238E27FC236}">
                <a16:creationId xmlns:a16="http://schemas.microsoft.com/office/drawing/2014/main" id="{D19030AD-3140-977B-5C89-ABF8BED0793D}"/>
              </a:ext>
            </a:extLst>
          </p:cNvPr>
          <p:cNvSpPr/>
          <p:nvPr/>
        </p:nvSpPr>
        <p:spPr>
          <a:xfrm>
            <a:off x="8255002" y="4038429"/>
            <a:ext cx="2832098" cy="1168571"/>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FontTx/>
              <a:buAutoNum type="arabicPeriod"/>
            </a:pPr>
            <a:r>
              <a:rPr lang="fr-FR" sz="1300" b="1">
                <a:solidFill>
                  <a:schemeClr val="bg1"/>
                </a:solidFill>
              </a:rPr>
              <a:t>J’accède au portail de connexion via le lien : </a:t>
            </a:r>
          </a:p>
          <a:p>
            <a:pPr algn="ctr"/>
            <a:r>
              <a:rPr lang="fr-FR" sz="1300" u="sng">
                <a:solidFill>
                  <a:schemeClr val="bg1"/>
                </a:solidFill>
                <a:hlinkClick r:id="rId5">
                  <a:extLst>
                    <a:ext uri="{A12FA001-AC4F-418D-AE19-62706E023703}">
                      <ahyp:hlinkClr xmlns:ahyp="http://schemas.microsoft.com/office/drawing/2018/hyperlinkcolor" val="tx"/>
                    </a:ext>
                  </a:extLst>
                </a:hlinkClick>
              </a:rPr>
              <a:t>https://portail.cnsa.fr</a:t>
            </a:r>
            <a:endParaRPr lang="fr-FR" sz="1300" b="1">
              <a:solidFill>
                <a:schemeClr val="bg1"/>
              </a:solidFill>
            </a:endParaRPr>
          </a:p>
        </p:txBody>
      </p:sp>
      <p:sp>
        <p:nvSpPr>
          <p:cNvPr id="4" name="Espace réservé du numéro de diapositive 3">
            <a:extLst>
              <a:ext uri="{FF2B5EF4-FFF2-40B4-BE49-F238E27FC236}">
                <a16:creationId xmlns:a16="http://schemas.microsoft.com/office/drawing/2014/main" id="{8E001FF4-A79D-5DB3-3419-8DA82CE458B1}"/>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11</a:t>
            </a:fld>
            <a:endParaRPr lang="en-US"/>
          </a:p>
        </p:txBody>
      </p:sp>
      <p:grpSp>
        <p:nvGrpSpPr>
          <p:cNvPr id="5" name="Groupe 4">
            <a:extLst>
              <a:ext uri="{FF2B5EF4-FFF2-40B4-BE49-F238E27FC236}">
                <a16:creationId xmlns:a16="http://schemas.microsoft.com/office/drawing/2014/main" id="{F8F1862A-A642-DD07-8D20-F6B6F1E0999A}"/>
              </a:ext>
            </a:extLst>
          </p:cNvPr>
          <p:cNvGrpSpPr/>
          <p:nvPr/>
        </p:nvGrpSpPr>
        <p:grpSpPr>
          <a:xfrm>
            <a:off x="11449288" y="317210"/>
            <a:ext cx="421861" cy="419762"/>
            <a:chOff x="11231752" y="95107"/>
            <a:chExt cx="825500" cy="812800"/>
          </a:xfrm>
        </p:grpSpPr>
        <p:sp>
          <p:nvSpPr>
            <p:cNvPr id="10" name="Ellipse 9">
              <a:extLst>
                <a:ext uri="{FF2B5EF4-FFF2-40B4-BE49-F238E27FC236}">
                  <a16:creationId xmlns:a16="http://schemas.microsoft.com/office/drawing/2014/main" id="{0A9F7B25-AAED-A2B4-870B-12141F79C3F0}"/>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6" action="ppaction://hlinksldjump"/>
              <a:extLst>
                <a:ext uri="{FF2B5EF4-FFF2-40B4-BE49-F238E27FC236}">
                  <a16:creationId xmlns:a16="http://schemas.microsoft.com/office/drawing/2014/main" id="{B5780876-C7D7-46F4-8208-B9A42C6E4C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2318" y="219323"/>
              <a:ext cx="564367" cy="564367"/>
            </a:xfrm>
            <a:prstGeom prst="rect">
              <a:avLst/>
            </a:prstGeom>
          </p:spPr>
        </p:pic>
      </p:grpSp>
      <p:sp>
        <p:nvSpPr>
          <p:cNvPr id="7" name="Oval 6">
            <a:extLst>
              <a:ext uri="{FF2B5EF4-FFF2-40B4-BE49-F238E27FC236}">
                <a16:creationId xmlns:a16="http://schemas.microsoft.com/office/drawing/2014/main" id="{F925BC8E-9BFB-782E-D943-C73D6C0DB9F4}"/>
              </a:ext>
            </a:extLst>
          </p:cNvPr>
          <p:cNvSpPr/>
          <p:nvPr/>
        </p:nvSpPr>
        <p:spPr>
          <a:xfrm>
            <a:off x="4359349" y="38631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5103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3F5F2-3389-832D-9BDA-08771B7161DA}"/>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C5E673F9-340B-CCF1-43CC-B21CB2DA7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texte, capture d’écran, logiciel, Page web&#10;&#10;Description générée automatiquement">
            <a:hlinkClick r:id="rId3" action="ppaction://hlinksldjump"/>
            <a:extLst>
              <a:ext uri="{FF2B5EF4-FFF2-40B4-BE49-F238E27FC236}">
                <a16:creationId xmlns:a16="http://schemas.microsoft.com/office/drawing/2014/main" id="{6C2415D6-4C6D-EF46-2193-D1C03A7BFB90}"/>
              </a:ext>
            </a:extLst>
          </p:cNvPr>
          <p:cNvPicPr>
            <a:picLocks noChangeAspect="1"/>
          </p:cNvPicPr>
          <p:nvPr/>
        </p:nvPicPr>
        <p:blipFill>
          <a:blip r:embed="rId4">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10" name="Ellipse 9">
            <a:extLst>
              <a:ext uri="{FF2B5EF4-FFF2-40B4-BE49-F238E27FC236}">
                <a16:creationId xmlns:a16="http://schemas.microsoft.com/office/drawing/2014/main" id="{BB7D1A3E-6514-98A1-7697-219C61200899}"/>
              </a:ext>
            </a:extLst>
          </p:cNvPr>
          <p:cNvSpPr/>
          <p:nvPr/>
        </p:nvSpPr>
        <p:spPr>
          <a:xfrm>
            <a:off x="8255002" y="3822701"/>
            <a:ext cx="2692399" cy="17780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2. Je saisis mon identifiant et mon mot de passe dans les encarts dédiés puis je clique sur « se connecter » afin d’accéder à mon compte </a:t>
            </a:r>
            <a:endParaRPr lang="fr-FR" sz="1300">
              <a:solidFill>
                <a:schemeClr val="bg1"/>
              </a:solidFill>
            </a:endParaRPr>
          </a:p>
        </p:txBody>
      </p:sp>
      <p:cxnSp>
        <p:nvCxnSpPr>
          <p:cNvPr id="3" name="Connecteur droit avec flèche 2">
            <a:extLst>
              <a:ext uri="{FF2B5EF4-FFF2-40B4-BE49-F238E27FC236}">
                <a16:creationId xmlns:a16="http://schemas.microsoft.com/office/drawing/2014/main" id="{2FD2DF52-BA00-7FE9-1E74-7EC8512E333E}"/>
              </a:ext>
            </a:extLst>
          </p:cNvPr>
          <p:cNvCxnSpPr>
            <a:cxnSpLocks/>
            <a:stCxn id="10" idx="4"/>
          </p:cNvCxnSpPr>
          <p:nvPr/>
        </p:nvCxnSpPr>
        <p:spPr>
          <a:xfrm flipH="1">
            <a:off x="7645400" y="5600703"/>
            <a:ext cx="1955800" cy="115569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5" name="Connecteur droit avec flèche 4">
            <a:extLst>
              <a:ext uri="{FF2B5EF4-FFF2-40B4-BE49-F238E27FC236}">
                <a16:creationId xmlns:a16="http://schemas.microsoft.com/office/drawing/2014/main" id="{2DB24F28-D652-EA1E-F809-B3835A856F33}"/>
              </a:ext>
            </a:extLst>
          </p:cNvPr>
          <p:cNvCxnSpPr>
            <a:cxnSpLocks/>
            <a:stCxn id="10" idx="4"/>
          </p:cNvCxnSpPr>
          <p:nvPr/>
        </p:nvCxnSpPr>
        <p:spPr>
          <a:xfrm flipH="1">
            <a:off x="8255000" y="5600703"/>
            <a:ext cx="1346200" cy="199389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7" name="Connecteur droit avec flèche 6">
            <a:extLst>
              <a:ext uri="{FF2B5EF4-FFF2-40B4-BE49-F238E27FC236}">
                <a16:creationId xmlns:a16="http://schemas.microsoft.com/office/drawing/2014/main" id="{8EA584E3-E1E4-FE1C-739E-5D3DAB950F8C}"/>
              </a:ext>
            </a:extLst>
          </p:cNvPr>
          <p:cNvCxnSpPr>
            <a:cxnSpLocks/>
            <a:stCxn id="10" idx="4"/>
          </p:cNvCxnSpPr>
          <p:nvPr/>
        </p:nvCxnSpPr>
        <p:spPr>
          <a:xfrm flipH="1">
            <a:off x="9017000" y="5600703"/>
            <a:ext cx="584200" cy="265429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3">
            <a:extLst>
              <a:ext uri="{FF2B5EF4-FFF2-40B4-BE49-F238E27FC236}">
                <a16:creationId xmlns:a16="http://schemas.microsoft.com/office/drawing/2014/main" id="{A30F9CCD-A50E-326F-792B-6305C9E81E7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12</a:t>
            </a:fld>
            <a:endParaRPr lang="en-US"/>
          </a:p>
        </p:txBody>
      </p:sp>
      <p:grpSp>
        <p:nvGrpSpPr>
          <p:cNvPr id="4" name="Groupe 3">
            <a:extLst>
              <a:ext uri="{FF2B5EF4-FFF2-40B4-BE49-F238E27FC236}">
                <a16:creationId xmlns:a16="http://schemas.microsoft.com/office/drawing/2014/main" id="{36F48837-28FB-8999-903D-3BA49AAFE7FE}"/>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E2E8DFF7-BA7A-A4A8-381F-D965E7ADC469}"/>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4" name="Graphique 3" descr="Logement avec un remplissage uni">
              <a:hlinkClick r:id="rId5" action="ppaction://hlinksldjump"/>
              <a:extLst>
                <a:ext uri="{FF2B5EF4-FFF2-40B4-BE49-F238E27FC236}">
                  <a16:creationId xmlns:a16="http://schemas.microsoft.com/office/drawing/2014/main" id="{96D9529B-0518-88B5-2668-C28DDD4AC6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79683471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3F5F2-3389-832D-9BDA-08771B7161DA}"/>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C5E673F9-340B-CCF1-43CC-B21CB2DA7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texte, capture d’écran, logiciel, Page web&#10;&#10;Description générée automatiquement">
            <a:hlinkClick r:id="rId3" action="ppaction://hlinksldjump"/>
            <a:extLst>
              <a:ext uri="{FF2B5EF4-FFF2-40B4-BE49-F238E27FC236}">
                <a16:creationId xmlns:a16="http://schemas.microsoft.com/office/drawing/2014/main" id="{6C2415D6-4C6D-EF46-2193-D1C03A7BFB90}"/>
              </a:ext>
            </a:extLst>
          </p:cNvPr>
          <p:cNvPicPr>
            <a:picLocks noChangeAspect="1"/>
          </p:cNvPicPr>
          <p:nvPr/>
        </p:nvPicPr>
        <p:blipFill>
          <a:blip r:embed="rId4">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10" name="Ellipse 9">
            <a:extLst>
              <a:ext uri="{FF2B5EF4-FFF2-40B4-BE49-F238E27FC236}">
                <a16:creationId xmlns:a16="http://schemas.microsoft.com/office/drawing/2014/main" id="{BB7D1A3E-6514-98A1-7697-219C61200899}"/>
              </a:ext>
            </a:extLst>
          </p:cNvPr>
          <p:cNvSpPr/>
          <p:nvPr/>
        </p:nvSpPr>
        <p:spPr>
          <a:xfrm>
            <a:off x="8255002" y="3822701"/>
            <a:ext cx="2692399" cy="17780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2. Je saisis mon identifiant et mon mot de passe dans les encarts dédiés puis je clique sur « se connecter » afin d’accéder à mon compte </a:t>
            </a:r>
            <a:endParaRPr lang="fr-FR" sz="1300">
              <a:solidFill>
                <a:schemeClr val="bg1"/>
              </a:solidFill>
            </a:endParaRPr>
          </a:p>
        </p:txBody>
      </p:sp>
      <p:cxnSp>
        <p:nvCxnSpPr>
          <p:cNvPr id="3" name="Connecteur droit avec flèche 2">
            <a:extLst>
              <a:ext uri="{FF2B5EF4-FFF2-40B4-BE49-F238E27FC236}">
                <a16:creationId xmlns:a16="http://schemas.microsoft.com/office/drawing/2014/main" id="{2FD2DF52-BA00-7FE9-1E74-7EC8512E333E}"/>
              </a:ext>
            </a:extLst>
          </p:cNvPr>
          <p:cNvCxnSpPr>
            <a:cxnSpLocks/>
            <a:stCxn id="10" idx="4"/>
          </p:cNvCxnSpPr>
          <p:nvPr/>
        </p:nvCxnSpPr>
        <p:spPr>
          <a:xfrm flipH="1">
            <a:off x="7645400" y="5600703"/>
            <a:ext cx="1955800" cy="115569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5" name="Connecteur droit avec flèche 4">
            <a:extLst>
              <a:ext uri="{FF2B5EF4-FFF2-40B4-BE49-F238E27FC236}">
                <a16:creationId xmlns:a16="http://schemas.microsoft.com/office/drawing/2014/main" id="{2DB24F28-D652-EA1E-F809-B3835A856F33}"/>
              </a:ext>
            </a:extLst>
          </p:cNvPr>
          <p:cNvCxnSpPr>
            <a:cxnSpLocks/>
            <a:stCxn id="10" idx="4"/>
          </p:cNvCxnSpPr>
          <p:nvPr/>
        </p:nvCxnSpPr>
        <p:spPr>
          <a:xfrm flipH="1">
            <a:off x="8255000" y="5600703"/>
            <a:ext cx="1346200" cy="199389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7" name="Connecteur droit avec flèche 6">
            <a:extLst>
              <a:ext uri="{FF2B5EF4-FFF2-40B4-BE49-F238E27FC236}">
                <a16:creationId xmlns:a16="http://schemas.microsoft.com/office/drawing/2014/main" id="{8EA584E3-E1E4-FE1C-739E-5D3DAB950F8C}"/>
              </a:ext>
            </a:extLst>
          </p:cNvPr>
          <p:cNvCxnSpPr>
            <a:cxnSpLocks/>
            <a:stCxn id="10" idx="4"/>
          </p:cNvCxnSpPr>
          <p:nvPr/>
        </p:nvCxnSpPr>
        <p:spPr>
          <a:xfrm flipH="1">
            <a:off x="9017000" y="5600703"/>
            <a:ext cx="584200" cy="265429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3">
            <a:extLst>
              <a:ext uri="{FF2B5EF4-FFF2-40B4-BE49-F238E27FC236}">
                <a16:creationId xmlns:a16="http://schemas.microsoft.com/office/drawing/2014/main" id="{A30F9CCD-A50E-326F-792B-6305C9E81E7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12</a:t>
            </a:fld>
            <a:endParaRPr lang="en-US"/>
          </a:p>
        </p:txBody>
      </p:sp>
      <p:grpSp>
        <p:nvGrpSpPr>
          <p:cNvPr id="4" name="Groupe 3">
            <a:extLst>
              <a:ext uri="{FF2B5EF4-FFF2-40B4-BE49-F238E27FC236}">
                <a16:creationId xmlns:a16="http://schemas.microsoft.com/office/drawing/2014/main" id="{36F48837-28FB-8999-903D-3BA49AAFE7FE}"/>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E2E8DFF7-BA7A-A4A8-381F-D965E7ADC469}"/>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4" name="Graphique 3" descr="Logement avec un remplissage uni">
              <a:hlinkClick r:id="rId5" action="ppaction://hlinksldjump"/>
              <a:extLst>
                <a:ext uri="{FF2B5EF4-FFF2-40B4-BE49-F238E27FC236}">
                  <a16:creationId xmlns:a16="http://schemas.microsoft.com/office/drawing/2014/main" id="{96D9529B-0518-88B5-2668-C28DDD4AC6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
        <p:nvSpPr>
          <p:cNvPr id="11" name="Oval 10">
            <a:extLst>
              <a:ext uri="{FF2B5EF4-FFF2-40B4-BE49-F238E27FC236}">
                <a16:creationId xmlns:a16="http://schemas.microsoft.com/office/drawing/2014/main" id="{0DAA93DC-6D40-9AF6-EDC9-F5CF7E1958E0}"/>
              </a:ext>
            </a:extLst>
          </p:cNvPr>
          <p:cNvSpPr/>
          <p:nvPr/>
        </p:nvSpPr>
        <p:spPr>
          <a:xfrm>
            <a:off x="4359349" y="38631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9683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7D9EF-AB99-26C6-924F-255BCEA55875}"/>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CCE1727D-E165-F100-D43A-690E9149A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40" y="5728003"/>
            <a:ext cx="11058720" cy="5130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7E626F18-DFC3-1E15-6342-52B37F4FE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FBD1D32B-A445-00F0-2622-2EED5077FB43}"/>
              </a:ext>
            </a:extLst>
          </p:cNvPr>
          <p:cNvSpPr/>
          <p:nvPr/>
        </p:nvSpPr>
        <p:spPr>
          <a:xfrm>
            <a:off x="6190686" y="4241085"/>
            <a:ext cx="2692399" cy="11049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solidFill>
                  <a:schemeClr val="bg1"/>
                </a:solidFill>
              </a:rPr>
              <a:t>3. Sélectionner le module RAMA </a:t>
            </a:r>
            <a:r>
              <a:rPr lang="fr-FR" sz="1300" b="1">
                <a:solidFill>
                  <a:schemeClr val="bg1"/>
                </a:solidFill>
              </a:rPr>
              <a:t>– </a:t>
            </a:r>
            <a:endParaRPr lang="fr-FR" sz="1300" dirty="0">
              <a:solidFill>
                <a:schemeClr val="bg1"/>
              </a:solidFill>
            </a:endParaRPr>
          </a:p>
        </p:txBody>
      </p:sp>
      <p:cxnSp>
        <p:nvCxnSpPr>
          <p:cNvPr id="3" name="Connecteur droit avec flèche 2">
            <a:extLst>
              <a:ext uri="{FF2B5EF4-FFF2-40B4-BE49-F238E27FC236}">
                <a16:creationId xmlns:a16="http://schemas.microsoft.com/office/drawing/2014/main" id="{6E35E55A-FCF3-9F48-1831-073EC541BBDC}"/>
              </a:ext>
            </a:extLst>
          </p:cNvPr>
          <p:cNvCxnSpPr>
            <a:cxnSpLocks/>
            <a:stCxn id="10" idx="4"/>
          </p:cNvCxnSpPr>
          <p:nvPr/>
        </p:nvCxnSpPr>
        <p:spPr>
          <a:xfrm>
            <a:off x="7536886" y="5345985"/>
            <a:ext cx="1903328" cy="4506353"/>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3">
            <a:extLst>
              <a:ext uri="{FF2B5EF4-FFF2-40B4-BE49-F238E27FC236}">
                <a16:creationId xmlns:a16="http://schemas.microsoft.com/office/drawing/2014/main" id="{924A87C5-F83C-C944-7A4F-02D11F20FC57}"/>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13</a:t>
            </a:fld>
            <a:endParaRPr lang="en-US"/>
          </a:p>
        </p:txBody>
      </p:sp>
      <p:grpSp>
        <p:nvGrpSpPr>
          <p:cNvPr id="5" name="Groupe 4">
            <a:extLst>
              <a:ext uri="{FF2B5EF4-FFF2-40B4-BE49-F238E27FC236}">
                <a16:creationId xmlns:a16="http://schemas.microsoft.com/office/drawing/2014/main" id="{13929C9F-05C7-AACD-1115-1B77DA189B2D}"/>
              </a:ext>
            </a:extLst>
          </p:cNvPr>
          <p:cNvGrpSpPr/>
          <p:nvPr/>
        </p:nvGrpSpPr>
        <p:grpSpPr>
          <a:xfrm>
            <a:off x="11449288" y="317210"/>
            <a:ext cx="421861" cy="419762"/>
            <a:chOff x="11231752" y="95107"/>
            <a:chExt cx="825500" cy="812800"/>
          </a:xfrm>
        </p:grpSpPr>
        <p:sp>
          <p:nvSpPr>
            <p:cNvPr id="7" name="Ellipse 6">
              <a:extLst>
                <a:ext uri="{FF2B5EF4-FFF2-40B4-BE49-F238E27FC236}">
                  <a16:creationId xmlns:a16="http://schemas.microsoft.com/office/drawing/2014/main" id="{23CFF050-6BB1-5163-F31E-DA727243CCE4}"/>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706448FD-96DA-7C7C-E1FF-78B20B38BB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76098766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7D9EF-AB99-26C6-924F-255BCEA55875}"/>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7E626F18-DFC3-1E15-6342-52B37F4FE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descr="Une image contenant texte, capture d’écran, logiciel, Icône d’ordinateur&#10;&#10;Description générée automatiquement">
            <a:extLst>
              <a:ext uri="{FF2B5EF4-FFF2-40B4-BE49-F238E27FC236}">
                <a16:creationId xmlns:a16="http://schemas.microsoft.com/office/drawing/2014/main" id="{09B5D48A-4262-791A-C31A-F28E50156AC4}"/>
              </a:ext>
            </a:extLst>
          </p:cNvPr>
          <p:cNvPicPr>
            <a:picLocks noChangeAspect="1"/>
          </p:cNvPicPr>
          <p:nvPr/>
        </p:nvPicPr>
        <p:blipFill>
          <a:blip r:embed="rId3">
            <a:extLst>
              <a:ext uri="{28A0092B-C50C-407E-A947-70E740481C1C}">
                <a14:useLocalDpi xmlns:a14="http://schemas.microsoft.com/office/drawing/2010/main" val="0"/>
              </a:ext>
            </a:extLst>
          </a:blip>
          <a:srcRect l="1146" t="15672" r="2290" b="10447"/>
          <a:stretch/>
        </p:blipFill>
        <p:spPr>
          <a:xfrm>
            <a:off x="241301" y="5499100"/>
            <a:ext cx="11772901" cy="5029200"/>
          </a:xfrm>
          <a:prstGeom prst="rect">
            <a:avLst/>
          </a:prstGeom>
        </p:spPr>
      </p:pic>
      <p:sp>
        <p:nvSpPr>
          <p:cNvPr id="10" name="Ellipse 9">
            <a:extLst>
              <a:ext uri="{FF2B5EF4-FFF2-40B4-BE49-F238E27FC236}">
                <a16:creationId xmlns:a16="http://schemas.microsoft.com/office/drawing/2014/main" id="{FBD1D32B-A445-00F0-2622-2EED5077FB43}"/>
              </a:ext>
            </a:extLst>
          </p:cNvPr>
          <p:cNvSpPr/>
          <p:nvPr/>
        </p:nvSpPr>
        <p:spPr>
          <a:xfrm>
            <a:off x="9127069" y="4292600"/>
            <a:ext cx="2692399" cy="11049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3. Sélectionner le module RAMA – Environnement de préproduction</a:t>
            </a:r>
            <a:endParaRPr lang="fr-FR" sz="1300">
              <a:solidFill>
                <a:schemeClr val="bg1"/>
              </a:solidFill>
            </a:endParaRPr>
          </a:p>
        </p:txBody>
      </p:sp>
      <p:cxnSp>
        <p:nvCxnSpPr>
          <p:cNvPr id="3" name="Connecteur droit avec flèche 2">
            <a:extLst>
              <a:ext uri="{FF2B5EF4-FFF2-40B4-BE49-F238E27FC236}">
                <a16:creationId xmlns:a16="http://schemas.microsoft.com/office/drawing/2014/main" id="{6E35E55A-FCF3-9F48-1831-073EC541BBDC}"/>
              </a:ext>
            </a:extLst>
          </p:cNvPr>
          <p:cNvCxnSpPr>
            <a:cxnSpLocks/>
          </p:cNvCxnSpPr>
          <p:nvPr/>
        </p:nvCxnSpPr>
        <p:spPr>
          <a:xfrm flipH="1">
            <a:off x="3517902" y="5067300"/>
            <a:ext cx="5867399" cy="468630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3">
            <a:extLst>
              <a:ext uri="{FF2B5EF4-FFF2-40B4-BE49-F238E27FC236}">
                <a16:creationId xmlns:a16="http://schemas.microsoft.com/office/drawing/2014/main" id="{924A87C5-F83C-C944-7A4F-02D11F20FC57}"/>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13</a:t>
            </a:fld>
            <a:endParaRPr lang="en-US"/>
          </a:p>
        </p:txBody>
      </p:sp>
      <p:grpSp>
        <p:nvGrpSpPr>
          <p:cNvPr id="5" name="Groupe 4">
            <a:extLst>
              <a:ext uri="{FF2B5EF4-FFF2-40B4-BE49-F238E27FC236}">
                <a16:creationId xmlns:a16="http://schemas.microsoft.com/office/drawing/2014/main" id="{13929C9F-05C7-AACD-1115-1B77DA189B2D}"/>
              </a:ext>
            </a:extLst>
          </p:cNvPr>
          <p:cNvGrpSpPr/>
          <p:nvPr/>
        </p:nvGrpSpPr>
        <p:grpSpPr>
          <a:xfrm>
            <a:off x="11449288" y="317210"/>
            <a:ext cx="421861" cy="419762"/>
            <a:chOff x="11231752" y="95107"/>
            <a:chExt cx="825500" cy="812800"/>
          </a:xfrm>
        </p:grpSpPr>
        <p:sp>
          <p:nvSpPr>
            <p:cNvPr id="7" name="Ellipse 6">
              <a:extLst>
                <a:ext uri="{FF2B5EF4-FFF2-40B4-BE49-F238E27FC236}">
                  <a16:creationId xmlns:a16="http://schemas.microsoft.com/office/drawing/2014/main" id="{23CFF050-6BB1-5163-F31E-DA727243CCE4}"/>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706448FD-96DA-7C7C-E1FF-78B20B38BB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8" name="Oval 7">
            <a:extLst>
              <a:ext uri="{FF2B5EF4-FFF2-40B4-BE49-F238E27FC236}">
                <a16:creationId xmlns:a16="http://schemas.microsoft.com/office/drawing/2014/main" id="{4A744A2A-D3ED-0C80-2FA4-5CB5BF713A68}"/>
              </a:ext>
            </a:extLst>
          </p:cNvPr>
          <p:cNvSpPr/>
          <p:nvPr/>
        </p:nvSpPr>
        <p:spPr>
          <a:xfrm>
            <a:off x="4259921" y="3548321"/>
            <a:ext cx="2942053" cy="1704163"/>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Changer l’écran avec des tuiles RAMA prod</a:t>
            </a:r>
          </a:p>
        </p:txBody>
      </p:sp>
    </p:spTree>
    <p:extLst>
      <p:ext uri="{BB962C8B-B14F-4D97-AF65-F5344CB8AC3E}">
        <p14:creationId xmlns:p14="http://schemas.microsoft.com/office/powerpoint/2010/main" val="760987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89E85-7989-74CA-36C6-EDF7F3833799}"/>
            </a:ext>
          </a:extLst>
        </p:cNvPr>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41" name="Zoom de diapositive 40">
                <a:extLst>
                  <a:ext uri="{FF2B5EF4-FFF2-40B4-BE49-F238E27FC236}">
                    <a16:creationId xmlns:a16="http://schemas.microsoft.com/office/drawing/2014/main" id="{3A544141-D159-2F3C-E5D1-8245CAA84D70}"/>
                  </a:ext>
                </a:extLst>
              </p:cNvPr>
              <p:cNvGraphicFramePr>
                <a:graphicFrameLocks noChangeAspect="1"/>
              </p:cNvGraphicFramePr>
              <p:nvPr>
                <p:extLst>
                  <p:ext uri="{D42A27DB-BD31-4B8C-83A1-F6EECF244321}">
                    <p14:modId xmlns:p14="http://schemas.microsoft.com/office/powerpoint/2010/main" val="3426585999"/>
                  </p:ext>
                </p:extLst>
              </p:nvPr>
            </p:nvGraphicFramePr>
            <p:xfrm>
              <a:off x="4619543" y="7705820"/>
              <a:ext cx="2528635" cy="3241579"/>
            </p:xfrm>
            <a:graphic>
              <a:graphicData uri="http://schemas.microsoft.com/office/powerpoint/2016/slidezoom">
                <pslz:sldZm>
                  <pslz:sldZmObj sldId="306" cId="3654308298">
                    <pslz:zmPr id="{2BBE53C7-CC11-41A1-8750-0BD0EE2CADB5}" returnToParent="0" transitionDur="1000">
                      <p166:blipFill xmlns:p166="http://schemas.microsoft.com/office/powerpoint/2016/6/main">
                        <a:blip r:embed="rId3"/>
                        <a:stretch>
                          <a:fillRect/>
                        </a:stretch>
                      </p166:blipFill>
                      <p166:spPr xmlns:p166="http://schemas.microsoft.com/office/powerpoint/2016/6/main">
                        <a:xfrm>
                          <a:off x="0" y="0"/>
                          <a:ext cx="2528635" cy="3241579"/>
                        </a:xfrm>
                        <a:prstGeom prst="rect">
                          <a:avLst/>
                        </a:prstGeom>
                        <a:ln w="3175">
                          <a:solidFill>
                            <a:prstClr val="ltGray"/>
                          </a:solidFill>
                        </a:ln>
                      </p166:spPr>
                    </pslz:zmPr>
                  </pslz:sldZmObj>
                </pslz:sldZm>
              </a:graphicData>
            </a:graphic>
          </p:graphicFrame>
        </mc:Choice>
        <mc:Fallback xmlns="">
          <p:pic>
            <p:nvPicPr>
              <p:cNvPr id="41" name="Zoom de diapositive 40">
                <a:hlinkClick r:id="rId4" action="ppaction://hlinksldjump"/>
                <a:extLst>
                  <a:ext uri="{FF2B5EF4-FFF2-40B4-BE49-F238E27FC236}">
                    <a16:creationId xmlns:a16="http://schemas.microsoft.com/office/drawing/2014/main" id="{3A544141-D159-2F3C-E5D1-8245CAA84D70}"/>
                  </a:ext>
                </a:extLst>
              </p:cNvPr>
              <p:cNvPicPr>
                <a:picLocks noGrp="1" noRot="1" noChangeAspect="1" noMove="1" noResize="1" noEditPoints="1" noAdjustHandles="1" noChangeArrowheads="1" noChangeShapeType="1"/>
              </p:cNvPicPr>
              <p:nvPr/>
            </p:nvPicPr>
            <p:blipFill>
              <a:blip r:embed="rId5"/>
              <a:stretch>
                <a:fillRect/>
              </a:stretch>
            </p:blipFill>
            <p:spPr>
              <a:xfrm>
                <a:off x="4619543" y="7705820"/>
                <a:ext cx="2528635" cy="3241579"/>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9" name="Zoom de diapositive 38">
                <a:extLst>
                  <a:ext uri="{FF2B5EF4-FFF2-40B4-BE49-F238E27FC236}">
                    <a16:creationId xmlns:a16="http://schemas.microsoft.com/office/drawing/2014/main" id="{947922A4-2E28-B7E4-FAFE-4F25E7181CB4}"/>
                  </a:ext>
                </a:extLst>
              </p:cNvPr>
              <p:cNvGraphicFramePr>
                <a:graphicFrameLocks noChangeAspect="1"/>
              </p:cNvGraphicFramePr>
              <p:nvPr>
                <p:extLst>
                  <p:ext uri="{D42A27DB-BD31-4B8C-83A1-F6EECF244321}">
                    <p14:modId xmlns:p14="http://schemas.microsoft.com/office/powerpoint/2010/main" val="1887999323"/>
                  </p:ext>
                </p:extLst>
              </p:nvPr>
            </p:nvGraphicFramePr>
            <p:xfrm>
              <a:off x="1166301" y="7644113"/>
              <a:ext cx="2528635" cy="4064000"/>
            </p:xfrm>
            <a:graphic>
              <a:graphicData uri="http://schemas.microsoft.com/office/powerpoint/2016/slidezoom">
                <pslz:sldZm>
                  <pslz:sldZmObj sldId="305" cId="3775332979">
                    <pslz:zmPr id="{39E58D71-21BE-4291-A13F-7D6E79DDF645}" returnToParent="0" transitionDur="1000">
                      <p166:blipFill xmlns:p166="http://schemas.microsoft.com/office/powerpoint/2016/6/main">
                        <a:blip r:embed="rId6"/>
                        <a:stretch>
                          <a:fillRect/>
                        </a:stretch>
                      </p166:blipFill>
                      <p166:spPr xmlns:p166="http://schemas.microsoft.com/office/powerpoint/2016/6/main">
                        <a:xfrm>
                          <a:off x="0" y="0"/>
                          <a:ext cx="2528635" cy="4064000"/>
                        </a:xfrm>
                        <a:prstGeom prst="rect">
                          <a:avLst/>
                        </a:prstGeom>
                        <a:ln w="3175">
                          <a:solidFill>
                            <a:prstClr val="ltGray"/>
                          </a:solidFill>
                        </a:ln>
                      </p166:spPr>
                    </pslz:zmPr>
                  </pslz:sldZmObj>
                </pslz:sldZm>
              </a:graphicData>
            </a:graphic>
          </p:graphicFrame>
        </mc:Choice>
        <mc:Fallback xmlns="">
          <p:pic>
            <p:nvPicPr>
              <p:cNvPr id="39" name="Zoom de diapositive 38">
                <a:hlinkClick r:id="rId7" action="ppaction://hlinksldjump"/>
                <a:extLst>
                  <a:ext uri="{FF2B5EF4-FFF2-40B4-BE49-F238E27FC236}">
                    <a16:creationId xmlns:a16="http://schemas.microsoft.com/office/drawing/2014/main" id="{947922A4-2E28-B7E4-FAFE-4F25E7181CB4}"/>
                  </a:ext>
                </a:extLst>
              </p:cNvPr>
              <p:cNvPicPr>
                <a:picLocks noGrp="1" noRot="1" noChangeAspect="1" noMove="1" noResize="1" noEditPoints="1" noAdjustHandles="1" noChangeArrowheads="1" noChangeShapeType="1"/>
              </p:cNvPicPr>
              <p:nvPr/>
            </p:nvPicPr>
            <p:blipFill>
              <a:blip r:embed="rId8"/>
              <a:stretch>
                <a:fillRect/>
              </a:stretch>
            </p:blipFill>
            <p:spPr>
              <a:xfrm>
                <a:off x="1166301" y="7644113"/>
                <a:ext cx="2528635" cy="4064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7" name="Zoom de diapositive 36">
                <a:extLst>
                  <a:ext uri="{FF2B5EF4-FFF2-40B4-BE49-F238E27FC236}">
                    <a16:creationId xmlns:a16="http://schemas.microsoft.com/office/drawing/2014/main" id="{0313AF8E-CE9F-74A1-65E6-06F0E6FC906F}"/>
                  </a:ext>
                </a:extLst>
              </p:cNvPr>
              <p:cNvGraphicFramePr>
                <a:graphicFrameLocks noChangeAspect="1"/>
              </p:cNvGraphicFramePr>
              <p:nvPr>
                <p:extLst>
                  <p:ext uri="{D42A27DB-BD31-4B8C-83A1-F6EECF244321}">
                    <p14:modId xmlns:p14="http://schemas.microsoft.com/office/powerpoint/2010/main" val="2957314322"/>
                  </p:ext>
                </p:extLst>
              </p:nvPr>
            </p:nvGraphicFramePr>
            <p:xfrm>
              <a:off x="8105008" y="2713914"/>
              <a:ext cx="2500515" cy="4064000"/>
            </p:xfrm>
            <a:graphic>
              <a:graphicData uri="http://schemas.microsoft.com/office/powerpoint/2016/slidezoom">
                <pslz:sldZm>
                  <pslz:sldZmObj sldId="304" cId="2150257569">
                    <pslz:zmPr id="{AD71E642-9DAB-4C84-BB0F-EC0251A5AECB}" returnToParent="0" transitionDur="1000">
                      <p166:blipFill xmlns:p166="http://schemas.microsoft.com/office/powerpoint/2016/6/main">
                        <a:blip r:embed="rId9"/>
                        <a:stretch>
                          <a:fillRect/>
                        </a:stretch>
                      </p166:blipFill>
                      <p166:spPr xmlns:p166="http://schemas.microsoft.com/office/powerpoint/2016/6/main">
                        <a:xfrm>
                          <a:off x="0" y="0"/>
                          <a:ext cx="2500515" cy="4064000"/>
                        </a:xfrm>
                        <a:prstGeom prst="rect">
                          <a:avLst/>
                        </a:prstGeom>
                        <a:ln w="3175">
                          <a:solidFill>
                            <a:prstClr val="ltGray"/>
                          </a:solidFill>
                        </a:ln>
                      </p166:spPr>
                    </pslz:zmPr>
                  </pslz:sldZmObj>
                </pslz:sldZm>
              </a:graphicData>
            </a:graphic>
          </p:graphicFrame>
        </mc:Choice>
        <mc:Fallback xmlns="">
          <p:pic>
            <p:nvPicPr>
              <p:cNvPr id="37" name="Zoom de diapositive 36">
                <a:hlinkClick r:id="rId10" action="ppaction://hlinksldjump"/>
                <a:extLst>
                  <a:ext uri="{FF2B5EF4-FFF2-40B4-BE49-F238E27FC236}">
                    <a16:creationId xmlns:a16="http://schemas.microsoft.com/office/drawing/2014/main" id="{0313AF8E-CE9F-74A1-65E6-06F0E6FC906F}"/>
                  </a:ext>
                </a:extLst>
              </p:cNvPr>
              <p:cNvPicPr>
                <a:picLocks noGrp="1" noRot="1" noChangeAspect="1" noMove="1" noResize="1" noEditPoints="1" noAdjustHandles="1" noChangeArrowheads="1" noChangeShapeType="1"/>
              </p:cNvPicPr>
              <p:nvPr/>
            </p:nvPicPr>
            <p:blipFill>
              <a:blip r:embed="rId11"/>
              <a:stretch>
                <a:fillRect/>
              </a:stretch>
            </p:blipFill>
            <p:spPr>
              <a:xfrm>
                <a:off x="8105008" y="2713914"/>
                <a:ext cx="2500515" cy="4064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5" name="Zoom de diapositive 34">
                <a:extLst>
                  <a:ext uri="{FF2B5EF4-FFF2-40B4-BE49-F238E27FC236}">
                    <a16:creationId xmlns:a16="http://schemas.microsoft.com/office/drawing/2014/main" id="{F91A7329-82F8-BE81-E160-82DE67A79A47}"/>
                  </a:ext>
                </a:extLst>
              </p:cNvPr>
              <p:cNvGraphicFramePr>
                <a:graphicFrameLocks noChangeAspect="1"/>
              </p:cNvGraphicFramePr>
              <p:nvPr>
                <p:extLst>
                  <p:ext uri="{D42A27DB-BD31-4B8C-83A1-F6EECF244321}">
                    <p14:modId xmlns:p14="http://schemas.microsoft.com/office/powerpoint/2010/main" val="4021821307"/>
                  </p:ext>
                </p:extLst>
              </p:nvPr>
            </p:nvGraphicFramePr>
            <p:xfrm>
              <a:off x="4638236" y="2766748"/>
              <a:ext cx="2528635" cy="4064000"/>
            </p:xfrm>
            <a:graphic>
              <a:graphicData uri="http://schemas.microsoft.com/office/powerpoint/2016/slidezoom">
                <pslz:sldZm>
                  <pslz:sldZmObj sldId="303" cId="3811438614">
                    <pslz:zmPr id="{6F313061-6593-48C6-8AAA-E8924DE28560}" returnToParent="0" transitionDur="1000">
                      <p166:blipFill xmlns:p166="http://schemas.microsoft.com/office/powerpoint/2016/6/main">
                        <a:blip r:embed="rId12"/>
                        <a:stretch>
                          <a:fillRect/>
                        </a:stretch>
                      </p166:blipFill>
                      <p166:spPr xmlns:p166="http://schemas.microsoft.com/office/powerpoint/2016/6/main">
                        <a:xfrm>
                          <a:off x="0" y="0"/>
                          <a:ext cx="2528635" cy="4064000"/>
                        </a:xfrm>
                        <a:prstGeom prst="rect">
                          <a:avLst/>
                        </a:prstGeom>
                        <a:ln w="3175">
                          <a:solidFill>
                            <a:prstClr val="ltGray"/>
                          </a:solidFill>
                        </a:ln>
                      </p166:spPr>
                    </pslz:zmPr>
                  </pslz:sldZmObj>
                </pslz:sldZm>
              </a:graphicData>
            </a:graphic>
          </p:graphicFrame>
        </mc:Choice>
        <mc:Fallback xmlns="">
          <p:pic>
            <p:nvPicPr>
              <p:cNvPr id="35" name="Zoom de diapositive 34">
                <a:hlinkClick r:id="rId13" action="ppaction://hlinksldjump"/>
                <a:extLst>
                  <a:ext uri="{FF2B5EF4-FFF2-40B4-BE49-F238E27FC236}">
                    <a16:creationId xmlns:a16="http://schemas.microsoft.com/office/drawing/2014/main" id="{F91A7329-82F8-BE81-E160-82DE67A79A47}"/>
                  </a:ext>
                </a:extLst>
              </p:cNvPr>
              <p:cNvPicPr>
                <a:picLocks noGrp="1" noRot="1" noChangeAspect="1" noMove="1" noResize="1" noEditPoints="1" noAdjustHandles="1" noChangeArrowheads="1" noChangeShapeType="1"/>
              </p:cNvPicPr>
              <p:nvPr/>
            </p:nvPicPr>
            <p:blipFill>
              <a:blip r:embed="rId14"/>
              <a:stretch>
                <a:fillRect/>
              </a:stretch>
            </p:blipFill>
            <p:spPr>
              <a:xfrm>
                <a:off x="4638236" y="2766748"/>
                <a:ext cx="2528635" cy="4064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3" name="Zoom de diapositive 32">
                <a:extLst>
                  <a:ext uri="{FF2B5EF4-FFF2-40B4-BE49-F238E27FC236}">
                    <a16:creationId xmlns:a16="http://schemas.microsoft.com/office/drawing/2014/main" id="{6D962DD3-587C-CF17-0683-4C1B57E0F0EF}"/>
                  </a:ext>
                </a:extLst>
              </p:cNvPr>
              <p:cNvGraphicFramePr>
                <a:graphicFrameLocks noChangeAspect="1"/>
              </p:cNvGraphicFramePr>
              <p:nvPr>
                <p:extLst>
                  <p:ext uri="{D42A27DB-BD31-4B8C-83A1-F6EECF244321}">
                    <p14:modId xmlns:p14="http://schemas.microsoft.com/office/powerpoint/2010/main" val="3210963076"/>
                  </p:ext>
                </p:extLst>
              </p:nvPr>
            </p:nvGraphicFramePr>
            <p:xfrm>
              <a:off x="1170731" y="2759141"/>
              <a:ext cx="2528635" cy="4064000"/>
            </p:xfrm>
            <a:graphic>
              <a:graphicData uri="http://schemas.microsoft.com/office/powerpoint/2016/slidezoom">
                <pslz:sldZm>
                  <pslz:sldZmObj sldId="302" cId="1562760605">
                    <pslz:zmPr id="{F3527A01-B651-472D-8E74-EA2EA405E40F}" returnToParent="0" transitionDur="1000">
                      <p166:blipFill xmlns:p166="http://schemas.microsoft.com/office/powerpoint/2016/6/main">
                        <a:blip r:embed="rId15"/>
                        <a:stretch>
                          <a:fillRect/>
                        </a:stretch>
                      </p166:blipFill>
                      <p166:spPr xmlns:p166="http://schemas.microsoft.com/office/powerpoint/2016/6/main">
                        <a:xfrm>
                          <a:off x="0" y="0"/>
                          <a:ext cx="2528635" cy="4064000"/>
                        </a:xfrm>
                        <a:prstGeom prst="rect">
                          <a:avLst/>
                        </a:prstGeom>
                        <a:ln w="3175">
                          <a:solidFill>
                            <a:prstClr val="ltGray"/>
                          </a:solidFill>
                        </a:ln>
                      </p166:spPr>
                    </pslz:zmPr>
                  </pslz:sldZmObj>
                </pslz:sldZm>
              </a:graphicData>
            </a:graphic>
          </p:graphicFrame>
        </mc:Choice>
        <mc:Fallback xmlns="">
          <p:pic>
            <p:nvPicPr>
              <p:cNvPr id="33" name="Zoom de diapositive 32">
                <a:hlinkClick r:id="rId16" action="ppaction://hlinksldjump"/>
                <a:extLst>
                  <a:ext uri="{FF2B5EF4-FFF2-40B4-BE49-F238E27FC236}">
                    <a16:creationId xmlns:a16="http://schemas.microsoft.com/office/drawing/2014/main" id="{6D962DD3-587C-CF17-0683-4C1B57E0F0EF}"/>
                  </a:ext>
                </a:extLst>
              </p:cNvPr>
              <p:cNvPicPr>
                <a:picLocks noGrp="1" noRot="1" noChangeAspect="1" noMove="1" noResize="1" noEditPoints="1" noAdjustHandles="1" noChangeArrowheads="1" noChangeShapeType="1"/>
              </p:cNvPicPr>
              <p:nvPr/>
            </p:nvPicPr>
            <p:blipFill>
              <a:blip r:embed="rId17"/>
              <a:stretch>
                <a:fillRect/>
              </a:stretch>
            </p:blipFill>
            <p:spPr>
              <a:xfrm>
                <a:off x="1170731" y="2759141"/>
                <a:ext cx="2528635" cy="4064000"/>
              </a:xfrm>
              <a:prstGeom prst="rect">
                <a:avLst/>
              </a:prstGeom>
              <a:ln w="3175">
                <a:solidFill>
                  <a:prstClr val="ltGray"/>
                </a:solidFill>
              </a:ln>
            </p:spPr>
          </p:pic>
        </mc:Fallback>
      </mc:AlternateContent>
      <p:pic>
        <p:nvPicPr>
          <p:cNvPr id="8" name="Picture 2">
            <a:extLst>
              <a:ext uri="{FF2B5EF4-FFF2-40B4-BE49-F238E27FC236}">
                <a16:creationId xmlns:a16="http://schemas.microsoft.com/office/drawing/2014/main" id="{A873BB4C-CC85-399D-9D89-B425064968B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1A7BD40-21D0-060C-0037-ACF5C8A6E9E2}"/>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20" name="Rectangle 19">
            <a:hlinkClick r:id="" action="ppaction://noaction"/>
            <a:extLst>
              <a:ext uri="{FF2B5EF4-FFF2-40B4-BE49-F238E27FC236}">
                <a16:creationId xmlns:a16="http://schemas.microsoft.com/office/drawing/2014/main" id="{4C4B3675-EB3F-1632-80E2-2A14B4C8DEFB}"/>
              </a:ext>
            </a:extLst>
          </p:cNvPr>
          <p:cNvSpPr/>
          <p:nvPr/>
        </p:nvSpPr>
        <p:spPr>
          <a:xfrm>
            <a:off x="1166301" y="5774188"/>
            <a:ext cx="2510959" cy="1040924"/>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Accès au portail CNSA : </a:t>
            </a:r>
            <a:r>
              <a:rPr lang="fr-FR" sz="1300" u="sng">
                <a:solidFill>
                  <a:schemeClr val="tx1"/>
                </a:solidFill>
                <a:hlinkClick r:id="rId19">
                  <a:extLst>
                    <a:ext uri="{A12FA001-AC4F-418D-AE19-62706E023703}">
                      <ahyp:hlinkClr xmlns:ahyp="http://schemas.microsoft.com/office/drawing/2018/hyperlinkcolor" val="tx"/>
                    </a:ext>
                  </a:extLst>
                </a:hlinkClick>
              </a:rPr>
              <a:t>https://portail.cnsa.fr </a:t>
            </a:r>
            <a:endParaRPr lang="fr-FR" sz="1300" u="sng">
              <a:solidFill>
                <a:schemeClr val="tx1"/>
              </a:solidFill>
            </a:endParaRP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15</a:t>
            </a:r>
            <a:endParaRPr lang="fr-FR" sz="1300">
              <a:solidFill>
                <a:srgbClr val="7030A0"/>
              </a:solidFill>
            </a:endParaRPr>
          </a:p>
        </p:txBody>
      </p:sp>
      <p:sp>
        <p:nvSpPr>
          <p:cNvPr id="21" name="Rectangle 20">
            <a:hlinkClick r:id="" action="ppaction://noaction"/>
            <a:extLst>
              <a:ext uri="{FF2B5EF4-FFF2-40B4-BE49-F238E27FC236}">
                <a16:creationId xmlns:a16="http://schemas.microsoft.com/office/drawing/2014/main" id="{D99983B5-616E-B593-1475-5221B4AF4638}"/>
              </a:ext>
            </a:extLst>
          </p:cNvPr>
          <p:cNvSpPr/>
          <p:nvPr/>
        </p:nvSpPr>
        <p:spPr>
          <a:xfrm>
            <a:off x="4638792" y="5779112"/>
            <a:ext cx="2510959" cy="107190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rgbClr val="000000"/>
                </a:solidFill>
              </a:rPr>
              <a:t>Cliquer sur «</a:t>
            </a:r>
            <a:r>
              <a:rPr lang="fr-FR" sz="1300" b="1" i="1">
                <a:solidFill>
                  <a:srgbClr val="000000"/>
                </a:solidFill>
              </a:rPr>
              <a:t> identifiant ou mot de passe oublié </a:t>
            </a:r>
            <a:r>
              <a:rPr lang="fr-FR" sz="1300">
                <a:solidFill>
                  <a:srgbClr val="000000"/>
                </a:solidFill>
              </a:rPr>
              <a:t>»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16</a:t>
            </a:r>
            <a:endParaRPr lang="fr-FR" sz="1300">
              <a:solidFill>
                <a:srgbClr val="7030A0"/>
              </a:solidFill>
            </a:endParaRPr>
          </a:p>
        </p:txBody>
      </p:sp>
      <p:sp>
        <p:nvSpPr>
          <p:cNvPr id="22" name="Rectangle 21">
            <a:hlinkClick r:id="" action="ppaction://noaction"/>
            <a:extLst>
              <a:ext uri="{FF2B5EF4-FFF2-40B4-BE49-F238E27FC236}">
                <a16:creationId xmlns:a16="http://schemas.microsoft.com/office/drawing/2014/main" id="{A30EE602-88F0-50DE-C3C6-2966A2ECF566}"/>
              </a:ext>
            </a:extLst>
          </p:cNvPr>
          <p:cNvSpPr/>
          <p:nvPr/>
        </p:nvSpPr>
        <p:spPr>
          <a:xfrm>
            <a:off x="8105008" y="5793525"/>
            <a:ext cx="2510959" cy="1021589"/>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Renseigner l’adresse mail puis cliquer sur « </a:t>
            </a:r>
            <a:r>
              <a:rPr lang="fr-FR" sz="1300" b="1" i="1">
                <a:solidFill>
                  <a:schemeClr val="tx1"/>
                </a:solidFill>
              </a:rPr>
              <a:t>valider</a:t>
            </a:r>
            <a:r>
              <a:rPr lang="fr-FR" sz="1300" b="1">
                <a:solidFill>
                  <a:schemeClr val="tx1"/>
                </a:solidFill>
              </a:rPr>
              <a:t>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17</a:t>
            </a:r>
            <a:endParaRPr lang="fr-FR" sz="1300">
              <a:solidFill>
                <a:srgbClr val="7030A0"/>
              </a:solidFill>
            </a:endParaRPr>
          </a:p>
        </p:txBody>
      </p:sp>
      <p:cxnSp>
        <p:nvCxnSpPr>
          <p:cNvPr id="23" name="Connecteur droit avec flèche 22">
            <a:extLst>
              <a:ext uri="{FF2B5EF4-FFF2-40B4-BE49-F238E27FC236}">
                <a16:creationId xmlns:a16="http://schemas.microsoft.com/office/drawing/2014/main" id="{597BB36C-B82E-FACA-0799-25902A1FC1AA}"/>
              </a:ext>
            </a:extLst>
          </p:cNvPr>
          <p:cNvCxnSpPr>
            <a:cxnSpLocks/>
          </p:cNvCxnSpPr>
          <p:nvPr/>
        </p:nvCxnSpPr>
        <p:spPr>
          <a:xfrm>
            <a:off x="3813137" y="5034700"/>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B09D8953-BDF6-6818-75E7-222EC4E475DC}"/>
              </a:ext>
            </a:extLst>
          </p:cNvPr>
          <p:cNvCxnSpPr>
            <a:cxnSpLocks/>
          </p:cNvCxnSpPr>
          <p:nvPr/>
        </p:nvCxnSpPr>
        <p:spPr>
          <a:xfrm>
            <a:off x="7282777" y="5034700"/>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Ellipse 26">
            <a:hlinkClick r:id="" action="ppaction://noaction"/>
            <a:extLst>
              <a:ext uri="{FF2B5EF4-FFF2-40B4-BE49-F238E27FC236}">
                <a16:creationId xmlns:a16="http://schemas.microsoft.com/office/drawing/2014/main" id="{7181B466-0C1A-D94E-D83A-C26C7DFC5F7F}"/>
              </a:ext>
            </a:extLst>
          </p:cNvPr>
          <p:cNvSpPr/>
          <p:nvPr/>
        </p:nvSpPr>
        <p:spPr>
          <a:xfrm>
            <a:off x="3289861" y="2653556"/>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1</a:t>
            </a:r>
            <a:endParaRPr lang="fr-FR" sz="1600" b="1">
              <a:latin typeface="Ubuntu" panose="020B0504030602030204" pitchFamily="34" charset="0"/>
            </a:endParaRPr>
          </a:p>
        </p:txBody>
      </p:sp>
      <p:sp>
        <p:nvSpPr>
          <p:cNvPr id="28" name="Ellipse 27">
            <a:hlinkClick r:id="" action="ppaction://noaction"/>
            <a:extLst>
              <a:ext uri="{FF2B5EF4-FFF2-40B4-BE49-F238E27FC236}">
                <a16:creationId xmlns:a16="http://schemas.microsoft.com/office/drawing/2014/main" id="{BBF8083E-1A6B-9F7F-44EB-F8D50A3D009F}"/>
              </a:ext>
            </a:extLst>
          </p:cNvPr>
          <p:cNvSpPr/>
          <p:nvPr/>
        </p:nvSpPr>
        <p:spPr>
          <a:xfrm>
            <a:off x="6848071" y="2629091"/>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2</a:t>
            </a:r>
          </a:p>
        </p:txBody>
      </p:sp>
      <p:sp>
        <p:nvSpPr>
          <p:cNvPr id="29" name="Ellipse 28">
            <a:hlinkClick r:id="" action="ppaction://noaction"/>
            <a:extLst>
              <a:ext uri="{FF2B5EF4-FFF2-40B4-BE49-F238E27FC236}">
                <a16:creationId xmlns:a16="http://schemas.microsoft.com/office/drawing/2014/main" id="{803D5FB6-E18B-85F4-17B0-7BB0697C93F7}"/>
              </a:ext>
            </a:extLst>
          </p:cNvPr>
          <p:cNvSpPr/>
          <p:nvPr/>
        </p:nvSpPr>
        <p:spPr>
          <a:xfrm>
            <a:off x="10235792" y="2667498"/>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3</a:t>
            </a:r>
          </a:p>
        </p:txBody>
      </p:sp>
      <p:sp>
        <p:nvSpPr>
          <p:cNvPr id="3" name="ZoneTexte 2">
            <a:extLst>
              <a:ext uri="{FF2B5EF4-FFF2-40B4-BE49-F238E27FC236}">
                <a16:creationId xmlns:a16="http://schemas.microsoft.com/office/drawing/2014/main" id="{D4C626F5-576C-5C74-1CE3-CDD6B9ED35A7}"/>
              </a:ext>
            </a:extLst>
          </p:cNvPr>
          <p:cNvSpPr txBox="1"/>
          <p:nvPr/>
        </p:nvSpPr>
        <p:spPr>
          <a:xfrm>
            <a:off x="680936" y="1206231"/>
            <a:ext cx="8560340" cy="1415772"/>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400" b="1">
                <a:latin typeface="+mj-lt"/>
              </a:rPr>
              <a:t>c. Modalités de connexion à l’outil : </a:t>
            </a:r>
            <a:r>
              <a:rPr lang="fr-FR" sz="1400" b="1">
                <a:solidFill>
                  <a:srgbClr val="000000"/>
                </a:solidFill>
                <a:latin typeface="Aptos" panose="020B0004020202020204" pitchFamily="34" charset="0"/>
              </a:rPr>
              <a:t>Procédure en cas de mot de passe oublié </a:t>
            </a:r>
            <a:r>
              <a:rPr lang="fr-FR" sz="1400">
                <a:solidFill>
                  <a:srgbClr val="000000"/>
                </a:solidFill>
                <a:latin typeface="Aptos" panose="020B0004020202020204" pitchFamily="34" charset="0"/>
              </a:rPr>
              <a:t> </a:t>
            </a:r>
            <a:endParaRPr lang="fr-FR" sz="1400" b="1">
              <a:latin typeface="+mj-lt"/>
            </a:endParaRPr>
          </a:p>
          <a:p>
            <a:endParaRPr lang="fr-FR" sz="1600" b="1">
              <a:latin typeface="+mj-lt"/>
            </a:endParaRPr>
          </a:p>
          <a:p>
            <a:endParaRPr lang="fr-FR" sz="1600" b="1">
              <a:latin typeface="+mj-lt"/>
            </a:endParaRPr>
          </a:p>
        </p:txBody>
      </p:sp>
      <p:sp>
        <p:nvSpPr>
          <p:cNvPr id="15" name="ZoneTexte 14">
            <a:extLst>
              <a:ext uri="{FF2B5EF4-FFF2-40B4-BE49-F238E27FC236}">
                <a16:creationId xmlns:a16="http://schemas.microsoft.com/office/drawing/2014/main" id="{8128B1F7-B955-8B19-7238-3616F8D81B59}"/>
              </a:ext>
            </a:extLst>
          </p:cNvPr>
          <p:cNvSpPr txBox="1"/>
          <p:nvPr/>
        </p:nvSpPr>
        <p:spPr>
          <a:xfrm>
            <a:off x="8078277" y="6843896"/>
            <a:ext cx="2530675" cy="769441"/>
          </a:xfrm>
          <a:prstGeom prst="rect">
            <a:avLst/>
          </a:prstGeom>
          <a:noFill/>
        </p:spPr>
        <p:txBody>
          <a:bodyPr wrap="square" rtlCol="0">
            <a:spAutoFit/>
          </a:bodyPr>
          <a:lstStyle/>
          <a:p>
            <a:pPr algn="just"/>
            <a:r>
              <a:rPr lang="fr-FR" sz="1300" b="1">
                <a:solidFill>
                  <a:srgbClr val="000000"/>
                </a:solidFill>
              </a:rPr>
              <a:t>Note</a:t>
            </a:r>
            <a:r>
              <a:rPr lang="fr-FR" sz="1300">
                <a:solidFill>
                  <a:srgbClr val="000000"/>
                </a:solidFill>
              </a:rPr>
              <a:t> : tous les utilisateurs ont le même type de profil </a:t>
            </a:r>
            <a:endParaRPr lang="fr-FR" sz="1300"/>
          </a:p>
          <a:p>
            <a:endParaRPr lang="fr-FR"/>
          </a:p>
        </p:txBody>
      </p:sp>
      <p:sp>
        <p:nvSpPr>
          <p:cNvPr id="7" name="Rectangle 6">
            <a:hlinkClick r:id="" action="ppaction://noaction"/>
            <a:extLst>
              <a:ext uri="{FF2B5EF4-FFF2-40B4-BE49-F238E27FC236}">
                <a16:creationId xmlns:a16="http://schemas.microsoft.com/office/drawing/2014/main" id="{DF9771D9-C71B-8420-C217-8DDCF2CDF705}"/>
              </a:ext>
            </a:extLst>
          </p:cNvPr>
          <p:cNvSpPr/>
          <p:nvPr/>
        </p:nvSpPr>
        <p:spPr>
          <a:xfrm>
            <a:off x="1166301" y="10692995"/>
            <a:ext cx="2510959" cy="1040924"/>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Copier puis coller le lien dans le mail dans la barre de recherche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18</a:t>
            </a:r>
            <a:endParaRPr lang="fr-FR" sz="1300">
              <a:solidFill>
                <a:srgbClr val="7030A0"/>
              </a:solidFill>
            </a:endParaRPr>
          </a:p>
        </p:txBody>
      </p:sp>
      <p:sp>
        <p:nvSpPr>
          <p:cNvPr id="10" name="Rectangle 9">
            <a:hlinkClick r:id="" action="ppaction://noaction"/>
            <a:extLst>
              <a:ext uri="{FF2B5EF4-FFF2-40B4-BE49-F238E27FC236}">
                <a16:creationId xmlns:a16="http://schemas.microsoft.com/office/drawing/2014/main" id="{2F205B94-2FD7-45D4-B9C9-8895632E7730}"/>
              </a:ext>
            </a:extLst>
          </p:cNvPr>
          <p:cNvSpPr/>
          <p:nvPr/>
        </p:nvSpPr>
        <p:spPr>
          <a:xfrm>
            <a:off x="4638792" y="10697919"/>
            <a:ext cx="2510959" cy="107190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rgbClr val="000000"/>
                </a:solidFill>
              </a:rPr>
              <a:t>Rentrer son nouveau mot de passe, le confirmer puis enregistrer </a:t>
            </a:r>
            <a:endParaRPr lang="fr-FR" sz="1300">
              <a:solidFill>
                <a:srgbClr val="000000"/>
              </a:solidFill>
            </a:endParaRP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19</a:t>
            </a:r>
            <a:endParaRPr lang="fr-FR" sz="1300">
              <a:solidFill>
                <a:srgbClr val="7030A0"/>
              </a:solidFill>
            </a:endParaRPr>
          </a:p>
        </p:txBody>
      </p:sp>
      <p:cxnSp>
        <p:nvCxnSpPr>
          <p:cNvPr id="12" name="Connecteur droit avec flèche 11">
            <a:extLst>
              <a:ext uri="{FF2B5EF4-FFF2-40B4-BE49-F238E27FC236}">
                <a16:creationId xmlns:a16="http://schemas.microsoft.com/office/drawing/2014/main" id="{219E6375-0396-C5A5-B333-BA8B0F5C6ED4}"/>
              </a:ext>
            </a:extLst>
          </p:cNvPr>
          <p:cNvCxnSpPr>
            <a:cxnSpLocks/>
          </p:cNvCxnSpPr>
          <p:nvPr/>
        </p:nvCxnSpPr>
        <p:spPr>
          <a:xfrm>
            <a:off x="3813137" y="9953507"/>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hlinkClick r:id="" action="ppaction://noaction"/>
            <a:extLst>
              <a:ext uri="{FF2B5EF4-FFF2-40B4-BE49-F238E27FC236}">
                <a16:creationId xmlns:a16="http://schemas.microsoft.com/office/drawing/2014/main" id="{2EBF6230-5069-409B-AD71-AADB63EC33C1}"/>
              </a:ext>
            </a:extLst>
          </p:cNvPr>
          <p:cNvSpPr/>
          <p:nvPr/>
        </p:nvSpPr>
        <p:spPr>
          <a:xfrm>
            <a:off x="3255575" y="7547897"/>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4</a:t>
            </a:r>
            <a:endParaRPr lang="fr-FR" sz="1600" b="1">
              <a:latin typeface="Ubuntu" panose="020B0504030602030204" pitchFamily="34" charset="0"/>
            </a:endParaRPr>
          </a:p>
        </p:txBody>
      </p:sp>
      <p:sp>
        <p:nvSpPr>
          <p:cNvPr id="16" name="Ellipse 15">
            <a:hlinkClick r:id="" action="ppaction://noaction"/>
            <a:extLst>
              <a:ext uri="{FF2B5EF4-FFF2-40B4-BE49-F238E27FC236}">
                <a16:creationId xmlns:a16="http://schemas.microsoft.com/office/drawing/2014/main" id="{B3D711C8-3B4E-16CA-1076-543486EE3500}"/>
              </a:ext>
            </a:extLst>
          </p:cNvPr>
          <p:cNvSpPr/>
          <p:nvPr/>
        </p:nvSpPr>
        <p:spPr>
          <a:xfrm>
            <a:off x="6813785" y="7523432"/>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5</a:t>
            </a:r>
          </a:p>
        </p:txBody>
      </p:sp>
      <p:grpSp>
        <p:nvGrpSpPr>
          <p:cNvPr id="4" name="Groupe 3">
            <a:extLst>
              <a:ext uri="{FF2B5EF4-FFF2-40B4-BE49-F238E27FC236}">
                <a16:creationId xmlns:a16="http://schemas.microsoft.com/office/drawing/2014/main" id="{4D74A64C-3927-623F-3276-584B59EE1E72}"/>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20A14A26-B4EA-099F-0457-5F63FEFA5F4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7" name="Graphique 3" descr="Logement avec un remplissage uni">
              <a:hlinkClick r:id="rId20" action="ppaction://hlinksldjump"/>
              <a:extLst>
                <a:ext uri="{FF2B5EF4-FFF2-40B4-BE49-F238E27FC236}">
                  <a16:creationId xmlns:a16="http://schemas.microsoft.com/office/drawing/2014/main" id="{CFAED819-05C9-40E9-1EC1-62D286C9876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362318" y="219323"/>
              <a:ext cx="564367" cy="564367"/>
            </a:xfrm>
            <a:prstGeom prst="rect">
              <a:avLst/>
            </a:prstGeom>
          </p:spPr>
        </p:pic>
      </p:grpSp>
      <p:sp>
        <p:nvSpPr>
          <p:cNvPr id="18" name="Flèche : droite 17">
            <a:extLst>
              <a:ext uri="{FF2B5EF4-FFF2-40B4-BE49-F238E27FC236}">
                <a16:creationId xmlns:a16="http://schemas.microsoft.com/office/drawing/2014/main" id="{5897ED28-5F1A-3BB9-9F31-4C60E6DA928D}"/>
              </a:ext>
            </a:extLst>
          </p:cNvPr>
          <p:cNvSpPr/>
          <p:nvPr/>
        </p:nvSpPr>
        <p:spPr>
          <a:xfrm>
            <a:off x="311695" y="14986268"/>
            <a:ext cx="2050490" cy="817892"/>
          </a:xfrm>
          <a:prstGeom prst="rightArrow">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a:solidFill>
                  <a:schemeClr val="tx1"/>
                </a:solidFill>
                <a:hlinkClick r:id="rId23" action="ppaction://hlinksldjump">
                  <a:extLst>
                    <a:ext uri="{A12FA001-AC4F-418D-AE19-62706E023703}">
                      <ahyp:hlinkClr xmlns:ahyp="http://schemas.microsoft.com/office/drawing/2018/hyperlinkcolor" val="tx"/>
                    </a:ext>
                  </a:extLst>
                </a:hlinkClick>
              </a:rPr>
              <a:t>Pour passer les explications détaillées </a:t>
            </a:r>
            <a:endParaRPr lang="en-US" sz="1300">
              <a:solidFill>
                <a:schemeClr val="tx1"/>
              </a:solidFill>
            </a:endParaRPr>
          </a:p>
        </p:txBody>
      </p:sp>
      <p:sp>
        <p:nvSpPr>
          <p:cNvPr id="19" name="Espace réservé du numéro de diapositive 3">
            <a:extLst>
              <a:ext uri="{FF2B5EF4-FFF2-40B4-BE49-F238E27FC236}">
                <a16:creationId xmlns:a16="http://schemas.microsoft.com/office/drawing/2014/main" id="{1BCB5162-3BC3-F518-5F5E-0CE41E20FC1D}"/>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14</a:t>
            </a:fld>
            <a:endParaRPr lang="en-US"/>
          </a:p>
        </p:txBody>
      </p:sp>
    </p:spTree>
    <p:extLst>
      <p:ext uri="{BB962C8B-B14F-4D97-AF65-F5344CB8AC3E}">
        <p14:creationId xmlns:p14="http://schemas.microsoft.com/office/powerpoint/2010/main" val="284281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89E85-7989-74CA-36C6-EDF7F3833799}"/>
            </a:ext>
          </a:extLst>
        </p:cNvPr>
        <p:cNvGrpSpPr/>
        <p:nvPr/>
      </p:nvGrpSpPr>
      <p:grpSpPr>
        <a:xfrm>
          <a:off x="0" y="0"/>
          <a:ext cx="0" cy="0"/>
          <a:chOff x="0" y="0"/>
          <a:chExt cx="0" cy="0"/>
        </a:xfrm>
      </p:grpSpPr>
      <mc:AlternateContent xmlns:mc="http://schemas.openxmlformats.org/markup-compatibility/2006">
        <mc:Choice xmlns:pslz="http://schemas.microsoft.com/office/powerpoint/2016/slidezoom" Requires="pslz">
          <p:graphicFrame>
            <p:nvGraphicFramePr>
              <p:cNvPr id="41" name="Zoom de diapositive 40">
                <a:extLst>
                  <a:ext uri="{FF2B5EF4-FFF2-40B4-BE49-F238E27FC236}">
                    <a16:creationId xmlns:a16="http://schemas.microsoft.com/office/drawing/2014/main" id="{3A544141-D159-2F3C-E5D1-8245CAA84D70}"/>
                  </a:ext>
                </a:extLst>
              </p:cNvPr>
              <p:cNvGraphicFramePr>
                <a:graphicFrameLocks noChangeAspect="1"/>
              </p:cNvGraphicFramePr>
              <p:nvPr>
                <p:extLst>
                  <p:ext uri="{D42A27DB-BD31-4B8C-83A1-F6EECF244321}">
                    <p14:modId xmlns:p14="http://schemas.microsoft.com/office/powerpoint/2010/main" val="3426585999"/>
                  </p:ext>
                </p:extLst>
              </p:nvPr>
            </p:nvGraphicFramePr>
            <p:xfrm>
              <a:off x="4619543" y="7705820"/>
              <a:ext cx="2528635" cy="3241579"/>
            </p:xfrm>
            <a:graphic>
              <a:graphicData uri="http://schemas.microsoft.com/office/powerpoint/2016/slidezoom">
                <pslz:sldZm>
                  <pslz:sldZmObj sldId="306" cId="3654308298">
                    <pslz:zmPr id="{2BBE53C7-CC11-41A1-8750-0BD0EE2CADB5}" returnToParent="0" transitionDur="1000">
                      <p166:blipFill xmlns:p166="http://schemas.microsoft.com/office/powerpoint/2016/6/main">
                        <a:blip r:embed="rId3"/>
                        <a:stretch>
                          <a:fillRect/>
                        </a:stretch>
                      </p166:blipFill>
                      <p166:spPr xmlns:p166="http://schemas.microsoft.com/office/powerpoint/2016/6/main">
                        <a:xfrm>
                          <a:off x="0" y="0"/>
                          <a:ext cx="2528635" cy="3241579"/>
                        </a:xfrm>
                        <a:prstGeom prst="rect">
                          <a:avLst/>
                        </a:prstGeom>
                        <a:ln w="3175">
                          <a:solidFill>
                            <a:prstClr val="ltGray"/>
                          </a:solidFill>
                        </a:ln>
                      </p166:spPr>
                    </pslz:zmPr>
                  </pslz:sldZmObj>
                </pslz:sldZm>
              </a:graphicData>
            </a:graphic>
          </p:graphicFrame>
        </mc:Choice>
        <mc:Fallback>
          <p:pic>
            <p:nvPicPr>
              <p:cNvPr id="41" name="Zoom de diapositive 40">
                <a:hlinkClick r:id="rId4" action="ppaction://hlinksldjump"/>
                <a:extLst>
                  <a:ext uri="{FF2B5EF4-FFF2-40B4-BE49-F238E27FC236}">
                    <a16:creationId xmlns:a16="http://schemas.microsoft.com/office/drawing/2014/main" id="{3A544141-D159-2F3C-E5D1-8245CAA84D70}"/>
                  </a:ext>
                </a:extLst>
              </p:cNvPr>
              <p:cNvPicPr>
                <a:picLocks noGrp="1" noRot="1" noChangeAspect="1" noMove="1" noResize="1" noEditPoints="1" noAdjustHandles="1" noChangeArrowheads="1" noChangeShapeType="1"/>
              </p:cNvPicPr>
              <p:nvPr/>
            </p:nvPicPr>
            <p:blipFill>
              <a:blip r:embed="rId3"/>
              <a:stretch>
                <a:fillRect/>
              </a:stretch>
            </p:blipFill>
            <p:spPr>
              <a:xfrm>
                <a:off x="4619543" y="7705820"/>
                <a:ext cx="2528635" cy="3241579"/>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39" name="Zoom de diapositive 38">
                <a:extLst>
                  <a:ext uri="{FF2B5EF4-FFF2-40B4-BE49-F238E27FC236}">
                    <a16:creationId xmlns:a16="http://schemas.microsoft.com/office/drawing/2014/main" id="{947922A4-2E28-B7E4-FAFE-4F25E7181CB4}"/>
                  </a:ext>
                </a:extLst>
              </p:cNvPr>
              <p:cNvGraphicFramePr>
                <a:graphicFrameLocks noChangeAspect="1"/>
              </p:cNvGraphicFramePr>
              <p:nvPr>
                <p:extLst>
                  <p:ext uri="{D42A27DB-BD31-4B8C-83A1-F6EECF244321}">
                    <p14:modId xmlns:p14="http://schemas.microsoft.com/office/powerpoint/2010/main" val="1887999323"/>
                  </p:ext>
                </p:extLst>
              </p:nvPr>
            </p:nvGraphicFramePr>
            <p:xfrm>
              <a:off x="1166301" y="7644113"/>
              <a:ext cx="2528635" cy="4064000"/>
            </p:xfrm>
            <a:graphic>
              <a:graphicData uri="http://schemas.microsoft.com/office/powerpoint/2016/slidezoom">
                <pslz:sldZm>
                  <pslz:sldZmObj sldId="305" cId="3775332979">
                    <pslz:zmPr id="{39E58D71-21BE-4291-A13F-7D6E79DDF645}" returnToParent="0" transitionDur="1000">
                      <p166:blipFill xmlns:p166="http://schemas.microsoft.com/office/powerpoint/2016/6/main">
                        <a:blip r:embed="rId5"/>
                        <a:stretch>
                          <a:fillRect/>
                        </a:stretch>
                      </p166:blipFill>
                      <p166:spPr xmlns:p166="http://schemas.microsoft.com/office/powerpoint/2016/6/main">
                        <a:xfrm>
                          <a:off x="0" y="0"/>
                          <a:ext cx="2528635" cy="4064000"/>
                        </a:xfrm>
                        <a:prstGeom prst="rect">
                          <a:avLst/>
                        </a:prstGeom>
                        <a:ln w="3175">
                          <a:solidFill>
                            <a:prstClr val="ltGray"/>
                          </a:solidFill>
                        </a:ln>
                      </p166:spPr>
                    </pslz:zmPr>
                  </pslz:sldZmObj>
                </pslz:sldZm>
              </a:graphicData>
            </a:graphic>
          </p:graphicFrame>
        </mc:Choice>
        <mc:Fallback>
          <p:pic>
            <p:nvPicPr>
              <p:cNvPr id="39" name="Zoom de diapositive 38">
                <a:hlinkClick r:id="rId6" action="ppaction://hlinksldjump"/>
                <a:extLst>
                  <a:ext uri="{FF2B5EF4-FFF2-40B4-BE49-F238E27FC236}">
                    <a16:creationId xmlns:a16="http://schemas.microsoft.com/office/drawing/2014/main" id="{947922A4-2E28-B7E4-FAFE-4F25E7181CB4}"/>
                  </a:ext>
                </a:extLst>
              </p:cNvPr>
              <p:cNvPicPr>
                <a:picLocks noGrp="1" noRot="1" noChangeAspect="1" noMove="1" noResize="1" noEditPoints="1" noAdjustHandles="1" noChangeArrowheads="1" noChangeShapeType="1"/>
              </p:cNvPicPr>
              <p:nvPr/>
            </p:nvPicPr>
            <p:blipFill>
              <a:blip r:embed="rId5"/>
              <a:stretch>
                <a:fillRect/>
              </a:stretch>
            </p:blipFill>
            <p:spPr>
              <a:xfrm>
                <a:off x="1166301" y="7644113"/>
                <a:ext cx="2528635"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37" name="Zoom de diapositive 36">
                <a:extLst>
                  <a:ext uri="{FF2B5EF4-FFF2-40B4-BE49-F238E27FC236}">
                    <a16:creationId xmlns:a16="http://schemas.microsoft.com/office/drawing/2014/main" id="{0313AF8E-CE9F-74A1-65E6-06F0E6FC906F}"/>
                  </a:ext>
                </a:extLst>
              </p:cNvPr>
              <p:cNvGraphicFramePr>
                <a:graphicFrameLocks noChangeAspect="1"/>
              </p:cNvGraphicFramePr>
              <p:nvPr>
                <p:extLst>
                  <p:ext uri="{D42A27DB-BD31-4B8C-83A1-F6EECF244321}">
                    <p14:modId xmlns:p14="http://schemas.microsoft.com/office/powerpoint/2010/main" val="2957314322"/>
                  </p:ext>
                </p:extLst>
              </p:nvPr>
            </p:nvGraphicFramePr>
            <p:xfrm>
              <a:off x="8105008" y="2713914"/>
              <a:ext cx="2500515" cy="4064000"/>
            </p:xfrm>
            <a:graphic>
              <a:graphicData uri="http://schemas.microsoft.com/office/powerpoint/2016/slidezoom">
                <pslz:sldZm>
                  <pslz:sldZmObj sldId="304" cId="2150257569">
                    <pslz:zmPr id="{AD71E642-9DAB-4C84-BB0F-EC0251A5AECB}" returnToParent="0" transitionDur="1000">
                      <p166:blipFill xmlns:p166="http://schemas.microsoft.com/office/powerpoint/2016/6/main">
                        <a:blip r:embed="rId7"/>
                        <a:stretch>
                          <a:fillRect/>
                        </a:stretch>
                      </p166:blipFill>
                      <p166:spPr xmlns:p166="http://schemas.microsoft.com/office/powerpoint/2016/6/main">
                        <a:xfrm>
                          <a:off x="0" y="0"/>
                          <a:ext cx="2500515" cy="4064000"/>
                        </a:xfrm>
                        <a:prstGeom prst="rect">
                          <a:avLst/>
                        </a:prstGeom>
                        <a:ln w="3175">
                          <a:solidFill>
                            <a:prstClr val="ltGray"/>
                          </a:solidFill>
                        </a:ln>
                      </p166:spPr>
                    </pslz:zmPr>
                  </pslz:sldZmObj>
                </pslz:sldZm>
              </a:graphicData>
            </a:graphic>
          </p:graphicFrame>
        </mc:Choice>
        <mc:Fallback>
          <p:pic>
            <p:nvPicPr>
              <p:cNvPr id="37" name="Zoom de diapositive 36">
                <a:hlinkClick r:id="rId8" action="ppaction://hlinksldjump"/>
                <a:extLst>
                  <a:ext uri="{FF2B5EF4-FFF2-40B4-BE49-F238E27FC236}">
                    <a16:creationId xmlns:a16="http://schemas.microsoft.com/office/drawing/2014/main" id="{0313AF8E-CE9F-74A1-65E6-06F0E6FC906F}"/>
                  </a:ext>
                </a:extLst>
              </p:cNvPr>
              <p:cNvPicPr>
                <a:picLocks noGrp="1" noRot="1" noChangeAspect="1" noMove="1" noResize="1" noEditPoints="1" noAdjustHandles="1" noChangeArrowheads="1" noChangeShapeType="1"/>
              </p:cNvPicPr>
              <p:nvPr/>
            </p:nvPicPr>
            <p:blipFill>
              <a:blip r:embed="rId7"/>
              <a:stretch>
                <a:fillRect/>
              </a:stretch>
            </p:blipFill>
            <p:spPr>
              <a:xfrm>
                <a:off x="8105008" y="2713914"/>
                <a:ext cx="2500515"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35" name="Zoom de diapositive 34">
                <a:extLst>
                  <a:ext uri="{FF2B5EF4-FFF2-40B4-BE49-F238E27FC236}">
                    <a16:creationId xmlns:a16="http://schemas.microsoft.com/office/drawing/2014/main" id="{F91A7329-82F8-BE81-E160-82DE67A79A47}"/>
                  </a:ext>
                </a:extLst>
              </p:cNvPr>
              <p:cNvGraphicFramePr>
                <a:graphicFrameLocks noChangeAspect="1"/>
              </p:cNvGraphicFramePr>
              <p:nvPr>
                <p:extLst>
                  <p:ext uri="{D42A27DB-BD31-4B8C-83A1-F6EECF244321}">
                    <p14:modId xmlns:p14="http://schemas.microsoft.com/office/powerpoint/2010/main" val="4021821307"/>
                  </p:ext>
                </p:extLst>
              </p:nvPr>
            </p:nvGraphicFramePr>
            <p:xfrm>
              <a:off x="4638236" y="2766748"/>
              <a:ext cx="2528635" cy="4064000"/>
            </p:xfrm>
            <a:graphic>
              <a:graphicData uri="http://schemas.microsoft.com/office/powerpoint/2016/slidezoom">
                <pslz:sldZm>
                  <pslz:sldZmObj sldId="303" cId="3811438614">
                    <pslz:zmPr id="{6F313061-6593-48C6-8AAA-E8924DE28560}" returnToParent="0" transitionDur="1000">
                      <p166:blipFill xmlns:p166="http://schemas.microsoft.com/office/powerpoint/2016/6/main">
                        <a:blip r:embed="rId9"/>
                        <a:stretch>
                          <a:fillRect/>
                        </a:stretch>
                      </p166:blipFill>
                      <p166:spPr xmlns:p166="http://schemas.microsoft.com/office/powerpoint/2016/6/main">
                        <a:xfrm>
                          <a:off x="0" y="0"/>
                          <a:ext cx="2528635" cy="4064000"/>
                        </a:xfrm>
                        <a:prstGeom prst="rect">
                          <a:avLst/>
                        </a:prstGeom>
                        <a:ln w="3175">
                          <a:solidFill>
                            <a:prstClr val="ltGray"/>
                          </a:solidFill>
                        </a:ln>
                      </p166:spPr>
                    </pslz:zmPr>
                  </pslz:sldZmObj>
                </pslz:sldZm>
              </a:graphicData>
            </a:graphic>
          </p:graphicFrame>
        </mc:Choice>
        <mc:Fallback>
          <p:pic>
            <p:nvPicPr>
              <p:cNvPr id="35" name="Zoom de diapositive 34">
                <a:hlinkClick r:id="rId10" action="ppaction://hlinksldjump"/>
                <a:extLst>
                  <a:ext uri="{FF2B5EF4-FFF2-40B4-BE49-F238E27FC236}">
                    <a16:creationId xmlns:a16="http://schemas.microsoft.com/office/drawing/2014/main" id="{F91A7329-82F8-BE81-E160-82DE67A79A47}"/>
                  </a:ext>
                </a:extLst>
              </p:cNvPr>
              <p:cNvPicPr>
                <a:picLocks noGrp="1" noRot="1" noChangeAspect="1" noMove="1" noResize="1" noEditPoints="1" noAdjustHandles="1" noChangeArrowheads="1" noChangeShapeType="1"/>
              </p:cNvPicPr>
              <p:nvPr/>
            </p:nvPicPr>
            <p:blipFill>
              <a:blip r:embed="rId9"/>
              <a:stretch>
                <a:fillRect/>
              </a:stretch>
            </p:blipFill>
            <p:spPr>
              <a:xfrm>
                <a:off x="4638236" y="2766748"/>
                <a:ext cx="2528635"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33" name="Zoom de diapositive 32">
                <a:extLst>
                  <a:ext uri="{FF2B5EF4-FFF2-40B4-BE49-F238E27FC236}">
                    <a16:creationId xmlns:a16="http://schemas.microsoft.com/office/drawing/2014/main" id="{6D962DD3-587C-CF17-0683-4C1B57E0F0EF}"/>
                  </a:ext>
                </a:extLst>
              </p:cNvPr>
              <p:cNvGraphicFramePr>
                <a:graphicFrameLocks noChangeAspect="1"/>
              </p:cNvGraphicFramePr>
              <p:nvPr>
                <p:extLst>
                  <p:ext uri="{D42A27DB-BD31-4B8C-83A1-F6EECF244321}">
                    <p14:modId xmlns:p14="http://schemas.microsoft.com/office/powerpoint/2010/main" val="3210963076"/>
                  </p:ext>
                </p:extLst>
              </p:nvPr>
            </p:nvGraphicFramePr>
            <p:xfrm>
              <a:off x="1170731" y="2759141"/>
              <a:ext cx="2528635" cy="4064000"/>
            </p:xfrm>
            <a:graphic>
              <a:graphicData uri="http://schemas.microsoft.com/office/powerpoint/2016/slidezoom">
                <pslz:sldZm>
                  <pslz:sldZmObj sldId="302" cId="1562760605">
                    <pslz:zmPr id="{F3527A01-B651-472D-8E74-EA2EA405E40F}" returnToParent="0" transitionDur="1000">
                      <p166:blipFill xmlns:p166="http://schemas.microsoft.com/office/powerpoint/2016/6/main">
                        <a:blip r:embed="rId11"/>
                        <a:stretch>
                          <a:fillRect/>
                        </a:stretch>
                      </p166:blipFill>
                      <p166:spPr xmlns:p166="http://schemas.microsoft.com/office/powerpoint/2016/6/main">
                        <a:xfrm>
                          <a:off x="0" y="0"/>
                          <a:ext cx="2528635" cy="4064000"/>
                        </a:xfrm>
                        <a:prstGeom prst="rect">
                          <a:avLst/>
                        </a:prstGeom>
                        <a:ln w="3175">
                          <a:solidFill>
                            <a:prstClr val="ltGray"/>
                          </a:solidFill>
                        </a:ln>
                      </p166:spPr>
                    </pslz:zmPr>
                  </pslz:sldZmObj>
                </pslz:sldZm>
              </a:graphicData>
            </a:graphic>
          </p:graphicFrame>
        </mc:Choice>
        <mc:Fallback>
          <p:pic>
            <p:nvPicPr>
              <p:cNvPr id="33" name="Zoom de diapositive 32">
                <a:hlinkClick r:id="rId12" action="ppaction://hlinksldjump"/>
                <a:extLst>
                  <a:ext uri="{FF2B5EF4-FFF2-40B4-BE49-F238E27FC236}">
                    <a16:creationId xmlns:a16="http://schemas.microsoft.com/office/drawing/2014/main" id="{6D962DD3-587C-CF17-0683-4C1B57E0F0EF}"/>
                  </a:ext>
                </a:extLst>
              </p:cNvPr>
              <p:cNvPicPr>
                <a:picLocks noGrp="1" noRot="1" noChangeAspect="1" noMove="1" noResize="1" noEditPoints="1" noAdjustHandles="1" noChangeArrowheads="1" noChangeShapeType="1"/>
              </p:cNvPicPr>
              <p:nvPr/>
            </p:nvPicPr>
            <p:blipFill>
              <a:blip r:embed="rId11"/>
              <a:stretch>
                <a:fillRect/>
              </a:stretch>
            </p:blipFill>
            <p:spPr>
              <a:xfrm>
                <a:off x="1170731" y="2759141"/>
                <a:ext cx="2528635" cy="4064000"/>
              </a:xfrm>
              <a:prstGeom prst="rect">
                <a:avLst/>
              </a:prstGeom>
              <a:ln w="3175">
                <a:solidFill>
                  <a:prstClr val="ltGray"/>
                </a:solidFill>
              </a:ln>
            </p:spPr>
          </p:pic>
        </mc:Fallback>
      </mc:AlternateContent>
      <p:pic>
        <p:nvPicPr>
          <p:cNvPr id="8" name="Picture 2">
            <a:extLst>
              <a:ext uri="{FF2B5EF4-FFF2-40B4-BE49-F238E27FC236}">
                <a16:creationId xmlns:a16="http://schemas.microsoft.com/office/drawing/2014/main" id="{A873BB4C-CC85-399D-9D89-B425064968B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1A7BD40-21D0-060C-0037-ACF5C8A6E9E2}"/>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20" name="Rectangle 19">
            <a:hlinkClick r:id="" action="ppaction://noaction"/>
            <a:extLst>
              <a:ext uri="{FF2B5EF4-FFF2-40B4-BE49-F238E27FC236}">
                <a16:creationId xmlns:a16="http://schemas.microsoft.com/office/drawing/2014/main" id="{4C4B3675-EB3F-1632-80E2-2A14B4C8DEFB}"/>
              </a:ext>
            </a:extLst>
          </p:cNvPr>
          <p:cNvSpPr/>
          <p:nvPr/>
        </p:nvSpPr>
        <p:spPr>
          <a:xfrm>
            <a:off x="1166301" y="5774188"/>
            <a:ext cx="2510959" cy="1040924"/>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Accès au portail CNSA : </a:t>
            </a:r>
            <a:r>
              <a:rPr lang="fr-FR" sz="1300" u="sng">
                <a:solidFill>
                  <a:schemeClr val="tx1"/>
                </a:solidFill>
                <a:hlinkClick r:id="rId14">
                  <a:extLst>
                    <a:ext uri="{A12FA001-AC4F-418D-AE19-62706E023703}">
                      <ahyp:hlinkClr xmlns:ahyp="http://schemas.microsoft.com/office/drawing/2018/hyperlinkcolor" val="tx"/>
                    </a:ext>
                  </a:extLst>
                </a:hlinkClick>
              </a:rPr>
              <a:t>https://portail.cnsa.fr </a:t>
            </a:r>
            <a:endParaRPr lang="fr-FR" sz="1300" u="sng">
              <a:solidFill>
                <a:schemeClr val="tx1"/>
              </a:solidFill>
            </a:endParaRP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15</a:t>
            </a:r>
            <a:endParaRPr lang="fr-FR" sz="1300">
              <a:solidFill>
                <a:srgbClr val="7030A0"/>
              </a:solidFill>
            </a:endParaRPr>
          </a:p>
        </p:txBody>
      </p:sp>
      <p:sp>
        <p:nvSpPr>
          <p:cNvPr id="21" name="Rectangle 20">
            <a:hlinkClick r:id="" action="ppaction://noaction"/>
            <a:extLst>
              <a:ext uri="{FF2B5EF4-FFF2-40B4-BE49-F238E27FC236}">
                <a16:creationId xmlns:a16="http://schemas.microsoft.com/office/drawing/2014/main" id="{D99983B5-616E-B593-1475-5221B4AF4638}"/>
              </a:ext>
            </a:extLst>
          </p:cNvPr>
          <p:cNvSpPr/>
          <p:nvPr/>
        </p:nvSpPr>
        <p:spPr>
          <a:xfrm>
            <a:off x="4638792" y="5779112"/>
            <a:ext cx="2510959" cy="107190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rgbClr val="000000"/>
                </a:solidFill>
              </a:rPr>
              <a:t>Cliquer sur «</a:t>
            </a:r>
            <a:r>
              <a:rPr lang="fr-FR" sz="1300" b="1" i="1">
                <a:solidFill>
                  <a:srgbClr val="000000"/>
                </a:solidFill>
              </a:rPr>
              <a:t> identifiant ou mot de passe oublié </a:t>
            </a:r>
            <a:r>
              <a:rPr lang="fr-FR" sz="1300">
                <a:solidFill>
                  <a:srgbClr val="000000"/>
                </a:solidFill>
              </a:rPr>
              <a:t>»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16</a:t>
            </a:r>
            <a:endParaRPr lang="fr-FR" sz="1300">
              <a:solidFill>
                <a:srgbClr val="7030A0"/>
              </a:solidFill>
            </a:endParaRPr>
          </a:p>
        </p:txBody>
      </p:sp>
      <p:sp>
        <p:nvSpPr>
          <p:cNvPr id="22" name="Rectangle 21">
            <a:hlinkClick r:id="" action="ppaction://noaction"/>
            <a:extLst>
              <a:ext uri="{FF2B5EF4-FFF2-40B4-BE49-F238E27FC236}">
                <a16:creationId xmlns:a16="http://schemas.microsoft.com/office/drawing/2014/main" id="{A30EE602-88F0-50DE-C3C6-2966A2ECF566}"/>
              </a:ext>
            </a:extLst>
          </p:cNvPr>
          <p:cNvSpPr/>
          <p:nvPr/>
        </p:nvSpPr>
        <p:spPr>
          <a:xfrm>
            <a:off x="8105008" y="5793525"/>
            <a:ext cx="2510959" cy="1021589"/>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Renseigner l’adresse mail puis cliquer sur « </a:t>
            </a:r>
            <a:r>
              <a:rPr lang="fr-FR" sz="1300" b="1" i="1">
                <a:solidFill>
                  <a:schemeClr val="tx1"/>
                </a:solidFill>
              </a:rPr>
              <a:t>valider</a:t>
            </a:r>
            <a:r>
              <a:rPr lang="fr-FR" sz="1300" b="1">
                <a:solidFill>
                  <a:schemeClr val="tx1"/>
                </a:solidFill>
              </a:rPr>
              <a:t>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17</a:t>
            </a:r>
            <a:endParaRPr lang="fr-FR" sz="1300">
              <a:solidFill>
                <a:srgbClr val="7030A0"/>
              </a:solidFill>
            </a:endParaRPr>
          </a:p>
        </p:txBody>
      </p:sp>
      <p:cxnSp>
        <p:nvCxnSpPr>
          <p:cNvPr id="23" name="Connecteur droit avec flèche 22">
            <a:extLst>
              <a:ext uri="{FF2B5EF4-FFF2-40B4-BE49-F238E27FC236}">
                <a16:creationId xmlns:a16="http://schemas.microsoft.com/office/drawing/2014/main" id="{597BB36C-B82E-FACA-0799-25902A1FC1AA}"/>
              </a:ext>
            </a:extLst>
          </p:cNvPr>
          <p:cNvCxnSpPr>
            <a:cxnSpLocks/>
          </p:cNvCxnSpPr>
          <p:nvPr/>
        </p:nvCxnSpPr>
        <p:spPr>
          <a:xfrm>
            <a:off x="3813137" y="5034700"/>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B09D8953-BDF6-6818-75E7-222EC4E475DC}"/>
              </a:ext>
            </a:extLst>
          </p:cNvPr>
          <p:cNvCxnSpPr>
            <a:cxnSpLocks/>
          </p:cNvCxnSpPr>
          <p:nvPr/>
        </p:nvCxnSpPr>
        <p:spPr>
          <a:xfrm>
            <a:off x="7282777" y="5034700"/>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Ellipse 26">
            <a:hlinkClick r:id="" action="ppaction://noaction"/>
            <a:extLst>
              <a:ext uri="{FF2B5EF4-FFF2-40B4-BE49-F238E27FC236}">
                <a16:creationId xmlns:a16="http://schemas.microsoft.com/office/drawing/2014/main" id="{7181B466-0C1A-D94E-D83A-C26C7DFC5F7F}"/>
              </a:ext>
            </a:extLst>
          </p:cNvPr>
          <p:cNvSpPr/>
          <p:nvPr/>
        </p:nvSpPr>
        <p:spPr>
          <a:xfrm>
            <a:off x="3289861" y="2653556"/>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1</a:t>
            </a:r>
            <a:endParaRPr lang="fr-FR" sz="1600" b="1">
              <a:latin typeface="Ubuntu" panose="020B0504030602030204" pitchFamily="34" charset="0"/>
            </a:endParaRPr>
          </a:p>
        </p:txBody>
      </p:sp>
      <p:sp>
        <p:nvSpPr>
          <p:cNvPr id="28" name="Ellipse 27">
            <a:hlinkClick r:id="" action="ppaction://noaction"/>
            <a:extLst>
              <a:ext uri="{FF2B5EF4-FFF2-40B4-BE49-F238E27FC236}">
                <a16:creationId xmlns:a16="http://schemas.microsoft.com/office/drawing/2014/main" id="{BBF8083E-1A6B-9F7F-44EB-F8D50A3D009F}"/>
              </a:ext>
            </a:extLst>
          </p:cNvPr>
          <p:cNvSpPr/>
          <p:nvPr/>
        </p:nvSpPr>
        <p:spPr>
          <a:xfrm>
            <a:off x="6848071" y="2629091"/>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2</a:t>
            </a:r>
          </a:p>
        </p:txBody>
      </p:sp>
      <p:sp>
        <p:nvSpPr>
          <p:cNvPr id="29" name="Ellipse 28">
            <a:hlinkClick r:id="" action="ppaction://noaction"/>
            <a:extLst>
              <a:ext uri="{FF2B5EF4-FFF2-40B4-BE49-F238E27FC236}">
                <a16:creationId xmlns:a16="http://schemas.microsoft.com/office/drawing/2014/main" id="{803D5FB6-E18B-85F4-17B0-7BB0697C93F7}"/>
              </a:ext>
            </a:extLst>
          </p:cNvPr>
          <p:cNvSpPr/>
          <p:nvPr/>
        </p:nvSpPr>
        <p:spPr>
          <a:xfrm>
            <a:off x="10235792" y="2667498"/>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3</a:t>
            </a:r>
          </a:p>
        </p:txBody>
      </p:sp>
      <p:sp>
        <p:nvSpPr>
          <p:cNvPr id="3" name="ZoneTexte 2">
            <a:extLst>
              <a:ext uri="{FF2B5EF4-FFF2-40B4-BE49-F238E27FC236}">
                <a16:creationId xmlns:a16="http://schemas.microsoft.com/office/drawing/2014/main" id="{D4C626F5-576C-5C74-1CE3-CDD6B9ED35A7}"/>
              </a:ext>
            </a:extLst>
          </p:cNvPr>
          <p:cNvSpPr txBox="1"/>
          <p:nvPr/>
        </p:nvSpPr>
        <p:spPr>
          <a:xfrm>
            <a:off x="680936" y="1206231"/>
            <a:ext cx="8560340" cy="1415772"/>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400" b="1">
                <a:latin typeface="+mj-lt"/>
              </a:rPr>
              <a:t>c. Modalités de connexion à l’outil : </a:t>
            </a:r>
            <a:r>
              <a:rPr lang="fr-FR" sz="1400" b="1">
                <a:solidFill>
                  <a:srgbClr val="000000"/>
                </a:solidFill>
                <a:latin typeface="Aptos" panose="020B0004020202020204" pitchFamily="34" charset="0"/>
              </a:rPr>
              <a:t>Procédure en cas de mot de passe oublié </a:t>
            </a:r>
            <a:r>
              <a:rPr lang="fr-FR" sz="1400">
                <a:solidFill>
                  <a:srgbClr val="000000"/>
                </a:solidFill>
                <a:latin typeface="Aptos" panose="020B0004020202020204" pitchFamily="34" charset="0"/>
              </a:rPr>
              <a:t> </a:t>
            </a:r>
            <a:endParaRPr lang="fr-FR" sz="1400" b="1">
              <a:latin typeface="+mj-lt"/>
            </a:endParaRPr>
          </a:p>
          <a:p>
            <a:endParaRPr lang="fr-FR" sz="1600" b="1">
              <a:latin typeface="+mj-lt"/>
            </a:endParaRPr>
          </a:p>
          <a:p>
            <a:endParaRPr lang="fr-FR" sz="1600" b="1">
              <a:latin typeface="+mj-lt"/>
            </a:endParaRPr>
          </a:p>
        </p:txBody>
      </p:sp>
      <p:sp>
        <p:nvSpPr>
          <p:cNvPr id="15" name="ZoneTexte 14">
            <a:extLst>
              <a:ext uri="{FF2B5EF4-FFF2-40B4-BE49-F238E27FC236}">
                <a16:creationId xmlns:a16="http://schemas.microsoft.com/office/drawing/2014/main" id="{8128B1F7-B955-8B19-7238-3616F8D81B59}"/>
              </a:ext>
            </a:extLst>
          </p:cNvPr>
          <p:cNvSpPr txBox="1"/>
          <p:nvPr/>
        </p:nvSpPr>
        <p:spPr>
          <a:xfrm>
            <a:off x="8078277" y="6843896"/>
            <a:ext cx="2530675" cy="769441"/>
          </a:xfrm>
          <a:prstGeom prst="rect">
            <a:avLst/>
          </a:prstGeom>
          <a:noFill/>
        </p:spPr>
        <p:txBody>
          <a:bodyPr wrap="square" rtlCol="0">
            <a:spAutoFit/>
          </a:bodyPr>
          <a:lstStyle/>
          <a:p>
            <a:pPr algn="just"/>
            <a:r>
              <a:rPr lang="fr-FR" sz="1300" b="1">
                <a:solidFill>
                  <a:srgbClr val="000000"/>
                </a:solidFill>
              </a:rPr>
              <a:t>Note</a:t>
            </a:r>
            <a:r>
              <a:rPr lang="fr-FR" sz="1300">
                <a:solidFill>
                  <a:srgbClr val="000000"/>
                </a:solidFill>
              </a:rPr>
              <a:t> : tous les utilisateurs ont le même type de profil </a:t>
            </a:r>
            <a:endParaRPr lang="fr-FR" sz="1300"/>
          </a:p>
          <a:p>
            <a:endParaRPr lang="fr-FR"/>
          </a:p>
        </p:txBody>
      </p:sp>
      <p:sp>
        <p:nvSpPr>
          <p:cNvPr id="7" name="Rectangle 6">
            <a:hlinkClick r:id="" action="ppaction://noaction"/>
            <a:extLst>
              <a:ext uri="{FF2B5EF4-FFF2-40B4-BE49-F238E27FC236}">
                <a16:creationId xmlns:a16="http://schemas.microsoft.com/office/drawing/2014/main" id="{DF9771D9-C71B-8420-C217-8DDCF2CDF705}"/>
              </a:ext>
            </a:extLst>
          </p:cNvPr>
          <p:cNvSpPr/>
          <p:nvPr/>
        </p:nvSpPr>
        <p:spPr>
          <a:xfrm>
            <a:off x="1166301" y="10692995"/>
            <a:ext cx="2510959" cy="1040924"/>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Copier puis coller le lien dans le mail dans la barre de recherche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18</a:t>
            </a:r>
            <a:endParaRPr lang="fr-FR" sz="1300">
              <a:solidFill>
                <a:srgbClr val="7030A0"/>
              </a:solidFill>
            </a:endParaRPr>
          </a:p>
        </p:txBody>
      </p:sp>
      <p:sp>
        <p:nvSpPr>
          <p:cNvPr id="10" name="Rectangle 9">
            <a:hlinkClick r:id="" action="ppaction://noaction"/>
            <a:extLst>
              <a:ext uri="{FF2B5EF4-FFF2-40B4-BE49-F238E27FC236}">
                <a16:creationId xmlns:a16="http://schemas.microsoft.com/office/drawing/2014/main" id="{2F205B94-2FD7-45D4-B9C9-8895632E7730}"/>
              </a:ext>
            </a:extLst>
          </p:cNvPr>
          <p:cNvSpPr/>
          <p:nvPr/>
        </p:nvSpPr>
        <p:spPr>
          <a:xfrm>
            <a:off x="4638792" y="10697919"/>
            <a:ext cx="2510959" cy="107190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rgbClr val="000000"/>
                </a:solidFill>
              </a:rPr>
              <a:t>Rentrer son nouveau mot de passe, le confirmer puis enregistrer </a:t>
            </a:r>
            <a:endParaRPr lang="fr-FR" sz="1300">
              <a:solidFill>
                <a:srgbClr val="000000"/>
              </a:solidFill>
            </a:endParaRP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19</a:t>
            </a:r>
            <a:endParaRPr lang="fr-FR" sz="1300">
              <a:solidFill>
                <a:srgbClr val="7030A0"/>
              </a:solidFill>
            </a:endParaRPr>
          </a:p>
        </p:txBody>
      </p:sp>
      <p:cxnSp>
        <p:nvCxnSpPr>
          <p:cNvPr id="12" name="Connecteur droit avec flèche 11">
            <a:extLst>
              <a:ext uri="{FF2B5EF4-FFF2-40B4-BE49-F238E27FC236}">
                <a16:creationId xmlns:a16="http://schemas.microsoft.com/office/drawing/2014/main" id="{219E6375-0396-C5A5-B333-BA8B0F5C6ED4}"/>
              </a:ext>
            </a:extLst>
          </p:cNvPr>
          <p:cNvCxnSpPr>
            <a:cxnSpLocks/>
          </p:cNvCxnSpPr>
          <p:nvPr/>
        </p:nvCxnSpPr>
        <p:spPr>
          <a:xfrm>
            <a:off x="3813137" y="9953507"/>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hlinkClick r:id="" action="ppaction://noaction"/>
            <a:extLst>
              <a:ext uri="{FF2B5EF4-FFF2-40B4-BE49-F238E27FC236}">
                <a16:creationId xmlns:a16="http://schemas.microsoft.com/office/drawing/2014/main" id="{2EBF6230-5069-409B-AD71-AADB63EC33C1}"/>
              </a:ext>
            </a:extLst>
          </p:cNvPr>
          <p:cNvSpPr/>
          <p:nvPr/>
        </p:nvSpPr>
        <p:spPr>
          <a:xfrm>
            <a:off x="3255575" y="7547897"/>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4</a:t>
            </a:r>
            <a:endParaRPr lang="fr-FR" sz="1600" b="1">
              <a:latin typeface="Ubuntu" panose="020B0504030602030204" pitchFamily="34" charset="0"/>
            </a:endParaRPr>
          </a:p>
        </p:txBody>
      </p:sp>
      <p:sp>
        <p:nvSpPr>
          <p:cNvPr id="16" name="Ellipse 15">
            <a:hlinkClick r:id="" action="ppaction://noaction"/>
            <a:extLst>
              <a:ext uri="{FF2B5EF4-FFF2-40B4-BE49-F238E27FC236}">
                <a16:creationId xmlns:a16="http://schemas.microsoft.com/office/drawing/2014/main" id="{B3D711C8-3B4E-16CA-1076-543486EE3500}"/>
              </a:ext>
            </a:extLst>
          </p:cNvPr>
          <p:cNvSpPr/>
          <p:nvPr/>
        </p:nvSpPr>
        <p:spPr>
          <a:xfrm>
            <a:off x="6813785" y="7523432"/>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5</a:t>
            </a:r>
          </a:p>
        </p:txBody>
      </p:sp>
      <p:grpSp>
        <p:nvGrpSpPr>
          <p:cNvPr id="4" name="Groupe 3">
            <a:extLst>
              <a:ext uri="{FF2B5EF4-FFF2-40B4-BE49-F238E27FC236}">
                <a16:creationId xmlns:a16="http://schemas.microsoft.com/office/drawing/2014/main" id="{4D74A64C-3927-623F-3276-584B59EE1E72}"/>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20A14A26-B4EA-099F-0457-5F63FEFA5F4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7" name="Graphique 3" descr="Logement avec un remplissage uni">
              <a:hlinkClick r:id="rId15" action="ppaction://hlinksldjump"/>
              <a:extLst>
                <a:ext uri="{FF2B5EF4-FFF2-40B4-BE49-F238E27FC236}">
                  <a16:creationId xmlns:a16="http://schemas.microsoft.com/office/drawing/2014/main" id="{CFAED819-05C9-40E9-1EC1-62D286C987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362318" y="219323"/>
              <a:ext cx="564367" cy="564367"/>
            </a:xfrm>
            <a:prstGeom prst="rect">
              <a:avLst/>
            </a:prstGeom>
          </p:spPr>
        </p:pic>
      </p:grpSp>
      <p:sp>
        <p:nvSpPr>
          <p:cNvPr id="18" name="Flèche : droite 17">
            <a:extLst>
              <a:ext uri="{FF2B5EF4-FFF2-40B4-BE49-F238E27FC236}">
                <a16:creationId xmlns:a16="http://schemas.microsoft.com/office/drawing/2014/main" id="{5897ED28-5F1A-3BB9-9F31-4C60E6DA928D}"/>
              </a:ext>
            </a:extLst>
          </p:cNvPr>
          <p:cNvSpPr/>
          <p:nvPr/>
        </p:nvSpPr>
        <p:spPr>
          <a:xfrm>
            <a:off x="311695" y="14986268"/>
            <a:ext cx="2050490" cy="817892"/>
          </a:xfrm>
          <a:prstGeom prst="rightArrow">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a:solidFill>
                  <a:schemeClr val="tx1"/>
                </a:solidFill>
                <a:hlinkClick r:id="rId18" action="ppaction://hlinksldjump">
                  <a:extLst>
                    <a:ext uri="{A12FA001-AC4F-418D-AE19-62706E023703}">
                      <ahyp:hlinkClr xmlns:ahyp="http://schemas.microsoft.com/office/drawing/2018/hyperlinkcolor" val="tx"/>
                    </a:ext>
                  </a:extLst>
                </a:hlinkClick>
              </a:rPr>
              <a:t>Pour passer les explications détaillées </a:t>
            </a:r>
            <a:endParaRPr lang="en-US" sz="1300">
              <a:solidFill>
                <a:schemeClr val="tx1"/>
              </a:solidFill>
            </a:endParaRPr>
          </a:p>
        </p:txBody>
      </p:sp>
      <p:sp>
        <p:nvSpPr>
          <p:cNvPr id="19" name="Espace réservé du numéro de diapositive 3">
            <a:extLst>
              <a:ext uri="{FF2B5EF4-FFF2-40B4-BE49-F238E27FC236}">
                <a16:creationId xmlns:a16="http://schemas.microsoft.com/office/drawing/2014/main" id="{1BCB5162-3BC3-F518-5F5E-0CE41E20FC1D}"/>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14</a:t>
            </a:fld>
            <a:endParaRPr lang="en-US"/>
          </a:p>
        </p:txBody>
      </p:sp>
      <p:sp>
        <p:nvSpPr>
          <p:cNvPr id="2" name="Oval 1">
            <a:extLst>
              <a:ext uri="{FF2B5EF4-FFF2-40B4-BE49-F238E27FC236}">
                <a16:creationId xmlns:a16="http://schemas.microsoft.com/office/drawing/2014/main" id="{70A18DE8-1CAF-6DC1-BAE2-60985CB15336}"/>
              </a:ext>
            </a:extLst>
          </p:cNvPr>
          <p:cNvSpPr/>
          <p:nvPr/>
        </p:nvSpPr>
        <p:spPr>
          <a:xfrm>
            <a:off x="4435245" y="1150046"/>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42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AA888-02B4-E8CA-BA52-3F19EED7A7F1}"/>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DEE5C250-F013-AE90-1EC6-D52D6181C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texte, capture d’écran, logiciel, Page web&#10;&#10;Description générée automatiquement">
            <a:hlinkClick r:id="rId3" action="ppaction://hlinksldjump"/>
            <a:extLst>
              <a:ext uri="{FF2B5EF4-FFF2-40B4-BE49-F238E27FC236}">
                <a16:creationId xmlns:a16="http://schemas.microsoft.com/office/drawing/2014/main" id="{A8BE1C42-F970-4A15-6BA2-2A32BA0EFCE7}"/>
              </a:ext>
            </a:extLst>
          </p:cNvPr>
          <p:cNvPicPr>
            <a:picLocks noChangeAspect="1"/>
          </p:cNvPicPr>
          <p:nvPr/>
        </p:nvPicPr>
        <p:blipFill>
          <a:blip r:embed="rId4">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10" name="Ellipse 9">
            <a:extLst>
              <a:ext uri="{FF2B5EF4-FFF2-40B4-BE49-F238E27FC236}">
                <a16:creationId xmlns:a16="http://schemas.microsoft.com/office/drawing/2014/main" id="{8ABE349D-63E7-2556-4922-26B94E9B84CF}"/>
              </a:ext>
            </a:extLst>
          </p:cNvPr>
          <p:cNvSpPr/>
          <p:nvPr/>
        </p:nvSpPr>
        <p:spPr>
          <a:xfrm>
            <a:off x="8255002" y="4038429"/>
            <a:ext cx="2887131" cy="1178565"/>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FontTx/>
              <a:buAutoNum type="arabicPeriod"/>
            </a:pPr>
            <a:r>
              <a:rPr lang="fr-FR" sz="1300" b="1">
                <a:solidFill>
                  <a:schemeClr val="bg1"/>
                </a:solidFill>
              </a:rPr>
              <a:t>J’accède au portail de connexion via le lien : </a:t>
            </a:r>
            <a:r>
              <a:rPr lang="fr-FR" sz="1300" u="sng">
                <a:solidFill>
                  <a:schemeClr val="bg1"/>
                </a:solidFill>
                <a:hlinkClick r:id="rId5">
                  <a:extLst>
                    <a:ext uri="{A12FA001-AC4F-418D-AE19-62706E023703}">
                      <ahyp:hlinkClr xmlns:ahyp="http://schemas.microsoft.com/office/drawing/2018/hyperlinkcolor" val="tx"/>
                    </a:ext>
                  </a:extLst>
                </a:hlinkClick>
              </a:rPr>
              <a:t>https://portail.cnsa.fr</a:t>
            </a:r>
            <a:endParaRPr lang="fr-FR" sz="1300">
              <a:solidFill>
                <a:schemeClr val="bg1"/>
              </a:solidFill>
            </a:endParaRPr>
          </a:p>
        </p:txBody>
      </p:sp>
      <p:sp>
        <p:nvSpPr>
          <p:cNvPr id="2" name="ZoneTexte 1">
            <a:extLst>
              <a:ext uri="{FF2B5EF4-FFF2-40B4-BE49-F238E27FC236}">
                <a16:creationId xmlns:a16="http://schemas.microsoft.com/office/drawing/2014/main" id="{F12A78B8-D760-205E-77AC-06A9AA8138FC}"/>
              </a:ext>
            </a:extLst>
          </p:cNvPr>
          <p:cNvSpPr txBox="1"/>
          <p:nvPr/>
        </p:nvSpPr>
        <p:spPr>
          <a:xfrm>
            <a:off x="531778" y="1887488"/>
            <a:ext cx="11128442" cy="338554"/>
          </a:xfrm>
          <a:prstGeom prst="rect">
            <a:avLst/>
          </a:prstGeom>
          <a:noFill/>
        </p:spPr>
        <p:txBody>
          <a:bodyPr wrap="square" rtlCol="0">
            <a:spAutoFit/>
          </a:bodyPr>
          <a:lstStyle/>
          <a:p>
            <a:pPr algn="ctr"/>
            <a:r>
              <a:rPr lang="fr-FR" sz="1600" b="1"/>
              <a:t>Vue détaillée : Modalités de connexion à l'outil - Procédure en cas de mot de passe oublié</a:t>
            </a:r>
          </a:p>
        </p:txBody>
      </p:sp>
      <p:sp>
        <p:nvSpPr>
          <p:cNvPr id="3" name="Espace réservé du numéro de diapositive 3">
            <a:extLst>
              <a:ext uri="{FF2B5EF4-FFF2-40B4-BE49-F238E27FC236}">
                <a16:creationId xmlns:a16="http://schemas.microsoft.com/office/drawing/2014/main" id="{FBD93CCF-7C93-2FE1-C52A-7667301D5B5C}"/>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15</a:t>
            </a:fld>
            <a:endParaRPr lang="en-US"/>
          </a:p>
        </p:txBody>
      </p:sp>
      <p:grpSp>
        <p:nvGrpSpPr>
          <p:cNvPr id="4" name="Groupe 3">
            <a:extLst>
              <a:ext uri="{FF2B5EF4-FFF2-40B4-BE49-F238E27FC236}">
                <a16:creationId xmlns:a16="http://schemas.microsoft.com/office/drawing/2014/main" id="{BA5CACA6-E1F7-CA16-4F73-8FF3DCFEC88A}"/>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7A8B73B8-94A7-2811-748C-B6D67F13D1DB}"/>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6" action="ppaction://hlinksldjump"/>
              <a:extLst>
                <a:ext uri="{FF2B5EF4-FFF2-40B4-BE49-F238E27FC236}">
                  <a16:creationId xmlns:a16="http://schemas.microsoft.com/office/drawing/2014/main" id="{6F75F334-37B2-338A-C156-988BF83053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15627606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AA888-02B4-E8CA-BA52-3F19EED7A7F1}"/>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DEE5C250-F013-AE90-1EC6-D52D6181C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texte, capture d’écran, logiciel, Page web&#10;&#10;Description générée automatiquement">
            <a:hlinkClick r:id="rId3" action="ppaction://hlinksldjump"/>
            <a:extLst>
              <a:ext uri="{FF2B5EF4-FFF2-40B4-BE49-F238E27FC236}">
                <a16:creationId xmlns:a16="http://schemas.microsoft.com/office/drawing/2014/main" id="{A8BE1C42-F970-4A15-6BA2-2A32BA0EFCE7}"/>
              </a:ext>
            </a:extLst>
          </p:cNvPr>
          <p:cNvPicPr>
            <a:picLocks noChangeAspect="1"/>
          </p:cNvPicPr>
          <p:nvPr/>
        </p:nvPicPr>
        <p:blipFill>
          <a:blip r:embed="rId4">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10" name="Ellipse 9">
            <a:extLst>
              <a:ext uri="{FF2B5EF4-FFF2-40B4-BE49-F238E27FC236}">
                <a16:creationId xmlns:a16="http://schemas.microsoft.com/office/drawing/2014/main" id="{8ABE349D-63E7-2556-4922-26B94E9B84CF}"/>
              </a:ext>
            </a:extLst>
          </p:cNvPr>
          <p:cNvSpPr/>
          <p:nvPr/>
        </p:nvSpPr>
        <p:spPr>
          <a:xfrm>
            <a:off x="8255002" y="4038429"/>
            <a:ext cx="2887131" cy="1178565"/>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FontTx/>
              <a:buAutoNum type="arabicPeriod"/>
            </a:pPr>
            <a:r>
              <a:rPr lang="fr-FR" sz="1300" b="1">
                <a:solidFill>
                  <a:schemeClr val="bg1"/>
                </a:solidFill>
              </a:rPr>
              <a:t>J’accède au portail de connexion via le lien : </a:t>
            </a:r>
            <a:r>
              <a:rPr lang="fr-FR" sz="1300" u="sng">
                <a:solidFill>
                  <a:schemeClr val="bg1"/>
                </a:solidFill>
                <a:hlinkClick r:id="rId5">
                  <a:extLst>
                    <a:ext uri="{A12FA001-AC4F-418D-AE19-62706E023703}">
                      <ahyp:hlinkClr xmlns:ahyp="http://schemas.microsoft.com/office/drawing/2018/hyperlinkcolor" val="tx"/>
                    </a:ext>
                  </a:extLst>
                </a:hlinkClick>
              </a:rPr>
              <a:t>https://portail.cnsa.fr</a:t>
            </a:r>
            <a:endParaRPr lang="fr-FR" sz="1300">
              <a:solidFill>
                <a:schemeClr val="bg1"/>
              </a:solidFill>
            </a:endParaRPr>
          </a:p>
        </p:txBody>
      </p:sp>
      <p:sp>
        <p:nvSpPr>
          <p:cNvPr id="2" name="ZoneTexte 1">
            <a:extLst>
              <a:ext uri="{FF2B5EF4-FFF2-40B4-BE49-F238E27FC236}">
                <a16:creationId xmlns:a16="http://schemas.microsoft.com/office/drawing/2014/main" id="{F12A78B8-D760-205E-77AC-06A9AA8138FC}"/>
              </a:ext>
            </a:extLst>
          </p:cNvPr>
          <p:cNvSpPr txBox="1"/>
          <p:nvPr/>
        </p:nvSpPr>
        <p:spPr>
          <a:xfrm>
            <a:off x="531778" y="1887488"/>
            <a:ext cx="11128442" cy="338554"/>
          </a:xfrm>
          <a:prstGeom prst="rect">
            <a:avLst/>
          </a:prstGeom>
          <a:noFill/>
        </p:spPr>
        <p:txBody>
          <a:bodyPr wrap="square" rtlCol="0">
            <a:spAutoFit/>
          </a:bodyPr>
          <a:lstStyle/>
          <a:p>
            <a:pPr algn="ctr"/>
            <a:r>
              <a:rPr lang="fr-FR" sz="1600" b="1"/>
              <a:t>Vue détaillée : Modalités de connexion à l'outil - Procédure en cas de mot de passe oublié</a:t>
            </a:r>
          </a:p>
        </p:txBody>
      </p:sp>
      <p:sp>
        <p:nvSpPr>
          <p:cNvPr id="3" name="Espace réservé du numéro de diapositive 3">
            <a:extLst>
              <a:ext uri="{FF2B5EF4-FFF2-40B4-BE49-F238E27FC236}">
                <a16:creationId xmlns:a16="http://schemas.microsoft.com/office/drawing/2014/main" id="{FBD93CCF-7C93-2FE1-C52A-7667301D5B5C}"/>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15</a:t>
            </a:fld>
            <a:endParaRPr lang="en-US"/>
          </a:p>
        </p:txBody>
      </p:sp>
      <p:grpSp>
        <p:nvGrpSpPr>
          <p:cNvPr id="4" name="Groupe 3">
            <a:extLst>
              <a:ext uri="{FF2B5EF4-FFF2-40B4-BE49-F238E27FC236}">
                <a16:creationId xmlns:a16="http://schemas.microsoft.com/office/drawing/2014/main" id="{BA5CACA6-E1F7-CA16-4F73-8FF3DCFEC88A}"/>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7A8B73B8-94A7-2811-748C-B6D67F13D1DB}"/>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6" action="ppaction://hlinksldjump"/>
              <a:extLst>
                <a:ext uri="{FF2B5EF4-FFF2-40B4-BE49-F238E27FC236}">
                  <a16:creationId xmlns:a16="http://schemas.microsoft.com/office/drawing/2014/main" id="{6F75F334-37B2-338A-C156-988BF83053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2318" y="219323"/>
              <a:ext cx="564367" cy="564367"/>
            </a:xfrm>
            <a:prstGeom prst="rect">
              <a:avLst/>
            </a:prstGeom>
          </p:spPr>
        </p:pic>
      </p:grpSp>
      <p:sp>
        <p:nvSpPr>
          <p:cNvPr id="7" name="Oval 6">
            <a:extLst>
              <a:ext uri="{FF2B5EF4-FFF2-40B4-BE49-F238E27FC236}">
                <a16:creationId xmlns:a16="http://schemas.microsoft.com/office/drawing/2014/main" id="{70332409-9561-317A-D590-8E11B81C5D48}"/>
              </a:ext>
            </a:extLst>
          </p:cNvPr>
          <p:cNvSpPr/>
          <p:nvPr/>
        </p:nvSpPr>
        <p:spPr>
          <a:xfrm>
            <a:off x="4359349" y="38631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2760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11F59-0D55-43AC-6170-AA310061876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7234778-6906-93FC-9BE2-9476318A64B5}"/>
              </a:ext>
            </a:extLst>
          </p:cNvPr>
          <p:cNvSpPr>
            <a:spLocks noGrp="1"/>
          </p:cNvSpPr>
          <p:nvPr>
            <p:ph type="sldNum" sz="quarter" idx="12"/>
          </p:nvPr>
        </p:nvSpPr>
        <p:spPr/>
        <p:txBody>
          <a:bodyPr/>
          <a:lstStyle/>
          <a:p>
            <a:fld id="{DA71D0DA-2192-41E7-AF8C-615B831F1F54}" type="slidenum">
              <a:rPr lang="en-US" smtClean="0"/>
              <a:t>16</a:t>
            </a:fld>
            <a:endParaRPr lang="en-US"/>
          </a:p>
        </p:txBody>
      </p:sp>
      <p:pic>
        <p:nvPicPr>
          <p:cNvPr id="5" name="Image 4" descr="Une image contenant texte, capture d’écran, logiciel, Page web&#10;&#10;Description générée automatiquement">
            <a:hlinkClick r:id="rId2" action="ppaction://hlinksldjump"/>
            <a:extLst>
              <a:ext uri="{FF2B5EF4-FFF2-40B4-BE49-F238E27FC236}">
                <a16:creationId xmlns:a16="http://schemas.microsoft.com/office/drawing/2014/main" id="{C444954E-07A0-AE82-85FB-B2FF70F6811B}"/>
              </a:ext>
            </a:extLst>
          </p:cNvPr>
          <p:cNvPicPr>
            <a:picLocks noChangeAspect="1"/>
          </p:cNvPicPr>
          <p:nvPr/>
        </p:nvPicPr>
        <p:blipFill>
          <a:blip r:embed="rId3">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6" name="Ellipse 5">
            <a:extLst>
              <a:ext uri="{FF2B5EF4-FFF2-40B4-BE49-F238E27FC236}">
                <a16:creationId xmlns:a16="http://schemas.microsoft.com/office/drawing/2014/main" id="{C410DD48-A2F1-A6EA-6200-EF69E03CE4B3}"/>
              </a:ext>
            </a:extLst>
          </p:cNvPr>
          <p:cNvSpPr/>
          <p:nvPr/>
        </p:nvSpPr>
        <p:spPr>
          <a:xfrm>
            <a:off x="9127069" y="4292600"/>
            <a:ext cx="2692399" cy="11049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2. Cliquer sur « identifiant ou mot de passe oublié » </a:t>
            </a:r>
          </a:p>
        </p:txBody>
      </p:sp>
      <p:cxnSp>
        <p:nvCxnSpPr>
          <p:cNvPr id="7" name="Connecteur droit avec flèche 6">
            <a:extLst>
              <a:ext uri="{FF2B5EF4-FFF2-40B4-BE49-F238E27FC236}">
                <a16:creationId xmlns:a16="http://schemas.microsoft.com/office/drawing/2014/main" id="{6E0BF1B4-B3F2-8A96-C55F-3EF5D5A807BB}"/>
              </a:ext>
            </a:extLst>
          </p:cNvPr>
          <p:cNvCxnSpPr>
            <a:cxnSpLocks/>
          </p:cNvCxnSpPr>
          <p:nvPr/>
        </p:nvCxnSpPr>
        <p:spPr>
          <a:xfrm flipH="1">
            <a:off x="7526958" y="5067302"/>
            <a:ext cx="1858343" cy="369168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grpSp>
        <p:nvGrpSpPr>
          <p:cNvPr id="3" name="Groupe 2">
            <a:extLst>
              <a:ext uri="{FF2B5EF4-FFF2-40B4-BE49-F238E27FC236}">
                <a16:creationId xmlns:a16="http://schemas.microsoft.com/office/drawing/2014/main" id="{74403622-71C5-FF5E-D9C1-51A55EBB030C}"/>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4DF056AF-2C7E-C0AD-7D08-3DE4E442BEA3}"/>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1E21B9F7-B551-F683-466F-BF852AFC6B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81143861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11F59-0D55-43AC-6170-AA3100618761}"/>
            </a:ext>
          </a:extLst>
        </p:cNvPr>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7234778-6906-93FC-9BE2-9476318A64B5}"/>
              </a:ext>
            </a:extLst>
          </p:cNvPr>
          <p:cNvSpPr>
            <a:spLocks noGrp="1"/>
          </p:cNvSpPr>
          <p:nvPr>
            <p:ph type="sldNum" sz="quarter" idx="12"/>
          </p:nvPr>
        </p:nvSpPr>
        <p:spPr/>
        <p:txBody>
          <a:bodyPr/>
          <a:lstStyle/>
          <a:p>
            <a:fld id="{DA71D0DA-2192-41E7-AF8C-615B831F1F54}" type="slidenum">
              <a:rPr lang="en-US" smtClean="0"/>
              <a:t>16</a:t>
            </a:fld>
            <a:endParaRPr lang="en-US"/>
          </a:p>
        </p:txBody>
      </p:sp>
      <p:pic>
        <p:nvPicPr>
          <p:cNvPr id="5" name="Image 4" descr="Une image contenant texte, capture d’écran, logiciel, Page web&#10;&#10;Description générée automatiquement">
            <a:hlinkClick r:id="rId2" action="ppaction://hlinksldjump"/>
            <a:extLst>
              <a:ext uri="{FF2B5EF4-FFF2-40B4-BE49-F238E27FC236}">
                <a16:creationId xmlns:a16="http://schemas.microsoft.com/office/drawing/2014/main" id="{C444954E-07A0-AE82-85FB-B2FF70F6811B}"/>
              </a:ext>
            </a:extLst>
          </p:cNvPr>
          <p:cNvPicPr>
            <a:picLocks noChangeAspect="1"/>
          </p:cNvPicPr>
          <p:nvPr/>
        </p:nvPicPr>
        <p:blipFill>
          <a:blip r:embed="rId3">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6" name="Ellipse 5">
            <a:extLst>
              <a:ext uri="{FF2B5EF4-FFF2-40B4-BE49-F238E27FC236}">
                <a16:creationId xmlns:a16="http://schemas.microsoft.com/office/drawing/2014/main" id="{C410DD48-A2F1-A6EA-6200-EF69E03CE4B3}"/>
              </a:ext>
            </a:extLst>
          </p:cNvPr>
          <p:cNvSpPr/>
          <p:nvPr/>
        </p:nvSpPr>
        <p:spPr>
          <a:xfrm>
            <a:off x="9127069" y="4292600"/>
            <a:ext cx="2692399" cy="11049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2. Cliquer sur « identifiant ou mot de passe oublié » </a:t>
            </a:r>
          </a:p>
        </p:txBody>
      </p:sp>
      <p:cxnSp>
        <p:nvCxnSpPr>
          <p:cNvPr id="7" name="Connecteur droit avec flèche 6">
            <a:extLst>
              <a:ext uri="{FF2B5EF4-FFF2-40B4-BE49-F238E27FC236}">
                <a16:creationId xmlns:a16="http://schemas.microsoft.com/office/drawing/2014/main" id="{6E0BF1B4-B3F2-8A96-C55F-3EF5D5A807BB}"/>
              </a:ext>
            </a:extLst>
          </p:cNvPr>
          <p:cNvCxnSpPr>
            <a:cxnSpLocks/>
          </p:cNvCxnSpPr>
          <p:nvPr/>
        </p:nvCxnSpPr>
        <p:spPr>
          <a:xfrm flipH="1">
            <a:off x="7526958" y="5067302"/>
            <a:ext cx="1858343" cy="369168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grpSp>
        <p:nvGrpSpPr>
          <p:cNvPr id="3" name="Groupe 2">
            <a:extLst>
              <a:ext uri="{FF2B5EF4-FFF2-40B4-BE49-F238E27FC236}">
                <a16:creationId xmlns:a16="http://schemas.microsoft.com/office/drawing/2014/main" id="{74403622-71C5-FF5E-D9C1-51A55EBB030C}"/>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4DF056AF-2C7E-C0AD-7D08-3DE4E442BEA3}"/>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1E21B9F7-B551-F683-466F-BF852AFC6B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2" name="Oval 1">
            <a:extLst>
              <a:ext uri="{FF2B5EF4-FFF2-40B4-BE49-F238E27FC236}">
                <a16:creationId xmlns:a16="http://schemas.microsoft.com/office/drawing/2014/main" id="{99B86F45-77F9-9218-9C70-E6D5C82CDA94}"/>
              </a:ext>
            </a:extLst>
          </p:cNvPr>
          <p:cNvSpPr/>
          <p:nvPr/>
        </p:nvSpPr>
        <p:spPr>
          <a:xfrm>
            <a:off x="4359349" y="38631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1143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180F-1479-21C9-C8F6-5BC25E17531E}"/>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F595E646-E76E-51D4-7C9F-8C7A5FA0F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texte, capture d’écran, logiciel, Icône d’ordinateur&#10;&#10;Description générée automatiquement">
            <a:extLst>
              <a:ext uri="{FF2B5EF4-FFF2-40B4-BE49-F238E27FC236}">
                <a16:creationId xmlns:a16="http://schemas.microsoft.com/office/drawing/2014/main" id="{4B848A82-AFE0-D6B5-1AB1-0F96BACAF20D}"/>
              </a:ext>
            </a:extLst>
          </p:cNvPr>
          <p:cNvPicPr>
            <a:picLocks noChangeAspect="1"/>
          </p:cNvPicPr>
          <p:nvPr/>
        </p:nvPicPr>
        <p:blipFill>
          <a:blip r:embed="rId3">
            <a:extLst>
              <a:ext uri="{28A0092B-C50C-407E-A947-70E740481C1C}">
                <a14:useLocalDpi xmlns:a14="http://schemas.microsoft.com/office/drawing/2010/main" val="0"/>
              </a:ext>
            </a:extLst>
          </a:blip>
          <a:srcRect l="8750" t="15185" r="10208" b="5555"/>
          <a:stretch/>
        </p:blipFill>
        <p:spPr>
          <a:xfrm>
            <a:off x="1155699" y="5410200"/>
            <a:ext cx="9880600" cy="5435600"/>
          </a:xfrm>
          <a:prstGeom prst="rect">
            <a:avLst/>
          </a:prstGeom>
        </p:spPr>
      </p:pic>
      <p:cxnSp>
        <p:nvCxnSpPr>
          <p:cNvPr id="3" name="Connecteur droit avec flèche 2">
            <a:extLst>
              <a:ext uri="{FF2B5EF4-FFF2-40B4-BE49-F238E27FC236}">
                <a16:creationId xmlns:a16="http://schemas.microsoft.com/office/drawing/2014/main" id="{82965B54-BED3-77D3-1A14-A7B0EF4CD291}"/>
              </a:ext>
            </a:extLst>
          </p:cNvPr>
          <p:cNvCxnSpPr>
            <a:cxnSpLocks/>
            <a:stCxn id="9" idx="3"/>
          </p:cNvCxnSpPr>
          <p:nvPr/>
        </p:nvCxnSpPr>
        <p:spPr>
          <a:xfrm flipH="1">
            <a:off x="7645940" y="5079464"/>
            <a:ext cx="1028082" cy="3403057"/>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4" name="Connecteur droit avec flèche 3">
            <a:extLst>
              <a:ext uri="{FF2B5EF4-FFF2-40B4-BE49-F238E27FC236}">
                <a16:creationId xmlns:a16="http://schemas.microsoft.com/office/drawing/2014/main" id="{A56EE47A-9E20-AF71-C8A7-97A50A56670F}"/>
              </a:ext>
            </a:extLst>
          </p:cNvPr>
          <p:cNvCxnSpPr>
            <a:cxnSpLocks/>
            <a:stCxn id="9" idx="3"/>
          </p:cNvCxnSpPr>
          <p:nvPr/>
        </p:nvCxnSpPr>
        <p:spPr>
          <a:xfrm flipH="1">
            <a:off x="6096001" y="5079464"/>
            <a:ext cx="2578023" cy="2855065"/>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57AA696A-ECEF-4D28-4A1F-A89D4672411E}"/>
              </a:ext>
            </a:extLst>
          </p:cNvPr>
          <p:cNvSpPr/>
          <p:nvPr/>
        </p:nvSpPr>
        <p:spPr>
          <a:xfrm>
            <a:off x="8134351" y="3225800"/>
            <a:ext cx="3685117" cy="21717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3. Une nouvelle page s’ouvre. Rentrer son adresse mail puis cliquer sur le bouton “valider”. Un message s’affiche confirmant que la demande de renouvellement de mot de passe a bien été prise en compte. </a:t>
            </a:r>
          </a:p>
        </p:txBody>
      </p:sp>
      <p:sp>
        <p:nvSpPr>
          <p:cNvPr id="2" name="Espace réservé du numéro de diapositive 3">
            <a:extLst>
              <a:ext uri="{FF2B5EF4-FFF2-40B4-BE49-F238E27FC236}">
                <a16:creationId xmlns:a16="http://schemas.microsoft.com/office/drawing/2014/main" id="{E789BD7F-826A-CE9C-7DE6-7C7B41B5CBB1}"/>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17</a:t>
            </a:fld>
            <a:endParaRPr lang="en-US"/>
          </a:p>
        </p:txBody>
      </p:sp>
      <p:grpSp>
        <p:nvGrpSpPr>
          <p:cNvPr id="7" name="Groupe 6">
            <a:extLst>
              <a:ext uri="{FF2B5EF4-FFF2-40B4-BE49-F238E27FC236}">
                <a16:creationId xmlns:a16="http://schemas.microsoft.com/office/drawing/2014/main" id="{1F9FA074-39FE-6D5E-4E59-1E769B435A7F}"/>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EDEAE763-8B70-57F8-1FDA-E850E4B06858}"/>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6ED061B1-7A31-D2AF-F552-D5D8AAC366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215025756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9180F-1479-21C9-C8F6-5BC25E17531E}"/>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F595E646-E76E-51D4-7C9F-8C7A5FA0F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texte, capture d’écran, logiciel, Icône d’ordinateur&#10;&#10;Description générée automatiquement">
            <a:extLst>
              <a:ext uri="{FF2B5EF4-FFF2-40B4-BE49-F238E27FC236}">
                <a16:creationId xmlns:a16="http://schemas.microsoft.com/office/drawing/2014/main" id="{4B848A82-AFE0-D6B5-1AB1-0F96BACAF20D}"/>
              </a:ext>
            </a:extLst>
          </p:cNvPr>
          <p:cNvPicPr>
            <a:picLocks noChangeAspect="1"/>
          </p:cNvPicPr>
          <p:nvPr/>
        </p:nvPicPr>
        <p:blipFill>
          <a:blip r:embed="rId3">
            <a:extLst>
              <a:ext uri="{28A0092B-C50C-407E-A947-70E740481C1C}">
                <a14:useLocalDpi xmlns:a14="http://schemas.microsoft.com/office/drawing/2010/main" val="0"/>
              </a:ext>
            </a:extLst>
          </a:blip>
          <a:srcRect l="8750" t="15185" r="10208" b="5555"/>
          <a:stretch/>
        </p:blipFill>
        <p:spPr>
          <a:xfrm>
            <a:off x="1155699" y="5410200"/>
            <a:ext cx="9880600" cy="5435600"/>
          </a:xfrm>
          <a:prstGeom prst="rect">
            <a:avLst/>
          </a:prstGeom>
        </p:spPr>
      </p:pic>
      <p:cxnSp>
        <p:nvCxnSpPr>
          <p:cNvPr id="3" name="Connecteur droit avec flèche 2">
            <a:extLst>
              <a:ext uri="{FF2B5EF4-FFF2-40B4-BE49-F238E27FC236}">
                <a16:creationId xmlns:a16="http://schemas.microsoft.com/office/drawing/2014/main" id="{82965B54-BED3-77D3-1A14-A7B0EF4CD291}"/>
              </a:ext>
            </a:extLst>
          </p:cNvPr>
          <p:cNvCxnSpPr>
            <a:cxnSpLocks/>
            <a:stCxn id="9" idx="3"/>
          </p:cNvCxnSpPr>
          <p:nvPr/>
        </p:nvCxnSpPr>
        <p:spPr>
          <a:xfrm flipH="1">
            <a:off x="7645940" y="5079464"/>
            <a:ext cx="1028082" cy="3403057"/>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4" name="Connecteur droit avec flèche 3">
            <a:extLst>
              <a:ext uri="{FF2B5EF4-FFF2-40B4-BE49-F238E27FC236}">
                <a16:creationId xmlns:a16="http://schemas.microsoft.com/office/drawing/2014/main" id="{A56EE47A-9E20-AF71-C8A7-97A50A56670F}"/>
              </a:ext>
            </a:extLst>
          </p:cNvPr>
          <p:cNvCxnSpPr>
            <a:cxnSpLocks/>
            <a:stCxn id="9" idx="3"/>
          </p:cNvCxnSpPr>
          <p:nvPr/>
        </p:nvCxnSpPr>
        <p:spPr>
          <a:xfrm flipH="1">
            <a:off x="6096001" y="5079464"/>
            <a:ext cx="2578023" cy="2855065"/>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57AA696A-ECEF-4D28-4A1F-A89D4672411E}"/>
              </a:ext>
            </a:extLst>
          </p:cNvPr>
          <p:cNvSpPr/>
          <p:nvPr/>
        </p:nvSpPr>
        <p:spPr>
          <a:xfrm>
            <a:off x="8134351" y="3225800"/>
            <a:ext cx="3685117" cy="21717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3. Une nouvelle page s’ouvre. Rentrer son adresse mail puis cliquer sur le bouton “valider”. Un message s’affiche confirmant que la demande de renouvellement de mot de passe a bien été prise en compte. </a:t>
            </a:r>
          </a:p>
        </p:txBody>
      </p:sp>
      <p:sp>
        <p:nvSpPr>
          <p:cNvPr id="2" name="Espace réservé du numéro de diapositive 3">
            <a:extLst>
              <a:ext uri="{FF2B5EF4-FFF2-40B4-BE49-F238E27FC236}">
                <a16:creationId xmlns:a16="http://schemas.microsoft.com/office/drawing/2014/main" id="{E789BD7F-826A-CE9C-7DE6-7C7B41B5CBB1}"/>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17</a:t>
            </a:fld>
            <a:endParaRPr lang="en-US"/>
          </a:p>
        </p:txBody>
      </p:sp>
      <p:grpSp>
        <p:nvGrpSpPr>
          <p:cNvPr id="7" name="Groupe 6">
            <a:extLst>
              <a:ext uri="{FF2B5EF4-FFF2-40B4-BE49-F238E27FC236}">
                <a16:creationId xmlns:a16="http://schemas.microsoft.com/office/drawing/2014/main" id="{1F9FA074-39FE-6D5E-4E59-1E769B435A7F}"/>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EDEAE763-8B70-57F8-1FDA-E850E4B06858}"/>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6ED061B1-7A31-D2AF-F552-D5D8AAC366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0" name="Oval 9">
            <a:extLst>
              <a:ext uri="{FF2B5EF4-FFF2-40B4-BE49-F238E27FC236}">
                <a16:creationId xmlns:a16="http://schemas.microsoft.com/office/drawing/2014/main" id="{67D1AD19-866F-2CD7-41E8-1D1431AB2ED7}"/>
              </a:ext>
            </a:extLst>
          </p:cNvPr>
          <p:cNvSpPr/>
          <p:nvPr/>
        </p:nvSpPr>
        <p:spPr>
          <a:xfrm>
            <a:off x="4359349" y="38631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0257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06E49-18A9-3D5C-1617-1CD159491D4C}"/>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5E10C6A-FEAA-7582-B1EF-455D7AB42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885" y="5824582"/>
            <a:ext cx="10164228" cy="53158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87DAE1F-20F6-C4FD-349A-DDE9E79F0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avec flèche 2">
            <a:extLst>
              <a:ext uri="{FF2B5EF4-FFF2-40B4-BE49-F238E27FC236}">
                <a16:creationId xmlns:a16="http://schemas.microsoft.com/office/drawing/2014/main" id="{C94CE2AD-0317-ACBF-8F17-1ED0460B9314}"/>
              </a:ext>
            </a:extLst>
          </p:cNvPr>
          <p:cNvCxnSpPr>
            <a:cxnSpLocks/>
            <a:stCxn id="9" idx="3"/>
          </p:cNvCxnSpPr>
          <p:nvPr/>
        </p:nvCxnSpPr>
        <p:spPr>
          <a:xfrm flipH="1">
            <a:off x="7645940" y="5202213"/>
            <a:ext cx="1028084" cy="3280308"/>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28ACFDA9-44EB-95A8-34AD-273C6B57FC10}"/>
              </a:ext>
            </a:extLst>
          </p:cNvPr>
          <p:cNvSpPr/>
          <p:nvPr/>
        </p:nvSpPr>
        <p:spPr>
          <a:xfrm>
            <a:off x="8134351" y="4064000"/>
            <a:ext cx="3685117" cy="13335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4. Un email est envoyé pour modifier son mot de passe. Copier alors le lien url puis le coller sur son moteur de recherche </a:t>
            </a:r>
          </a:p>
        </p:txBody>
      </p:sp>
      <p:sp>
        <p:nvSpPr>
          <p:cNvPr id="7" name="Rectangle 6">
            <a:extLst>
              <a:ext uri="{FF2B5EF4-FFF2-40B4-BE49-F238E27FC236}">
                <a16:creationId xmlns:a16="http://schemas.microsoft.com/office/drawing/2014/main" id="{8BE5B26B-6B22-4319-913C-CB350DED7A4C}"/>
              </a:ext>
            </a:extLst>
          </p:cNvPr>
          <p:cNvSpPr/>
          <p:nvPr/>
        </p:nvSpPr>
        <p:spPr>
          <a:xfrm>
            <a:off x="1460500" y="8407401"/>
            <a:ext cx="8458200" cy="254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1B167755-3428-9408-2204-D5054B86933A}"/>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18</a:t>
            </a:fld>
            <a:endParaRPr lang="en-US"/>
          </a:p>
        </p:txBody>
      </p:sp>
      <p:grpSp>
        <p:nvGrpSpPr>
          <p:cNvPr id="5" name="Groupe 4">
            <a:extLst>
              <a:ext uri="{FF2B5EF4-FFF2-40B4-BE49-F238E27FC236}">
                <a16:creationId xmlns:a16="http://schemas.microsoft.com/office/drawing/2014/main" id="{30AAA4BA-7383-4EC6-1223-2E0A15F9F40F}"/>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F851DE99-0FBF-44B9-D673-D99C701FA614}"/>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D0E4CD41-0D84-8D29-5DA2-7D9AB552CC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7753329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06E49-18A9-3D5C-1617-1CD159491D4C}"/>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5E10C6A-FEAA-7582-B1EF-455D7AB42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885" y="5824582"/>
            <a:ext cx="10164228" cy="53158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87DAE1F-20F6-C4FD-349A-DDE9E79F0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avec flèche 2">
            <a:extLst>
              <a:ext uri="{FF2B5EF4-FFF2-40B4-BE49-F238E27FC236}">
                <a16:creationId xmlns:a16="http://schemas.microsoft.com/office/drawing/2014/main" id="{C94CE2AD-0317-ACBF-8F17-1ED0460B9314}"/>
              </a:ext>
            </a:extLst>
          </p:cNvPr>
          <p:cNvCxnSpPr>
            <a:cxnSpLocks/>
            <a:stCxn id="9" idx="3"/>
          </p:cNvCxnSpPr>
          <p:nvPr/>
        </p:nvCxnSpPr>
        <p:spPr>
          <a:xfrm flipH="1">
            <a:off x="7645940" y="5202213"/>
            <a:ext cx="1028084" cy="3280308"/>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28ACFDA9-44EB-95A8-34AD-273C6B57FC10}"/>
              </a:ext>
            </a:extLst>
          </p:cNvPr>
          <p:cNvSpPr/>
          <p:nvPr/>
        </p:nvSpPr>
        <p:spPr>
          <a:xfrm>
            <a:off x="8134351" y="4064000"/>
            <a:ext cx="3685117" cy="13335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4. Un email est envoyé pour modifier son mot de passe. Copier alors le lien url puis le coller sur son moteur de recherche </a:t>
            </a:r>
          </a:p>
        </p:txBody>
      </p:sp>
      <p:sp>
        <p:nvSpPr>
          <p:cNvPr id="7" name="Rectangle 6">
            <a:extLst>
              <a:ext uri="{FF2B5EF4-FFF2-40B4-BE49-F238E27FC236}">
                <a16:creationId xmlns:a16="http://schemas.microsoft.com/office/drawing/2014/main" id="{8BE5B26B-6B22-4319-913C-CB350DED7A4C}"/>
              </a:ext>
            </a:extLst>
          </p:cNvPr>
          <p:cNvSpPr/>
          <p:nvPr/>
        </p:nvSpPr>
        <p:spPr>
          <a:xfrm>
            <a:off x="1460500" y="8407401"/>
            <a:ext cx="8458200" cy="2540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1B167755-3428-9408-2204-D5054B86933A}"/>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18</a:t>
            </a:fld>
            <a:endParaRPr lang="en-US"/>
          </a:p>
        </p:txBody>
      </p:sp>
      <p:grpSp>
        <p:nvGrpSpPr>
          <p:cNvPr id="5" name="Groupe 4">
            <a:extLst>
              <a:ext uri="{FF2B5EF4-FFF2-40B4-BE49-F238E27FC236}">
                <a16:creationId xmlns:a16="http://schemas.microsoft.com/office/drawing/2014/main" id="{30AAA4BA-7383-4EC6-1223-2E0A15F9F40F}"/>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F851DE99-0FBF-44B9-D673-D99C701FA614}"/>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5" action="ppaction://hlinksldjump"/>
              <a:extLst>
                <a:ext uri="{FF2B5EF4-FFF2-40B4-BE49-F238E27FC236}">
                  <a16:creationId xmlns:a16="http://schemas.microsoft.com/office/drawing/2014/main" id="{D0E4CD41-0D84-8D29-5DA2-7D9AB552CC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
        <p:nvSpPr>
          <p:cNvPr id="11" name="Oval 4">
            <a:extLst>
              <a:ext uri="{FF2B5EF4-FFF2-40B4-BE49-F238E27FC236}">
                <a16:creationId xmlns:a16="http://schemas.microsoft.com/office/drawing/2014/main" id="{73249E79-768F-CA49-F7BF-F1AE866060F5}"/>
              </a:ext>
            </a:extLst>
          </p:cNvPr>
          <p:cNvSpPr/>
          <p:nvPr/>
        </p:nvSpPr>
        <p:spPr>
          <a:xfrm>
            <a:off x="3749749" y="2098531"/>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75332979"/>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12EAD-4D81-C3ED-F4E6-B5EE932F0051}"/>
            </a:ext>
          </a:extLst>
        </p:cNvPr>
        <p:cNvGrpSpPr/>
        <p:nvPr/>
      </p:nvGrpSpPr>
      <p:grpSpPr>
        <a:xfrm>
          <a:off x="0" y="0"/>
          <a:ext cx="0" cy="0"/>
          <a:chOff x="0" y="0"/>
          <a:chExt cx="0" cy="0"/>
        </a:xfrm>
      </p:grpSpPr>
      <p:pic>
        <p:nvPicPr>
          <p:cNvPr id="18" name="Image 17" descr="Une image contenant texte, capture d’écran, logiciel, Icône d’ordinateur&#10;&#10;Description générée automatiquement">
            <a:extLst>
              <a:ext uri="{FF2B5EF4-FFF2-40B4-BE49-F238E27FC236}">
                <a16:creationId xmlns:a16="http://schemas.microsoft.com/office/drawing/2014/main" id="{986F79DE-92A5-5488-D27B-A160ACDD534B}"/>
              </a:ext>
            </a:extLst>
          </p:cNvPr>
          <p:cNvPicPr>
            <a:picLocks noChangeAspect="1"/>
          </p:cNvPicPr>
          <p:nvPr/>
        </p:nvPicPr>
        <p:blipFill>
          <a:blip r:embed="rId2">
            <a:extLst>
              <a:ext uri="{28A0092B-C50C-407E-A947-70E740481C1C}">
                <a14:useLocalDpi xmlns:a14="http://schemas.microsoft.com/office/drawing/2010/main" val="0"/>
              </a:ext>
            </a:extLst>
          </a:blip>
          <a:srcRect l="23541" t="16111" r="24687" b="7592"/>
          <a:stretch/>
        </p:blipFill>
        <p:spPr>
          <a:xfrm>
            <a:off x="2105101" y="4819650"/>
            <a:ext cx="7981796" cy="6616700"/>
          </a:xfrm>
          <a:prstGeom prst="rect">
            <a:avLst/>
          </a:prstGeom>
        </p:spPr>
      </p:pic>
      <p:pic>
        <p:nvPicPr>
          <p:cNvPr id="6" name="Picture 2">
            <a:extLst>
              <a:ext uri="{FF2B5EF4-FFF2-40B4-BE49-F238E27FC236}">
                <a16:creationId xmlns:a16="http://schemas.microsoft.com/office/drawing/2014/main" id="{B839C085-0EA4-7A27-E799-7DA5B2256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avec flèche 2">
            <a:extLst>
              <a:ext uri="{FF2B5EF4-FFF2-40B4-BE49-F238E27FC236}">
                <a16:creationId xmlns:a16="http://schemas.microsoft.com/office/drawing/2014/main" id="{77B73DB0-036F-8BBD-21FD-AB3E8EA71FA4}"/>
              </a:ext>
            </a:extLst>
          </p:cNvPr>
          <p:cNvCxnSpPr>
            <a:cxnSpLocks/>
            <a:stCxn id="9" idx="3"/>
          </p:cNvCxnSpPr>
          <p:nvPr/>
        </p:nvCxnSpPr>
        <p:spPr>
          <a:xfrm flipH="1">
            <a:off x="6095999" y="5165016"/>
            <a:ext cx="1946249" cy="267548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4" name="Connecteur droit avec flèche 3">
            <a:extLst>
              <a:ext uri="{FF2B5EF4-FFF2-40B4-BE49-F238E27FC236}">
                <a16:creationId xmlns:a16="http://schemas.microsoft.com/office/drawing/2014/main" id="{211C6BFC-CB23-C950-FB18-40A90556A082}"/>
              </a:ext>
            </a:extLst>
          </p:cNvPr>
          <p:cNvCxnSpPr>
            <a:cxnSpLocks/>
            <a:stCxn id="9" idx="3"/>
          </p:cNvCxnSpPr>
          <p:nvPr/>
        </p:nvCxnSpPr>
        <p:spPr>
          <a:xfrm flipH="1">
            <a:off x="5564221" y="5165016"/>
            <a:ext cx="2478027" cy="1371971"/>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70E7F32D-910C-7AC5-0E76-ABF9CCC8688D}"/>
              </a:ext>
            </a:extLst>
          </p:cNvPr>
          <p:cNvSpPr/>
          <p:nvPr/>
        </p:nvSpPr>
        <p:spPr>
          <a:xfrm>
            <a:off x="7543803" y="3810000"/>
            <a:ext cx="3403598" cy="15875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5. Rentrer son nouveau mot de passe, confirmer son nouveau mot de passe et le noter dans un endroit sécurisé. Enfin, cliquer sur « </a:t>
            </a:r>
            <a:r>
              <a:rPr lang="fr-FR" sz="1300" b="1" i="1">
                <a:solidFill>
                  <a:schemeClr val="bg1"/>
                </a:solidFill>
              </a:rPr>
              <a:t>enregistrer »</a:t>
            </a:r>
            <a:r>
              <a:rPr lang="fr-FR" sz="1300" b="1">
                <a:solidFill>
                  <a:schemeClr val="bg1"/>
                </a:solidFill>
              </a:rPr>
              <a:t>.</a:t>
            </a:r>
          </a:p>
        </p:txBody>
      </p:sp>
      <p:cxnSp>
        <p:nvCxnSpPr>
          <p:cNvPr id="15" name="Connecteur droit avec flèche 14">
            <a:extLst>
              <a:ext uri="{FF2B5EF4-FFF2-40B4-BE49-F238E27FC236}">
                <a16:creationId xmlns:a16="http://schemas.microsoft.com/office/drawing/2014/main" id="{BB2C9768-3C15-F488-E816-86454E28C890}"/>
              </a:ext>
            </a:extLst>
          </p:cNvPr>
          <p:cNvCxnSpPr>
            <a:cxnSpLocks/>
            <a:stCxn id="9" idx="3"/>
          </p:cNvCxnSpPr>
          <p:nvPr/>
        </p:nvCxnSpPr>
        <p:spPr>
          <a:xfrm flipH="1">
            <a:off x="2933700" y="5165016"/>
            <a:ext cx="5108548" cy="5617284"/>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3">
            <a:extLst>
              <a:ext uri="{FF2B5EF4-FFF2-40B4-BE49-F238E27FC236}">
                <a16:creationId xmlns:a16="http://schemas.microsoft.com/office/drawing/2014/main" id="{23BBC15C-C578-D6B4-5561-E83CD7EE8E0F}"/>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19</a:t>
            </a:fld>
            <a:endParaRPr lang="en-US"/>
          </a:p>
        </p:txBody>
      </p:sp>
      <p:grpSp>
        <p:nvGrpSpPr>
          <p:cNvPr id="5" name="Groupe 4">
            <a:extLst>
              <a:ext uri="{FF2B5EF4-FFF2-40B4-BE49-F238E27FC236}">
                <a16:creationId xmlns:a16="http://schemas.microsoft.com/office/drawing/2014/main" id="{F05198C4-76A4-D2A6-DA4C-23A1688D4BF8}"/>
              </a:ext>
            </a:extLst>
          </p:cNvPr>
          <p:cNvGrpSpPr/>
          <p:nvPr/>
        </p:nvGrpSpPr>
        <p:grpSpPr>
          <a:xfrm>
            <a:off x="11449288" y="317210"/>
            <a:ext cx="421861" cy="419762"/>
            <a:chOff x="11231752" y="95107"/>
            <a:chExt cx="825500" cy="812800"/>
          </a:xfrm>
        </p:grpSpPr>
        <p:sp>
          <p:nvSpPr>
            <p:cNvPr id="7" name="Ellipse 6">
              <a:extLst>
                <a:ext uri="{FF2B5EF4-FFF2-40B4-BE49-F238E27FC236}">
                  <a16:creationId xmlns:a16="http://schemas.microsoft.com/office/drawing/2014/main" id="{74DAAA32-A73F-794B-0068-EAA4F985A19F}"/>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8" name="Graphique 3" descr="Logement avec un remplissage uni">
              <a:hlinkClick r:id="rId4" action="ppaction://hlinksldjump"/>
              <a:extLst>
                <a:ext uri="{FF2B5EF4-FFF2-40B4-BE49-F238E27FC236}">
                  <a16:creationId xmlns:a16="http://schemas.microsoft.com/office/drawing/2014/main" id="{09F09641-3C02-78BD-CF8A-A800E952F0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65430829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12EAD-4D81-C3ED-F4E6-B5EE932F0051}"/>
            </a:ext>
          </a:extLst>
        </p:cNvPr>
        <p:cNvGrpSpPr/>
        <p:nvPr/>
      </p:nvGrpSpPr>
      <p:grpSpPr>
        <a:xfrm>
          <a:off x="0" y="0"/>
          <a:ext cx="0" cy="0"/>
          <a:chOff x="0" y="0"/>
          <a:chExt cx="0" cy="0"/>
        </a:xfrm>
      </p:grpSpPr>
      <p:pic>
        <p:nvPicPr>
          <p:cNvPr id="18" name="Image 17" descr="Une image contenant texte, capture d’écran, logiciel, Icône d’ordinateur&#10;&#10;Description générée automatiquement">
            <a:extLst>
              <a:ext uri="{FF2B5EF4-FFF2-40B4-BE49-F238E27FC236}">
                <a16:creationId xmlns:a16="http://schemas.microsoft.com/office/drawing/2014/main" id="{986F79DE-92A5-5488-D27B-A160ACDD534B}"/>
              </a:ext>
            </a:extLst>
          </p:cNvPr>
          <p:cNvPicPr>
            <a:picLocks noChangeAspect="1"/>
          </p:cNvPicPr>
          <p:nvPr/>
        </p:nvPicPr>
        <p:blipFill>
          <a:blip r:embed="rId2">
            <a:extLst>
              <a:ext uri="{28A0092B-C50C-407E-A947-70E740481C1C}">
                <a14:useLocalDpi xmlns:a14="http://schemas.microsoft.com/office/drawing/2010/main" val="0"/>
              </a:ext>
            </a:extLst>
          </a:blip>
          <a:srcRect l="23541" t="16111" r="24687" b="7592"/>
          <a:stretch/>
        </p:blipFill>
        <p:spPr>
          <a:xfrm>
            <a:off x="2105101" y="4819650"/>
            <a:ext cx="7981796" cy="6616700"/>
          </a:xfrm>
          <a:prstGeom prst="rect">
            <a:avLst/>
          </a:prstGeom>
        </p:spPr>
      </p:pic>
      <p:pic>
        <p:nvPicPr>
          <p:cNvPr id="6" name="Picture 2">
            <a:extLst>
              <a:ext uri="{FF2B5EF4-FFF2-40B4-BE49-F238E27FC236}">
                <a16:creationId xmlns:a16="http://schemas.microsoft.com/office/drawing/2014/main" id="{B839C085-0EA4-7A27-E799-7DA5B2256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necteur droit avec flèche 2">
            <a:extLst>
              <a:ext uri="{FF2B5EF4-FFF2-40B4-BE49-F238E27FC236}">
                <a16:creationId xmlns:a16="http://schemas.microsoft.com/office/drawing/2014/main" id="{77B73DB0-036F-8BBD-21FD-AB3E8EA71FA4}"/>
              </a:ext>
            </a:extLst>
          </p:cNvPr>
          <p:cNvCxnSpPr>
            <a:cxnSpLocks/>
            <a:stCxn id="9" idx="3"/>
          </p:cNvCxnSpPr>
          <p:nvPr/>
        </p:nvCxnSpPr>
        <p:spPr>
          <a:xfrm flipH="1">
            <a:off x="6095999" y="5165016"/>
            <a:ext cx="1946249" cy="267548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4" name="Connecteur droit avec flèche 3">
            <a:extLst>
              <a:ext uri="{FF2B5EF4-FFF2-40B4-BE49-F238E27FC236}">
                <a16:creationId xmlns:a16="http://schemas.microsoft.com/office/drawing/2014/main" id="{211C6BFC-CB23-C950-FB18-40A90556A082}"/>
              </a:ext>
            </a:extLst>
          </p:cNvPr>
          <p:cNvCxnSpPr>
            <a:cxnSpLocks/>
            <a:stCxn id="9" idx="3"/>
          </p:cNvCxnSpPr>
          <p:nvPr/>
        </p:nvCxnSpPr>
        <p:spPr>
          <a:xfrm flipH="1">
            <a:off x="5564221" y="5165016"/>
            <a:ext cx="2478027" cy="1371971"/>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9" name="Ellipse 8">
            <a:extLst>
              <a:ext uri="{FF2B5EF4-FFF2-40B4-BE49-F238E27FC236}">
                <a16:creationId xmlns:a16="http://schemas.microsoft.com/office/drawing/2014/main" id="{70E7F32D-910C-7AC5-0E76-ABF9CCC8688D}"/>
              </a:ext>
            </a:extLst>
          </p:cNvPr>
          <p:cNvSpPr/>
          <p:nvPr/>
        </p:nvSpPr>
        <p:spPr>
          <a:xfrm>
            <a:off x="7543803" y="3810000"/>
            <a:ext cx="3403598" cy="158750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5. Rentrer son nouveau mot de passe, confirmer son nouveau mot de passe et le noter dans un endroit sécurisé. Enfin, cliquer sur « </a:t>
            </a:r>
            <a:r>
              <a:rPr lang="fr-FR" sz="1300" b="1" i="1">
                <a:solidFill>
                  <a:schemeClr val="bg1"/>
                </a:solidFill>
              </a:rPr>
              <a:t>enregistrer »</a:t>
            </a:r>
            <a:r>
              <a:rPr lang="fr-FR" sz="1300" b="1">
                <a:solidFill>
                  <a:schemeClr val="bg1"/>
                </a:solidFill>
              </a:rPr>
              <a:t>.</a:t>
            </a:r>
          </a:p>
        </p:txBody>
      </p:sp>
      <p:cxnSp>
        <p:nvCxnSpPr>
          <p:cNvPr id="15" name="Connecteur droit avec flèche 14">
            <a:extLst>
              <a:ext uri="{FF2B5EF4-FFF2-40B4-BE49-F238E27FC236}">
                <a16:creationId xmlns:a16="http://schemas.microsoft.com/office/drawing/2014/main" id="{BB2C9768-3C15-F488-E816-86454E28C890}"/>
              </a:ext>
            </a:extLst>
          </p:cNvPr>
          <p:cNvCxnSpPr>
            <a:cxnSpLocks/>
            <a:stCxn id="9" idx="3"/>
          </p:cNvCxnSpPr>
          <p:nvPr/>
        </p:nvCxnSpPr>
        <p:spPr>
          <a:xfrm flipH="1">
            <a:off x="2933700" y="5165016"/>
            <a:ext cx="5108548" cy="5617284"/>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3">
            <a:extLst>
              <a:ext uri="{FF2B5EF4-FFF2-40B4-BE49-F238E27FC236}">
                <a16:creationId xmlns:a16="http://schemas.microsoft.com/office/drawing/2014/main" id="{23BBC15C-C578-D6B4-5561-E83CD7EE8E0F}"/>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19</a:t>
            </a:fld>
            <a:endParaRPr lang="en-US"/>
          </a:p>
        </p:txBody>
      </p:sp>
      <p:grpSp>
        <p:nvGrpSpPr>
          <p:cNvPr id="5" name="Groupe 4">
            <a:extLst>
              <a:ext uri="{FF2B5EF4-FFF2-40B4-BE49-F238E27FC236}">
                <a16:creationId xmlns:a16="http://schemas.microsoft.com/office/drawing/2014/main" id="{F05198C4-76A4-D2A6-DA4C-23A1688D4BF8}"/>
              </a:ext>
            </a:extLst>
          </p:cNvPr>
          <p:cNvGrpSpPr/>
          <p:nvPr/>
        </p:nvGrpSpPr>
        <p:grpSpPr>
          <a:xfrm>
            <a:off x="11449288" y="317210"/>
            <a:ext cx="421861" cy="419762"/>
            <a:chOff x="11231752" y="95107"/>
            <a:chExt cx="825500" cy="812800"/>
          </a:xfrm>
        </p:grpSpPr>
        <p:sp>
          <p:nvSpPr>
            <p:cNvPr id="7" name="Ellipse 6">
              <a:extLst>
                <a:ext uri="{FF2B5EF4-FFF2-40B4-BE49-F238E27FC236}">
                  <a16:creationId xmlns:a16="http://schemas.microsoft.com/office/drawing/2014/main" id="{74DAAA32-A73F-794B-0068-EAA4F985A19F}"/>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8" name="Graphique 3" descr="Logement avec un remplissage uni">
              <a:hlinkClick r:id="rId4" action="ppaction://hlinksldjump"/>
              <a:extLst>
                <a:ext uri="{FF2B5EF4-FFF2-40B4-BE49-F238E27FC236}">
                  <a16:creationId xmlns:a16="http://schemas.microsoft.com/office/drawing/2014/main" id="{09F09641-3C02-78BD-CF8A-A800E952F0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0" name="Oval 9">
            <a:extLst>
              <a:ext uri="{FF2B5EF4-FFF2-40B4-BE49-F238E27FC236}">
                <a16:creationId xmlns:a16="http://schemas.microsoft.com/office/drawing/2014/main" id="{5B6BDBED-F3D6-5255-E7C5-9DC032D7FAB9}"/>
              </a:ext>
            </a:extLst>
          </p:cNvPr>
          <p:cNvSpPr/>
          <p:nvPr/>
        </p:nvSpPr>
        <p:spPr>
          <a:xfrm>
            <a:off x="4359349" y="38631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5430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DB52B6C-1760-FF56-0AAE-88332D05C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rId3" action="ppaction://hlinksldjump"/>
            <a:extLst>
              <a:ext uri="{FF2B5EF4-FFF2-40B4-BE49-F238E27FC236}">
                <a16:creationId xmlns:a16="http://schemas.microsoft.com/office/drawing/2014/main" id="{BD24BCB1-D3FF-C3EB-3A9A-991E9B4DCB7D}"/>
              </a:ext>
            </a:extLst>
          </p:cNvPr>
          <p:cNvSpPr/>
          <p:nvPr/>
        </p:nvSpPr>
        <p:spPr>
          <a:xfrm>
            <a:off x="775298" y="7382895"/>
            <a:ext cx="3869356" cy="313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hlinkClick r:id="rId4" action="ppaction://hlinksldjump"/>
            <a:extLst>
              <a:ext uri="{FF2B5EF4-FFF2-40B4-BE49-F238E27FC236}">
                <a16:creationId xmlns:a16="http://schemas.microsoft.com/office/drawing/2014/main" id="{91E24714-2FF7-6EA4-7BA1-D2CA90946278}"/>
              </a:ext>
            </a:extLst>
          </p:cNvPr>
          <p:cNvSpPr/>
          <p:nvPr/>
        </p:nvSpPr>
        <p:spPr>
          <a:xfrm>
            <a:off x="816436" y="13439397"/>
            <a:ext cx="1718958" cy="2595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hlinkClick r:id="rId4" action="ppaction://hlinksldjump"/>
            <a:extLst>
              <a:ext uri="{FF2B5EF4-FFF2-40B4-BE49-F238E27FC236}">
                <a16:creationId xmlns:a16="http://schemas.microsoft.com/office/drawing/2014/main" id="{A8C4C0A5-593C-C38B-C763-5963BCB51F1E}"/>
              </a:ext>
            </a:extLst>
          </p:cNvPr>
          <p:cNvSpPr/>
          <p:nvPr/>
        </p:nvSpPr>
        <p:spPr>
          <a:xfrm>
            <a:off x="833387" y="13639228"/>
            <a:ext cx="1718958" cy="295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hlinkClick r:id="rId5" action="ppaction://hlinksldjump"/>
            <a:extLst>
              <a:ext uri="{FF2B5EF4-FFF2-40B4-BE49-F238E27FC236}">
                <a16:creationId xmlns:a16="http://schemas.microsoft.com/office/drawing/2014/main" id="{15B62901-A65F-86E0-E13F-194A0E45FD0F}"/>
              </a:ext>
            </a:extLst>
          </p:cNvPr>
          <p:cNvSpPr>
            <a:spLocks/>
          </p:cNvSpPr>
          <p:nvPr/>
        </p:nvSpPr>
        <p:spPr>
          <a:xfrm>
            <a:off x="455121" y="11443700"/>
            <a:ext cx="1608371" cy="2022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3">
            <a:extLst>
              <a:ext uri="{FF2B5EF4-FFF2-40B4-BE49-F238E27FC236}">
                <a16:creationId xmlns:a16="http://schemas.microsoft.com/office/drawing/2014/main" id="{987454F5-D160-00C5-4C71-587AF890587B}"/>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a:t>
            </a:fld>
            <a:endParaRPr lang="en-US"/>
          </a:p>
        </p:txBody>
      </p:sp>
      <p:sp>
        <p:nvSpPr>
          <p:cNvPr id="18" name="ZoneTexte 17">
            <a:extLst>
              <a:ext uri="{FF2B5EF4-FFF2-40B4-BE49-F238E27FC236}">
                <a16:creationId xmlns:a16="http://schemas.microsoft.com/office/drawing/2014/main" id="{3F78F7F8-208C-BEBD-A91D-93AA229CFC5B}"/>
              </a:ext>
            </a:extLst>
          </p:cNvPr>
          <p:cNvSpPr txBox="1"/>
          <p:nvPr/>
        </p:nvSpPr>
        <p:spPr>
          <a:xfrm>
            <a:off x="914400" y="1848256"/>
            <a:ext cx="8910536" cy="369332"/>
          </a:xfrm>
          <a:prstGeom prst="rect">
            <a:avLst/>
          </a:prstGeom>
          <a:noFill/>
        </p:spPr>
        <p:txBody>
          <a:bodyPr wrap="square" rtlCol="0">
            <a:spAutoFit/>
          </a:bodyPr>
          <a:lstStyle/>
          <a:p>
            <a:r>
              <a:rPr lang="fr-FR" b="1"/>
              <a:t>Table des matières </a:t>
            </a:r>
          </a:p>
        </p:txBody>
      </p:sp>
      <p:sp>
        <p:nvSpPr>
          <p:cNvPr id="3" name="ZoneTexte 2">
            <a:extLst>
              <a:ext uri="{FF2B5EF4-FFF2-40B4-BE49-F238E27FC236}">
                <a16:creationId xmlns:a16="http://schemas.microsoft.com/office/drawing/2014/main" id="{724831CF-2DDD-B112-305B-F4B98B677116}"/>
              </a:ext>
            </a:extLst>
          </p:cNvPr>
          <p:cNvSpPr txBox="1"/>
          <p:nvPr/>
        </p:nvSpPr>
        <p:spPr>
          <a:xfrm>
            <a:off x="796260" y="2438402"/>
            <a:ext cx="10693400" cy="12034064"/>
          </a:xfrm>
          <a:prstGeom prst="rect">
            <a:avLst/>
          </a:prstGeom>
          <a:noFill/>
        </p:spPr>
        <p:txBody>
          <a:bodyPr wrap="square" lIns="91440" tIns="45720" rIns="91440" bIns="45720" rtlCol="0" anchor="t">
            <a:spAutoFit/>
          </a:bodyPr>
          <a:lstStyle/>
          <a:p>
            <a:pPr algn="r"/>
            <a:r>
              <a:rPr lang="fr-FR"/>
              <a:t>……………………………………………………………………………………………….…………….. 3</a:t>
            </a:r>
          </a:p>
          <a:p>
            <a:pPr algn="r"/>
            <a:endParaRPr lang="fr-FR" sz="1600"/>
          </a:p>
          <a:p>
            <a:pPr algn="r"/>
            <a:r>
              <a:rPr lang="fr-FR" sz="1600"/>
              <a:t>	</a:t>
            </a:r>
            <a:r>
              <a:rPr lang="fr-FR" sz="1600">
                <a:solidFill>
                  <a:srgbClr val="7030A0"/>
                </a:solidFill>
              </a:rPr>
              <a:t> </a:t>
            </a:r>
            <a:r>
              <a:rPr lang="fr-FR" sz="1600"/>
              <a:t>….…………………………………………………………………………………………………..……………… 3</a:t>
            </a:r>
          </a:p>
          <a:p>
            <a:pPr algn="r"/>
            <a:r>
              <a:rPr lang="fr-FR" sz="1600"/>
              <a:t>	………………………………………………..……………………………………………………………………………. 3</a:t>
            </a:r>
          </a:p>
          <a:p>
            <a:pPr algn="r"/>
            <a:r>
              <a:rPr lang="fr-FR" sz="1600"/>
              <a:t>	……………………………………………………………………………………………….………………………………………….. 3</a:t>
            </a:r>
          </a:p>
          <a:p>
            <a:pPr algn="r"/>
            <a:endParaRPr lang="fr-FR" sz="1600"/>
          </a:p>
          <a:p>
            <a:pPr algn="r"/>
            <a:r>
              <a:rPr lang="fr-FR" sz="1600"/>
              <a:t>..…………….…………………………………………………………………………………….. 4</a:t>
            </a:r>
          </a:p>
          <a:p>
            <a:pPr algn="r"/>
            <a:endParaRPr lang="fr-FR" sz="1600"/>
          </a:p>
          <a:p>
            <a:pPr algn="r"/>
            <a:r>
              <a:rPr lang="fr-FR" sz="1600"/>
              <a:t>………………………………………………………………………………………………………………….. 4</a:t>
            </a:r>
          </a:p>
          <a:p>
            <a:pPr algn="r"/>
            <a:r>
              <a:rPr lang="fr-FR" sz="1600"/>
              <a:t>		…….…...………………………………………………………………………………………………….. 4</a:t>
            </a:r>
          </a:p>
          <a:p>
            <a:pPr algn="r"/>
            <a:r>
              <a:rPr lang="fr-FR" sz="1600"/>
              <a:t>			…….…………………..………………………….……………………….……………… 5</a:t>
            </a:r>
          </a:p>
          <a:p>
            <a:pPr algn="r"/>
            <a:r>
              <a:rPr lang="fr-FR" sz="1600"/>
              <a:t>		</a:t>
            </a:r>
            <a:r>
              <a:rPr lang="fr-FR" sz="1600">
                <a:latin typeface="+mj-lt"/>
              </a:rPr>
              <a:t>………..………………………………….………………………………………………………………………. 10</a:t>
            </a:r>
          </a:p>
          <a:p>
            <a:pPr algn="r"/>
            <a:r>
              <a:rPr lang="fr-FR" sz="1600">
                <a:latin typeface="+mj-lt"/>
              </a:rPr>
              <a:t>			……………………………………………..………………………………………………….11</a:t>
            </a:r>
          </a:p>
          <a:p>
            <a:pPr algn="r"/>
            <a:r>
              <a:rPr lang="fr-FR" sz="1600">
                <a:latin typeface="+mj-lt"/>
              </a:rPr>
              <a:t>		</a:t>
            </a:r>
            <a:r>
              <a:rPr lang="fr-FR" sz="1600">
                <a:solidFill>
                  <a:srgbClr val="000000"/>
                </a:solidFill>
                <a:latin typeface="Aptos"/>
              </a:rPr>
              <a:t>…………….……………………………………………….. 14</a:t>
            </a:r>
          </a:p>
          <a:p>
            <a:pPr algn="r"/>
            <a:r>
              <a:rPr lang="fr-FR" sz="1600">
                <a:solidFill>
                  <a:srgbClr val="000000"/>
                </a:solidFill>
                <a:latin typeface="Aptos"/>
              </a:rPr>
              <a:t>			…</a:t>
            </a:r>
            <a:r>
              <a:rPr lang="fr-FR" sz="1600"/>
              <a:t>..…………………….……….. 15</a:t>
            </a:r>
          </a:p>
          <a:p>
            <a:pPr algn="r"/>
            <a:endParaRPr lang="fr-FR" sz="1600"/>
          </a:p>
          <a:p>
            <a:pPr algn="r"/>
            <a:r>
              <a:rPr lang="fr-FR" sz="1600"/>
              <a:t>	</a:t>
            </a:r>
            <a:r>
              <a:rPr lang="fr-FR" sz="1600">
                <a:latin typeface="+mj-lt"/>
              </a:rPr>
              <a:t>………………………………………………………………………………………………………………………. 20</a:t>
            </a:r>
          </a:p>
          <a:p>
            <a:pPr algn="r"/>
            <a:endParaRPr lang="fr-FR" sz="1600">
              <a:latin typeface="+mj-lt"/>
            </a:endParaRPr>
          </a:p>
          <a:p>
            <a:pPr algn="r"/>
            <a:r>
              <a:rPr lang="fr-FR" sz="1600">
                <a:latin typeface="+mj-lt"/>
              </a:rPr>
              <a:t>……………………………….………………………………………….. 21</a:t>
            </a:r>
          </a:p>
          <a:p>
            <a:pPr algn="r"/>
            <a:endParaRPr lang="fr-FR" sz="1600">
              <a:latin typeface="+mj-lt"/>
            </a:endParaRPr>
          </a:p>
          <a:p>
            <a:pPr algn="r"/>
            <a:r>
              <a:rPr lang="fr-FR" sz="1600">
                <a:latin typeface="+mj-lt"/>
              </a:rPr>
              <a:t>	</a:t>
            </a:r>
            <a:r>
              <a:rPr lang="fr-FR" sz="1600">
                <a:latin typeface="Aptos Display"/>
              </a:rPr>
              <a:t>…………………………………………………………………………………………………….. 21</a:t>
            </a:r>
          </a:p>
          <a:p>
            <a:pPr algn="r"/>
            <a:r>
              <a:rPr lang="fr-FR" sz="1600">
                <a:latin typeface="Aptos Display"/>
              </a:rPr>
              <a:t>	</a:t>
            </a:r>
          </a:p>
          <a:p>
            <a:pPr algn="r"/>
            <a:r>
              <a:rPr lang="fr-FR" sz="1600">
                <a:latin typeface="Aptos Display"/>
              </a:rPr>
              <a:t>	……….………………………………………..……………………………………………………………… 21</a:t>
            </a:r>
          </a:p>
          <a:p>
            <a:pPr algn="r"/>
            <a:r>
              <a:rPr lang="fr-FR" sz="1600">
                <a:latin typeface="Aptos Display"/>
              </a:rPr>
              <a:t>			…....…………………………..…………………………………………………………. 23</a:t>
            </a:r>
          </a:p>
          <a:p>
            <a:pPr algn="r"/>
            <a:endParaRPr lang="fr-FR" sz="1600">
              <a:latin typeface="Aptos Display" panose="020B0004020202020204" pitchFamily="34" charset="0"/>
            </a:endParaRPr>
          </a:p>
          <a:p>
            <a:pPr algn="r"/>
            <a:r>
              <a:rPr lang="fr-FR" sz="1600"/>
              <a:t>	…….……………………………………………………………………………………………………….… 28</a:t>
            </a:r>
          </a:p>
          <a:p>
            <a:pPr algn="r"/>
            <a:r>
              <a:rPr lang="fr-FR" sz="1600"/>
              <a:t>			……….…………….…………………………………………………………………. 29</a:t>
            </a:r>
          </a:p>
          <a:p>
            <a:pPr algn="r"/>
            <a:endParaRPr lang="fr-FR" sz="1600"/>
          </a:p>
          <a:p>
            <a:pPr algn="r"/>
            <a:r>
              <a:rPr lang="fr-FR" sz="1600"/>
              <a:t>…………………………………………………………………………………..………33 …………………………………..………………………………………………………………………………34</a:t>
            </a:r>
          </a:p>
          <a:p>
            <a:pPr algn="r"/>
            <a:r>
              <a:rPr lang="fr-FR" sz="1600"/>
              <a:t>		…….……..……………………………………………………………………... 35</a:t>
            </a:r>
          </a:p>
          <a:p>
            <a:pPr algn="r"/>
            <a:r>
              <a:rPr lang="fr-FR" sz="1600"/>
              <a:t>			…….….……………………………………………………… 36</a:t>
            </a:r>
          </a:p>
          <a:p>
            <a:pPr algn="r"/>
            <a:r>
              <a:rPr lang="fr-FR" sz="1600"/>
              <a:t>		…..……..………………………….……………………………..…………….……………….. 38</a:t>
            </a:r>
          </a:p>
          <a:p>
            <a:pPr algn="r"/>
            <a:r>
              <a:rPr lang="fr-FR" sz="1600"/>
              <a:t>			                                            ……..….…………….……………………….……………………………………….. 41	……....……………….……………..………………………………………………….... 43</a:t>
            </a:r>
          </a:p>
          <a:p>
            <a:pPr algn="r"/>
            <a:r>
              <a:rPr lang="fr-FR" sz="1600"/>
              <a:t>			</a:t>
            </a:r>
            <a:r>
              <a:rPr lang="fr-FR" sz="1400"/>
              <a:t>…..……</a:t>
            </a:r>
            <a:r>
              <a:rPr lang="fr-FR" sz="1600"/>
              <a:t>…………………………………..……………………………………………………… 44</a:t>
            </a:r>
          </a:p>
          <a:p>
            <a:pPr algn="r"/>
            <a:r>
              <a:rPr lang="fr-FR" sz="1600"/>
              <a:t>		</a:t>
            </a:r>
            <a:r>
              <a:rPr lang="fr-FR" sz="1400"/>
              <a:t>	………………………</a:t>
            </a:r>
            <a:r>
              <a:rPr lang="fr-FR" sz="1600"/>
              <a:t>………………………………………..……….……………………………………………… 46</a:t>
            </a:r>
          </a:p>
          <a:p>
            <a:pPr algn="r"/>
            <a:r>
              <a:rPr lang="fr-FR" sz="1600"/>
              <a:t>			……………………………….………………………………………………………………………. 47</a:t>
            </a:r>
          </a:p>
          <a:p>
            <a:pPr algn="r"/>
            <a:r>
              <a:rPr lang="fr-FR" sz="1600"/>
              <a:t>			…………….………….……………………………………………………………………. 48</a:t>
            </a:r>
          </a:p>
          <a:p>
            <a:pPr algn="r"/>
            <a:r>
              <a:rPr lang="fr-FR" sz="1600"/>
              <a:t>		</a:t>
            </a:r>
            <a:r>
              <a:rPr lang="fr-FR" sz="1400"/>
              <a:t>	………</a:t>
            </a:r>
            <a:r>
              <a:rPr lang="fr-FR" sz="1600"/>
              <a:t>………………………..……………..…………………………………………………. 49</a:t>
            </a:r>
          </a:p>
          <a:p>
            <a:pPr algn="r"/>
            <a:endParaRPr lang="fr-FR" sz="1600"/>
          </a:p>
          <a:p>
            <a:pPr algn="r"/>
            <a:r>
              <a:rPr lang="fr-FR" sz="1600"/>
              <a:t>…………………………………………….……………………………………………………………………………………………….. 50</a:t>
            </a:r>
          </a:p>
          <a:p>
            <a:pPr algn="r"/>
            <a:endParaRPr lang="fr-FR" sz="1600">
              <a:solidFill>
                <a:schemeClr val="accent6"/>
              </a:solidFill>
            </a:endParaRPr>
          </a:p>
          <a:p>
            <a:pPr algn="r"/>
            <a:r>
              <a:rPr lang="fr-FR" sz="1600"/>
              <a:t>….………………………..…………………………………..……………………………………………………………………..  51</a:t>
            </a:r>
          </a:p>
          <a:p>
            <a:pPr algn="r"/>
            <a:endParaRPr lang="fr-FR" sz="1600"/>
          </a:p>
          <a:p>
            <a:pPr algn="r"/>
            <a:endParaRPr lang="fr-FR" sz="1600"/>
          </a:p>
          <a:p>
            <a:r>
              <a:rPr lang="fr-FR" sz="1600"/>
              <a:t>Cliquer sur l’icône             pour revenir au sommaire</a:t>
            </a:r>
          </a:p>
          <a:p>
            <a:endParaRPr lang="fr-FR" sz="1600"/>
          </a:p>
        </p:txBody>
      </p:sp>
      <p:grpSp>
        <p:nvGrpSpPr>
          <p:cNvPr id="6" name="Groupe 5">
            <a:extLst>
              <a:ext uri="{FF2B5EF4-FFF2-40B4-BE49-F238E27FC236}">
                <a16:creationId xmlns:a16="http://schemas.microsoft.com/office/drawing/2014/main" id="{F7C2EA3B-194B-A689-83A9-CB05C6DF3F1B}"/>
              </a:ext>
            </a:extLst>
          </p:cNvPr>
          <p:cNvGrpSpPr/>
          <p:nvPr/>
        </p:nvGrpSpPr>
        <p:grpSpPr>
          <a:xfrm>
            <a:off x="2539981" y="13654650"/>
            <a:ext cx="421861" cy="419762"/>
            <a:chOff x="11231752" y="95107"/>
            <a:chExt cx="825500" cy="812800"/>
          </a:xfrm>
        </p:grpSpPr>
        <p:sp>
          <p:nvSpPr>
            <p:cNvPr id="7" name="Ellipse 6">
              <a:extLst>
                <a:ext uri="{FF2B5EF4-FFF2-40B4-BE49-F238E27FC236}">
                  <a16:creationId xmlns:a16="http://schemas.microsoft.com/office/drawing/2014/main" id="{A40B738F-6FA0-45A7-7293-EB4EAE944A6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8" name="Graphique 3" descr="Logement avec un remplissage uni">
              <a:hlinkClick r:id="rId6" action="ppaction://hlinksldjump"/>
              <a:extLst>
                <a:ext uri="{FF2B5EF4-FFF2-40B4-BE49-F238E27FC236}">
                  <a16:creationId xmlns:a16="http://schemas.microsoft.com/office/drawing/2014/main" id="{3B1FF2A7-96C8-CA7F-1E49-8ABE7DE2E5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2318" y="219323"/>
              <a:ext cx="564366" cy="564366"/>
            </a:xfrm>
            <a:prstGeom prst="rect">
              <a:avLst/>
            </a:prstGeom>
          </p:spPr>
        </p:pic>
      </p:grpSp>
      <p:sp>
        <p:nvSpPr>
          <p:cNvPr id="14" name="Rectangle 13">
            <a:hlinkClick r:id="rId9" action="ppaction://hlinksldjump"/>
            <a:extLst>
              <a:ext uri="{FF2B5EF4-FFF2-40B4-BE49-F238E27FC236}">
                <a16:creationId xmlns:a16="http://schemas.microsoft.com/office/drawing/2014/main" id="{AF7821B7-DA88-91B1-9D46-D1F98D0E127D}"/>
              </a:ext>
            </a:extLst>
          </p:cNvPr>
          <p:cNvSpPr/>
          <p:nvPr/>
        </p:nvSpPr>
        <p:spPr>
          <a:xfrm>
            <a:off x="868681" y="2439245"/>
            <a:ext cx="2552298" cy="3693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accent6"/>
                </a:solidFill>
              </a:rPr>
              <a:t>I. Présentation du RAMA</a:t>
            </a:r>
            <a:endParaRPr lang="fr-FR"/>
          </a:p>
        </p:txBody>
      </p:sp>
      <p:sp>
        <p:nvSpPr>
          <p:cNvPr id="15" name="Rectangle 14">
            <a:hlinkClick r:id="rId9" action="ppaction://hlinksldjump"/>
            <a:extLst>
              <a:ext uri="{FF2B5EF4-FFF2-40B4-BE49-F238E27FC236}">
                <a16:creationId xmlns:a16="http://schemas.microsoft.com/office/drawing/2014/main" id="{D970DFD2-0B43-5596-17C9-E2F492BD8C43}"/>
              </a:ext>
            </a:extLst>
          </p:cNvPr>
          <p:cNvSpPr/>
          <p:nvPr/>
        </p:nvSpPr>
        <p:spPr>
          <a:xfrm>
            <a:off x="1276195" y="2983147"/>
            <a:ext cx="2552299" cy="7712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a:solidFill>
                  <a:srgbClr val="7030A0"/>
                </a:solidFill>
              </a:rPr>
              <a:t>1. Réglementation actuelle</a:t>
            </a:r>
          </a:p>
          <a:p>
            <a:r>
              <a:rPr lang="fr-FR" sz="1600">
                <a:solidFill>
                  <a:srgbClr val="7030A0"/>
                </a:solidFill>
              </a:rPr>
              <a:t>2. Contexte et enjeux</a:t>
            </a:r>
          </a:p>
          <a:p>
            <a:r>
              <a:rPr lang="fr-FR" sz="1600">
                <a:solidFill>
                  <a:srgbClr val="7030A0"/>
                </a:solidFill>
              </a:rPr>
              <a:t>3. Objectifs</a:t>
            </a:r>
            <a:endParaRPr lang="fr-FR" sz="1600"/>
          </a:p>
        </p:txBody>
      </p:sp>
      <p:sp>
        <p:nvSpPr>
          <p:cNvPr id="16" name="Rectangle 15">
            <a:hlinkClick r:id="rId10" action="ppaction://hlinksldjump"/>
            <a:extLst>
              <a:ext uri="{FF2B5EF4-FFF2-40B4-BE49-F238E27FC236}">
                <a16:creationId xmlns:a16="http://schemas.microsoft.com/office/drawing/2014/main" id="{D6773000-913C-397C-CBFE-B2610A934681}"/>
              </a:ext>
            </a:extLst>
          </p:cNvPr>
          <p:cNvSpPr/>
          <p:nvPr/>
        </p:nvSpPr>
        <p:spPr>
          <a:xfrm>
            <a:off x="816436" y="3940484"/>
            <a:ext cx="4069515" cy="313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accent6"/>
                </a:solidFill>
              </a:rPr>
              <a:t>II. Méthode de connexion et de collecte</a:t>
            </a:r>
            <a:endParaRPr lang="fr-FR"/>
          </a:p>
        </p:txBody>
      </p:sp>
      <p:sp>
        <p:nvSpPr>
          <p:cNvPr id="17" name="Rectangle 16">
            <a:hlinkClick r:id="rId10" action="ppaction://hlinksldjump"/>
            <a:extLst>
              <a:ext uri="{FF2B5EF4-FFF2-40B4-BE49-F238E27FC236}">
                <a16:creationId xmlns:a16="http://schemas.microsoft.com/office/drawing/2014/main" id="{949AFF62-50CC-F6E6-E90D-D3025B245CDD}"/>
              </a:ext>
            </a:extLst>
          </p:cNvPr>
          <p:cNvSpPr/>
          <p:nvPr/>
        </p:nvSpPr>
        <p:spPr>
          <a:xfrm>
            <a:off x="1371134" y="4663236"/>
            <a:ext cx="3129816" cy="3504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a. Prérequis pour accéder à l’outil</a:t>
            </a:r>
          </a:p>
        </p:txBody>
      </p:sp>
      <p:sp>
        <p:nvSpPr>
          <p:cNvPr id="19" name="Rectangle 18">
            <a:hlinkClick r:id="rId11" action="ppaction://hlinksldjump"/>
            <a:extLst>
              <a:ext uri="{FF2B5EF4-FFF2-40B4-BE49-F238E27FC236}">
                <a16:creationId xmlns:a16="http://schemas.microsoft.com/office/drawing/2014/main" id="{8E8757EE-531C-E97D-7EF2-629BCCBED578}"/>
              </a:ext>
            </a:extLst>
          </p:cNvPr>
          <p:cNvSpPr/>
          <p:nvPr/>
        </p:nvSpPr>
        <p:spPr>
          <a:xfrm>
            <a:off x="1854201" y="4969848"/>
            <a:ext cx="3585414" cy="2208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j-lt"/>
              </a:rPr>
              <a:t>Vue détaillée : Prérequis pour accéder à l'outil</a:t>
            </a:r>
          </a:p>
        </p:txBody>
      </p:sp>
      <p:sp>
        <p:nvSpPr>
          <p:cNvPr id="20" name="Rectangle 19">
            <a:hlinkClick r:id="rId12" action="ppaction://hlinksldjump"/>
            <a:extLst>
              <a:ext uri="{FF2B5EF4-FFF2-40B4-BE49-F238E27FC236}">
                <a16:creationId xmlns:a16="http://schemas.microsoft.com/office/drawing/2014/main" id="{B6F8738A-BC90-ADB1-810D-D508B4BE717F}"/>
              </a:ext>
            </a:extLst>
          </p:cNvPr>
          <p:cNvSpPr/>
          <p:nvPr/>
        </p:nvSpPr>
        <p:spPr>
          <a:xfrm>
            <a:off x="1555704" y="5226741"/>
            <a:ext cx="2652902" cy="1981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j-lt"/>
              </a:rPr>
              <a:t>b. Modalités de connexion à l’outil</a:t>
            </a:r>
            <a:endParaRPr lang="fr-FR" sz="1400">
              <a:solidFill>
                <a:schemeClr val="tx1"/>
              </a:solidFill>
            </a:endParaRPr>
          </a:p>
        </p:txBody>
      </p:sp>
      <p:sp>
        <p:nvSpPr>
          <p:cNvPr id="21" name="Rectangle 20">
            <a:hlinkClick r:id="rId13" action="ppaction://hlinksldjump"/>
            <a:extLst>
              <a:ext uri="{FF2B5EF4-FFF2-40B4-BE49-F238E27FC236}">
                <a16:creationId xmlns:a16="http://schemas.microsoft.com/office/drawing/2014/main" id="{EA296F71-E5A8-E48A-DD5A-5BEEF282DCD3}"/>
              </a:ext>
            </a:extLst>
          </p:cNvPr>
          <p:cNvSpPr/>
          <p:nvPr/>
        </p:nvSpPr>
        <p:spPr>
          <a:xfrm>
            <a:off x="1921935" y="5465219"/>
            <a:ext cx="3488134" cy="2208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j-lt"/>
              </a:rPr>
              <a:t>Vue détaillée : Modalités de connexion à l'outil</a:t>
            </a:r>
            <a:endParaRPr lang="fr-FR" sz="1400">
              <a:solidFill>
                <a:schemeClr val="tx1"/>
              </a:solidFill>
            </a:endParaRPr>
          </a:p>
        </p:txBody>
      </p:sp>
      <p:sp>
        <p:nvSpPr>
          <p:cNvPr id="22" name="Rectangle 21">
            <a:hlinkClick r:id="rId14" action="ppaction://hlinksldjump"/>
            <a:extLst>
              <a:ext uri="{FF2B5EF4-FFF2-40B4-BE49-F238E27FC236}">
                <a16:creationId xmlns:a16="http://schemas.microsoft.com/office/drawing/2014/main" id="{6613BA9E-3BFC-55B5-769E-3F74BACDE04E}"/>
              </a:ext>
            </a:extLst>
          </p:cNvPr>
          <p:cNvSpPr/>
          <p:nvPr/>
        </p:nvSpPr>
        <p:spPr>
          <a:xfrm>
            <a:off x="1444359" y="5696514"/>
            <a:ext cx="5830201" cy="2208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a:latin typeface="+mj-lt"/>
              </a:rPr>
              <a:t>c</a:t>
            </a:r>
            <a:r>
              <a:rPr lang="fr-FR" sz="1400">
                <a:solidFill>
                  <a:schemeClr val="tx1"/>
                </a:solidFill>
                <a:latin typeface="+mj-lt"/>
              </a:rPr>
              <a:t>c. Modalités de connexion à l’outil : Procédure en cas de mot de passe oublié </a:t>
            </a:r>
          </a:p>
        </p:txBody>
      </p:sp>
      <p:sp>
        <p:nvSpPr>
          <p:cNvPr id="23" name="Rectangle 22">
            <a:hlinkClick r:id="rId15" action="ppaction://hlinksldjump"/>
            <a:extLst>
              <a:ext uri="{FF2B5EF4-FFF2-40B4-BE49-F238E27FC236}">
                <a16:creationId xmlns:a16="http://schemas.microsoft.com/office/drawing/2014/main" id="{2C8BCB56-CA12-2CBF-FEA3-A8295906D57F}"/>
              </a:ext>
            </a:extLst>
          </p:cNvPr>
          <p:cNvSpPr/>
          <p:nvPr/>
        </p:nvSpPr>
        <p:spPr>
          <a:xfrm>
            <a:off x="1903665" y="5942066"/>
            <a:ext cx="7049352" cy="238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Vue détaillée : Modalités de connexion à l'outil - Procédure en cas de mot de passe oublié</a:t>
            </a:r>
          </a:p>
        </p:txBody>
      </p:sp>
      <p:sp>
        <p:nvSpPr>
          <p:cNvPr id="25" name="Rectangle 24">
            <a:hlinkClick r:id="rId16" action="ppaction://hlinksldjump"/>
            <a:extLst>
              <a:ext uri="{FF2B5EF4-FFF2-40B4-BE49-F238E27FC236}">
                <a16:creationId xmlns:a16="http://schemas.microsoft.com/office/drawing/2014/main" id="{40E30996-E1D4-BD2E-D1C1-83960F474556}"/>
              </a:ext>
            </a:extLst>
          </p:cNvPr>
          <p:cNvSpPr/>
          <p:nvPr/>
        </p:nvSpPr>
        <p:spPr>
          <a:xfrm>
            <a:off x="1195094" y="6399421"/>
            <a:ext cx="2910885" cy="274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solidFill>
                  <a:srgbClr val="7030A0"/>
                </a:solidFill>
                <a:latin typeface="+mj-lt"/>
              </a:rPr>
              <a:t>2. Collecte des données RAMA</a:t>
            </a:r>
            <a:endParaRPr lang="fr-FR" sz="1600"/>
          </a:p>
        </p:txBody>
      </p:sp>
      <p:sp>
        <p:nvSpPr>
          <p:cNvPr id="27" name="Rectangle 26">
            <a:hlinkClick r:id="rId3" action="ppaction://hlinksldjump"/>
            <a:extLst>
              <a:ext uri="{FF2B5EF4-FFF2-40B4-BE49-F238E27FC236}">
                <a16:creationId xmlns:a16="http://schemas.microsoft.com/office/drawing/2014/main" id="{BDD10350-9091-050F-AEF8-EA80F0B2699A}"/>
              </a:ext>
            </a:extLst>
          </p:cNvPr>
          <p:cNvSpPr/>
          <p:nvPr/>
        </p:nvSpPr>
        <p:spPr>
          <a:xfrm>
            <a:off x="1259306" y="7360459"/>
            <a:ext cx="3869355" cy="313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solidFill>
                  <a:srgbClr val="7030A0"/>
                </a:solidFill>
                <a:latin typeface="Aptos Display"/>
              </a:rPr>
              <a:t>1. Processus global de dépôt et de signature</a:t>
            </a:r>
            <a:endParaRPr lang="fr-FR" sz="1600"/>
          </a:p>
        </p:txBody>
      </p:sp>
      <p:sp>
        <p:nvSpPr>
          <p:cNvPr id="28" name="Rectangle 27">
            <a:hlinkClick r:id="rId3" action="ppaction://hlinksldjump"/>
            <a:extLst>
              <a:ext uri="{FF2B5EF4-FFF2-40B4-BE49-F238E27FC236}">
                <a16:creationId xmlns:a16="http://schemas.microsoft.com/office/drawing/2014/main" id="{8A3D8500-2829-917B-6DC2-51D57A099B55}"/>
              </a:ext>
            </a:extLst>
          </p:cNvPr>
          <p:cNvSpPr/>
          <p:nvPr/>
        </p:nvSpPr>
        <p:spPr>
          <a:xfrm>
            <a:off x="964338" y="7833132"/>
            <a:ext cx="3777881" cy="3312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solidFill>
                  <a:srgbClr val="7030A0"/>
                </a:solidFill>
                <a:latin typeface="Aptos Display"/>
              </a:rPr>
              <a:t>2. Parcours Médecin Coordonnateur</a:t>
            </a:r>
            <a:endParaRPr lang="fr-FR" sz="1600"/>
          </a:p>
        </p:txBody>
      </p:sp>
      <p:sp>
        <p:nvSpPr>
          <p:cNvPr id="29" name="Rectangle 28">
            <a:hlinkClick r:id="rId17" action="ppaction://hlinksldjump"/>
            <a:extLst>
              <a:ext uri="{FF2B5EF4-FFF2-40B4-BE49-F238E27FC236}">
                <a16:creationId xmlns:a16="http://schemas.microsoft.com/office/drawing/2014/main" id="{128A6D6E-AB67-060D-10F3-27F108C013D7}"/>
              </a:ext>
            </a:extLst>
          </p:cNvPr>
          <p:cNvSpPr/>
          <p:nvPr/>
        </p:nvSpPr>
        <p:spPr>
          <a:xfrm>
            <a:off x="1950722" y="8134466"/>
            <a:ext cx="3732158" cy="2327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Aptos Display"/>
              </a:rPr>
              <a:t>Vue détaillée : Parcours Médecin Coordonnateur</a:t>
            </a:r>
            <a:endParaRPr lang="fr-FR" sz="1400">
              <a:solidFill>
                <a:schemeClr val="tx1"/>
              </a:solidFill>
            </a:endParaRPr>
          </a:p>
        </p:txBody>
      </p:sp>
      <p:sp>
        <p:nvSpPr>
          <p:cNvPr id="30" name="Rectangle 29">
            <a:hlinkClick r:id="rId18" action="ppaction://hlinksldjump"/>
            <a:extLst>
              <a:ext uri="{FF2B5EF4-FFF2-40B4-BE49-F238E27FC236}">
                <a16:creationId xmlns:a16="http://schemas.microsoft.com/office/drawing/2014/main" id="{E027ABBE-2027-E5D7-9B9B-91DFED82758D}"/>
              </a:ext>
            </a:extLst>
          </p:cNvPr>
          <p:cNvSpPr/>
          <p:nvPr/>
        </p:nvSpPr>
        <p:spPr>
          <a:xfrm>
            <a:off x="1164149" y="8577228"/>
            <a:ext cx="3091653" cy="3011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solidFill>
                  <a:srgbClr val="7030A0"/>
                </a:solidFill>
              </a:rPr>
              <a:t>3. Parcours Directeur d’EHPAD</a:t>
            </a:r>
            <a:endParaRPr lang="fr-FR" sz="1600"/>
          </a:p>
        </p:txBody>
      </p:sp>
      <p:sp>
        <p:nvSpPr>
          <p:cNvPr id="31" name="Rectangle 30">
            <a:hlinkClick r:id="rId19" action="ppaction://hlinksldjump"/>
            <a:extLst>
              <a:ext uri="{FF2B5EF4-FFF2-40B4-BE49-F238E27FC236}">
                <a16:creationId xmlns:a16="http://schemas.microsoft.com/office/drawing/2014/main" id="{EC867586-A08C-CCD8-1D25-E51F69658D24}"/>
              </a:ext>
            </a:extLst>
          </p:cNvPr>
          <p:cNvSpPr/>
          <p:nvPr/>
        </p:nvSpPr>
        <p:spPr>
          <a:xfrm>
            <a:off x="1954464" y="8888109"/>
            <a:ext cx="3660811" cy="2022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Vue détaillée : Parcours Directeurs d'EHPAD</a:t>
            </a:r>
          </a:p>
        </p:txBody>
      </p:sp>
      <p:sp>
        <p:nvSpPr>
          <p:cNvPr id="32" name="Rectangle 31">
            <a:hlinkClick r:id="rId20" action="ppaction://hlinksldjump"/>
            <a:extLst>
              <a:ext uri="{FF2B5EF4-FFF2-40B4-BE49-F238E27FC236}">
                <a16:creationId xmlns:a16="http://schemas.microsoft.com/office/drawing/2014/main" id="{257D5FA2-468F-1E90-DAB4-1C7D0A9B1896}"/>
              </a:ext>
            </a:extLst>
          </p:cNvPr>
          <p:cNvSpPr/>
          <p:nvPr/>
        </p:nvSpPr>
        <p:spPr>
          <a:xfrm>
            <a:off x="729887" y="9293233"/>
            <a:ext cx="4796323" cy="3074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accent6"/>
                </a:solidFill>
              </a:rPr>
              <a:t>IV. Consignes de remplissage du RAMA et FAQ</a:t>
            </a:r>
            <a:endParaRPr lang="fr-FR"/>
          </a:p>
        </p:txBody>
      </p:sp>
      <p:sp>
        <p:nvSpPr>
          <p:cNvPr id="33" name="Rectangle 32">
            <a:hlinkClick r:id="rId21" action="ppaction://hlinksldjump"/>
            <a:extLst>
              <a:ext uri="{FF2B5EF4-FFF2-40B4-BE49-F238E27FC236}">
                <a16:creationId xmlns:a16="http://schemas.microsoft.com/office/drawing/2014/main" id="{3D2075DE-C43C-DB02-40ED-43447BC750DF}"/>
              </a:ext>
            </a:extLst>
          </p:cNvPr>
          <p:cNvSpPr/>
          <p:nvPr/>
        </p:nvSpPr>
        <p:spPr>
          <a:xfrm>
            <a:off x="796260" y="12493099"/>
            <a:ext cx="1407694" cy="295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accent6"/>
                </a:solidFill>
              </a:rPr>
              <a:t>V. Glossaire</a:t>
            </a:r>
            <a:endParaRPr lang="fr-FR"/>
          </a:p>
        </p:txBody>
      </p:sp>
      <p:sp>
        <p:nvSpPr>
          <p:cNvPr id="36" name="Rectangle 35">
            <a:hlinkClick r:id="rId22" action="ppaction://hlinksldjump"/>
            <a:extLst>
              <a:ext uri="{FF2B5EF4-FFF2-40B4-BE49-F238E27FC236}">
                <a16:creationId xmlns:a16="http://schemas.microsoft.com/office/drawing/2014/main" id="{0FB356F9-8B8A-CBAD-B435-85578951B3B1}"/>
              </a:ext>
            </a:extLst>
          </p:cNvPr>
          <p:cNvSpPr>
            <a:spLocks/>
          </p:cNvSpPr>
          <p:nvPr/>
        </p:nvSpPr>
        <p:spPr>
          <a:xfrm>
            <a:off x="1936489" y="9603853"/>
            <a:ext cx="2097224" cy="2392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Etablissement</a:t>
            </a:r>
          </a:p>
        </p:txBody>
      </p:sp>
      <p:sp>
        <p:nvSpPr>
          <p:cNvPr id="38" name="Rectangle 37">
            <a:hlinkClick r:id="rId23" action="ppaction://hlinksldjump"/>
            <a:extLst>
              <a:ext uri="{FF2B5EF4-FFF2-40B4-BE49-F238E27FC236}">
                <a16:creationId xmlns:a16="http://schemas.microsoft.com/office/drawing/2014/main" id="{207FF140-1481-748C-D97F-1236015D15B0}"/>
              </a:ext>
            </a:extLst>
          </p:cNvPr>
          <p:cNvSpPr>
            <a:spLocks/>
          </p:cNvSpPr>
          <p:nvPr/>
        </p:nvSpPr>
        <p:spPr>
          <a:xfrm>
            <a:off x="2017523" y="10081649"/>
            <a:ext cx="5068450" cy="2409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Mouvements des résidents en hébergement permanent</a:t>
            </a:r>
          </a:p>
        </p:txBody>
      </p:sp>
      <p:sp>
        <p:nvSpPr>
          <p:cNvPr id="39" name="Rectangle 38">
            <a:hlinkClick r:id="rId24" action="ppaction://hlinksldjump"/>
            <a:extLst>
              <a:ext uri="{FF2B5EF4-FFF2-40B4-BE49-F238E27FC236}">
                <a16:creationId xmlns:a16="http://schemas.microsoft.com/office/drawing/2014/main" id="{D2D8F550-43A9-21F2-69B1-8641E62921E1}"/>
              </a:ext>
            </a:extLst>
          </p:cNvPr>
          <p:cNvSpPr>
            <a:spLocks/>
          </p:cNvSpPr>
          <p:nvPr/>
        </p:nvSpPr>
        <p:spPr>
          <a:xfrm>
            <a:off x="2022659" y="10299947"/>
            <a:ext cx="2792169" cy="2811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Onglet : Protocoles et évaluations</a:t>
            </a:r>
          </a:p>
        </p:txBody>
      </p:sp>
      <p:sp>
        <p:nvSpPr>
          <p:cNvPr id="40" name="Rectangle 39">
            <a:hlinkClick r:id="rId25" action="ppaction://hlinksldjump"/>
            <a:extLst>
              <a:ext uri="{FF2B5EF4-FFF2-40B4-BE49-F238E27FC236}">
                <a16:creationId xmlns:a16="http://schemas.microsoft.com/office/drawing/2014/main" id="{6BE289CA-4AE6-9D99-4B80-88CE432BA5CF}"/>
              </a:ext>
            </a:extLst>
          </p:cNvPr>
          <p:cNvSpPr>
            <a:spLocks/>
          </p:cNvSpPr>
          <p:nvPr/>
        </p:nvSpPr>
        <p:spPr>
          <a:xfrm>
            <a:off x="2022658" y="10563888"/>
            <a:ext cx="3436697" cy="2646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Onglet : Activité médicale et paramédicale</a:t>
            </a:r>
          </a:p>
        </p:txBody>
      </p:sp>
      <p:sp>
        <p:nvSpPr>
          <p:cNvPr id="41" name="Rectangle 40">
            <a:hlinkClick r:id="rId26" action="ppaction://hlinksldjump"/>
            <a:extLst>
              <a:ext uri="{FF2B5EF4-FFF2-40B4-BE49-F238E27FC236}">
                <a16:creationId xmlns:a16="http://schemas.microsoft.com/office/drawing/2014/main" id="{2A17CA68-6DF0-CE6C-9C7D-0C1AAFE9B2CD}"/>
              </a:ext>
            </a:extLst>
          </p:cNvPr>
          <p:cNvSpPr>
            <a:spLocks/>
          </p:cNvSpPr>
          <p:nvPr/>
        </p:nvSpPr>
        <p:spPr>
          <a:xfrm>
            <a:off x="2017523" y="10847142"/>
            <a:ext cx="3201884" cy="1913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Prévention du risque infectieux</a:t>
            </a:r>
          </a:p>
        </p:txBody>
      </p:sp>
      <p:sp>
        <p:nvSpPr>
          <p:cNvPr id="42" name="Rectangle 41">
            <a:hlinkClick r:id="rId27" action="ppaction://hlinksldjump"/>
            <a:extLst>
              <a:ext uri="{FF2B5EF4-FFF2-40B4-BE49-F238E27FC236}">
                <a16:creationId xmlns:a16="http://schemas.microsoft.com/office/drawing/2014/main" id="{86EFAAD2-A51B-8426-ACA5-684F7D1CB260}"/>
              </a:ext>
            </a:extLst>
          </p:cNvPr>
          <p:cNvSpPr>
            <a:spLocks/>
          </p:cNvSpPr>
          <p:nvPr/>
        </p:nvSpPr>
        <p:spPr>
          <a:xfrm>
            <a:off x="2003124" y="11071850"/>
            <a:ext cx="2874293" cy="224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Gestion des médicaments</a:t>
            </a:r>
          </a:p>
        </p:txBody>
      </p:sp>
      <p:sp>
        <p:nvSpPr>
          <p:cNvPr id="44" name="Rectangle 43">
            <a:hlinkClick r:id="rId28" action="ppaction://hlinksldjump"/>
            <a:extLst>
              <a:ext uri="{FF2B5EF4-FFF2-40B4-BE49-F238E27FC236}">
                <a16:creationId xmlns:a16="http://schemas.microsoft.com/office/drawing/2014/main" id="{43CFE8B7-9879-8149-2D38-64B8CF6A78E1}"/>
              </a:ext>
            </a:extLst>
          </p:cNvPr>
          <p:cNvSpPr>
            <a:spLocks/>
          </p:cNvSpPr>
          <p:nvPr/>
        </p:nvSpPr>
        <p:spPr>
          <a:xfrm>
            <a:off x="2003124" y="11561130"/>
            <a:ext cx="2591570" cy="217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Ressources Humaines</a:t>
            </a:r>
          </a:p>
        </p:txBody>
      </p:sp>
      <p:sp>
        <p:nvSpPr>
          <p:cNvPr id="45" name="Rectangle 44">
            <a:hlinkClick r:id="rId29" action="ppaction://hlinksldjump"/>
            <a:extLst>
              <a:ext uri="{FF2B5EF4-FFF2-40B4-BE49-F238E27FC236}">
                <a16:creationId xmlns:a16="http://schemas.microsoft.com/office/drawing/2014/main" id="{E12BB362-E70F-BC47-51A1-C891B45B408F}"/>
              </a:ext>
            </a:extLst>
          </p:cNvPr>
          <p:cNvSpPr>
            <a:spLocks/>
          </p:cNvSpPr>
          <p:nvPr/>
        </p:nvSpPr>
        <p:spPr>
          <a:xfrm>
            <a:off x="2020552" y="11792349"/>
            <a:ext cx="3206066" cy="2435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Matériel médical dans l’EHPAD</a:t>
            </a:r>
          </a:p>
        </p:txBody>
      </p:sp>
      <p:sp>
        <p:nvSpPr>
          <p:cNvPr id="46" name="Rectangle 45">
            <a:hlinkClick r:id="rId30" action="ppaction://hlinksldjump"/>
            <a:extLst>
              <a:ext uri="{FF2B5EF4-FFF2-40B4-BE49-F238E27FC236}">
                <a16:creationId xmlns:a16="http://schemas.microsoft.com/office/drawing/2014/main" id="{2BE9079E-EE0C-10FD-C51C-6F51E5CF5679}"/>
              </a:ext>
            </a:extLst>
          </p:cNvPr>
          <p:cNvSpPr>
            <a:spLocks/>
          </p:cNvSpPr>
          <p:nvPr/>
        </p:nvSpPr>
        <p:spPr>
          <a:xfrm>
            <a:off x="1936489" y="12034246"/>
            <a:ext cx="3126575" cy="2595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Conventions et partenariats</a:t>
            </a:r>
          </a:p>
        </p:txBody>
      </p:sp>
      <p:sp>
        <p:nvSpPr>
          <p:cNvPr id="2" name="Rectangle 1">
            <a:hlinkClick r:id="rId3" action="ppaction://hlinksldjump"/>
            <a:extLst>
              <a:ext uri="{FF2B5EF4-FFF2-40B4-BE49-F238E27FC236}">
                <a16:creationId xmlns:a16="http://schemas.microsoft.com/office/drawing/2014/main" id="{7D6A8963-F44D-679A-4A52-D2BB913C0BE1}"/>
              </a:ext>
            </a:extLst>
          </p:cNvPr>
          <p:cNvSpPr/>
          <p:nvPr/>
        </p:nvSpPr>
        <p:spPr>
          <a:xfrm>
            <a:off x="618258" y="6730718"/>
            <a:ext cx="6008375" cy="3381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fr-FR" sz="1600">
              <a:latin typeface="+mj-lt"/>
            </a:endParaRPr>
          </a:p>
          <a:p>
            <a:pPr algn="r"/>
            <a:r>
              <a:rPr lang="fr-FR">
                <a:solidFill>
                  <a:schemeClr val="accent6"/>
                </a:solidFill>
                <a:latin typeface="+mj-lt"/>
              </a:rPr>
              <a:t>III. Parcours utilisateurs pour compléter et valider de le RAMA</a:t>
            </a:r>
            <a:endParaRPr lang="fr-FR"/>
          </a:p>
        </p:txBody>
      </p:sp>
      <p:sp>
        <p:nvSpPr>
          <p:cNvPr id="4" name="Rectangle 3">
            <a:hlinkClick r:id="rId5" action="ppaction://hlinksldjump"/>
            <a:extLst>
              <a:ext uri="{FF2B5EF4-FFF2-40B4-BE49-F238E27FC236}">
                <a16:creationId xmlns:a16="http://schemas.microsoft.com/office/drawing/2014/main" id="{85B7C020-6BF6-1BE0-BF3A-5A522FBFBD36}"/>
              </a:ext>
            </a:extLst>
          </p:cNvPr>
          <p:cNvSpPr>
            <a:spLocks/>
          </p:cNvSpPr>
          <p:nvPr/>
        </p:nvSpPr>
        <p:spPr>
          <a:xfrm>
            <a:off x="2002862" y="11317411"/>
            <a:ext cx="1743370" cy="2119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Formations</a:t>
            </a:r>
          </a:p>
        </p:txBody>
      </p:sp>
      <p:sp>
        <p:nvSpPr>
          <p:cNvPr id="5" name="Rectangle 4">
            <a:hlinkClick r:id="rId10" action="ppaction://hlinksldjump"/>
            <a:extLst>
              <a:ext uri="{FF2B5EF4-FFF2-40B4-BE49-F238E27FC236}">
                <a16:creationId xmlns:a16="http://schemas.microsoft.com/office/drawing/2014/main" id="{F291052C-7BD0-5AD5-B2A7-A1E127F6F8D9}"/>
              </a:ext>
            </a:extLst>
          </p:cNvPr>
          <p:cNvSpPr/>
          <p:nvPr/>
        </p:nvSpPr>
        <p:spPr>
          <a:xfrm>
            <a:off x="868681" y="4413547"/>
            <a:ext cx="3155946" cy="3504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FR" sz="1600">
                <a:solidFill>
                  <a:srgbClr val="7030A0"/>
                </a:solidFill>
              </a:rPr>
              <a:t>1. Connexion à l’outil SIDOBA </a:t>
            </a:r>
            <a:endParaRPr lang="fr-FR" sz="1600">
              <a:solidFill>
                <a:schemeClr val="tx1"/>
              </a:solidFill>
            </a:endParaRPr>
          </a:p>
        </p:txBody>
      </p:sp>
      <p:sp>
        <p:nvSpPr>
          <p:cNvPr id="37" name="Rectangle 36">
            <a:hlinkClick r:id="rId31" action="ppaction://hlinksldjump"/>
            <a:extLst>
              <a:ext uri="{FF2B5EF4-FFF2-40B4-BE49-F238E27FC236}">
                <a16:creationId xmlns:a16="http://schemas.microsoft.com/office/drawing/2014/main" id="{C5650653-5BF7-8300-D91F-EC48FCCE870E}"/>
              </a:ext>
            </a:extLst>
          </p:cNvPr>
          <p:cNvSpPr>
            <a:spLocks/>
          </p:cNvSpPr>
          <p:nvPr/>
        </p:nvSpPr>
        <p:spPr>
          <a:xfrm>
            <a:off x="2017523" y="9856948"/>
            <a:ext cx="3830827" cy="2092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Onglet : Population en hébergement permanent</a:t>
            </a:r>
          </a:p>
        </p:txBody>
      </p:sp>
      <p:sp>
        <p:nvSpPr>
          <p:cNvPr id="24" name="Rectangle 23">
            <a:hlinkClick r:id="rId4" action="ppaction://hlinksldjump"/>
            <a:extLst>
              <a:ext uri="{FF2B5EF4-FFF2-40B4-BE49-F238E27FC236}">
                <a16:creationId xmlns:a16="http://schemas.microsoft.com/office/drawing/2014/main" id="{F02E2AE6-8BB4-7C99-03F3-2E2912F82307}"/>
              </a:ext>
            </a:extLst>
          </p:cNvPr>
          <p:cNvSpPr/>
          <p:nvPr/>
        </p:nvSpPr>
        <p:spPr>
          <a:xfrm>
            <a:off x="757494" y="12969719"/>
            <a:ext cx="1880900" cy="295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accent6"/>
                </a:solidFill>
              </a:rPr>
              <a:t>VI. Contact utile</a:t>
            </a:r>
            <a:endParaRPr lang="fr-FR"/>
          </a:p>
        </p:txBody>
      </p:sp>
    </p:spTree>
    <p:extLst>
      <p:ext uri="{BB962C8B-B14F-4D97-AF65-F5344CB8AC3E}">
        <p14:creationId xmlns:p14="http://schemas.microsoft.com/office/powerpoint/2010/main" val="496379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2EAA0-027E-C00C-3768-453A478521A4}"/>
            </a:ext>
          </a:extLst>
        </p:cNvPr>
        <p:cNvGrpSpPr/>
        <p:nvPr/>
      </p:nvGrpSpPr>
      <p:grpSpPr>
        <a:xfrm>
          <a:off x="0" y="0"/>
          <a:ext cx="0" cy="0"/>
          <a:chOff x="0" y="0"/>
          <a:chExt cx="0" cy="0"/>
        </a:xfrm>
      </p:grpSpPr>
      <p:pic>
        <p:nvPicPr>
          <p:cNvPr id="13" name="Picture 2">
            <a:extLst>
              <a:ext uri="{FF2B5EF4-FFF2-40B4-BE49-F238E27FC236}">
                <a16:creationId xmlns:a16="http://schemas.microsoft.com/office/drawing/2014/main" id="{39568AF0-319C-61B7-AD59-412BFB3DA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0ED3C60-EBD9-0DC2-B98E-9C5BC2561EBD}"/>
              </a:ext>
            </a:extLst>
          </p:cNvPr>
          <p:cNvSpPr txBox="1"/>
          <p:nvPr/>
        </p:nvSpPr>
        <p:spPr>
          <a:xfrm>
            <a:off x="680936" y="1206231"/>
            <a:ext cx="8560340" cy="954107"/>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600" b="1">
                <a:solidFill>
                  <a:srgbClr val="7030A0"/>
                </a:solidFill>
              </a:rPr>
              <a:t>2. Collecte des données RAMA</a:t>
            </a:r>
          </a:p>
        </p:txBody>
      </p:sp>
      <p:sp>
        <p:nvSpPr>
          <p:cNvPr id="7" name="ZoneTexte 6">
            <a:extLst>
              <a:ext uri="{FF2B5EF4-FFF2-40B4-BE49-F238E27FC236}">
                <a16:creationId xmlns:a16="http://schemas.microsoft.com/office/drawing/2014/main" id="{14282C18-5C80-BEEC-FB69-D3FEBC9717D4}"/>
              </a:ext>
            </a:extLst>
          </p:cNvPr>
          <p:cNvSpPr txBox="1"/>
          <p:nvPr/>
        </p:nvSpPr>
        <p:spPr>
          <a:xfrm>
            <a:off x="680936" y="2456057"/>
            <a:ext cx="10830128" cy="2208297"/>
          </a:xfrm>
          <a:prstGeom prst="rect">
            <a:avLst/>
          </a:prstGeom>
          <a:noFill/>
        </p:spPr>
        <p:txBody>
          <a:bodyPr wrap="square">
            <a:spAutoFit/>
          </a:bodyPr>
          <a:lstStyle/>
          <a:p>
            <a:pPr fontAlgn="base">
              <a:lnSpc>
                <a:spcPts val="1530"/>
              </a:lnSpc>
              <a:spcAft>
                <a:spcPts val="1000"/>
              </a:spcAft>
            </a:pPr>
            <a:r>
              <a:rPr lang="fr-FR" sz="1300">
                <a:solidFill>
                  <a:srgbClr val="000000"/>
                </a:solidFill>
              </a:rPr>
              <a:t>Les méthodes de collecte des</a:t>
            </a:r>
            <a:r>
              <a:rPr lang="fr-FR" sz="1300" b="1">
                <a:solidFill>
                  <a:srgbClr val="000000"/>
                </a:solidFill>
              </a:rPr>
              <a:t> données du RAMA</a:t>
            </a:r>
            <a:r>
              <a:rPr lang="fr-FR" sz="1300">
                <a:solidFill>
                  <a:srgbClr val="000000"/>
                </a:solidFill>
              </a:rPr>
              <a:t> dans les établissements :  </a:t>
            </a:r>
          </a:p>
          <a:p>
            <a:pPr fontAlgn="base">
              <a:lnSpc>
                <a:spcPts val="1530"/>
              </a:lnSpc>
              <a:spcAft>
                <a:spcPts val="1000"/>
              </a:spcAft>
            </a:pPr>
            <a:endParaRPr lang="fr-FR" sz="1300">
              <a:solidFill>
                <a:srgbClr val="000000"/>
              </a:solidFill>
            </a:endParaRPr>
          </a:p>
          <a:p>
            <a:pPr fontAlgn="base">
              <a:lnSpc>
                <a:spcPts val="1530"/>
              </a:lnSpc>
              <a:spcAft>
                <a:spcPts val="1000"/>
              </a:spcAft>
            </a:pPr>
            <a:endParaRPr lang="fr-FR" sz="1300">
              <a:solidFill>
                <a:srgbClr val="000000"/>
              </a:solidFill>
            </a:endParaRPr>
          </a:p>
          <a:p>
            <a:pPr fontAlgn="base">
              <a:lnSpc>
                <a:spcPts val="1530"/>
              </a:lnSpc>
              <a:spcAft>
                <a:spcPts val="1000"/>
              </a:spcAft>
            </a:pPr>
            <a:endParaRPr lang="fr-FR" sz="1300">
              <a:solidFill>
                <a:srgbClr val="000000"/>
              </a:solidFill>
            </a:endParaRPr>
          </a:p>
          <a:p>
            <a:pPr fontAlgn="base">
              <a:lnSpc>
                <a:spcPts val="1530"/>
              </a:lnSpc>
              <a:spcAft>
                <a:spcPts val="1000"/>
              </a:spcAft>
            </a:pPr>
            <a:endParaRPr lang="fr-FR" sz="1300">
              <a:solidFill>
                <a:srgbClr val="000000"/>
              </a:solidFill>
            </a:endParaRPr>
          </a:p>
          <a:p>
            <a:pPr fontAlgn="base">
              <a:lnSpc>
                <a:spcPts val="1530"/>
              </a:lnSpc>
              <a:spcAft>
                <a:spcPts val="1000"/>
              </a:spcAft>
            </a:pPr>
            <a:endParaRPr lang="fr-FR" sz="1300">
              <a:solidFill>
                <a:srgbClr val="000000"/>
              </a:solidFill>
            </a:endParaRPr>
          </a:p>
          <a:p>
            <a:pPr fontAlgn="base">
              <a:lnSpc>
                <a:spcPts val="1530"/>
              </a:lnSpc>
              <a:spcAft>
                <a:spcPts val="1000"/>
              </a:spcAft>
            </a:pPr>
            <a:endParaRPr lang="fr-FR" sz="1300">
              <a:solidFill>
                <a:srgbClr val="000000"/>
              </a:solidFill>
            </a:endParaRPr>
          </a:p>
        </p:txBody>
      </p:sp>
      <p:sp>
        <p:nvSpPr>
          <p:cNvPr id="2" name="Rectangle 1">
            <a:extLst>
              <a:ext uri="{FF2B5EF4-FFF2-40B4-BE49-F238E27FC236}">
                <a16:creationId xmlns:a16="http://schemas.microsoft.com/office/drawing/2014/main" id="{C315F5B4-A18A-C9D9-57D9-9C050D7314A6}"/>
              </a:ext>
            </a:extLst>
          </p:cNvPr>
          <p:cNvSpPr/>
          <p:nvPr/>
        </p:nvSpPr>
        <p:spPr>
          <a:xfrm>
            <a:off x="1006262" y="2958807"/>
            <a:ext cx="3641937" cy="588753"/>
          </a:xfrm>
          <a:prstGeom prst="rect">
            <a:avLst/>
          </a:prstGeom>
          <a:solidFill>
            <a:schemeClr val="bg1"/>
          </a:solidFill>
          <a:ln w="12700" cap="flat" cmpd="sng" algn="ctr">
            <a:solidFill>
              <a:srgbClr val="D1D536"/>
            </a:solidFill>
            <a:prstDash val="solid"/>
            <a:miter lim="800000"/>
          </a:ln>
          <a:effectLst/>
        </p:spPr>
        <p:txBody>
          <a:bodyPr spcFirstLastPara="0" vert="horz" wrap="square" lIns="17145" tIns="17145" rIns="17145" bIns="17145" numCol="1" spcCol="1270" anchor="ctr" anchorCtr="0">
            <a:noAutofit/>
          </a:bodyPr>
          <a:lstStyle/>
          <a:p>
            <a:pPr algn="ctr"/>
            <a:r>
              <a:rPr lang="fr-FR" sz="1300" b="1">
                <a:solidFill>
                  <a:srgbClr val="000000"/>
                </a:solidFill>
              </a:rPr>
              <a:t>Cas 1 : DUI avec intégration de la trame RAMA</a:t>
            </a:r>
            <a:r>
              <a:rPr lang="fr-FR" sz="1300">
                <a:solidFill>
                  <a:srgbClr val="000000"/>
                </a:solidFill>
              </a:rPr>
              <a:t> </a:t>
            </a:r>
            <a:endParaRPr lang="fr-FR" sz="1300">
              <a:latin typeface="+mj-lt"/>
            </a:endParaRPr>
          </a:p>
        </p:txBody>
      </p:sp>
      <p:sp>
        <p:nvSpPr>
          <p:cNvPr id="3" name="Rectangle 2">
            <a:extLst>
              <a:ext uri="{FF2B5EF4-FFF2-40B4-BE49-F238E27FC236}">
                <a16:creationId xmlns:a16="http://schemas.microsoft.com/office/drawing/2014/main" id="{CA72B43E-CF4E-DF24-D4BE-F921FA91CF65}"/>
              </a:ext>
            </a:extLst>
          </p:cNvPr>
          <p:cNvSpPr/>
          <p:nvPr/>
        </p:nvSpPr>
        <p:spPr>
          <a:xfrm>
            <a:off x="1006263" y="3806690"/>
            <a:ext cx="3641935" cy="588753"/>
          </a:xfrm>
          <a:prstGeom prst="rect">
            <a:avLst/>
          </a:prstGeom>
          <a:solidFill>
            <a:schemeClr val="bg1"/>
          </a:solidFill>
          <a:ln w="12700" cap="flat" cmpd="sng" algn="ctr">
            <a:solidFill>
              <a:srgbClr val="D1D536"/>
            </a:solidFill>
            <a:prstDash val="solid"/>
            <a:miter lim="800000"/>
          </a:ln>
          <a:effectLst/>
        </p:spPr>
        <p:txBody>
          <a:bodyPr spcFirstLastPara="0" vert="horz" wrap="square" lIns="17145" tIns="17145" rIns="17145" bIns="17145" numCol="1" spcCol="1270" anchor="ctr" anchorCtr="0">
            <a:noAutofit/>
          </a:bodyPr>
          <a:lstStyle/>
          <a:p>
            <a:pPr algn="ctr"/>
            <a:r>
              <a:rPr lang="fr-FR" sz="1300" b="1">
                <a:solidFill>
                  <a:srgbClr val="000000"/>
                </a:solidFill>
              </a:rPr>
              <a:t>Cas 2 : DUI sans intégration de la trame RAMA </a:t>
            </a:r>
            <a:endParaRPr lang="fr-FR" sz="1300">
              <a:latin typeface="+mj-lt"/>
            </a:endParaRPr>
          </a:p>
        </p:txBody>
      </p:sp>
      <p:sp>
        <p:nvSpPr>
          <p:cNvPr id="8" name="Rectangle 7">
            <a:extLst>
              <a:ext uri="{FF2B5EF4-FFF2-40B4-BE49-F238E27FC236}">
                <a16:creationId xmlns:a16="http://schemas.microsoft.com/office/drawing/2014/main" id="{A90E8807-4FA9-A201-A695-3655B6413CF9}"/>
              </a:ext>
            </a:extLst>
          </p:cNvPr>
          <p:cNvSpPr/>
          <p:nvPr/>
        </p:nvSpPr>
        <p:spPr>
          <a:xfrm>
            <a:off x="5397500" y="2958807"/>
            <a:ext cx="5940884" cy="588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300">
                <a:solidFill>
                  <a:srgbClr val="000000"/>
                </a:solidFill>
              </a:rPr>
              <a:t>Cela permet une automatisation du remplissage du fichier cadre à partir des données du DUI </a:t>
            </a:r>
            <a:r>
              <a:rPr lang="fr-FR" sz="1300">
                <a:solidFill>
                  <a:srgbClr val="000000"/>
                </a:solidFill>
                <a:highlight>
                  <a:srgbClr val="FFFFFF"/>
                </a:highlight>
              </a:rPr>
              <a:t>(50% des données du RAMA).</a:t>
            </a:r>
            <a:endParaRPr lang="en-US" sz="1300">
              <a:highlight>
                <a:srgbClr val="FFFFFF"/>
              </a:highlight>
            </a:endParaRPr>
          </a:p>
        </p:txBody>
      </p:sp>
      <p:sp>
        <p:nvSpPr>
          <p:cNvPr id="9" name="Rectangle 8">
            <a:extLst>
              <a:ext uri="{FF2B5EF4-FFF2-40B4-BE49-F238E27FC236}">
                <a16:creationId xmlns:a16="http://schemas.microsoft.com/office/drawing/2014/main" id="{3DDDB71E-7602-D190-471E-E8A6136EE964}"/>
              </a:ext>
            </a:extLst>
          </p:cNvPr>
          <p:cNvSpPr/>
          <p:nvPr/>
        </p:nvSpPr>
        <p:spPr>
          <a:xfrm>
            <a:off x="5397500" y="3806690"/>
            <a:ext cx="5940884" cy="588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fontAlgn="base">
              <a:lnSpc>
                <a:spcPts val="1530"/>
              </a:lnSpc>
              <a:spcAft>
                <a:spcPts val="1000"/>
              </a:spcAft>
            </a:pPr>
            <a:r>
              <a:rPr lang="fr-FR" sz="1300">
                <a:solidFill>
                  <a:srgbClr val="000000"/>
                </a:solidFill>
              </a:rPr>
              <a:t>Les données doivent être saisies manuellement dans le fichier RAMA (téléchargé dans SIDOBA) à partir des informations recueillies dans le DUI.</a:t>
            </a:r>
            <a:endParaRPr lang="fr-FR" sz="1300"/>
          </a:p>
        </p:txBody>
      </p:sp>
      <p:sp>
        <p:nvSpPr>
          <p:cNvPr id="10" name="Flèche : droite 9">
            <a:extLst>
              <a:ext uri="{FF2B5EF4-FFF2-40B4-BE49-F238E27FC236}">
                <a16:creationId xmlns:a16="http://schemas.microsoft.com/office/drawing/2014/main" id="{AFD870E5-2CD9-DAC1-0D4E-7B7138809D05}"/>
              </a:ext>
            </a:extLst>
          </p:cNvPr>
          <p:cNvSpPr/>
          <p:nvPr/>
        </p:nvSpPr>
        <p:spPr>
          <a:xfrm>
            <a:off x="4920022" y="3916916"/>
            <a:ext cx="355600" cy="368300"/>
          </a:xfrm>
          <a:prstGeom prst="righ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 droite 14">
            <a:extLst>
              <a:ext uri="{FF2B5EF4-FFF2-40B4-BE49-F238E27FC236}">
                <a16:creationId xmlns:a16="http://schemas.microsoft.com/office/drawing/2014/main" id="{2F7AF0F3-7CA1-4D9D-8FFB-6589B309114B}"/>
              </a:ext>
            </a:extLst>
          </p:cNvPr>
          <p:cNvSpPr/>
          <p:nvPr/>
        </p:nvSpPr>
        <p:spPr>
          <a:xfrm>
            <a:off x="4920022" y="3069033"/>
            <a:ext cx="355600" cy="368300"/>
          </a:xfrm>
          <a:prstGeom prst="righ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C2439D04-E964-BEF1-192E-005E75028712}"/>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20</a:t>
            </a:fld>
            <a:endParaRPr lang="en-US"/>
          </a:p>
        </p:txBody>
      </p:sp>
      <p:grpSp>
        <p:nvGrpSpPr>
          <p:cNvPr id="16" name="Groupe 15">
            <a:extLst>
              <a:ext uri="{FF2B5EF4-FFF2-40B4-BE49-F238E27FC236}">
                <a16:creationId xmlns:a16="http://schemas.microsoft.com/office/drawing/2014/main" id="{771F14CA-EAE2-FDE1-4395-3DF60F53B384}"/>
              </a:ext>
            </a:extLst>
          </p:cNvPr>
          <p:cNvGrpSpPr/>
          <p:nvPr/>
        </p:nvGrpSpPr>
        <p:grpSpPr>
          <a:xfrm>
            <a:off x="11449288" y="317210"/>
            <a:ext cx="421861" cy="419762"/>
            <a:chOff x="11231752" y="95107"/>
            <a:chExt cx="825500" cy="812800"/>
          </a:xfrm>
        </p:grpSpPr>
        <p:sp>
          <p:nvSpPr>
            <p:cNvPr id="17" name="Ellipse 16">
              <a:extLst>
                <a:ext uri="{FF2B5EF4-FFF2-40B4-BE49-F238E27FC236}">
                  <a16:creationId xmlns:a16="http://schemas.microsoft.com/office/drawing/2014/main" id="{C525C569-AF40-96FA-086C-02D3528067B6}"/>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8" name="Graphique 3" descr="Logement avec un remplissage uni">
              <a:hlinkClick r:id="rId4" action="ppaction://hlinksldjump"/>
              <a:extLst>
                <a:ext uri="{FF2B5EF4-FFF2-40B4-BE49-F238E27FC236}">
                  <a16:creationId xmlns:a16="http://schemas.microsoft.com/office/drawing/2014/main" id="{686078AC-927F-1490-EE9C-0C64A3B3DF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413146988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2EAA0-027E-C00C-3768-453A478521A4}"/>
            </a:ext>
          </a:extLst>
        </p:cNvPr>
        <p:cNvGrpSpPr/>
        <p:nvPr/>
      </p:nvGrpSpPr>
      <p:grpSpPr>
        <a:xfrm>
          <a:off x="0" y="0"/>
          <a:ext cx="0" cy="0"/>
          <a:chOff x="0" y="0"/>
          <a:chExt cx="0" cy="0"/>
        </a:xfrm>
      </p:grpSpPr>
      <p:pic>
        <p:nvPicPr>
          <p:cNvPr id="13" name="Picture 2">
            <a:extLst>
              <a:ext uri="{FF2B5EF4-FFF2-40B4-BE49-F238E27FC236}">
                <a16:creationId xmlns:a16="http://schemas.microsoft.com/office/drawing/2014/main" id="{39568AF0-319C-61B7-AD59-412BFB3DA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0ED3C60-EBD9-0DC2-B98E-9C5BC2561EBD}"/>
              </a:ext>
            </a:extLst>
          </p:cNvPr>
          <p:cNvSpPr txBox="1"/>
          <p:nvPr/>
        </p:nvSpPr>
        <p:spPr>
          <a:xfrm>
            <a:off x="680936" y="1206231"/>
            <a:ext cx="8560340" cy="954107"/>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600" b="1">
                <a:solidFill>
                  <a:srgbClr val="7030A0"/>
                </a:solidFill>
              </a:rPr>
              <a:t>2. Collecte des données RAMA</a:t>
            </a:r>
          </a:p>
        </p:txBody>
      </p:sp>
      <p:sp>
        <p:nvSpPr>
          <p:cNvPr id="7" name="ZoneTexte 6">
            <a:extLst>
              <a:ext uri="{FF2B5EF4-FFF2-40B4-BE49-F238E27FC236}">
                <a16:creationId xmlns:a16="http://schemas.microsoft.com/office/drawing/2014/main" id="{14282C18-5C80-BEEC-FB69-D3FEBC9717D4}"/>
              </a:ext>
            </a:extLst>
          </p:cNvPr>
          <p:cNvSpPr txBox="1"/>
          <p:nvPr/>
        </p:nvSpPr>
        <p:spPr>
          <a:xfrm>
            <a:off x="680936" y="2456057"/>
            <a:ext cx="10830128" cy="2528897"/>
          </a:xfrm>
          <a:prstGeom prst="rect">
            <a:avLst/>
          </a:prstGeom>
          <a:noFill/>
        </p:spPr>
        <p:txBody>
          <a:bodyPr wrap="square">
            <a:spAutoFit/>
          </a:bodyPr>
          <a:lstStyle/>
          <a:p>
            <a:pPr fontAlgn="base">
              <a:lnSpc>
                <a:spcPts val="1530"/>
              </a:lnSpc>
              <a:spcAft>
                <a:spcPts val="1000"/>
              </a:spcAft>
            </a:pPr>
            <a:r>
              <a:rPr lang="fr-FR" sz="1300">
                <a:solidFill>
                  <a:srgbClr val="000000"/>
                </a:solidFill>
              </a:rPr>
              <a:t>Les méthodes de collecte des</a:t>
            </a:r>
            <a:r>
              <a:rPr lang="fr-FR" sz="1300" b="1">
                <a:solidFill>
                  <a:srgbClr val="000000"/>
                </a:solidFill>
              </a:rPr>
              <a:t> données du RAMA</a:t>
            </a:r>
            <a:r>
              <a:rPr lang="fr-FR" sz="1300">
                <a:solidFill>
                  <a:srgbClr val="000000"/>
                </a:solidFill>
              </a:rPr>
              <a:t> dans les établissements :  </a:t>
            </a:r>
          </a:p>
          <a:p>
            <a:pPr fontAlgn="base">
              <a:lnSpc>
                <a:spcPts val="1530"/>
              </a:lnSpc>
              <a:spcAft>
                <a:spcPts val="1000"/>
              </a:spcAft>
            </a:pPr>
            <a:endParaRPr lang="fr-FR" sz="1300">
              <a:solidFill>
                <a:srgbClr val="000000"/>
              </a:solidFill>
            </a:endParaRPr>
          </a:p>
          <a:p>
            <a:pPr fontAlgn="base">
              <a:lnSpc>
                <a:spcPts val="1530"/>
              </a:lnSpc>
              <a:spcAft>
                <a:spcPts val="1000"/>
              </a:spcAft>
            </a:pPr>
            <a:endParaRPr lang="fr-FR" sz="1300">
              <a:solidFill>
                <a:srgbClr val="000000"/>
              </a:solidFill>
            </a:endParaRPr>
          </a:p>
          <a:p>
            <a:pPr fontAlgn="base">
              <a:lnSpc>
                <a:spcPts val="1530"/>
              </a:lnSpc>
              <a:spcAft>
                <a:spcPts val="1000"/>
              </a:spcAft>
            </a:pPr>
            <a:endParaRPr lang="fr-FR" sz="1300">
              <a:solidFill>
                <a:srgbClr val="000000"/>
              </a:solidFill>
            </a:endParaRPr>
          </a:p>
          <a:p>
            <a:pPr fontAlgn="base">
              <a:lnSpc>
                <a:spcPts val="1530"/>
              </a:lnSpc>
              <a:spcAft>
                <a:spcPts val="1000"/>
              </a:spcAft>
            </a:pPr>
            <a:endParaRPr lang="fr-FR" sz="1300">
              <a:solidFill>
                <a:srgbClr val="000000"/>
              </a:solidFill>
            </a:endParaRPr>
          </a:p>
          <a:p>
            <a:pPr fontAlgn="base">
              <a:lnSpc>
                <a:spcPts val="1530"/>
              </a:lnSpc>
              <a:spcAft>
                <a:spcPts val="1000"/>
              </a:spcAft>
            </a:pPr>
            <a:endParaRPr lang="fr-FR" sz="1300">
              <a:solidFill>
                <a:srgbClr val="000000"/>
              </a:solidFill>
            </a:endParaRPr>
          </a:p>
          <a:p>
            <a:pPr fontAlgn="base">
              <a:lnSpc>
                <a:spcPts val="1530"/>
              </a:lnSpc>
              <a:spcAft>
                <a:spcPts val="1000"/>
              </a:spcAft>
            </a:pPr>
            <a:endParaRPr lang="fr-FR" sz="1300">
              <a:solidFill>
                <a:srgbClr val="000000"/>
              </a:solidFill>
            </a:endParaRPr>
          </a:p>
          <a:p>
            <a:pPr fontAlgn="base">
              <a:lnSpc>
                <a:spcPts val="1530"/>
              </a:lnSpc>
              <a:spcAft>
                <a:spcPts val="1000"/>
              </a:spcAft>
            </a:pPr>
            <a:r>
              <a:rPr lang="fr-FR" sz="1300">
                <a:solidFill>
                  <a:srgbClr val="000000"/>
                </a:solidFill>
              </a:rPr>
              <a:t>A l’horizon 2026, l’ensemble des établissements sera dans le cas 1, à savoir un DUI avec intégration de la trame RAMA. </a:t>
            </a:r>
          </a:p>
        </p:txBody>
      </p:sp>
      <p:sp>
        <p:nvSpPr>
          <p:cNvPr id="2" name="Rectangle 1">
            <a:extLst>
              <a:ext uri="{FF2B5EF4-FFF2-40B4-BE49-F238E27FC236}">
                <a16:creationId xmlns:a16="http://schemas.microsoft.com/office/drawing/2014/main" id="{C315F5B4-A18A-C9D9-57D9-9C050D7314A6}"/>
              </a:ext>
            </a:extLst>
          </p:cNvPr>
          <p:cNvSpPr/>
          <p:nvPr/>
        </p:nvSpPr>
        <p:spPr>
          <a:xfrm>
            <a:off x="1006262" y="2958807"/>
            <a:ext cx="3641937" cy="588753"/>
          </a:xfrm>
          <a:prstGeom prst="rect">
            <a:avLst/>
          </a:prstGeom>
          <a:solidFill>
            <a:schemeClr val="bg1"/>
          </a:solidFill>
          <a:ln w="12700" cap="flat" cmpd="sng" algn="ctr">
            <a:solidFill>
              <a:srgbClr val="D1D536"/>
            </a:solidFill>
            <a:prstDash val="solid"/>
            <a:miter lim="800000"/>
          </a:ln>
          <a:effectLst/>
        </p:spPr>
        <p:txBody>
          <a:bodyPr spcFirstLastPara="0" vert="horz" wrap="square" lIns="17145" tIns="17145" rIns="17145" bIns="17145" numCol="1" spcCol="1270" anchor="ctr" anchorCtr="0">
            <a:noAutofit/>
          </a:bodyPr>
          <a:lstStyle/>
          <a:p>
            <a:pPr algn="ctr"/>
            <a:r>
              <a:rPr lang="fr-FR" sz="1300" b="1">
                <a:solidFill>
                  <a:srgbClr val="000000"/>
                </a:solidFill>
              </a:rPr>
              <a:t>Cas 1 : DUI avec intégration de la trame RAMA</a:t>
            </a:r>
            <a:r>
              <a:rPr lang="fr-FR" sz="1300">
                <a:solidFill>
                  <a:srgbClr val="000000"/>
                </a:solidFill>
              </a:rPr>
              <a:t> </a:t>
            </a:r>
            <a:endParaRPr lang="fr-FR" sz="1300">
              <a:latin typeface="+mj-lt"/>
            </a:endParaRPr>
          </a:p>
        </p:txBody>
      </p:sp>
      <p:sp>
        <p:nvSpPr>
          <p:cNvPr id="3" name="Rectangle 2">
            <a:extLst>
              <a:ext uri="{FF2B5EF4-FFF2-40B4-BE49-F238E27FC236}">
                <a16:creationId xmlns:a16="http://schemas.microsoft.com/office/drawing/2014/main" id="{CA72B43E-CF4E-DF24-D4BE-F921FA91CF65}"/>
              </a:ext>
            </a:extLst>
          </p:cNvPr>
          <p:cNvSpPr/>
          <p:nvPr/>
        </p:nvSpPr>
        <p:spPr>
          <a:xfrm>
            <a:off x="1006263" y="3806690"/>
            <a:ext cx="3641935" cy="588753"/>
          </a:xfrm>
          <a:prstGeom prst="rect">
            <a:avLst/>
          </a:prstGeom>
          <a:solidFill>
            <a:schemeClr val="bg1"/>
          </a:solidFill>
          <a:ln w="12700" cap="flat" cmpd="sng" algn="ctr">
            <a:solidFill>
              <a:srgbClr val="D1D536"/>
            </a:solidFill>
            <a:prstDash val="solid"/>
            <a:miter lim="800000"/>
          </a:ln>
          <a:effectLst/>
        </p:spPr>
        <p:txBody>
          <a:bodyPr spcFirstLastPara="0" vert="horz" wrap="square" lIns="17145" tIns="17145" rIns="17145" bIns="17145" numCol="1" spcCol="1270" anchor="ctr" anchorCtr="0">
            <a:noAutofit/>
          </a:bodyPr>
          <a:lstStyle/>
          <a:p>
            <a:pPr algn="ctr"/>
            <a:r>
              <a:rPr lang="fr-FR" sz="1300" b="1">
                <a:solidFill>
                  <a:srgbClr val="000000"/>
                </a:solidFill>
              </a:rPr>
              <a:t>Cas 2 : DUI sans intégration de la trame RAMA </a:t>
            </a:r>
            <a:endParaRPr lang="fr-FR" sz="1300">
              <a:latin typeface="+mj-lt"/>
            </a:endParaRPr>
          </a:p>
        </p:txBody>
      </p:sp>
      <p:sp>
        <p:nvSpPr>
          <p:cNvPr id="8" name="Rectangle 7">
            <a:extLst>
              <a:ext uri="{FF2B5EF4-FFF2-40B4-BE49-F238E27FC236}">
                <a16:creationId xmlns:a16="http://schemas.microsoft.com/office/drawing/2014/main" id="{A90E8807-4FA9-A201-A695-3655B6413CF9}"/>
              </a:ext>
            </a:extLst>
          </p:cNvPr>
          <p:cNvSpPr/>
          <p:nvPr/>
        </p:nvSpPr>
        <p:spPr>
          <a:xfrm>
            <a:off x="5397500" y="2958807"/>
            <a:ext cx="5940884" cy="588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1300">
                <a:solidFill>
                  <a:srgbClr val="000000"/>
                </a:solidFill>
              </a:rPr>
              <a:t>Cela permet une automatisation du remplissage du fichier cadre à partir des données du DUI </a:t>
            </a:r>
            <a:r>
              <a:rPr lang="fr-FR" sz="1300">
                <a:solidFill>
                  <a:srgbClr val="000000"/>
                </a:solidFill>
                <a:highlight>
                  <a:srgbClr val="FFFFFF"/>
                </a:highlight>
              </a:rPr>
              <a:t>(50% des données du RAMA).</a:t>
            </a:r>
            <a:endParaRPr lang="en-US" sz="1300">
              <a:highlight>
                <a:srgbClr val="FFFFFF"/>
              </a:highlight>
            </a:endParaRPr>
          </a:p>
        </p:txBody>
      </p:sp>
      <p:sp>
        <p:nvSpPr>
          <p:cNvPr id="9" name="Rectangle 8">
            <a:extLst>
              <a:ext uri="{FF2B5EF4-FFF2-40B4-BE49-F238E27FC236}">
                <a16:creationId xmlns:a16="http://schemas.microsoft.com/office/drawing/2014/main" id="{3DDDB71E-7602-D190-471E-E8A6136EE964}"/>
              </a:ext>
            </a:extLst>
          </p:cNvPr>
          <p:cNvSpPr/>
          <p:nvPr/>
        </p:nvSpPr>
        <p:spPr>
          <a:xfrm>
            <a:off x="5397500" y="3806690"/>
            <a:ext cx="5940884" cy="588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fontAlgn="base">
              <a:lnSpc>
                <a:spcPts val="1530"/>
              </a:lnSpc>
              <a:spcAft>
                <a:spcPts val="1000"/>
              </a:spcAft>
            </a:pPr>
            <a:r>
              <a:rPr lang="fr-FR" sz="1300">
                <a:solidFill>
                  <a:srgbClr val="000000"/>
                </a:solidFill>
              </a:rPr>
              <a:t>Les données doivent être saisies manuellement dans le fichier RAMA (téléchargé dans SIDOBA) à partir des informations recueillies dans le DUI.</a:t>
            </a:r>
            <a:endParaRPr lang="fr-FR" sz="1300"/>
          </a:p>
        </p:txBody>
      </p:sp>
      <p:sp>
        <p:nvSpPr>
          <p:cNvPr id="10" name="Flèche : droite 9">
            <a:extLst>
              <a:ext uri="{FF2B5EF4-FFF2-40B4-BE49-F238E27FC236}">
                <a16:creationId xmlns:a16="http://schemas.microsoft.com/office/drawing/2014/main" id="{AFD870E5-2CD9-DAC1-0D4E-7B7138809D05}"/>
              </a:ext>
            </a:extLst>
          </p:cNvPr>
          <p:cNvSpPr/>
          <p:nvPr/>
        </p:nvSpPr>
        <p:spPr>
          <a:xfrm>
            <a:off x="4920022" y="3916916"/>
            <a:ext cx="355600" cy="368300"/>
          </a:xfrm>
          <a:prstGeom prst="righ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èche : droite 14">
            <a:extLst>
              <a:ext uri="{FF2B5EF4-FFF2-40B4-BE49-F238E27FC236}">
                <a16:creationId xmlns:a16="http://schemas.microsoft.com/office/drawing/2014/main" id="{2F7AF0F3-7CA1-4D9D-8FFB-6589B309114B}"/>
              </a:ext>
            </a:extLst>
          </p:cNvPr>
          <p:cNvSpPr/>
          <p:nvPr/>
        </p:nvSpPr>
        <p:spPr>
          <a:xfrm>
            <a:off x="4920022" y="3069033"/>
            <a:ext cx="355600" cy="368300"/>
          </a:xfrm>
          <a:prstGeom prst="rightArrow">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C2439D04-E964-BEF1-192E-005E75028712}"/>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20</a:t>
            </a:fld>
            <a:endParaRPr lang="en-US"/>
          </a:p>
        </p:txBody>
      </p:sp>
      <p:grpSp>
        <p:nvGrpSpPr>
          <p:cNvPr id="16" name="Groupe 15">
            <a:extLst>
              <a:ext uri="{FF2B5EF4-FFF2-40B4-BE49-F238E27FC236}">
                <a16:creationId xmlns:a16="http://schemas.microsoft.com/office/drawing/2014/main" id="{771F14CA-EAE2-FDE1-4395-3DF60F53B384}"/>
              </a:ext>
            </a:extLst>
          </p:cNvPr>
          <p:cNvGrpSpPr/>
          <p:nvPr/>
        </p:nvGrpSpPr>
        <p:grpSpPr>
          <a:xfrm>
            <a:off x="11449288" y="317210"/>
            <a:ext cx="421861" cy="419762"/>
            <a:chOff x="11231752" y="95107"/>
            <a:chExt cx="825500" cy="812800"/>
          </a:xfrm>
        </p:grpSpPr>
        <p:sp>
          <p:nvSpPr>
            <p:cNvPr id="17" name="Ellipse 16">
              <a:extLst>
                <a:ext uri="{FF2B5EF4-FFF2-40B4-BE49-F238E27FC236}">
                  <a16:creationId xmlns:a16="http://schemas.microsoft.com/office/drawing/2014/main" id="{C525C569-AF40-96FA-086C-02D3528067B6}"/>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8" name="Graphique 3" descr="Logement avec un remplissage uni">
              <a:hlinkClick r:id="rId4" action="ppaction://hlinksldjump"/>
              <a:extLst>
                <a:ext uri="{FF2B5EF4-FFF2-40B4-BE49-F238E27FC236}">
                  <a16:creationId xmlns:a16="http://schemas.microsoft.com/office/drawing/2014/main" id="{686078AC-927F-1490-EE9C-0C64A3B3DF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6" name="Oval 5">
            <a:extLst>
              <a:ext uri="{FF2B5EF4-FFF2-40B4-BE49-F238E27FC236}">
                <a16:creationId xmlns:a16="http://schemas.microsoft.com/office/drawing/2014/main" id="{6D23965A-3098-08FA-1090-0EE1FE055D91}"/>
              </a:ext>
            </a:extLst>
          </p:cNvPr>
          <p:cNvSpPr/>
          <p:nvPr/>
        </p:nvSpPr>
        <p:spPr>
          <a:xfrm>
            <a:off x="4776808" y="1300512"/>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31469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184D5-A783-F7AB-80E7-74F7F388342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CF49B03-4518-DC63-06BC-94FE967C0CCF}"/>
              </a:ext>
            </a:extLst>
          </p:cNvPr>
          <p:cNvSpPr/>
          <p:nvPr/>
        </p:nvSpPr>
        <p:spPr>
          <a:xfrm>
            <a:off x="672859" y="9228829"/>
            <a:ext cx="10939453" cy="392821"/>
          </a:xfrm>
          <a:prstGeom prst="rect">
            <a:avLst/>
          </a:prstGeom>
          <a:noFill/>
          <a:ln>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56" name="Rectangle 55">
            <a:extLst>
              <a:ext uri="{FF2B5EF4-FFF2-40B4-BE49-F238E27FC236}">
                <a16:creationId xmlns:a16="http://schemas.microsoft.com/office/drawing/2014/main" id="{0AD44D7F-F158-0A36-9889-494F67509C0A}"/>
              </a:ext>
            </a:extLst>
          </p:cNvPr>
          <p:cNvSpPr/>
          <p:nvPr/>
        </p:nvSpPr>
        <p:spPr>
          <a:xfrm>
            <a:off x="506628" y="2460580"/>
            <a:ext cx="11202772" cy="50832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55" name="Losange 54">
            <a:extLst>
              <a:ext uri="{FF2B5EF4-FFF2-40B4-BE49-F238E27FC236}">
                <a16:creationId xmlns:a16="http://schemas.microsoft.com/office/drawing/2014/main" id="{F1044D9F-FCB6-4FA7-8DFE-BDD01AF5F77D}"/>
              </a:ext>
            </a:extLst>
          </p:cNvPr>
          <p:cNvSpPr/>
          <p:nvPr/>
        </p:nvSpPr>
        <p:spPr>
          <a:xfrm>
            <a:off x="6714103" y="4161461"/>
            <a:ext cx="947855" cy="670211"/>
          </a:xfrm>
          <a:prstGeom prst="diamond">
            <a:avLst/>
          </a:prstGeom>
          <a:solidFill>
            <a:srgbClr val="D1D536"/>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fr-FR" sz="1100">
              <a:solidFill>
                <a:schemeClr val="tx1"/>
              </a:solidFill>
              <a:latin typeface="Calibri"/>
            </a:endParaRPr>
          </a:p>
        </p:txBody>
      </p:sp>
      <p:pic>
        <p:nvPicPr>
          <p:cNvPr id="13" name="Picture 2">
            <a:extLst>
              <a:ext uri="{FF2B5EF4-FFF2-40B4-BE49-F238E27FC236}">
                <a16:creationId xmlns:a16="http://schemas.microsoft.com/office/drawing/2014/main" id="{7D4A4C96-7BC5-66CD-EA45-4EF3F2473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0E55520-6BE2-A058-783F-79D85BA0E357}"/>
              </a:ext>
            </a:extLst>
          </p:cNvPr>
          <p:cNvSpPr txBox="1"/>
          <p:nvPr/>
        </p:nvSpPr>
        <p:spPr>
          <a:xfrm>
            <a:off x="1010866" y="1371397"/>
            <a:ext cx="7592178" cy="369332"/>
          </a:xfrm>
          <a:prstGeom prst="rect">
            <a:avLst/>
          </a:prstGeom>
          <a:noFill/>
        </p:spPr>
        <p:txBody>
          <a:bodyPr wrap="square" rtlCol="0">
            <a:spAutoFit/>
          </a:bodyPr>
          <a:lstStyle/>
          <a:p>
            <a:r>
              <a:rPr lang="fr-FR" b="1">
                <a:solidFill>
                  <a:srgbClr val="4EA72E"/>
                </a:solidFill>
              </a:rPr>
              <a:t>III. Parcours utilisateurs pour valider et compléter le RAMA </a:t>
            </a:r>
          </a:p>
        </p:txBody>
      </p:sp>
      <p:sp>
        <p:nvSpPr>
          <p:cNvPr id="3" name="ZoneTexte 2">
            <a:extLst>
              <a:ext uri="{FF2B5EF4-FFF2-40B4-BE49-F238E27FC236}">
                <a16:creationId xmlns:a16="http://schemas.microsoft.com/office/drawing/2014/main" id="{1AF8F720-1CBF-3D21-0DAD-0902C86E1802}"/>
              </a:ext>
            </a:extLst>
          </p:cNvPr>
          <p:cNvSpPr txBox="1"/>
          <p:nvPr/>
        </p:nvSpPr>
        <p:spPr>
          <a:xfrm>
            <a:off x="670584" y="2015075"/>
            <a:ext cx="8560340" cy="338554"/>
          </a:xfrm>
          <a:prstGeom prst="rect">
            <a:avLst/>
          </a:prstGeom>
          <a:noFill/>
        </p:spPr>
        <p:txBody>
          <a:bodyPr wrap="square" rtlCol="0">
            <a:spAutoFit/>
          </a:bodyPr>
          <a:lstStyle/>
          <a:p>
            <a:r>
              <a:rPr lang="fr-FR" sz="1600" b="1">
                <a:solidFill>
                  <a:srgbClr val="7030A0"/>
                </a:solidFill>
              </a:rPr>
              <a:t>1. Processus global de dépôt et de signature </a:t>
            </a:r>
          </a:p>
        </p:txBody>
      </p:sp>
      <p:sp>
        <p:nvSpPr>
          <p:cNvPr id="8" name="ZoneTexte 7">
            <a:extLst>
              <a:ext uri="{FF2B5EF4-FFF2-40B4-BE49-F238E27FC236}">
                <a16:creationId xmlns:a16="http://schemas.microsoft.com/office/drawing/2014/main" id="{6BE44448-8EC8-FA19-04C5-5C2A58F47354}"/>
              </a:ext>
            </a:extLst>
          </p:cNvPr>
          <p:cNvSpPr txBox="1"/>
          <p:nvPr/>
        </p:nvSpPr>
        <p:spPr>
          <a:xfrm>
            <a:off x="709854" y="7080604"/>
            <a:ext cx="8560340" cy="954107"/>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600" b="1">
                <a:solidFill>
                  <a:srgbClr val="7030A0"/>
                </a:solidFill>
              </a:rPr>
              <a:t>2. Parcours Médecin Coordonnateur </a:t>
            </a:r>
          </a:p>
        </p:txBody>
      </p:sp>
      <p:sp>
        <p:nvSpPr>
          <p:cNvPr id="11" name="ZoneTexte 10">
            <a:extLst>
              <a:ext uri="{FF2B5EF4-FFF2-40B4-BE49-F238E27FC236}">
                <a16:creationId xmlns:a16="http://schemas.microsoft.com/office/drawing/2014/main" id="{16595777-23F6-0915-BDA4-3241FC734E90}"/>
              </a:ext>
            </a:extLst>
          </p:cNvPr>
          <p:cNvSpPr txBox="1"/>
          <p:nvPr/>
        </p:nvSpPr>
        <p:spPr>
          <a:xfrm>
            <a:off x="827854" y="9283098"/>
            <a:ext cx="10750707" cy="292388"/>
          </a:xfrm>
          <a:prstGeom prst="rect">
            <a:avLst/>
          </a:prstGeom>
          <a:noFill/>
        </p:spPr>
        <p:txBody>
          <a:bodyPr wrap="square" rtlCol="0">
            <a:spAutoFit/>
          </a:bodyPr>
          <a:lstStyle/>
          <a:p>
            <a:pPr algn="ctr"/>
            <a:r>
              <a:rPr lang="fr-FR" sz="1300" b="1"/>
              <a:t>Cas 1 : DUI avec intégration de la trame RAMA</a:t>
            </a:r>
          </a:p>
        </p:txBody>
      </p:sp>
      <p:sp>
        <p:nvSpPr>
          <p:cNvPr id="12" name="ZoneTexte 11">
            <a:extLst>
              <a:ext uri="{FF2B5EF4-FFF2-40B4-BE49-F238E27FC236}">
                <a16:creationId xmlns:a16="http://schemas.microsoft.com/office/drawing/2014/main" id="{5A6FEC08-4D86-F8B3-128D-5DDE5E2B47E8}"/>
              </a:ext>
            </a:extLst>
          </p:cNvPr>
          <p:cNvSpPr txBox="1"/>
          <p:nvPr/>
        </p:nvSpPr>
        <p:spPr>
          <a:xfrm>
            <a:off x="647184" y="9792723"/>
            <a:ext cx="10965127" cy="1892826"/>
          </a:xfrm>
          <a:prstGeom prst="rect">
            <a:avLst/>
          </a:prstGeom>
          <a:noFill/>
        </p:spPr>
        <p:txBody>
          <a:bodyPr wrap="square" rtlCol="0">
            <a:spAutoFit/>
          </a:bodyPr>
          <a:lstStyle/>
          <a:p>
            <a:pPr marL="285750" indent="-285750">
              <a:buFont typeface="Wingdings" panose="05000000000000000000" pitchFamily="2" charset="2"/>
              <a:buChar char="Ø"/>
            </a:pPr>
            <a:r>
              <a:rPr lang="fr-FR" sz="1300" b="1">
                <a:solidFill>
                  <a:srgbClr val="7030A0"/>
                </a:solidFill>
              </a:rPr>
              <a:t>Etape 1 </a:t>
            </a:r>
            <a:r>
              <a:rPr lang="fr-FR" sz="1300" b="1"/>
              <a:t>: </a:t>
            </a:r>
            <a:r>
              <a:rPr lang="fr-FR" sz="1300"/>
              <a:t>J’accède à la campagne en cours </a:t>
            </a:r>
          </a:p>
          <a:p>
            <a:pPr marL="285750" indent="-285750">
              <a:buFont typeface="Wingdings" panose="05000000000000000000" pitchFamily="2" charset="2"/>
              <a:buChar char="Ø"/>
            </a:pPr>
            <a:endParaRPr lang="fr-FR" sz="1300"/>
          </a:p>
          <a:p>
            <a:pPr marL="285750" indent="-285750">
              <a:buFont typeface="Wingdings" panose="05000000000000000000" pitchFamily="2" charset="2"/>
              <a:buChar char="Ø"/>
            </a:pPr>
            <a:r>
              <a:rPr lang="fr-FR" sz="1300" b="1">
                <a:solidFill>
                  <a:srgbClr val="7030A0"/>
                </a:solidFill>
              </a:rPr>
              <a:t>Etape 2 </a:t>
            </a:r>
            <a:r>
              <a:rPr lang="fr-FR" sz="1300" b="1"/>
              <a:t>: </a:t>
            </a:r>
            <a:r>
              <a:rPr lang="fr-FR" sz="1300"/>
              <a:t>Je choisis mon dossier  (FINESS ET de l’établissement) </a:t>
            </a:r>
          </a:p>
          <a:p>
            <a:pPr marL="285750" indent="-285750">
              <a:buFont typeface="Wingdings" panose="05000000000000000000" pitchFamily="2" charset="2"/>
              <a:buChar char="Ø"/>
            </a:pPr>
            <a:endParaRPr lang="fr-FR" sz="1300"/>
          </a:p>
          <a:p>
            <a:pPr marL="285750" indent="-285750">
              <a:buFont typeface="Wingdings" panose="05000000000000000000" pitchFamily="2" charset="2"/>
              <a:buChar char="Ø"/>
            </a:pPr>
            <a:r>
              <a:rPr lang="fr-FR" sz="1300" b="1">
                <a:solidFill>
                  <a:srgbClr val="7030A0"/>
                </a:solidFill>
              </a:rPr>
              <a:t>Etape 3 </a:t>
            </a:r>
            <a:r>
              <a:rPr lang="fr-FR" sz="1300"/>
              <a:t>: Je dépose mon fichier complété</a:t>
            </a:r>
          </a:p>
          <a:p>
            <a:endParaRPr lang="fr-FR" sz="1300"/>
          </a:p>
          <a:p>
            <a:pPr marL="285750" indent="-285750">
              <a:buFont typeface="Wingdings" panose="05000000000000000000" pitchFamily="2" charset="2"/>
              <a:buChar char="Ø"/>
            </a:pPr>
            <a:r>
              <a:rPr lang="fr-FR" sz="1300" b="1">
                <a:solidFill>
                  <a:srgbClr val="7030A0"/>
                </a:solidFill>
              </a:rPr>
              <a:t>Etape 4 </a:t>
            </a:r>
            <a:r>
              <a:rPr lang="fr-FR" sz="1300"/>
              <a:t>: je valide les données remplies </a:t>
            </a:r>
            <a:endParaRPr lang="fr-FR" sz="1300">
              <a:highlight>
                <a:srgbClr val="FFFF00"/>
              </a:highlight>
            </a:endParaRPr>
          </a:p>
          <a:p>
            <a:pPr marL="285750" indent="-285750">
              <a:buFont typeface="Wingdings" panose="05000000000000000000" pitchFamily="2" charset="2"/>
              <a:buChar char="Ø"/>
            </a:pPr>
            <a:endParaRPr lang="fr-FR" sz="1300">
              <a:highlight>
                <a:srgbClr val="FFFFFF"/>
              </a:highlight>
            </a:endParaRPr>
          </a:p>
          <a:p>
            <a:pPr marL="285750" indent="-285750">
              <a:buFont typeface="Wingdings" panose="05000000000000000000" pitchFamily="2" charset="2"/>
              <a:buChar char="Ø"/>
            </a:pPr>
            <a:r>
              <a:rPr lang="fr-FR" sz="1300" b="1">
                <a:solidFill>
                  <a:srgbClr val="7030A0"/>
                </a:solidFill>
                <a:highlight>
                  <a:srgbClr val="FFFFFF"/>
                </a:highlight>
              </a:rPr>
              <a:t>Etape 5 </a:t>
            </a:r>
            <a:r>
              <a:rPr lang="fr-FR" sz="1300">
                <a:highlight>
                  <a:srgbClr val="FFFFFF"/>
                </a:highlight>
              </a:rPr>
              <a:t>: Finalisation du fichier avec import des données ERRD et Galaad validées pour compléter le fichier </a:t>
            </a:r>
          </a:p>
        </p:txBody>
      </p:sp>
      <p:sp>
        <p:nvSpPr>
          <p:cNvPr id="14" name="ZoneTexte 13">
            <a:extLst>
              <a:ext uri="{FF2B5EF4-FFF2-40B4-BE49-F238E27FC236}">
                <a16:creationId xmlns:a16="http://schemas.microsoft.com/office/drawing/2014/main" id="{B1AB7663-25AB-FEA0-3E4A-F58308D8AB2F}"/>
              </a:ext>
            </a:extLst>
          </p:cNvPr>
          <p:cNvSpPr txBox="1"/>
          <p:nvPr/>
        </p:nvSpPr>
        <p:spPr>
          <a:xfrm>
            <a:off x="647185" y="12074851"/>
            <a:ext cx="10965127" cy="292388"/>
          </a:xfrm>
          <a:prstGeom prst="rect">
            <a:avLst/>
          </a:prstGeom>
          <a:noFill/>
        </p:spPr>
        <p:txBody>
          <a:bodyPr wrap="square" rtlCol="0">
            <a:spAutoFit/>
          </a:bodyPr>
          <a:lstStyle/>
          <a:p>
            <a:pPr algn="ctr"/>
            <a:r>
              <a:rPr lang="fr-FR" sz="1300" b="1"/>
              <a:t>Cas 2 : EHPAD avec DUI sans intégration de la trame RAMA  / EHPAD sans DUI</a:t>
            </a:r>
            <a:endParaRPr lang="en-US" sz="1300" b="1"/>
          </a:p>
        </p:txBody>
      </p:sp>
      <p:sp>
        <p:nvSpPr>
          <p:cNvPr id="15" name="ZoneTexte 14">
            <a:extLst>
              <a:ext uri="{FF2B5EF4-FFF2-40B4-BE49-F238E27FC236}">
                <a16:creationId xmlns:a16="http://schemas.microsoft.com/office/drawing/2014/main" id="{87662E61-5658-B366-4434-4C6F3BD87FD1}"/>
              </a:ext>
            </a:extLst>
          </p:cNvPr>
          <p:cNvSpPr txBox="1"/>
          <p:nvPr/>
        </p:nvSpPr>
        <p:spPr>
          <a:xfrm>
            <a:off x="613432" y="12753433"/>
            <a:ext cx="10965127" cy="2292935"/>
          </a:xfrm>
          <a:prstGeom prst="rect">
            <a:avLst/>
          </a:prstGeom>
          <a:noFill/>
        </p:spPr>
        <p:txBody>
          <a:bodyPr wrap="square" rtlCol="0">
            <a:spAutoFit/>
          </a:bodyPr>
          <a:lstStyle/>
          <a:p>
            <a:pPr marL="285750" indent="-285750">
              <a:buFont typeface="Wingdings" panose="05000000000000000000" pitchFamily="2" charset="2"/>
              <a:buChar char="Ø"/>
            </a:pPr>
            <a:r>
              <a:rPr lang="fr-FR" sz="1300" b="1">
                <a:solidFill>
                  <a:srgbClr val="7030A0"/>
                </a:solidFill>
              </a:rPr>
              <a:t>Etape 1 </a:t>
            </a:r>
            <a:r>
              <a:rPr lang="fr-FR" sz="1300" b="1"/>
              <a:t>: </a:t>
            </a:r>
            <a:r>
              <a:rPr lang="fr-FR" sz="1300"/>
              <a:t>J’accède à la campagne en cours </a:t>
            </a:r>
          </a:p>
          <a:p>
            <a:pPr marL="285750" indent="-285750">
              <a:buFont typeface="Wingdings" panose="05000000000000000000" pitchFamily="2" charset="2"/>
              <a:buChar char="Ø"/>
            </a:pPr>
            <a:endParaRPr lang="fr-FR" sz="1300">
              <a:solidFill>
                <a:srgbClr val="7030A0"/>
              </a:solidFill>
            </a:endParaRPr>
          </a:p>
          <a:p>
            <a:pPr marL="285750" indent="-285750">
              <a:buFont typeface="Wingdings" panose="05000000000000000000" pitchFamily="2" charset="2"/>
              <a:buChar char="Ø"/>
            </a:pPr>
            <a:r>
              <a:rPr lang="fr-FR" sz="1300" b="1">
                <a:solidFill>
                  <a:srgbClr val="7030A0"/>
                </a:solidFill>
              </a:rPr>
              <a:t>Etape 2 </a:t>
            </a:r>
            <a:r>
              <a:rPr lang="fr-FR" sz="1300" b="1"/>
              <a:t>: </a:t>
            </a:r>
            <a:r>
              <a:rPr lang="fr-FR" sz="1300"/>
              <a:t>Je choisis mon dossier (FINESS ET de l’établissement)</a:t>
            </a:r>
          </a:p>
          <a:p>
            <a:pPr marL="285750" indent="-285750">
              <a:buFont typeface="Wingdings" panose="05000000000000000000" pitchFamily="2" charset="2"/>
              <a:buChar char="Ø"/>
            </a:pPr>
            <a:endParaRPr lang="fr-FR" sz="1300"/>
          </a:p>
          <a:p>
            <a:pPr marL="285750" indent="-285750">
              <a:buFont typeface="Wingdings" panose="05000000000000000000" pitchFamily="2" charset="2"/>
              <a:buChar char="Ø"/>
            </a:pPr>
            <a:r>
              <a:rPr lang="fr-FR" sz="1300" b="1">
                <a:solidFill>
                  <a:srgbClr val="7030A0"/>
                </a:solidFill>
              </a:rPr>
              <a:t>Etape 3 </a:t>
            </a:r>
            <a:r>
              <a:rPr lang="fr-FR" sz="1300"/>
              <a:t>: J’extrais de SIDOBA le fichier cadre et je renseigne mon fichier cadre </a:t>
            </a:r>
          </a:p>
          <a:p>
            <a:pPr marL="285750" indent="-285750">
              <a:buFont typeface="Wingdings" panose="05000000000000000000" pitchFamily="2" charset="2"/>
              <a:buChar char="Ø"/>
            </a:pPr>
            <a:endParaRPr lang="fr-FR" sz="1300"/>
          </a:p>
          <a:p>
            <a:pPr marL="285750" indent="-285750">
              <a:buFont typeface="Wingdings" panose="05000000000000000000" pitchFamily="2" charset="2"/>
              <a:buChar char="Ø"/>
            </a:pPr>
            <a:r>
              <a:rPr lang="fr-FR" sz="1300" b="1">
                <a:solidFill>
                  <a:srgbClr val="7030A0"/>
                </a:solidFill>
              </a:rPr>
              <a:t>Etape 4 </a:t>
            </a:r>
            <a:r>
              <a:rPr lang="fr-FR" sz="1300"/>
              <a:t>: J’importe le fichier cadre RAMA complété </a:t>
            </a:r>
          </a:p>
          <a:p>
            <a:pPr marL="285750" indent="-285750">
              <a:buFont typeface="Wingdings" panose="05000000000000000000" pitchFamily="2" charset="2"/>
              <a:buChar char="Ø"/>
            </a:pPr>
            <a:endParaRPr lang="fr-FR" sz="1300"/>
          </a:p>
          <a:p>
            <a:pPr marL="285750" indent="-285750">
              <a:buFont typeface="Wingdings" panose="05000000000000000000" pitchFamily="2" charset="2"/>
              <a:buChar char="Ø"/>
            </a:pPr>
            <a:r>
              <a:rPr lang="fr-FR" sz="1300" b="1">
                <a:solidFill>
                  <a:srgbClr val="7030A0"/>
                </a:solidFill>
              </a:rPr>
              <a:t>Etape 5 </a:t>
            </a:r>
            <a:r>
              <a:rPr lang="fr-FR" sz="1300"/>
              <a:t>: je valide les données remplies </a:t>
            </a:r>
          </a:p>
          <a:p>
            <a:pPr marL="285750" indent="-285750">
              <a:buFont typeface="Wingdings" panose="05000000000000000000" pitchFamily="2" charset="2"/>
              <a:buChar char="Ø"/>
            </a:pPr>
            <a:endParaRPr lang="fr-FR" sz="1300">
              <a:highlight>
                <a:srgbClr val="FFFFFF"/>
              </a:highlight>
            </a:endParaRPr>
          </a:p>
          <a:p>
            <a:pPr marL="285750" indent="-285750">
              <a:buFont typeface="Wingdings" panose="05000000000000000000" pitchFamily="2" charset="2"/>
              <a:buChar char="Ø"/>
            </a:pPr>
            <a:r>
              <a:rPr lang="fr-FR" sz="1300" b="1">
                <a:solidFill>
                  <a:srgbClr val="7030A0"/>
                </a:solidFill>
                <a:highlight>
                  <a:srgbClr val="FFFFFF"/>
                </a:highlight>
              </a:rPr>
              <a:t>Etape 6 </a:t>
            </a:r>
            <a:r>
              <a:rPr lang="fr-FR" sz="1300">
                <a:highlight>
                  <a:srgbClr val="FFFFFF"/>
                </a:highlight>
              </a:rPr>
              <a:t>: Finalisation du fichier avec import des données ERRD et Galaad validées pour compléter le fichier </a:t>
            </a:r>
          </a:p>
        </p:txBody>
      </p:sp>
      <p:sp>
        <p:nvSpPr>
          <p:cNvPr id="9" name="Rectangle 8">
            <a:extLst>
              <a:ext uri="{FF2B5EF4-FFF2-40B4-BE49-F238E27FC236}">
                <a16:creationId xmlns:a16="http://schemas.microsoft.com/office/drawing/2014/main" id="{854D7B5B-C86E-4FC9-8F9F-14B4FFCB73FE}"/>
              </a:ext>
            </a:extLst>
          </p:cNvPr>
          <p:cNvSpPr/>
          <p:nvPr/>
        </p:nvSpPr>
        <p:spPr>
          <a:xfrm>
            <a:off x="7968793" y="2774770"/>
            <a:ext cx="3426155" cy="6345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6" name="TextBox 5">
            <a:extLst>
              <a:ext uri="{FF2B5EF4-FFF2-40B4-BE49-F238E27FC236}">
                <a16:creationId xmlns:a16="http://schemas.microsoft.com/office/drawing/2014/main" id="{3CBABC00-E7E0-4CC9-BABD-F836B591526C}"/>
              </a:ext>
            </a:extLst>
          </p:cNvPr>
          <p:cNvSpPr txBox="1"/>
          <p:nvPr/>
        </p:nvSpPr>
        <p:spPr>
          <a:xfrm>
            <a:off x="7528329" y="2797827"/>
            <a:ext cx="1479136" cy="25391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050" b="1">
                <a:latin typeface="Calibri" panose="020F0502020204030204" pitchFamily="34" charset="0"/>
                <a:cs typeface="Calibri" panose="020F0502020204030204" pitchFamily="34" charset="0"/>
              </a:rPr>
              <a:t>Légende </a:t>
            </a:r>
          </a:p>
        </p:txBody>
      </p:sp>
      <p:sp>
        <p:nvSpPr>
          <p:cNvPr id="17" name="Rectangle 16">
            <a:extLst>
              <a:ext uri="{FF2B5EF4-FFF2-40B4-BE49-F238E27FC236}">
                <a16:creationId xmlns:a16="http://schemas.microsoft.com/office/drawing/2014/main" id="{0063C5C7-EA6E-409B-8797-8753943720D4}"/>
              </a:ext>
            </a:extLst>
          </p:cNvPr>
          <p:cNvSpPr/>
          <p:nvPr/>
        </p:nvSpPr>
        <p:spPr>
          <a:xfrm>
            <a:off x="8107762" y="3136434"/>
            <a:ext cx="226415" cy="154313"/>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fr-FR" sz="1100">
              <a:solidFill>
                <a:schemeClr val="tx1"/>
              </a:solidFill>
              <a:latin typeface="Calibri"/>
            </a:endParaRPr>
          </a:p>
        </p:txBody>
      </p:sp>
      <p:sp>
        <p:nvSpPr>
          <p:cNvPr id="18" name="TextBox 111">
            <a:extLst>
              <a:ext uri="{FF2B5EF4-FFF2-40B4-BE49-F238E27FC236}">
                <a16:creationId xmlns:a16="http://schemas.microsoft.com/office/drawing/2014/main" id="{17A3478B-DBAF-4BE4-9BF1-D047AA3AF3C3}"/>
              </a:ext>
            </a:extLst>
          </p:cNvPr>
          <p:cNvSpPr txBox="1"/>
          <p:nvPr/>
        </p:nvSpPr>
        <p:spPr>
          <a:xfrm>
            <a:off x="8327205" y="3028922"/>
            <a:ext cx="837434" cy="369332"/>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a:t>Actions dans SIDOBA</a:t>
            </a:r>
          </a:p>
        </p:txBody>
      </p:sp>
      <p:sp>
        <p:nvSpPr>
          <p:cNvPr id="19" name="Oval 91">
            <a:extLst>
              <a:ext uri="{FF2B5EF4-FFF2-40B4-BE49-F238E27FC236}">
                <a16:creationId xmlns:a16="http://schemas.microsoft.com/office/drawing/2014/main" id="{A8832D7D-1A29-4B16-A38A-313EF01A8ACF}"/>
              </a:ext>
            </a:extLst>
          </p:cNvPr>
          <p:cNvSpPr/>
          <p:nvPr/>
        </p:nvSpPr>
        <p:spPr>
          <a:xfrm>
            <a:off x="9167232" y="3139475"/>
            <a:ext cx="226415" cy="148231"/>
          </a:xfrm>
          <a:prstGeom prst="rect">
            <a:avLst/>
          </a:prstGeom>
          <a:solidFill>
            <a:schemeClr val="tx2">
              <a:lumMod val="10000"/>
              <a:lumOff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fr-FR" sz="1100">
              <a:solidFill>
                <a:schemeClr val="tx1"/>
              </a:solidFill>
              <a:latin typeface="Calibri"/>
            </a:endParaRPr>
          </a:p>
        </p:txBody>
      </p:sp>
      <p:sp>
        <p:nvSpPr>
          <p:cNvPr id="20" name="TextBox 111">
            <a:extLst>
              <a:ext uri="{FF2B5EF4-FFF2-40B4-BE49-F238E27FC236}">
                <a16:creationId xmlns:a16="http://schemas.microsoft.com/office/drawing/2014/main" id="{82BBC7E8-934B-46A3-B2D2-177A7D80003D}"/>
              </a:ext>
            </a:extLst>
          </p:cNvPr>
          <p:cNvSpPr txBox="1"/>
          <p:nvPr/>
        </p:nvSpPr>
        <p:spPr>
          <a:xfrm>
            <a:off x="9419978" y="3028922"/>
            <a:ext cx="843140" cy="369332"/>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a:t>Actions hors SIDOBA</a:t>
            </a:r>
          </a:p>
        </p:txBody>
      </p:sp>
      <p:sp>
        <p:nvSpPr>
          <p:cNvPr id="21" name="Rectangle 20">
            <a:extLst>
              <a:ext uri="{FF2B5EF4-FFF2-40B4-BE49-F238E27FC236}">
                <a16:creationId xmlns:a16="http://schemas.microsoft.com/office/drawing/2014/main" id="{F42F5DF4-CCAC-4E21-B9F9-290461BB0BFB}"/>
              </a:ext>
            </a:extLst>
          </p:cNvPr>
          <p:cNvSpPr/>
          <p:nvPr/>
        </p:nvSpPr>
        <p:spPr>
          <a:xfrm>
            <a:off x="10241665" y="3149505"/>
            <a:ext cx="226415" cy="128171"/>
          </a:xfrm>
          <a:prstGeom prst="rect">
            <a:avLst/>
          </a:prstGeom>
          <a:solidFill>
            <a:srgbClr val="D1D536"/>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fr-FR" sz="1100">
              <a:solidFill>
                <a:schemeClr val="tx1"/>
              </a:solidFill>
              <a:latin typeface="Calibri"/>
            </a:endParaRPr>
          </a:p>
        </p:txBody>
      </p:sp>
      <p:sp>
        <p:nvSpPr>
          <p:cNvPr id="22" name="TextBox 111">
            <a:extLst>
              <a:ext uri="{FF2B5EF4-FFF2-40B4-BE49-F238E27FC236}">
                <a16:creationId xmlns:a16="http://schemas.microsoft.com/office/drawing/2014/main" id="{70F45492-CC75-477B-8D45-E05A8222CBBA}"/>
              </a:ext>
            </a:extLst>
          </p:cNvPr>
          <p:cNvSpPr txBox="1"/>
          <p:nvPr/>
        </p:nvSpPr>
        <p:spPr>
          <a:xfrm>
            <a:off x="10459758" y="3028922"/>
            <a:ext cx="985714" cy="369332"/>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a:t>Actions Système/ CNSA</a:t>
            </a:r>
          </a:p>
        </p:txBody>
      </p:sp>
      <p:sp>
        <p:nvSpPr>
          <p:cNvPr id="29" name="AutoShape 14" descr="Doctor female with solid fill">
            <a:extLst>
              <a:ext uri="{FF2B5EF4-FFF2-40B4-BE49-F238E27FC236}">
                <a16:creationId xmlns:a16="http://schemas.microsoft.com/office/drawing/2014/main" id="{BDFC25FB-5070-0B7F-9EF6-AC04662165EC}"/>
              </a:ext>
            </a:extLst>
          </p:cNvPr>
          <p:cNvSpPr>
            <a:spLocks noChangeAspect="1" noChangeArrowheads="1"/>
          </p:cNvSpPr>
          <p:nvPr/>
        </p:nvSpPr>
        <p:spPr bwMode="auto">
          <a:xfrm>
            <a:off x="947359" y="35218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ZoneTexte 32">
            <a:extLst>
              <a:ext uri="{FF2B5EF4-FFF2-40B4-BE49-F238E27FC236}">
                <a16:creationId xmlns:a16="http://schemas.microsoft.com/office/drawing/2014/main" id="{6F419A2E-D189-0882-79DF-4FA6E92A859E}"/>
              </a:ext>
            </a:extLst>
          </p:cNvPr>
          <p:cNvSpPr txBox="1"/>
          <p:nvPr/>
        </p:nvSpPr>
        <p:spPr>
          <a:xfrm>
            <a:off x="647183" y="8284031"/>
            <a:ext cx="10931374" cy="595484"/>
          </a:xfrm>
          <a:prstGeom prst="rect">
            <a:avLst/>
          </a:prstGeom>
          <a:noFill/>
        </p:spPr>
        <p:txBody>
          <a:bodyPr wrap="square">
            <a:spAutoFit/>
          </a:bodyPr>
          <a:lstStyle/>
          <a:p>
            <a:pPr fontAlgn="base">
              <a:lnSpc>
                <a:spcPts val="1477"/>
              </a:lnSpc>
              <a:spcAft>
                <a:spcPts val="800"/>
              </a:spcAft>
            </a:pPr>
            <a:r>
              <a:rPr lang="fr-FR" sz="1300">
                <a:solidFill>
                  <a:srgbClr val="000000"/>
                </a:solidFill>
              </a:rPr>
              <a:t>En tant que Medco, j’utilise SIDOBA pour effectuer l’activité suivante :   </a:t>
            </a:r>
          </a:p>
          <a:p>
            <a:pPr marL="285750" indent="-285750" fontAlgn="base">
              <a:lnSpc>
                <a:spcPts val="1530"/>
              </a:lnSpc>
              <a:buFont typeface="Courier New" panose="02070309020205020404" pitchFamily="49" charset="0"/>
              <a:buChar char="o"/>
            </a:pPr>
            <a:r>
              <a:rPr lang="fr-FR" sz="1300" b="1">
                <a:solidFill>
                  <a:srgbClr val="000000"/>
                </a:solidFill>
              </a:rPr>
              <a:t>Je renseigne et valide les données du RAMA</a:t>
            </a:r>
            <a:r>
              <a:rPr lang="fr-FR" sz="1300">
                <a:solidFill>
                  <a:srgbClr val="000000"/>
                </a:solidFill>
              </a:rPr>
              <a:t> </a:t>
            </a:r>
          </a:p>
        </p:txBody>
      </p:sp>
      <p:sp>
        <p:nvSpPr>
          <p:cNvPr id="34" name="Rectangle 33">
            <a:extLst>
              <a:ext uri="{FF2B5EF4-FFF2-40B4-BE49-F238E27FC236}">
                <a16:creationId xmlns:a16="http://schemas.microsoft.com/office/drawing/2014/main" id="{8C46F574-3972-4B44-8369-3A013C60CB32}"/>
              </a:ext>
            </a:extLst>
          </p:cNvPr>
          <p:cNvSpPr/>
          <p:nvPr/>
        </p:nvSpPr>
        <p:spPr>
          <a:xfrm>
            <a:off x="2027944" y="3245404"/>
            <a:ext cx="822236" cy="773853"/>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Connexion au portail CNSA</a:t>
            </a:r>
          </a:p>
        </p:txBody>
      </p:sp>
      <p:cxnSp>
        <p:nvCxnSpPr>
          <p:cNvPr id="35" name="Straight Arrow Connector 39">
            <a:extLst>
              <a:ext uri="{FF2B5EF4-FFF2-40B4-BE49-F238E27FC236}">
                <a16:creationId xmlns:a16="http://schemas.microsoft.com/office/drawing/2014/main" id="{FF1D980E-0ED6-461D-96AF-A0516F696364}"/>
              </a:ext>
            </a:extLst>
          </p:cNvPr>
          <p:cNvCxnSpPr>
            <a:cxnSpLocks/>
          </p:cNvCxnSpPr>
          <p:nvPr/>
        </p:nvCxnSpPr>
        <p:spPr>
          <a:xfrm>
            <a:off x="1612406" y="3641954"/>
            <a:ext cx="406934" cy="0"/>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9">
            <a:extLst>
              <a:ext uri="{FF2B5EF4-FFF2-40B4-BE49-F238E27FC236}">
                <a16:creationId xmlns:a16="http://schemas.microsoft.com/office/drawing/2014/main" id="{E7966FE3-C582-4183-86BA-D7C6B71571CE}"/>
              </a:ext>
            </a:extLst>
          </p:cNvPr>
          <p:cNvCxnSpPr>
            <a:cxnSpLocks/>
          </p:cNvCxnSpPr>
          <p:nvPr/>
        </p:nvCxnSpPr>
        <p:spPr>
          <a:xfrm>
            <a:off x="2850180" y="3651579"/>
            <a:ext cx="1313272" cy="0"/>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64">
            <a:extLst>
              <a:ext uri="{FF2B5EF4-FFF2-40B4-BE49-F238E27FC236}">
                <a16:creationId xmlns:a16="http://schemas.microsoft.com/office/drawing/2014/main" id="{76FF3D07-E3C0-4365-ADF3-DDB48153EAB9}"/>
              </a:ext>
            </a:extLst>
          </p:cNvPr>
          <p:cNvSpPr txBox="1"/>
          <p:nvPr/>
        </p:nvSpPr>
        <p:spPr>
          <a:xfrm>
            <a:off x="827854" y="3737495"/>
            <a:ext cx="1086913" cy="43088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latin typeface="Calibri" panose="020F0502020204030204" pitchFamily="34" charset="0"/>
                <a:cs typeface="Calibri" panose="020F0502020204030204" pitchFamily="34" charset="0"/>
              </a:rPr>
              <a:t>Médecin coordonnateur</a:t>
            </a:r>
          </a:p>
        </p:txBody>
      </p:sp>
      <p:sp>
        <p:nvSpPr>
          <p:cNvPr id="38" name="TextBox 5">
            <a:extLst>
              <a:ext uri="{FF2B5EF4-FFF2-40B4-BE49-F238E27FC236}">
                <a16:creationId xmlns:a16="http://schemas.microsoft.com/office/drawing/2014/main" id="{2C36BD52-A24B-4D38-BF1F-51436857D765}"/>
              </a:ext>
            </a:extLst>
          </p:cNvPr>
          <p:cNvSpPr txBox="1"/>
          <p:nvPr/>
        </p:nvSpPr>
        <p:spPr>
          <a:xfrm>
            <a:off x="1099761" y="2731059"/>
            <a:ext cx="2836563"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fr-FR" sz="1000">
                <a:latin typeface="+mj-lt"/>
              </a:rPr>
              <a:t>Dossier mono-structure du FINESS ET de l’EHPAD</a:t>
            </a:r>
            <a:br>
              <a:rPr lang="fr-FR" sz="1000">
                <a:latin typeface="+mj-lt"/>
              </a:rPr>
            </a:br>
            <a:r>
              <a:rPr lang="fr-FR" sz="1000">
                <a:latin typeface="+mj-lt"/>
              </a:rPr>
              <a:t>Statut du dossier : ouvert</a:t>
            </a:r>
          </a:p>
        </p:txBody>
      </p:sp>
      <p:sp>
        <p:nvSpPr>
          <p:cNvPr id="39" name="Rectangle 38">
            <a:extLst>
              <a:ext uri="{FF2B5EF4-FFF2-40B4-BE49-F238E27FC236}">
                <a16:creationId xmlns:a16="http://schemas.microsoft.com/office/drawing/2014/main" id="{673F522D-95A4-4340-8939-DF67E9655365}"/>
              </a:ext>
            </a:extLst>
          </p:cNvPr>
          <p:cNvSpPr/>
          <p:nvPr/>
        </p:nvSpPr>
        <p:spPr>
          <a:xfrm>
            <a:off x="4548811" y="4253330"/>
            <a:ext cx="939382" cy="506699"/>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Chargement du fichier cadre</a:t>
            </a:r>
          </a:p>
        </p:txBody>
      </p:sp>
      <p:sp>
        <p:nvSpPr>
          <p:cNvPr id="40" name="Rectangle 39">
            <a:extLst>
              <a:ext uri="{FF2B5EF4-FFF2-40B4-BE49-F238E27FC236}">
                <a16:creationId xmlns:a16="http://schemas.microsoft.com/office/drawing/2014/main" id="{6CB78B03-7345-43B3-AE61-6D17AC59800F}"/>
              </a:ext>
            </a:extLst>
          </p:cNvPr>
          <p:cNvSpPr/>
          <p:nvPr/>
        </p:nvSpPr>
        <p:spPr>
          <a:xfrm>
            <a:off x="5566690" y="5171244"/>
            <a:ext cx="939382" cy="506699"/>
          </a:xfrm>
          <a:prstGeom prst="rect">
            <a:avLst/>
          </a:prstGeom>
          <a:solidFill>
            <a:srgbClr val="D1D536"/>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Rejet du fichier déposé</a:t>
            </a:r>
          </a:p>
        </p:txBody>
      </p:sp>
      <p:sp>
        <p:nvSpPr>
          <p:cNvPr id="41" name="TextBox 78">
            <a:extLst>
              <a:ext uri="{FF2B5EF4-FFF2-40B4-BE49-F238E27FC236}">
                <a16:creationId xmlns:a16="http://schemas.microsoft.com/office/drawing/2014/main" id="{16561AB7-BCF4-4ABE-9099-7FC7F3FD2863}"/>
              </a:ext>
            </a:extLst>
          </p:cNvPr>
          <p:cNvSpPr txBox="1"/>
          <p:nvPr/>
        </p:nvSpPr>
        <p:spPr>
          <a:xfrm>
            <a:off x="7597625" y="4257976"/>
            <a:ext cx="487911" cy="261610"/>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fr-FR" sz="1100">
                <a:solidFill>
                  <a:srgbClr val="4EA72E"/>
                </a:solidFill>
                <a:latin typeface="Calibri"/>
              </a:rPr>
              <a:t>OK</a:t>
            </a:r>
          </a:p>
        </p:txBody>
      </p:sp>
      <p:sp>
        <p:nvSpPr>
          <p:cNvPr id="42" name="ZoneTexte 75">
            <a:extLst>
              <a:ext uri="{FF2B5EF4-FFF2-40B4-BE49-F238E27FC236}">
                <a16:creationId xmlns:a16="http://schemas.microsoft.com/office/drawing/2014/main" id="{F81D8CDB-20B8-42A4-8DF1-016AFADC4B9C}"/>
              </a:ext>
            </a:extLst>
          </p:cNvPr>
          <p:cNvSpPr txBox="1"/>
          <p:nvPr/>
        </p:nvSpPr>
        <p:spPr>
          <a:xfrm>
            <a:off x="6812535" y="4291233"/>
            <a:ext cx="817758"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fr-FR" sz="1000">
                <a:latin typeface="+mj-lt"/>
              </a:rPr>
              <a:t>Règles de contrôle</a:t>
            </a:r>
          </a:p>
        </p:txBody>
      </p:sp>
      <p:sp>
        <p:nvSpPr>
          <p:cNvPr id="43" name="TextBox 76">
            <a:extLst>
              <a:ext uri="{FF2B5EF4-FFF2-40B4-BE49-F238E27FC236}">
                <a16:creationId xmlns:a16="http://schemas.microsoft.com/office/drawing/2014/main" id="{865340EF-14E4-47B4-A53D-1499D6B88460}"/>
              </a:ext>
            </a:extLst>
          </p:cNvPr>
          <p:cNvSpPr txBox="1"/>
          <p:nvPr/>
        </p:nvSpPr>
        <p:spPr>
          <a:xfrm>
            <a:off x="6824489" y="4930091"/>
            <a:ext cx="516208" cy="261610"/>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fr-FR" sz="1100">
                <a:solidFill>
                  <a:srgbClr val="FF0000"/>
                </a:solidFill>
                <a:latin typeface="Calibri"/>
              </a:rPr>
              <a:t>KO</a:t>
            </a:r>
          </a:p>
        </p:txBody>
      </p:sp>
      <p:cxnSp>
        <p:nvCxnSpPr>
          <p:cNvPr id="44" name="Straight Arrow Connector 39">
            <a:extLst>
              <a:ext uri="{FF2B5EF4-FFF2-40B4-BE49-F238E27FC236}">
                <a16:creationId xmlns:a16="http://schemas.microsoft.com/office/drawing/2014/main" id="{8F4E229D-1AA0-47F0-B4CD-37AE3D72E2DA}"/>
              </a:ext>
            </a:extLst>
          </p:cNvPr>
          <p:cNvCxnSpPr>
            <a:cxnSpLocks/>
            <a:stCxn id="40" idx="1"/>
          </p:cNvCxnSpPr>
          <p:nvPr/>
        </p:nvCxnSpPr>
        <p:spPr>
          <a:xfrm rot="10800000">
            <a:off x="5011240" y="4770754"/>
            <a:ext cx="555450" cy="653841"/>
          </a:xfrm>
          <a:prstGeom prst="bentConnector2">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39">
            <a:extLst>
              <a:ext uri="{FF2B5EF4-FFF2-40B4-BE49-F238E27FC236}">
                <a16:creationId xmlns:a16="http://schemas.microsoft.com/office/drawing/2014/main" id="{F39F5F2F-2258-463F-8A03-BD49F4E7056D}"/>
              </a:ext>
            </a:extLst>
          </p:cNvPr>
          <p:cNvCxnSpPr>
            <a:cxnSpLocks/>
            <a:stCxn id="39" idx="3"/>
          </p:cNvCxnSpPr>
          <p:nvPr/>
        </p:nvCxnSpPr>
        <p:spPr>
          <a:xfrm>
            <a:off x="5488195" y="4506678"/>
            <a:ext cx="1216107" cy="0"/>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cxnSp>
        <p:nvCxnSpPr>
          <p:cNvPr id="46" name="Connecteur : en angle 45">
            <a:extLst>
              <a:ext uri="{FF2B5EF4-FFF2-40B4-BE49-F238E27FC236}">
                <a16:creationId xmlns:a16="http://schemas.microsoft.com/office/drawing/2014/main" id="{C224156D-2179-48B6-BD2B-99093D237CD3}"/>
              </a:ext>
            </a:extLst>
          </p:cNvPr>
          <p:cNvCxnSpPr>
            <a:cxnSpLocks/>
            <a:endCxn id="40" idx="3"/>
          </p:cNvCxnSpPr>
          <p:nvPr/>
        </p:nvCxnSpPr>
        <p:spPr>
          <a:xfrm rot="5400000">
            <a:off x="6567168" y="4780687"/>
            <a:ext cx="582811" cy="704998"/>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AE22D89D-374C-45A3-8D6D-6C60EE27EEAA}"/>
              </a:ext>
            </a:extLst>
          </p:cNvPr>
          <p:cNvSpPr/>
          <p:nvPr/>
        </p:nvSpPr>
        <p:spPr>
          <a:xfrm>
            <a:off x="9096934" y="4253327"/>
            <a:ext cx="868852" cy="506699"/>
          </a:xfrm>
          <a:prstGeom prst="rect">
            <a:avLst/>
          </a:prstGeom>
          <a:solidFill>
            <a:srgbClr val="D1D536"/>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Accusé de réception</a:t>
            </a:r>
          </a:p>
        </p:txBody>
      </p:sp>
      <p:sp>
        <p:nvSpPr>
          <p:cNvPr id="48" name="Oval 54">
            <a:extLst>
              <a:ext uri="{FF2B5EF4-FFF2-40B4-BE49-F238E27FC236}">
                <a16:creationId xmlns:a16="http://schemas.microsoft.com/office/drawing/2014/main" id="{C23D90FC-3312-41ED-B17F-D996495897CF}"/>
              </a:ext>
            </a:extLst>
          </p:cNvPr>
          <p:cNvSpPr/>
          <p:nvPr/>
        </p:nvSpPr>
        <p:spPr>
          <a:xfrm>
            <a:off x="4163452" y="3394659"/>
            <a:ext cx="1823610" cy="467481"/>
          </a:xfrm>
          <a:prstGeom prst="rect">
            <a:avLst/>
          </a:prstGeom>
          <a:solidFill>
            <a:schemeClr val="tx2">
              <a:lumMod val="10000"/>
              <a:lumOff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Préparation et complétion du fichier cadre  RAMA</a:t>
            </a:r>
          </a:p>
          <a:p>
            <a:pPr algn="ctr" defTabSz="457200"/>
            <a:r>
              <a:rPr lang="fr-FR" sz="1000">
                <a:solidFill>
                  <a:schemeClr val="tx1"/>
                </a:solidFill>
                <a:latin typeface="+mj-lt"/>
              </a:rPr>
              <a:t>(données DUI + autres)</a:t>
            </a:r>
          </a:p>
        </p:txBody>
      </p:sp>
      <p:sp>
        <p:nvSpPr>
          <p:cNvPr id="49" name="Rectangle 48">
            <a:extLst>
              <a:ext uri="{FF2B5EF4-FFF2-40B4-BE49-F238E27FC236}">
                <a16:creationId xmlns:a16="http://schemas.microsoft.com/office/drawing/2014/main" id="{E68126AA-BD8E-B768-7B85-86F09D5BF637}"/>
              </a:ext>
            </a:extLst>
          </p:cNvPr>
          <p:cNvSpPr/>
          <p:nvPr/>
        </p:nvSpPr>
        <p:spPr>
          <a:xfrm>
            <a:off x="8889789" y="5183320"/>
            <a:ext cx="1351874" cy="707681"/>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Validation du RAMA par le médecin coordonnateur</a:t>
            </a:r>
          </a:p>
        </p:txBody>
      </p:sp>
      <p:cxnSp>
        <p:nvCxnSpPr>
          <p:cNvPr id="50" name="Straight Arrow Connector 39">
            <a:extLst>
              <a:ext uri="{FF2B5EF4-FFF2-40B4-BE49-F238E27FC236}">
                <a16:creationId xmlns:a16="http://schemas.microsoft.com/office/drawing/2014/main" id="{D60F4ADE-AA98-4259-C4E3-7686D2C81572}"/>
              </a:ext>
            </a:extLst>
          </p:cNvPr>
          <p:cNvCxnSpPr>
            <a:cxnSpLocks/>
          </p:cNvCxnSpPr>
          <p:nvPr/>
        </p:nvCxnSpPr>
        <p:spPr>
          <a:xfrm>
            <a:off x="5037019" y="3877598"/>
            <a:ext cx="0" cy="365898"/>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cxnSp>
        <p:nvCxnSpPr>
          <p:cNvPr id="51" name="Connecteur : en angle 50">
            <a:extLst>
              <a:ext uri="{FF2B5EF4-FFF2-40B4-BE49-F238E27FC236}">
                <a16:creationId xmlns:a16="http://schemas.microsoft.com/office/drawing/2014/main" id="{20239D82-7F3F-1816-9B9C-2F8CA6556FA4}"/>
              </a:ext>
            </a:extLst>
          </p:cNvPr>
          <p:cNvCxnSpPr>
            <a:cxnSpLocks/>
            <a:endCxn id="47" idx="1"/>
          </p:cNvCxnSpPr>
          <p:nvPr/>
        </p:nvCxnSpPr>
        <p:spPr>
          <a:xfrm flipV="1">
            <a:off x="7684999" y="4506677"/>
            <a:ext cx="1411937" cy="1"/>
          </a:xfrm>
          <a:prstGeom prst="bentConnector3">
            <a:avLst>
              <a:gd name="adj1" fmla="val 50000"/>
            </a:avLst>
          </a:prstGeom>
          <a:ln>
            <a:solidFill>
              <a:srgbClr val="D1D536"/>
            </a:solidFill>
            <a:tailEnd type="triangle"/>
          </a:ln>
        </p:spPr>
        <p:style>
          <a:lnRef idx="2">
            <a:schemeClr val="accent1"/>
          </a:lnRef>
          <a:fillRef idx="0">
            <a:schemeClr val="accent1"/>
          </a:fillRef>
          <a:effectRef idx="1">
            <a:schemeClr val="accent1"/>
          </a:effectRef>
          <a:fontRef idx="minor">
            <a:schemeClr val="tx1"/>
          </a:fontRef>
        </p:style>
      </p:cxnSp>
      <p:cxnSp>
        <p:nvCxnSpPr>
          <p:cNvPr id="52" name="Connecteur : en angle 63">
            <a:extLst>
              <a:ext uri="{FF2B5EF4-FFF2-40B4-BE49-F238E27FC236}">
                <a16:creationId xmlns:a16="http://schemas.microsoft.com/office/drawing/2014/main" id="{788CC816-AAD4-8A29-FCE6-B7339E70E881}"/>
              </a:ext>
            </a:extLst>
          </p:cNvPr>
          <p:cNvCxnSpPr>
            <a:cxnSpLocks/>
            <a:endCxn id="49" idx="0"/>
          </p:cNvCxnSpPr>
          <p:nvPr/>
        </p:nvCxnSpPr>
        <p:spPr>
          <a:xfrm>
            <a:off x="9531360" y="4746609"/>
            <a:ext cx="0" cy="436711"/>
          </a:xfrm>
          <a:prstGeom prst="straightConnector1">
            <a:avLst/>
          </a:prstGeom>
          <a:ln>
            <a:solidFill>
              <a:srgbClr val="D1D536"/>
            </a:solidFill>
            <a:tailEnd type="triangle"/>
          </a:ln>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330C269C-8B8D-412A-990B-BF246975A8BE}"/>
              </a:ext>
            </a:extLst>
          </p:cNvPr>
          <p:cNvSpPr/>
          <p:nvPr/>
        </p:nvSpPr>
        <p:spPr>
          <a:xfrm>
            <a:off x="8526844" y="6228454"/>
            <a:ext cx="2088183" cy="857765"/>
          </a:xfrm>
          <a:prstGeom prst="rect">
            <a:avLst/>
          </a:prstGeom>
          <a:solidFill>
            <a:srgbClr val="D1D536"/>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Import par la CNSA des données du référentiel GALAAD, ERRD </a:t>
            </a:r>
          </a:p>
          <a:p>
            <a:pPr algn="ctr" defTabSz="457200"/>
            <a:r>
              <a:rPr lang="fr-FR" sz="1000">
                <a:solidFill>
                  <a:schemeClr val="tx1"/>
                </a:solidFill>
                <a:latin typeface="+mj-lt"/>
              </a:rPr>
              <a:t>(a priori en aval, selon la temporalité des campagnes respectives)</a:t>
            </a:r>
          </a:p>
        </p:txBody>
      </p:sp>
      <p:sp>
        <p:nvSpPr>
          <p:cNvPr id="58" name="TextBox 110">
            <a:extLst>
              <a:ext uri="{FF2B5EF4-FFF2-40B4-BE49-F238E27FC236}">
                <a16:creationId xmlns:a16="http://schemas.microsoft.com/office/drawing/2014/main" id="{A92FF183-7C0C-5A87-080F-D8D83FABE941}"/>
              </a:ext>
            </a:extLst>
          </p:cNvPr>
          <p:cNvSpPr txBox="1"/>
          <p:nvPr/>
        </p:nvSpPr>
        <p:spPr>
          <a:xfrm>
            <a:off x="9719538" y="5943113"/>
            <a:ext cx="1889634" cy="24622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000" u="sng">
                <a:latin typeface="Calibri" panose="020F0502020204030204" pitchFamily="34" charset="0"/>
                <a:cs typeface="Calibri" panose="020F0502020204030204" pitchFamily="34" charset="0"/>
              </a:rPr>
              <a:t>Statut du dossier : </a:t>
            </a:r>
            <a:r>
              <a:rPr lang="fr-FR" sz="1000">
                <a:latin typeface="Calibri" panose="020F0502020204030204" pitchFamily="34" charset="0"/>
                <a:cs typeface="Calibri" panose="020F0502020204030204" pitchFamily="34" charset="0"/>
              </a:rPr>
              <a:t>validé</a:t>
            </a:r>
          </a:p>
        </p:txBody>
      </p:sp>
      <p:cxnSp>
        <p:nvCxnSpPr>
          <p:cNvPr id="60" name="Connecteur : en angle 63">
            <a:extLst>
              <a:ext uri="{FF2B5EF4-FFF2-40B4-BE49-F238E27FC236}">
                <a16:creationId xmlns:a16="http://schemas.microsoft.com/office/drawing/2014/main" id="{17596B40-EADA-0E03-369D-7989FD0CCB3C}"/>
              </a:ext>
            </a:extLst>
          </p:cNvPr>
          <p:cNvCxnSpPr>
            <a:cxnSpLocks/>
          </p:cNvCxnSpPr>
          <p:nvPr/>
        </p:nvCxnSpPr>
        <p:spPr>
          <a:xfrm>
            <a:off x="9531360" y="5891001"/>
            <a:ext cx="0" cy="319301"/>
          </a:xfrm>
          <a:prstGeom prst="straightConnector1">
            <a:avLst/>
          </a:prstGeom>
          <a:ln>
            <a:solidFill>
              <a:srgbClr val="D1D536"/>
            </a:solidFill>
            <a:tailEnd type="triangle"/>
          </a:ln>
        </p:spPr>
        <p:style>
          <a:lnRef idx="2">
            <a:schemeClr val="accent1"/>
          </a:lnRef>
          <a:fillRef idx="0">
            <a:schemeClr val="accent1"/>
          </a:fillRef>
          <a:effectRef idx="1">
            <a:schemeClr val="accent1"/>
          </a:effectRef>
          <a:fontRef idx="minor">
            <a:schemeClr val="tx1"/>
          </a:fontRef>
        </p:style>
      </p:cxnSp>
      <p:sp>
        <p:nvSpPr>
          <p:cNvPr id="62" name="TextBox 111">
            <a:extLst>
              <a:ext uri="{FF2B5EF4-FFF2-40B4-BE49-F238E27FC236}">
                <a16:creationId xmlns:a16="http://schemas.microsoft.com/office/drawing/2014/main" id="{8501765D-16B5-49B4-853A-F5348BCF451E}"/>
              </a:ext>
            </a:extLst>
          </p:cNvPr>
          <p:cNvSpPr txBox="1"/>
          <p:nvPr/>
        </p:nvSpPr>
        <p:spPr>
          <a:xfrm>
            <a:off x="3421625" y="7173886"/>
            <a:ext cx="3748693" cy="246221"/>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fr-FR" sz="1000" b="1">
                <a:latin typeface="+mj-lt"/>
              </a:rPr>
              <a:t>Le RAMA est définitif lorsqu’il est signé </a:t>
            </a:r>
          </a:p>
        </p:txBody>
      </p:sp>
      <p:sp>
        <p:nvSpPr>
          <p:cNvPr id="63" name="Rectangle 62">
            <a:extLst>
              <a:ext uri="{FF2B5EF4-FFF2-40B4-BE49-F238E27FC236}">
                <a16:creationId xmlns:a16="http://schemas.microsoft.com/office/drawing/2014/main" id="{97F2E1BD-E81A-482A-849D-19AC9AA8EFC2}"/>
              </a:ext>
            </a:extLst>
          </p:cNvPr>
          <p:cNvSpPr/>
          <p:nvPr/>
        </p:nvSpPr>
        <p:spPr>
          <a:xfrm>
            <a:off x="3782827" y="6315323"/>
            <a:ext cx="1351874" cy="707681"/>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Téléchargement possible de la version définitive du RAMA</a:t>
            </a:r>
          </a:p>
        </p:txBody>
      </p:sp>
      <p:sp>
        <p:nvSpPr>
          <p:cNvPr id="3072" name="TextBox 110">
            <a:extLst>
              <a:ext uri="{FF2B5EF4-FFF2-40B4-BE49-F238E27FC236}">
                <a16:creationId xmlns:a16="http://schemas.microsoft.com/office/drawing/2014/main" id="{149BE260-A037-43CD-B1FC-07F168C3FCEC}"/>
              </a:ext>
            </a:extLst>
          </p:cNvPr>
          <p:cNvSpPr txBox="1"/>
          <p:nvPr/>
        </p:nvSpPr>
        <p:spPr>
          <a:xfrm>
            <a:off x="3452842" y="6044726"/>
            <a:ext cx="1889634" cy="24622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000" u="sng">
                <a:latin typeface="Calibri" panose="020F0502020204030204" pitchFamily="34" charset="0"/>
                <a:cs typeface="Calibri" panose="020F0502020204030204" pitchFamily="34" charset="0"/>
              </a:rPr>
              <a:t>Statut du dossier : </a:t>
            </a:r>
            <a:r>
              <a:rPr lang="fr-FR" sz="1000">
                <a:latin typeface="Calibri" panose="020F0502020204030204" pitchFamily="34" charset="0"/>
                <a:cs typeface="Calibri" panose="020F0502020204030204" pitchFamily="34" charset="0"/>
              </a:rPr>
              <a:t>signé</a:t>
            </a:r>
          </a:p>
        </p:txBody>
      </p:sp>
      <p:cxnSp>
        <p:nvCxnSpPr>
          <p:cNvPr id="3073" name="Straight Arrow Connector 39">
            <a:extLst>
              <a:ext uri="{FF2B5EF4-FFF2-40B4-BE49-F238E27FC236}">
                <a16:creationId xmlns:a16="http://schemas.microsoft.com/office/drawing/2014/main" id="{D1B758F5-82DD-48E5-BF86-24880B565E90}"/>
              </a:ext>
            </a:extLst>
          </p:cNvPr>
          <p:cNvCxnSpPr>
            <a:cxnSpLocks/>
            <a:endCxn id="3076" idx="3"/>
          </p:cNvCxnSpPr>
          <p:nvPr/>
        </p:nvCxnSpPr>
        <p:spPr>
          <a:xfrm flipH="1">
            <a:off x="7196939" y="6678849"/>
            <a:ext cx="1329905" cy="0"/>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cxnSp>
        <p:nvCxnSpPr>
          <p:cNvPr id="3075" name="Straight Arrow Connector 39">
            <a:extLst>
              <a:ext uri="{FF2B5EF4-FFF2-40B4-BE49-F238E27FC236}">
                <a16:creationId xmlns:a16="http://schemas.microsoft.com/office/drawing/2014/main" id="{053830C5-CFFB-4473-81CE-1E90208C93FA}"/>
              </a:ext>
            </a:extLst>
          </p:cNvPr>
          <p:cNvCxnSpPr>
            <a:cxnSpLocks/>
            <a:stCxn id="3076" idx="1"/>
            <a:endCxn id="63" idx="3"/>
          </p:cNvCxnSpPr>
          <p:nvPr/>
        </p:nvCxnSpPr>
        <p:spPr>
          <a:xfrm flipH="1" flipV="1">
            <a:off x="5134703" y="6669164"/>
            <a:ext cx="975277" cy="9687"/>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sp>
        <p:nvSpPr>
          <p:cNvPr id="3076" name="Rectangle 3075">
            <a:extLst>
              <a:ext uri="{FF2B5EF4-FFF2-40B4-BE49-F238E27FC236}">
                <a16:creationId xmlns:a16="http://schemas.microsoft.com/office/drawing/2014/main" id="{A99ABADD-C2C6-4661-A2D9-6A1EAF739264}"/>
              </a:ext>
            </a:extLst>
          </p:cNvPr>
          <p:cNvSpPr/>
          <p:nvPr/>
        </p:nvSpPr>
        <p:spPr>
          <a:xfrm>
            <a:off x="6109980" y="6325010"/>
            <a:ext cx="1086959" cy="707681"/>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Signature du RAMA par le directeur</a:t>
            </a:r>
          </a:p>
        </p:txBody>
      </p:sp>
      <p:sp>
        <p:nvSpPr>
          <p:cNvPr id="3077" name="TextBox 64">
            <a:extLst>
              <a:ext uri="{FF2B5EF4-FFF2-40B4-BE49-F238E27FC236}">
                <a16:creationId xmlns:a16="http://schemas.microsoft.com/office/drawing/2014/main" id="{9C503ADA-1A10-D242-4C06-17E33F763A1A}"/>
              </a:ext>
            </a:extLst>
          </p:cNvPr>
          <p:cNvSpPr txBox="1"/>
          <p:nvPr/>
        </p:nvSpPr>
        <p:spPr>
          <a:xfrm>
            <a:off x="2634531" y="6732203"/>
            <a:ext cx="1086913" cy="43088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latin typeface="+mj-lt"/>
                <a:cs typeface="Calibri" panose="020F0502020204030204" pitchFamily="34" charset="0"/>
              </a:rPr>
              <a:t>Directeur d’EHPAD</a:t>
            </a:r>
          </a:p>
        </p:txBody>
      </p:sp>
      <p:pic>
        <p:nvPicPr>
          <p:cNvPr id="3080" name="Graphique 3079" descr="Femme médecin avec un remplissage uni">
            <a:extLst>
              <a:ext uri="{FF2B5EF4-FFF2-40B4-BE49-F238E27FC236}">
                <a16:creationId xmlns:a16="http://schemas.microsoft.com/office/drawing/2014/main" id="{EE8C1741-F441-9744-E937-84979BB71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820" y="3249863"/>
            <a:ext cx="543879" cy="543879"/>
          </a:xfrm>
          <a:prstGeom prst="rect">
            <a:avLst/>
          </a:prstGeom>
        </p:spPr>
      </p:pic>
      <p:pic>
        <p:nvPicPr>
          <p:cNvPr id="3082" name="Graphique 3081" descr="Profil femelle avec un remplissage uni">
            <a:extLst>
              <a:ext uri="{FF2B5EF4-FFF2-40B4-BE49-F238E27FC236}">
                <a16:creationId xmlns:a16="http://schemas.microsoft.com/office/drawing/2014/main" id="{40950B7B-4851-13FA-36DC-23BF9E17C2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5362" y="6221791"/>
            <a:ext cx="543879" cy="543879"/>
          </a:xfrm>
          <a:prstGeom prst="rect">
            <a:avLst/>
          </a:prstGeom>
        </p:spPr>
      </p:pic>
      <p:sp>
        <p:nvSpPr>
          <p:cNvPr id="5" name="Rectangle 4">
            <a:extLst>
              <a:ext uri="{FF2B5EF4-FFF2-40B4-BE49-F238E27FC236}">
                <a16:creationId xmlns:a16="http://schemas.microsoft.com/office/drawing/2014/main" id="{7B56887C-695A-7D2D-2E4D-EB908ADFA8AC}"/>
              </a:ext>
            </a:extLst>
          </p:cNvPr>
          <p:cNvSpPr/>
          <p:nvPr/>
        </p:nvSpPr>
        <p:spPr>
          <a:xfrm>
            <a:off x="672859" y="11987166"/>
            <a:ext cx="10939453" cy="428668"/>
          </a:xfrm>
          <a:prstGeom prst="rect">
            <a:avLst/>
          </a:prstGeom>
          <a:noFill/>
          <a:ln>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 name="Espace réservé du numéro de diapositive 3">
            <a:extLst>
              <a:ext uri="{FF2B5EF4-FFF2-40B4-BE49-F238E27FC236}">
                <a16:creationId xmlns:a16="http://schemas.microsoft.com/office/drawing/2014/main" id="{CC0A1E8A-5823-EA8A-7113-B56FF2C672D9}"/>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21</a:t>
            </a:fld>
            <a:endParaRPr lang="en-US"/>
          </a:p>
        </p:txBody>
      </p:sp>
      <p:grpSp>
        <p:nvGrpSpPr>
          <p:cNvPr id="25" name="Groupe 24">
            <a:extLst>
              <a:ext uri="{FF2B5EF4-FFF2-40B4-BE49-F238E27FC236}">
                <a16:creationId xmlns:a16="http://schemas.microsoft.com/office/drawing/2014/main" id="{EA7DF0B4-24E5-C2F5-2FBE-D39540A64879}"/>
              </a:ext>
            </a:extLst>
          </p:cNvPr>
          <p:cNvGrpSpPr/>
          <p:nvPr/>
        </p:nvGrpSpPr>
        <p:grpSpPr>
          <a:xfrm>
            <a:off x="11449288" y="317210"/>
            <a:ext cx="421861" cy="419762"/>
            <a:chOff x="11231752" y="95107"/>
            <a:chExt cx="825500" cy="812800"/>
          </a:xfrm>
        </p:grpSpPr>
        <p:sp>
          <p:nvSpPr>
            <p:cNvPr id="26" name="Ellipse 25">
              <a:extLst>
                <a:ext uri="{FF2B5EF4-FFF2-40B4-BE49-F238E27FC236}">
                  <a16:creationId xmlns:a16="http://schemas.microsoft.com/office/drawing/2014/main" id="{B33D42E8-C268-8177-D470-3AE1BD6C4AB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27" name="Graphique 3" descr="Logement avec un remplissage uni">
              <a:hlinkClick r:id="rId7" action="ppaction://hlinksldjump"/>
              <a:extLst>
                <a:ext uri="{FF2B5EF4-FFF2-40B4-BE49-F238E27FC236}">
                  <a16:creationId xmlns:a16="http://schemas.microsoft.com/office/drawing/2014/main" id="{FE6AEC37-AAE5-E65F-09C9-97CD09AC56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260925868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0DB52B6C-1760-FF56-0AAE-88332D05C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rId3" action="ppaction://hlinksldjump"/>
            <a:extLst>
              <a:ext uri="{FF2B5EF4-FFF2-40B4-BE49-F238E27FC236}">
                <a16:creationId xmlns:a16="http://schemas.microsoft.com/office/drawing/2014/main" id="{BD24BCB1-D3FF-C3EB-3A9A-991E9B4DCB7D}"/>
              </a:ext>
            </a:extLst>
          </p:cNvPr>
          <p:cNvSpPr/>
          <p:nvPr/>
        </p:nvSpPr>
        <p:spPr>
          <a:xfrm>
            <a:off x="775298" y="7382895"/>
            <a:ext cx="3869356" cy="313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hlinkClick r:id="rId4" action="ppaction://hlinksldjump"/>
            <a:extLst>
              <a:ext uri="{FF2B5EF4-FFF2-40B4-BE49-F238E27FC236}">
                <a16:creationId xmlns:a16="http://schemas.microsoft.com/office/drawing/2014/main" id="{91E24714-2FF7-6EA4-7BA1-D2CA90946278}"/>
              </a:ext>
            </a:extLst>
          </p:cNvPr>
          <p:cNvSpPr/>
          <p:nvPr/>
        </p:nvSpPr>
        <p:spPr>
          <a:xfrm>
            <a:off x="816436" y="13439397"/>
            <a:ext cx="1718958" cy="2595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hlinkClick r:id="rId4" action="ppaction://hlinksldjump"/>
            <a:extLst>
              <a:ext uri="{FF2B5EF4-FFF2-40B4-BE49-F238E27FC236}">
                <a16:creationId xmlns:a16="http://schemas.microsoft.com/office/drawing/2014/main" id="{A8C4C0A5-593C-C38B-C763-5963BCB51F1E}"/>
              </a:ext>
            </a:extLst>
          </p:cNvPr>
          <p:cNvSpPr/>
          <p:nvPr/>
        </p:nvSpPr>
        <p:spPr>
          <a:xfrm>
            <a:off x="833387" y="13639228"/>
            <a:ext cx="1718958" cy="295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hlinkClick r:id="rId5" action="ppaction://hlinksldjump"/>
            <a:extLst>
              <a:ext uri="{FF2B5EF4-FFF2-40B4-BE49-F238E27FC236}">
                <a16:creationId xmlns:a16="http://schemas.microsoft.com/office/drawing/2014/main" id="{15B62901-A65F-86E0-E13F-194A0E45FD0F}"/>
              </a:ext>
            </a:extLst>
          </p:cNvPr>
          <p:cNvSpPr>
            <a:spLocks/>
          </p:cNvSpPr>
          <p:nvPr/>
        </p:nvSpPr>
        <p:spPr>
          <a:xfrm>
            <a:off x="455121" y="11443700"/>
            <a:ext cx="1608371" cy="2022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3">
            <a:extLst>
              <a:ext uri="{FF2B5EF4-FFF2-40B4-BE49-F238E27FC236}">
                <a16:creationId xmlns:a16="http://schemas.microsoft.com/office/drawing/2014/main" id="{987454F5-D160-00C5-4C71-587AF890587B}"/>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a:t>
            </a:fld>
            <a:endParaRPr lang="en-US"/>
          </a:p>
        </p:txBody>
      </p:sp>
      <p:sp>
        <p:nvSpPr>
          <p:cNvPr id="18" name="ZoneTexte 17">
            <a:extLst>
              <a:ext uri="{FF2B5EF4-FFF2-40B4-BE49-F238E27FC236}">
                <a16:creationId xmlns:a16="http://schemas.microsoft.com/office/drawing/2014/main" id="{3F78F7F8-208C-BEBD-A91D-93AA229CFC5B}"/>
              </a:ext>
            </a:extLst>
          </p:cNvPr>
          <p:cNvSpPr txBox="1"/>
          <p:nvPr/>
        </p:nvSpPr>
        <p:spPr>
          <a:xfrm>
            <a:off x="914400" y="1848256"/>
            <a:ext cx="8910536" cy="369332"/>
          </a:xfrm>
          <a:prstGeom prst="rect">
            <a:avLst/>
          </a:prstGeom>
          <a:noFill/>
        </p:spPr>
        <p:txBody>
          <a:bodyPr wrap="square" rtlCol="0">
            <a:spAutoFit/>
          </a:bodyPr>
          <a:lstStyle/>
          <a:p>
            <a:r>
              <a:rPr lang="fr-FR" b="1"/>
              <a:t>Table des matières </a:t>
            </a:r>
          </a:p>
        </p:txBody>
      </p:sp>
      <p:sp>
        <p:nvSpPr>
          <p:cNvPr id="3" name="ZoneTexte 2">
            <a:extLst>
              <a:ext uri="{FF2B5EF4-FFF2-40B4-BE49-F238E27FC236}">
                <a16:creationId xmlns:a16="http://schemas.microsoft.com/office/drawing/2014/main" id="{724831CF-2DDD-B112-305B-F4B98B677116}"/>
              </a:ext>
            </a:extLst>
          </p:cNvPr>
          <p:cNvSpPr txBox="1"/>
          <p:nvPr/>
        </p:nvSpPr>
        <p:spPr>
          <a:xfrm>
            <a:off x="796260" y="2438402"/>
            <a:ext cx="10693400" cy="12034064"/>
          </a:xfrm>
          <a:prstGeom prst="rect">
            <a:avLst/>
          </a:prstGeom>
          <a:noFill/>
        </p:spPr>
        <p:txBody>
          <a:bodyPr wrap="square" lIns="91440" tIns="45720" rIns="91440" bIns="45720" rtlCol="0" anchor="t">
            <a:spAutoFit/>
          </a:bodyPr>
          <a:lstStyle/>
          <a:p>
            <a:pPr algn="r"/>
            <a:r>
              <a:rPr lang="fr-FR"/>
              <a:t>……………………………………………………………………………………………….…………….. 3</a:t>
            </a:r>
          </a:p>
          <a:p>
            <a:pPr algn="r"/>
            <a:endParaRPr lang="fr-FR" sz="1600"/>
          </a:p>
          <a:p>
            <a:pPr algn="r"/>
            <a:r>
              <a:rPr lang="fr-FR" sz="1600"/>
              <a:t>	</a:t>
            </a:r>
            <a:r>
              <a:rPr lang="fr-FR" sz="1600">
                <a:solidFill>
                  <a:srgbClr val="7030A0"/>
                </a:solidFill>
              </a:rPr>
              <a:t> </a:t>
            </a:r>
            <a:r>
              <a:rPr lang="fr-FR" sz="1600"/>
              <a:t>….…………………………………………………………………………………………………..……………… 3</a:t>
            </a:r>
          </a:p>
          <a:p>
            <a:pPr algn="r"/>
            <a:r>
              <a:rPr lang="fr-FR" sz="1600"/>
              <a:t>	………………………………………………..……………………………………………………………………………. 3</a:t>
            </a:r>
          </a:p>
          <a:p>
            <a:pPr algn="r"/>
            <a:r>
              <a:rPr lang="fr-FR" sz="1600"/>
              <a:t>	……………………………………………………………………………………………….………………………………………….. 3</a:t>
            </a:r>
          </a:p>
          <a:p>
            <a:pPr algn="r"/>
            <a:endParaRPr lang="fr-FR" sz="1600"/>
          </a:p>
          <a:p>
            <a:pPr algn="r"/>
            <a:r>
              <a:rPr lang="fr-FR" sz="1600"/>
              <a:t>..…………….…………………………………………………………………………………….. 4</a:t>
            </a:r>
          </a:p>
          <a:p>
            <a:pPr algn="r"/>
            <a:endParaRPr lang="fr-FR" sz="1600"/>
          </a:p>
          <a:p>
            <a:pPr algn="r"/>
            <a:r>
              <a:rPr lang="fr-FR" sz="1600"/>
              <a:t>………………………………………………………………………………………………………………….. 4</a:t>
            </a:r>
          </a:p>
          <a:p>
            <a:pPr algn="r"/>
            <a:r>
              <a:rPr lang="fr-FR" sz="1600"/>
              <a:t>		…….…...………………………………………………………………………………………………….. 4</a:t>
            </a:r>
          </a:p>
          <a:p>
            <a:pPr algn="r"/>
            <a:r>
              <a:rPr lang="fr-FR" sz="1600"/>
              <a:t>			…….…………………..………………………….……………………….……………… 5</a:t>
            </a:r>
          </a:p>
          <a:p>
            <a:pPr algn="r"/>
            <a:r>
              <a:rPr lang="fr-FR" sz="1600"/>
              <a:t>		</a:t>
            </a:r>
            <a:r>
              <a:rPr lang="fr-FR" sz="1600">
                <a:latin typeface="+mj-lt"/>
              </a:rPr>
              <a:t>………..………………………………….………………………………………………………………………. 10</a:t>
            </a:r>
          </a:p>
          <a:p>
            <a:pPr algn="r"/>
            <a:r>
              <a:rPr lang="fr-FR" sz="1600">
                <a:latin typeface="+mj-lt"/>
              </a:rPr>
              <a:t>			……………………………………………..………………………………………………….11</a:t>
            </a:r>
          </a:p>
          <a:p>
            <a:pPr algn="r"/>
            <a:r>
              <a:rPr lang="fr-FR" sz="1600">
                <a:latin typeface="+mj-lt"/>
              </a:rPr>
              <a:t>		</a:t>
            </a:r>
            <a:r>
              <a:rPr lang="fr-FR" sz="1600">
                <a:solidFill>
                  <a:srgbClr val="000000"/>
                </a:solidFill>
                <a:latin typeface="Aptos"/>
              </a:rPr>
              <a:t>…………….……………………………………………….. 14</a:t>
            </a:r>
          </a:p>
          <a:p>
            <a:pPr algn="r"/>
            <a:r>
              <a:rPr lang="fr-FR" sz="1600">
                <a:solidFill>
                  <a:srgbClr val="000000"/>
                </a:solidFill>
                <a:latin typeface="Aptos"/>
              </a:rPr>
              <a:t>			…</a:t>
            </a:r>
            <a:r>
              <a:rPr lang="fr-FR" sz="1600"/>
              <a:t>..…………………….……….. 15</a:t>
            </a:r>
          </a:p>
          <a:p>
            <a:pPr algn="r"/>
            <a:endParaRPr lang="fr-FR" sz="1600"/>
          </a:p>
          <a:p>
            <a:pPr algn="r"/>
            <a:r>
              <a:rPr lang="fr-FR" sz="1600"/>
              <a:t>	</a:t>
            </a:r>
            <a:r>
              <a:rPr lang="fr-FR" sz="1600">
                <a:latin typeface="+mj-lt"/>
              </a:rPr>
              <a:t>………………………………………………………………………………………………………………………. 20</a:t>
            </a:r>
          </a:p>
          <a:p>
            <a:pPr algn="r"/>
            <a:endParaRPr lang="fr-FR" sz="1600">
              <a:latin typeface="+mj-lt"/>
            </a:endParaRPr>
          </a:p>
          <a:p>
            <a:pPr algn="r"/>
            <a:r>
              <a:rPr lang="fr-FR" sz="1600">
                <a:latin typeface="+mj-lt"/>
              </a:rPr>
              <a:t>……………………………….………………………………………….. 21</a:t>
            </a:r>
          </a:p>
          <a:p>
            <a:pPr algn="r"/>
            <a:endParaRPr lang="fr-FR" sz="1600">
              <a:latin typeface="+mj-lt"/>
            </a:endParaRPr>
          </a:p>
          <a:p>
            <a:pPr algn="r"/>
            <a:r>
              <a:rPr lang="fr-FR" sz="1600">
                <a:latin typeface="+mj-lt"/>
              </a:rPr>
              <a:t>	</a:t>
            </a:r>
            <a:r>
              <a:rPr lang="fr-FR" sz="1600">
                <a:latin typeface="Aptos Display"/>
              </a:rPr>
              <a:t>…………………………………………………………………………………………………….. 21</a:t>
            </a:r>
          </a:p>
          <a:p>
            <a:pPr algn="r"/>
            <a:r>
              <a:rPr lang="fr-FR" sz="1600">
                <a:latin typeface="Aptos Display"/>
              </a:rPr>
              <a:t>	</a:t>
            </a:r>
          </a:p>
          <a:p>
            <a:pPr algn="r"/>
            <a:r>
              <a:rPr lang="fr-FR" sz="1600">
                <a:latin typeface="Aptos Display"/>
              </a:rPr>
              <a:t>	……….………………………………………..……………………………………………………………… 21</a:t>
            </a:r>
          </a:p>
          <a:p>
            <a:pPr algn="r"/>
            <a:r>
              <a:rPr lang="fr-FR" sz="1600">
                <a:latin typeface="Aptos Display"/>
              </a:rPr>
              <a:t>			…....…………………………..…………………………………………………………. 23</a:t>
            </a:r>
          </a:p>
          <a:p>
            <a:pPr algn="r"/>
            <a:endParaRPr lang="fr-FR" sz="1600">
              <a:latin typeface="Aptos Display" panose="020B0004020202020204" pitchFamily="34" charset="0"/>
            </a:endParaRPr>
          </a:p>
          <a:p>
            <a:pPr algn="r"/>
            <a:r>
              <a:rPr lang="fr-FR" sz="1600"/>
              <a:t>	…….……………………………………………………………………………………………………….… 28</a:t>
            </a:r>
          </a:p>
          <a:p>
            <a:pPr algn="r"/>
            <a:r>
              <a:rPr lang="fr-FR" sz="1600"/>
              <a:t>			……….…………….…………………………………………………………………. 29</a:t>
            </a:r>
          </a:p>
          <a:p>
            <a:pPr algn="r"/>
            <a:endParaRPr lang="fr-FR" sz="1600"/>
          </a:p>
          <a:p>
            <a:pPr algn="r"/>
            <a:r>
              <a:rPr lang="fr-FR" sz="1600"/>
              <a:t>…………………………………………………………………………………..………33 …………………………………..………………………………………………………………………………34</a:t>
            </a:r>
          </a:p>
          <a:p>
            <a:pPr algn="r"/>
            <a:r>
              <a:rPr lang="fr-FR" sz="1600"/>
              <a:t>		…….……..……………………………………………………………………... 35</a:t>
            </a:r>
          </a:p>
          <a:p>
            <a:pPr algn="r"/>
            <a:r>
              <a:rPr lang="fr-FR" sz="1600"/>
              <a:t>			…….….……………………………………………………… 36</a:t>
            </a:r>
          </a:p>
          <a:p>
            <a:pPr algn="r"/>
            <a:r>
              <a:rPr lang="fr-FR" sz="1600"/>
              <a:t>		…..……..………………………….……………………………..…………….……………….. 38</a:t>
            </a:r>
          </a:p>
          <a:p>
            <a:pPr algn="r"/>
            <a:r>
              <a:rPr lang="fr-FR" sz="1600"/>
              <a:t>			                                            ……..….…………….……………………….……………………………………….. 41	……....……………….……………..………………………………………………….... 43</a:t>
            </a:r>
          </a:p>
          <a:p>
            <a:pPr algn="r"/>
            <a:r>
              <a:rPr lang="fr-FR" sz="1600"/>
              <a:t>			</a:t>
            </a:r>
            <a:r>
              <a:rPr lang="fr-FR" sz="1400"/>
              <a:t>…..……</a:t>
            </a:r>
            <a:r>
              <a:rPr lang="fr-FR" sz="1600"/>
              <a:t>…………………………………..……………………………………………………… 44</a:t>
            </a:r>
          </a:p>
          <a:p>
            <a:pPr algn="r"/>
            <a:r>
              <a:rPr lang="fr-FR" sz="1600"/>
              <a:t>		</a:t>
            </a:r>
            <a:r>
              <a:rPr lang="fr-FR" sz="1400"/>
              <a:t>	………………………</a:t>
            </a:r>
            <a:r>
              <a:rPr lang="fr-FR" sz="1600"/>
              <a:t>………………………………………..……….……………………………………………… 46</a:t>
            </a:r>
          </a:p>
          <a:p>
            <a:pPr algn="r"/>
            <a:r>
              <a:rPr lang="fr-FR" sz="1600"/>
              <a:t>			……………………………….………………………………………………………………………. 47</a:t>
            </a:r>
          </a:p>
          <a:p>
            <a:pPr algn="r"/>
            <a:r>
              <a:rPr lang="fr-FR" sz="1600"/>
              <a:t>			…………….………….……………………………………………………………………. 48</a:t>
            </a:r>
          </a:p>
          <a:p>
            <a:pPr algn="r"/>
            <a:r>
              <a:rPr lang="fr-FR" sz="1600"/>
              <a:t>		</a:t>
            </a:r>
            <a:r>
              <a:rPr lang="fr-FR" sz="1400"/>
              <a:t>	………</a:t>
            </a:r>
            <a:r>
              <a:rPr lang="fr-FR" sz="1600"/>
              <a:t>………………………..……………..…………………………………………………. 49</a:t>
            </a:r>
          </a:p>
          <a:p>
            <a:pPr algn="r"/>
            <a:endParaRPr lang="fr-FR" sz="1600"/>
          </a:p>
          <a:p>
            <a:pPr algn="r"/>
            <a:r>
              <a:rPr lang="fr-FR" sz="1600"/>
              <a:t>…………………………………………….……………………………………………………………………………………………….. 50</a:t>
            </a:r>
          </a:p>
          <a:p>
            <a:pPr algn="r"/>
            <a:endParaRPr lang="fr-FR" sz="1600">
              <a:solidFill>
                <a:schemeClr val="accent6"/>
              </a:solidFill>
            </a:endParaRPr>
          </a:p>
          <a:p>
            <a:pPr algn="r"/>
            <a:r>
              <a:rPr lang="fr-FR" sz="1600"/>
              <a:t>….………………………..…………………………………..……………………………………………………………………..  51</a:t>
            </a:r>
          </a:p>
          <a:p>
            <a:pPr algn="r"/>
            <a:endParaRPr lang="fr-FR" sz="1600"/>
          </a:p>
          <a:p>
            <a:pPr algn="r"/>
            <a:endParaRPr lang="fr-FR" sz="1600"/>
          </a:p>
          <a:p>
            <a:r>
              <a:rPr lang="fr-FR" sz="1600"/>
              <a:t>Cliquer sur l’icône             pour revenir au sommaire</a:t>
            </a:r>
          </a:p>
          <a:p>
            <a:endParaRPr lang="fr-FR" sz="1600"/>
          </a:p>
        </p:txBody>
      </p:sp>
      <p:grpSp>
        <p:nvGrpSpPr>
          <p:cNvPr id="6" name="Groupe 5">
            <a:extLst>
              <a:ext uri="{FF2B5EF4-FFF2-40B4-BE49-F238E27FC236}">
                <a16:creationId xmlns:a16="http://schemas.microsoft.com/office/drawing/2014/main" id="{F7C2EA3B-194B-A689-83A9-CB05C6DF3F1B}"/>
              </a:ext>
            </a:extLst>
          </p:cNvPr>
          <p:cNvGrpSpPr/>
          <p:nvPr/>
        </p:nvGrpSpPr>
        <p:grpSpPr>
          <a:xfrm>
            <a:off x="2539981" y="13654650"/>
            <a:ext cx="421861" cy="419762"/>
            <a:chOff x="11231752" y="95107"/>
            <a:chExt cx="825500" cy="812800"/>
          </a:xfrm>
        </p:grpSpPr>
        <p:sp>
          <p:nvSpPr>
            <p:cNvPr id="7" name="Ellipse 6">
              <a:extLst>
                <a:ext uri="{FF2B5EF4-FFF2-40B4-BE49-F238E27FC236}">
                  <a16:creationId xmlns:a16="http://schemas.microsoft.com/office/drawing/2014/main" id="{A40B738F-6FA0-45A7-7293-EB4EAE944A6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8" name="Graphique 3" descr="Logement avec un remplissage uni">
              <a:hlinkClick r:id="rId6" action="ppaction://hlinksldjump"/>
              <a:extLst>
                <a:ext uri="{FF2B5EF4-FFF2-40B4-BE49-F238E27FC236}">
                  <a16:creationId xmlns:a16="http://schemas.microsoft.com/office/drawing/2014/main" id="{3B1FF2A7-96C8-CA7F-1E49-8ABE7DE2E50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2318" y="219323"/>
              <a:ext cx="564366" cy="564366"/>
            </a:xfrm>
            <a:prstGeom prst="rect">
              <a:avLst/>
            </a:prstGeom>
          </p:spPr>
        </p:pic>
      </p:grpSp>
      <p:sp>
        <p:nvSpPr>
          <p:cNvPr id="14" name="Rectangle 13">
            <a:hlinkClick r:id="rId9" action="ppaction://hlinksldjump"/>
            <a:extLst>
              <a:ext uri="{FF2B5EF4-FFF2-40B4-BE49-F238E27FC236}">
                <a16:creationId xmlns:a16="http://schemas.microsoft.com/office/drawing/2014/main" id="{AF7821B7-DA88-91B1-9D46-D1F98D0E127D}"/>
              </a:ext>
            </a:extLst>
          </p:cNvPr>
          <p:cNvSpPr/>
          <p:nvPr/>
        </p:nvSpPr>
        <p:spPr>
          <a:xfrm>
            <a:off x="868681" y="2439245"/>
            <a:ext cx="2552298" cy="3693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accent6"/>
                </a:solidFill>
              </a:rPr>
              <a:t>I. Présentation du RAMA</a:t>
            </a:r>
            <a:endParaRPr lang="fr-FR"/>
          </a:p>
        </p:txBody>
      </p:sp>
      <p:sp>
        <p:nvSpPr>
          <p:cNvPr id="15" name="Rectangle 14">
            <a:hlinkClick r:id="rId9" action="ppaction://hlinksldjump"/>
            <a:extLst>
              <a:ext uri="{FF2B5EF4-FFF2-40B4-BE49-F238E27FC236}">
                <a16:creationId xmlns:a16="http://schemas.microsoft.com/office/drawing/2014/main" id="{D970DFD2-0B43-5596-17C9-E2F492BD8C43}"/>
              </a:ext>
            </a:extLst>
          </p:cNvPr>
          <p:cNvSpPr/>
          <p:nvPr/>
        </p:nvSpPr>
        <p:spPr>
          <a:xfrm>
            <a:off x="1276195" y="2983147"/>
            <a:ext cx="2552299" cy="7712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600">
                <a:solidFill>
                  <a:srgbClr val="7030A0"/>
                </a:solidFill>
              </a:rPr>
              <a:t>1. Réglementation actuelle</a:t>
            </a:r>
          </a:p>
          <a:p>
            <a:r>
              <a:rPr lang="fr-FR" sz="1600">
                <a:solidFill>
                  <a:srgbClr val="7030A0"/>
                </a:solidFill>
              </a:rPr>
              <a:t>2. Contexte et enjeux</a:t>
            </a:r>
          </a:p>
          <a:p>
            <a:r>
              <a:rPr lang="fr-FR" sz="1600">
                <a:solidFill>
                  <a:srgbClr val="7030A0"/>
                </a:solidFill>
              </a:rPr>
              <a:t>3. Objectifs</a:t>
            </a:r>
            <a:endParaRPr lang="fr-FR" sz="1600"/>
          </a:p>
        </p:txBody>
      </p:sp>
      <p:sp>
        <p:nvSpPr>
          <p:cNvPr id="16" name="Rectangle 15">
            <a:hlinkClick r:id="rId10" action="ppaction://hlinksldjump"/>
            <a:extLst>
              <a:ext uri="{FF2B5EF4-FFF2-40B4-BE49-F238E27FC236}">
                <a16:creationId xmlns:a16="http://schemas.microsoft.com/office/drawing/2014/main" id="{D6773000-913C-397C-CBFE-B2610A934681}"/>
              </a:ext>
            </a:extLst>
          </p:cNvPr>
          <p:cNvSpPr/>
          <p:nvPr/>
        </p:nvSpPr>
        <p:spPr>
          <a:xfrm>
            <a:off x="816436" y="3940484"/>
            <a:ext cx="4069515" cy="313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accent6"/>
                </a:solidFill>
              </a:rPr>
              <a:t>II. Méthode de connexion et de collecte</a:t>
            </a:r>
            <a:endParaRPr lang="fr-FR"/>
          </a:p>
        </p:txBody>
      </p:sp>
      <p:sp>
        <p:nvSpPr>
          <p:cNvPr id="17" name="Rectangle 16">
            <a:hlinkClick r:id="rId10" action="ppaction://hlinksldjump"/>
            <a:extLst>
              <a:ext uri="{FF2B5EF4-FFF2-40B4-BE49-F238E27FC236}">
                <a16:creationId xmlns:a16="http://schemas.microsoft.com/office/drawing/2014/main" id="{949AFF62-50CC-F6E6-E90D-D3025B245CDD}"/>
              </a:ext>
            </a:extLst>
          </p:cNvPr>
          <p:cNvSpPr/>
          <p:nvPr/>
        </p:nvSpPr>
        <p:spPr>
          <a:xfrm>
            <a:off x="1371134" y="4663236"/>
            <a:ext cx="3129816" cy="3504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a. Prérequis pour accéder à l’outil</a:t>
            </a:r>
          </a:p>
        </p:txBody>
      </p:sp>
      <p:sp>
        <p:nvSpPr>
          <p:cNvPr id="19" name="Rectangle 18">
            <a:hlinkClick r:id="rId11" action="ppaction://hlinksldjump"/>
            <a:extLst>
              <a:ext uri="{FF2B5EF4-FFF2-40B4-BE49-F238E27FC236}">
                <a16:creationId xmlns:a16="http://schemas.microsoft.com/office/drawing/2014/main" id="{8E8757EE-531C-E97D-7EF2-629BCCBED578}"/>
              </a:ext>
            </a:extLst>
          </p:cNvPr>
          <p:cNvSpPr/>
          <p:nvPr/>
        </p:nvSpPr>
        <p:spPr>
          <a:xfrm>
            <a:off x="1854201" y="4969848"/>
            <a:ext cx="3585414" cy="2208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j-lt"/>
              </a:rPr>
              <a:t>Vue détaillée : Prérequis pour accéder à l'outil</a:t>
            </a:r>
          </a:p>
        </p:txBody>
      </p:sp>
      <p:sp>
        <p:nvSpPr>
          <p:cNvPr id="20" name="Rectangle 19">
            <a:hlinkClick r:id="rId12" action="ppaction://hlinksldjump"/>
            <a:extLst>
              <a:ext uri="{FF2B5EF4-FFF2-40B4-BE49-F238E27FC236}">
                <a16:creationId xmlns:a16="http://schemas.microsoft.com/office/drawing/2014/main" id="{B6F8738A-BC90-ADB1-810D-D508B4BE717F}"/>
              </a:ext>
            </a:extLst>
          </p:cNvPr>
          <p:cNvSpPr/>
          <p:nvPr/>
        </p:nvSpPr>
        <p:spPr>
          <a:xfrm>
            <a:off x="1555704" y="5226741"/>
            <a:ext cx="2652902" cy="1981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j-lt"/>
              </a:rPr>
              <a:t>b. Modalités de connexion à l’outil</a:t>
            </a:r>
            <a:endParaRPr lang="fr-FR" sz="1400">
              <a:solidFill>
                <a:schemeClr val="tx1"/>
              </a:solidFill>
            </a:endParaRPr>
          </a:p>
        </p:txBody>
      </p:sp>
      <p:sp>
        <p:nvSpPr>
          <p:cNvPr id="21" name="Rectangle 20">
            <a:hlinkClick r:id="rId13" action="ppaction://hlinksldjump"/>
            <a:extLst>
              <a:ext uri="{FF2B5EF4-FFF2-40B4-BE49-F238E27FC236}">
                <a16:creationId xmlns:a16="http://schemas.microsoft.com/office/drawing/2014/main" id="{EA296F71-E5A8-E48A-DD5A-5BEEF282DCD3}"/>
              </a:ext>
            </a:extLst>
          </p:cNvPr>
          <p:cNvSpPr/>
          <p:nvPr/>
        </p:nvSpPr>
        <p:spPr>
          <a:xfrm>
            <a:off x="1921935" y="5465219"/>
            <a:ext cx="3488134" cy="2208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mj-lt"/>
              </a:rPr>
              <a:t>Vue détaillée : Modalités de connexion à l'outil</a:t>
            </a:r>
            <a:endParaRPr lang="fr-FR" sz="1400">
              <a:solidFill>
                <a:schemeClr val="tx1"/>
              </a:solidFill>
            </a:endParaRPr>
          </a:p>
        </p:txBody>
      </p:sp>
      <p:sp>
        <p:nvSpPr>
          <p:cNvPr id="22" name="Rectangle 21">
            <a:hlinkClick r:id="rId14" action="ppaction://hlinksldjump"/>
            <a:extLst>
              <a:ext uri="{FF2B5EF4-FFF2-40B4-BE49-F238E27FC236}">
                <a16:creationId xmlns:a16="http://schemas.microsoft.com/office/drawing/2014/main" id="{6613BA9E-3BFC-55B5-769E-3F74BACDE04E}"/>
              </a:ext>
            </a:extLst>
          </p:cNvPr>
          <p:cNvSpPr/>
          <p:nvPr/>
        </p:nvSpPr>
        <p:spPr>
          <a:xfrm>
            <a:off x="1444359" y="5696514"/>
            <a:ext cx="5830201" cy="2208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a:latin typeface="+mj-lt"/>
              </a:rPr>
              <a:t>c</a:t>
            </a:r>
            <a:r>
              <a:rPr lang="fr-FR" sz="1400">
                <a:solidFill>
                  <a:schemeClr val="tx1"/>
                </a:solidFill>
                <a:latin typeface="+mj-lt"/>
              </a:rPr>
              <a:t>c. Modalités de connexion à l’outil : Procédure en cas de mot de passe oublié </a:t>
            </a:r>
          </a:p>
        </p:txBody>
      </p:sp>
      <p:sp>
        <p:nvSpPr>
          <p:cNvPr id="23" name="Rectangle 22">
            <a:hlinkClick r:id="rId15" action="ppaction://hlinksldjump"/>
            <a:extLst>
              <a:ext uri="{FF2B5EF4-FFF2-40B4-BE49-F238E27FC236}">
                <a16:creationId xmlns:a16="http://schemas.microsoft.com/office/drawing/2014/main" id="{2C8BCB56-CA12-2CBF-FEA3-A8295906D57F}"/>
              </a:ext>
            </a:extLst>
          </p:cNvPr>
          <p:cNvSpPr/>
          <p:nvPr/>
        </p:nvSpPr>
        <p:spPr>
          <a:xfrm>
            <a:off x="1903665" y="5942066"/>
            <a:ext cx="7049352" cy="2386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Vue détaillée : Modalités de connexion à l'outil - Procédure en cas de mot de passe oublié</a:t>
            </a:r>
          </a:p>
        </p:txBody>
      </p:sp>
      <p:sp>
        <p:nvSpPr>
          <p:cNvPr id="25" name="Rectangle 24">
            <a:hlinkClick r:id="rId16" action="ppaction://hlinksldjump"/>
            <a:extLst>
              <a:ext uri="{FF2B5EF4-FFF2-40B4-BE49-F238E27FC236}">
                <a16:creationId xmlns:a16="http://schemas.microsoft.com/office/drawing/2014/main" id="{40E30996-E1D4-BD2E-D1C1-83960F474556}"/>
              </a:ext>
            </a:extLst>
          </p:cNvPr>
          <p:cNvSpPr/>
          <p:nvPr/>
        </p:nvSpPr>
        <p:spPr>
          <a:xfrm>
            <a:off x="1195094" y="6399421"/>
            <a:ext cx="2910885" cy="2742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solidFill>
                  <a:srgbClr val="7030A0"/>
                </a:solidFill>
                <a:latin typeface="+mj-lt"/>
              </a:rPr>
              <a:t>2. Collecte des données RAMA</a:t>
            </a:r>
            <a:endParaRPr lang="fr-FR" sz="1600"/>
          </a:p>
        </p:txBody>
      </p:sp>
      <p:sp>
        <p:nvSpPr>
          <p:cNvPr id="27" name="Rectangle 26">
            <a:hlinkClick r:id="rId3" action="ppaction://hlinksldjump"/>
            <a:extLst>
              <a:ext uri="{FF2B5EF4-FFF2-40B4-BE49-F238E27FC236}">
                <a16:creationId xmlns:a16="http://schemas.microsoft.com/office/drawing/2014/main" id="{BDD10350-9091-050F-AEF8-EA80F0B2699A}"/>
              </a:ext>
            </a:extLst>
          </p:cNvPr>
          <p:cNvSpPr/>
          <p:nvPr/>
        </p:nvSpPr>
        <p:spPr>
          <a:xfrm>
            <a:off x="1259306" y="7360459"/>
            <a:ext cx="3869355" cy="3137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solidFill>
                  <a:srgbClr val="7030A0"/>
                </a:solidFill>
                <a:latin typeface="Aptos Display"/>
              </a:rPr>
              <a:t>1. Processus global de dépôt et de signature</a:t>
            </a:r>
            <a:endParaRPr lang="fr-FR" sz="1600"/>
          </a:p>
        </p:txBody>
      </p:sp>
      <p:sp>
        <p:nvSpPr>
          <p:cNvPr id="28" name="Rectangle 27">
            <a:hlinkClick r:id="rId3" action="ppaction://hlinksldjump"/>
            <a:extLst>
              <a:ext uri="{FF2B5EF4-FFF2-40B4-BE49-F238E27FC236}">
                <a16:creationId xmlns:a16="http://schemas.microsoft.com/office/drawing/2014/main" id="{8A3D8500-2829-917B-6DC2-51D57A099B55}"/>
              </a:ext>
            </a:extLst>
          </p:cNvPr>
          <p:cNvSpPr/>
          <p:nvPr/>
        </p:nvSpPr>
        <p:spPr>
          <a:xfrm>
            <a:off x="964338" y="7833132"/>
            <a:ext cx="3777881" cy="33126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solidFill>
                  <a:srgbClr val="7030A0"/>
                </a:solidFill>
                <a:latin typeface="Aptos Display"/>
              </a:rPr>
              <a:t>2. Parcours Médecin Coordonnateur</a:t>
            </a:r>
            <a:endParaRPr lang="fr-FR" sz="1600"/>
          </a:p>
        </p:txBody>
      </p:sp>
      <p:sp>
        <p:nvSpPr>
          <p:cNvPr id="29" name="Rectangle 28">
            <a:hlinkClick r:id="rId17" action="ppaction://hlinksldjump"/>
            <a:extLst>
              <a:ext uri="{FF2B5EF4-FFF2-40B4-BE49-F238E27FC236}">
                <a16:creationId xmlns:a16="http://schemas.microsoft.com/office/drawing/2014/main" id="{128A6D6E-AB67-060D-10F3-27F108C013D7}"/>
              </a:ext>
            </a:extLst>
          </p:cNvPr>
          <p:cNvSpPr/>
          <p:nvPr/>
        </p:nvSpPr>
        <p:spPr>
          <a:xfrm>
            <a:off x="1950722" y="8134466"/>
            <a:ext cx="3732158" cy="2327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latin typeface="Aptos Display"/>
              </a:rPr>
              <a:t>Vue détaillée : Parcours Médecin Coordonnateur</a:t>
            </a:r>
            <a:endParaRPr lang="fr-FR" sz="1400">
              <a:solidFill>
                <a:schemeClr val="tx1"/>
              </a:solidFill>
            </a:endParaRPr>
          </a:p>
        </p:txBody>
      </p:sp>
      <p:sp>
        <p:nvSpPr>
          <p:cNvPr id="30" name="Rectangle 29">
            <a:hlinkClick r:id="rId18" action="ppaction://hlinksldjump"/>
            <a:extLst>
              <a:ext uri="{FF2B5EF4-FFF2-40B4-BE49-F238E27FC236}">
                <a16:creationId xmlns:a16="http://schemas.microsoft.com/office/drawing/2014/main" id="{E027ABBE-2027-E5D7-9B9B-91DFED82758D}"/>
              </a:ext>
            </a:extLst>
          </p:cNvPr>
          <p:cNvSpPr/>
          <p:nvPr/>
        </p:nvSpPr>
        <p:spPr>
          <a:xfrm>
            <a:off x="1164149" y="8577228"/>
            <a:ext cx="3091653" cy="3011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solidFill>
                  <a:srgbClr val="7030A0"/>
                </a:solidFill>
              </a:rPr>
              <a:t>3. Parcours Directeur d’EHPAD</a:t>
            </a:r>
            <a:endParaRPr lang="fr-FR" sz="1600"/>
          </a:p>
        </p:txBody>
      </p:sp>
      <p:sp>
        <p:nvSpPr>
          <p:cNvPr id="31" name="Rectangle 30">
            <a:hlinkClick r:id="rId19" action="ppaction://hlinksldjump"/>
            <a:extLst>
              <a:ext uri="{FF2B5EF4-FFF2-40B4-BE49-F238E27FC236}">
                <a16:creationId xmlns:a16="http://schemas.microsoft.com/office/drawing/2014/main" id="{EC867586-A08C-CCD8-1D25-E51F69658D24}"/>
              </a:ext>
            </a:extLst>
          </p:cNvPr>
          <p:cNvSpPr/>
          <p:nvPr/>
        </p:nvSpPr>
        <p:spPr>
          <a:xfrm>
            <a:off x="1954464" y="8888109"/>
            <a:ext cx="3660811" cy="2022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Vue détaillée : Parcours Directeurs d'EHPAD</a:t>
            </a:r>
          </a:p>
        </p:txBody>
      </p:sp>
      <p:sp>
        <p:nvSpPr>
          <p:cNvPr id="32" name="Rectangle 31">
            <a:hlinkClick r:id="rId20" action="ppaction://hlinksldjump"/>
            <a:extLst>
              <a:ext uri="{FF2B5EF4-FFF2-40B4-BE49-F238E27FC236}">
                <a16:creationId xmlns:a16="http://schemas.microsoft.com/office/drawing/2014/main" id="{257D5FA2-468F-1E90-DAB4-1C7D0A9B1896}"/>
              </a:ext>
            </a:extLst>
          </p:cNvPr>
          <p:cNvSpPr/>
          <p:nvPr/>
        </p:nvSpPr>
        <p:spPr>
          <a:xfrm>
            <a:off x="729887" y="9293233"/>
            <a:ext cx="4796323" cy="3074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accent6"/>
                </a:solidFill>
              </a:rPr>
              <a:t>IV. Consignes de remplissage du RAMA et FAQ</a:t>
            </a:r>
            <a:endParaRPr lang="fr-FR"/>
          </a:p>
        </p:txBody>
      </p:sp>
      <p:sp>
        <p:nvSpPr>
          <p:cNvPr id="33" name="Rectangle 32">
            <a:hlinkClick r:id="rId21" action="ppaction://hlinksldjump"/>
            <a:extLst>
              <a:ext uri="{FF2B5EF4-FFF2-40B4-BE49-F238E27FC236}">
                <a16:creationId xmlns:a16="http://schemas.microsoft.com/office/drawing/2014/main" id="{3D2075DE-C43C-DB02-40ED-43447BC750DF}"/>
              </a:ext>
            </a:extLst>
          </p:cNvPr>
          <p:cNvSpPr/>
          <p:nvPr/>
        </p:nvSpPr>
        <p:spPr>
          <a:xfrm>
            <a:off x="796260" y="12493099"/>
            <a:ext cx="1407694" cy="295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accent6"/>
                </a:solidFill>
              </a:rPr>
              <a:t>V. Glossaire</a:t>
            </a:r>
            <a:endParaRPr lang="fr-FR"/>
          </a:p>
        </p:txBody>
      </p:sp>
      <p:sp>
        <p:nvSpPr>
          <p:cNvPr id="36" name="Rectangle 35">
            <a:hlinkClick r:id="rId22" action="ppaction://hlinksldjump"/>
            <a:extLst>
              <a:ext uri="{FF2B5EF4-FFF2-40B4-BE49-F238E27FC236}">
                <a16:creationId xmlns:a16="http://schemas.microsoft.com/office/drawing/2014/main" id="{0FB356F9-8B8A-CBAD-B435-85578951B3B1}"/>
              </a:ext>
            </a:extLst>
          </p:cNvPr>
          <p:cNvSpPr>
            <a:spLocks/>
          </p:cNvSpPr>
          <p:nvPr/>
        </p:nvSpPr>
        <p:spPr>
          <a:xfrm>
            <a:off x="1936489" y="9603853"/>
            <a:ext cx="2097224" cy="2392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Etablissement</a:t>
            </a:r>
          </a:p>
        </p:txBody>
      </p:sp>
      <p:sp>
        <p:nvSpPr>
          <p:cNvPr id="38" name="Rectangle 37">
            <a:hlinkClick r:id="rId23" action="ppaction://hlinksldjump"/>
            <a:extLst>
              <a:ext uri="{FF2B5EF4-FFF2-40B4-BE49-F238E27FC236}">
                <a16:creationId xmlns:a16="http://schemas.microsoft.com/office/drawing/2014/main" id="{207FF140-1481-748C-D97F-1236015D15B0}"/>
              </a:ext>
            </a:extLst>
          </p:cNvPr>
          <p:cNvSpPr>
            <a:spLocks/>
          </p:cNvSpPr>
          <p:nvPr/>
        </p:nvSpPr>
        <p:spPr>
          <a:xfrm>
            <a:off x="2017523" y="10081649"/>
            <a:ext cx="5068450" cy="2409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Mouvements des résidents en hébergement permanent</a:t>
            </a:r>
          </a:p>
        </p:txBody>
      </p:sp>
      <p:sp>
        <p:nvSpPr>
          <p:cNvPr id="39" name="Rectangle 38">
            <a:hlinkClick r:id="rId24" action="ppaction://hlinksldjump"/>
            <a:extLst>
              <a:ext uri="{FF2B5EF4-FFF2-40B4-BE49-F238E27FC236}">
                <a16:creationId xmlns:a16="http://schemas.microsoft.com/office/drawing/2014/main" id="{D2D8F550-43A9-21F2-69B1-8641E62921E1}"/>
              </a:ext>
            </a:extLst>
          </p:cNvPr>
          <p:cNvSpPr>
            <a:spLocks/>
          </p:cNvSpPr>
          <p:nvPr/>
        </p:nvSpPr>
        <p:spPr>
          <a:xfrm>
            <a:off x="2022659" y="10299947"/>
            <a:ext cx="2792169" cy="2811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Onglet : Protocoles et évaluations</a:t>
            </a:r>
          </a:p>
        </p:txBody>
      </p:sp>
      <p:sp>
        <p:nvSpPr>
          <p:cNvPr id="40" name="Rectangle 39">
            <a:hlinkClick r:id="rId25" action="ppaction://hlinksldjump"/>
            <a:extLst>
              <a:ext uri="{FF2B5EF4-FFF2-40B4-BE49-F238E27FC236}">
                <a16:creationId xmlns:a16="http://schemas.microsoft.com/office/drawing/2014/main" id="{6BE289CA-4AE6-9D99-4B80-88CE432BA5CF}"/>
              </a:ext>
            </a:extLst>
          </p:cNvPr>
          <p:cNvSpPr>
            <a:spLocks/>
          </p:cNvSpPr>
          <p:nvPr/>
        </p:nvSpPr>
        <p:spPr>
          <a:xfrm>
            <a:off x="2022658" y="10563888"/>
            <a:ext cx="3436697" cy="2646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Onglet : Activité médicale et paramédicale</a:t>
            </a:r>
          </a:p>
        </p:txBody>
      </p:sp>
      <p:sp>
        <p:nvSpPr>
          <p:cNvPr id="41" name="Rectangle 40">
            <a:hlinkClick r:id="rId26" action="ppaction://hlinksldjump"/>
            <a:extLst>
              <a:ext uri="{FF2B5EF4-FFF2-40B4-BE49-F238E27FC236}">
                <a16:creationId xmlns:a16="http://schemas.microsoft.com/office/drawing/2014/main" id="{2A17CA68-6DF0-CE6C-9C7D-0C1AAFE9B2CD}"/>
              </a:ext>
            </a:extLst>
          </p:cNvPr>
          <p:cNvSpPr>
            <a:spLocks/>
          </p:cNvSpPr>
          <p:nvPr/>
        </p:nvSpPr>
        <p:spPr>
          <a:xfrm>
            <a:off x="2017523" y="10847142"/>
            <a:ext cx="3201884" cy="1913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Prévention du risque infectieux</a:t>
            </a:r>
          </a:p>
        </p:txBody>
      </p:sp>
      <p:sp>
        <p:nvSpPr>
          <p:cNvPr id="42" name="Rectangle 41">
            <a:hlinkClick r:id="rId27" action="ppaction://hlinksldjump"/>
            <a:extLst>
              <a:ext uri="{FF2B5EF4-FFF2-40B4-BE49-F238E27FC236}">
                <a16:creationId xmlns:a16="http://schemas.microsoft.com/office/drawing/2014/main" id="{86EFAAD2-A51B-8426-ACA5-684F7D1CB260}"/>
              </a:ext>
            </a:extLst>
          </p:cNvPr>
          <p:cNvSpPr>
            <a:spLocks/>
          </p:cNvSpPr>
          <p:nvPr/>
        </p:nvSpPr>
        <p:spPr>
          <a:xfrm>
            <a:off x="2003124" y="11071850"/>
            <a:ext cx="2874293" cy="224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Gestion des médicaments</a:t>
            </a:r>
          </a:p>
        </p:txBody>
      </p:sp>
      <p:sp>
        <p:nvSpPr>
          <p:cNvPr id="44" name="Rectangle 43">
            <a:hlinkClick r:id="rId28" action="ppaction://hlinksldjump"/>
            <a:extLst>
              <a:ext uri="{FF2B5EF4-FFF2-40B4-BE49-F238E27FC236}">
                <a16:creationId xmlns:a16="http://schemas.microsoft.com/office/drawing/2014/main" id="{43CFE8B7-9879-8149-2D38-64B8CF6A78E1}"/>
              </a:ext>
            </a:extLst>
          </p:cNvPr>
          <p:cNvSpPr>
            <a:spLocks/>
          </p:cNvSpPr>
          <p:nvPr/>
        </p:nvSpPr>
        <p:spPr>
          <a:xfrm>
            <a:off x="2003124" y="11561130"/>
            <a:ext cx="2591570" cy="217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Ressources Humaines</a:t>
            </a:r>
          </a:p>
        </p:txBody>
      </p:sp>
      <p:sp>
        <p:nvSpPr>
          <p:cNvPr id="45" name="Rectangle 44">
            <a:hlinkClick r:id="rId29" action="ppaction://hlinksldjump"/>
            <a:extLst>
              <a:ext uri="{FF2B5EF4-FFF2-40B4-BE49-F238E27FC236}">
                <a16:creationId xmlns:a16="http://schemas.microsoft.com/office/drawing/2014/main" id="{E12BB362-E70F-BC47-51A1-C891B45B408F}"/>
              </a:ext>
            </a:extLst>
          </p:cNvPr>
          <p:cNvSpPr>
            <a:spLocks/>
          </p:cNvSpPr>
          <p:nvPr/>
        </p:nvSpPr>
        <p:spPr>
          <a:xfrm>
            <a:off x="2020552" y="11792349"/>
            <a:ext cx="3206066" cy="2435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Matériel médical dans l’EHPAD</a:t>
            </a:r>
          </a:p>
        </p:txBody>
      </p:sp>
      <p:sp>
        <p:nvSpPr>
          <p:cNvPr id="46" name="Rectangle 45">
            <a:hlinkClick r:id="rId30" action="ppaction://hlinksldjump"/>
            <a:extLst>
              <a:ext uri="{FF2B5EF4-FFF2-40B4-BE49-F238E27FC236}">
                <a16:creationId xmlns:a16="http://schemas.microsoft.com/office/drawing/2014/main" id="{2BE9079E-EE0C-10FD-C51C-6F51E5CF5679}"/>
              </a:ext>
            </a:extLst>
          </p:cNvPr>
          <p:cNvSpPr>
            <a:spLocks/>
          </p:cNvSpPr>
          <p:nvPr/>
        </p:nvSpPr>
        <p:spPr>
          <a:xfrm>
            <a:off x="1936489" y="12034246"/>
            <a:ext cx="3126575" cy="2595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Conventions et partenariats</a:t>
            </a:r>
          </a:p>
        </p:txBody>
      </p:sp>
      <p:sp>
        <p:nvSpPr>
          <p:cNvPr id="2" name="Rectangle 1">
            <a:hlinkClick r:id="rId3" action="ppaction://hlinksldjump"/>
            <a:extLst>
              <a:ext uri="{FF2B5EF4-FFF2-40B4-BE49-F238E27FC236}">
                <a16:creationId xmlns:a16="http://schemas.microsoft.com/office/drawing/2014/main" id="{7D6A8963-F44D-679A-4A52-D2BB913C0BE1}"/>
              </a:ext>
            </a:extLst>
          </p:cNvPr>
          <p:cNvSpPr/>
          <p:nvPr/>
        </p:nvSpPr>
        <p:spPr>
          <a:xfrm>
            <a:off x="618258" y="6730718"/>
            <a:ext cx="6008375" cy="3381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fr-FR" sz="1600">
              <a:latin typeface="+mj-lt"/>
            </a:endParaRPr>
          </a:p>
          <a:p>
            <a:pPr algn="r"/>
            <a:r>
              <a:rPr lang="fr-FR">
                <a:solidFill>
                  <a:schemeClr val="accent6"/>
                </a:solidFill>
                <a:latin typeface="+mj-lt"/>
              </a:rPr>
              <a:t>III. Parcours utilisateurs pour compléter et valider de le RAMA</a:t>
            </a:r>
            <a:endParaRPr lang="fr-FR"/>
          </a:p>
        </p:txBody>
      </p:sp>
      <p:sp>
        <p:nvSpPr>
          <p:cNvPr id="4" name="Rectangle 3">
            <a:hlinkClick r:id="rId5" action="ppaction://hlinksldjump"/>
            <a:extLst>
              <a:ext uri="{FF2B5EF4-FFF2-40B4-BE49-F238E27FC236}">
                <a16:creationId xmlns:a16="http://schemas.microsoft.com/office/drawing/2014/main" id="{85B7C020-6BF6-1BE0-BF3A-5A522FBFBD36}"/>
              </a:ext>
            </a:extLst>
          </p:cNvPr>
          <p:cNvSpPr>
            <a:spLocks/>
          </p:cNvSpPr>
          <p:nvPr/>
        </p:nvSpPr>
        <p:spPr>
          <a:xfrm>
            <a:off x="2002862" y="11317411"/>
            <a:ext cx="1743370" cy="2119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Onglet : Formations</a:t>
            </a:r>
          </a:p>
        </p:txBody>
      </p:sp>
      <p:sp>
        <p:nvSpPr>
          <p:cNvPr id="5" name="Rectangle 4">
            <a:hlinkClick r:id="rId10" action="ppaction://hlinksldjump"/>
            <a:extLst>
              <a:ext uri="{FF2B5EF4-FFF2-40B4-BE49-F238E27FC236}">
                <a16:creationId xmlns:a16="http://schemas.microsoft.com/office/drawing/2014/main" id="{F291052C-7BD0-5AD5-B2A7-A1E127F6F8D9}"/>
              </a:ext>
            </a:extLst>
          </p:cNvPr>
          <p:cNvSpPr/>
          <p:nvPr/>
        </p:nvSpPr>
        <p:spPr>
          <a:xfrm>
            <a:off x="868681" y="4413547"/>
            <a:ext cx="3155946" cy="3504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fr-FR" sz="1600">
                <a:solidFill>
                  <a:srgbClr val="7030A0"/>
                </a:solidFill>
              </a:rPr>
              <a:t>1. Connexion à l’outil SIDOBA </a:t>
            </a:r>
            <a:endParaRPr lang="fr-FR" sz="1600">
              <a:solidFill>
                <a:schemeClr val="tx1"/>
              </a:solidFill>
            </a:endParaRPr>
          </a:p>
        </p:txBody>
      </p:sp>
      <p:sp>
        <p:nvSpPr>
          <p:cNvPr id="37" name="Rectangle 36">
            <a:hlinkClick r:id="rId31" action="ppaction://hlinksldjump"/>
            <a:extLst>
              <a:ext uri="{FF2B5EF4-FFF2-40B4-BE49-F238E27FC236}">
                <a16:creationId xmlns:a16="http://schemas.microsoft.com/office/drawing/2014/main" id="{C5650653-5BF7-8300-D91F-EC48FCCE870E}"/>
              </a:ext>
            </a:extLst>
          </p:cNvPr>
          <p:cNvSpPr>
            <a:spLocks/>
          </p:cNvSpPr>
          <p:nvPr/>
        </p:nvSpPr>
        <p:spPr>
          <a:xfrm>
            <a:off x="2017523" y="9856948"/>
            <a:ext cx="3830827" cy="2092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solidFill>
                  <a:schemeClr val="tx1"/>
                </a:solidFill>
              </a:rPr>
              <a:t>Onglet : Population en hébergement permanent</a:t>
            </a:r>
          </a:p>
        </p:txBody>
      </p:sp>
      <p:sp>
        <p:nvSpPr>
          <p:cNvPr id="24" name="Rectangle 23">
            <a:hlinkClick r:id="rId4" action="ppaction://hlinksldjump"/>
            <a:extLst>
              <a:ext uri="{FF2B5EF4-FFF2-40B4-BE49-F238E27FC236}">
                <a16:creationId xmlns:a16="http://schemas.microsoft.com/office/drawing/2014/main" id="{F02E2AE6-8BB4-7C99-03F3-2E2912F82307}"/>
              </a:ext>
            </a:extLst>
          </p:cNvPr>
          <p:cNvSpPr/>
          <p:nvPr/>
        </p:nvSpPr>
        <p:spPr>
          <a:xfrm>
            <a:off x="757494" y="12969719"/>
            <a:ext cx="1880900" cy="295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accent6"/>
                </a:solidFill>
              </a:rPr>
              <a:t>VI. Contact utile</a:t>
            </a:r>
            <a:endParaRPr lang="fr-FR"/>
          </a:p>
        </p:txBody>
      </p:sp>
    </p:spTree>
    <p:extLst>
      <p:ext uri="{BB962C8B-B14F-4D97-AF65-F5344CB8AC3E}">
        <p14:creationId xmlns:p14="http://schemas.microsoft.com/office/powerpoint/2010/main" val="49637906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184D5-A783-F7AB-80E7-74F7F388342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CF49B03-4518-DC63-06BC-94FE967C0CCF}"/>
              </a:ext>
            </a:extLst>
          </p:cNvPr>
          <p:cNvSpPr/>
          <p:nvPr/>
        </p:nvSpPr>
        <p:spPr>
          <a:xfrm>
            <a:off x="672859" y="9228829"/>
            <a:ext cx="10939453" cy="392821"/>
          </a:xfrm>
          <a:prstGeom prst="rect">
            <a:avLst/>
          </a:prstGeom>
          <a:noFill/>
          <a:ln>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56" name="Rectangle 55">
            <a:extLst>
              <a:ext uri="{FF2B5EF4-FFF2-40B4-BE49-F238E27FC236}">
                <a16:creationId xmlns:a16="http://schemas.microsoft.com/office/drawing/2014/main" id="{0AD44D7F-F158-0A36-9889-494F67509C0A}"/>
              </a:ext>
            </a:extLst>
          </p:cNvPr>
          <p:cNvSpPr/>
          <p:nvPr/>
        </p:nvSpPr>
        <p:spPr>
          <a:xfrm>
            <a:off x="506628" y="2460580"/>
            <a:ext cx="11202772" cy="50832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55" name="Losange 54">
            <a:extLst>
              <a:ext uri="{FF2B5EF4-FFF2-40B4-BE49-F238E27FC236}">
                <a16:creationId xmlns:a16="http://schemas.microsoft.com/office/drawing/2014/main" id="{F1044D9F-FCB6-4FA7-8DFE-BDD01AF5F77D}"/>
              </a:ext>
            </a:extLst>
          </p:cNvPr>
          <p:cNvSpPr/>
          <p:nvPr/>
        </p:nvSpPr>
        <p:spPr>
          <a:xfrm>
            <a:off x="6714103" y="4161461"/>
            <a:ext cx="947855" cy="670211"/>
          </a:xfrm>
          <a:prstGeom prst="diamond">
            <a:avLst/>
          </a:prstGeom>
          <a:solidFill>
            <a:srgbClr val="D1D536"/>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fr-FR" sz="1100">
              <a:solidFill>
                <a:schemeClr val="tx1"/>
              </a:solidFill>
              <a:latin typeface="Calibri"/>
            </a:endParaRPr>
          </a:p>
        </p:txBody>
      </p:sp>
      <p:pic>
        <p:nvPicPr>
          <p:cNvPr id="13" name="Picture 2">
            <a:extLst>
              <a:ext uri="{FF2B5EF4-FFF2-40B4-BE49-F238E27FC236}">
                <a16:creationId xmlns:a16="http://schemas.microsoft.com/office/drawing/2014/main" id="{7D4A4C96-7BC5-66CD-EA45-4EF3F2473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0E55520-6BE2-A058-783F-79D85BA0E357}"/>
              </a:ext>
            </a:extLst>
          </p:cNvPr>
          <p:cNvSpPr txBox="1"/>
          <p:nvPr/>
        </p:nvSpPr>
        <p:spPr>
          <a:xfrm>
            <a:off x="1010866" y="1371397"/>
            <a:ext cx="7592178" cy="369332"/>
          </a:xfrm>
          <a:prstGeom prst="rect">
            <a:avLst/>
          </a:prstGeom>
          <a:noFill/>
        </p:spPr>
        <p:txBody>
          <a:bodyPr wrap="square" rtlCol="0">
            <a:spAutoFit/>
          </a:bodyPr>
          <a:lstStyle/>
          <a:p>
            <a:r>
              <a:rPr lang="fr-FR" b="1">
                <a:solidFill>
                  <a:srgbClr val="4EA72E"/>
                </a:solidFill>
              </a:rPr>
              <a:t>III. Parcours utilisateurs pour valider et compléter le RAMA </a:t>
            </a:r>
          </a:p>
        </p:txBody>
      </p:sp>
      <p:sp>
        <p:nvSpPr>
          <p:cNvPr id="3" name="ZoneTexte 2">
            <a:extLst>
              <a:ext uri="{FF2B5EF4-FFF2-40B4-BE49-F238E27FC236}">
                <a16:creationId xmlns:a16="http://schemas.microsoft.com/office/drawing/2014/main" id="{1AF8F720-1CBF-3D21-0DAD-0902C86E1802}"/>
              </a:ext>
            </a:extLst>
          </p:cNvPr>
          <p:cNvSpPr txBox="1"/>
          <p:nvPr/>
        </p:nvSpPr>
        <p:spPr>
          <a:xfrm>
            <a:off x="670584" y="2015075"/>
            <a:ext cx="8560340" cy="338554"/>
          </a:xfrm>
          <a:prstGeom prst="rect">
            <a:avLst/>
          </a:prstGeom>
          <a:noFill/>
        </p:spPr>
        <p:txBody>
          <a:bodyPr wrap="square" rtlCol="0">
            <a:spAutoFit/>
          </a:bodyPr>
          <a:lstStyle/>
          <a:p>
            <a:r>
              <a:rPr lang="fr-FR" sz="1600" b="1">
                <a:solidFill>
                  <a:srgbClr val="7030A0"/>
                </a:solidFill>
              </a:rPr>
              <a:t>1. Processus global de dépôt et de signature </a:t>
            </a:r>
          </a:p>
        </p:txBody>
      </p:sp>
      <p:sp>
        <p:nvSpPr>
          <p:cNvPr id="8" name="ZoneTexte 7">
            <a:extLst>
              <a:ext uri="{FF2B5EF4-FFF2-40B4-BE49-F238E27FC236}">
                <a16:creationId xmlns:a16="http://schemas.microsoft.com/office/drawing/2014/main" id="{6BE44448-8EC8-FA19-04C5-5C2A58F47354}"/>
              </a:ext>
            </a:extLst>
          </p:cNvPr>
          <p:cNvSpPr txBox="1"/>
          <p:nvPr/>
        </p:nvSpPr>
        <p:spPr>
          <a:xfrm>
            <a:off x="709854" y="7080604"/>
            <a:ext cx="8560340" cy="954107"/>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600" b="1">
                <a:solidFill>
                  <a:srgbClr val="7030A0"/>
                </a:solidFill>
              </a:rPr>
              <a:t>2. Parcours Médecin Coordonnateur </a:t>
            </a:r>
          </a:p>
        </p:txBody>
      </p:sp>
      <p:sp>
        <p:nvSpPr>
          <p:cNvPr id="11" name="ZoneTexte 10">
            <a:extLst>
              <a:ext uri="{FF2B5EF4-FFF2-40B4-BE49-F238E27FC236}">
                <a16:creationId xmlns:a16="http://schemas.microsoft.com/office/drawing/2014/main" id="{16595777-23F6-0915-BDA4-3241FC734E90}"/>
              </a:ext>
            </a:extLst>
          </p:cNvPr>
          <p:cNvSpPr txBox="1"/>
          <p:nvPr/>
        </p:nvSpPr>
        <p:spPr>
          <a:xfrm>
            <a:off x="827854" y="9283098"/>
            <a:ext cx="10750707" cy="292388"/>
          </a:xfrm>
          <a:prstGeom prst="rect">
            <a:avLst/>
          </a:prstGeom>
          <a:noFill/>
        </p:spPr>
        <p:txBody>
          <a:bodyPr wrap="square" rtlCol="0">
            <a:spAutoFit/>
          </a:bodyPr>
          <a:lstStyle/>
          <a:p>
            <a:pPr algn="ctr"/>
            <a:r>
              <a:rPr lang="fr-FR" sz="1300" b="1"/>
              <a:t>Cas 1 : DUI avec intégration de la trame RAMA</a:t>
            </a:r>
          </a:p>
        </p:txBody>
      </p:sp>
      <p:sp>
        <p:nvSpPr>
          <p:cNvPr id="12" name="ZoneTexte 11">
            <a:extLst>
              <a:ext uri="{FF2B5EF4-FFF2-40B4-BE49-F238E27FC236}">
                <a16:creationId xmlns:a16="http://schemas.microsoft.com/office/drawing/2014/main" id="{5A6FEC08-4D86-F8B3-128D-5DDE5E2B47E8}"/>
              </a:ext>
            </a:extLst>
          </p:cNvPr>
          <p:cNvSpPr txBox="1"/>
          <p:nvPr/>
        </p:nvSpPr>
        <p:spPr>
          <a:xfrm>
            <a:off x="647184" y="9792723"/>
            <a:ext cx="10965127" cy="1892826"/>
          </a:xfrm>
          <a:prstGeom prst="rect">
            <a:avLst/>
          </a:prstGeom>
          <a:noFill/>
        </p:spPr>
        <p:txBody>
          <a:bodyPr wrap="square" rtlCol="0">
            <a:spAutoFit/>
          </a:bodyPr>
          <a:lstStyle/>
          <a:p>
            <a:pPr marL="285750" indent="-285750">
              <a:buFont typeface="Wingdings" panose="05000000000000000000" pitchFamily="2" charset="2"/>
              <a:buChar char="Ø"/>
            </a:pPr>
            <a:r>
              <a:rPr lang="fr-FR" sz="1300" b="1">
                <a:solidFill>
                  <a:srgbClr val="7030A0"/>
                </a:solidFill>
              </a:rPr>
              <a:t>Etape 1 </a:t>
            </a:r>
            <a:r>
              <a:rPr lang="fr-FR" sz="1300" b="1"/>
              <a:t>: </a:t>
            </a:r>
            <a:r>
              <a:rPr lang="fr-FR" sz="1300"/>
              <a:t>J’accède à la campagne en cours </a:t>
            </a:r>
          </a:p>
          <a:p>
            <a:pPr marL="285750" indent="-285750">
              <a:buFont typeface="Wingdings" panose="05000000000000000000" pitchFamily="2" charset="2"/>
              <a:buChar char="Ø"/>
            </a:pPr>
            <a:endParaRPr lang="fr-FR" sz="1300"/>
          </a:p>
          <a:p>
            <a:pPr marL="285750" indent="-285750">
              <a:buFont typeface="Wingdings" panose="05000000000000000000" pitchFamily="2" charset="2"/>
              <a:buChar char="Ø"/>
            </a:pPr>
            <a:r>
              <a:rPr lang="fr-FR" sz="1300" b="1">
                <a:solidFill>
                  <a:srgbClr val="7030A0"/>
                </a:solidFill>
              </a:rPr>
              <a:t>Etape 2 </a:t>
            </a:r>
            <a:r>
              <a:rPr lang="fr-FR" sz="1300" b="1"/>
              <a:t>: </a:t>
            </a:r>
            <a:r>
              <a:rPr lang="fr-FR" sz="1300"/>
              <a:t>Je choisis mon dossier  (FINESS ET de l’établissement) </a:t>
            </a:r>
          </a:p>
          <a:p>
            <a:pPr marL="285750" indent="-285750">
              <a:buFont typeface="Wingdings" panose="05000000000000000000" pitchFamily="2" charset="2"/>
              <a:buChar char="Ø"/>
            </a:pPr>
            <a:endParaRPr lang="fr-FR" sz="1300"/>
          </a:p>
          <a:p>
            <a:pPr marL="285750" indent="-285750">
              <a:buFont typeface="Wingdings" panose="05000000000000000000" pitchFamily="2" charset="2"/>
              <a:buChar char="Ø"/>
            </a:pPr>
            <a:r>
              <a:rPr lang="fr-FR" sz="1300" b="1">
                <a:solidFill>
                  <a:srgbClr val="7030A0"/>
                </a:solidFill>
              </a:rPr>
              <a:t>Etape 3 </a:t>
            </a:r>
            <a:r>
              <a:rPr lang="fr-FR" sz="1300"/>
              <a:t>: Je dépose mon fichier complété</a:t>
            </a:r>
          </a:p>
          <a:p>
            <a:endParaRPr lang="fr-FR" sz="1300"/>
          </a:p>
          <a:p>
            <a:pPr marL="285750" indent="-285750">
              <a:buFont typeface="Wingdings" panose="05000000000000000000" pitchFamily="2" charset="2"/>
              <a:buChar char="Ø"/>
            </a:pPr>
            <a:r>
              <a:rPr lang="fr-FR" sz="1300" b="1">
                <a:solidFill>
                  <a:srgbClr val="7030A0"/>
                </a:solidFill>
              </a:rPr>
              <a:t>Etape 4 </a:t>
            </a:r>
            <a:r>
              <a:rPr lang="fr-FR" sz="1300"/>
              <a:t>: je valide les données remplies </a:t>
            </a:r>
            <a:endParaRPr lang="fr-FR" sz="1300">
              <a:highlight>
                <a:srgbClr val="FFFF00"/>
              </a:highlight>
            </a:endParaRPr>
          </a:p>
          <a:p>
            <a:pPr marL="285750" indent="-285750">
              <a:buFont typeface="Wingdings" panose="05000000000000000000" pitchFamily="2" charset="2"/>
              <a:buChar char="Ø"/>
            </a:pPr>
            <a:endParaRPr lang="fr-FR" sz="1300">
              <a:highlight>
                <a:srgbClr val="FFFFFF"/>
              </a:highlight>
            </a:endParaRPr>
          </a:p>
          <a:p>
            <a:pPr marL="285750" indent="-285750">
              <a:buFont typeface="Wingdings" panose="05000000000000000000" pitchFamily="2" charset="2"/>
              <a:buChar char="Ø"/>
            </a:pPr>
            <a:r>
              <a:rPr lang="fr-FR" sz="1300" b="1">
                <a:solidFill>
                  <a:srgbClr val="7030A0"/>
                </a:solidFill>
                <a:highlight>
                  <a:srgbClr val="FFFFFF"/>
                </a:highlight>
              </a:rPr>
              <a:t>Etape 5 </a:t>
            </a:r>
            <a:r>
              <a:rPr lang="fr-FR" sz="1300">
                <a:highlight>
                  <a:srgbClr val="FFFFFF"/>
                </a:highlight>
              </a:rPr>
              <a:t>: Finalisation du fichier avec import des données ERRD et Galaad validées pour compléter le fichier </a:t>
            </a:r>
          </a:p>
        </p:txBody>
      </p:sp>
      <p:sp>
        <p:nvSpPr>
          <p:cNvPr id="14" name="ZoneTexte 13">
            <a:extLst>
              <a:ext uri="{FF2B5EF4-FFF2-40B4-BE49-F238E27FC236}">
                <a16:creationId xmlns:a16="http://schemas.microsoft.com/office/drawing/2014/main" id="{B1AB7663-25AB-FEA0-3E4A-F58308D8AB2F}"/>
              </a:ext>
            </a:extLst>
          </p:cNvPr>
          <p:cNvSpPr txBox="1"/>
          <p:nvPr/>
        </p:nvSpPr>
        <p:spPr>
          <a:xfrm>
            <a:off x="647185" y="12074851"/>
            <a:ext cx="10965127" cy="292388"/>
          </a:xfrm>
          <a:prstGeom prst="rect">
            <a:avLst/>
          </a:prstGeom>
          <a:noFill/>
        </p:spPr>
        <p:txBody>
          <a:bodyPr wrap="square" rtlCol="0">
            <a:spAutoFit/>
          </a:bodyPr>
          <a:lstStyle/>
          <a:p>
            <a:pPr algn="ctr"/>
            <a:r>
              <a:rPr lang="fr-FR" sz="1300" b="1"/>
              <a:t>Cas 2 : EHPAD avec DUI sans intégration de la trame RAMA  / EHPAD sans DUI</a:t>
            </a:r>
            <a:endParaRPr lang="en-US" sz="1300" b="1"/>
          </a:p>
        </p:txBody>
      </p:sp>
      <p:sp>
        <p:nvSpPr>
          <p:cNvPr id="15" name="ZoneTexte 14">
            <a:extLst>
              <a:ext uri="{FF2B5EF4-FFF2-40B4-BE49-F238E27FC236}">
                <a16:creationId xmlns:a16="http://schemas.microsoft.com/office/drawing/2014/main" id="{87662E61-5658-B366-4434-4C6F3BD87FD1}"/>
              </a:ext>
            </a:extLst>
          </p:cNvPr>
          <p:cNvSpPr txBox="1"/>
          <p:nvPr/>
        </p:nvSpPr>
        <p:spPr>
          <a:xfrm>
            <a:off x="613432" y="12753433"/>
            <a:ext cx="10965127" cy="2292935"/>
          </a:xfrm>
          <a:prstGeom prst="rect">
            <a:avLst/>
          </a:prstGeom>
          <a:noFill/>
        </p:spPr>
        <p:txBody>
          <a:bodyPr wrap="square" rtlCol="0">
            <a:spAutoFit/>
          </a:bodyPr>
          <a:lstStyle/>
          <a:p>
            <a:pPr marL="285750" indent="-285750">
              <a:buFont typeface="Wingdings" panose="05000000000000000000" pitchFamily="2" charset="2"/>
              <a:buChar char="Ø"/>
            </a:pPr>
            <a:r>
              <a:rPr lang="fr-FR" sz="1300" b="1">
                <a:solidFill>
                  <a:srgbClr val="7030A0"/>
                </a:solidFill>
              </a:rPr>
              <a:t>Etape 1 </a:t>
            </a:r>
            <a:r>
              <a:rPr lang="fr-FR" sz="1300" b="1"/>
              <a:t>: </a:t>
            </a:r>
            <a:r>
              <a:rPr lang="fr-FR" sz="1300"/>
              <a:t>J’accède à la campagne en cours </a:t>
            </a:r>
          </a:p>
          <a:p>
            <a:pPr marL="285750" indent="-285750">
              <a:buFont typeface="Wingdings" panose="05000000000000000000" pitchFamily="2" charset="2"/>
              <a:buChar char="Ø"/>
            </a:pPr>
            <a:endParaRPr lang="fr-FR" sz="1300">
              <a:solidFill>
                <a:srgbClr val="7030A0"/>
              </a:solidFill>
            </a:endParaRPr>
          </a:p>
          <a:p>
            <a:pPr marL="285750" indent="-285750">
              <a:buFont typeface="Wingdings" panose="05000000000000000000" pitchFamily="2" charset="2"/>
              <a:buChar char="Ø"/>
            </a:pPr>
            <a:r>
              <a:rPr lang="fr-FR" sz="1300" b="1">
                <a:solidFill>
                  <a:srgbClr val="7030A0"/>
                </a:solidFill>
              </a:rPr>
              <a:t>Etape 2 </a:t>
            </a:r>
            <a:r>
              <a:rPr lang="fr-FR" sz="1300" b="1"/>
              <a:t>: </a:t>
            </a:r>
            <a:r>
              <a:rPr lang="fr-FR" sz="1300"/>
              <a:t>Je choisis mon dossier (FINESS ET de l’établissement)</a:t>
            </a:r>
          </a:p>
          <a:p>
            <a:pPr marL="285750" indent="-285750">
              <a:buFont typeface="Wingdings" panose="05000000000000000000" pitchFamily="2" charset="2"/>
              <a:buChar char="Ø"/>
            </a:pPr>
            <a:endParaRPr lang="fr-FR" sz="1300"/>
          </a:p>
          <a:p>
            <a:pPr marL="285750" indent="-285750">
              <a:buFont typeface="Wingdings" panose="05000000000000000000" pitchFamily="2" charset="2"/>
              <a:buChar char="Ø"/>
            </a:pPr>
            <a:r>
              <a:rPr lang="fr-FR" sz="1300" b="1">
                <a:solidFill>
                  <a:srgbClr val="7030A0"/>
                </a:solidFill>
              </a:rPr>
              <a:t>Etape 3 </a:t>
            </a:r>
            <a:r>
              <a:rPr lang="fr-FR" sz="1300"/>
              <a:t>: J’extrais de SIDOBA le fichier cadre et je renseigne mon fichier cadre </a:t>
            </a:r>
          </a:p>
          <a:p>
            <a:pPr marL="285750" indent="-285750">
              <a:buFont typeface="Wingdings" panose="05000000000000000000" pitchFamily="2" charset="2"/>
              <a:buChar char="Ø"/>
            </a:pPr>
            <a:endParaRPr lang="fr-FR" sz="1300"/>
          </a:p>
          <a:p>
            <a:pPr marL="285750" indent="-285750">
              <a:buFont typeface="Wingdings" panose="05000000000000000000" pitchFamily="2" charset="2"/>
              <a:buChar char="Ø"/>
            </a:pPr>
            <a:r>
              <a:rPr lang="fr-FR" sz="1300" b="1">
                <a:solidFill>
                  <a:srgbClr val="7030A0"/>
                </a:solidFill>
              </a:rPr>
              <a:t>Etape 4 </a:t>
            </a:r>
            <a:r>
              <a:rPr lang="fr-FR" sz="1300"/>
              <a:t>: J’importe le fichier cadre RAMA complété </a:t>
            </a:r>
          </a:p>
          <a:p>
            <a:pPr marL="285750" indent="-285750">
              <a:buFont typeface="Wingdings" panose="05000000000000000000" pitchFamily="2" charset="2"/>
              <a:buChar char="Ø"/>
            </a:pPr>
            <a:endParaRPr lang="fr-FR" sz="1300"/>
          </a:p>
          <a:p>
            <a:pPr marL="285750" indent="-285750">
              <a:buFont typeface="Wingdings" panose="05000000000000000000" pitchFamily="2" charset="2"/>
              <a:buChar char="Ø"/>
            </a:pPr>
            <a:r>
              <a:rPr lang="fr-FR" sz="1300" b="1">
                <a:solidFill>
                  <a:srgbClr val="7030A0"/>
                </a:solidFill>
              </a:rPr>
              <a:t>Etape 5 </a:t>
            </a:r>
            <a:r>
              <a:rPr lang="fr-FR" sz="1300"/>
              <a:t>: je valide les données remplies </a:t>
            </a:r>
          </a:p>
          <a:p>
            <a:pPr marL="285750" indent="-285750">
              <a:buFont typeface="Wingdings" panose="05000000000000000000" pitchFamily="2" charset="2"/>
              <a:buChar char="Ø"/>
            </a:pPr>
            <a:endParaRPr lang="fr-FR" sz="1300">
              <a:highlight>
                <a:srgbClr val="FFFFFF"/>
              </a:highlight>
            </a:endParaRPr>
          </a:p>
          <a:p>
            <a:pPr marL="285750" indent="-285750">
              <a:buFont typeface="Wingdings" panose="05000000000000000000" pitchFamily="2" charset="2"/>
              <a:buChar char="Ø"/>
            </a:pPr>
            <a:r>
              <a:rPr lang="fr-FR" sz="1300" b="1">
                <a:solidFill>
                  <a:srgbClr val="7030A0"/>
                </a:solidFill>
                <a:highlight>
                  <a:srgbClr val="FFFFFF"/>
                </a:highlight>
              </a:rPr>
              <a:t>Etape 6 </a:t>
            </a:r>
            <a:r>
              <a:rPr lang="fr-FR" sz="1300">
                <a:highlight>
                  <a:srgbClr val="FFFFFF"/>
                </a:highlight>
              </a:rPr>
              <a:t>: Finalisation du fichier avec import des données ERRD et Galaad validées pour compléter le fichier </a:t>
            </a:r>
          </a:p>
        </p:txBody>
      </p:sp>
      <p:sp>
        <p:nvSpPr>
          <p:cNvPr id="9" name="Rectangle 8">
            <a:extLst>
              <a:ext uri="{FF2B5EF4-FFF2-40B4-BE49-F238E27FC236}">
                <a16:creationId xmlns:a16="http://schemas.microsoft.com/office/drawing/2014/main" id="{854D7B5B-C86E-4FC9-8F9F-14B4FFCB73FE}"/>
              </a:ext>
            </a:extLst>
          </p:cNvPr>
          <p:cNvSpPr/>
          <p:nvPr/>
        </p:nvSpPr>
        <p:spPr>
          <a:xfrm>
            <a:off x="7968793" y="2774770"/>
            <a:ext cx="3426155" cy="63452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16" name="TextBox 5">
            <a:extLst>
              <a:ext uri="{FF2B5EF4-FFF2-40B4-BE49-F238E27FC236}">
                <a16:creationId xmlns:a16="http://schemas.microsoft.com/office/drawing/2014/main" id="{3CBABC00-E7E0-4CC9-BABD-F836B591526C}"/>
              </a:ext>
            </a:extLst>
          </p:cNvPr>
          <p:cNvSpPr txBox="1"/>
          <p:nvPr/>
        </p:nvSpPr>
        <p:spPr>
          <a:xfrm>
            <a:off x="7528329" y="2797827"/>
            <a:ext cx="1479136" cy="25391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050" b="1">
                <a:latin typeface="Calibri" panose="020F0502020204030204" pitchFamily="34" charset="0"/>
                <a:cs typeface="Calibri" panose="020F0502020204030204" pitchFamily="34" charset="0"/>
              </a:rPr>
              <a:t>Légende </a:t>
            </a:r>
          </a:p>
        </p:txBody>
      </p:sp>
      <p:sp>
        <p:nvSpPr>
          <p:cNvPr id="17" name="Rectangle 16">
            <a:extLst>
              <a:ext uri="{FF2B5EF4-FFF2-40B4-BE49-F238E27FC236}">
                <a16:creationId xmlns:a16="http://schemas.microsoft.com/office/drawing/2014/main" id="{0063C5C7-EA6E-409B-8797-8753943720D4}"/>
              </a:ext>
            </a:extLst>
          </p:cNvPr>
          <p:cNvSpPr/>
          <p:nvPr/>
        </p:nvSpPr>
        <p:spPr>
          <a:xfrm>
            <a:off x="8107762" y="3136434"/>
            <a:ext cx="226415" cy="154313"/>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fr-FR" sz="1100">
              <a:solidFill>
                <a:schemeClr val="tx1"/>
              </a:solidFill>
              <a:latin typeface="Calibri"/>
            </a:endParaRPr>
          </a:p>
        </p:txBody>
      </p:sp>
      <p:sp>
        <p:nvSpPr>
          <p:cNvPr id="18" name="TextBox 111">
            <a:extLst>
              <a:ext uri="{FF2B5EF4-FFF2-40B4-BE49-F238E27FC236}">
                <a16:creationId xmlns:a16="http://schemas.microsoft.com/office/drawing/2014/main" id="{17A3478B-DBAF-4BE4-9BF1-D047AA3AF3C3}"/>
              </a:ext>
            </a:extLst>
          </p:cNvPr>
          <p:cNvSpPr txBox="1"/>
          <p:nvPr/>
        </p:nvSpPr>
        <p:spPr>
          <a:xfrm>
            <a:off x="8327205" y="3028922"/>
            <a:ext cx="837434" cy="369332"/>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a:t>Actions dans SIDOBA</a:t>
            </a:r>
          </a:p>
        </p:txBody>
      </p:sp>
      <p:sp>
        <p:nvSpPr>
          <p:cNvPr id="19" name="Oval 91">
            <a:extLst>
              <a:ext uri="{FF2B5EF4-FFF2-40B4-BE49-F238E27FC236}">
                <a16:creationId xmlns:a16="http://schemas.microsoft.com/office/drawing/2014/main" id="{A8832D7D-1A29-4B16-A38A-313EF01A8ACF}"/>
              </a:ext>
            </a:extLst>
          </p:cNvPr>
          <p:cNvSpPr/>
          <p:nvPr/>
        </p:nvSpPr>
        <p:spPr>
          <a:xfrm>
            <a:off x="9167232" y="3139475"/>
            <a:ext cx="226415" cy="148231"/>
          </a:xfrm>
          <a:prstGeom prst="rect">
            <a:avLst/>
          </a:prstGeom>
          <a:solidFill>
            <a:schemeClr val="tx2">
              <a:lumMod val="10000"/>
              <a:lumOff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fr-FR" sz="1100">
              <a:solidFill>
                <a:schemeClr val="tx1"/>
              </a:solidFill>
              <a:latin typeface="Calibri"/>
            </a:endParaRPr>
          </a:p>
        </p:txBody>
      </p:sp>
      <p:sp>
        <p:nvSpPr>
          <p:cNvPr id="20" name="TextBox 111">
            <a:extLst>
              <a:ext uri="{FF2B5EF4-FFF2-40B4-BE49-F238E27FC236}">
                <a16:creationId xmlns:a16="http://schemas.microsoft.com/office/drawing/2014/main" id="{82BBC7E8-934B-46A3-B2D2-177A7D80003D}"/>
              </a:ext>
            </a:extLst>
          </p:cNvPr>
          <p:cNvSpPr txBox="1"/>
          <p:nvPr/>
        </p:nvSpPr>
        <p:spPr>
          <a:xfrm>
            <a:off x="9419978" y="3028922"/>
            <a:ext cx="843140" cy="369332"/>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a:t>Actions hors SIDOBA</a:t>
            </a:r>
          </a:p>
        </p:txBody>
      </p:sp>
      <p:sp>
        <p:nvSpPr>
          <p:cNvPr id="21" name="Rectangle 20">
            <a:extLst>
              <a:ext uri="{FF2B5EF4-FFF2-40B4-BE49-F238E27FC236}">
                <a16:creationId xmlns:a16="http://schemas.microsoft.com/office/drawing/2014/main" id="{F42F5DF4-CCAC-4E21-B9F9-290461BB0BFB}"/>
              </a:ext>
            </a:extLst>
          </p:cNvPr>
          <p:cNvSpPr/>
          <p:nvPr/>
        </p:nvSpPr>
        <p:spPr>
          <a:xfrm>
            <a:off x="10241665" y="3149505"/>
            <a:ext cx="226415" cy="128171"/>
          </a:xfrm>
          <a:prstGeom prst="rect">
            <a:avLst/>
          </a:prstGeom>
          <a:solidFill>
            <a:srgbClr val="D1D536"/>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endParaRPr lang="fr-FR" sz="1100">
              <a:solidFill>
                <a:schemeClr val="tx1"/>
              </a:solidFill>
              <a:latin typeface="Calibri"/>
            </a:endParaRPr>
          </a:p>
        </p:txBody>
      </p:sp>
      <p:sp>
        <p:nvSpPr>
          <p:cNvPr id="22" name="TextBox 111">
            <a:extLst>
              <a:ext uri="{FF2B5EF4-FFF2-40B4-BE49-F238E27FC236}">
                <a16:creationId xmlns:a16="http://schemas.microsoft.com/office/drawing/2014/main" id="{70F45492-CC75-477B-8D45-E05A8222CBBA}"/>
              </a:ext>
            </a:extLst>
          </p:cNvPr>
          <p:cNvSpPr txBox="1"/>
          <p:nvPr/>
        </p:nvSpPr>
        <p:spPr>
          <a:xfrm>
            <a:off x="10459758" y="3028922"/>
            <a:ext cx="985714" cy="369332"/>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900"/>
              <a:t>Actions Système/ CNSA</a:t>
            </a:r>
          </a:p>
        </p:txBody>
      </p:sp>
      <p:sp>
        <p:nvSpPr>
          <p:cNvPr id="29" name="AutoShape 14" descr="Doctor female with solid fill">
            <a:extLst>
              <a:ext uri="{FF2B5EF4-FFF2-40B4-BE49-F238E27FC236}">
                <a16:creationId xmlns:a16="http://schemas.microsoft.com/office/drawing/2014/main" id="{BDFC25FB-5070-0B7F-9EF6-AC04662165EC}"/>
              </a:ext>
            </a:extLst>
          </p:cNvPr>
          <p:cNvSpPr>
            <a:spLocks noChangeAspect="1" noChangeArrowheads="1"/>
          </p:cNvSpPr>
          <p:nvPr/>
        </p:nvSpPr>
        <p:spPr bwMode="auto">
          <a:xfrm>
            <a:off x="947359" y="352180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ZoneTexte 32">
            <a:extLst>
              <a:ext uri="{FF2B5EF4-FFF2-40B4-BE49-F238E27FC236}">
                <a16:creationId xmlns:a16="http://schemas.microsoft.com/office/drawing/2014/main" id="{6F419A2E-D189-0882-79DF-4FA6E92A859E}"/>
              </a:ext>
            </a:extLst>
          </p:cNvPr>
          <p:cNvSpPr txBox="1"/>
          <p:nvPr/>
        </p:nvSpPr>
        <p:spPr>
          <a:xfrm>
            <a:off x="647183" y="8284031"/>
            <a:ext cx="10931374" cy="595484"/>
          </a:xfrm>
          <a:prstGeom prst="rect">
            <a:avLst/>
          </a:prstGeom>
          <a:noFill/>
        </p:spPr>
        <p:txBody>
          <a:bodyPr wrap="square">
            <a:spAutoFit/>
          </a:bodyPr>
          <a:lstStyle/>
          <a:p>
            <a:pPr fontAlgn="base">
              <a:lnSpc>
                <a:spcPts val="1477"/>
              </a:lnSpc>
              <a:spcAft>
                <a:spcPts val="800"/>
              </a:spcAft>
            </a:pPr>
            <a:r>
              <a:rPr lang="fr-FR" sz="1300">
                <a:solidFill>
                  <a:srgbClr val="000000"/>
                </a:solidFill>
              </a:rPr>
              <a:t>En tant que Medco, j’utilise SIDOBA pour effectuer l’activité suivante :   </a:t>
            </a:r>
          </a:p>
          <a:p>
            <a:pPr marL="285750" indent="-285750" fontAlgn="base">
              <a:lnSpc>
                <a:spcPts val="1530"/>
              </a:lnSpc>
              <a:buFont typeface="Courier New" panose="02070309020205020404" pitchFamily="49" charset="0"/>
              <a:buChar char="o"/>
            </a:pPr>
            <a:r>
              <a:rPr lang="fr-FR" sz="1300" b="1">
                <a:solidFill>
                  <a:srgbClr val="000000"/>
                </a:solidFill>
              </a:rPr>
              <a:t>Je renseigne et valide les données du RAMA</a:t>
            </a:r>
            <a:r>
              <a:rPr lang="fr-FR" sz="1300">
                <a:solidFill>
                  <a:srgbClr val="000000"/>
                </a:solidFill>
              </a:rPr>
              <a:t> </a:t>
            </a:r>
          </a:p>
        </p:txBody>
      </p:sp>
      <p:sp>
        <p:nvSpPr>
          <p:cNvPr id="34" name="Rectangle 33">
            <a:extLst>
              <a:ext uri="{FF2B5EF4-FFF2-40B4-BE49-F238E27FC236}">
                <a16:creationId xmlns:a16="http://schemas.microsoft.com/office/drawing/2014/main" id="{8C46F574-3972-4B44-8369-3A013C60CB32}"/>
              </a:ext>
            </a:extLst>
          </p:cNvPr>
          <p:cNvSpPr/>
          <p:nvPr/>
        </p:nvSpPr>
        <p:spPr>
          <a:xfrm>
            <a:off x="2027944" y="3245404"/>
            <a:ext cx="822236" cy="773853"/>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Connexion au portail CNSA</a:t>
            </a:r>
          </a:p>
        </p:txBody>
      </p:sp>
      <p:cxnSp>
        <p:nvCxnSpPr>
          <p:cNvPr id="35" name="Straight Arrow Connector 39">
            <a:extLst>
              <a:ext uri="{FF2B5EF4-FFF2-40B4-BE49-F238E27FC236}">
                <a16:creationId xmlns:a16="http://schemas.microsoft.com/office/drawing/2014/main" id="{FF1D980E-0ED6-461D-96AF-A0516F696364}"/>
              </a:ext>
            </a:extLst>
          </p:cNvPr>
          <p:cNvCxnSpPr>
            <a:cxnSpLocks/>
          </p:cNvCxnSpPr>
          <p:nvPr/>
        </p:nvCxnSpPr>
        <p:spPr>
          <a:xfrm>
            <a:off x="1612406" y="3641954"/>
            <a:ext cx="406934" cy="0"/>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9">
            <a:extLst>
              <a:ext uri="{FF2B5EF4-FFF2-40B4-BE49-F238E27FC236}">
                <a16:creationId xmlns:a16="http://schemas.microsoft.com/office/drawing/2014/main" id="{E7966FE3-C582-4183-86BA-D7C6B71571CE}"/>
              </a:ext>
            </a:extLst>
          </p:cNvPr>
          <p:cNvCxnSpPr>
            <a:cxnSpLocks/>
          </p:cNvCxnSpPr>
          <p:nvPr/>
        </p:nvCxnSpPr>
        <p:spPr>
          <a:xfrm>
            <a:off x="2850180" y="3651579"/>
            <a:ext cx="1313272" cy="0"/>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64">
            <a:extLst>
              <a:ext uri="{FF2B5EF4-FFF2-40B4-BE49-F238E27FC236}">
                <a16:creationId xmlns:a16="http://schemas.microsoft.com/office/drawing/2014/main" id="{76FF3D07-E3C0-4365-ADF3-DDB48153EAB9}"/>
              </a:ext>
            </a:extLst>
          </p:cNvPr>
          <p:cNvSpPr txBox="1"/>
          <p:nvPr/>
        </p:nvSpPr>
        <p:spPr>
          <a:xfrm>
            <a:off x="827854" y="3737495"/>
            <a:ext cx="1086913" cy="43088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latin typeface="Calibri" panose="020F0502020204030204" pitchFamily="34" charset="0"/>
                <a:cs typeface="Calibri" panose="020F0502020204030204" pitchFamily="34" charset="0"/>
              </a:rPr>
              <a:t>Médecin coordonnateur</a:t>
            </a:r>
          </a:p>
        </p:txBody>
      </p:sp>
      <p:sp>
        <p:nvSpPr>
          <p:cNvPr id="38" name="TextBox 5">
            <a:extLst>
              <a:ext uri="{FF2B5EF4-FFF2-40B4-BE49-F238E27FC236}">
                <a16:creationId xmlns:a16="http://schemas.microsoft.com/office/drawing/2014/main" id="{2C36BD52-A24B-4D38-BF1F-51436857D765}"/>
              </a:ext>
            </a:extLst>
          </p:cNvPr>
          <p:cNvSpPr txBox="1"/>
          <p:nvPr/>
        </p:nvSpPr>
        <p:spPr>
          <a:xfrm>
            <a:off x="1099761" y="2731059"/>
            <a:ext cx="2836563"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fr-FR" sz="1000">
                <a:latin typeface="+mj-lt"/>
              </a:rPr>
              <a:t>Dossier mono-structure du FINESS ET de l’EHPAD</a:t>
            </a:r>
            <a:br>
              <a:rPr lang="fr-FR" sz="1000">
                <a:latin typeface="+mj-lt"/>
              </a:rPr>
            </a:br>
            <a:r>
              <a:rPr lang="fr-FR" sz="1000">
                <a:latin typeface="+mj-lt"/>
              </a:rPr>
              <a:t>Statut du dossier : ouvert</a:t>
            </a:r>
          </a:p>
        </p:txBody>
      </p:sp>
      <p:sp>
        <p:nvSpPr>
          <p:cNvPr id="39" name="Rectangle 38">
            <a:extLst>
              <a:ext uri="{FF2B5EF4-FFF2-40B4-BE49-F238E27FC236}">
                <a16:creationId xmlns:a16="http://schemas.microsoft.com/office/drawing/2014/main" id="{673F522D-95A4-4340-8939-DF67E9655365}"/>
              </a:ext>
            </a:extLst>
          </p:cNvPr>
          <p:cNvSpPr/>
          <p:nvPr/>
        </p:nvSpPr>
        <p:spPr>
          <a:xfrm>
            <a:off x="4548811" y="4253330"/>
            <a:ext cx="939382" cy="506699"/>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Chargement du fichier cadre</a:t>
            </a:r>
          </a:p>
        </p:txBody>
      </p:sp>
      <p:sp>
        <p:nvSpPr>
          <p:cNvPr id="40" name="Rectangle 39">
            <a:extLst>
              <a:ext uri="{FF2B5EF4-FFF2-40B4-BE49-F238E27FC236}">
                <a16:creationId xmlns:a16="http://schemas.microsoft.com/office/drawing/2014/main" id="{6CB78B03-7345-43B3-AE61-6D17AC59800F}"/>
              </a:ext>
            </a:extLst>
          </p:cNvPr>
          <p:cNvSpPr/>
          <p:nvPr/>
        </p:nvSpPr>
        <p:spPr>
          <a:xfrm>
            <a:off x="5566690" y="5171244"/>
            <a:ext cx="939382" cy="506699"/>
          </a:xfrm>
          <a:prstGeom prst="rect">
            <a:avLst/>
          </a:prstGeom>
          <a:solidFill>
            <a:srgbClr val="D1D536"/>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Rejet du fichier déposé</a:t>
            </a:r>
          </a:p>
        </p:txBody>
      </p:sp>
      <p:sp>
        <p:nvSpPr>
          <p:cNvPr id="41" name="TextBox 78">
            <a:extLst>
              <a:ext uri="{FF2B5EF4-FFF2-40B4-BE49-F238E27FC236}">
                <a16:creationId xmlns:a16="http://schemas.microsoft.com/office/drawing/2014/main" id="{16561AB7-BCF4-4ABE-9099-7FC7F3FD2863}"/>
              </a:ext>
            </a:extLst>
          </p:cNvPr>
          <p:cNvSpPr txBox="1"/>
          <p:nvPr/>
        </p:nvSpPr>
        <p:spPr>
          <a:xfrm>
            <a:off x="7597625" y="4257976"/>
            <a:ext cx="487911" cy="261610"/>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fr-FR" sz="1100">
                <a:solidFill>
                  <a:srgbClr val="4EA72E"/>
                </a:solidFill>
                <a:latin typeface="Calibri"/>
              </a:rPr>
              <a:t>OK</a:t>
            </a:r>
          </a:p>
        </p:txBody>
      </p:sp>
      <p:sp>
        <p:nvSpPr>
          <p:cNvPr id="42" name="ZoneTexte 75">
            <a:extLst>
              <a:ext uri="{FF2B5EF4-FFF2-40B4-BE49-F238E27FC236}">
                <a16:creationId xmlns:a16="http://schemas.microsoft.com/office/drawing/2014/main" id="{F81D8CDB-20B8-42A4-8DF1-016AFADC4B9C}"/>
              </a:ext>
            </a:extLst>
          </p:cNvPr>
          <p:cNvSpPr txBox="1"/>
          <p:nvPr/>
        </p:nvSpPr>
        <p:spPr>
          <a:xfrm>
            <a:off x="6812535" y="4291233"/>
            <a:ext cx="817758" cy="40011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fr-FR" sz="1000">
                <a:latin typeface="+mj-lt"/>
              </a:rPr>
              <a:t>Règles de contrôle</a:t>
            </a:r>
          </a:p>
        </p:txBody>
      </p:sp>
      <p:sp>
        <p:nvSpPr>
          <p:cNvPr id="43" name="TextBox 76">
            <a:extLst>
              <a:ext uri="{FF2B5EF4-FFF2-40B4-BE49-F238E27FC236}">
                <a16:creationId xmlns:a16="http://schemas.microsoft.com/office/drawing/2014/main" id="{865340EF-14E4-47B4-A53D-1499D6B88460}"/>
              </a:ext>
            </a:extLst>
          </p:cNvPr>
          <p:cNvSpPr txBox="1"/>
          <p:nvPr/>
        </p:nvSpPr>
        <p:spPr>
          <a:xfrm>
            <a:off x="6824489" y="4930091"/>
            <a:ext cx="516208" cy="261610"/>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fr-FR" sz="1100">
                <a:solidFill>
                  <a:srgbClr val="FF0000"/>
                </a:solidFill>
                <a:latin typeface="Calibri"/>
              </a:rPr>
              <a:t>KO</a:t>
            </a:r>
          </a:p>
        </p:txBody>
      </p:sp>
      <p:cxnSp>
        <p:nvCxnSpPr>
          <p:cNvPr id="44" name="Straight Arrow Connector 39">
            <a:extLst>
              <a:ext uri="{FF2B5EF4-FFF2-40B4-BE49-F238E27FC236}">
                <a16:creationId xmlns:a16="http://schemas.microsoft.com/office/drawing/2014/main" id="{8F4E229D-1AA0-47F0-B4CD-37AE3D72E2DA}"/>
              </a:ext>
            </a:extLst>
          </p:cNvPr>
          <p:cNvCxnSpPr>
            <a:cxnSpLocks/>
            <a:stCxn id="40" idx="1"/>
          </p:cNvCxnSpPr>
          <p:nvPr/>
        </p:nvCxnSpPr>
        <p:spPr>
          <a:xfrm rot="10800000">
            <a:off x="5011240" y="4770754"/>
            <a:ext cx="555450" cy="653841"/>
          </a:xfrm>
          <a:prstGeom prst="bentConnector2">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39">
            <a:extLst>
              <a:ext uri="{FF2B5EF4-FFF2-40B4-BE49-F238E27FC236}">
                <a16:creationId xmlns:a16="http://schemas.microsoft.com/office/drawing/2014/main" id="{F39F5F2F-2258-463F-8A03-BD49F4E7056D}"/>
              </a:ext>
            </a:extLst>
          </p:cNvPr>
          <p:cNvCxnSpPr>
            <a:cxnSpLocks/>
            <a:stCxn id="39" idx="3"/>
          </p:cNvCxnSpPr>
          <p:nvPr/>
        </p:nvCxnSpPr>
        <p:spPr>
          <a:xfrm>
            <a:off x="5488195" y="4506678"/>
            <a:ext cx="1216107" cy="0"/>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cxnSp>
        <p:nvCxnSpPr>
          <p:cNvPr id="46" name="Connecteur : en angle 45">
            <a:extLst>
              <a:ext uri="{FF2B5EF4-FFF2-40B4-BE49-F238E27FC236}">
                <a16:creationId xmlns:a16="http://schemas.microsoft.com/office/drawing/2014/main" id="{C224156D-2179-48B6-BD2B-99093D237CD3}"/>
              </a:ext>
            </a:extLst>
          </p:cNvPr>
          <p:cNvCxnSpPr>
            <a:cxnSpLocks/>
            <a:endCxn id="40" idx="3"/>
          </p:cNvCxnSpPr>
          <p:nvPr/>
        </p:nvCxnSpPr>
        <p:spPr>
          <a:xfrm rot="5400000">
            <a:off x="6567168" y="4780687"/>
            <a:ext cx="582811" cy="704998"/>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AE22D89D-374C-45A3-8D6D-6C60EE27EEAA}"/>
              </a:ext>
            </a:extLst>
          </p:cNvPr>
          <p:cNvSpPr/>
          <p:nvPr/>
        </p:nvSpPr>
        <p:spPr>
          <a:xfrm>
            <a:off x="9096934" y="4253327"/>
            <a:ext cx="868852" cy="506699"/>
          </a:xfrm>
          <a:prstGeom prst="rect">
            <a:avLst/>
          </a:prstGeom>
          <a:solidFill>
            <a:srgbClr val="D1D536"/>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Accusé de réception</a:t>
            </a:r>
          </a:p>
        </p:txBody>
      </p:sp>
      <p:sp>
        <p:nvSpPr>
          <p:cNvPr id="48" name="Oval 54">
            <a:extLst>
              <a:ext uri="{FF2B5EF4-FFF2-40B4-BE49-F238E27FC236}">
                <a16:creationId xmlns:a16="http://schemas.microsoft.com/office/drawing/2014/main" id="{C23D90FC-3312-41ED-B17F-D996495897CF}"/>
              </a:ext>
            </a:extLst>
          </p:cNvPr>
          <p:cNvSpPr/>
          <p:nvPr/>
        </p:nvSpPr>
        <p:spPr>
          <a:xfrm>
            <a:off x="4163452" y="3394659"/>
            <a:ext cx="1823610" cy="467481"/>
          </a:xfrm>
          <a:prstGeom prst="rect">
            <a:avLst/>
          </a:prstGeom>
          <a:solidFill>
            <a:schemeClr val="tx2">
              <a:lumMod val="10000"/>
              <a:lumOff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Préparation et complétion du fichier cadre  RAMA</a:t>
            </a:r>
          </a:p>
          <a:p>
            <a:pPr algn="ctr" defTabSz="457200"/>
            <a:r>
              <a:rPr lang="fr-FR" sz="1000">
                <a:solidFill>
                  <a:schemeClr val="tx1"/>
                </a:solidFill>
                <a:latin typeface="+mj-lt"/>
              </a:rPr>
              <a:t>(données DUI + autres)</a:t>
            </a:r>
          </a:p>
        </p:txBody>
      </p:sp>
      <p:sp>
        <p:nvSpPr>
          <p:cNvPr id="49" name="Rectangle 48">
            <a:extLst>
              <a:ext uri="{FF2B5EF4-FFF2-40B4-BE49-F238E27FC236}">
                <a16:creationId xmlns:a16="http://schemas.microsoft.com/office/drawing/2014/main" id="{E68126AA-BD8E-B768-7B85-86F09D5BF637}"/>
              </a:ext>
            </a:extLst>
          </p:cNvPr>
          <p:cNvSpPr/>
          <p:nvPr/>
        </p:nvSpPr>
        <p:spPr>
          <a:xfrm>
            <a:off x="8889789" y="5183320"/>
            <a:ext cx="1351874" cy="707681"/>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Validation du RAMA par le médecin coordonnateur</a:t>
            </a:r>
          </a:p>
        </p:txBody>
      </p:sp>
      <p:cxnSp>
        <p:nvCxnSpPr>
          <p:cNvPr id="50" name="Straight Arrow Connector 39">
            <a:extLst>
              <a:ext uri="{FF2B5EF4-FFF2-40B4-BE49-F238E27FC236}">
                <a16:creationId xmlns:a16="http://schemas.microsoft.com/office/drawing/2014/main" id="{D60F4ADE-AA98-4259-C4E3-7686D2C81572}"/>
              </a:ext>
            </a:extLst>
          </p:cNvPr>
          <p:cNvCxnSpPr>
            <a:cxnSpLocks/>
          </p:cNvCxnSpPr>
          <p:nvPr/>
        </p:nvCxnSpPr>
        <p:spPr>
          <a:xfrm>
            <a:off x="5037019" y="3877598"/>
            <a:ext cx="0" cy="365898"/>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cxnSp>
        <p:nvCxnSpPr>
          <p:cNvPr id="51" name="Connecteur : en angle 50">
            <a:extLst>
              <a:ext uri="{FF2B5EF4-FFF2-40B4-BE49-F238E27FC236}">
                <a16:creationId xmlns:a16="http://schemas.microsoft.com/office/drawing/2014/main" id="{20239D82-7F3F-1816-9B9C-2F8CA6556FA4}"/>
              </a:ext>
            </a:extLst>
          </p:cNvPr>
          <p:cNvCxnSpPr>
            <a:cxnSpLocks/>
            <a:endCxn id="47" idx="1"/>
          </p:cNvCxnSpPr>
          <p:nvPr/>
        </p:nvCxnSpPr>
        <p:spPr>
          <a:xfrm flipV="1">
            <a:off x="7684999" y="4506677"/>
            <a:ext cx="1411937" cy="1"/>
          </a:xfrm>
          <a:prstGeom prst="bentConnector3">
            <a:avLst>
              <a:gd name="adj1" fmla="val 50000"/>
            </a:avLst>
          </a:prstGeom>
          <a:ln>
            <a:solidFill>
              <a:srgbClr val="D1D536"/>
            </a:solidFill>
            <a:tailEnd type="triangle"/>
          </a:ln>
        </p:spPr>
        <p:style>
          <a:lnRef idx="2">
            <a:schemeClr val="accent1"/>
          </a:lnRef>
          <a:fillRef idx="0">
            <a:schemeClr val="accent1"/>
          </a:fillRef>
          <a:effectRef idx="1">
            <a:schemeClr val="accent1"/>
          </a:effectRef>
          <a:fontRef idx="minor">
            <a:schemeClr val="tx1"/>
          </a:fontRef>
        </p:style>
      </p:cxnSp>
      <p:cxnSp>
        <p:nvCxnSpPr>
          <p:cNvPr id="52" name="Connecteur : en angle 63">
            <a:extLst>
              <a:ext uri="{FF2B5EF4-FFF2-40B4-BE49-F238E27FC236}">
                <a16:creationId xmlns:a16="http://schemas.microsoft.com/office/drawing/2014/main" id="{788CC816-AAD4-8A29-FCE6-B7339E70E881}"/>
              </a:ext>
            </a:extLst>
          </p:cNvPr>
          <p:cNvCxnSpPr>
            <a:cxnSpLocks/>
            <a:endCxn id="49" idx="0"/>
          </p:cNvCxnSpPr>
          <p:nvPr/>
        </p:nvCxnSpPr>
        <p:spPr>
          <a:xfrm>
            <a:off x="9531360" y="4746609"/>
            <a:ext cx="0" cy="436711"/>
          </a:xfrm>
          <a:prstGeom prst="straightConnector1">
            <a:avLst/>
          </a:prstGeom>
          <a:ln>
            <a:solidFill>
              <a:srgbClr val="D1D536"/>
            </a:solidFill>
            <a:tailEnd type="triangle"/>
          </a:ln>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330C269C-8B8D-412A-990B-BF246975A8BE}"/>
              </a:ext>
            </a:extLst>
          </p:cNvPr>
          <p:cNvSpPr/>
          <p:nvPr/>
        </p:nvSpPr>
        <p:spPr>
          <a:xfrm>
            <a:off x="8526844" y="6228454"/>
            <a:ext cx="2088183" cy="857765"/>
          </a:xfrm>
          <a:prstGeom prst="rect">
            <a:avLst/>
          </a:prstGeom>
          <a:solidFill>
            <a:srgbClr val="D1D536"/>
          </a:solidFill>
          <a:ln>
            <a:solidFill>
              <a:schemeClr val="tx1"/>
            </a:solidFill>
            <a:prstDash val="solid"/>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Import par la CNSA des données du référentiel GALAAD, ERRD </a:t>
            </a:r>
          </a:p>
          <a:p>
            <a:pPr algn="ctr" defTabSz="457200"/>
            <a:r>
              <a:rPr lang="fr-FR" sz="1000">
                <a:solidFill>
                  <a:schemeClr val="tx1"/>
                </a:solidFill>
                <a:latin typeface="+mj-lt"/>
              </a:rPr>
              <a:t>(a priori en aval, selon la temporalité des campagnes respectives)</a:t>
            </a:r>
          </a:p>
        </p:txBody>
      </p:sp>
      <p:sp>
        <p:nvSpPr>
          <p:cNvPr id="58" name="TextBox 110">
            <a:extLst>
              <a:ext uri="{FF2B5EF4-FFF2-40B4-BE49-F238E27FC236}">
                <a16:creationId xmlns:a16="http://schemas.microsoft.com/office/drawing/2014/main" id="{A92FF183-7C0C-5A87-080F-D8D83FABE941}"/>
              </a:ext>
            </a:extLst>
          </p:cNvPr>
          <p:cNvSpPr txBox="1"/>
          <p:nvPr/>
        </p:nvSpPr>
        <p:spPr>
          <a:xfrm>
            <a:off x="9719538" y="5943113"/>
            <a:ext cx="1889634" cy="24622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000" u="sng">
                <a:latin typeface="Calibri" panose="020F0502020204030204" pitchFamily="34" charset="0"/>
                <a:cs typeface="Calibri" panose="020F0502020204030204" pitchFamily="34" charset="0"/>
              </a:rPr>
              <a:t>Statut du dossier : </a:t>
            </a:r>
            <a:r>
              <a:rPr lang="fr-FR" sz="1000">
                <a:latin typeface="Calibri" panose="020F0502020204030204" pitchFamily="34" charset="0"/>
                <a:cs typeface="Calibri" panose="020F0502020204030204" pitchFamily="34" charset="0"/>
              </a:rPr>
              <a:t>validé</a:t>
            </a:r>
          </a:p>
        </p:txBody>
      </p:sp>
      <p:cxnSp>
        <p:nvCxnSpPr>
          <p:cNvPr id="60" name="Connecteur : en angle 63">
            <a:extLst>
              <a:ext uri="{FF2B5EF4-FFF2-40B4-BE49-F238E27FC236}">
                <a16:creationId xmlns:a16="http://schemas.microsoft.com/office/drawing/2014/main" id="{17596B40-EADA-0E03-369D-7989FD0CCB3C}"/>
              </a:ext>
            </a:extLst>
          </p:cNvPr>
          <p:cNvCxnSpPr>
            <a:cxnSpLocks/>
          </p:cNvCxnSpPr>
          <p:nvPr/>
        </p:nvCxnSpPr>
        <p:spPr>
          <a:xfrm>
            <a:off x="9531360" y="5891001"/>
            <a:ext cx="0" cy="319301"/>
          </a:xfrm>
          <a:prstGeom prst="straightConnector1">
            <a:avLst/>
          </a:prstGeom>
          <a:ln>
            <a:solidFill>
              <a:srgbClr val="D1D536"/>
            </a:solidFill>
            <a:tailEnd type="triangle"/>
          </a:ln>
        </p:spPr>
        <p:style>
          <a:lnRef idx="2">
            <a:schemeClr val="accent1"/>
          </a:lnRef>
          <a:fillRef idx="0">
            <a:schemeClr val="accent1"/>
          </a:fillRef>
          <a:effectRef idx="1">
            <a:schemeClr val="accent1"/>
          </a:effectRef>
          <a:fontRef idx="minor">
            <a:schemeClr val="tx1"/>
          </a:fontRef>
        </p:style>
      </p:cxnSp>
      <p:sp>
        <p:nvSpPr>
          <p:cNvPr id="62" name="TextBox 111">
            <a:extLst>
              <a:ext uri="{FF2B5EF4-FFF2-40B4-BE49-F238E27FC236}">
                <a16:creationId xmlns:a16="http://schemas.microsoft.com/office/drawing/2014/main" id="{8501765D-16B5-49B4-853A-F5348BCF451E}"/>
              </a:ext>
            </a:extLst>
          </p:cNvPr>
          <p:cNvSpPr txBox="1"/>
          <p:nvPr/>
        </p:nvSpPr>
        <p:spPr>
          <a:xfrm>
            <a:off x="3421625" y="7173886"/>
            <a:ext cx="3748693" cy="246221"/>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r>
              <a:rPr lang="fr-FR" sz="1000" b="1">
                <a:latin typeface="+mj-lt"/>
              </a:rPr>
              <a:t>Le RAMA est définitif lorsqu’il est signé </a:t>
            </a:r>
          </a:p>
        </p:txBody>
      </p:sp>
      <p:sp>
        <p:nvSpPr>
          <p:cNvPr id="63" name="Rectangle 62">
            <a:extLst>
              <a:ext uri="{FF2B5EF4-FFF2-40B4-BE49-F238E27FC236}">
                <a16:creationId xmlns:a16="http://schemas.microsoft.com/office/drawing/2014/main" id="{97F2E1BD-E81A-482A-849D-19AC9AA8EFC2}"/>
              </a:ext>
            </a:extLst>
          </p:cNvPr>
          <p:cNvSpPr/>
          <p:nvPr/>
        </p:nvSpPr>
        <p:spPr>
          <a:xfrm>
            <a:off x="3782827" y="6315323"/>
            <a:ext cx="1351874" cy="707681"/>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Téléchargement possible de la version définitive du RAMA</a:t>
            </a:r>
          </a:p>
        </p:txBody>
      </p:sp>
      <p:sp>
        <p:nvSpPr>
          <p:cNvPr id="3072" name="TextBox 110">
            <a:extLst>
              <a:ext uri="{FF2B5EF4-FFF2-40B4-BE49-F238E27FC236}">
                <a16:creationId xmlns:a16="http://schemas.microsoft.com/office/drawing/2014/main" id="{149BE260-A037-43CD-B1FC-07F168C3FCEC}"/>
              </a:ext>
            </a:extLst>
          </p:cNvPr>
          <p:cNvSpPr txBox="1"/>
          <p:nvPr/>
        </p:nvSpPr>
        <p:spPr>
          <a:xfrm>
            <a:off x="3452842" y="6044726"/>
            <a:ext cx="1889634" cy="24622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000" u="sng">
                <a:latin typeface="Calibri" panose="020F0502020204030204" pitchFamily="34" charset="0"/>
                <a:cs typeface="Calibri" panose="020F0502020204030204" pitchFamily="34" charset="0"/>
              </a:rPr>
              <a:t>Statut du dossier : </a:t>
            </a:r>
            <a:r>
              <a:rPr lang="fr-FR" sz="1000">
                <a:latin typeface="Calibri" panose="020F0502020204030204" pitchFamily="34" charset="0"/>
                <a:cs typeface="Calibri" panose="020F0502020204030204" pitchFamily="34" charset="0"/>
              </a:rPr>
              <a:t>signé</a:t>
            </a:r>
          </a:p>
        </p:txBody>
      </p:sp>
      <p:cxnSp>
        <p:nvCxnSpPr>
          <p:cNvPr id="3073" name="Straight Arrow Connector 39">
            <a:extLst>
              <a:ext uri="{FF2B5EF4-FFF2-40B4-BE49-F238E27FC236}">
                <a16:creationId xmlns:a16="http://schemas.microsoft.com/office/drawing/2014/main" id="{D1B758F5-82DD-48E5-BF86-24880B565E90}"/>
              </a:ext>
            </a:extLst>
          </p:cNvPr>
          <p:cNvCxnSpPr>
            <a:cxnSpLocks/>
            <a:endCxn id="3076" idx="3"/>
          </p:cNvCxnSpPr>
          <p:nvPr/>
        </p:nvCxnSpPr>
        <p:spPr>
          <a:xfrm flipH="1">
            <a:off x="7196939" y="6678849"/>
            <a:ext cx="1329905" cy="0"/>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cxnSp>
        <p:nvCxnSpPr>
          <p:cNvPr id="3075" name="Straight Arrow Connector 39">
            <a:extLst>
              <a:ext uri="{FF2B5EF4-FFF2-40B4-BE49-F238E27FC236}">
                <a16:creationId xmlns:a16="http://schemas.microsoft.com/office/drawing/2014/main" id="{053830C5-CFFB-4473-81CE-1E90208C93FA}"/>
              </a:ext>
            </a:extLst>
          </p:cNvPr>
          <p:cNvCxnSpPr>
            <a:cxnSpLocks/>
            <a:stCxn id="3076" idx="1"/>
            <a:endCxn id="63" idx="3"/>
          </p:cNvCxnSpPr>
          <p:nvPr/>
        </p:nvCxnSpPr>
        <p:spPr>
          <a:xfrm flipH="1" flipV="1">
            <a:off x="5134703" y="6669164"/>
            <a:ext cx="975277" cy="9687"/>
          </a:xfrm>
          <a:prstGeom prst="straightConnector1">
            <a:avLst/>
          </a:prstGeom>
          <a:ln>
            <a:solidFill>
              <a:srgbClr val="4A12B9"/>
            </a:solidFill>
            <a:tailEnd type="triangle"/>
          </a:ln>
        </p:spPr>
        <p:style>
          <a:lnRef idx="2">
            <a:schemeClr val="accent1"/>
          </a:lnRef>
          <a:fillRef idx="0">
            <a:schemeClr val="accent1"/>
          </a:fillRef>
          <a:effectRef idx="1">
            <a:schemeClr val="accent1"/>
          </a:effectRef>
          <a:fontRef idx="minor">
            <a:schemeClr val="tx1"/>
          </a:fontRef>
        </p:style>
      </p:cxnSp>
      <p:sp>
        <p:nvSpPr>
          <p:cNvPr id="3076" name="Rectangle 3075">
            <a:extLst>
              <a:ext uri="{FF2B5EF4-FFF2-40B4-BE49-F238E27FC236}">
                <a16:creationId xmlns:a16="http://schemas.microsoft.com/office/drawing/2014/main" id="{A99ABADD-C2C6-4661-A2D9-6A1EAF739264}"/>
              </a:ext>
            </a:extLst>
          </p:cNvPr>
          <p:cNvSpPr/>
          <p:nvPr/>
        </p:nvSpPr>
        <p:spPr>
          <a:xfrm>
            <a:off x="6109980" y="6325010"/>
            <a:ext cx="1086959" cy="707681"/>
          </a:xfrm>
          <a:prstGeom prst="rect">
            <a:avLst/>
          </a:prstGeom>
          <a:solidFill>
            <a:schemeClr val="bg1"/>
          </a:solidFill>
          <a:ln>
            <a:solidFill>
              <a:srgbClr val="4A12B9"/>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7200"/>
            <a:r>
              <a:rPr lang="fr-FR" sz="1000">
                <a:solidFill>
                  <a:schemeClr val="tx1"/>
                </a:solidFill>
                <a:latin typeface="+mj-lt"/>
              </a:rPr>
              <a:t>Signature du RAMA par le directeur</a:t>
            </a:r>
          </a:p>
        </p:txBody>
      </p:sp>
      <p:sp>
        <p:nvSpPr>
          <p:cNvPr id="3077" name="TextBox 64">
            <a:extLst>
              <a:ext uri="{FF2B5EF4-FFF2-40B4-BE49-F238E27FC236}">
                <a16:creationId xmlns:a16="http://schemas.microsoft.com/office/drawing/2014/main" id="{9C503ADA-1A10-D242-4C06-17E33F763A1A}"/>
              </a:ext>
            </a:extLst>
          </p:cNvPr>
          <p:cNvSpPr txBox="1"/>
          <p:nvPr/>
        </p:nvSpPr>
        <p:spPr>
          <a:xfrm>
            <a:off x="2634531" y="6732203"/>
            <a:ext cx="1086913" cy="430887"/>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100">
                <a:latin typeface="+mj-lt"/>
                <a:cs typeface="Calibri" panose="020F0502020204030204" pitchFamily="34" charset="0"/>
              </a:rPr>
              <a:t>Directeur d’EHPAD</a:t>
            </a:r>
          </a:p>
        </p:txBody>
      </p:sp>
      <p:pic>
        <p:nvPicPr>
          <p:cNvPr id="3080" name="Graphique 3079" descr="Femme médecin avec un remplissage uni">
            <a:extLst>
              <a:ext uri="{FF2B5EF4-FFF2-40B4-BE49-F238E27FC236}">
                <a16:creationId xmlns:a16="http://schemas.microsoft.com/office/drawing/2014/main" id="{EE8C1741-F441-9744-E937-84979BB718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820" y="3249863"/>
            <a:ext cx="543879" cy="543879"/>
          </a:xfrm>
          <a:prstGeom prst="rect">
            <a:avLst/>
          </a:prstGeom>
        </p:spPr>
      </p:pic>
      <p:pic>
        <p:nvPicPr>
          <p:cNvPr id="3082" name="Graphique 3081" descr="Profil femelle avec un remplissage uni">
            <a:extLst>
              <a:ext uri="{FF2B5EF4-FFF2-40B4-BE49-F238E27FC236}">
                <a16:creationId xmlns:a16="http://schemas.microsoft.com/office/drawing/2014/main" id="{40950B7B-4851-13FA-36DC-23BF9E17C2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5362" y="6221791"/>
            <a:ext cx="543879" cy="543879"/>
          </a:xfrm>
          <a:prstGeom prst="rect">
            <a:avLst/>
          </a:prstGeom>
        </p:spPr>
      </p:pic>
      <p:sp>
        <p:nvSpPr>
          <p:cNvPr id="5" name="Rectangle 4">
            <a:extLst>
              <a:ext uri="{FF2B5EF4-FFF2-40B4-BE49-F238E27FC236}">
                <a16:creationId xmlns:a16="http://schemas.microsoft.com/office/drawing/2014/main" id="{7B56887C-695A-7D2D-2E4D-EB908ADFA8AC}"/>
              </a:ext>
            </a:extLst>
          </p:cNvPr>
          <p:cNvSpPr/>
          <p:nvPr/>
        </p:nvSpPr>
        <p:spPr>
          <a:xfrm>
            <a:off x="672859" y="11987166"/>
            <a:ext cx="10939453" cy="428668"/>
          </a:xfrm>
          <a:prstGeom prst="rect">
            <a:avLst/>
          </a:prstGeom>
          <a:noFill/>
          <a:ln>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6" name="Espace réservé du numéro de diapositive 3">
            <a:extLst>
              <a:ext uri="{FF2B5EF4-FFF2-40B4-BE49-F238E27FC236}">
                <a16:creationId xmlns:a16="http://schemas.microsoft.com/office/drawing/2014/main" id="{CC0A1E8A-5823-EA8A-7113-B56FF2C672D9}"/>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21</a:t>
            </a:fld>
            <a:endParaRPr lang="en-US"/>
          </a:p>
        </p:txBody>
      </p:sp>
      <p:grpSp>
        <p:nvGrpSpPr>
          <p:cNvPr id="25" name="Groupe 24">
            <a:extLst>
              <a:ext uri="{FF2B5EF4-FFF2-40B4-BE49-F238E27FC236}">
                <a16:creationId xmlns:a16="http://schemas.microsoft.com/office/drawing/2014/main" id="{EA7DF0B4-24E5-C2F5-2FBE-D39540A64879}"/>
              </a:ext>
            </a:extLst>
          </p:cNvPr>
          <p:cNvGrpSpPr/>
          <p:nvPr/>
        </p:nvGrpSpPr>
        <p:grpSpPr>
          <a:xfrm>
            <a:off x="11449288" y="317210"/>
            <a:ext cx="421861" cy="419762"/>
            <a:chOff x="11231752" y="95107"/>
            <a:chExt cx="825500" cy="812800"/>
          </a:xfrm>
        </p:grpSpPr>
        <p:sp>
          <p:nvSpPr>
            <p:cNvPr id="26" name="Ellipse 25">
              <a:extLst>
                <a:ext uri="{FF2B5EF4-FFF2-40B4-BE49-F238E27FC236}">
                  <a16:creationId xmlns:a16="http://schemas.microsoft.com/office/drawing/2014/main" id="{B33D42E8-C268-8177-D470-3AE1BD6C4AB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27" name="Graphique 3" descr="Logement avec un remplissage uni">
              <a:hlinkClick r:id="rId7" action="ppaction://hlinksldjump"/>
              <a:extLst>
                <a:ext uri="{FF2B5EF4-FFF2-40B4-BE49-F238E27FC236}">
                  <a16:creationId xmlns:a16="http://schemas.microsoft.com/office/drawing/2014/main" id="{FE6AEC37-AAE5-E65F-09C9-97CD09AC56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2318" y="219323"/>
              <a:ext cx="564367" cy="564367"/>
            </a:xfrm>
            <a:prstGeom prst="rect">
              <a:avLst/>
            </a:prstGeom>
          </p:spPr>
        </p:pic>
      </p:grpSp>
      <p:sp>
        <p:nvSpPr>
          <p:cNvPr id="7" name="Oval 5">
            <a:extLst>
              <a:ext uri="{FF2B5EF4-FFF2-40B4-BE49-F238E27FC236}">
                <a16:creationId xmlns:a16="http://schemas.microsoft.com/office/drawing/2014/main" id="{A7710CE3-8912-C94C-0B8E-D73920763484}"/>
              </a:ext>
            </a:extLst>
          </p:cNvPr>
          <p:cNvSpPr/>
          <p:nvPr/>
        </p:nvSpPr>
        <p:spPr>
          <a:xfrm>
            <a:off x="4706662" y="906975"/>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9258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8993F-4F12-4F50-007C-6415639E1A0A}"/>
            </a:ext>
          </a:extLst>
        </p:cNvPr>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43" name="Zoom de diapositive 42">
                <a:extLst>
                  <a:ext uri="{FF2B5EF4-FFF2-40B4-BE49-F238E27FC236}">
                    <a16:creationId xmlns:a16="http://schemas.microsoft.com/office/drawing/2014/main" id="{AB0D8739-FC55-7CDB-9D81-A42B0DA1D53A}"/>
                  </a:ext>
                </a:extLst>
              </p:cNvPr>
              <p:cNvGraphicFramePr>
                <a:graphicFrameLocks noChangeAspect="1"/>
              </p:cNvGraphicFramePr>
              <p:nvPr>
                <p:extLst>
                  <p:ext uri="{D42A27DB-BD31-4B8C-83A1-F6EECF244321}">
                    <p14:modId xmlns:p14="http://schemas.microsoft.com/office/powerpoint/2010/main" val="2920761065"/>
                  </p:ext>
                </p:extLst>
              </p:nvPr>
            </p:nvGraphicFramePr>
            <p:xfrm>
              <a:off x="4629879" y="7684006"/>
              <a:ext cx="2510959" cy="3347945"/>
            </p:xfrm>
            <a:graphic>
              <a:graphicData uri="http://schemas.microsoft.com/office/powerpoint/2016/slidezoom">
                <pslz:sldZm>
                  <pslz:sldZmObj sldId="2147482727" cId="2420322242">
                    <pslz:zmPr id="{63E5BC45-C62A-B848-AE69-4FEACC350761}" returnToParent="0" transitionDur="1000">
                      <p166:blipFill xmlns:p166="http://schemas.microsoft.com/office/powerpoint/2016/6/main">
                        <a:blip r:embed="rId3"/>
                        <a:stretch>
                          <a:fillRect/>
                        </a:stretch>
                      </p166:blipFill>
                      <p166:spPr xmlns:p166="http://schemas.microsoft.com/office/powerpoint/2016/6/main">
                        <a:xfrm>
                          <a:off x="0" y="0"/>
                          <a:ext cx="2510959" cy="3347945"/>
                        </a:xfrm>
                        <a:prstGeom prst="rect">
                          <a:avLst/>
                        </a:prstGeom>
                        <a:ln w="3175">
                          <a:solidFill>
                            <a:prstClr val="ltGray"/>
                          </a:solidFill>
                        </a:ln>
                      </p166:spPr>
                    </pslz:zmPr>
                  </pslz:sldZmObj>
                </pslz:sldZm>
              </a:graphicData>
            </a:graphic>
          </p:graphicFrame>
        </mc:Choice>
        <mc:Fallback xmlns="">
          <p:pic>
            <p:nvPicPr>
              <p:cNvPr id="43" name="Zoom de diapositive 42">
                <a:extLst>
                  <a:ext uri="{FF2B5EF4-FFF2-40B4-BE49-F238E27FC236}">
                    <a16:creationId xmlns:a16="http://schemas.microsoft.com/office/drawing/2014/main" id="{AB0D8739-FC55-7CDB-9D81-A42B0DA1D53A}"/>
                  </a:ext>
                </a:extLst>
              </p:cNvPr>
              <p:cNvPicPr>
                <a:picLocks noGrp="1" noRot="1" noChangeAspect="1" noMove="1" noResize="1" noEditPoints="1" noAdjustHandles="1" noChangeArrowheads="1" noChangeShapeType="1"/>
              </p:cNvPicPr>
              <p:nvPr/>
            </p:nvPicPr>
            <p:blipFill>
              <a:blip r:embed="rId4"/>
              <a:stretch>
                <a:fillRect/>
              </a:stretch>
            </p:blipFill>
            <p:spPr>
              <a:xfrm>
                <a:off x="4629879" y="7684006"/>
                <a:ext cx="2510959" cy="334794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1" name="Zoom de diapositive 40">
                <a:extLst>
                  <a:ext uri="{FF2B5EF4-FFF2-40B4-BE49-F238E27FC236}">
                    <a16:creationId xmlns:a16="http://schemas.microsoft.com/office/drawing/2014/main" id="{F4987D5A-103D-08E4-945B-5F00BBFEA339}"/>
                  </a:ext>
                </a:extLst>
              </p:cNvPr>
              <p:cNvGraphicFramePr>
                <a:graphicFrameLocks noChangeAspect="1"/>
              </p:cNvGraphicFramePr>
              <p:nvPr>
                <p:extLst>
                  <p:ext uri="{D42A27DB-BD31-4B8C-83A1-F6EECF244321}">
                    <p14:modId xmlns:p14="http://schemas.microsoft.com/office/powerpoint/2010/main" val="964686880"/>
                  </p:ext>
                </p:extLst>
              </p:nvPr>
            </p:nvGraphicFramePr>
            <p:xfrm>
              <a:off x="1177865" y="7669919"/>
              <a:ext cx="2518646" cy="3358195"/>
            </p:xfrm>
            <a:graphic>
              <a:graphicData uri="http://schemas.microsoft.com/office/powerpoint/2016/slidezoom">
                <pslz:sldZm>
                  <pslz:sldZmObj sldId="2147482725" cId="2557573400">
                    <pslz:zmPr id="{78D587AE-FF7E-AB45-BE50-0402DC13CDCF}" returnToParent="0" transitionDur="1000">
                      <p166:blipFill xmlns:p166="http://schemas.microsoft.com/office/powerpoint/2016/6/main">
                        <a:blip r:embed="rId5"/>
                        <a:stretch>
                          <a:fillRect/>
                        </a:stretch>
                      </p166:blipFill>
                      <p166:spPr xmlns:p166="http://schemas.microsoft.com/office/powerpoint/2016/6/main">
                        <a:xfrm>
                          <a:off x="0" y="0"/>
                          <a:ext cx="2518646" cy="3358195"/>
                        </a:xfrm>
                        <a:prstGeom prst="rect">
                          <a:avLst/>
                        </a:prstGeom>
                        <a:ln w="3175">
                          <a:solidFill>
                            <a:prstClr val="ltGray"/>
                          </a:solidFill>
                        </a:ln>
                      </p166:spPr>
                    </pslz:zmPr>
                  </pslz:sldZmObj>
                </pslz:sldZm>
              </a:graphicData>
            </a:graphic>
          </p:graphicFrame>
        </mc:Choice>
        <mc:Fallback xmlns="">
          <p:pic>
            <p:nvPicPr>
              <p:cNvPr id="41" name="Zoom de diapositive 40">
                <a:extLst>
                  <a:ext uri="{FF2B5EF4-FFF2-40B4-BE49-F238E27FC236}">
                    <a16:creationId xmlns:a16="http://schemas.microsoft.com/office/drawing/2014/main" id="{F4987D5A-103D-08E4-945B-5F00BBFEA339}"/>
                  </a:ext>
                </a:extLst>
              </p:cNvPr>
              <p:cNvPicPr>
                <a:picLocks noGrp="1" noRot="1" noChangeAspect="1" noMove="1" noResize="1" noEditPoints="1" noAdjustHandles="1" noChangeArrowheads="1" noChangeShapeType="1"/>
              </p:cNvPicPr>
              <p:nvPr/>
            </p:nvPicPr>
            <p:blipFill>
              <a:blip r:embed="rId6"/>
              <a:stretch>
                <a:fillRect/>
              </a:stretch>
            </p:blipFill>
            <p:spPr>
              <a:xfrm>
                <a:off x="1177865" y="7669919"/>
                <a:ext cx="2518646" cy="335819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9" name="Zoom de diapositive 38">
                <a:extLst>
                  <a:ext uri="{FF2B5EF4-FFF2-40B4-BE49-F238E27FC236}">
                    <a16:creationId xmlns:a16="http://schemas.microsoft.com/office/drawing/2014/main" id="{25071224-34E3-3C66-BF26-05D3263AC104}"/>
                  </a:ext>
                </a:extLst>
              </p:cNvPr>
              <p:cNvGraphicFramePr>
                <a:graphicFrameLocks noChangeAspect="1"/>
              </p:cNvGraphicFramePr>
              <p:nvPr>
                <p:extLst>
                  <p:ext uri="{D42A27DB-BD31-4B8C-83A1-F6EECF244321}">
                    <p14:modId xmlns:p14="http://schemas.microsoft.com/office/powerpoint/2010/main" val="1765332388"/>
                  </p:ext>
                </p:extLst>
              </p:nvPr>
            </p:nvGraphicFramePr>
            <p:xfrm>
              <a:off x="8128530" y="2797690"/>
              <a:ext cx="2487435" cy="3316581"/>
            </p:xfrm>
            <a:graphic>
              <a:graphicData uri="http://schemas.microsoft.com/office/powerpoint/2016/slidezoom">
                <pslz:sldZm>
                  <pslz:sldZmObj sldId="2147482728" cId="1066396338">
                    <pslz:zmPr id="{3EE0BF51-4510-8D44-98E8-1FD79C491560}" returnToParent="0" transitionDur="1000">
                      <p166:blipFill xmlns:p166="http://schemas.microsoft.com/office/powerpoint/2016/6/main">
                        <a:blip r:embed="rId7"/>
                        <a:stretch>
                          <a:fillRect/>
                        </a:stretch>
                      </p166:blipFill>
                      <p166:spPr xmlns:p166="http://schemas.microsoft.com/office/powerpoint/2016/6/main">
                        <a:xfrm>
                          <a:off x="0" y="0"/>
                          <a:ext cx="2487435" cy="3316581"/>
                        </a:xfrm>
                        <a:prstGeom prst="rect">
                          <a:avLst/>
                        </a:prstGeom>
                        <a:ln w="3175">
                          <a:solidFill>
                            <a:prstClr val="ltGray"/>
                          </a:solidFill>
                        </a:ln>
                      </p166:spPr>
                    </pslz:zmPr>
                  </pslz:sldZmObj>
                </pslz:sldZm>
              </a:graphicData>
            </a:graphic>
          </p:graphicFrame>
        </mc:Choice>
        <mc:Fallback xmlns="">
          <p:pic>
            <p:nvPicPr>
              <p:cNvPr id="39" name="Zoom de diapositive 38">
                <a:extLst>
                  <a:ext uri="{FF2B5EF4-FFF2-40B4-BE49-F238E27FC236}">
                    <a16:creationId xmlns:a16="http://schemas.microsoft.com/office/drawing/2014/main" id="{25071224-34E3-3C66-BF26-05D3263AC104}"/>
                  </a:ext>
                </a:extLst>
              </p:cNvPr>
              <p:cNvPicPr>
                <a:picLocks noGrp="1" noRot="1" noChangeAspect="1" noMove="1" noResize="1" noEditPoints="1" noAdjustHandles="1" noChangeArrowheads="1" noChangeShapeType="1"/>
              </p:cNvPicPr>
              <p:nvPr/>
            </p:nvPicPr>
            <p:blipFill>
              <a:blip r:embed="rId8"/>
              <a:stretch>
                <a:fillRect/>
              </a:stretch>
            </p:blipFill>
            <p:spPr>
              <a:xfrm>
                <a:off x="8128530" y="2797690"/>
                <a:ext cx="2487435" cy="331658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5" name="Zoom de diapositive 24">
                <a:extLst>
                  <a:ext uri="{FF2B5EF4-FFF2-40B4-BE49-F238E27FC236}">
                    <a16:creationId xmlns:a16="http://schemas.microsoft.com/office/drawing/2014/main" id="{2D8C7FB6-9F6E-81B4-0F72-BAB217941683}"/>
                  </a:ext>
                </a:extLst>
              </p:cNvPr>
              <p:cNvGraphicFramePr>
                <a:graphicFrameLocks noChangeAspect="1"/>
              </p:cNvGraphicFramePr>
              <p:nvPr>
                <p:extLst>
                  <p:ext uri="{D42A27DB-BD31-4B8C-83A1-F6EECF244321}">
                    <p14:modId xmlns:p14="http://schemas.microsoft.com/office/powerpoint/2010/main" val="3659540681"/>
                  </p:ext>
                </p:extLst>
              </p:nvPr>
            </p:nvGraphicFramePr>
            <p:xfrm>
              <a:off x="4655466" y="2787011"/>
              <a:ext cx="2492882" cy="4064000"/>
            </p:xfrm>
            <a:graphic>
              <a:graphicData uri="http://schemas.microsoft.com/office/powerpoint/2016/slidezoom">
                <pslz:sldZm>
                  <pslz:sldZmObj sldId="297" cId="1448896487">
                    <pslz:zmPr id="{C62E8502-6406-49BA-92B0-31CE1B7939BB}" returnToParent="0" transitionDur="1000">
                      <p166:blipFill xmlns:p166="http://schemas.microsoft.com/office/powerpoint/2016/6/main">
                        <a:blip r:embed="rId9"/>
                        <a:stretch>
                          <a:fillRect/>
                        </a:stretch>
                      </p166:blipFill>
                      <p166:spPr xmlns:p166="http://schemas.microsoft.com/office/powerpoint/2016/6/main">
                        <a:xfrm>
                          <a:off x="0" y="0"/>
                          <a:ext cx="2492882" cy="4064000"/>
                        </a:xfrm>
                        <a:prstGeom prst="rect">
                          <a:avLst/>
                        </a:prstGeom>
                        <a:ln w="3175">
                          <a:solidFill>
                            <a:prstClr val="ltGray"/>
                          </a:solidFill>
                        </a:ln>
                      </p166:spPr>
                    </pslz:zmPr>
                  </pslz:sldZmObj>
                </pslz:sldZm>
              </a:graphicData>
            </a:graphic>
          </p:graphicFrame>
        </mc:Choice>
        <mc:Fallback xmlns="">
          <p:pic>
            <p:nvPicPr>
              <p:cNvPr id="25" name="Zoom de diapositive 24">
                <a:extLst>
                  <a:ext uri="{FF2B5EF4-FFF2-40B4-BE49-F238E27FC236}">
                    <a16:creationId xmlns:a16="http://schemas.microsoft.com/office/drawing/2014/main" id="{2D8C7FB6-9F6E-81B4-0F72-BAB217941683}"/>
                  </a:ext>
                </a:extLst>
              </p:cNvPr>
              <p:cNvPicPr>
                <a:picLocks noGrp="1" noRot="1" noChangeAspect="1" noMove="1" noResize="1" noEditPoints="1" noAdjustHandles="1" noChangeArrowheads="1" noChangeShapeType="1"/>
              </p:cNvPicPr>
              <p:nvPr/>
            </p:nvPicPr>
            <p:blipFill>
              <a:blip r:embed="rId10"/>
              <a:stretch>
                <a:fillRect/>
              </a:stretch>
            </p:blipFill>
            <p:spPr>
              <a:xfrm>
                <a:off x="4655466" y="2787011"/>
                <a:ext cx="2492882" cy="4064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7" name="Zoom de diapositive 16">
                <a:extLst>
                  <a:ext uri="{FF2B5EF4-FFF2-40B4-BE49-F238E27FC236}">
                    <a16:creationId xmlns:a16="http://schemas.microsoft.com/office/drawing/2014/main" id="{EDFCDA38-4377-9D29-6907-768E33204906}"/>
                  </a:ext>
                </a:extLst>
              </p:cNvPr>
              <p:cNvGraphicFramePr>
                <a:graphicFrameLocks noChangeAspect="1"/>
              </p:cNvGraphicFramePr>
              <p:nvPr>
                <p:extLst>
                  <p:ext uri="{D42A27DB-BD31-4B8C-83A1-F6EECF244321}">
                    <p14:modId xmlns:p14="http://schemas.microsoft.com/office/powerpoint/2010/main" val="2851184857"/>
                  </p:ext>
                </p:extLst>
              </p:nvPr>
            </p:nvGraphicFramePr>
            <p:xfrm>
              <a:off x="1164900" y="2751112"/>
              <a:ext cx="2535311" cy="4064000"/>
            </p:xfrm>
            <a:graphic>
              <a:graphicData uri="http://schemas.microsoft.com/office/powerpoint/2016/slidezoom">
                <pslz:sldZm>
                  <pslz:sldZmObj sldId="296" cId="2474267395">
                    <pslz:zmPr id="{F77B4B3B-531D-4A78-9FE5-5AA140F437F6}" returnToParent="0" transitionDur="1000">
                      <p166:blipFill xmlns:p166="http://schemas.microsoft.com/office/powerpoint/2016/6/main">
                        <a:blip r:embed="rId11"/>
                        <a:stretch>
                          <a:fillRect/>
                        </a:stretch>
                      </p166:blipFill>
                      <p166:spPr xmlns:p166="http://schemas.microsoft.com/office/powerpoint/2016/6/main">
                        <a:xfrm>
                          <a:off x="0" y="0"/>
                          <a:ext cx="2535311" cy="4064000"/>
                        </a:xfrm>
                        <a:prstGeom prst="rect">
                          <a:avLst/>
                        </a:prstGeom>
                        <a:ln w="3175">
                          <a:solidFill>
                            <a:prstClr val="ltGray"/>
                          </a:solidFill>
                        </a:ln>
                      </p166:spPr>
                    </pslz:zmPr>
                  </pslz:sldZmObj>
                </pslz:sldZm>
              </a:graphicData>
            </a:graphic>
          </p:graphicFrame>
        </mc:Choice>
        <mc:Fallback xmlns="">
          <p:pic>
            <p:nvPicPr>
              <p:cNvPr id="17" name="Zoom de diapositive 16">
                <a:hlinkClick r:id="rId13" action="ppaction://hlinksldjump"/>
                <a:extLst>
                  <a:ext uri="{FF2B5EF4-FFF2-40B4-BE49-F238E27FC236}">
                    <a16:creationId xmlns:a16="http://schemas.microsoft.com/office/drawing/2014/main" id="{EDFCDA38-4377-9D29-6907-768E33204906}"/>
                  </a:ext>
                </a:extLst>
              </p:cNvPr>
              <p:cNvPicPr>
                <a:picLocks noGrp="1" noRot="1" noChangeAspect="1" noMove="1" noResize="1" noEditPoints="1" noAdjustHandles="1" noChangeArrowheads="1" noChangeShapeType="1"/>
              </p:cNvPicPr>
              <p:nvPr/>
            </p:nvPicPr>
            <p:blipFill>
              <a:blip r:embed="rId14"/>
              <a:stretch>
                <a:fillRect/>
              </a:stretch>
            </p:blipFill>
            <p:spPr>
              <a:xfrm>
                <a:off x="1164900" y="2751112"/>
                <a:ext cx="2535311" cy="4064000"/>
              </a:xfrm>
              <a:prstGeom prst="rect">
                <a:avLst/>
              </a:prstGeom>
              <a:ln w="3175">
                <a:solidFill>
                  <a:prstClr val="ltGray"/>
                </a:solidFill>
              </a:ln>
            </p:spPr>
          </p:pic>
        </mc:Fallback>
      </mc:AlternateContent>
      <p:pic>
        <p:nvPicPr>
          <p:cNvPr id="8" name="Picture 2">
            <a:extLst>
              <a:ext uri="{FF2B5EF4-FFF2-40B4-BE49-F238E27FC236}">
                <a16:creationId xmlns:a16="http://schemas.microsoft.com/office/drawing/2014/main" id="{EAE72847-8158-0D9A-01C0-BBD3849ADDF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3929D36C-8A29-A882-E2AD-1905B5B56745}"/>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20" name="Rectangle 19">
            <a:hlinkClick r:id="" action="ppaction://noaction"/>
            <a:extLst>
              <a:ext uri="{FF2B5EF4-FFF2-40B4-BE49-F238E27FC236}">
                <a16:creationId xmlns:a16="http://schemas.microsoft.com/office/drawing/2014/main" id="{46B4E5D0-9412-26A5-D829-1F1B32EE75C6}"/>
              </a:ext>
            </a:extLst>
          </p:cNvPr>
          <p:cNvSpPr/>
          <p:nvPr/>
        </p:nvSpPr>
        <p:spPr>
          <a:xfrm>
            <a:off x="1166301" y="5774188"/>
            <a:ext cx="2510959" cy="1040924"/>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Etape 1 : J’accède à la campagne en cours</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23</a:t>
            </a:r>
            <a:endParaRPr lang="fr-FR" sz="1300">
              <a:solidFill>
                <a:srgbClr val="7030A0"/>
              </a:solidFill>
            </a:endParaRPr>
          </a:p>
        </p:txBody>
      </p:sp>
      <p:sp>
        <p:nvSpPr>
          <p:cNvPr id="21" name="Rectangle 20">
            <a:hlinkClick r:id="" action="ppaction://noaction"/>
            <a:extLst>
              <a:ext uri="{FF2B5EF4-FFF2-40B4-BE49-F238E27FC236}">
                <a16:creationId xmlns:a16="http://schemas.microsoft.com/office/drawing/2014/main" id="{DE54C1C0-1659-DF98-29D6-AA5476126664}"/>
              </a:ext>
            </a:extLst>
          </p:cNvPr>
          <p:cNvSpPr/>
          <p:nvPr/>
        </p:nvSpPr>
        <p:spPr>
          <a:xfrm>
            <a:off x="4638792" y="5779112"/>
            <a:ext cx="2510959" cy="107190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rgbClr val="000000"/>
                </a:solidFill>
              </a:rPr>
              <a:t>Etape 2 : Je choisis mon dossier</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24</a:t>
            </a:r>
            <a:endParaRPr lang="fr-FR" sz="1300">
              <a:solidFill>
                <a:srgbClr val="7030A0"/>
              </a:solidFill>
            </a:endParaRPr>
          </a:p>
        </p:txBody>
      </p:sp>
      <p:sp>
        <p:nvSpPr>
          <p:cNvPr id="22" name="Rectangle 21">
            <a:hlinkClick r:id="" action="ppaction://noaction"/>
            <a:extLst>
              <a:ext uri="{FF2B5EF4-FFF2-40B4-BE49-F238E27FC236}">
                <a16:creationId xmlns:a16="http://schemas.microsoft.com/office/drawing/2014/main" id="{96F94D7F-5940-33D8-3C78-77402F17688A}"/>
              </a:ext>
            </a:extLst>
          </p:cNvPr>
          <p:cNvSpPr/>
          <p:nvPr/>
        </p:nvSpPr>
        <p:spPr>
          <a:xfrm>
            <a:off x="8105008" y="5793523"/>
            <a:ext cx="2510959" cy="107190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Etape 3 : J’extrais de SIDOBA mon fichier cadre</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25</a:t>
            </a:r>
            <a:endParaRPr lang="fr-FR" sz="1300">
              <a:solidFill>
                <a:srgbClr val="7030A0"/>
              </a:solidFill>
            </a:endParaRPr>
          </a:p>
        </p:txBody>
      </p:sp>
      <p:cxnSp>
        <p:nvCxnSpPr>
          <p:cNvPr id="23" name="Connecteur droit avec flèche 22">
            <a:extLst>
              <a:ext uri="{FF2B5EF4-FFF2-40B4-BE49-F238E27FC236}">
                <a16:creationId xmlns:a16="http://schemas.microsoft.com/office/drawing/2014/main" id="{9F9797AB-009E-AEC4-79F6-BA6AC7D4B99F}"/>
              </a:ext>
            </a:extLst>
          </p:cNvPr>
          <p:cNvCxnSpPr>
            <a:cxnSpLocks/>
          </p:cNvCxnSpPr>
          <p:nvPr/>
        </p:nvCxnSpPr>
        <p:spPr>
          <a:xfrm>
            <a:off x="3813137" y="5034700"/>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0D62310F-4977-5581-93EC-B048677182C2}"/>
              </a:ext>
            </a:extLst>
          </p:cNvPr>
          <p:cNvCxnSpPr>
            <a:cxnSpLocks/>
          </p:cNvCxnSpPr>
          <p:nvPr/>
        </p:nvCxnSpPr>
        <p:spPr>
          <a:xfrm>
            <a:off x="7282777" y="5034700"/>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Ellipse 26">
            <a:hlinkClick r:id="" action="ppaction://noaction"/>
            <a:extLst>
              <a:ext uri="{FF2B5EF4-FFF2-40B4-BE49-F238E27FC236}">
                <a16:creationId xmlns:a16="http://schemas.microsoft.com/office/drawing/2014/main" id="{B8219548-19D0-41AF-C613-523016C79491}"/>
              </a:ext>
            </a:extLst>
          </p:cNvPr>
          <p:cNvSpPr/>
          <p:nvPr/>
        </p:nvSpPr>
        <p:spPr>
          <a:xfrm>
            <a:off x="3289861" y="2653556"/>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1</a:t>
            </a:r>
            <a:endParaRPr lang="fr-FR" sz="1600" b="1">
              <a:latin typeface="Ubuntu" panose="020B0504030602030204" pitchFamily="34" charset="0"/>
            </a:endParaRPr>
          </a:p>
        </p:txBody>
      </p:sp>
      <p:sp>
        <p:nvSpPr>
          <p:cNvPr id="28" name="Ellipse 27">
            <a:hlinkClick r:id="" action="ppaction://noaction"/>
            <a:extLst>
              <a:ext uri="{FF2B5EF4-FFF2-40B4-BE49-F238E27FC236}">
                <a16:creationId xmlns:a16="http://schemas.microsoft.com/office/drawing/2014/main" id="{2E70A8EE-BEB4-5769-EB07-659F4580AE6A}"/>
              </a:ext>
            </a:extLst>
          </p:cNvPr>
          <p:cNvSpPr/>
          <p:nvPr/>
        </p:nvSpPr>
        <p:spPr>
          <a:xfrm>
            <a:off x="6848071" y="2629091"/>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2</a:t>
            </a:r>
          </a:p>
        </p:txBody>
      </p:sp>
      <p:sp>
        <p:nvSpPr>
          <p:cNvPr id="29" name="Ellipse 28">
            <a:hlinkClick r:id="" action="ppaction://noaction"/>
            <a:extLst>
              <a:ext uri="{FF2B5EF4-FFF2-40B4-BE49-F238E27FC236}">
                <a16:creationId xmlns:a16="http://schemas.microsoft.com/office/drawing/2014/main" id="{643A78FF-4F1C-B8D8-A0C5-D4644CE69406}"/>
              </a:ext>
            </a:extLst>
          </p:cNvPr>
          <p:cNvSpPr/>
          <p:nvPr/>
        </p:nvSpPr>
        <p:spPr>
          <a:xfrm>
            <a:off x="10235792" y="2667498"/>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3</a:t>
            </a:r>
          </a:p>
        </p:txBody>
      </p:sp>
      <p:sp>
        <p:nvSpPr>
          <p:cNvPr id="15" name="ZoneTexte 14">
            <a:extLst>
              <a:ext uri="{FF2B5EF4-FFF2-40B4-BE49-F238E27FC236}">
                <a16:creationId xmlns:a16="http://schemas.microsoft.com/office/drawing/2014/main" id="{3CA3600B-7E09-80B6-A1D7-B0677967076F}"/>
              </a:ext>
            </a:extLst>
          </p:cNvPr>
          <p:cNvSpPr txBox="1"/>
          <p:nvPr/>
        </p:nvSpPr>
        <p:spPr>
          <a:xfrm>
            <a:off x="8095211" y="6894696"/>
            <a:ext cx="2530675" cy="1369606"/>
          </a:xfrm>
          <a:prstGeom prst="rect">
            <a:avLst/>
          </a:prstGeom>
          <a:noFill/>
        </p:spPr>
        <p:txBody>
          <a:bodyPr wrap="square" rtlCol="0">
            <a:spAutoFit/>
          </a:bodyPr>
          <a:lstStyle/>
          <a:p>
            <a:pPr algn="just"/>
            <a:r>
              <a:rPr lang="fr-FR" sz="1300" b="1">
                <a:solidFill>
                  <a:srgbClr val="000000"/>
                </a:solidFill>
              </a:rPr>
              <a:t>Note</a:t>
            </a:r>
            <a:r>
              <a:rPr lang="fr-FR" sz="1300">
                <a:solidFill>
                  <a:srgbClr val="000000"/>
                </a:solidFill>
              </a:rPr>
              <a:t> : tous les utilisateurs ont le même type de profil. </a:t>
            </a:r>
          </a:p>
          <a:p>
            <a:pPr algn="just"/>
            <a:r>
              <a:rPr lang="fr-FR" sz="1300">
                <a:solidFill>
                  <a:srgbClr val="000000"/>
                </a:solidFill>
              </a:rPr>
              <a:t>Le fichier cadre téléchargé à partir de SIDOBA est ensuite renseigné par le Medco</a:t>
            </a:r>
            <a:endParaRPr lang="fr-FR" sz="1300"/>
          </a:p>
          <a:p>
            <a:endParaRPr lang="fr-FR"/>
          </a:p>
        </p:txBody>
      </p:sp>
      <p:sp>
        <p:nvSpPr>
          <p:cNvPr id="7" name="Rectangle 6">
            <a:hlinkClick r:id="" action="ppaction://noaction"/>
            <a:extLst>
              <a:ext uri="{FF2B5EF4-FFF2-40B4-BE49-F238E27FC236}">
                <a16:creationId xmlns:a16="http://schemas.microsoft.com/office/drawing/2014/main" id="{F1ACC5B8-B367-FDC2-B539-5EC44BC2905A}"/>
              </a:ext>
            </a:extLst>
          </p:cNvPr>
          <p:cNvSpPr/>
          <p:nvPr/>
        </p:nvSpPr>
        <p:spPr>
          <a:xfrm>
            <a:off x="1166301" y="10692995"/>
            <a:ext cx="2510959" cy="1040924"/>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Etape 4 : J’importe le fichier cadre RAMA complété</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26</a:t>
            </a:r>
            <a:endParaRPr lang="fr-FR" sz="1300">
              <a:solidFill>
                <a:srgbClr val="7030A0"/>
              </a:solidFill>
            </a:endParaRPr>
          </a:p>
        </p:txBody>
      </p:sp>
      <p:sp>
        <p:nvSpPr>
          <p:cNvPr id="10" name="Rectangle 9">
            <a:hlinkClick r:id="" action="ppaction://noaction"/>
            <a:extLst>
              <a:ext uri="{FF2B5EF4-FFF2-40B4-BE49-F238E27FC236}">
                <a16:creationId xmlns:a16="http://schemas.microsoft.com/office/drawing/2014/main" id="{2FC74B1A-7B85-1D41-DBFF-5521163F9961}"/>
              </a:ext>
            </a:extLst>
          </p:cNvPr>
          <p:cNvSpPr/>
          <p:nvPr/>
        </p:nvSpPr>
        <p:spPr>
          <a:xfrm>
            <a:off x="4638792" y="10697919"/>
            <a:ext cx="2510959" cy="1071901"/>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rgbClr val="000000"/>
                </a:solidFill>
              </a:rPr>
              <a:t>Etape 5 : J’enregistre l’import de mon fichier cadre dans SIDOBA</a:t>
            </a:r>
            <a:endParaRPr lang="fr-FR" sz="1300">
              <a:solidFill>
                <a:srgbClr val="000000"/>
              </a:solidFill>
            </a:endParaRP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27</a:t>
            </a:r>
            <a:endParaRPr lang="fr-FR" sz="1300">
              <a:solidFill>
                <a:srgbClr val="7030A0"/>
              </a:solidFill>
            </a:endParaRPr>
          </a:p>
        </p:txBody>
      </p:sp>
      <p:cxnSp>
        <p:nvCxnSpPr>
          <p:cNvPr id="12" name="Connecteur droit avec flèche 11">
            <a:extLst>
              <a:ext uri="{FF2B5EF4-FFF2-40B4-BE49-F238E27FC236}">
                <a16:creationId xmlns:a16="http://schemas.microsoft.com/office/drawing/2014/main" id="{6E8968B6-BE02-BD47-A1FB-57A1B4D740AA}"/>
              </a:ext>
            </a:extLst>
          </p:cNvPr>
          <p:cNvCxnSpPr>
            <a:cxnSpLocks/>
          </p:cNvCxnSpPr>
          <p:nvPr/>
        </p:nvCxnSpPr>
        <p:spPr>
          <a:xfrm>
            <a:off x="3813137" y="9953507"/>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a:hlinkClick r:id="" action="ppaction://noaction"/>
            <a:extLst>
              <a:ext uri="{FF2B5EF4-FFF2-40B4-BE49-F238E27FC236}">
                <a16:creationId xmlns:a16="http://schemas.microsoft.com/office/drawing/2014/main" id="{47856B3E-8737-780D-6321-9C3EC3557039}"/>
              </a:ext>
            </a:extLst>
          </p:cNvPr>
          <p:cNvSpPr/>
          <p:nvPr/>
        </p:nvSpPr>
        <p:spPr>
          <a:xfrm>
            <a:off x="3255575" y="7547897"/>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4</a:t>
            </a:r>
            <a:endParaRPr lang="fr-FR" sz="1600" b="1">
              <a:latin typeface="Ubuntu" panose="020B0504030602030204" pitchFamily="34" charset="0"/>
            </a:endParaRPr>
          </a:p>
        </p:txBody>
      </p:sp>
      <p:sp>
        <p:nvSpPr>
          <p:cNvPr id="16" name="Ellipse 15">
            <a:hlinkClick r:id="" action="ppaction://noaction"/>
            <a:extLst>
              <a:ext uri="{FF2B5EF4-FFF2-40B4-BE49-F238E27FC236}">
                <a16:creationId xmlns:a16="http://schemas.microsoft.com/office/drawing/2014/main" id="{F7200046-E7A0-3462-9FBA-F94C20F03C5C}"/>
              </a:ext>
            </a:extLst>
          </p:cNvPr>
          <p:cNvSpPr/>
          <p:nvPr/>
        </p:nvSpPr>
        <p:spPr>
          <a:xfrm>
            <a:off x="6842086" y="7547897"/>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5</a:t>
            </a:r>
          </a:p>
        </p:txBody>
      </p:sp>
      <p:sp>
        <p:nvSpPr>
          <p:cNvPr id="6" name="ZoneTexte 5">
            <a:extLst>
              <a:ext uri="{FF2B5EF4-FFF2-40B4-BE49-F238E27FC236}">
                <a16:creationId xmlns:a16="http://schemas.microsoft.com/office/drawing/2014/main" id="{C9C3ED34-B3DB-763E-F907-ACFF2E42CE2B}"/>
              </a:ext>
            </a:extLst>
          </p:cNvPr>
          <p:cNvSpPr txBox="1"/>
          <p:nvPr/>
        </p:nvSpPr>
        <p:spPr>
          <a:xfrm>
            <a:off x="680935" y="1245141"/>
            <a:ext cx="10615917" cy="1446550"/>
          </a:xfrm>
          <a:prstGeom prst="rect">
            <a:avLst/>
          </a:prstGeom>
          <a:noFill/>
        </p:spPr>
        <p:txBody>
          <a:bodyPr wrap="square" rtlCol="0">
            <a:spAutoFit/>
          </a:bodyPr>
          <a:lstStyle/>
          <a:p>
            <a:pPr algn="ctr"/>
            <a:r>
              <a:rPr lang="fr-FR" sz="1300" b="1"/>
              <a:t>Parcours Médecin Coordonnateur</a:t>
            </a:r>
          </a:p>
          <a:p>
            <a:endParaRPr lang="fr-FR" sz="2000" b="1">
              <a:solidFill>
                <a:schemeClr val="accent6"/>
              </a:solidFill>
              <a:latin typeface="+mj-lt"/>
            </a:endParaRPr>
          </a:p>
          <a:p>
            <a:r>
              <a:rPr lang="fr-FR" sz="1300" b="1"/>
              <a:t>Cas 1 : DUI avec intégration de la trame RAMA </a:t>
            </a:r>
          </a:p>
          <a:p>
            <a:r>
              <a:rPr lang="fr-FR" sz="1300" b="1"/>
              <a:t>Cas 2 : EHPAD avec DUI sans intégration de la trame RAMA  / EHPAD sans DUI</a:t>
            </a:r>
          </a:p>
          <a:p>
            <a:r>
              <a:rPr lang="fr-FR" sz="1300" b="1"/>
              <a:t> </a:t>
            </a:r>
          </a:p>
          <a:p>
            <a:pPr algn="ctr"/>
            <a:r>
              <a:rPr lang="fr-FR" sz="1600" b="1"/>
              <a:t> </a:t>
            </a:r>
          </a:p>
        </p:txBody>
      </p:sp>
      <p:sp>
        <p:nvSpPr>
          <p:cNvPr id="2" name="Espace réservé du numéro de diapositive 3">
            <a:extLst>
              <a:ext uri="{FF2B5EF4-FFF2-40B4-BE49-F238E27FC236}">
                <a16:creationId xmlns:a16="http://schemas.microsoft.com/office/drawing/2014/main" id="{1D1A0AA4-749A-722E-425A-3839A3B6ED5A}"/>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22</a:t>
            </a:fld>
            <a:endParaRPr lang="en-US"/>
          </a:p>
        </p:txBody>
      </p:sp>
      <p:grpSp>
        <p:nvGrpSpPr>
          <p:cNvPr id="3" name="Groupe 2">
            <a:extLst>
              <a:ext uri="{FF2B5EF4-FFF2-40B4-BE49-F238E27FC236}">
                <a16:creationId xmlns:a16="http://schemas.microsoft.com/office/drawing/2014/main" id="{1E1FCE2A-21F0-3530-9A5E-4D8D560873B3}"/>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449D051D-2B90-E338-4914-D7FF95E6BB60}"/>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8" name="Graphique 3" descr="Logement avec un remplissage uni">
              <a:hlinkClick r:id="rId16" action="ppaction://hlinksldjump"/>
              <a:extLst>
                <a:ext uri="{FF2B5EF4-FFF2-40B4-BE49-F238E27FC236}">
                  <a16:creationId xmlns:a16="http://schemas.microsoft.com/office/drawing/2014/main" id="{2279E71B-00FA-C575-AE53-915A72FFCFB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362318" y="219323"/>
              <a:ext cx="564367" cy="564367"/>
            </a:xfrm>
            <a:prstGeom prst="rect">
              <a:avLst/>
            </a:prstGeom>
          </p:spPr>
        </p:pic>
      </p:grpSp>
      <p:sp>
        <p:nvSpPr>
          <p:cNvPr id="26" name="Flèche : droite 25">
            <a:extLst>
              <a:ext uri="{FF2B5EF4-FFF2-40B4-BE49-F238E27FC236}">
                <a16:creationId xmlns:a16="http://schemas.microsoft.com/office/drawing/2014/main" id="{538D40C9-EB44-9387-F3CB-985A6A73754F}"/>
              </a:ext>
            </a:extLst>
          </p:cNvPr>
          <p:cNvSpPr/>
          <p:nvPr/>
        </p:nvSpPr>
        <p:spPr>
          <a:xfrm>
            <a:off x="311695" y="14986268"/>
            <a:ext cx="2050490" cy="817892"/>
          </a:xfrm>
          <a:prstGeom prst="rightArrow">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a:solidFill>
                  <a:schemeClr val="tx1"/>
                </a:solidFill>
                <a:hlinkClick r:id="rId19" action="ppaction://hlinksldjump">
                  <a:extLst>
                    <a:ext uri="{A12FA001-AC4F-418D-AE19-62706E023703}">
                      <ahyp:hlinkClr xmlns:ahyp="http://schemas.microsoft.com/office/drawing/2018/hyperlinkcolor" val="tx"/>
                    </a:ext>
                  </a:extLst>
                </a:hlinkClick>
              </a:rPr>
              <a:t>Pour passer les explications détaillées </a:t>
            </a:r>
            <a:endParaRPr lang="en-US" sz="1300">
              <a:solidFill>
                <a:schemeClr val="tx1"/>
              </a:solidFill>
            </a:endParaRPr>
          </a:p>
        </p:txBody>
      </p:sp>
    </p:spTree>
    <p:extLst>
      <p:ext uri="{BB962C8B-B14F-4D97-AF65-F5344CB8AC3E}">
        <p14:creationId xmlns:p14="http://schemas.microsoft.com/office/powerpoint/2010/main" val="379823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57F8-3F3E-4B3C-3817-006F218C258E}"/>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DDE4ECB8-98C1-B8FC-A4B1-082E8ABAF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ED9212A-95FC-B07E-B558-190EA406C955}"/>
              </a:ext>
            </a:extLst>
          </p:cNvPr>
          <p:cNvSpPr txBox="1"/>
          <p:nvPr/>
        </p:nvSpPr>
        <p:spPr>
          <a:xfrm>
            <a:off x="680937" y="4516714"/>
            <a:ext cx="8560340" cy="923330"/>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300" b="1">
                <a:latin typeface="Aptos Display" panose="020B0004020202020204" pitchFamily="34" charset="0"/>
              </a:rPr>
              <a:t>Etape 1 : J’accède à la campagne en cours</a:t>
            </a:r>
            <a:r>
              <a:rPr lang="fr-FR" sz="1300">
                <a:latin typeface="Aptos Display" panose="020B0004020202020204" pitchFamily="34" charset="0"/>
              </a:rPr>
              <a:t> </a:t>
            </a:r>
            <a:endParaRPr lang="en-US" sz="1300"/>
          </a:p>
        </p:txBody>
      </p:sp>
      <p:pic>
        <p:nvPicPr>
          <p:cNvPr id="7" name="Picture 2">
            <a:extLst>
              <a:ext uri="{FF2B5EF4-FFF2-40B4-BE49-F238E27FC236}">
                <a16:creationId xmlns:a16="http://schemas.microsoft.com/office/drawing/2014/main" id="{170E5135-D8F0-52DF-EC3C-F31DCC49F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9" y="5865814"/>
            <a:ext cx="10982325" cy="45243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70B0237-23FA-EDD6-06FD-12AB07880D93}"/>
              </a:ext>
            </a:extLst>
          </p:cNvPr>
          <p:cNvSpPr txBox="1"/>
          <p:nvPr/>
        </p:nvSpPr>
        <p:spPr>
          <a:xfrm>
            <a:off x="531778" y="1887488"/>
            <a:ext cx="11128442" cy="307777"/>
          </a:xfrm>
          <a:prstGeom prst="rect">
            <a:avLst/>
          </a:prstGeom>
          <a:noFill/>
        </p:spPr>
        <p:txBody>
          <a:bodyPr wrap="square" rtlCol="0">
            <a:spAutoFit/>
          </a:bodyPr>
          <a:lstStyle/>
          <a:p>
            <a:pPr algn="ctr"/>
            <a:r>
              <a:rPr lang="fr-FR" sz="1400" b="1">
                <a:latin typeface="Aptos Display" panose="020B0004020202020204" pitchFamily="34" charset="0"/>
              </a:rPr>
              <a:t>Vue détaillée : Parcours Médecin Coordonnateur</a:t>
            </a:r>
            <a:endParaRPr lang="fr-FR" sz="1400" b="1"/>
          </a:p>
        </p:txBody>
      </p:sp>
      <p:sp>
        <p:nvSpPr>
          <p:cNvPr id="3" name="Espace réservé du numéro de diapositive 3">
            <a:extLst>
              <a:ext uri="{FF2B5EF4-FFF2-40B4-BE49-F238E27FC236}">
                <a16:creationId xmlns:a16="http://schemas.microsoft.com/office/drawing/2014/main" id="{B496A09D-939B-F06B-1BA2-61A575F8BD8D}"/>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23</a:t>
            </a:fld>
            <a:endParaRPr lang="en-US"/>
          </a:p>
        </p:txBody>
      </p:sp>
      <p:grpSp>
        <p:nvGrpSpPr>
          <p:cNvPr id="4" name="Groupe 3">
            <a:extLst>
              <a:ext uri="{FF2B5EF4-FFF2-40B4-BE49-F238E27FC236}">
                <a16:creationId xmlns:a16="http://schemas.microsoft.com/office/drawing/2014/main" id="{815B9E0C-1BBC-E27E-3DB6-B65D270E4D20}"/>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410A19FA-8DE9-075F-1D30-AA942737F457}"/>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43116609-B8BD-0D04-C609-B0D046E769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247426739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57F8-3F3E-4B3C-3817-006F218C258E}"/>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DDE4ECB8-98C1-B8FC-A4B1-082E8ABAF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ED9212A-95FC-B07E-B558-190EA406C955}"/>
              </a:ext>
            </a:extLst>
          </p:cNvPr>
          <p:cNvSpPr txBox="1"/>
          <p:nvPr/>
        </p:nvSpPr>
        <p:spPr>
          <a:xfrm>
            <a:off x="680937" y="4516714"/>
            <a:ext cx="8560340" cy="923330"/>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300" b="1">
                <a:latin typeface="Aptos Display" panose="020B0004020202020204" pitchFamily="34" charset="0"/>
              </a:rPr>
              <a:t>Etape 1 : J’accède à la campagne en cours</a:t>
            </a:r>
            <a:r>
              <a:rPr lang="fr-FR" sz="1300">
                <a:latin typeface="Aptos Display" panose="020B0004020202020204" pitchFamily="34" charset="0"/>
              </a:rPr>
              <a:t> </a:t>
            </a:r>
            <a:endParaRPr lang="en-US" sz="1300"/>
          </a:p>
        </p:txBody>
      </p:sp>
      <p:pic>
        <p:nvPicPr>
          <p:cNvPr id="7" name="Picture 2">
            <a:extLst>
              <a:ext uri="{FF2B5EF4-FFF2-40B4-BE49-F238E27FC236}">
                <a16:creationId xmlns:a16="http://schemas.microsoft.com/office/drawing/2014/main" id="{170E5135-D8F0-52DF-EC3C-F31DCC49F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39" y="5865814"/>
            <a:ext cx="10982325" cy="45243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870B0237-23FA-EDD6-06FD-12AB07880D93}"/>
              </a:ext>
            </a:extLst>
          </p:cNvPr>
          <p:cNvSpPr txBox="1"/>
          <p:nvPr/>
        </p:nvSpPr>
        <p:spPr>
          <a:xfrm>
            <a:off x="531778" y="1887488"/>
            <a:ext cx="11128442" cy="307777"/>
          </a:xfrm>
          <a:prstGeom prst="rect">
            <a:avLst/>
          </a:prstGeom>
          <a:noFill/>
        </p:spPr>
        <p:txBody>
          <a:bodyPr wrap="square" rtlCol="0">
            <a:spAutoFit/>
          </a:bodyPr>
          <a:lstStyle/>
          <a:p>
            <a:pPr algn="ctr"/>
            <a:r>
              <a:rPr lang="fr-FR" sz="1400" b="1">
                <a:latin typeface="Aptos Display" panose="020B0004020202020204" pitchFamily="34" charset="0"/>
              </a:rPr>
              <a:t>Vue détaillée : Parcours Médecin Coordonnateur</a:t>
            </a:r>
            <a:endParaRPr lang="fr-FR" sz="1400" b="1"/>
          </a:p>
        </p:txBody>
      </p:sp>
      <p:sp>
        <p:nvSpPr>
          <p:cNvPr id="3" name="Espace réservé du numéro de diapositive 3">
            <a:extLst>
              <a:ext uri="{FF2B5EF4-FFF2-40B4-BE49-F238E27FC236}">
                <a16:creationId xmlns:a16="http://schemas.microsoft.com/office/drawing/2014/main" id="{B496A09D-939B-F06B-1BA2-61A575F8BD8D}"/>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23</a:t>
            </a:fld>
            <a:endParaRPr lang="en-US"/>
          </a:p>
        </p:txBody>
      </p:sp>
      <p:grpSp>
        <p:nvGrpSpPr>
          <p:cNvPr id="4" name="Groupe 3">
            <a:extLst>
              <a:ext uri="{FF2B5EF4-FFF2-40B4-BE49-F238E27FC236}">
                <a16:creationId xmlns:a16="http://schemas.microsoft.com/office/drawing/2014/main" id="{815B9E0C-1BBC-E27E-3DB6-B65D270E4D20}"/>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410A19FA-8DE9-075F-1D30-AA942737F457}"/>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5" action="ppaction://hlinksldjump"/>
              <a:extLst>
                <a:ext uri="{FF2B5EF4-FFF2-40B4-BE49-F238E27FC236}">
                  <a16:creationId xmlns:a16="http://schemas.microsoft.com/office/drawing/2014/main" id="{43116609-B8BD-0D04-C609-B0D046E769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
        <p:nvSpPr>
          <p:cNvPr id="10" name="Oval 4">
            <a:extLst>
              <a:ext uri="{FF2B5EF4-FFF2-40B4-BE49-F238E27FC236}">
                <a16:creationId xmlns:a16="http://schemas.microsoft.com/office/drawing/2014/main" id="{9DECE8FC-84FA-BEB4-3FEA-25DD2CABDDC4}"/>
              </a:ext>
            </a:extLst>
          </p:cNvPr>
          <p:cNvSpPr/>
          <p:nvPr/>
        </p:nvSpPr>
        <p:spPr>
          <a:xfrm>
            <a:off x="3749749" y="2098531"/>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74267395"/>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07BD7-8802-3157-991D-75F68482A0D1}"/>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C1C02634-CCFD-A027-6584-74D8A1E29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FE799CE8-2849-3CBE-1C7C-DB3C615C12B6}"/>
              </a:ext>
            </a:extLst>
          </p:cNvPr>
          <p:cNvSpPr txBox="1"/>
          <p:nvPr/>
        </p:nvSpPr>
        <p:spPr>
          <a:xfrm>
            <a:off x="709854" y="4694661"/>
            <a:ext cx="8560340" cy="1000274"/>
          </a:xfrm>
          <a:prstGeom prst="rect">
            <a:avLst/>
          </a:prstGeom>
          <a:noFill/>
        </p:spPr>
        <p:txBody>
          <a:bodyPr wrap="square" rtlCol="0">
            <a:spAutoFit/>
          </a:bodyPr>
          <a:lstStyle/>
          <a:p>
            <a:endParaRPr lang="fr-FR" sz="2000" b="1">
              <a:solidFill>
                <a:schemeClr val="accent6"/>
              </a:solidFill>
              <a:latin typeface="+mj-lt"/>
            </a:endParaRPr>
          </a:p>
          <a:p>
            <a:endParaRPr lang="fr-FR" sz="1300" b="1">
              <a:solidFill>
                <a:schemeClr val="accent6"/>
              </a:solidFill>
            </a:endParaRPr>
          </a:p>
          <a:p>
            <a:r>
              <a:rPr lang="fr-FR" sz="1300" b="1"/>
              <a:t>Etape 2 : Je choisis mon dossier </a:t>
            </a:r>
          </a:p>
          <a:p>
            <a:r>
              <a:rPr lang="fr-FR" sz="1300">
                <a:solidFill>
                  <a:srgbClr val="000000"/>
                </a:solidFill>
              </a:rPr>
              <a:t>NB : Si je m’occupe d’un seul établissement, je peux passer directement à l’étape 3.  </a:t>
            </a:r>
            <a:endParaRPr lang="fr-FR" sz="1300">
              <a:solidFill>
                <a:srgbClr val="7030A0"/>
              </a:solidFill>
            </a:endParaRPr>
          </a:p>
        </p:txBody>
      </p:sp>
      <p:pic>
        <p:nvPicPr>
          <p:cNvPr id="7" name="Picture 4">
            <a:extLst>
              <a:ext uri="{FF2B5EF4-FFF2-40B4-BE49-F238E27FC236}">
                <a16:creationId xmlns:a16="http://schemas.microsoft.com/office/drawing/2014/main" id="{BF4703E7-E7A4-2C7A-F7D9-C6E9DA66B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56" y="6227372"/>
            <a:ext cx="10982325" cy="4229382"/>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3">
            <a:extLst>
              <a:ext uri="{FF2B5EF4-FFF2-40B4-BE49-F238E27FC236}">
                <a16:creationId xmlns:a16="http://schemas.microsoft.com/office/drawing/2014/main" id="{1D6C4E90-D5A5-F6B5-AB6D-C9E555856244}"/>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24</a:t>
            </a:fld>
            <a:endParaRPr lang="en-US"/>
          </a:p>
        </p:txBody>
      </p:sp>
      <p:grpSp>
        <p:nvGrpSpPr>
          <p:cNvPr id="3" name="Groupe 2">
            <a:extLst>
              <a:ext uri="{FF2B5EF4-FFF2-40B4-BE49-F238E27FC236}">
                <a16:creationId xmlns:a16="http://schemas.microsoft.com/office/drawing/2014/main" id="{792F79DF-4737-BA16-3DD1-DFAA860CF793}"/>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282AE5D0-F246-2EA9-A45B-7F5C7C6E490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1" name="Graphique 3" descr="Logement avec un remplissage uni">
              <a:hlinkClick r:id="rId4" action="ppaction://hlinksldjump"/>
              <a:extLst>
                <a:ext uri="{FF2B5EF4-FFF2-40B4-BE49-F238E27FC236}">
                  <a16:creationId xmlns:a16="http://schemas.microsoft.com/office/drawing/2014/main" id="{BEE177D3-1AE3-AC81-A074-2F25C9D658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1448896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D05AD-881A-C123-63A7-D284E3335FE6}"/>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7AC2D4BB-1D4C-27FA-9353-632BF5932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27508175-CE3C-2C9D-A2F7-8DD8BA376641}"/>
              </a:ext>
            </a:extLst>
          </p:cNvPr>
          <p:cNvSpPr txBox="1"/>
          <p:nvPr/>
        </p:nvSpPr>
        <p:spPr>
          <a:xfrm>
            <a:off x="709854" y="4455266"/>
            <a:ext cx="8560340" cy="923330"/>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300" b="1"/>
              <a:t>Etape  3 : J’extrais de SIDOBA mon fichier cadre </a:t>
            </a:r>
            <a:endParaRPr lang="fr-FR" sz="1300"/>
          </a:p>
        </p:txBody>
      </p:sp>
      <p:sp>
        <p:nvSpPr>
          <p:cNvPr id="2" name="Espace réservé du numéro de diapositive 3">
            <a:extLst>
              <a:ext uri="{FF2B5EF4-FFF2-40B4-BE49-F238E27FC236}">
                <a16:creationId xmlns:a16="http://schemas.microsoft.com/office/drawing/2014/main" id="{F98E1444-C933-282D-75AF-419635E2C9EF}"/>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25</a:t>
            </a:fld>
            <a:endParaRPr lang="en-US"/>
          </a:p>
        </p:txBody>
      </p:sp>
      <p:grpSp>
        <p:nvGrpSpPr>
          <p:cNvPr id="4" name="Groupe 3">
            <a:extLst>
              <a:ext uri="{FF2B5EF4-FFF2-40B4-BE49-F238E27FC236}">
                <a16:creationId xmlns:a16="http://schemas.microsoft.com/office/drawing/2014/main" id="{EAB05CA8-4E0A-978E-39E2-2F1C38FB51CD}"/>
              </a:ext>
            </a:extLst>
          </p:cNvPr>
          <p:cNvGrpSpPr/>
          <p:nvPr/>
        </p:nvGrpSpPr>
        <p:grpSpPr>
          <a:xfrm>
            <a:off x="11449288" y="317210"/>
            <a:ext cx="421861" cy="419762"/>
            <a:chOff x="11231752" y="95107"/>
            <a:chExt cx="825500" cy="812800"/>
          </a:xfrm>
        </p:grpSpPr>
        <p:sp>
          <p:nvSpPr>
            <p:cNvPr id="11" name="Ellipse 10">
              <a:extLst>
                <a:ext uri="{FF2B5EF4-FFF2-40B4-BE49-F238E27FC236}">
                  <a16:creationId xmlns:a16="http://schemas.microsoft.com/office/drawing/2014/main" id="{EA3A4209-387E-67DA-50D4-03F697D78033}"/>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46B1AD8D-DC6E-245A-115D-6BC4DCEBFD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pic>
        <p:nvPicPr>
          <p:cNvPr id="9" name="Image 8">
            <a:extLst>
              <a:ext uri="{FF2B5EF4-FFF2-40B4-BE49-F238E27FC236}">
                <a16:creationId xmlns:a16="http://schemas.microsoft.com/office/drawing/2014/main" id="{F9A31809-8667-0CA0-4341-541248FACDC9}"/>
              </a:ext>
            </a:extLst>
          </p:cNvPr>
          <p:cNvPicPr>
            <a:picLocks noChangeAspect="1"/>
          </p:cNvPicPr>
          <p:nvPr/>
        </p:nvPicPr>
        <p:blipFill>
          <a:blip r:embed="rId7"/>
          <a:stretch>
            <a:fillRect/>
          </a:stretch>
        </p:blipFill>
        <p:spPr>
          <a:xfrm>
            <a:off x="0" y="5715000"/>
            <a:ext cx="12146296" cy="5162405"/>
          </a:xfrm>
          <a:prstGeom prst="rect">
            <a:avLst/>
          </a:prstGeom>
        </p:spPr>
      </p:pic>
      <p:sp>
        <p:nvSpPr>
          <p:cNvPr id="13" name="Ellipse 12">
            <a:extLst>
              <a:ext uri="{FF2B5EF4-FFF2-40B4-BE49-F238E27FC236}">
                <a16:creationId xmlns:a16="http://schemas.microsoft.com/office/drawing/2014/main" id="{6C408E1F-8501-5951-5E19-19F3E6639F2C}"/>
              </a:ext>
            </a:extLst>
          </p:cNvPr>
          <p:cNvSpPr/>
          <p:nvPr/>
        </p:nvSpPr>
        <p:spPr>
          <a:xfrm>
            <a:off x="7420708" y="6391894"/>
            <a:ext cx="756138" cy="720969"/>
          </a:xfrm>
          <a:prstGeom prst="ellipse">
            <a:avLst/>
          </a:prstGeom>
          <a:solidFill>
            <a:srgbClr val="D1D5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lumMod val="95000"/>
                    <a:lumOff val="5000"/>
                  </a:schemeClr>
                </a:solidFill>
              </a:rPr>
              <a:t>3</a:t>
            </a:r>
          </a:p>
        </p:txBody>
      </p:sp>
      <p:sp>
        <p:nvSpPr>
          <p:cNvPr id="16" name="Rectangle 15">
            <a:extLst>
              <a:ext uri="{FF2B5EF4-FFF2-40B4-BE49-F238E27FC236}">
                <a16:creationId xmlns:a16="http://schemas.microsoft.com/office/drawing/2014/main" id="{EE728804-5245-33CC-F3DF-8746DF968DE9}"/>
              </a:ext>
            </a:extLst>
          </p:cNvPr>
          <p:cNvSpPr/>
          <p:nvPr/>
        </p:nvSpPr>
        <p:spPr>
          <a:xfrm>
            <a:off x="6523892" y="7596554"/>
            <a:ext cx="2746302" cy="720969"/>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95000"/>
                    <a:lumOff val="5000"/>
                  </a:schemeClr>
                </a:solidFill>
              </a:rPr>
              <a:t>Je télécharge le fichier cadre sous format </a:t>
            </a:r>
            <a:r>
              <a:rPr lang="fr-FR" dirty="0" err="1">
                <a:solidFill>
                  <a:schemeClr val="tx1">
                    <a:lumMod val="95000"/>
                    <a:lumOff val="5000"/>
                  </a:schemeClr>
                </a:solidFill>
              </a:rPr>
              <a:t>excel</a:t>
            </a:r>
            <a:endParaRPr lang="fr-FR" dirty="0">
              <a:solidFill>
                <a:schemeClr val="tx1">
                  <a:lumMod val="95000"/>
                  <a:lumOff val="5000"/>
                </a:schemeClr>
              </a:solidFill>
            </a:endParaRPr>
          </a:p>
        </p:txBody>
      </p:sp>
      <p:cxnSp>
        <p:nvCxnSpPr>
          <p:cNvPr id="20" name="Connecteur droit 19">
            <a:extLst>
              <a:ext uri="{FF2B5EF4-FFF2-40B4-BE49-F238E27FC236}">
                <a16:creationId xmlns:a16="http://schemas.microsoft.com/office/drawing/2014/main" id="{80DD574A-863D-97B2-491B-82129350403C}"/>
              </a:ext>
            </a:extLst>
          </p:cNvPr>
          <p:cNvCxnSpPr>
            <a:cxnSpLocks/>
            <a:stCxn id="13" idx="4"/>
          </p:cNvCxnSpPr>
          <p:nvPr/>
        </p:nvCxnSpPr>
        <p:spPr>
          <a:xfrm>
            <a:off x="7798777" y="7112863"/>
            <a:ext cx="0" cy="483691"/>
          </a:xfrm>
          <a:prstGeom prst="line">
            <a:avLst/>
          </a:prstGeom>
        </p:spPr>
        <p:style>
          <a:lnRef idx="3">
            <a:schemeClr val="dk1"/>
          </a:lnRef>
          <a:fillRef idx="0">
            <a:schemeClr val="dk1"/>
          </a:fillRef>
          <a:effectRef idx="2">
            <a:schemeClr val="dk1"/>
          </a:effectRef>
          <a:fontRef idx="minor">
            <a:schemeClr val="tx1"/>
          </a:fontRef>
        </p:style>
      </p:cxnSp>
      <p:sp>
        <p:nvSpPr>
          <p:cNvPr id="29" name="Flèche : haut 28">
            <a:extLst>
              <a:ext uri="{FF2B5EF4-FFF2-40B4-BE49-F238E27FC236}">
                <a16:creationId xmlns:a16="http://schemas.microsoft.com/office/drawing/2014/main" id="{2F081BB7-723A-19C2-A1E7-980CE3957D99}"/>
              </a:ext>
            </a:extLst>
          </p:cNvPr>
          <p:cNvSpPr/>
          <p:nvPr/>
        </p:nvSpPr>
        <p:spPr>
          <a:xfrm>
            <a:off x="984738" y="9126415"/>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6396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2FE94-8123-2883-E3D3-4AE5EE5B6DDB}"/>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8318EEAB-4516-0173-D56F-744788312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ACEC849-CF63-19EA-5E4D-115BA666539C}"/>
              </a:ext>
            </a:extLst>
          </p:cNvPr>
          <p:cNvSpPr txBox="1"/>
          <p:nvPr/>
        </p:nvSpPr>
        <p:spPr>
          <a:xfrm>
            <a:off x="709854" y="4428382"/>
            <a:ext cx="8560340" cy="907941"/>
          </a:xfrm>
          <a:prstGeom prst="rect">
            <a:avLst/>
          </a:prstGeom>
          <a:noFill/>
        </p:spPr>
        <p:txBody>
          <a:bodyPr wrap="square" rtlCol="0">
            <a:spAutoFit/>
          </a:bodyPr>
          <a:lstStyle/>
          <a:p>
            <a:endParaRPr lang="fr-FR" sz="2000" b="1" dirty="0">
              <a:solidFill>
                <a:schemeClr val="accent6"/>
              </a:solidFill>
              <a:latin typeface="+mj-lt"/>
            </a:endParaRPr>
          </a:p>
          <a:p>
            <a:endParaRPr lang="fr-FR" sz="2000" b="1" dirty="0">
              <a:solidFill>
                <a:schemeClr val="accent6"/>
              </a:solidFill>
              <a:latin typeface="+mj-lt"/>
            </a:endParaRPr>
          </a:p>
          <a:p>
            <a:r>
              <a:rPr lang="fr-FR" sz="1300" b="1" dirty="0"/>
              <a:t>Etape  4 : J’importe le fichier cadre RAMA complété</a:t>
            </a:r>
            <a:endParaRPr lang="fr-FR" sz="1300" dirty="0">
              <a:solidFill>
                <a:srgbClr val="FF0000"/>
              </a:solidFill>
            </a:endParaRPr>
          </a:p>
        </p:txBody>
      </p:sp>
      <p:sp>
        <p:nvSpPr>
          <p:cNvPr id="4" name="Espace réservé du numéro de diapositive 3">
            <a:extLst>
              <a:ext uri="{FF2B5EF4-FFF2-40B4-BE49-F238E27FC236}">
                <a16:creationId xmlns:a16="http://schemas.microsoft.com/office/drawing/2014/main" id="{93AAD191-1225-0DAE-281B-6B134586660A}"/>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26</a:t>
            </a:fld>
            <a:endParaRPr lang="en-US"/>
          </a:p>
        </p:txBody>
      </p:sp>
      <p:grpSp>
        <p:nvGrpSpPr>
          <p:cNvPr id="7" name="Groupe 6">
            <a:extLst>
              <a:ext uri="{FF2B5EF4-FFF2-40B4-BE49-F238E27FC236}">
                <a16:creationId xmlns:a16="http://schemas.microsoft.com/office/drawing/2014/main" id="{79D7131C-F5EC-D23B-3636-3A701E2BC7EB}"/>
              </a:ext>
            </a:extLst>
          </p:cNvPr>
          <p:cNvGrpSpPr/>
          <p:nvPr/>
        </p:nvGrpSpPr>
        <p:grpSpPr>
          <a:xfrm>
            <a:off x="11449288" y="317210"/>
            <a:ext cx="421861" cy="419762"/>
            <a:chOff x="11231752" y="95107"/>
            <a:chExt cx="825500" cy="812800"/>
          </a:xfrm>
        </p:grpSpPr>
        <p:sp>
          <p:nvSpPr>
            <p:cNvPr id="11" name="Ellipse 10">
              <a:extLst>
                <a:ext uri="{FF2B5EF4-FFF2-40B4-BE49-F238E27FC236}">
                  <a16:creationId xmlns:a16="http://schemas.microsoft.com/office/drawing/2014/main" id="{43CBE2C5-51D6-8561-23E5-2298E05613D9}"/>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3" action="ppaction://hlinksldjump"/>
              <a:extLst>
                <a:ext uri="{FF2B5EF4-FFF2-40B4-BE49-F238E27FC236}">
                  <a16:creationId xmlns:a16="http://schemas.microsoft.com/office/drawing/2014/main" id="{A1474CAD-525F-6B69-A434-D53CDB5C89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2318" y="219323"/>
              <a:ext cx="564367" cy="564367"/>
            </a:xfrm>
            <a:prstGeom prst="rect">
              <a:avLst/>
            </a:prstGeom>
          </p:spPr>
        </p:pic>
      </p:grpSp>
      <p:pic>
        <p:nvPicPr>
          <p:cNvPr id="9" name="Image 8">
            <a:extLst>
              <a:ext uri="{FF2B5EF4-FFF2-40B4-BE49-F238E27FC236}">
                <a16:creationId xmlns:a16="http://schemas.microsoft.com/office/drawing/2014/main" id="{830C18DA-958E-1A50-D49C-57ADA7EF74C6}"/>
              </a:ext>
            </a:extLst>
          </p:cNvPr>
          <p:cNvPicPr>
            <a:picLocks noChangeAspect="1"/>
          </p:cNvPicPr>
          <p:nvPr/>
        </p:nvPicPr>
        <p:blipFill>
          <a:blip r:embed="rId6"/>
          <a:srcRect t="2297" b="2297"/>
          <a:stretch>
            <a:fillRect/>
          </a:stretch>
        </p:blipFill>
        <p:spPr>
          <a:xfrm>
            <a:off x="333375" y="5957454"/>
            <a:ext cx="11537774" cy="5126181"/>
          </a:xfrm>
          <a:prstGeom prst="rect">
            <a:avLst/>
          </a:prstGeom>
        </p:spPr>
      </p:pic>
      <p:sp>
        <p:nvSpPr>
          <p:cNvPr id="13" name="Organigramme : Connecteur 12">
            <a:extLst>
              <a:ext uri="{FF2B5EF4-FFF2-40B4-BE49-F238E27FC236}">
                <a16:creationId xmlns:a16="http://schemas.microsoft.com/office/drawing/2014/main" id="{0C079618-E653-CE49-AEA6-77588EBC8903}"/>
              </a:ext>
            </a:extLst>
          </p:cNvPr>
          <p:cNvSpPr/>
          <p:nvPr/>
        </p:nvSpPr>
        <p:spPr>
          <a:xfrm>
            <a:off x="3600450" y="6781800"/>
            <a:ext cx="514350" cy="523875"/>
          </a:xfrm>
          <a:prstGeom prst="flowChartConnector">
            <a:avLst/>
          </a:prstGeom>
          <a:solidFill>
            <a:srgbClr val="D1D536"/>
          </a:solidFill>
          <a:ln/>
        </p:spPr>
        <p:style>
          <a:lnRef idx="2">
            <a:schemeClr val="dk1"/>
          </a:lnRef>
          <a:fillRef idx="1">
            <a:schemeClr val="lt1"/>
          </a:fillRef>
          <a:effectRef idx="0">
            <a:schemeClr val="dk1"/>
          </a:effectRef>
          <a:fontRef idx="minor">
            <a:schemeClr val="dk1"/>
          </a:fontRef>
        </p:style>
        <p:txBody>
          <a:bodyPr rtlCol="0" anchor="ctr"/>
          <a:lstStyle/>
          <a:p>
            <a:pPr algn="ctr"/>
            <a:r>
              <a:rPr lang="fr-FR"/>
              <a:t>4</a:t>
            </a:r>
          </a:p>
        </p:txBody>
      </p:sp>
      <p:sp>
        <p:nvSpPr>
          <p:cNvPr id="14" name="Organigramme : Procédé 13">
            <a:extLst>
              <a:ext uri="{FF2B5EF4-FFF2-40B4-BE49-F238E27FC236}">
                <a16:creationId xmlns:a16="http://schemas.microsoft.com/office/drawing/2014/main" id="{80651B02-84A3-BEB8-566D-1DE7B4AC76AE}"/>
              </a:ext>
            </a:extLst>
          </p:cNvPr>
          <p:cNvSpPr/>
          <p:nvPr/>
        </p:nvSpPr>
        <p:spPr>
          <a:xfrm>
            <a:off x="3000375" y="8128000"/>
            <a:ext cx="1752600" cy="523875"/>
          </a:xfrm>
          <a:prstGeom prst="flowChartProcess">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rPr>
              <a:t>Je dépose le fichier cadre sous format </a:t>
            </a:r>
            <a:r>
              <a:rPr lang="fr-FR" sz="1200" err="1">
                <a:solidFill>
                  <a:schemeClr val="tx1"/>
                </a:solidFill>
              </a:rPr>
              <a:t>excel</a:t>
            </a:r>
            <a:endParaRPr lang="fr-FR" sz="1200">
              <a:solidFill>
                <a:schemeClr val="tx1"/>
              </a:solidFill>
            </a:endParaRPr>
          </a:p>
        </p:txBody>
      </p:sp>
      <p:cxnSp>
        <p:nvCxnSpPr>
          <p:cNvPr id="16" name="Connecteur droit 15">
            <a:extLst>
              <a:ext uri="{FF2B5EF4-FFF2-40B4-BE49-F238E27FC236}">
                <a16:creationId xmlns:a16="http://schemas.microsoft.com/office/drawing/2014/main" id="{192786EE-89C1-38EC-47D5-100A6CAB3FF8}"/>
              </a:ext>
            </a:extLst>
          </p:cNvPr>
          <p:cNvCxnSpPr>
            <a:cxnSpLocks/>
            <a:stCxn id="13" idx="4"/>
          </p:cNvCxnSpPr>
          <p:nvPr/>
        </p:nvCxnSpPr>
        <p:spPr>
          <a:xfrm>
            <a:off x="3857625" y="7305675"/>
            <a:ext cx="0" cy="822325"/>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57573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4468B-624D-4B9B-D346-68C1FE162EFB}"/>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E0FC066C-52E7-A88F-072F-3293C18E8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14EEA4C4-C69D-DD67-5C80-7E90C8A0977C}"/>
              </a:ext>
            </a:extLst>
          </p:cNvPr>
          <p:cNvSpPr txBox="1"/>
          <p:nvPr/>
        </p:nvSpPr>
        <p:spPr>
          <a:xfrm>
            <a:off x="709854" y="4428382"/>
            <a:ext cx="8560340" cy="1123384"/>
          </a:xfrm>
          <a:prstGeom prst="rect">
            <a:avLst/>
          </a:prstGeom>
          <a:noFill/>
        </p:spPr>
        <p:txBody>
          <a:bodyPr wrap="square" rtlCol="0">
            <a:spAutoFit/>
          </a:bodyPr>
          <a:lstStyle/>
          <a:p>
            <a:endParaRPr lang="fr-FR" sz="2000" b="1" dirty="0">
              <a:solidFill>
                <a:schemeClr val="accent6"/>
              </a:solidFill>
              <a:latin typeface="+mj-lt"/>
            </a:endParaRPr>
          </a:p>
          <a:p>
            <a:endParaRPr lang="fr-FR" sz="2000" b="1" dirty="0">
              <a:solidFill>
                <a:schemeClr val="accent6"/>
              </a:solidFill>
              <a:latin typeface="+mj-lt"/>
            </a:endParaRPr>
          </a:p>
          <a:p>
            <a:r>
              <a:rPr lang="fr-FR" sz="1300" b="1" dirty="0">
                <a:solidFill>
                  <a:srgbClr val="000000"/>
                </a:solidFill>
              </a:rPr>
              <a:t>Etape 5 : </a:t>
            </a:r>
            <a:r>
              <a:rPr lang="fr-FR" sz="1300" b="1" dirty="0">
                <a:solidFill>
                  <a:srgbClr val="FF0000"/>
                </a:solidFill>
              </a:rPr>
              <a:t>Si l’import de mon fichier est terminé et n’apparait pas en erreur dans le suivi des traitements </a:t>
            </a:r>
            <a:endParaRPr lang="fr-FR" sz="1300" dirty="0">
              <a:solidFill>
                <a:srgbClr val="FF0000"/>
              </a:solidFill>
            </a:endParaRPr>
          </a:p>
          <a:p>
            <a:r>
              <a:rPr lang="fr-FR" sz="1400" b="1" dirty="0">
                <a:solidFill>
                  <a:srgbClr val="000000"/>
                </a:solidFill>
              </a:rPr>
              <a:t>	      Je peux enregistrer l’import de mon fichier cadre dans SIDOBA </a:t>
            </a:r>
            <a:endParaRPr lang="fr-FR" sz="1400" dirty="0"/>
          </a:p>
        </p:txBody>
      </p:sp>
      <p:sp>
        <p:nvSpPr>
          <p:cNvPr id="3" name="Espace réservé du numéro de diapositive 3">
            <a:extLst>
              <a:ext uri="{FF2B5EF4-FFF2-40B4-BE49-F238E27FC236}">
                <a16:creationId xmlns:a16="http://schemas.microsoft.com/office/drawing/2014/main" id="{6B599371-A2F7-91FF-75A5-E7C81D9FC8E2}"/>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27</a:t>
            </a:fld>
            <a:endParaRPr lang="en-US"/>
          </a:p>
        </p:txBody>
      </p:sp>
      <p:grpSp>
        <p:nvGrpSpPr>
          <p:cNvPr id="5" name="Groupe 4">
            <a:extLst>
              <a:ext uri="{FF2B5EF4-FFF2-40B4-BE49-F238E27FC236}">
                <a16:creationId xmlns:a16="http://schemas.microsoft.com/office/drawing/2014/main" id="{EED69744-E124-E528-5D65-C18248FFE34D}"/>
              </a:ext>
            </a:extLst>
          </p:cNvPr>
          <p:cNvGrpSpPr/>
          <p:nvPr/>
        </p:nvGrpSpPr>
        <p:grpSpPr>
          <a:xfrm>
            <a:off x="11449288" y="317210"/>
            <a:ext cx="421861" cy="419762"/>
            <a:chOff x="11231752" y="95107"/>
            <a:chExt cx="825500" cy="812800"/>
          </a:xfrm>
        </p:grpSpPr>
        <p:sp>
          <p:nvSpPr>
            <p:cNvPr id="10" name="Ellipse 9">
              <a:extLst>
                <a:ext uri="{FF2B5EF4-FFF2-40B4-BE49-F238E27FC236}">
                  <a16:creationId xmlns:a16="http://schemas.microsoft.com/office/drawing/2014/main" id="{EFF08AF4-29BC-C10D-B264-F0A6A4A6071B}"/>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1" name="Graphique 3" descr="Logement avec un remplissage uni">
              <a:hlinkClick r:id="rId3" action="ppaction://hlinksldjump"/>
              <a:extLst>
                <a:ext uri="{FF2B5EF4-FFF2-40B4-BE49-F238E27FC236}">
                  <a16:creationId xmlns:a16="http://schemas.microsoft.com/office/drawing/2014/main" id="{17370E30-9828-6D28-BF5B-98D4B31F53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2318" y="219323"/>
              <a:ext cx="564367" cy="564367"/>
            </a:xfrm>
            <a:prstGeom prst="rect">
              <a:avLst/>
            </a:prstGeom>
          </p:spPr>
        </p:pic>
      </p:grpSp>
      <p:pic>
        <p:nvPicPr>
          <p:cNvPr id="7" name="Image 6">
            <a:extLst>
              <a:ext uri="{FF2B5EF4-FFF2-40B4-BE49-F238E27FC236}">
                <a16:creationId xmlns:a16="http://schemas.microsoft.com/office/drawing/2014/main" id="{5409D075-1743-944D-2956-906200C08BF7}"/>
              </a:ext>
            </a:extLst>
          </p:cNvPr>
          <p:cNvPicPr>
            <a:picLocks noChangeAspect="1"/>
          </p:cNvPicPr>
          <p:nvPr/>
        </p:nvPicPr>
        <p:blipFill>
          <a:blip r:embed="rId6"/>
          <a:stretch>
            <a:fillRect/>
          </a:stretch>
        </p:blipFill>
        <p:spPr>
          <a:xfrm>
            <a:off x="0" y="6199344"/>
            <a:ext cx="12192000" cy="5588273"/>
          </a:xfrm>
          <a:prstGeom prst="rect">
            <a:avLst/>
          </a:prstGeom>
        </p:spPr>
      </p:pic>
      <p:sp>
        <p:nvSpPr>
          <p:cNvPr id="8" name="Organigramme : Connecteur 7">
            <a:extLst>
              <a:ext uri="{FF2B5EF4-FFF2-40B4-BE49-F238E27FC236}">
                <a16:creationId xmlns:a16="http://schemas.microsoft.com/office/drawing/2014/main" id="{07D788E6-511F-187C-0D1F-214167EDDC8C}"/>
              </a:ext>
            </a:extLst>
          </p:cNvPr>
          <p:cNvSpPr/>
          <p:nvPr/>
        </p:nvSpPr>
        <p:spPr>
          <a:xfrm>
            <a:off x="4243754" y="7268308"/>
            <a:ext cx="457200" cy="457200"/>
          </a:xfrm>
          <a:prstGeom prst="flowChartConnector">
            <a:avLst/>
          </a:prstGeom>
          <a:solidFill>
            <a:srgbClr val="D1D5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a:t>
            </a:r>
          </a:p>
        </p:txBody>
      </p:sp>
      <p:sp>
        <p:nvSpPr>
          <p:cNvPr id="9" name="Flèche : haut 8">
            <a:extLst>
              <a:ext uri="{FF2B5EF4-FFF2-40B4-BE49-F238E27FC236}">
                <a16:creationId xmlns:a16="http://schemas.microsoft.com/office/drawing/2014/main" id="{8E6587ED-B811-185D-8B16-9E1FAD01F39A}"/>
              </a:ext>
            </a:extLst>
          </p:cNvPr>
          <p:cNvSpPr/>
          <p:nvPr/>
        </p:nvSpPr>
        <p:spPr>
          <a:xfrm>
            <a:off x="3759122" y="7268308"/>
            <a:ext cx="484632" cy="97840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Procédé 11">
            <a:extLst>
              <a:ext uri="{FF2B5EF4-FFF2-40B4-BE49-F238E27FC236}">
                <a16:creationId xmlns:a16="http://schemas.microsoft.com/office/drawing/2014/main" id="{291FC034-1683-B052-0514-CBF63AF01BDE}"/>
              </a:ext>
            </a:extLst>
          </p:cNvPr>
          <p:cNvSpPr/>
          <p:nvPr/>
        </p:nvSpPr>
        <p:spPr>
          <a:xfrm>
            <a:off x="3423139" y="9612924"/>
            <a:ext cx="3048000" cy="773722"/>
          </a:xfrm>
          <a:prstGeom prst="flowChartProcess">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Je valide les données RAMA</a:t>
            </a:r>
          </a:p>
        </p:txBody>
      </p:sp>
      <p:cxnSp>
        <p:nvCxnSpPr>
          <p:cNvPr id="14" name="Connecteur droit avec flèche 13">
            <a:extLst>
              <a:ext uri="{FF2B5EF4-FFF2-40B4-BE49-F238E27FC236}">
                <a16:creationId xmlns:a16="http://schemas.microsoft.com/office/drawing/2014/main" id="{0462BEE4-AF6D-0166-F2CC-0F2579814B0C}"/>
              </a:ext>
            </a:extLst>
          </p:cNvPr>
          <p:cNvCxnSpPr>
            <a:cxnSpLocks/>
          </p:cNvCxnSpPr>
          <p:nvPr/>
        </p:nvCxnSpPr>
        <p:spPr>
          <a:xfrm>
            <a:off x="4472354" y="7725508"/>
            <a:ext cx="0" cy="188741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Connecteur droit avec flèche 22">
            <a:extLst>
              <a:ext uri="{FF2B5EF4-FFF2-40B4-BE49-F238E27FC236}">
                <a16:creationId xmlns:a16="http://schemas.microsoft.com/office/drawing/2014/main" id="{EE991EF2-B7D6-A5FD-F176-28577DD50E53}"/>
              </a:ext>
            </a:extLst>
          </p:cNvPr>
          <p:cNvCxnSpPr>
            <a:cxnSpLocks/>
          </p:cNvCxnSpPr>
          <p:nvPr/>
        </p:nvCxnSpPr>
        <p:spPr>
          <a:xfrm>
            <a:off x="2298700" y="5562600"/>
            <a:ext cx="927100" cy="5918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0322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7AEE2-55E3-D09E-B9D1-69382A3E433C}"/>
            </a:ext>
          </a:extLst>
        </p:cNvPr>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32" name="Zoom de diapositive 31">
                <a:extLst>
                  <a:ext uri="{FF2B5EF4-FFF2-40B4-BE49-F238E27FC236}">
                    <a16:creationId xmlns:a16="http://schemas.microsoft.com/office/drawing/2014/main" id="{89B724D3-2D33-C07B-4D4C-3263FBF7CD8A}"/>
                  </a:ext>
                </a:extLst>
              </p:cNvPr>
              <p:cNvGraphicFramePr>
                <a:graphicFrameLocks noChangeAspect="1"/>
              </p:cNvGraphicFramePr>
              <p:nvPr>
                <p:extLst>
                  <p:ext uri="{D42A27DB-BD31-4B8C-83A1-F6EECF244321}">
                    <p14:modId xmlns:p14="http://schemas.microsoft.com/office/powerpoint/2010/main" val="3286155962"/>
                  </p:ext>
                </p:extLst>
              </p:nvPr>
            </p:nvGraphicFramePr>
            <p:xfrm>
              <a:off x="1166300" y="9965648"/>
              <a:ext cx="2510958" cy="3347944"/>
            </p:xfrm>
            <a:graphic>
              <a:graphicData uri="http://schemas.microsoft.com/office/powerpoint/2016/slidezoom">
                <pslz:sldZm>
                  <pslz:sldZmObj sldId="2147482729" cId="2744028349">
                    <pslz:zmPr id="{18531A20-F186-3F4A-A472-7D0DDBB29A17}" returnToParent="0" transitionDur="1000">
                      <p166:blipFill xmlns:p166="http://schemas.microsoft.com/office/powerpoint/2016/6/main">
                        <a:blip r:embed="rId3"/>
                        <a:stretch>
                          <a:fillRect/>
                        </a:stretch>
                      </p166:blipFill>
                      <p166:spPr xmlns:p166="http://schemas.microsoft.com/office/powerpoint/2016/6/main">
                        <a:xfrm>
                          <a:off x="0" y="0"/>
                          <a:ext cx="2510958" cy="3347944"/>
                        </a:xfrm>
                        <a:prstGeom prst="rect">
                          <a:avLst/>
                        </a:prstGeom>
                        <a:ln w="3175">
                          <a:solidFill>
                            <a:prstClr val="ltGray"/>
                          </a:solidFill>
                        </a:ln>
                      </p166:spPr>
                    </pslz:zmPr>
                  </pslz:sldZmObj>
                </pslz:sldZm>
              </a:graphicData>
            </a:graphic>
          </p:graphicFrame>
        </mc:Choice>
        <mc:Fallback xmlns="">
          <p:pic>
            <p:nvPicPr>
              <p:cNvPr id="32" name="Zoom de diapositive 31">
                <a:extLst>
                  <a:ext uri="{FF2B5EF4-FFF2-40B4-BE49-F238E27FC236}">
                    <a16:creationId xmlns:a16="http://schemas.microsoft.com/office/drawing/2014/main" id="{89B724D3-2D33-C07B-4D4C-3263FBF7CD8A}"/>
                  </a:ext>
                </a:extLst>
              </p:cNvPr>
              <p:cNvPicPr>
                <a:picLocks noGrp="1" noRot="1" noChangeAspect="1" noMove="1" noResize="1" noEditPoints="1" noAdjustHandles="1" noChangeArrowheads="1" noChangeShapeType="1"/>
              </p:cNvPicPr>
              <p:nvPr/>
            </p:nvPicPr>
            <p:blipFill>
              <a:blip r:embed="rId4"/>
              <a:stretch>
                <a:fillRect/>
              </a:stretch>
            </p:blipFill>
            <p:spPr>
              <a:xfrm>
                <a:off x="1166300" y="9965648"/>
                <a:ext cx="2510958" cy="334794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9" name="Zoom de diapositive 28">
                <a:extLst>
                  <a:ext uri="{FF2B5EF4-FFF2-40B4-BE49-F238E27FC236}">
                    <a16:creationId xmlns:a16="http://schemas.microsoft.com/office/drawing/2014/main" id="{9B8B1BE6-2879-B7F5-0E25-F364EF0EE489}"/>
                  </a:ext>
                </a:extLst>
              </p:cNvPr>
              <p:cNvGraphicFramePr>
                <a:graphicFrameLocks noChangeAspect="1"/>
              </p:cNvGraphicFramePr>
              <p:nvPr>
                <p:extLst>
                  <p:ext uri="{D42A27DB-BD31-4B8C-83A1-F6EECF244321}">
                    <p14:modId xmlns:p14="http://schemas.microsoft.com/office/powerpoint/2010/main" val="387609073"/>
                  </p:ext>
                </p:extLst>
              </p:nvPr>
            </p:nvGraphicFramePr>
            <p:xfrm>
              <a:off x="8108162" y="5082742"/>
              <a:ext cx="2513681" cy="3351574"/>
            </p:xfrm>
            <a:graphic>
              <a:graphicData uri="http://schemas.microsoft.com/office/powerpoint/2016/slidezoom">
                <pslz:sldZm>
                  <pslz:sldZmObj sldId="2147482730" cId="3919192810">
                    <pslz:zmPr id="{2CA2D7A0-FADF-074E-9B04-F888E1571EDD}" returnToParent="0" transitionDur="1000">
                      <p166:blipFill xmlns:p166="http://schemas.microsoft.com/office/powerpoint/2016/6/main">
                        <a:blip r:embed="rId5"/>
                        <a:stretch>
                          <a:fillRect/>
                        </a:stretch>
                      </p166:blipFill>
                      <p166:spPr xmlns:p166="http://schemas.microsoft.com/office/powerpoint/2016/6/main">
                        <a:xfrm>
                          <a:off x="0" y="0"/>
                          <a:ext cx="2513681" cy="3351574"/>
                        </a:xfrm>
                        <a:prstGeom prst="rect">
                          <a:avLst/>
                        </a:prstGeom>
                        <a:ln w="3175">
                          <a:solidFill>
                            <a:prstClr val="ltGray"/>
                          </a:solidFill>
                        </a:ln>
                      </p166:spPr>
                    </pslz:zmPr>
                  </pslz:sldZmObj>
                </pslz:sldZm>
              </a:graphicData>
            </a:graphic>
          </p:graphicFrame>
        </mc:Choice>
        <mc:Fallback xmlns="">
          <p:pic>
            <p:nvPicPr>
              <p:cNvPr id="29" name="Zoom de diapositive 28">
                <a:extLst>
                  <a:ext uri="{FF2B5EF4-FFF2-40B4-BE49-F238E27FC236}">
                    <a16:creationId xmlns:a16="http://schemas.microsoft.com/office/drawing/2014/main" id="{9B8B1BE6-2879-B7F5-0E25-F364EF0EE489}"/>
                  </a:ext>
                </a:extLst>
              </p:cNvPr>
              <p:cNvPicPr>
                <a:picLocks noGrp="1" noRot="1" noChangeAspect="1" noMove="1" noResize="1" noEditPoints="1" noAdjustHandles="1" noChangeArrowheads="1" noChangeShapeType="1"/>
              </p:cNvPicPr>
              <p:nvPr/>
            </p:nvPicPr>
            <p:blipFill>
              <a:blip r:embed="rId6"/>
              <a:stretch>
                <a:fillRect/>
              </a:stretch>
            </p:blipFill>
            <p:spPr>
              <a:xfrm>
                <a:off x="8108162" y="5082742"/>
                <a:ext cx="2513681" cy="3351574"/>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3" name="Zoom de diapositive 32">
                <a:extLst>
                  <a:ext uri="{FF2B5EF4-FFF2-40B4-BE49-F238E27FC236}">
                    <a16:creationId xmlns:a16="http://schemas.microsoft.com/office/drawing/2014/main" id="{EFAB4931-04BA-0872-3C93-CF74AD3F5DC9}"/>
                  </a:ext>
                </a:extLst>
              </p:cNvPr>
              <p:cNvGraphicFramePr>
                <a:graphicFrameLocks noChangeAspect="1"/>
              </p:cNvGraphicFramePr>
              <p:nvPr>
                <p:extLst>
                  <p:ext uri="{D42A27DB-BD31-4B8C-83A1-F6EECF244321}">
                    <p14:modId xmlns:p14="http://schemas.microsoft.com/office/powerpoint/2010/main" val="1678840208"/>
                  </p:ext>
                </p:extLst>
              </p:nvPr>
            </p:nvGraphicFramePr>
            <p:xfrm>
              <a:off x="4660342" y="5069171"/>
              <a:ext cx="2489409" cy="4064000"/>
            </p:xfrm>
            <a:graphic>
              <a:graphicData uri="http://schemas.microsoft.com/office/powerpoint/2016/slidezoom">
                <pslz:sldZm>
                  <pslz:sldZmObj sldId="309" cId="4165194402">
                    <pslz:zmPr id="{45C6ABFD-AAA7-4F22-8160-7E03893406D0}" returnToParent="0" transitionDur="1000">
                      <p166:blipFill xmlns:p166="http://schemas.microsoft.com/office/powerpoint/2016/6/main">
                        <a:blip r:embed="rId7"/>
                        <a:stretch>
                          <a:fillRect/>
                        </a:stretch>
                      </p166:blipFill>
                      <p166:spPr xmlns:p166="http://schemas.microsoft.com/office/powerpoint/2016/6/main">
                        <a:xfrm>
                          <a:off x="0" y="0"/>
                          <a:ext cx="2489409" cy="4064000"/>
                        </a:xfrm>
                        <a:prstGeom prst="rect">
                          <a:avLst/>
                        </a:prstGeom>
                        <a:ln w="3175">
                          <a:solidFill>
                            <a:prstClr val="ltGray"/>
                          </a:solidFill>
                        </a:ln>
                      </p166:spPr>
                    </pslz:zmPr>
                  </pslz:sldZmObj>
                </pslz:sldZm>
              </a:graphicData>
            </a:graphic>
          </p:graphicFrame>
        </mc:Choice>
        <mc:Fallback xmlns="">
          <p:pic>
            <p:nvPicPr>
              <p:cNvPr id="33" name="Zoom de diapositive 32">
                <a:hlinkClick r:id="rId10" action="ppaction://hlinksldjump"/>
                <a:extLst>
                  <a:ext uri="{FF2B5EF4-FFF2-40B4-BE49-F238E27FC236}">
                    <a16:creationId xmlns:a16="http://schemas.microsoft.com/office/drawing/2014/main" id="{EFAB4931-04BA-0872-3C93-CF74AD3F5DC9}"/>
                  </a:ext>
                </a:extLst>
              </p:cNvPr>
              <p:cNvPicPr>
                <a:picLocks noGrp="1" noRot="1" noChangeAspect="1" noMove="1" noResize="1" noEditPoints="1" noAdjustHandles="1" noChangeArrowheads="1" noChangeShapeType="1"/>
              </p:cNvPicPr>
              <p:nvPr/>
            </p:nvPicPr>
            <p:blipFill>
              <a:blip r:embed="rId11"/>
              <a:stretch>
                <a:fillRect/>
              </a:stretch>
            </p:blipFill>
            <p:spPr>
              <a:xfrm>
                <a:off x="4660342" y="5069171"/>
                <a:ext cx="2489409" cy="4064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1" name="Zoom de diapositive 30">
                <a:extLst>
                  <a:ext uri="{FF2B5EF4-FFF2-40B4-BE49-F238E27FC236}">
                    <a16:creationId xmlns:a16="http://schemas.microsoft.com/office/drawing/2014/main" id="{0733DC41-DA01-8784-8C19-948290BBA860}"/>
                  </a:ext>
                </a:extLst>
              </p:cNvPr>
              <p:cNvGraphicFramePr>
                <a:graphicFrameLocks noChangeAspect="1"/>
              </p:cNvGraphicFramePr>
              <p:nvPr>
                <p:extLst>
                  <p:ext uri="{D42A27DB-BD31-4B8C-83A1-F6EECF244321}">
                    <p14:modId xmlns:p14="http://schemas.microsoft.com/office/powerpoint/2010/main" val="266965908"/>
                  </p:ext>
                </p:extLst>
              </p:nvPr>
            </p:nvGraphicFramePr>
            <p:xfrm>
              <a:off x="1166300" y="5058481"/>
              <a:ext cx="2510958" cy="4064000"/>
            </p:xfrm>
            <a:graphic>
              <a:graphicData uri="http://schemas.microsoft.com/office/powerpoint/2016/slidezoom">
                <pslz:sldZm>
                  <pslz:sldZmObj sldId="307" cId="4222047192">
                    <pslz:zmPr id="{02AE4DA7-3A93-4D19-96B0-65556B29C25F}" returnToParent="0" transitionDur="1000">
                      <p166:blipFill xmlns:p166="http://schemas.microsoft.com/office/powerpoint/2016/6/main">
                        <a:blip r:embed="rId12"/>
                        <a:stretch>
                          <a:fillRect/>
                        </a:stretch>
                      </p166:blipFill>
                      <p166:spPr xmlns:p166="http://schemas.microsoft.com/office/powerpoint/2016/6/main">
                        <a:xfrm>
                          <a:off x="0" y="0"/>
                          <a:ext cx="2510958" cy="4064000"/>
                        </a:xfrm>
                        <a:prstGeom prst="rect">
                          <a:avLst/>
                        </a:prstGeom>
                        <a:ln w="3175">
                          <a:solidFill>
                            <a:prstClr val="ltGray"/>
                          </a:solidFill>
                        </a:ln>
                      </p166:spPr>
                    </pslz:zmPr>
                  </pslz:sldZmObj>
                </pslz:sldZm>
              </a:graphicData>
            </a:graphic>
          </p:graphicFrame>
        </mc:Choice>
        <mc:Fallback xmlns="">
          <p:pic>
            <p:nvPicPr>
              <p:cNvPr id="31" name="Zoom de diapositive 30">
                <a:hlinkClick r:id="rId13" action="ppaction://hlinksldjump"/>
                <a:extLst>
                  <a:ext uri="{FF2B5EF4-FFF2-40B4-BE49-F238E27FC236}">
                    <a16:creationId xmlns:a16="http://schemas.microsoft.com/office/drawing/2014/main" id="{0733DC41-DA01-8784-8C19-948290BBA860}"/>
                  </a:ext>
                </a:extLst>
              </p:cNvPr>
              <p:cNvPicPr>
                <a:picLocks noGrp="1" noRot="1" noChangeAspect="1" noMove="1" noResize="1" noEditPoints="1" noAdjustHandles="1" noChangeArrowheads="1" noChangeShapeType="1"/>
              </p:cNvPicPr>
              <p:nvPr/>
            </p:nvPicPr>
            <p:blipFill>
              <a:blip r:embed="rId14"/>
              <a:stretch>
                <a:fillRect/>
              </a:stretch>
            </p:blipFill>
            <p:spPr>
              <a:xfrm>
                <a:off x="1166300" y="5058481"/>
                <a:ext cx="2510958" cy="4064000"/>
              </a:xfrm>
              <a:prstGeom prst="rect">
                <a:avLst/>
              </a:prstGeom>
              <a:ln w="3175">
                <a:solidFill>
                  <a:prstClr val="ltGray"/>
                </a:solidFill>
              </a:ln>
            </p:spPr>
          </p:pic>
        </mc:Fallback>
      </mc:AlternateContent>
      <p:pic>
        <p:nvPicPr>
          <p:cNvPr id="13" name="Picture 2">
            <a:extLst>
              <a:ext uri="{FF2B5EF4-FFF2-40B4-BE49-F238E27FC236}">
                <a16:creationId xmlns:a16="http://schemas.microsoft.com/office/drawing/2014/main" id="{D1F1C832-243C-5309-EB00-00AC752D6CC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55699803-E939-99E5-9CEE-09C42564B99E}"/>
              </a:ext>
            </a:extLst>
          </p:cNvPr>
          <p:cNvSpPr txBox="1"/>
          <p:nvPr/>
        </p:nvSpPr>
        <p:spPr>
          <a:xfrm>
            <a:off x="680936" y="1206231"/>
            <a:ext cx="8560340" cy="984885"/>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600" b="1">
                <a:solidFill>
                  <a:srgbClr val="7030A0"/>
                </a:solidFill>
                <a:latin typeface="Aptos Display" panose="020B0004020202020204" pitchFamily="34" charset="0"/>
              </a:rPr>
              <a:t>3. Parcours Directeur d’EHPAD</a:t>
            </a:r>
            <a:endParaRPr lang="fr-FR" sz="1600" b="1">
              <a:solidFill>
                <a:srgbClr val="7030A0"/>
              </a:solidFill>
              <a:latin typeface="+mj-lt"/>
            </a:endParaRPr>
          </a:p>
        </p:txBody>
      </p:sp>
      <p:sp>
        <p:nvSpPr>
          <p:cNvPr id="6" name="ZoneTexte 5">
            <a:extLst>
              <a:ext uri="{FF2B5EF4-FFF2-40B4-BE49-F238E27FC236}">
                <a16:creationId xmlns:a16="http://schemas.microsoft.com/office/drawing/2014/main" id="{2C150CC7-57FA-4D25-8739-3820A732B511}"/>
              </a:ext>
            </a:extLst>
          </p:cNvPr>
          <p:cNvSpPr txBox="1"/>
          <p:nvPr/>
        </p:nvSpPr>
        <p:spPr>
          <a:xfrm>
            <a:off x="680936" y="2555329"/>
            <a:ext cx="10897626" cy="579646"/>
          </a:xfrm>
          <a:prstGeom prst="rect">
            <a:avLst/>
          </a:prstGeom>
          <a:noFill/>
        </p:spPr>
        <p:txBody>
          <a:bodyPr wrap="square">
            <a:spAutoFit/>
          </a:bodyPr>
          <a:lstStyle/>
          <a:p>
            <a:pPr fontAlgn="base">
              <a:lnSpc>
                <a:spcPts val="1477"/>
              </a:lnSpc>
              <a:spcAft>
                <a:spcPts val="800"/>
              </a:spcAft>
            </a:pPr>
            <a:r>
              <a:rPr lang="fr-FR" sz="1300">
                <a:solidFill>
                  <a:srgbClr val="000000"/>
                </a:solidFill>
              </a:rPr>
              <a:t>En tant que Directeur d’EHPAD, j’utilise SIDOBA pour effectuer l’activité suivante :   </a:t>
            </a:r>
          </a:p>
          <a:p>
            <a:pPr marL="285750" indent="-285750" fontAlgn="base">
              <a:lnSpc>
                <a:spcPts val="1530"/>
              </a:lnSpc>
              <a:buFont typeface="Courier New" panose="02070309020205020404" pitchFamily="49" charset="0"/>
              <a:buChar char="o"/>
            </a:pPr>
            <a:r>
              <a:rPr lang="fr-FR" sz="1300" b="1">
                <a:solidFill>
                  <a:srgbClr val="000000"/>
                </a:solidFill>
              </a:rPr>
              <a:t>Je génère le rapport de synthèse et signe le dossier validé de l’ensemble des données du RAMA</a:t>
            </a:r>
            <a:r>
              <a:rPr lang="fr-FR" sz="1300">
                <a:solidFill>
                  <a:srgbClr val="000000"/>
                </a:solidFill>
              </a:rPr>
              <a:t> </a:t>
            </a:r>
          </a:p>
        </p:txBody>
      </p:sp>
      <p:sp>
        <p:nvSpPr>
          <p:cNvPr id="8" name="ZoneTexte 7">
            <a:extLst>
              <a:ext uri="{FF2B5EF4-FFF2-40B4-BE49-F238E27FC236}">
                <a16:creationId xmlns:a16="http://schemas.microsoft.com/office/drawing/2014/main" id="{F3AD7E7D-4538-F314-3FB7-88FE711C16C0}"/>
              </a:ext>
            </a:extLst>
          </p:cNvPr>
          <p:cNvSpPr txBox="1"/>
          <p:nvPr/>
        </p:nvSpPr>
        <p:spPr>
          <a:xfrm>
            <a:off x="613433" y="3484682"/>
            <a:ext cx="10965127" cy="1092607"/>
          </a:xfrm>
          <a:prstGeom prst="rect">
            <a:avLst/>
          </a:prstGeom>
          <a:noFill/>
        </p:spPr>
        <p:txBody>
          <a:bodyPr wrap="square" rtlCol="0">
            <a:spAutoFit/>
          </a:bodyPr>
          <a:lstStyle/>
          <a:p>
            <a:pPr marL="285750" indent="-285750">
              <a:buFont typeface="Wingdings" panose="05000000000000000000" pitchFamily="2" charset="2"/>
              <a:buChar char="Ø"/>
            </a:pPr>
            <a:r>
              <a:rPr lang="fr-FR" sz="1300" b="1"/>
              <a:t>Etape 1 : </a:t>
            </a:r>
            <a:r>
              <a:rPr lang="fr-FR" sz="1300"/>
              <a:t>J’accède à la campagne en cours </a:t>
            </a:r>
          </a:p>
          <a:p>
            <a:pPr marL="285750" indent="-285750">
              <a:buFont typeface="Wingdings" panose="05000000000000000000" pitchFamily="2" charset="2"/>
              <a:buChar char="Ø"/>
            </a:pPr>
            <a:r>
              <a:rPr lang="fr-FR" sz="1300" b="1"/>
              <a:t>Etape 2 : </a:t>
            </a:r>
            <a:r>
              <a:rPr lang="fr-FR" sz="1300"/>
              <a:t>Je choisis mon établissement (FINESS)</a:t>
            </a:r>
          </a:p>
          <a:p>
            <a:pPr marL="285750" indent="-285750">
              <a:buFont typeface="Wingdings" panose="05000000000000000000" pitchFamily="2" charset="2"/>
              <a:buChar char="Ø"/>
            </a:pPr>
            <a:r>
              <a:rPr lang="fr-FR" sz="1300" b="1"/>
              <a:t>Etape 3 </a:t>
            </a:r>
            <a:r>
              <a:rPr lang="fr-FR" sz="1300"/>
              <a:t>: Je génère le rapport de synthèse validé par le Médecin Coordonnateur</a:t>
            </a:r>
          </a:p>
          <a:p>
            <a:pPr marL="285750" indent="-285750">
              <a:buFont typeface="Wingdings" panose="05000000000000000000" pitchFamily="2" charset="2"/>
              <a:buChar char="Ø"/>
            </a:pPr>
            <a:r>
              <a:rPr lang="fr-FR" sz="1300" b="1"/>
              <a:t>Etape 4 </a:t>
            </a:r>
            <a:r>
              <a:rPr lang="fr-FR" sz="1300"/>
              <a:t>: Je signe le dossier validé de l’ensemble des données RAMA</a:t>
            </a:r>
          </a:p>
          <a:p>
            <a:pPr marL="285750" indent="-285750">
              <a:buFont typeface="Wingdings" panose="05000000000000000000" pitchFamily="2" charset="2"/>
              <a:buChar char="Ø"/>
            </a:pPr>
            <a:r>
              <a:rPr lang="fr-FR" sz="1300" b="1"/>
              <a:t>Etape 5 : </a:t>
            </a:r>
            <a:r>
              <a:rPr lang="fr-FR" sz="1300"/>
              <a:t>Je télécharge la version définitive du RAMA</a:t>
            </a:r>
          </a:p>
        </p:txBody>
      </p:sp>
      <p:sp>
        <p:nvSpPr>
          <p:cNvPr id="16" name="Rectangle 15">
            <a:hlinkClick r:id="" action="ppaction://noaction"/>
            <a:extLst>
              <a:ext uri="{FF2B5EF4-FFF2-40B4-BE49-F238E27FC236}">
                <a16:creationId xmlns:a16="http://schemas.microsoft.com/office/drawing/2014/main" id="{30890FC7-E70A-653D-FD38-C3C1256FE05A}"/>
              </a:ext>
            </a:extLst>
          </p:cNvPr>
          <p:cNvSpPr/>
          <p:nvPr/>
        </p:nvSpPr>
        <p:spPr>
          <a:xfrm>
            <a:off x="1166301" y="8069917"/>
            <a:ext cx="2510959" cy="1040924"/>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Etape 1 : J’accède à la campagne en cours</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29</a:t>
            </a:r>
            <a:endParaRPr lang="fr-FR" sz="1300">
              <a:solidFill>
                <a:srgbClr val="7030A0"/>
              </a:solidFill>
            </a:endParaRPr>
          </a:p>
        </p:txBody>
      </p:sp>
      <p:sp>
        <p:nvSpPr>
          <p:cNvPr id="17" name="Rectangle 16">
            <a:hlinkClick r:id="" action="ppaction://noaction"/>
            <a:extLst>
              <a:ext uri="{FF2B5EF4-FFF2-40B4-BE49-F238E27FC236}">
                <a16:creationId xmlns:a16="http://schemas.microsoft.com/office/drawing/2014/main" id="{65A95DBD-529C-4C04-A3FA-CA864EE0EABF}"/>
              </a:ext>
            </a:extLst>
          </p:cNvPr>
          <p:cNvSpPr/>
          <p:nvPr/>
        </p:nvSpPr>
        <p:spPr>
          <a:xfrm>
            <a:off x="4638792" y="8074841"/>
            <a:ext cx="2510959" cy="107190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rgbClr val="000000"/>
                </a:solidFill>
              </a:rPr>
              <a:t>Etape 2 : Je choisis mon dossier</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30</a:t>
            </a:r>
            <a:endParaRPr lang="fr-FR" sz="1300">
              <a:solidFill>
                <a:srgbClr val="7030A0"/>
              </a:solidFill>
            </a:endParaRPr>
          </a:p>
        </p:txBody>
      </p:sp>
      <p:sp>
        <p:nvSpPr>
          <p:cNvPr id="18" name="Rectangle 17">
            <a:hlinkClick r:id="" action="ppaction://noaction"/>
            <a:extLst>
              <a:ext uri="{FF2B5EF4-FFF2-40B4-BE49-F238E27FC236}">
                <a16:creationId xmlns:a16="http://schemas.microsoft.com/office/drawing/2014/main" id="{169A94F3-C381-12FA-10C7-DBD8C017619A}"/>
              </a:ext>
            </a:extLst>
          </p:cNvPr>
          <p:cNvSpPr/>
          <p:nvPr/>
        </p:nvSpPr>
        <p:spPr>
          <a:xfrm>
            <a:off x="8105008" y="8089252"/>
            <a:ext cx="2510959" cy="107190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Etape 3 : Je génère le rapport de synthèse validé par le Médecin Coordonnateur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31</a:t>
            </a:r>
            <a:endParaRPr lang="fr-FR" sz="1300">
              <a:solidFill>
                <a:srgbClr val="7030A0"/>
              </a:solidFill>
            </a:endParaRPr>
          </a:p>
        </p:txBody>
      </p:sp>
      <p:cxnSp>
        <p:nvCxnSpPr>
          <p:cNvPr id="19" name="Connecteur droit avec flèche 18">
            <a:extLst>
              <a:ext uri="{FF2B5EF4-FFF2-40B4-BE49-F238E27FC236}">
                <a16:creationId xmlns:a16="http://schemas.microsoft.com/office/drawing/2014/main" id="{84D55C36-BB8D-FB46-5081-9235175F7C31}"/>
              </a:ext>
            </a:extLst>
          </p:cNvPr>
          <p:cNvCxnSpPr>
            <a:cxnSpLocks/>
          </p:cNvCxnSpPr>
          <p:nvPr/>
        </p:nvCxnSpPr>
        <p:spPr>
          <a:xfrm>
            <a:off x="3813137" y="7330429"/>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6266827B-05D4-91D5-8966-3DA69EDF1E0A}"/>
              </a:ext>
            </a:extLst>
          </p:cNvPr>
          <p:cNvCxnSpPr>
            <a:cxnSpLocks/>
          </p:cNvCxnSpPr>
          <p:nvPr/>
        </p:nvCxnSpPr>
        <p:spPr>
          <a:xfrm>
            <a:off x="7282777" y="7330429"/>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hlinkClick r:id="" action="ppaction://noaction"/>
            <a:extLst>
              <a:ext uri="{FF2B5EF4-FFF2-40B4-BE49-F238E27FC236}">
                <a16:creationId xmlns:a16="http://schemas.microsoft.com/office/drawing/2014/main" id="{4554A1E7-5C06-545D-5A45-1BCDB9053BAD}"/>
              </a:ext>
            </a:extLst>
          </p:cNvPr>
          <p:cNvSpPr/>
          <p:nvPr/>
        </p:nvSpPr>
        <p:spPr>
          <a:xfrm>
            <a:off x="3289861" y="4949285"/>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1</a:t>
            </a:r>
            <a:endParaRPr lang="fr-FR" sz="1600" b="1">
              <a:latin typeface="Ubuntu" panose="020B0504030602030204" pitchFamily="34" charset="0"/>
            </a:endParaRPr>
          </a:p>
        </p:txBody>
      </p:sp>
      <p:sp>
        <p:nvSpPr>
          <p:cNvPr id="22" name="Ellipse 21">
            <a:hlinkClick r:id="" action="ppaction://noaction"/>
            <a:extLst>
              <a:ext uri="{FF2B5EF4-FFF2-40B4-BE49-F238E27FC236}">
                <a16:creationId xmlns:a16="http://schemas.microsoft.com/office/drawing/2014/main" id="{CDA63F15-9846-79F6-304D-4CF894A564FD}"/>
              </a:ext>
            </a:extLst>
          </p:cNvPr>
          <p:cNvSpPr/>
          <p:nvPr/>
        </p:nvSpPr>
        <p:spPr>
          <a:xfrm>
            <a:off x="6848071" y="4924820"/>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2</a:t>
            </a:r>
          </a:p>
        </p:txBody>
      </p:sp>
      <p:sp>
        <p:nvSpPr>
          <p:cNvPr id="23" name="Ellipse 22">
            <a:hlinkClick r:id="" action="ppaction://noaction"/>
            <a:extLst>
              <a:ext uri="{FF2B5EF4-FFF2-40B4-BE49-F238E27FC236}">
                <a16:creationId xmlns:a16="http://schemas.microsoft.com/office/drawing/2014/main" id="{FF07C0AB-0A55-FAE4-5759-F4F99885FF9D}"/>
              </a:ext>
            </a:extLst>
          </p:cNvPr>
          <p:cNvSpPr/>
          <p:nvPr/>
        </p:nvSpPr>
        <p:spPr>
          <a:xfrm>
            <a:off x="10235792" y="4963227"/>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3</a:t>
            </a:r>
          </a:p>
        </p:txBody>
      </p:sp>
      <p:sp>
        <p:nvSpPr>
          <p:cNvPr id="24" name="Rectangle 23">
            <a:hlinkClick r:id="" action="ppaction://noaction"/>
            <a:extLst>
              <a:ext uri="{FF2B5EF4-FFF2-40B4-BE49-F238E27FC236}">
                <a16:creationId xmlns:a16="http://schemas.microsoft.com/office/drawing/2014/main" id="{8A2F93FA-58A5-1105-E6E2-0F9592BC379E}"/>
              </a:ext>
            </a:extLst>
          </p:cNvPr>
          <p:cNvSpPr/>
          <p:nvPr/>
        </p:nvSpPr>
        <p:spPr>
          <a:xfrm>
            <a:off x="1166301" y="12988724"/>
            <a:ext cx="2510959" cy="1040924"/>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Etape 4 : Je signe le dossier validé de l’ensemble des années RAMA</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32</a:t>
            </a:r>
            <a:endParaRPr lang="fr-FR" sz="1300">
              <a:solidFill>
                <a:srgbClr val="7030A0"/>
              </a:solidFill>
            </a:endParaRPr>
          </a:p>
        </p:txBody>
      </p:sp>
      <p:sp>
        <p:nvSpPr>
          <p:cNvPr id="27" name="Ellipse 26">
            <a:hlinkClick r:id="" action="ppaction://noaction"/>
            <a:extLst>
              <a:ext uri="{FF2B5EF4-FFF2-40B4-BE49-F238E27FC236}">
                <a16:creationId xmlns:a16="http://schemas.microsoft.com/office/drawing/2014/main" id="{40B95369-6861-8605-82D3-30BAB5E839FD}"/>
              </a:ext>
            </a:extLst>
          </p:cNvPr>
          <p:cNvSpPr/>
          <p:nvPr/>
        </p:nvSpPr>
        <p:spPr>
          <a:xfrm>
            <a:off x="3255575" y="9843626"/>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Ubuntu" panose="020B0504030602030204" pitchFamily="34" charset="0"/>
              </a:rPr>
              <a:t>4</a:t>
            </a:r>
            <a:endParaRPr lang="fr-FR" sz="1600" b="1" dirty="0">
              <a:latin typeface="Ubuntu" panose="020B0504030602030204" pitchFamily="34" charset="0"/>
            </a:endParaRPr>
          </a:p>
        </p:txBody>
      </p:sp>
      <p:sp>
        <p:nvSpPr>
          <p:cNvPr id="2" name="Espace réservé du numéro de diapositive 3">
            <a:extLst>
              <a:ext uri="{FF2B5EF4-FFF2-40B4-BE49-F238E27FC236}">
                <a16:creationId xmlns:a16="http://schemas.microsoft.com/office/drawing/2014/main" id="{0B66FC65-AD49-A865-50C8-BAEFFE3319C3}"/>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28</a:t>
            </a:fld>
            <a:endParaRPr lang="en-US"/>
          </a:p>
        </p:txBody>
      </p:sp>
      <p:grpSp>
        <p:nvGrpSpPr>
          <p:cNvPr id="4" name="Groupe 3">
            <a:extLst>
              <a:ext uri="{FF2B5EF4-FFF2-40B4-BE49-F238E27FC236}">
                <a16:creationId xmlns:a16="http://schemas.microsoft.com/office/drawing/2014/main" id="{BC333F19-C99D-88F6-0550-3B4EF1F04F95}"/>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44761596-0E43-3757-C20D-0B49117FC6BE}"/>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1" name="Graphique 3" descr="Logement avec un remplissage uni">
              <a:hlinkClick r:id="rId16" action="ppaction://hlinksldjump"/>
              <a:extLst>
                <a:ext uri="{FF2B5EF4-FFF2-40B4-BE49-F238E27FC236}">
                  <a16:creationId xmlns:a16="http://schemas.microsoft.com/office/drawing/2014/main" id="{64E7F06F-D994-9BE5-1EDC-F37EC4796D0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362318" y="219323"/>
              <a:ext cx="564367" cy="564367"/>
            </a:xfrm>
            <a:prstGeom prst="rect">
              <a:avLst/>
            </a:prstGeom>
          </p:spPr>
        </p:pic>
      </p:grpSp>
      <p:sp>
        <p:nvSpPr>
          <p:cNvPr id="15" name="Flèche : droite 14">
            <a:extLst>
              <a:ext uri="{FF2B5EF4-FFF2-40B4-BE49-F238E27FC236}">
                <a16:creationId xmlns:a16="http://schemas.microsoft.com/office/drawing/2014/main" id="{884AE240-8394-CC7C-866E-C8FCDE06E247}"/>
              </a:ext>
            </a:extLst>
          </p:cNvPr>
          <p:cNvSpPr/>
          <p:nvPr/>
        </p:nvSpPr>
        <p:spPr>
          <a:xfrm>
            <a:off x="311695" y="14986268"/>
            <a:ext cx="2050490" cy="817892"/>
          </a:xfrm>
          <a:prstGeom prst="rightArrow">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a:solidFill>
                  <a:schemeClr val="tx1"/>
                </a:solidFill>
                <a:hlinkClick r:id="rId19" action="ppaction://hlinksldjump">
                  <a:extLst>
                    <a:ext uri="{A12FA001-AC4F-418D-AE19-62706E023703}">
                      <ahyp:hlinkClr xmlns:ahyp="http://schemas.microsoft.com/office/drawing/2018/hyperlinkcolor" val="tx"/>
                    </a:ext>
                  </a:extLst>
                </a:hlinkClick>
              </a:rPr>
              <a:t>Pour passer les explications détaillées </a:t>
            </a:r>
            <a:endParaRPr lang="en-US" sz="1300">
              <a:solidFill>
                <a:schemeClr val="tx1"/>
              </a:solidFill>
            </a:endParaRPr>
          </a:p>
        </p:txBody>
      </p:sp>
    </p:spTree>
    <p:extLst>
      <p:ext uri="{BB962C8B-B14F-4D97-AF65-F5344CB8AC3E}">
        <p14:creationId xmlns:p14="http://schemas.microsoft.com/office/powerpoint/2010/main" val="106397954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7AEE2-55E3-D09E-B9D1-69382A3E433C}"/>
            </a:ext>
          </a:extLst>
        </p:cNvPr>
        <p:cNvGrpSpPr/>
        <p:nvPr/>
      </p:nvGrpSpPr>
      <p:grpSpPr>
        <a:xfrm>
          <a:off x="0" y="0"/>
          <a:ext cx="0" cy="0"/>
          <a:chOff x="0" y="0"/>
          <a:chExt cx="0" cy="0"/>
        </a:xfrm>
      </p:grpSpPr>
      <mc:AlternateContent xmlns:mc="http://schemas.openxmlformats.org/markup-compatibility/2006">
        <mc:Choice xmlns:pslz="http://schemas.microsoft.com/office/powerpoint/2016/slidezoom" Requires="pslz">
          <p:graphicFrame>
            <p:nvGraphicFramePr>
              <p:cNvPr id="35" name="Zoom de diapositive 34">
                <a:extLst>
                  <a:ext uri="{FF2B5EF4-FFF2-40B4-BE49-F238E27FC236}">
                    <a16:creationId xmlns:a16="http://schemas.microsoft.com/office/drawing/2014/main" id="{72A21106-AAEC-68B8-9839-5FBD8C6FB186}"/>
                  </a:ext>
                </a:extLst>
              </p:cNvPr>
              <p:cNvGraphicFramePr>
                <a:graphicFrameLocks noChangeAspect="1"/>
              </p:cNvGraphicFramePr>
              <p:nvPr>
                <p:extLst>
                  <p:ext uri="{D42A27DB-BD31-4B8C-83A1-F6EECF244321}">
                    <p14:modId xmlns:p14="http://schemas.microsoft.com/office/powerpoint/2010/main" val="1981483777"/>
                  </p:ext>
                </p:extLst>
              </p:nvPr>
            </p:nvGraphicFramePr>
            <p:xfrm>
              <a:off x="8115434" y="5102019"/>
              <a:ext cx="2510959" cy="4064000"/>
            </p:xfrm>
            <a:graphic>
              <a:graphicData uri="http://schemas.microsoft.com/office/powerpoint/2016/slidezoom">
                <pslz:sldZm>
                  <pslz:sldZmObj sldId="308" cId="3599247032">
                    <pslz:zmPr id="{659F1398-FDFF-49A5-8385-E20C071ED6E6}" returnToParent="0" transitionDur="1000">
                      <p166:blipFill xmlns:p166="http://schemas.microsoft.com/office/powerpoint/2016/6/main">
                        <a:blip r:embed="rId3"/>
                        <a:stretch>
                          <a:fillRect/>
                        </a:stretch>
                      </p166:blipFill>
                      <p166:spPr xmlns:p166="http://schemas.microsoft.com/office/powerpoint/2016/6/main">
                        <a:xfrm>
                          <a:off x="0" y="0"/>
                          <a:ext cx="2510959" cy="4064000"/>
                        </a:xfrm>
                        <a:prstGeom prst="rect">
                          <a:avLst/>
                        </a:prstGeom>
                        <a:ln w="3175">
                          <a:solidFill>
                            <a:prstClr val="ltGray"/>
                          </a:solidFill>
                        </a:ln>
                      </p166:spPr>
                    </pslz:zmPr>
                  </pslz:sldZmObj>
                </pslz:sldZm>
              </a:graphicData>
            </a:graphic>
          </p:graphicFrame>
        </mc:Choice>
        <mc:Fallback>
          <p:pic>
            <p:nvPicPr>
              <p:cNvPr id="35" name="Zoom de diapositive 34">
                <a:hlinkClick r:id="rId4" action="ppaction://hlinksldjump"/>
                <a:extLst>
                  <a:ext uri="{FF2B5EF4-FFF2-40B4-BE49-F238E27FC236}">
                    <a16:creationId xmlns:a16="http://schemas.microsoft.com/office/drawing/2014/main" id="{72A21106-AAEC-68B8-9839-5FBD8C6FB186}"/>
                  </a:ext>
                </a:extLst>
              </p:cNvPr>
              <p:cNvPicPr>
                <a:picLocks noGrp="1" noRot="1" noChangeAspect="1" noMove="1" noResize="1" noEditPoints="1" noAdjustHandles="1" noChangeArrowheads="1" noChangeShapeType="1"/>
              </p:cNvPicPr>
              <p:nvPr/>
            </p:nvPicPr>
            <p:blipFill>
              <a:blip r:embed="rId3"/>
              <a:stretch>
                <a:fillRect/>
              </a:stretch>
            </p:blipFill>
            <p:spPr>
              <a:xfrm>
                <a:off x="8115434" y="5102019"/>
                <a:ext cx="2510959"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37" name="Zoom de diapositive 36">
                <a:extLst>
                  <a:ext uri="{FF2B5EF4-FFF2-40B4-BE49-F238E27FC236}">
                    <a16:creationId xmlns:a16="http://schemas.microsoft.com/office/drawing/2014/main" id="{592FCFE9-6C00-CE55-1AF4-7FAFC8663B50}"/>
                  </a:ext>
                </a:extLst>
              </p:cNvPr>
              <p:cNvGraphicFramePr>
                <a:graphicFrameLocks noChangeAspect="1"/>
              </p:cNvGraphicFramePr>
              <p:nvPr>
                <p:extLst>
                  <p:ext uri="{D42A27DB-BD31-4B8C-83A1-F6EECF244321}">
                    <p14:modId xmlns:p14="http://schemas.microsoft.com/office/powerpoint/2010/main" val="1560322385"/>
                  </p:ext>
                </p:extLst>
              </p:nvPr>
            </p:nvGraphicFramePr>
            <p:xfrm>
              <a:off x="1166300" y="9965648"/>
              <a:ext cx="2510958" cy="4064000"/>
            </p:xfrm>
            <a:graphic>
              <a:graphicData uri="http://schemas.microsoft.com/office/powerpoint/2016/slidezoom">
                <pslz:sldZm>
                  <pslz:sldZmObj sldId="310" cId="806963853">
                    <pslz:zmPr id="{6BACFA8D-9E65-4F0A-BF64-E53EEC811D66}" returnToParent="0" transitionDur="1000">
                      <p166:blipFill xmlns:p166="http://schemas.microsoft.com/office/powerpoint/2016/6/main">
                        <a:blip r:embed="rId5"/>
                        <a:stretch>
                          <a:fillRect/>
                        </a:stretch>
                      </p166:blipFill>
                      <p166:spPr xmlns:p166="http://schemas.microsoft.com/office/powerpoint/2016/6/main">
                        <a:xfrm>
                          <a:off x="0" y="0"/>
                          <a:ext cx="2510958" cy="4064000"/>
                        </a:xfrm>
                        <a:prstGeom prst="rect">
                          <a:avLst/>
                        </a:prstGeom>
                        <a:ln w="3175">
                          <a:solidFill>
                            <a:prstClr val="ltGray"/>
                          </a:solidFill>
                        </a:ln>
                      </p166:spPr>
                    </pslz:zmPr>
                  </pslz:sldZmObj>
                </pslz:sldZm>
              </a:graphicData>
            </a:graphic>
          </p:graphicFrame>
        </mc:Choice>
        <mc:Fallback>
          <p:pic>
            <p:nvPicPr>
              <p:cNvPr id="37" name="Zoom de diapositive 36">
                <a:hlinkClick r:id="rId6" action="ppaction://hlinksldjump"/>
                <a:extLst>
                  <a:ext uri="{FF2B5EF4-FFF2-40B4-BE49-F238E27FC236}">
                    <a16:creationId xmlns:a16="http://schemas.microsoft.com/office/drawing/2014/main" id="{592FCFE9-6C00-CE55-1AF4-7FAFC8663B50}"/>
                  </a:ext>
                </a:extLst>
              </p:cNvPr>
              <p:cNvPicPr>
                <a:picLocks noGrp="1" noRot="1" noChangeAspect="1" noMove="1" noResize="1" noEditPoints="1" noAdjustHandles="1" noChangeArrowheads="1" noChangeShapeType="1"/>
              </p:cNvPicPr>
              <p:nvPr/>
            </p:nvPicPr>
            <p:blipFill>
              <a:blip r:embed="rId5"/>
              <a:stretch>
                <a:fillRect/>
              </a:stretch>
            </p:blipFill>
            <p:spPr>
              <a:xfrm>
                <a:off x="1166300" y="9965648"/>
                <a:ext cx="2510958"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33" name="Zoom de diapositive 32">
                <a:extLst>
                  <a:ext uri="{FF2B5EF4-FFF2-40B4-BE49-F238E27FC236}">
                    <a16:creationId xmlns:a16="http://schemas.microsoft.com/office/drawing/2014/main" id="{EFAB4931-04BA-0872-3C93-CF74AD3F5DC9}"/>
                  </a:ext>
                </a:extLst>
              </p:cNvPr>
              <p:cNvGraphicFramePr>
                <a:graphicFrameLocks noChangeAspect="1"/>
              </p:cNvGraphicFramePr>
              <p:nvPr>
                <p:extLst>
                  <p:ext uri="{D42A27DB-BD31-4B8C-83A1-F6EECF244321}">
                    <p14:modId xmlns:p14="http://schemas.microsoft.com/office/powerpoint/2010/main" val="1678840208"/>
                  </p:ext>
                </p:extLst>
              </p:nvPr>
            </p:nvGraphicFramePr>
            <p:xfrm>
              <a:off x="4660342" y="5069171"/>
              <a:ext cx="2489409" cy="4064000"/>
            </p:xfrm>
            <a:graphic>
              <a:graphicData uri="http://schemas.microsoft.com/office/powerpoint/2016/slidezoom">
                <pslz:sldZm>
                  <pslz:sldZmObj sldId="309" cId="4165194402">
                    <pslz:zmPr id="{45C6ABFD-AAA7-4F22-8160-7E03893406D0}" returnToParent="0" transitionDur="1000">
                      <p166:blipFill xmlns:p166="http://schemas.microsoft.com/office/powerpoint/2016/6/main">
                        <a:blip r:embed="rId7"/>
                        <a:stretch>
                          <a:fillRect/>
                        </a:stretch>
                      </p166:blipFill>
                      <p166:spPr xmlns:p166="http://schemas.microsoft.com/office/powerpoint/2016/6/main">
                        <a:xfrm>
                          <a:off x="0" y="0"/>
                          <a:ext cx="2489409" cy="4064000"/>
                        </a:xfrm>
                        <a:prstGeom prst="rect">
                          <a:avLst/>
                        </a:prstGeom>
                        <a:ln w="3175">
                          <a:solidFill>
                            <a:prstClr val="ltGray"/>
                          </a:solidFill>
                        </a:ln>
                      </p166:spPr>
                    </pslz:zmPr>
                  </pslz:sldZmObj>
                </pslz:sldZm>
              </a:graphicData>
            </a:graphic>
          </p:graphicFrame>
        </mc:Choice>
        <mc:Fallback>
          <p:pic>
            <p:nvPicPr>
              <p:cNvPr id="33" name="Zoom de diapositive 32">
                <a:hlinkClick r:id="rId8" action="ppaction://hlinksldjump"/>
                <a:extLst>
                  <a:ext uri="{FF2B5EF4-FFF2-40B4-BE49-F238E27FC236}">
                    <a16:creationId xmlns:a16="http://schemas.microsoft.com/office/drawing/2014/main" id="{EFAB4931-04BA-0872-3C93-CF74AD3F5DC9}"/>
                  </a:ext>
                </a:extLst>
              </p:cNvPr>
              <p:cNvPicPr>
                <a:picLocks noGrp="1" noRot="1" noChangeAspect="1" noMove="1" noResize="1" noEditPoints="1" noAdjustHandles="1" noChangeArrowheads="1" noChangeShapeType="1"/>
              </p:cNvPicPr>
              <p:nvPr/>
            </p:nvPicPr>
            <p:blipFill>
              <a:blip r:embed="rId7"/>
              <a:stretch>
                <a:fillRect/>
              </a:stretch>
            </p:blipFill>
            <p:spPr>
              <a:xfrm>
                <a:off x="4660342" y="5069171"/>
                <a:ext cx="2489409"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31" name="Zoom de diapositive 30">
                <a:extLst>
                  <a:ext uri="{FF2B5EF4-FFF2-40B4-BE49-F238E27FC236}">
                    <a16:creationId xmlns:a16="http://schemas.microsoft.com/office/drawing/2014/main" id="{0733DC41-DA01-8784-8C19-948290BBA860}"/>
                  </a:ext>
                </a:extLst>
              </p:cNvPr>
              <p:cNvGraphicFramePr>
                <a:graphicFrameLocks noChangeAspect="1"/>
              </p:cNvGraphicFramePr>
              <p:nvPr>
                <p:extLst>
                  <p:ext uri="{D42A27DB-BD31-4B8C-83A1-F6EECF244321}">
                    <p14:modId xmlns:p14="http://schemas.microsoft.com/office/powerpoint/2010/main" val="266965908"/>
                  </p:ext>
                </p:extLst>
              </p:nvPr>
            </p:nvGraphicFramePr>
            <p:xfrm>
              <a:off x="1166300" y="5058481"/>
              <a:ext cx="2510958" cy="4064000"/>
            </p:xfrm>
            <a:graphic>
              <a:graphicData uri="http://schemas.microsoft.com/office/powerpoint/2016/slidezoom">
                <pslz:sldZm>
                  <pslz:sldZmObj sldId="307" cId="4222047192">
                    <pslz:zmPr id="{02AE4DA7-3A93-4D19-96B0-65556B29C25F}" returnToParent="0" transitionDur="1000">
                      <p166:blipFill xmlns:p166="http://schemas.microsoft.com/office/powerpoint/2016/6/main">
                        <a:blip r:embed="rId9"/>
                        <a:stretch>
                          <a:fillRect/>
                        </a:stretch>
                      </p166:blipFill>
                      <p166:spPr xmlns:p166="http://schemas.microsoft.com/office/powerpoint/2016/6/main">
                        <a:xfrm>
                          <a:off x="0" y="0"/>
                          <a:ext cx="2510958" cy="4064000"/>
                        </a:xfrm>
                        <a:prstGeom prst="rect">
                          <a:avLst/>
                        </a:prstGeom>
                        <a:ln w="3175">
                          <a:solidFill>
                            <a:prstClr val="ltGray"/>
                          </a:solidFill>
                        </a:ln>
                      </p166:spPr>
                    </pslz:zmPr>
                  </pslz:sldZmObj>
                </pslz:sldZm>
              </a:graphicData>
            </a:graphic>
          </p:graphicFrame>
        </mc:Choice>
        <mc:Fallback>
          <p:pic>
            <p:nvPicPr>
              <p:cNvPr id="31" name="Zoom de diapositive 30">
                <a:hlinkClick r:id="rId10" action="ppaction://hlinksldjump"/>
                <a:extLst>
                  <a:ext uri="{FF2B5EF4-FFF2-40B4-BE49-F238E27FC236}">
                    <a16:creationId xmlns:a16="http://schemas.microsoft.com/office/drawing/2014/main" id="{0733DC41-DA01-8784-8C19-948290BBA860}"/>
                  </a:ext>
                </a:extLst>
              </p:cNvPr>
              <p:cNvPicPr>
                <a:picLocks noGrp="1" noRot="1" noChangeAspect="1" noMove="1" noResize="1" noEditPoints="1" noAdjustHandles="1" noChangeArrowheads="1" noChangeShapeType="1"/>
              </p:cNvPicPr>
              <p:nvPr/>
            </p:nvPicPr>
            <p:blipFill>
              <a:blip r:embed="rId9"/>
              <a:stretch>
                <a:fillRect/>
              </a:stretch>
            </p:blipFill>
            <p:spPr>
              <a:xfrm>
                <a:off x="1166300" y="5058481"/>
                <a:ext cx="2510958" cy="4064000"/>
              </a:xfrm>
              <a:prstGeom prst="rect">
                <a:avLst/>
              </a:prstGeom>
              <a:ln w="3175">
                <a:solidFill>
                  <a:prstClr val="ltGray"/>
                </a:solidFill>
              </a:ln>
            </p:spPr>
          </p:pic>
        </mc:Fallback>
      </mc:AlternateContent>
      <p:pic>
        <p:nvPicPr>
          <p:cNvPr id="13" name="Picture 2">
            <a:extLst>
              <a:ext uri="{FF2B5EF4-FFF2-40B4-BE49-F238E27FC236}">
                <a16:creationId xmlns:a16="http://schemas.microsoft.com/office/drawing/2014/main" id="{D1F1C832-243C-5309-EB00-00AC752D6CC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55699803-E939-99E5-9CEE-09C42564B99E}"/>
              </a:ext>
            </a:extLst>
          </p:cNvPr>
          <p:cNvSpPr txBox="1"/>
          <p:nvPr/>
        </p:nvSpPr>
        <p:spPr>
          <a:xfrm>
            <a:off x="680936" y="1206231"/>
            <a:ext cx="8560340" cy="984885"/>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600" b="1">
                <a:solidFill>
                  <a:srgbClr val="7030A0"/>
                </a:solidFill>
                <a:latin typeface="Aptos Display" panose="020B0004020202020204" pitchFamily="34" charset="0"/>
              </a:rPr>
              <a:t>3. Parcours Directeur d’EHPAD</a:t>
            </a:r>
            <a:endParaRPr lang="fr-FR" sz="1600" b="1">
              <a:solidFill>
                <a:srgbClr val="7030A0"/>
              </a:solidFill>
              <a:latin typeface="+mj-lt"/>
            </a:endParaRPr>
          </a:p>
        </p:txBody>
      </p:sp>
      <p:sp>
        <p:nvSpPr>
          <p:cNvPr id="6" name="ZoneTexte 5">
            <a:extLst>
              <a:ext uri="{FF2B5EF4-FFF2-40B4-BE49-F238E27FC236}">
                <a16:creationId xmlns:a16="http://schemas.microsoft.com/office/drawing/2014/main" id="{2C150CC7-57FA-4D25-8739-3820A732B511}"/>
              </a:ext>
            </a:extLst>
          </p:cNvPr>
          <p:cNvSpPr txBox="1"/>
          <p:nvPr/>
        </p:nvSpPr>
        <p:spPr>
          <a:xfrm>
            <a:off x="680936" y="2555329"/>
            <a:ext cx="10897626" cy="579646"/>
          </a:xfrm>
          <a:prstGeom prst="rect">
            <a:avLst/>
          </a:prstGeom>
          <a:noFill/>
        </p:spPr>
        <p:txBody>
          <a:bodyPr wrap="square">
            <a:spAutoFit/>
          </a:bodyPr>
          <a:lstStyle/>
          <a:p>
            <a:pPr fontAlgn="base">
              <a:lnSpc>
                <a:spcPts val="1477"/>
              </a:lnSpc>
              <a:spcAft>
                <a:spcPts val="800"/>
              </a:spcAft>
            </a:pPr>
            <a:r>
              <a:rPr lang="fr-FR" sz="1300">
                <a:solidFill>
                  <a:srgbClr val="000000"/>
                </a:solidFill>
              </a:rPr>
              <a:t>En tant que Directeur d’EHPAD, j’utilise SIDOBA pour effectuer l’activité suivante :   </a:t>
            </a:r>
          </a:p>
          <a:p>
            <a:pPr marL="285750" indent="-285750" fontAlgn="base">
              <a:lnSpc>
                <a:spcPts val="1530"/>
              </a:lnSpc>
              <a:buFont typeface="Courier New" panose="02070309020205020404" pitchFamily="49" charset="0"/>
              <a:buChar char="o"/>
            </a:pPr>
            <a:r>
              <a:rPr lang="fr-FR" sz="1300" b="1">
                <a:solidFill>
                  <a:srgbClr val="000000"/>
                </a:solidFill>
              </a:rPr>
              <a:t>Je génère le rapport de synthèse et signe le dossier validé de l’ensemble des données du RAMA</a:t>
            </a:r>
            <a:r>
              <a:rPr lang="fr-FR" sz="1300">
                <a:solidFill>
                  <a:srgbClr val="000000"/>
                </a:solidFill>
              </a:rPr>
              <a:t> </a:t>
            </a:r>
          </a:p>
        </p:txBody>
      </p:sp>
      <p:sp>
        <p:nvSpPr>
          <p:cNvPr id="8" name="ZoneTexte 7">
            <a:extLst>
              <a:ext uri="{FF2B5EF4-FFF2-40B4-BE49-F238E27FC236}">
                <a16:creationId xmlns:a16="http://schemas.microsoft.com/office/drawing/2014/main" id="{F3AD7E7D-4538-F314-3FB7-88FE711C16C0}"/>
              </a:ext>
            </a:extLst>
          </p:cNvPr>
          <p:cNvSpPr txBox="1"/>
          <p:nvPr/>
        </p:nvSpPr>
        <p:spPr>
          <a:xfrm>
            <a:off x="613433" y="3484682"/>
            <a:ext cx="10965127" cy="1092607"/>
          </a:xfrm>
          <a:prstGeom prst="rect">
            <a:avLst/>
          </a:prstGeom>
          <a:noFill/>
        </p:spPr>
        <p:txBody>
          <a:bodyPr wrap="square" rtlCol="0">
            <a:spAutoFit/>
          </a:bodyPr>
          <a:lstStyle/>
          <a:p>
            <a:pPr marL="285750" indent="-285750">
              <a:buFont typeface="Wingdings" panose="05000000000000000000" pitchFamily="2" charset="2"/>
              <a:buChar char="Ø"/>
            </a:pPr>
            <a:r>
              <a:rPr lang="fr-FR" sz="1300" b="1"/>
              <a:t>Etape 1 : </a:t>
            </a:r>
            <a:r>
              <a:rPr lang="fr-FR" sz="1300"/>
              <a:t>J’accède à la campagne en cours </a:t>
            </a:r>
          </a:p>
          <a:p>
            <a:pPr marL="285750" indent="-285750">
              <a:buFont typeface="Wingdings" panose="05000000000000000000" pitchFamily="2" charset="2"/>
              <a:buChar char="Ø"/>
            </a:pPr>
            <a:r>
              <a:rPr lang="fr-FR" sz="1300" b="1"/>
              <a:t>Etape 2 : </a:t>
            </a:r>
            <a:r>
              <a:rPr lang="fr-FR" sz="1300"/>
              <a:t>Je choisis mon établissement (FINESS)</a:t>
            </a:r>
          </a:p>
          <a:p>
            <a:pPr marL="285750" indent="-285750">
              <a:buFont typeface="Wingdings" panose="05000000000000000000" pitchFamily="2" charset="2"/>
              <a:buChar char="Ø"/>
            </a:pPr>
            <a:r>
              <a:rPr lang="fr-FR" sz="1300" b="1"/>
              <a:t>Etape 3 </a:t>
            </a:r>
            <a:r>
              <a:rPr lang="fr-FR" sz="1300"/>
              <a:t>: Je génère le rapport de synthèse validé par le Médecin Coordonnateur</a:t>
            </a:r>
          </a:p>
          <a:p>
            <a:pPr marL="285750" indent="-285750">
              <a:buFont typeface="Wingdings" panose="05000000000000000000" pitchFamily="2" charset="2"/>
              <a:buChar char="Ø"/>
            </a:pPr>
            <a:r>
              <a:rPr lang="fr-FR" sz="1300" b="1"/>
              <a:t>Etape 4 </a:t>
            </a:r>
            <a:r>
              <a:rPr lang="fr-FR" sz="1300"/>
              <a:t>: Je signe le dossier validé de l’ensemble des données RAMA</a:t>
            </a:r>
          </a:p>
          <a:p>
            <a:pPr marL="285750" indent="-285750">
              <a:buFont typeface="Wingdings" panose="05000000000000000000" pitchFamily="2" charset="2"/>
              <a:buChar char="Ø"/>
            </a:pPr>
            <a:r>
              <a:rPr lang="fr-FR" sz="1300" b="1"/>
              <a:t>Etape 5 : </a:t>
            </a:r>
            <a:r>
              <a:rPr lang="fr-FR" sz="1300"/>
              <a:t>Je télécharge la version définitive du RAMA</a:t>
            </a:r>
          </a:p>
        </p:txBody>
      </p:sp>
      <p:sp>
        <p:nvSpPr>
          <p:cNvPr id="16" name="Rectangle 15">
            <a:hlinkClick r:id="" action="ppaction://noaction"/>
            <a:extLst>
              <a:ext uri="{FF2B5EF4-FFF2-40B4-BE49-F238E27FC236}">
                <a16:creationId xmlns:a16="http://schemas.microsoft.com/office/drawing/2014/main" id="{30890FC7-E70A-653D-FD38-C3C1256FE05A}"/>
              </a:ext>
            </a:extLst>
          </p:cNvPr>
          <p:cNvSpPr/>
          <p:nvPr/>
        </p:nvSpPr>
        <p:spPr>
          <a:xfrm>
            <a:off x="1166301" y="8069917"/>
            <a:ext cx="2510959" cy="1040924"/>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Etape 1 : J’accède à la campagne en cours</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29</a:t>
            </a:r>
            <a:endParaRPr lang="fr-FR" sz="1300">
              <a:solidFill>
                <a:srgbClr val="7030A0"/>
              </a:solidFill>
            </a:endParaRPr>
          </a:p>
        </p:txBody>
      </p:sp>
      <p:sp>
        <p:nvSpPr>
          <p:cNvPr id="17" name="Rectangle 16">
            <a:hlinkClick r:id="" action="ppaction://noaction"/>
            <a:extLst>
              <a:ext uri="{FF2B5EF4-FFF2-40B4-BE49-F238E27FC236}">
                <a16:creationId xmlns:a16="http://schemas.microsoft.com/office/drawing/2014/main" id="{65A95DBD-529C-4C04-A3FA-CA864EE0EABF}"/>
              </a:ext>
            </a:extLst>
          </p:cNvPr>
          <p:cNvSpPr/>
          <p:nvPr/>
        </p:nvSpPr>
        <p:spPr>
          <a:xfrm>
            <a:off x="4638792" y="8074841"/>
            <a:ext cx="2510959" cy="107190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rgbClr val="000000"/>
                </a:solidFill>
              </a:rPr>
              <a:t>Etape 2 : Je choisis mon dossier</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30</a:t>
            </a:r>
            <a:endParaRPr lang="fr-FR" sz="1300">
              <a:solidFill>
                <a:srgbClr val="7030A0"/>
              </a:solidFill>
            </a:endParaRPr>
          </a:p>
        </p:txBody>
      </p:sp>
      <p:sp>
        <p:nvSpPr>
          <p:cNvPr id="18" name="Rectangle 17">
            <a:hlinkClick r:id="" action="ppaction://noaction"/>
            <a:extLst>
              <a:ext uri="{FF2B5EF4-FFF2-40B4-BE49-F238E27FC236}">
                <a16:creationId xmlns:a16="http://schemas.microsoft.com/office/drawing/2014/main" id="{169A94F3-C381-12FA-10C7-DBD8C017619A}"/>
              </a:ext>
            </a:extLst>
          </p:cNvPr>
          <p:cNvSpPr/>
          <p:nvPr/>
        </p:nvSpPr>
        <p:spPr>
          <a:xfrm>
            <a:off x="8105008" y="8089252"/>
            <a:ext cx="2510959" cy="107190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Etape 3 : Je génère le rapport de synthèse validé par le Médecin Coordonnateur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31</a:t>
            </a:r>
            <a:endParaRPr lang="fr-FR" sz="1300">
              <a:solidFill>
                <a:srgbClr val="7030A0"/>
              </a:solidFill>
            </a:endParaRPr>
          </a:p>
        </p:txBody>
      </p:sp>
      <p:cxnSp>
        <p:nvCxnSpPr>
          <p:cNvPr id="19" name="Connecteur droit avec flèche 18">
            <a:extLst>
              <a:ext uri="{FF2B5EF4-FFF2-40B4-BE49-F238E27FC236}">
                <a16:creationId xmlns:a16="http://schemas.microsoft.com/office/drawing/2014/main" id="{84D55C36-BB8D-FB46-5081-9235175F7C31}"/>
              </a:ext>
            </a:extLst>
          </p:cNvPr>
          <p:cNvCxnSpPr>
            <a:cxnSpLocks/>
          </p:cNvCxnSpPr>
          <p:nvPr/>
        </p:nvCxnSpPr>
        <p:spPr>
          <a:xfrm>
            <a:off x="3813137" y="7330429"/>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6266827B-05D4-91D5-8966-3DA69EDF1E0A}"/>
              </a:ext>
            </a:extLst>
          </p:cNvPr>
          <p:cNvCxnSpPr>
            <a:cxnSpLocks/>
          </p:cNvCxnSpPr>
          <p:nvPr/>
        </p:nvCxnSpPr>
        <p:spPr>
          <a:xfrm>
            <a:off x="7282777" y="7330429"/>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Ellipse 20">
            <a:hlinkClick r:id="" action="ppaction://noaction"/>
            <a:extLst>
              <a:ext uri="{FF2B5EF4-FFF2-40B4-BE49-F238E27FC236}">
                <a16:creationId xmlns:a16="http://schemas.microsoft.com/office/drawing/2014/main" id="{4554A1E7-5C06-545D-5A45-1BCDB9053BAD}"/>
              </a:ext>
            </a:extLst>
          </p:cNvPr>
          <p:cNvSpPr/>
          <p:nvPr/>
        </p:nvSpPr>
        <p:spPr>
          <a:xfrm>
            <a:off x="3289861" y="4949285"/>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1</a:t>
            </a:r>
            <a:endParaRPr lang="fr-FR" sz="1600" b="1">
              <a:latin typeface="Ubuntu" panose="020B0504030602030204" pitchFamily="34" charset="0"/>
            </a:endParaRPr>
          </a:p>
        </p:txBody>
      </p:sp>
      <p:sp>
        <p:nvSpPr>
          <p:cNvPr id="22" name="Ellipse 21">
            <a:hlinkClick r:id="" action="ppaction://noaction"/>
            <a:extLst>
              <a:ext uri="{FF2B5EF4-FFF2-40B4-BE49-F238E27FC236}">
                <a16:creationId xmlns:a16="http://schemas.microsoft.com/office/drawing/2014/main" id="{CDA63F15-9846-79F6-304D-4CF894A564FD}"/>
              </a:ext>
            </a:extLst>
          </p:cNvPr>
          <p:cNvSpPr/>
          <p:nvPr/>
        </p:nvSpPr>
        <p:spPr>
          <a:xfrm>
            <a:off x="6848071" y="4924820"/>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2</a:t>
            </a:r>
          </a:p>
        </p:txBody>
      </p:sp>
      <p:sp>
        <p:nvSpPr>
          <p:cNvPr id="23" name="Ellipse 22">
            <a:hlinkClick r:id="" action="ppaction://noaction"/>
            <a:extLst>
              <a:ext uri="{FF2B5EF4-FFF2-40B4-BE49-F238E27FC236}">
                <a16:creationId xmlns:a16="http://schemas.microsoft.com/office/drawing/2014/main" id="{FF07C0AB-0A55-FAE4-5759-F4F99885FF9D}"/>
              </a:ext>
            </a:extLst>
          </p:cNvPr>
          <p:cNvSpPr/>
          <p:nvPr/>
        </p:nvSpPr>
        <p:spPr>
          <a:xfrm>
            <a:off x="10235792" y="4963227"/>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3</a:t>
            </a:r>
          </a:p>
        </p:txBody>
      </p:sp>
      <p:sp>
        <p:nvSpPr>
          <p:cNvPr id="24" name="Rectangle 23">
            <a:hlinkClick r:id="" action="ppaction://noaction"/>
            <a:extLst>
              <a:ext uri="{FF2B5EF4-FFF2-40B4-BE49-F238E27FC236}">
                <a16:creationId xmlns:a16="http://schemas.microsoft.com/office/drawing/2014/main" id="{8A2F93FA-58A5-1105-E6E2-0F9592BC379E}"/>
              </a:ext>
            </a:extLst>
          </p:cNvPr>
          <p:cNvSpPr/>
          <p:nvPr/>
        </p:nvSpPr>
        <p:spPr>
          <a:xfrm>
            <a:off x="1166301" y="12988724"/>
            <a:ext cx="2510959" cy="1040924"/>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Etape 4 : Je signe le dossier validé de l’ensemble des années RAMA</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32</a:t>
            </a:r>
            <a:endParaRPr lang="fr-FR" sz="1300">
              <a:solidFill>
                <a:srgbClr val="7030A0"/>
              </a:solidFill>
            </a:endParaRPr>
          </a:p>
        </p:txBody>
      </p:sp>
      <p:sp>
        <p:nvSpPr>
          <p:cNvPr id="25" name="Rectangle 24">
            <a:extLst>
              <a:ext uri="{FF2B5EF4-FFF2-40B4-BE49-F238E27FC236}">
                <a16:creationId xmlns:a16="http://schemas.microsoft.com/office/drawing/2014/main" id="{9D5C73EB-CE80-A2EC-BC48-291BF63F7A62}"/>
              </a:ext>
            </a:extLst>
          </p:cNvPr>
          <p:cNvSpPr/>
          <p:nvPr/>
        </p:nvSpPr>
        <p:spPr>
          <a:xfrm>
            <a:off x="4638792" y="12993648"/>
            <a:ext cx="2510959" cy="107190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Etape 5 : Je télécharge la version définitive du RAMA  dans mon espace </a:t>
            </a:r>
            <a:endParaRPr lang="fr-FR" sz="1300">
              <a:solidFill>
                <a:schemeClr val="tx1"/>
              </a:solidFill>
            </a:endParaRPr>
          </a:p>
        </p:txBody>
      </p:sp>
      <p:cxnSp>
        <p:nvCxnSpPr>
          <p:cNvPr id="26" name="Connecteur droit avec flèche 25">
            <a:extLst>
              <a:ext uri="{FF2B5EF4-FFF2-40B4-BE49-F238E27FC236}">
                <a16:creationId xmlns:a16="http://schemas.microsoft.com/office/drawing/2014/main" id="{5A48A513-A6D7-9700-65AB-26E9ECCE4024}"/>
              </a:ext>
            </a:extLst>
          </p:cNvPr>
          <p:cNvCxnSpPr>
            <a:cxnSpLocks/>
          </p:cNvCxnSpPr>
          <p:nvPr/>
        </p:nvCxnSpPr>
        <p:spPr>
          <a:xfrm>
            <a:off x="3813137" y="13494377"/>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Ellipse 26">
            <a:hlinkClick r:id="" action="ppaction://noaction"/>
            <a:extLst>
              <a:ext uri="{FF2B5EF4-FFF2-40B4-BE49-F238E27FC236}">
                <a16:creationId xmlns:a16="http://schemas.microsoft.com/office/drawing/2014/main" id="{40B95369-6861-8605-82D3-30BAB5E839FD}"/>
              </a:ext>
            </a:extLst>
          </p:cNvPr>
          <p:cNvSpPr/>
          <p:nvPr/>
        </p:nvSpPr>
        <p:spPr>
          <a:xfrm>
            <a:off x="3255575" y="9843626"/>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4</a:t>
            </a:r>
            <a:endParaRPr lang="fr-FR" sz="1600" b="1">
              <a:latin typeface="Ubuntu" panose="020B0504030602030204" pitchFamily="34" charset="0"/>
            </a:endParaRPr>
          </a:p>
        </p:txBody>
      </p:sp>
      <p:sp>
        <p:nvSpPr>
          <p:cNvPr id="2" name="Espace réservé du numéro de diapositive 3">
            <a:extLst>
              <a:ext uri="{FF2B5EF4-FFF2-40B4-BE49-F238E27FC236}">
                <a16:creationId xmlns:a16="http://schemas.microsoft.com/office/drawing/2014/main" id="{0B66FC65-AD49-A865-50C8-BAEFFE3319C3}"/>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28</a:t>
            </a:fld>
            <a:endParaRPr lang="en-US"/>
          </a:p>
        </p:txBody>
      </p:sp>
      <p:grpSp>
        <p:nvGrpSpPr>
          <p:cNvPr id="4" name="Groupe 3">
            <a:extLst>
              <a:ext uri="{FF2B5EF4-FFF2-40B4-BE49-F238E27FC236}">
                <a16:creationId xmlns:a16="http://schemas.microsoft.com/office/drawing/2014/main" id="{BC333F19-C99D-88F6-0550-3B4EF1F04F95}"/>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44761596-0E43-3757-C20D-0B49117FC6BE}"/>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1" name="Graphique 3" descr="Logement avec un remplissage uni">
              <a:hlinkClick r:id="rId12" action="ppaction://hlinksldjump"/>
              <a:extLst>
                <a:ext uri="{FF2B5EF4-FFF2-40B4-BE49-F238E27FC236}">
                  <a16:creationId xmlns:a16="http://schemas.microsoft.com/office/drawing/2014/main" id="{64E7F06F-D994-9BE5-1EDC-F37EC4796D0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362318" y="219323"/>
              <a:ext cx="564367" cy="564367"/>
            </a:xfrm>
            <a:prstGeom prst="rect">
              <a:avLst/>
            </a:prstGeom>
          </p:spPr>
        </p:pic>
      </p:grpSp>
      <p:sp>
        <p:nvSpPr>
          <p:cNvPr id="15" name="Flèche : droite 14">
            <a:extLst>
              <a:ext uri="{FF2B5EF4-FFF2-40B4-BE49-F238E27FC236}">
                <a16:creationId xmlns:a16="http://schemas.microsoft.com/office/drawing/2014/main" id="{884AE240-8394-CC7C-866E-C8FCDE06E247}"/>
              </a:ext>
            </a:extLst>
          </p:cNvPr>
          <p:cNvSpPr/>
          <p:nvPr/>
        </p:nvSpPr>
        <p:spPr>
          <a:xfrm>
            <a:off x="311695" y="14986268"/>
            <a:ext cx="2050490" cy="817892"/>
          </a:xfrm>
          <a:prstGeom prst="rightArrow">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a:solidFill>
                  <a:schemeClr val="tx1"/>
                </a:solidFill>
                <a:hlinkClick r:id="rId15" action="ppaction://hlinksldjump">
                  <a:extLst>
                    <a:ext uri="{A12FA001-AC4F-418D-AE19-62706E023703}">
                      <ahyp:hlinkClr xmlns:ahyp="http://schemas.microsoft.com/office/drawing/2018/hyperlinkcolor" val="tx"/>
                    </a:ext>
                  </a:extLst>
                </a:hlinkClick>
              </a:rPr>
              <a:t>Pour passer les explications détaillées </a:t>
            </a:r>
            <a:endParaRPr lang="en-US" sz="1300">
              <a:solidFill>
                <a:schemeClr val="tx1"/>
              </a:solidFill>
            </a:endParaRPr>
          </a:p>
        </p:txBody>
      </p:sp>
    </p:spTree>
    <p:extLst>
      <p:ext uri="{BB962C8B-B14F-4D97-AF65-F5344CB8AC3E}">
        <p14:creationId xmlns:p14="http://schemas.microsoft.com/office/powerpoint/2010/main" val="1063979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AA4A9-411F-3B7E-A001-A6FEC221FA6E}"/>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7821F68C-5D06-9A51-691E-5119A7AF1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E47948B-986A-AA97-4545-ADF679E3A995}"/>
              </a:ext>
            </a:extLst>
          </p:cNvPr>
          <p:cNvSpPr txBox="1"/>
          <p:nvPr/>
        </p:nvSpPr>
        <p:spPr>
          <a:xfrm>
            <a:off x="680937" y="4516714"/>
            <a:ext cx="8560340" cy="923330"/>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300" b="1"/>
              <a:t>Etape 1 : J’accède à la campagne en cours</a:t>
            </a:r>
            <a:r>
              <a:rPr lang="fr-FR" sz="1300"/>
              <a:t> </a:t>
            </a:r>
          </a:p>
        </p:txBody>
      </p:sp>
      <p:pic>
        <p:nvPicPr>
          <p:cNvPr id="7" name="Picture 2">
            <a:extLst>
              <a:ext uri="{FF2B5EF4-FFF2-40B4-BE49-F238E27FC236}">
                <a16:creationId xmlns:a16="http://schemas.microsoft.com/office/drawing/2014/main" id="{6B5AAA73-64C6-BD2D-EAA4-148C1D3B0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628"/>
          <a:stretch/>
        </p:blipFill>
        <p:spPr bwMode="auto">
          <a:xfrm>
            <a:off x="604839" y="5865814"/>
            <a:ext cx="10583861" cy="45243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B9407C23-009C-5ACC-ECC1-8CADB706C9AA}"/>
              </a:ext>
            </a:extLst>
          </p:cNvPr>
          <p:cNvSpPr txBox="1"/>
          <p:nvPr/>
        </p:nvSpPr>
        <p:spPr>
          <a:xfrm>
            <a:off x="531778" y="1887488"/>
            <a:ext cx="11128442" cy="307777"/>
          </a:xfrm>
          <a:prstGeom prst="rect">
            <a:avLst/>
          </a:prstGeom>
          <a:noFill/>
        </p:spPr>
        <p:txBody>
          <a:bodyPr wrap="square" rtlCol="0">
            <a:spAutoFit/>
          </a:bodyPr>
          <a:lstStyle/>
          <a:p>
            <a:pPr algn="ctr"/>
            <a:r>
              <a:rPr lang="fr-FR" sz="1400" b="1"/>
              <a:t>Vue détaillée : Parcours Directeur d'EHPAD</a:t>
            </a:r>
          </a:p>
        </p:txBody>
      </p:sp>
      <p:sp>
        <p:nvSpPr>
          <p:cNvPr id="3" name="Espace réservé du numéro de diapositive 3">
            <a:extLst>
              <a:ext uri="{FF2B5EF4-FFF2-40B4-BE49-F238E27FC236}">
                <a16:creationId xmlns:a16="http://schemas.microsoft.com/office/drawing/2014/main" id="{17DC8B69-8EFA-972B-B613-B8E74636346C}"/>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29</a:t>
            </a:fld>
            <a:endParaRPr lang="en-US"/>
          </a:p>
        </p:txBody>
      </p:sp>
      <p:grpSp>
        <p:nvGrpSpPr>
          <p:cNvPr id="4" name="Groupe 3">
            <a:extLst>
              <a:ext uri="{FF2B5EF4-FFF2-40B4-BE49-F238E27FC236}">
                <a16:creationId xmlns:a16="http://schemas.microsoft.com/office/drawing/2014/main" id="{112FB5A7-135C-861B-0045-76B6E71DF79C}"/>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5C664432-2E3F-F182-2EC8-7F273933DC60}"/>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42B902BB-E924-429F-4B04-37F0FE6ED4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4222047192"/>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AA4A9-411F-3B7E-A001-A6FEC221FA6E}"/>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7821F68C-5D06-9A51-691E-5119A7AF1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4E47948B-986A-AA97-4545-ADF679E3A995}"/>
              </a:ext>
            </a:extLst>
          </p:cNvPr>
          <p:cNvSpPr txBox="1"/>
          <p:nvPr/>
        </p:nvSpPr>
        <p:spPr>
          <a:xfrm>
            <a:off x="680937" y="4516714"/>
            <a:ext cx="8560340" cy="923330"/>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300" b="1"/>
              <a:t>Etape 1 : J’accède à la campagne en cours</a:t>
            </a:r>
            <a:r>
              <a:rPr lang="fr-FR" sz="1300"/>
              <a:t> </a:t>
            </a:r>
          </a:p>
        </p:txBody>
      </p:sp>
      <p:pic>
        <p:nvPicPr>
          <p:cNvPr id="7" name="Picture 2">
            <a:extLst>
              <a:ext uri="{FF2B5EF4-FFF2-40B4-BE49-F238E27FC236}">
                <a16:creationId xmlns:a16="http://schemas.microsoft.com/office/drawing/2014/main" id="{6B5AAA73-64C6-BD2D-EAA4-148C1D3B0E6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628"/>
          <a:stretch/>
        </p:blipFill>
        <p:spPr bwMode="auto">
          <a:xfrm>
            <a:off x="604839" y="5865814"/>
            <a:ext cx="10583861" cy="45243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B9407C23-009C-5ACC-ECC1-8CADB706C9AA}"/>
              </a:ext>
            </a:extLst>
          </p:cNvPr>
          <p:cNvSpPr txBox="1"/>
          <p:nvPr/>
        </p:nvSpPr>
        <p:spPr>
          <a:xfrm>
            <a:off x="531778" y="1887488"/>
            <a:ext cx="11128442" cy="307777"/>
          </a:xfrm>
          <a:prstGeom prst="rect">
            <a:avLst/>
          </a:prstGeom>
          <a:noFill/>
        </p:spPr>
        <p:txBody>
          <a:bodyPr wrap="square" rtlCol="0">
            <a:spAutoFit/>
          </a:bodyPr>
          <a:lstStyle/>
          <a:p>
            <a:pPr algn="ctr"/>
            <a:r>
              <a:rPr lang="fr-FR" sz="1400" b="1"/>
              <a:t>Vue détaillée : Parcours Directeur d'EHPAD</a:t>
            </a:r>
          </a:p>
        </p:txBody>
      </p:sp>
      <p:sp>
        <p:nvSpPr>
          <p:cNvPr id="3" name="Espace réservé du numéro de diapositive 3">
            <a:extLst>
              <a:ext uri="{FF2B5EF4-FFF2-40B4-BE49-F238E27FC236}">
                <a16:creationId xmlns:a16="http://schemas.microsoft.com/office/drawing/2014/main" id="{17DC8B69-8EFA-972B-B613-B8E74636346C}"/>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29</a:t>
            </a:fld>
            <a:endParaRPr lang="en-US"/>
          </a:p>
        </p:txBody>
      </p:sp>
      <p:grpSp>
        <p:nvGrpSpPr>
          <p:cNvPr id="4" name="Groupe 3">
            <a:extLst>
              <a:ext uri="{FF2B5EF4-FFF2-40B4-BE49-F238E27FC236}">
                <a16:creationId xmlns:a16="http://schemas.microsoft.com/office/drawing/2014/main" id="{112FB5A7-135C-861B-0045-76B6E71DF79C}"/>
              </a:ext>
            </a:extLst>
          </p:cNvPr>
          <p:cNvGrpSpPr/>
          <p:nvPr/>
        </p:nvGrpSpPr>
        <p:grpSpPr>
          <a:xfrm>
            <a:off x="11449288" y="317210"/>
            <a:ext cx="421861" cy="419762"/>
            <a:chOff x="11231752" y="95107"/>
            <a:chExt cx="825500" cy="812800"/>
          </a:xfrm>
        </p:grpSpPr>
        <p:sp>
          <p:nvSpPr>
            <p:cNvPr id="8" name="Ellipse 7">
              <a:extLst>
                <a:ext uri="{FF2B5EF4-FFF2-40B4-BE49-F238E27FC236}">
                  <a16:creationId xmlns:a16="http://schemas.microsoft.com/office/drawing/2014/main" id="{5C664432-2E3F-F182-2EC8-7F273933DC60}"/>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5" action="ppaction://hlinksldjump"/>
              <a:extLst>
                <a:ext uri="{FF2B5EF4-FFF2-40B4-BE49-F238E27FC236}">
                  <a16:creationId xmlns:a16="http://schemas.microsoft.com/office/drawing/2014/main" id="{42B902BB-E924-429F-4B04-37F0FE6ED4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
        <p:nvSpPr>
          <p:cNvPr id="10" name="Oval 2">
            <a:extLst>
              <a:ext uri="{FF2B5EF4-FFF2-40B4-BE49-F238E27FC236}">
                <a16:creationId xmlns:a16="http://schemas.microsoft.com/office/drawing/2014/main" id="{F94B9281-4E4F-7D60-64CC-F2E0468F3500}"/>
              </a:ext>
            </a:extLst>
          </p:cNvPr>
          <p:cNvSpPr/>
          <p:nvPr/>
        </p:nvSpPr>
        <p:spPr>
          <a:xfrm>
            <a:off x="3000375" y="33297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2047192"/>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3C9C9-EADB-5E44-42C3-6A23B88D1F0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9F1FEDB-068C-E900-E84C-E4F4E7768178}"/>
              </a:ext>
            </a:extLst>
          </p:cNvPr>
          <p:cNvSpPr txBox="1"/>
          <p:nvPr/>
        </p:nvSpPr>
        <p:spPr>
          <a:xfrm>
            <a:off x="531778" y="1783712"/>
            <a:ext cx="11128442" cy="4396075"/>
          </a:xfrm>
          <a:prstGeom prst="rect">
            <a:avLst/>
          </a:prstGeom>
          <a:noFill/>
        </p:spPr>
        <p:txBody>
          <a:bodyPr wrap="square" rtlCol="0">
            <a:spAutoFit/>
          </a:bodyPr>
          <a:lstStyle/>
          <a:p>
            <a:pPr fontAlgn="base">
              <a:spcBef>
                <a:spcPts val="400"/>
              </a:spcBef>
            </a:pPr>
            <a:r>
              <a:rPr lang="fr-FR" sz="1600" b="1">
                <a:solidFill>
                  <a:srgbClr val="7030A0"/>
                </a:solidFill>
              </a:rPr>
              <a:t>1. Réglementation actuelle </a:t>
            </a:r>
          </a:p>
          <a:p>
            <a:pPr fontAlgn="base">
              <a:spcBef>
                <a:spcPts val="400"/>
              </a:spcBef>
            </a:pPr>
            <a:endParaRPr lang="fr-FR" b="1">
              <a:solidFill>
                <a:srgbClr val="7030A0"/>
              </a:solidFill>
            </a:endParaRPr>
          </a:p>
          <a:p>
            <a:pPr fontAlgn="base">
              <a:spcAft>
                <a:spcPts val="1000"/>
              </a:spcAft>
            </a:pPr>
            <a:r>
              <a:rPr lang="fr-FR" sz="1300" b="1">
                <a:solidFill>
                  <a:srgbClr val="000000"/>
                </a:solidFill>
              </a:rPr>
              <a:t>Qu’est-ce que le Rapport d’Activités Médicales Annuel ?</a:t>
            </a:r>
            <a:r>
              <a:rPr lang="fr-FR" sz="1300">
                <a:solidFill>
                  <a:srgbClr val="000000"/>
                </a:solidFill>
              </a:rPr>
              <a:t> </a:t>
            </a:r>
          </a:p>
          <a:p>
            <a:pPr fontAlgn="base">
              <a:spcAft>
                <a:spcPts val="1000"/>
              </a:spcAft>
            </a:pPr>
            <a:r>
              <a:rPr lang="fr-FR" sz="1300">
                <a:solidFill>
                  <a:srgbClr val="000000"/>
                </a:solidFill>
              </a:rPr>
              <a:t>Le Rapport d’Activités Médicales Annuel (RAMA) est inscrit dans le Code d’action sociale et des familles (D312-158), comme étant la mission N°9 du médecin coordonnateur. </a:t>
            </a:r>
          </a:p>
          <a:p>
            <a:pPr fontAlgn="base">
              <a:spcAft>
                <a:spcPts val="1000"/>
              </a:spcAft>
            </a:pPr>
            <a:r>
              <a:rPr lang="fr-FR" sz="1300">
                <a:solidFill>
                  <a:srgbClr val="000000"/>
                </a:solidFill>
              </a:rPr>
              <a:t>Ce rapport, réalisé par le médecin coordonnateur avec le concours de l'équipe soignante, conjointement signé par le directeur, retrace les modalités de la prise en charge des soins et l'évolution de l'état de dépendance et de santé des résidents. </a:t>
            </a:r>
          </a:p>
          <a:p>
            <a:pPr fontAlgn="base">
              <a:spcAft>
                <a:spcPts val="1000"/>
              </a:spcAft>
            </a:pPr>
            <a:r>
              <a:rPr lang="fr-FR" sz="1300" b="1" u="sng">
                <a:solidFill>
                  <a:srgbClr val="000000"/>
                </a:solidFill>
              </a:rPr>
              <a:t>Le </a:t>
            </a:r>
            <a:r>
              <a:rPr lang="fr-FR" sz="1300" b="1" u="sng">
                <a:solidFill>
                  <a:srgbClr val="000000"/>
                </a:solidFill>
                <a:hlinkClick r:id="rId2">
                  <a:extLst>
                    <a:ext uri="{A12FA001-AC4F-418D-AE19-62706E023703}">
                      <ahyp:hlinkClr xmlns:ahyp="http://schemas.microsoft.com/office/drawing/2018/hyperlinkcolor" val="tx"/>
                    </a:ext>
                  </a:extLst>
                </a:hlinkClick>
              </a:rPr>
              <a:t>décret n° 2026-68 du 6 février 2026</a:t>
            </a:r>
            <a:r>
              <a:rPr lang="fr-FR" sz="1300" b="1" u="sng">
                <a:solidFill>
                  <a:srgbClr val="000000"/>
                </a:solidFill>
              </a:rPr>
              <a:t> </a:t>
            </a:r>
            <a:r>
              <a:rPr lang="fr-FR" sz="1300">
                <a:solidFill>
                  <a:srgbClr val="000000"/>
                </a:solidFill>
              </a:rPr>
              <a:t>instaure un cadre règlementaire  pour la collecte et le traitement des données dans le cadre du RAMA. </a:t>
            </a:r>
          </a:p>
          <a:p>
            <a:pPr fontAlgn="base">
              <a:spcAft>
                <a:spcPts val="1000"/>
              </a:spcAft>
            </a:pPr>
            <a:r>
              <a:rPr lang="fr-FR" sz="1300" b="1" u="sng">
                <a:solidFill>
                  <a:srgbClr val="000000"/>
                </a:solidFill>
              </a:rPr>
              <a:t>L’ arrêté du 6 février 2026  </a:t>
            </a:r>
            <a:r>
              <a:rPr lang="fr-FR" sz="1300">
                <a:solidFill>
                  <a:srgbClr val="000000"/>
                </a:solidFill>
              </a:rPr>
              <a:t>fixe  le modèle type du rapport annuel d'activité médicale prévu à l'article D. 312-158 du code de l'action sociale et des familles</a:t>
            </a:r>
          </a:p>
          <a:p>
            <a:pPr fontAlgn="base">
              <a:spcAft>
                <a:spcPts val="1000"/>
              </a:spcAft>
            </a:pPr>
            <a:endParaRPr lang="fr-FR" sz="1300">
              <a:solidFill>
                <a:srgbClr val="000000"/>
              </a:solidFill>
            </a:endParaRPr>
          </a:p>
          <a:p>
            <a:pPr fontAlgn="base">
              <a:spcAft>
                <a:spcPts val="1000"/>
              </a:spcAft>
            </a:pPr>
            <a:endParaRPr lang="fr-FR" sz="1300">
              <a:solidFill>
                <a:srgbClr val="000000"/>
              </a:solidFill>
            </a:endParaRPr>
          </a:p>
          <a:p>
            <a:pPr fontAlgn="base">
              <a:spcAft>
                <a:spcPts val="1000"/>
              </a:spcAft>
            </a:pPr>
            <a:r>
              <a:rPr lang="fr-FR">
                <a:solidFill>
                  <a:srgbClr val="000000"/>
                </a:solidFill>
              </a:rPr>
              <a:t> </a:t>
            </a:r>
          </a:p>
          <a:p>
            <a:pPr fontAlgn="base">
              <a:spcBef>
                <a:spcPts val="400"/>
              </a:spcBef>
            </a:pPr>
            <a:r>
              <a:rPr lang="fr-FR" sz="1600" b="1">
                <a:solidFill>
                  <a:srgbClr val="7030A0"/>
                </a:solidFill>
              </a:rPr>
              <a:t>2. Contexte et enjeux </a:t>
            </a:r>
          </a:p>
          <a:p>
            <a:pPr fontAlgn="base">
              <a:spcBef>
                <a:spcPts val="400"/>
              </a:spcBef>
            </a:pPr>
            <a:endParaRPr lang="fr-FR" b="1">
              <a:solidFill>
                <a:srgbClr val="7030A0"/>
              </a:solidFill>
            </a:endParaRPr>
          </a:p>
        </p:txBody>
      </p:sp>
      <p:pic>
        <p:nvPicPr>
          <p:cNvPr id="13" name="Picture 2">
            <a:extLst>
              <a:ext uri="{FF2B5EF4-FFF2-40B4-BE49-F238E27FC236}">
                <a16:creationId xmlns:a16="http://schemas.microsoft.com/office/drawing/2014/main" id="{8E303FD2-7D5D-C0FB-0FF5-D1319A2CD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DA9B6577-A10D-A4DF-220E-2BD7209327BF}"/>
              </a:ext>
            </a:extLst>
          </p:cNvPr>
          <p:cNvSpPr txBox="1"/>
          <p:nvPr/>
        </p:nvSpPr>
        <p:spPr>
          <a:xfrm>
            <a:off x="972766" y="1218997"/>
            <a:ext cx="8910536" cy="369332"/>
          </a:xfrm>
          <a:prstGeom prst="rect">
            <a:avLst/>
          </a:prstGeom>
          <a:noFill/>
        </p:spPr>
        <p:txBody>
          <a:bodyPr wrap="square" rtlCol="0">
            <a:spAutoFit/>
          </a:bodyPr>
          <a:lstStyle/>
          <a:p>
            <a:r>
              <a:rPr lang="fr-FR" b="1">
                <a:solidFill>
                  <a:schemeClr val="accent6"/>
                </a:solidFill>
              </a:rPr>
              <a:t>I. Présentation du RAMA</a:t>
            </a:r>
            <a:endParaRPr lang="en-US" b="1">
              <a:solidFill>
                <a:schemeClr val="accent6"/>
              </a:solidFill>
            </a:endParaRPr>
          </a:p>
        </p:txBody>
      </p:sp>
      <p:sp>
        <p:nvSpPr>
          <p:cNvPr id="3" name="Rectangle 2">
            <a:extLst>
              <a:ext uri="{FF2B5EF4-FFF2-40B4-BE49-F238E27FC236}">
                <a16:creationId xmlns:a16="http://schemas.microsoft.com/office/drawing/2014/main" id="{A86C578A-B9FB-FC21-CE33-E6BDBE955194}"/>
              </a:ext>
            </a:extLst>
          </p:cNvPr>
          <p:cNvSpPr/>
          <p:nvPr/>
        </p:nvSpPr>
        <p:spPr>
          <a:xfrm>
            <a:off x="4384194" y="10289066"/>
            <a:ext cx="3791906" cy="282114"/>
          </a:xfrm>
          <a:prstGeom prst="rect">
            <a:avLst/>
          </a:prstGeom>
          <a:noFill/>
          <a:ln w="19050" cap="flat" cmpd="sng" algn="ctr">
            <a:noFill/>
            <a:prstDash val="solid"/>
            <a:miter lim="800000"/>
          </a:ln>
          <a:effectLst/>
        </p:spPr>
        <p:txBody>
          <a:bodyPr spcFirstLastPara="0" vert="horz" wrap="square" lIns="30480" tIns="30480" rIns="30480" bIns="30480" numCol="1" spcCol="1270" anchor="ctr" anchorCtr="0">
            <a:noAutofit/>
          </a:bodyPr>
          <a:lstStyle/>
          <a:p>
            <a:pPr algn="ctr"/>
            <a:r>
              <a:rPr lang="fr-FR" sz="1500" b="1"/>
              <a:t>Le RAMA est un outil d’aide pour :</a:t>
            </a:r>
          </a:p>
        </p:txBody>
      </p:sp>
      <p:sp>
        <p:nvSpPr>
          <p:cNvPr id="14" name="ZoneTexte 13">
            <a:extLst>
              <a:ext uri="{FF2B5EF4-FFF2-40B4-BE49-F238E27FC236}">
                <a16:creationId xmlns:a16="http://schemas.microsoft.com/office/drawing/2014/main" id="{2555E2B7-C850-0A48-36EB-6A044F89E511}"/>
              </a:ext>
            </a:extLst>
          </p:cNvPr>
          <p:cNvSpPr txBox="1"/>
          <p:nvPr/>
        </p:nvSpPr>
        <p:spPr>
          <a:xfrm>
            <a:off x="722278" y="11139551"/>
            <a:ext cx="3456000" cy="3325749"/>
          </a:xfrm>
          <a:prstGeom prst="rect">
            <a:avLst/>
          </a:prstGeom>
          <a:noFill/>
          <a:ln w="12700">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r-F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fr-FR" sz="1400" b="1">
              <a:solidFill>
                <a:schemeClr val="tx1"/>
              </a:solidFill>
              <a:highlight>
                <a:srgbClr val="D1D536"/>
              </a:highlight>
            </a:endParaRPr>
          </a:p>
          <a:p>
            <a:pPr algn="ctr"/>
            <a:r>
              <a:rPr lang="fr-FR" sz="1400" b="1">
                <a:solidFill>
                  <a:schemeClr val="tx1"/>
                </a:solidFill>
                <a:highlight>
                  <a:srgbClr val="D1D536"/>
                </a:highlight>
              </a:rPr>
              <a:t>Les établissements</a:t>
            </a:r>
          </a:p>
          <a:p>
            <a:endParaRPr lang="fr-FR" sz="1300">
              <a:solidFill>
                <a:schemeClr val="tx1"/>
              </a:solidFill>
            </a:endParaRPr>
          </a:p>
          <a:p>
            <a:r>
              <a:rPr lang="fr-FR" sz="1300">
                <a:solidFill>
                  <a:schemeClr val="tx1"/>
                </a:solidFill>
              </a:rPr>
              <a:t>Le RAMA permet au </a:t>
            </a:r>
            <a:r>
              <a:rPr lang="fr-FR" sz="1300" b="1">
                <a:solidFill>
                  <a:schemeClr val="tx1"/>
                </a:solidFill>
              </a:rPr>
              <a:t>médecin coordonnateur</a:t>
            </a:r>
            <a:r>
              <a:rPr lang="fr-FR" sz="1300">
                <a:solidFill>
                  <a:schemeClr val="tx1"/>
                </a:solidFill>
              </a:rPr>
              <a:t>, au </a:t>
            </a:r>
            <a:r>
              <a:rPr lang="fr-FR" sz="1300" b="1">
                <a:solidFill>
                  <a:schemeClr val="tx1"/>
                </a:solidFill>
              </a:rPr>
              <a:t>directeur et gestionnaire </a:t>
            </a:r>
          </a:p>
          <a:p>
            <a:endParaRPr lang="fr-FR" sz="1300" b="1">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De </a:t>
            </a:r>
            <a:r>
              <a:rPr lang="fr-FR" sz="1300" b="1">
                <a:solidFill>
                  <a:schemeClr val="tx1"/>
                </a:solidFill>
              </a:rPr>
              <a:t>mieux connaître le fonctionnement de l’établissement  et la population hébergée</a:t>
            </a:r>
            <a:endParaRPr lang="fr-FR" sz="1300" b="1">
              <a:solidFill>
                <a:schemeClr val="tx1"/>
              </a:solidFill>
              <a:ea typeface="Calibri"/>
              <a:cs typeface="Calibri"/>
            </a:endParaRPr>
          </a:p>
          <a:p>
            <a:pPr marL="171450" indent="-171450">
              <a:buClr>
                <a:srgbClr val="D1D536"/>
              </a:buClr>
              <a:buSzPct val="100000"/>
              <a:buFont typeface="Wingdings" panose="05000000000000000000" pitchFamily="2" charset="2"/>
              <a:buChar char="Ø"/>
            </a:pPr>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D’avoir un </a:t>
            </a:r>
            <a:r>
              <a:rPr lang="fr-FR" sz="1300" b="1">
                <a:solidFill>
                  <a:schemeClr val="tx1"/>
                </a:solidFill>
              </a:rPr>
              <a:t>outil de pilotage </a:t>
            </a:r>
            <a:r>
              <a:rPr lang="fr-FR" sz="1300">
                <a:solidFill>
                  <a:schemeClr val="tx1"/>
                </a:solidFill>
              </a:rPr>
              <a:t>permettant :</a:t>
            </a:r>
            <a:endParaRPr lang="fr-FR" sz="1300">
              <a:solidFill>
                <a:schemeClr val="tx1"/>
              </a:solidFill>
              <a:ea typeface="Calibri"/>
              <a:cs typeface="Calibri"/>
            </a:endParaRPr>
          </a:p>
          <a:p>
            <a:pPr>
              <a:buClr>
                <a:srgbClr val="D1D536"/>
              </a:buClr>
              <a:buSzPct val="100000"/>
            </a:pPr>
            <a:r>
              <a:rPr lang="fr-FR" sz="1300">
                <a:solidFill>
                  <a:schemeClr val="tx1"/>
                </a:solidFill>
              </a:rPr>
              <a:t>      - un suivi annuel de l'adéquation entre    </a:t>
            </a:r>
            <a:endParaRPr lang="fr-FR" sz="1300">
              <a:solidFill>
                <a:schemeClr val="tx1"/>
              </a:solidFill>
              <a:ea typeface="Calibri"/>
              <a:cs typeface="Calibri"/>
            </a:endParaRPr>
          </a:p>
          <a:p>
            <a:pPr>
              <a:buClr>
                <a:srgbClr val="D1D536"/>
              </a:buClr>
              <a:buSzPct val="100000"/>
            </a:pPr>
            <a:r>
              <a:rPr lang="fr-FR" sz="1300">
                <a:solidFill>
                  <a:schemeClr val="tx1"/>
                </a:solidFill>
              </a:rPr>
              <a:t>        les besoins des résidents et les ETP des </a:t>
            </a:r>
            <a:endParaRPr lang="fr-FR" sz="1300">
              <a:solidFill>
                <a:schemeClr val="tx1"/>
              </a:solidFill>
              <a:ea typeface="Calibri"/>
              <a:cs typeface="Calibri"/>
            </a:endParaRPr>
          </a:p>
          <a:p>
            <a:pPr>
              <a:buClr>
                <a:srgbClr val="D1D536"/>
              </a:buClr>
              <a:buSzPct val="100000"/>
            </a:pPr>
            <a:r>
              <a:rPr lang="fr-FR" sz="1300">
                <a:solidFill>
                  <a:schemeClr val="tx1"/>
                </a:solidFill>
              </a:rPr>
              <a:t>       professionnels présents </a:t>
            </a:r>
            <a:endParaRPr lang="fr-FR" sz="1300">
              <a:solidFill>
                <a:schemeClr val="tx1"/>
              </a:solidFill>
              <a:ea typeface="Calibri"/>
              <a:cs typeface="Calibri"/>
            </a:endParaRPr>
          </a:p>
          <a:p>
            <a:pPr marL="0" lvl="1">
              <a:buClr>
                <a:srgbClr val="D1D536"/>
              </a:buClr>
              <a:buSzPct val="100000"/>
            </a:pPr>
            <a:r>
              <a:rPr lang="fr-FR" sz="1300">
                <a:solidFill>
                  <a:schemeClr val="tx1"/>
                </a:solidFill>
              </a:rPr>
              <a:t>      - une base de discussion solide et </a:t>
            </a:r>
            <a:endParaRPr lang="fr-FR" sz="1300">
              <a:solidFill>
                <a:schemeClr val="tx1"/>
              </a:solidFill>
              <a:ea typeface="Calibri"/>
              <a:cs typeface="Calibri"/>
            </a:endParaRPr>
          </a:p>
          <a:p>
            <a:pPr marL="0" lvl="1">
              <a:buClr>
                <a:srgbClr val="D1D536"/>
              </a:buClr>
              <a:buSzPct val="100000"/>
            </a:pPr>
            <a:r>
              <a:rPr lang="fr-FR" sz="1300">
                <a:solidFill>
                  <a:schemeClr val="tx1"/>
                </a:solidFill>
              </a:rPr>
              <a:t>       argumentée pour la négociation du CPOM</a:t>
            </a:r>
            <a:endParaRPr lang="fr-FR" sz="1300">
              <a:solidFill>
                <a:schemeClr val="tx1"/>
              </a:solidFill>
              <a:ea typeface="Calibri"/>
              <a:cs typeface="Calibri"/>
            </a:endParaRPr>
          </a:p>
        </p:txBody>
      </p:sp>
      <p:sp>
        <p:nvSpPr>
          <p:cNvPr id="15" name="ZoneTexte 14">
            <a:extLst>
              <a:ext uri="{FF2B5EF4-FFF2-40B4-BE49-F238E27FC236}">
                <a16:creationId xmlns:a16="http://schemas.microsoft.com/office/drawing/2014/main" id="{334DA1A8-C28B-6B5D-B038-44B1BA4FEE80}"/>
              </a:ext>
            </a:extLst>
          </p:cNvPr>
          <p:cNvSpPr txBox="1"/>
          <p:nvPr/>
        </p:nvSpPr>
        <p:spPr>
          <a:xfrm>
            <a:off x="8012808" y="11146537"/>
            <a:ext cx="3456000" cy="3325751"/>
          </a:xfrm>
          <a:prstGeom prst="rect">
            <a:avLst/>
          </a:prstGeom>
          <a:noFill/>
          <a:ln w="12700">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r-F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sz="1400" b="1">
                <a:solidFill>
                  <a:schemeClr val="tx1"/>
                </a:solidFill>
                <a:highlight>
                  <a:srgbClr val="D1D536"/>
                </a:highlight>
              </a:rPr>
              <a:t>Les chercheurs</a:t>
            </a:r>
          </a:p>
          <a:p>
            <a:endParaRPr lang="fr-FR" sz="1300">
              <a:solidFill>
                <a:schemeClr val="tx1"/>
              </a:solidFill>
            </a:endParaRPr>
          </a:p>
          <a:p>
            <a:r>
              <a:rPr lang="fr-FR" sz="1300">
                <a:solidFill>
                  <a:schemeClr val="tx1"/>
                </a:solidFill>
              </a:rPr>
              <a:t>Le RAMA permet aux </a:t>
            </a:r>
            <a:r>
              <a:rPr lang="fr-FR" sz="1300" b="1">
                <a:solidFill>
                  <a:schemeClr val="tx1"/>
                </a:solidFill>
              </a:rPr>
              <a:t>organismes de recherche</a:t>
            </a:r>
            <a:r>
              <a:rPr lang="fr-FR" sz="1300">
                <a:solidFill>
                  <a:schemeClr val="tx1"/>
                </a:solidFill>
              </a:rPr>
              <a:t> :</a:t>
            </a:r>
          </a:p>
          <a:p>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D’avoir des </a:t>
            </a:r>
            <a:r>
              <a:rPr lang="fr-FR" sz="1300" b="1">
                <a:solidFill>
                  <a:schemeClr val="tx1"/>
                </a:solidFill>
              </a:rPr>
              <a:t>données épidémiologiques</a:t>
            </a:r>
          </a:p>
          <a:p>
            <a:pPr marL="171450" indent="-171450">
              <a:buClr>
                <a:srgbClr val="D1D536"/>
              </a:buClr>
              <a:buSzPct val="100000"/>
              <a:buFont typeface="Wingdings" panose="05000000000000000000" pitchFamily="2" charset="2"/>
              <a:buChar char="Ø"/>
            </a:pPr>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De </a:t>
            </a:r>
            <a:r>
              <a:rPr lang="fr-FR" sz="1300" b="1">
                <a:solidFill>
                  <a:schemeClr val="tx1"/>
                </a:solidFill>
              </a:rPr>
              <a:t>comparer les régions</a:t>
            </a:r>
          </a:p>
          <a:p>
            <a:pPr marL="171450" indent="-171450">
              <a:buClr>
                <a:srgbClr val="D1D536"/>
              </a:buClr>
              <a:buSzPct val="100000"/>
              <a:buFont typeface="Wingdings" panose="05000000000000000000" pitchFamily="2" charset="2"/>
              <a:buChar char="Ø"/>
            </a:pPr>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De suivre la </a:t>
            </a:r>
            <a:r>
              <a:rPr lang="fr-FR" sz="1300" b="1">
                <a:solidFill>
                  <a:schemeClr val="tx1"/>
                </a:solidFill>
              </a:rPr>
              <a:t>mise en place de procédures qualité</a:t>
            </a:r>
            <a:r>
              <a:rPr lang="fr-FR" sz="1300">
                <a:solidFill>
                  <a:schemeClr val="tx1"/>
                </a:solidFill>
              </a:rPr>
              <a:t> au travers de la qualité du codage</a:t>
            </a:r>
          </a:p>
          <a:p>
            <a:endParaRPr lang="fr-FR" sz="1300">
              <a:solidFill>
                <a:schemeClr val="tx1"/>
              </a:solidFill>
            </a:endParaRPr>
          </a:p>
        </p:txBody>
      </p:sp>
      <p:sp>
        <p:nvSpPr>
          <p:cNvPr id="16" name="Rectangle 15">
            <a:extLst>
              <a:ext uri="{FF2B5EF4-FFF2-40B4-BE49-F238E27FC236}">
                <a16:creationId xmlns:a16="http://schemas.microsoft.com/office/drawing/2014/main" id="{1900FFBF-56E9-7A3D-3F29-92EA59DD862C}"/>
              </a:ext>
            </a:extLst>
          </p:cNvPr>
          <p:cNvSpPr/>
          <p:nvPr/>
        </p:nvSpPr>
        <p:spPr>
          <a:xfrm>
            <a:off x="4370991" y="11139551"/>
            <a:ext cx="3456000" cy="3325751"/>
          </a:xfrm>
          <a:prstGeom prst="rect">
            <a:avLst/>
          </a:prstGeom>
          <a:noFill/>
          <a:ln w="12700">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400" b="1">
              <a:solidFill>
                <a:schemeClr val="tx1"/>
              </a:solidFill>
              <a:highlight>
                <a:srgbClr val="D1D536"/>
              </a:highlight>
            </a:endParaRPr>
          </a:p>
          <a:p>
            <a:pPr algn="ctr"/>
            <a:r>
              <a:rPr lang="fr-FR" sz="1400" b="1">
                <a:solidFill>
                  <a:schemeClr val="tx1"/>
                </a:solidFill>
                <a:highlight>
                  <a:srgbClr val="D1D536"/>
                </a:highlight>
              </a:rPr>
              <a:t>Les tutelles </a:t>
            </a:r>
          </a:p>
          <a:p>
            <a:pPr algn="ctr"/>
            <a:endParaRPr lang="fr-FR" sz="1300" b="1">
              <a:solidFill>
                <a:schemeClr val="tx1"/>
              </a:solidFill>
            </a:endParaRPr>
          </a:p>
          <a:p>
            <a:pPr algn="l"/>
            <a:r>
              <a:rPr lang="fr-FR" sz="1300">
                <a:solidFill>
                  <a:schemeClr val="tx1"/>
                </a:solidFill>
              </a:rPr>
              <a:t>Le RAMA permet à </a:t>
            </a:r>
            <a:r>
              <a:rPr lang="fr-FR" sz="1300" b="1">
                <a:solidFill>
                  <a:schemeClr val="tx1"/>
                </a:solidFill>
              </a:rPr>
              <a:t>l’ARS</a:t>
            </a:r>
            <a:r>
              <a:rPr lang="fr-FR" sz="1300">
                <a:solidFill>
                  <a:schemeClr val="tx1"/>
                </a:solidFill>
              </a:rPr>
              <a:t> et au </a:t>
            </a:r>
            <a:r>
              <a:rPr lang="fr-FR" sz="1300" b="1">
                <a:solidFill>
                  <a:schemeClr val="tx1"/>
                </a:solidFill>
              </a:rPr>
              <a:t>département </a:t>
            </a:r>
            <a:r>
              <a:rPr lang="fr-FR" sz="1300">
                <a:solidFill>
                  <a:schemeClr val="tx1"/>
                </a:solidFill>
              </a:rPr>
              <a:t>:</a:t>
            </a:r>
          </a:p>
          <a:p>
            <a:pPr algn="l"/>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De connaitre le </a:t>
            </a:r>
            <a:r>
              <a:rPr lang="fr-FR" sz="1300" b="1">
                <a:solidFill>
                  <a:schemeClr val="tx1"/>
                </a:solidFill>
              </a:rPr>
              <a:t>fonctionnement de l’établissement</a:t>
            </a:r>
          </a:p>
          <a:p>
            <a:pPr marL="171450" indent="-171450">
              <a:buClr>
                <a:srgbClr val="D1D536"/>
              </a:buClr>
              <a:buSzPct val="100000"/>
              <a:buFont typeface="Wingdings" panose="05000000000000000000" pitchFamily="2" charset="2"/>
              <a:buChar char="Ø"/>
            </a:pPr>
            <a:endParaRPr lang="fr-FR" sz="1300" b="1">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De </a:t>
            </a:r>
            <a:r>
              <a:rPr lang="fr-FR" sz="1300" b="1">
                <a:solidFill>
                  <a:schemeClr val="tx1"/>
                </a:solidFill>
              </a:rPr>
              <a:t>connaitre la population hébergée, pour adapter la politique de santé aux besoins des populations </a:t>
            </a:r>
            <a:r>
              <a:rPr lang="fr-FR" sz="1300">
                <a:solidFill>
                  <a:schemeClr val="tx1"/>
                </a:solidFill>
              </a:rPr>
              <a:t>(création de PASA, UHR)</a:t>
            </a:r>
          </a:p>
          <a:p>
            <a:pPr marL="171450" indent="-171450">
              <a:buClr>
                <a:srgbClr val="D1D536"/>
              </a:buClr>
              <a:buSzPct val="100000"/>
              <a:buFont typeface="Wingdings" panose="05000000000000000000" pitchFamily="2" charset="2"/>
              <a:buChar char="Ø"/>
            </a:pPr>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D’avoir un </a:t>
            </a:r>
            <a:r>
              <a:rPr lang="fr-FR" sz="1300" b="1">
                <a:solidFill>
                  <a:schemeClr val="tx1"/>
                </a:solidFill>
              </a:rPr>
              <a:t>outil de pilotage </a:t>
            </a:r>
            <a:r>
              <a:rPr lang="fr-FR" sz="1300">
                <a:solidFill>
                  <a:schemeClr val="tx1"/>
                </a:solidFill>
              </a:rPr>
              <a:t>pour la négociation CPOM</a:t>
            </a:r>
          </a:p>
        </p:txBody>
      </p:sp>
      <p:sp>
        <p:nvSpPr>
          <p:cNvPr id="12" name="ZoneTexte 11">
            <a:extLst>
              <a:ext uri="{FF2B5EF4-FFF2-40B4-BE49-F238E27FC236}">
                <a16:creationId xmlns:a16="http://schemas.microsoft.com/office/drawing/2014/main" id="{4229AD57-2CE3-04FA-1DFF-44A3EAE55E17}"/>
              </a:ext>
            </a:extLst>
          </p:cNvPr>
          <p:cNvSpPr txBox="1"/>
          <p:nvPr/>
        </p:nvSpPr>
        <p:spPr>
          <a:xfrm>
            <a:off x="531778" y="9710256"/>
            <a:ext cx="6097604" cy="338554"/>
          </a:xfrm>
          <a:prstGeom prst="rect">
            <a:avLst/>
          </a:prstGeom>
          <a:noFill/>
        </p:spPr>
        <p:txBody>
          <a:bodyPr wrap="square">
            <a:spAutoFit/>
          </a:bodyPr>
          <a:lstStyle/>
          <a:p>
            <a:pPr fontAlgn="base">
              <a:spcBef>
                <a:spcPts val="400"/>
              </a:spcBef>
            </a:pPr>
            <a:r>
              <a:rPr lang="fr-FR" sz="1600" b="1">
                <a:solidFill>
                  <a:srgbClr val="7030A0"/>
                </a:solidFill>
              </a:rPr>
              <a:t>3. Objectifs du RAMA</a:t>
            </a:r>
          </a:p>
        </p:txBody>
      </p:sp>
      <p:graphicFrame>
        <p:nvGraphicFramePr>
          <p:cNvPr id="21" name="Tableau 20">
            <a:extLst>
              <a:ext uri="{FF2B5EF4-FFF2-40B4-BE49-F238E27FC236}">
                <a16:creationId xmlns:a16="http://schemas.microsoft.com/office/drawing/2014/main" id="{FCE85CB0-63D8-5CCA-2695-3D89759C53BD}"/>
              </a:ext>
            </a:extLst>
          </p:cNvPr>
          <p:cNvGraphicFramePr>
            <a:graphicFrameLocks noGrp="1"/>
          </p:cNvGraphicFramePr>
          <p:nvPr>
            <p:extLst>
              <p:ext uri="{D42A27DB-BD31-4B8C-83A1-F6EECF244321}">
                <p14:modId xmlns:p14="http://schemas.microsoft.com/office/powerpoint/2010/main" val="311920910"/>
              </p:ext>
            </p:extLst>
          </p:nvPr>
        </p:nvGraphicFramePr>
        <p:xfrm>
          <a:off x="531778" y="5082261"/>
          <a:ext cx="3839213" cy="3846408"/>
        </p:xfrm>
        <a:graphic>
          <a:graphicData uri="http://schemas.openxmlformats.org/drawingml/2006/table">
            <a:tbl>
              <a:tblPr firstRow="1" bandRow="1">
                <a:tableStyleId>{5C22544A-7EE6-4342-B048-85BDC9FD1C3A}</a:tableStyleId>
              </a:tblPr>
              <a:tblGrid>
                <a:gridCol w="3839213">
                  <a:extLst>
                    <a:ext uri="{9D8B030D-6E8A-4147-A177-3AD203B41FA5}">
                      <a16:colId xmlns:a16="http://schemas.microsoft.com/office/drawing/2014/main" val="225239721"/>
                    </a:ext>
                  </a:extLst>
                </a:gridCol>
              </a:tblGrid>
              <a:tr h="404258">
                <a:tc>
                  <a:txBody>
                    <a:bodyPr/>
                    <a:lstStyle/>
                    <a:p>
                      <a:pPr algn="ctr"/>
                      <a:r>
                        <a:rPr lang="fr-FR" sz="1400">
                          <a:solidFill>
                            <a:schemeClr val="bg1"/>
                          </a:solidFill>
                        </a:rPr>
                        <a:t>Contexte</a:t>
                      </a:r>
                      <a:endParaRPr lang="en-US" sz="14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773558714"/>
                  </a:ext>
                </a:extLst>
              </a:tr>
              <a:tr h="3442150">
                <a:tc>
                  <a:txBody>
                    <a:bodyPr/>
                    <a:lstStyle/>
                    <a:p>
                      <a:pPr algn="l" fontAlgn="base">
                        <a:spcAft>
                          <a:spcPts val="1000"/>
                        </a:spcAft>
                      </a:pPr>
                      <a:r>
                        <a:rPr lang="fr-FR" sz="1300" b="1">
                          <a:solidFill>
                            <a:srgbClr val="000000"/>
                          </a:solidFill>
                          <a:highlight>
                            <a:srgbClr val="FFFFFF"/>
                          </a:highlight>
                        </a:rPr>
                        <a:t>Constat national :</a:t>
                      </a:r>
                      <a:r>
                        <a:rPr lang="fr-FR" sz="1300">
                          <a:solidFill>
                            <a:srgbClr val="000000"/>
                          </a:solidFill>
                          <a:highlight>
                            <a:srgbClr val="FFFFFF"/>
                          </a:highlight>
                        </a:rPr>
                        <a:t> </a:t>
                      </a:r>
                    </a:p>
                    <a:p>
                      <a:pPr marL="285750" indent="-285750" algn="l" fontAlgn="base">
                        <a:buFont typeface="Courier New" panose="02070309020205020404" pitchFamily="49" charset="0"/>
                        <a:buChar char="o"/>
                      </a:pPr>
                      <a:r>
                        <a:rPr lang="fr-FR" sz="1300" b="1">
                          <a:solidFill>
                            <a:srgbClr val="000000"/>
                          </a:solidFill>
                          <a:highlight>
                            <a:srgbClr val="FFFFFF"/>
                          </a:highlight>
                        </a:rPr>
                        <a:t>Absence de format standardisé </a:t>
                      </a:r>
                      <a:r>
                        <a:rPr lang="fr-FR" sz="1300">
                          <a:solidFill>
                            <a:srgbClr val="000000"/>
                          </a:solidFill>
                          <a:highlight>
                            <a:srgbClr val="FFFFFF"/>
                          </a:highlight>
                        </a:rPr>
                        <a:t> </a:t>
                      </a:r>
                    </a:p>
                    <a:p>
                      <a:pPr marL="285750" indent="-285750" algn="l" fontAlgn="base">
                        <a:buFont typeface="Courier New" panose="02070309020205020404" pitchFamily="49" charset="0"/>
                        <a:buChar char="o"/>
                      </a:pPr>
                      <a:r>
                        <a:rPr lang="fr-FR" sz="1300" b="1">
                          <a:solidFill>
                            <a:srgbClr val="000000"/>
                          </a:solidFill>
                          <a:highlight>
                            <a:srgbClr val="FFFFFF"/>
                          </a:highlight>
                        </a:rPr>
                        <a:t>Manque d’harmonisation du contenu </a:t>
                      </a:r>
                      <a:r>
                        <a:rPr lang="fr-FR" sz="1300">
                          <a:solidFill>
                            <a:srgbClr val="000000"/>
                          </a:solidFill>
                          <a:highlight>
                            <a:srgbClr val="FFFFFF"/>
                          </a:highlight>
                        </a:rPr>
                        <a:t>entre établissements  </a:t>
                      </a:r>
                    </a:p>
                    <a:p>
                      <a:pPr marL="285750" indent="-285750" algn="l" fontAlgn="base">
                        <a:buFont typeface="Courier New" panose="02070309020205020404" pitchFamily="49" charset="0"/>
                        <a:buChar char="o"/>
                      </a:pPr>
                      <a:r>
                        <a:rPr lang="fr-FR" sz="1300" b="1">
                          <a:solidFill>
                            <a:srgbClr val="000000"/>
                          </a:solidFill>
                          <a:highlight>
                            <a:srgbClr val="FFFFFF"/>
                          </a:highlight>
                        </a:rPr>
                        <a:t>Transmission inconstante</a:t>
                      </a:r>
                      <a:r>
                        <a:rPr lang="fr-FR" sz="1300">
                          <a:solidFill>
                            <a:srgbClr val="000000"/>
                          </a:solidFill>
                          <a:highlight>
                            <a:srgbClr val="FFFFFF"/>
                          </a:highlight>
                        </a:rPr>
                        <a:t> aux tutelles  </a:t>
                      </a:r>
                    </a:p>
                    <a:p>
                      <a:pPr marL="285750" indent="-285750" algn="l" fontAlgn="base">
                        <a:buFont typeface="Courier New" panose="02070309020205020404" pitchFamily="49" charset="0"/>
                        <a:buChar char="o"/>
                      </a:pPr>
                      <a:r>
                        <a:rPr lang="fr-FR" sz="1300" b="1">
                          <a:solidFill>
                            <a:srgbClr val="000000"/>
                          </a:solidFill>
                          <a:highlight>
                            <a:srgbClr val="FFFFFF"/>
                          </a:highlight>
                        </a:rPr>
                        <a:t>Manque d’alignement entre des initiatives régionales </a:t>
                      </a:r>
                      <a:r>
                        <a:rPr lang="fr-FR" sz="1300">
                          <a:solidFill>
                            <a:srgbClr val="000000"/>
                          </a:solidFill>
                          <a:highlight>
                            <a:srgbClr val="FFFFFF"/>
                          </a:highligh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982825"/>
                  </a:ext>
                </a:extLst>
              </a:tr>
            </a:tbl>
          </a:graphicData>
        </a:graphic>
      </p:graphicFrame>
      <p:sp>
        <p:nvSpPr>
          <p:cNvPr id="22" name="Flèche : droite 21">
            <a:extLst>
              <a:ext uri="{FF2B5EF4-FFF2-40B4-BE49-F238E27FC236}">
                <a16:creationId xmlns:a16="http://schemas.microsoft.com/office/drawing/2014/main" id="{EAC97BDE-798F-BCCE-CD47-557B3BC22F40}"/>
              </a:ext>
            </a:extLst>
          </p:cNvPr>
          <p:cNvSpPr/>
          <p:nvPr/>
        </p:nvSpPr>
        <p:spPr>
          <a:xfrm>
            <a:off x="4812224" y="5114528"/>
            <a:ext cx="355600" cy="368300"/>
          </a:xfrm>
          <a:prstGeom prst="rightArrow">
            <a:avLst/>
          </a:prstGeom>
          <a:solidFill>
            <a:srgbClr val="D1D536"/>
          </a:solidFill>
          <a:ln>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ableau 22">
            <a:extLst>
              <a:ext uri="{FF2B5EF4-FFF2-40B4-BE49-F238E27FC236}">
                <a16:creationId xmlns:a16="http://schemas.microsoft.com/office/drawing/2014/main" id="{22A40940-F493-445A-7605-05555E86F847}"/>
              </a:ext>
            </a:extLst>
          </p:cNvPr>
          <p:cNvGraphicFramePr>
            <a:graphicFrameLocks noGrp="1"/>
          </p:cNvGraphicFramePr>
          <p:nvPr>
            <p:extLst>
              <p:ext uri="{D42A27DB-BD31-4B8C-83A1-F6EECF244321}">
                <p14:modId xmlns:p14="http://schemas.microsoft.com/office/powerpoint/2010/main" val="104513242"/>
              </p:ext>
            </p:extLst>
          </p:nvPr>
        </p:nvGraphicFramePr>
        <p:xfrm>
          <a:off x="5405584" y="5082261"/>
          <a:ext cx="6254635" cy="3846408"/>
        </p:xfrm>
        <a:graphic>
          <a:graphicData uri="http://schemas.openxmlformats.org/drawingml/2006/table">
            <a:tbl>
              <a:tblPr firstRow="1" bandRow="1">
                <a:tableStyleId>{5C22544A-7EE6-4342-B048-85BDC9FD1C3A}</a:tableStyleId>
              </a:tblPr>
              <a:tblGrid>
                <a:gridCol w="6254635">
                  <a:extLst>
                    <a:ext uri="{9D8B030D-6E8A-4147-A177-3AD203B41FA5}">
                      <a16:colId xmlns:a16="http://schemas.microsoft.com/office/drawing/2014/main" val="225239721"/>
                    </a:ext>
                  </a:extLst>
                </a:gridCol>
              </a:tblGrid>
              <a:tr h="386928">
                <a:tc>
                  <a:txBody>
                    <a:bodyPr/>
                    <a:lstStyle/>
                    <a:p>
                      <a:pPr marL="0" algn="ctr" defTabSz="1219170" rtl="0" eaLnBrk="1" latinLnBrk="0" hangingPunct="1"/>
                      <a:r>
                        <a:rPr lang="fr-FR" sz="1400" b="1" kern="1200">
                          <a:solidFill>
                            <a:schemeClr val="bg1"/>
                          </a:solidFill>
                          <a:latin typeface="+mn-lt"/>
                          <a:ea typeface="+mn-ea"/>
                          <a:cs typeface="+mn-cs"/>
                        </a:rPr>
                        <a:t>Enjeux </a:t>
                      </a:r>
                      <a:endParaRPr lang="en-US" sz="1400" b="1" kern="120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773558714"/>
                  </a:ext>
                </a:extLst>
              </a:tr>
              <a:tr h="1695401">
                <a:tc>
                  <a:txBody>
                    <a:bodyPr/>
                    <a:lstStyle/>
                    <a:p>
                      <a:pPr algn="ctr"/>
                      <a:endParaRPr lang="fr-FR" sz="1300" b="1">
                        <a:highlight>
                          <a:srgbClr val="FFFFFF"/>
                        </a:highlight>
                      </a:endParaRPr>
                    </a:p>
                    <a:p>
                      <a:pPr algn="l"/>
                      <a:r>
                        <a:rPr lang="fr-FR" sz="1300" b="1">
                          <a:highlight>
                            <a:srgbClr val="FFFFFF"/>
                          </a:highlight>
                        </a:rPr>
                        <a:t>Automatisation</a:t>
                      </a:r>
                    </a:p>
                    <a:p>
                      <a:pPr algn="ctr"/>
                      <a:endParaRPr lang="fr-FR" sz="1300" b="1">
                        <a:highlight>
                          <a:srgbClr val="FFFFFF"/>
                        </a:highlight>
                      </a:endParaRPr>
                    </a:p>
                    <a:p>
                      <a:pPr marL="285750" indent="-285750" algn="l" fontAlgn="base">
                        <a:buFont typeface="Courier New" panose="02070309020205020404" pitchFamily="49" charset="0"/>
                        <a:buChar char="o"/>
                      </a:pPr>
                      <a:r>
                        <a:rPr lang="fr-FR" sz="1300">
                          <a:solidFill>
                            <a:srgbClr val="000000"/>
                          </a:solidFill>
                          <a:highlight>
                            <a:srgbClr val="FFFFFF"/>
                          </a:highlight>
                        </a:rPr>
                        <a:t>Du recueil des données via le SI de la CNSA </a:t>
                      </a:r>
                    </a:p>
                    <a:p>
                      <a:pPr marL="285750" indent="-285750" algn="l" fontAlgn="base">
                        <a:buFont typeface="Courier New" panose="02070309020205020404" pitchFamily="49" charset="0"/>
                        <a:buChar char="o"/>
                      </a:pPr>
                      <a:r>
                        <a:rPr lang="fr-FR" sz="1300">
                          <a:solidFill>
                            <a:srgbClr val="000000"/>
                          </a:solidFill>
                          <a:highlight>
                            <a:srgbClr val="FFFFFF"/>
                          </a:highlight>
                        </a:rPr>
                        <a:t>De l’édition du RAMA, pour les établissements, les gestionnaires, les tutelles  </a:t>
                      </a:r>
                    </a:p>
                    <a:p>
                      <a:pPr algn="ctr"/>
                      <a:endParaRPr lang="fr-FR" sz="1300" b="1">
                        <a:highlight>
                          <a:srgbClr val="FFFFFF"/>
                        </a:highlight>
                      </a:endParaRPr>
                    </a:p>
                    <a:p>
                      <a:pPr algn="l"/>
                      <a:r>
                        <a:rPr lang="fr-FR" sz="1300" b="1">
                          <a:highlight>
                            <a:srgbClr val="FFFFFF"/>
                          </a:highlight>
                        </a:rPr>
                        <a:t>Harmonisation</a:t>
                      </a:r>
                    </a:p>
                    <a:p>
                      <a:pPr algn="ctr"/>
                      <a:endParaRPr lang="fr-FR" sz="1300" b="1">
                        <a:highlight>
                          <a:srgbClr val="FFFFFF"/>
                        </a:highlight>
                      </a:endParaRPr>
                    </a:p>
                    <a:p>
                      <a:pPr marL="285750" marR="0" lvl="0"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300">
                          <a:solidFill>
                            <a:srgbClr val="000000"/>
                          </a:solidFill>
                          <a:highlight>
                            <a:srgbClr val="FFFFFF"/>
                          </a:highlight>
                        </a:rPr>
                        <a:t>Du contenu et de la forme du RAMA pour tous les EHPAD afin de faciliter l’analyse des rapports et des données recueillies  </a:t>
                      </a:r>
                    </a:p>
                    <a:p>
                      <a:pPr algn="ctr"/>
                      <a:endParaRPr lang="fr-FR" sz="1300" b="1">
                        <a:highlight>
                          <a:srgbClr val="FFFFFF"/>
                        </a:highlight>
                      </a:endParaRPr>
                    </a:p>
                    <a:p>
                      <a:pPr algn="l"/>
                      <a:r>
                        <a:rPr lang="fr-FR" sz="1300" b="1">
                          <a:highlight>
                            <a:srgbClr val="FFFFFF"/>
                          </a:highlight>
                        </a:rPr>
                        <a:t>Exploitation des données du RAMA</a:t>
                      </a:r>
                    </a:p>
                    <a:p>
                      <a:pPr algn="ctr"/>
                      <a:endParaRPr lang="fr-FR" sz="1300" b="1">
                        <a:highlight>
                          <a:srgbClr val="FFFFFF"/>
                        </a:highlight>
                      </a:endParaRPr>
                    </a:p>
                    <a:p>
                      <a:pPr marL="285750" indent="-285750" algn="l" fontAlgn="base">
                        <a:buFont typeface="Courier New" panose="02070309020205020404" pitchFamily="49" charset="0"/>
                        <a:buChar char="o"/>
                      </a:pPr>
                      <a:r>
                        <a:rPr lang="fr-FR" sz="1300">
                          <a:solidFill>
                            <a:srgbClr val="000000"/>
                          </a:solidFill>
                          <a:highlight>
                            <a:srgbClr val="FFFFFF"/>
                          </a:highlight>
                        </a:rPr>
                        <a:t>Dans le domaine de la santé publique  </a:t>
                      </a:r>
                    </a:p>
                    <a:p>
                      <a:pPr marL="285750" indent="-285750" algn="l" fontAlgn="base">
                        <a:buFont typeface="Courier New" panose="02070309020205020404" pitchFamily="49" charset="0"/>
                        <a:buChar char="o"/>
                      </a:pPr>
                      <a:r>
                        <a:rPr lang="fr-FR" sz="1300">
                          <a:solidFill>
                            <a:srgbClr val="000000"/>
                          </a:solidFill>
                          <a:highlight>
                            <a:srgbClr val="FFFFFF"/>
                          </a:highlight>
                        </a:rPr>
                        <a:t>Dans le domaine de la Recherche </a:t>
                      </a:r>
                    </a:p>
                    <a:p>
                      <a:pPr marL="285750" marR="0" lvl="0"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300">
                          <a:solidFill>
                            <a:srgbClr val="000000"/>
                          </a:solidFill>
                          <a:highlight>
                            <a:srgbClr val="FFFFFF"/>
                          </a:highlight>
                        </a:rPr>
                        <a:t>Tous les EHPAD afin de faciliter l’analyse des rapports et des données recueillies</a:t>
                      </a:r>
                    </a:p>
                    <a:p>
                      <a:pPr marL="0" marR="0" lvl="0" indent="0" algn="l" defTabSz="121917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fr-FR" sz="1300">
                        <a:solidFill>
                          <a:srgbClr val="000000"/>
                        </a:solidFill>
                        <a:highlight>
                          <a:srgbClr val="FFF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982825"/>
                  </a:ext>
                </a:extLst>
              </a:tr>
            </a:tbl>
          </a:graphicData>
        </a:graphic>
      </p:graphicFrame>
      <p:sp>
        <p:nvSpPr>
          <p:cNvPr id="4" name="Espace réservé du numéro de diapositive 3">
            <a:extLst>
              <a:ext uri="{FF2B5EF4-FFF2-40B4-BE49-F238E27FC236}">
                <a16:creationId xmlns:a16="http://schemas.microsoft.com/office/drawing/2014/main" id="{B2ADE320-B0CF-3AB1-1926-97252C961493}"/>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a:t>
            </a:fld>
            <a:endParaRPr lang="en-US"/>
          </a:p>
        </p:txBody>
      </p:sp>
      <p:grpSp>
        <p:nvGrpSpPr>
          <p:cNvPr id="24" name="Groupe 23">
            <a:extLst>
              <a:ext uri="{FF2B5EF4-FFF2-40B4-BE49-F238E27FC236}">
                <a16:creationId xmlns:a16="http://schemas.microsoft.com/office/drawing/2014/main" id="{ADBB8CE3-AA95-C7F7-9B0D-CDB89458D9CE}"/>
              </a:ext>
            </a:extLst>
          </p:cNvPr>
          <p:cNvGrpSpPr/>
          <p:nvPr/>
        </p:nvGrpSpPr>
        <p:grpSpPr>
          <a:xfrm>
            <a:off x="11449288" y="317210"/>
            <a:ext cx="421861" cy="419762"/>
            <a:chOff x="11231752" y="95107"/>
            <a:chExt cx="825500" cy="812800"/>
          </a:xfrm>
        </p:grpSpPr>
        <p:sp>
          <p:nvSpPr>
            <p:cNvPr id="25" name="Ellipse 24">
              <a:extLst>
                <a:ext uri="{FF2B5EF4-FFF2-40B4-BE49-F238E27FC236}">
                  <a16:creationId xmlns:a16="http://schemas.microsoft.com/office/drawing/2014/main" id="{67D46298-C8C3-1EFC-E269-5A80EE4D0AF6}"/>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26" name="Graphique 3" descr="Logement avec un remplissage uni">
              <a:hlinkClick r:id="rId4" action="ppaction://hlinksldjump"/>
              <a:extLst>
                <a:ext uri="{FF2B5EF4-FFF2-40B4-BE49-F238E27FC236}">
                  <a16:creationId xmlns:a16="http://schemas.microsoft.com/office/drawing/2014/main" id="{F1C08476-D8DF-3F4A-475C-4B3CA80EFD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59798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F597-C9D6-4C34-C33A-BC37A78D989E}"/>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D8B7F91C-8EAB-A2E4-EE3D-568E75EC5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95473DE-3403-D68F-7F18-2B3E3B7D9C48}"/>
              </a:ext>
            </a:extLst>
          </p:cNvPr>
          <p:cNvSpPr txBox="1"/>
          <p:nvPr/>
        </p:nvSpPr>
        <p:spPr>
          <a:xfrm>
            <a:off x="709854" y="4694659"/>
            <a:ext cx="8560340" cy="892552"/>
          </a:xfrm>
          <a:prstGeom prst="rect">
            <a:avLst/>
          </a:prstGeom>
          <a:noFill/>
        </p:spPr>
        <p:txBody>
          <a:bodyPr wrap="square" rtlCol="0">
            <a:spAutoFit/>
          </a:bodyPr>
          <a:lstStyle/>
          <a:p>
            <a:endParaRPr lang="fr-FR" sz="1300" b="1">
              <a:solidFill>
                <a:schemeClr val="accent6"/>
              </a:solidFill>
            </a:endParaRPr>
          </a:p>
          <a:p>
            <a:endParaRPr lang="fr-FR" sz="1300" b="1">
              <a:solidFill>
                <a:schemeClr val="accent6"/>
              </a:solidFill>
            </a:endParaRPr>
          </a:p>
          <a:p>
            <a:r>
              <a:rPr lang="fr-FR" sz="1300" b="1"/>
              <a:t>Etape 2 : Je choisis mon dossier </a:t>
            </a:r>
          </a:p>
          <a:p>
            <a:r>
              <a:rPr lang="fr-FR" sz="1300">
                <a:solidFill>
                  <a:srgbClr val="000000"/>
                </a:solidFill>
              </a:rPr>
              <a:t>NB : Si je m’occupe d’un seul établissement, je peux passer directement à l’étape 3.  </a:t>
            </a:r>
            <a:endParaRPr lang="en-US" sz="1300">
              <a:solidFill>
                <a:srgbClr val="7030A0"/>
              </a:solidFill>
            </a:endParaRPr>
          </a:p>
        </p:txBody>
      </p:sp>
      <p:pic>
        <p:nvPicPr>
          <p:cNvPr id="7" name="Picture 4">
            <a:extLst>
              <a:ext uri="{FF2B5EF4-FFF2-40B4-BE49-F238E27FC236}">
                <a16:creationId xmlns:a16="http://schemas.microsoft.com/office/drawing/2014/main" id="{454D0D64-8771-CAD4-34D4-B52E7D7E41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 t="15066" r="911" b="445"/>
          <a:stretch/>
        </p:blipFill>
        <p:spPr bwMode="auto">
          <a:xfrm>
            <a:off x="609600" y="6008570"/>
            <a:ext cx="10906413" cy="357335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3">
            <a:extLst>
              <a:ext uri="{FF2B5EF4-FFF2-40B4-BE49-F238E27FC236}">
                <a16:creationId xmlns:a16="http://schemas.microsoft.com/office/drawing/2014/main" id="{296A3E28-28FD-B4ED-1691-194B9D25DA6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30</a:t>
            </a:fld>
            <a:endParaRPr lang="en-US"/>
          </a:p>
        </p:txBody>
      </p:sp>
      <p:grpSp>
        <p:nvGrpSpPr>
          <p:cNvPr id="3" name="Groupe 2">
            <a:extLst>
              <a:ext uri="{FF2B5EF4-FFF2-40B4-BE49-F238E27FC236}">
                <a16:creationId xmlns:a16="http://schemas.microsoft.com/office/drawing/2014/main" id="{2AA47CDD-4117-82D5-851D-3780E7F4B0EE}"/>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EEE9BC98-FE7B-613E-E491-33BB56639F1C}"/>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1" name="Graphique 3" descr="Logement avec un remplissage uni">
              <a:hlinkClick r:id="rId4" action="ppaction://hlinksldjump"/>
              <a:extLst>
                <a:ext uri="{FF2B5EF4-FFF2-40B4-BE49-F238E27FC236}">
                  <a16:creationId xmlns:a16="http://schemas.microsoft.com/office/drawing/2014/main" id="{5C2D177A-4946-0F0C-05B8-A7F20105B9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416519440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F597-C9D6-4C34-C33A-BC37A78D989E}"/>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D8B7F91C-8EAB-A2E4-EE3D-568E75EC5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D95473DE-3403-D68F-7F18-2B3E3B7D9C48}"/>
              </a:ext>
            </a:extLst>
          </p:cNvPr>
          <p:cNvSpPr txBox="1"/>
          <p:nvPr/>
        </p:nvSpPr>
        <p:spPr>
          <a:xfrm>
            <a:off x="709854" y="4694659"/>
            <a:ext cx="8560340" cy="892552"/>
          </a:xfrm>
          <a:prstGeom prst="rect">
            <a:avLst/>
          </a:prstGeom>
          <a:noFill/>
        </p:spPr>
        <p:txBody>
          <a:bodyPr wrap="square" rtlCol="0">
            <a:spAutoFit/>
          </a:bodyPr>
          <a:lstStyle/>
          <a:p>
            <a:endParaRPr lang="fr-FR" sz="1300" b="1">
              <a:solidFill>
                <a:schemeClr val="accent6"/>
              </a:solidFill>
            </a:endParaRPr>
          </a:p>
          <a:p>
            <a:endParaRPr lang="fr-FR" sz="1300" b="1">
              <a:solidFill>
                <a:schemeClr val="accent6"/>
              </a:solidFill>
            </a:endParaRPr>
          </a:p>
          <a:p>
            <a:r>
              <a:rPr lang="fr-FR" sz="1300" b="1"/>
              <a:t>Etape 2 : Je choisis mon dossier </a:t>
            </a:r>
          </a:p>
          <a:p>
            <a:r>
              <a:rPr lang="fr-FR" sz="1300">
                <a:solidFill>
                  <a:srgbClr val="000000"/>
                </a:solidFill>
              </a:rPr>
              <a:t>NB : Si je m’occupe d’un seul établissement, je peux passer directement à l’étape 3.  </a:t>
            </a:r>
            <a:endParaRPr lang="en-US" sz="1300">
              <a:solidFill>
                <a:srgbClr val="7030A0"/>
              </a:solidFill>
            </a:endParaRPr>
          </a:p>
        </p:txBody>
      </p:sp>
      <p:pic>
        <p:nvPicPr>
          <p:cNvPr id="7" name="Picture 4">
            <a:extLst>
              <a:ext uri="{FF2B5EF4-FFF2-40B4-BE49-F238E27FC236}">
                <a16:creationId xmlns:a16="http://schemas.microsoft.com/office/drawing/2014/main" id="{454D0D64-8771-CAD4-34D4-B52E7D7E41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 t="15066" r="911" b="445"/>
          <a:stretch/>
        </p:blipFill>
        <p:spPr bwMode="auto">
          <a:xfrm>
            <a:off x="609600" y="6008570"/>
            <a:ext cx="10906413" cy="3573354"/>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3">
            <a:extLst>
              <a:ext uri="{FF2B5EF4-FFF2-40B4-BE49-F238E27FC236}">
                <a16:creationId xmlns:a16="http://schemas.microsoft.com/office/drawing/2014/main" id="{296A3E28-28FD-B4ED-1691-194B9D25DA6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30</a:t>
            </a:fld>
            <a:endParaRPr lang="en-US"/>
          </a:p>
        </p:txBody>
      </p:sp>
      <p:grpSp>
        <p:nvGrpSpPr>
          <p:cNvPr id="3" name="Groupe 2">
            <a:extLst>
              <a:ext uri="{FF2B5EF4-FFF2-40B4-BE49-F238E27FC236}">
                <a16:creationId xmlns:a16="http://schemas.microsoft.com/office/drawing/2014/main" id="{2AA47CDD-4117-82D5-851D-3780E7F4B0EE}"/>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EEE9BC98-FE7B-613E-E491-33BB56639F1C}"/>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1" name="Graphique 3" descr="Logement avec un remplissage uni">
              <a:hlinkClick r:id="rId4" action="ppaction://hlinksldjump"/>
              <a:extLst>
                <a:ext uri="{FF2B5EF4-FFF2-40B4-BE49-F238E27FC236}">
                  <a16:creationId xmlns:a16="http://schemas.microsoft.com/office/drawing/2014/main" id="{5C2D177A-4946-0F0C-05B8-A7F20105B9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9" name="Oval 2">
            <a:extLst>
              <a:ext uri="{FF2B5EF4-FFF2-40B4-BE49-F238E27FC236}">
                <a16:creationId xmlns:a16="http://schemas.microsoft.com/office/drawing/2014/main" id="{D9BABB3D-B1C1-1360-6210-722B7FCAC6AB}"/>
              </a:ext>
            </a:extLst>
          </p:cNvPr>
          <p:cNvSpPr/>
          <p:nvPr/>
        </p:nvSpPr>
        <p:spPr>
          <a:xfrm>
            <a:off x="3000375" y="33297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5194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8E77-D772-E9DA-C2BF-2E5EA4A71CE1}"/>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A1B6196B-B4F7-B455-7C4D-38E1BC26A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6F8ED6E-F99D-4E8E-AB29-B6FB6F0170EF}"/>
              </a:ext>
            </a:extLst>
          </p:cNvPr>
          <p:cNvSpPr txBox="1"/>
          <p:nvPr/>
        </p:nvSpPr>
        <p:spPr>
          <a:xfrm>
            <a:off x="680937" y="4516714"/>
            <a:ext cx="8560340" cy="923330"/>
          </a:xfrm>
          <a:prstGeom prst="rect">
            <a:avLst/>
          </a:prstGeom>
          <a:noFill/>
        </p:spPr>
        <p:txBody>
          <a:bodyPr wrap="square" rtlCol="0">
            <a:spAutoFit/>
          </a:bodyPr>
          <a:lstStyle/>
          <a:p>
            <a:endParaRPr lang="fr-FR" sz="2000" b="1" dirty="0">
              <a:solidFill>
                <a:schemeClr val="accent6"/>
              </a:solidFill>
              <a:latin typeface="+mj-lt"/>
            </a:endParaRPr>
          </a:p>
          <a:p>
            <a:endParaRPr lang="fr-FR" sz="2000" b="1" dirty="0">
              <a:solidFill>
                <a:schemeClr val="accent6"/>
              </a:solidFill>
              <a:latin typeface="+mj-lt"/>
            </a:endParaRPr>
          </a:p>
          <a:p>
            <a:r>
              <a:rPr lang="fr-FR" sz="1300" b="1" dirty="0"/>
              <a:t>Etape 3 : Je génère le rapport de synthèse validé par le Médecin Coordonnateur </a:t>
            </a:r>
            <a:r>
              <a:rPr lang="fr-FR" sz="1300" dirty="0"/>
              <a:t> </a:t>
            </a:r>
            <a:r>
              <a:rPr lang="fr-FR" sz="1300" b="1" dirty="0"/>
              <a:t>  </a:t>
            </a:r>
            <a:endParaRPr lang="en-US" sz="1300" dirty="0"/>
          </a:p>
        </p:txBody>
      </p:sp>
      <p:sp>
        <p:nvSpPr>
          <p:cNvPr id="3" name="Espace réservé du numéro de diapositive 3">
            <a:extLst>
              <a:ext uri="{FF2B5EF4-FFF2-40B4-BE49-F238E27FC236}">
                <a16:creationId xmlns:a16="http://schemas.microsoft.com/office/drawing/2014/main" id="{4B20D824-424C-D25D-3CCD-702F0E5BE4EC}"/>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31</a:t>
            </a:fld>
            <a:endParaRPr lang="en-US"/>
          </a:p>
        </p:txBody>
      </p:sp>
      <p:grpSp>
        <p:nvGrpSpPr>
          <p:cNvPr id="4" name="Groupe 3">
            <a:extLst>
              <a:ext uri="{FF2B5EF4-FFF2-40B4-BE49-F238E27FC236}">
                <a16:creationId xmlns:a16="http://schemas.microsoft.com/office/drawing/2014/main" id="{B234BA37-630B-D8E4-0A57-5B11868EBF55}"/>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C2F728B3-6127-1155-DE3F-14C290103C3B}"/>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0" name="Graphique 3" descr="Logement avec un remplissage uni">
              <a:hlinkClick r:id="rId3" action="ppaction://hlinksldjump"/>
              <a:extLst>
                <a:ext uri="{FF2B5EF4-FFF2-40B4-BE49-F238E27FC236}">
                  <a16:creationId xmlns:a16="http://schemas.microsoft.com/office/drawing/2014/main" id="{E3B93DB2-6A56-95A5-E550-BB49A0EEF9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2318" y="219323"/>
              <a:ext cx="564367" cy="564367"/>
            </a:xfrm>
            <a:prstGeom prst="rect">
              <a:avLst/>
            </a:prstGeom>
          </p:spPr>
        </p:pic>
      </p:grpSp>
      <p:pic>
        <p:nvPicPr>
          <p:cNvPr id="9" name="Image 8">
            <a:extLst>
              <a:ext uri="{FF2B5EF4-FFF2-40B4-BE49-F238E27FC236}">
                <a16:creationId xmlns:a16="http://schemas.microsoft.com/office/drawing/2014/main" id="{151BB58B-D1D8-893E-8D91-4BC3E8521A86}"/>
              </a:ext>
            </a:extLst>
          </p:cNvPr>
          <p:cNvPicPr>
            <a:picLocks noChangeAspect="1"/>
          </p:cNvPicPr>
          <p:nvPr/>
        </p:nvPicPr>
        <p:blipFill>
          <a:blip r:embed="rId6"/>
          <a:stretch>
            <a:fillRect/>
          </a:stretch>
        </p:blipFill>
        <p:spPr>
          <a:xfrm>
            <a:off x="0" y="5634181"/>
            <a:ext cx="12192000" cy="4987637"/>
          </a:xfrm>
          <a:prstGeom prst="rect">
            <a:avLst/>
          </a:prstGeom>
        </p:spPr>
      </p:pic>
      <p:pic>
        <p:nvPicPr>
          <p:cNvPr id="12" name="Image 11">
            <a:extLst>
              <a:ext uri="{FF2B5EF4-FFF2-40B4-BE49-F238E27FC236}">
                <a16:creationId xmlns:a16="http://schemas.microsoft.com/office/drawing/2014/main" id="{39D3FDE7-5CA6-3796-20EA-6806B8C7E7D1}"/>
              </a:ext>
            </a:extLst>
          </p:cNvPr>
          <p:cNvPicPr>
            <a:picLocks noChangeAspect="1"/>
          </p:cNvPicPr>
          <p:nvPr/>
        </p:nvPicPr>
        <p:blipFill>
          <a:blip r:embed="rId6"/>
          <a:stretch>
            <a:fillRect/>
          </a:stretch>
        </p:blipFill>
        <p:spPr>
          <a:xfrm>
            <a:off x="0" y="5634181"/>
            <a:ext cx="12192000" cy="4987637"/>
          </a:xfrm>
          <a:prstGeom prst="rect">
            <a:avLst/>
          </a:prstGeom>
        </p:spPr>
      </p:pic>
      <p:sp>
        <p:nvSpPr>
          <p:cNvPr id="13" name="Ellipse 12">
            <a:extLst>
              <a:ext uri="{FF2B5EF4-FFF2-40B4-BE49-F238E27FC236}">
                <a16:creationId xmlns:a16="http://schemas.microsoft.com/office/drawing/2014/main" id="{134F1C1A-2230-4BF6-5C55-0FD15CBB8A1F}"/>
              </a:ext>
            </a:extLst>
          </p:cNvPr>
          <p:cNvSpPr/>
          <p:nvPr/>
        </p:nvSpPr>
        <p:spPr>
          <a:xfrm>
            <a:off x="5505450" y="5739227"/>
            <a:ext cx="438150" cy="457200"/>
          </a:xfrm>
          <a:prstGeom prst="ellipse">
            <a:avLst/>
          </a:prstGeom>
          <a:solidFill>
            <a:srgbClr val="D1D5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3</a:t>
            </a:r>
          </a:p>
        </p:txBody>
      </p:sp>
      <p:sp>
        <p:nvSpPr>
          <p:cNvPr id="14" name="Rectangle 13">
            <a:extLst>
              <a:ext uri="{FF2B5EF4-FFF2-40B4-BE49-F238E27FC236}">
                <a16:creationId xmlns:a16="http://schemas.microsoft.com/office/drawing/2014/main" id="{82877BED-79BC-4976-DAF9-9ABC9C022429}"/>
              </a:ext>
            </a:extLst>
          </p:cNvPr>
          <p:cNvSpPr/>
          <p:nvPr/>
        </p:nvSpPr>
        <p:spPr>
          <a:xfrm>
            <a:off x="4010024" y="9521150"/>
            <a:ext cx="4171950" cy="2019299"/>
          </a:xfrm>
          <a:prstGeom prst="rec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Je clique sur générer le RAMA complet validé par le </a:t>
            </a:r>
            <a:r>
              <a:rPr lang="fr-FR" dirty="0" err="1">
                <a:solidFill>
                  <a:schemeClr val="tx1"/>
                </a:solidFill>
              </a:rPr>
              <a:t>med</a:t>
            </a:r>
            <a:r>
              <a:rPr lang="fr-FR" dirty="0">
                <a:solidFill>
                  <a:schemeClr val="tx1"/>
                </a:solidFill>
              </a:rPr>
              <a:t> </a:t>
            </a:r>
            <a:r>
              <a:rPr lang="fr-FR" dirty="0" err="1">
                <a:solidFill>
                  <a:schemeClr val="tx1"/>
                </a:solidFill>
              </a:rPr>
              <a:t>co</a:t>
            </a:r>
            <a:r>
              <a:rPr lang="fr-FR" dirty="0">
                <a:solidFill>
                  <a:schemeClr val="tx1"/>
                </a:solidFill>
              </a:rPr>
              <a:t> après avoir cliqué sur rafraichir pour générer le document</a:t>
            </a:r>
          </a:p>
        </p:txBody>
      </p:sp>
      <p:cxnSp>
        <p:nvCxnSpPr>
          <p:cNvPr id="16" name="Connecteur droit avec flèche 15">
            <a:extLst>
              <a:ext uri="{FF2B5EF4-FFF2-40B4-BE49-F238E27FC236}">
                <a16:creationId xmlns:a16="http://schemas.microsoft.com/office/drawing/2014/main" id="{CF9D232E-9CCD-13DF-0820-3203230935F6}"/>
              </a:ext>
            </a:extLst>
          </p:cNvPr>
          <p:cNvCxnSpPr/>
          <p:nvPr/>
        </p:nvCxnSpPr>
        <p:spPr>
          <a:xfrm>
            <a:off x="5695950" y="6196427"/>
            <a:ext cx="0" cy="7949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Flèche : haut 20">
            <a:extLst>
              <a:ext uri="{FF2B5EF4-FFF2-40B4-BE49-F238E27FC236}">
                <a16:creationId xmlns:a16="http://schemas.microsoft.com/office/drawing/2014/main" id="{F6ADA82F-50AA-E428-4994-41C22F37C74B}"/>
              </a:ext>
            </a:extLst>
          </p:cNvPr>
          <p:cNvSpPr/>
          <p:nvPr/>
        </p:nvSpPr>
        <p:spPr>
          <a:xfrm>
            <a:off x="5425059" y="7353964"/>
            <a:ext cx="484632" cy="201929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gauche 21">
            <a:extLst>
              <a:ext uri="{FF2B5EF4-FFF2-40B4-BE49-F238E27FC236}">
                <a16:creationId xmlns:a16="http://schemas.microsoft.com/office/drawing/2014/main" id="{2AE100A3-CB86-C6D6-B28C-218EBF1B56D2}"/>
              </a:ext>
            </a:extLst>
          </p:cNvPr>
          <p:cNvSpPr/>
          <p:nvPr/>
        </p:nvSpPr>
        <p:spPr>
          <a:xfrm>
            <a:off x="3184672" y="9982200"/>
            <a:ext cx="825352" cy="3550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9192810"/>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B2CDC-9C11-ADB1-3945-1ED8A7033ED7}"/>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56A1A540-0E50-3BD5-6537-ADA57C195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a:extLst>
              <a:ext uri="{FF2B5EF4-FFF2-40B4-BE49-F238E27FC236}">
                <a16:creationId xmlns:a16="http://schemas.microsoft.com/office/drawing/2014/main" id="{3C71166B-295A-34FD-B423-54841CB8F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17" y="5641299"/>
            <a:ext cx="10964964" cy="385201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0DE5C29E-F3A2-D9DD-CAF4-B1D299FA5216}"/>
              </a:ext>
            </a:extLst>
          </p:cNvPr>
          <p:cNvSpPr txBox="1"/>
          <p:nvPr/>
        </p:nvSpPr>
        <p:spPr>
          <a:xfrm>
            <a:off x="680937" y="4516714"/>
            <a:ext cx="8560340" cy="923330"/>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300" b="1"/>
              <a:t>Etape 3 : Je génère le rapport de synthèse validé par le Médecin Coordonnateur </a:t>
            </a:r>
            <a:r>
              <a:rPr lang="fr-FR" sz="1300"/>
              <a:t> </a:t>
            </a:r>
            <a:r>
              <a:rPr lang="fr-FR" sz="1300" b="1"/>
              <a:t>  </a:t>
            </a:r>
            <a:endParaRPr lang="en-US" sz="1300"/>
          </a:p>
        </p:txBody>
      </p:sp>
      <p:sp>
        <p:nvSpPr>
          <p:cNvPr id="3" name="Espace réservé du numéro de diapositive 3">
            <a:extLst>
              <a:ext uri="{FF2B5EF4-FFF2-40B4-BE49-F238E27FC236}">
                <a16:creationId xmlns:a16="http://schemas.microsoft.com/office/drawing/2014/main" id="{D3B02BA8-B810-3073-21B2-46A5A0772B3C}"/>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31</a:t>
            </a:fld>
            <a:endParaRPr lang="en-US"/>
          </a:p>
        </p:txBody>
      </p:sp>
      <p:grpSp>
        <p:nvGrpSpPr>
          <p:cNvPr id="4" name="Groupe 3">
            <a:extLst>
              <a:ext uri="{FF2B5EF4-FFF2-40B4-BE49-F238E27FC236}">
                <a16:creationId xmlns:a16="http://schemas.microsoft.com/office/drawing/2014/main" id="{F164310E-1838-6C66-507A-5655F4319F2C}"/>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A741C54F-5C53-120A-8FB6-F3A6179E2D5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0" name="Graphique 3" descr="Logement avec un remplissage uni">
              <a:hlinkClick r:id="rId4" action="ppaction://hlinksldjump"/>
              <a:extLst>
                <a:ext uri="{FF2B5EF4-FFF2-40B4-BE49-F238E27FC236}">
                  <a16:creationId xmlns:a16="http://schemas.microsoft.com/office/drawing/2014/main" id="{C096DBE1-1DE6-0B35-3B1B-4CD7E2B12D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8" name="Oval 2">
            <a:extLst>
              <a:ext uri="{FF2B5EF4-FFF2-40B4-BE49-F238E27FC236}">
                <a16:creationId xmlns:a16="http://schemas.microsoft.com/office/drawing/2014/main" id="{5BCA0568-F9C1-1CBF-C774-1B375101D402}"/>
              </a:ext>
            </a:extLst>
          </p:cNvPr>
          <p:cNvSpPr/>
          <p:nvPr/>
        </p:nvSpPr>
        <p:spPr>
          <a:xfrm>
            <a:off x="3000375" y="33297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924703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3C9C9-EADB-5E44-42C3-6A23B88D1F0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9F1FEDB-068C-E900-E84C-E4F4E7768178}"/>
              </a:ext>
            </a:extLst>
          </p:cNvPr>
          <p:cNvSpPr txBox="1"/>
          <p:nvPr/>
        </p:nvSpPr>
        <p:spPr>
          <a:xfrm>
            <a:off x="531778" y="1783712"/>
            <a:ext cx="11128442" cy="4396075"/>
          </a:xfrm>
          <a:prstGeom prst="rect">
            <a:avLst/>
          </a:prstGeom>
          <a:noFill/>
        </p:spPr>
        <p:txBody>
          <a:bodyPr wrap="square" rtlCol="0">
            <a:spAutoFit/>
          </a:bodyPr>
          <a:lstStyle/>
          <a:p>
            <a:pPr fontAlgn="base">
              <a:spcBef>
                <a:spcPts val="400"/>
              </a:spcBef>
            </a:pPr>
            <a:r>
              <a:rPr lang="fr-FR" sz="1600" b="1">
                <a:solidFill>
                  <a:srgbClr val="7030A0"/>
                </a:solidFill>
              </a:rPr>
              <a:t>1. Réglementation actuelle </a:t>
            </a:r>
          </a:p>
          <a:p>
            <a:pPr fontAlgn="base">
              <a:spcBef>
                <a:spcPts val="400"/>
              </a:spcBef>
            </a:pPr>
            <a:endParaRPr lang="fr-FR" b="1">
              <a:solidFill>
                <a:srgbClr val="7030A0"/>
              </a:solidFill>
            </a:endParaRPr>
          </a:p>
          <a:p>
            <a:pPr fontAlgn="base">
              <a:spcAft>
                <a:spcPts val="1000"/>
              </a:spcAft>
            </a:pPr>
            <a:r>
              <a:rPr lang="fr-FR" sz="1300" b="1">
                <a:solidFill>
                  <a:srgbClr val="000000"/>
                </a:solidFill>
              </a:rPr>
              <a:t>Qu’est-ce que le Rapport d’Activités Médicales Annuel ?</a:t>
            </a:r>
            <a:r>
              <a:rPr lang="fr-FR" sz="1300">
                <a:solidFill>
                  <a:srgbClr val="000000"/>
                </a:solidFill>
              </a:rPr>
              <a:t> </a:t>
            </a:r>
          </a:p>
          <a:p>
            <a:pPr fontAlgn="base">
              <a:spcAft>
                <a:spcPts val="1000"/>
              </a:spcAft>
            </a:pPr>
            <a:r>
              <a:rPr lang="fr-FR" sz="1300">
                <a:solidFill>
                  <a:srgbClr val="000000"/>
                </a:solidFill>
              </a:rPr>
              <a:t>Le Rapport d’Activités Médicales Annuel (RAMA) est inscrit dans le Code d’action sociale et des familles (D312-158), comme étant la mission N°9 du médecin coordonnateur. </a:t>
            </a:r>
          </a:p>
          <a:p>
            <a:pPr fontAlgn="base">
              <a:spcAft>
                <a:spcPts val="1000"/>
              </a:spcAft>
            </a:pPr>
            <a:r>
              <a:rPr lang="fr-FR" sz="1300">
                <a:solidFill>
                  <a:srgbClr val="000000"/>
                </a:solidFill>
              </a:rPr>
              <a:t>Ce rapport, réalisé par le médecin coordonnateur avec le concours de l'équipe soignante, conjointement signé par le directeur, retrace les modalités de la prise en charge des soins et l'évolution de l'état de dépendance et de santé des résidents. </a:t>
            </a:r>
          </a:p>
          <a:p>
            <a:pPr fontAlgn="base">
              <a:spcAft>
                <a:spcPts val="1000"/>
              </a:spcAft>
            </a:pPr>
            <a:r>
              <a:rPr lang="fr-FR" sz="1300" b="1" u="sng">
                <a:solidFill>
                  <a:srgbClr val="000000"/>
                </a:solidFill>
              </a:rPr>
              <a:t>Le </a:t>
            </a:r>
            <a:r>
              <a:rPr lang="fr-FR" sz="1300" b="1" u="sng">
                <a:solidFill>
                  <a:srgbClr val="000000"/>
                </a:solidFill>
                <a:hlinkClick r:id="rId2">
                  <a:extLst>
                    <a:ext uri="{A12FA001-AC4F-418D-AE19-62706E023703}">
                      <ahyp:hlinkClr xmlns:ahyp="http://schemas.microsoft.com/office/drawing/2018/hyperlinkcolor" val="tx"/>
                    </a:ext>
                  </a:extLst>
                </a:hlinkClick>
              </a:rPr>
              <a:t>décret n° 2026-68 du 6 février 2026</a:t>
            </a:r>
            <a:r>
              <a:rPr lang="fr-FR" sz="1300" b="1" u="sng">
                <a:solidFill>
                  <a:srgbClr val="000000"/>
                </a:solidFill>
              </a:rPr>
              <a:t> </a:t>
            </a:r>
            <a:r>
              <a:rPr lang="fr-FR" sz="1300">
                <a:solidFill>
                  <a:srgbClr val="000000"/>
                </a:solidFill>
              </a:rPr>
              <a:t>instaure un cadre règlementaire  pour la collecte et le traitement des données dans le cadre du RAMA. </a:t>
            </a:r>
          </a:p>
          <a:p>
            <a:pPr fontAlgn="base">
              <a:spcAft>
                <a:spcPts val="1000"/>
              </a:spcAft>
            </a:pPr>
            <a:r>
              <a:rPr lang="fr-FR" sz="1300" b="1" u="sng">
                <a:solidFill>
                  <a:srgbClr val="000000"/>
                </a:solidFill>
              </a:rPr>
              <a:t>L’ arrêté du 6 février 2026  </a:t>
            </a:r>
            <a:r>
              <a:rPr lang="fr-FR" sz="1300">
                <a:solidFill>
                  <a:srgbClr val="000000"/>
                </a:solidFill>
              </a:rPr>
              <a:t>fixe  le modèle type du rapport annuel d'activité médicale prévu à l'article D. 312-158 du code de l'action sociale et des familles</a:t>
            </a:r>
          </a:p>
          <a:p>
            <a:pPr fontAlgn="base">
              <a:spcAft>
                <a:spcPts val="1000"/>
              </a:spcAft>
            </a:pPr>
            <a:endParaRPr lang="fr-FR" sz="1300">
              <a:solidFill>
                <a:srgbClr val="000000"/>
              </a:solidFill>
            </a:endParaRPr>
          </a:p>
          <a:p>
            <a:pPr fontAlgn="base">
              <a:spcAft>
                <a:spcPts val="1000"/>
              </a:spcAft>
            </a:pPr>
            <a:endParaRPr lang="fr-FR" sz="1300">
              <a:solidFill>
                <a:srgbClr val="000000"/>
              </a:solidFill>
            </a:endParaRPr>
          </a:p>
          <a:p>
            <a:pPr fontAlgn="base">
              <a:spcAft>
                <a:spcPts val="1000"/>
              </a:spcAft>
            </a:pPr>
            <a:r>
              <a:rPr lang="fr-FR">
                <a:solidFill>
                  <a:srgbClr val="000000"/>
                </a:solidFill>
              </a:rPr>
              <a:t> </a:t>
            </a:r>
          </a:p>
          <a:p>
            <a:pPr fontAlgn="base">
              <a:spcBef>
                <a:spcPts val="400"/>
              </a:spcBef>
            </a:pPr>
            <a:r>
              <a:rPr lang="fr-FR" sz="1600" b="1">
                <a:solidFill>
                  <a:srgbClr val="7030A0"/>
                </a:solidFill>
              </a:rPr>
              <a:t>2. Contexte et enjeux </a:t>
            </a:r>
          </a:p>
          <a:p>
            <a:pPr fontAlgn="base">
              <a:spcBef>
                <a:spcPts val="400"/>
              </a:spcBef>
            </a:pPr>
            <a:endParaRPr lang="fr-FR" b="1">
              <a:solidFill>
                <a:srgbClr val="7030A0"/>
              </a:solidFill>
            </a:endParaRPr>
          </a:p>
        </p:txBody>
      </p:sp>
      <p:pic>
        <p:nvPicPr>
          <p:cNvPr id="13" name="Picture 2">
            <a:extLst>
              <a:ext uri="{FF2B5EF4-FFF2-40B4-BE49-F238E27FC236}">
                <a16:creationId xmlns:a16="http://schemas.microsoft.com/office/drawing/2014/main" id="{8E303FD2-7D5D-C0FB-0FF5-D1319A2CD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DA9B6577-A10D-A4DF-220E-2BD7209327BF}"/>
              </a:ext>
            </a:extLst>
          </p:cNvPr>
          <p:cNvSpPr txBox="1"/>
          <p:nvPr/>
        </p:nvSpPr>
        <p:spPr>
          <a:xfrm>
            <a:off x="972766" y="1218997"/>
            <a:ext cx="8910536" cy="369332"/>
          </a:xfrm>
          <a:prstGeom prst="rect">
            <a:avLst/>
          </a:prstGeom>
          <a:noFill/>
        </p:spPr>
        <p:txBody>
          <a:bodyPr wrap="square" rtlCol="0">
            <a:spAutoFit/>
          </a:bodyPr>
          <a:lstStyle/>
          <a:p>
            <a:r>
              <a:rPr lang="fr-FR" b="1">
                <a:solidFill>
                  <a:schemeClr val="accent6"/>
                </a:solidFill>
              </a:rPr>
              <a:t>I. Présentation du RAMA</a:t>
            </a:r>
            <a:endParaRPr lang="en-US" b="1">
              <a:solidFill>
                <a:schemeClr val="accent6"/>
              </a:solidFill>
            </a:endParaRPr>
          </a:p>
        </p:txBody>
      </p:sp>
      <p:sp>
        <p:nvSpPr>
          <p:cNvPr id="3" name="Rectangle 2">
            <a:extLst>
              <a:ext uri="{FF2B5EF4-FFF2-40B4-BE49-F238E27FC236}">
                <a16:creationId xmlns:a16="http://schemas.microsoft.com/office/drawing/2014/main" id="{A86C578A-B9FB-FC21-CE33-E6BDBE955194}"/>
              </a:ext>
            </a:extLst>
          </p:cNvPr>
          <p:cNvSpPr/>
          <p:nvPr/>
        </p:nvSpPr>
        <p:spPr>
          <a:xfrm>
            <a:off x="4384194" y="10289066"/>
            <a:ext cx="3791906" cy="282114"/>
          </a:xfrm>
          <a:prstGeom prst="rect">
            <a:avLst/>
          </a:prstGeom>
          <a:noFill/>
          <a:ln w="19050" cap="flat" cmpd="sng" algn="ctr">
            <a:noFill/>
            <a:prstDash val="solid"/>
            <a:miter lim="800000"/>
          </a:ln>
          <a:effectLst/>
        </p:spPr>
        <p:txBody>
          <a:bodyPr spcFirstLastPara="0" vert="horz" wrap="square" lIns="30480" tIns="30480" rIns="30480" bIns="30480" numCol="1" spcCol="1270" anchor="ctr" anchorCtr="0">
            <a:noAutofit/>
          </a:bodyPr>
          <a:lstStyle/>
          <a:p>
            <a:pPr algn="ctr"/>
            <a:r>
              <a:rPr lang="fr-FR" sz="1500" b="1"/>
              <a:t>Le RAMA est un outil d’aide pour :</a:t>
            </a:r>
          </a:p>
        </p:txBody>
      </p:sp>
      <p:sp>
        <p:nvSpPr>
          <p:cNvPr id="14" name="ZoneTexte 13">
            <a:extLst>
              <a:ext uri="{FF2B5EF4-FFF2-40B4-BE49-F238E27FC236}">
                <a16:creationId xmlns:a16="http://schemas.microsoft.com/office/drawing/2014/main" id="{2555E2B7-C850-0A48-36EB-6A044F89E511}"/>
              </a:ext>
            </a:extLst>
          </p:cNvPr>
          <p:cNvSpPr txBox="1"/>
          <p:nvPr/>
        </p:nvSpPr>
        <p:spPr>
          <a:xfrm>
            <a:off x="722278" y="11139551"/>
            <a:ext cx="3456000" cy="3325749"/>
          </a:xfrm>
          <a:prstGeom prst="rect">
            <a:avLst/>
          </a:prstGeom>
          <a:noFill/>
          <a:ln w="12700">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fr-F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fr-FR" sz="1400" b="1">
              <a:solidFill>
                <a:schemeClr val="tx1"/>
              </a:solidFill>
              <a:highlight>
                <a:srgbClr val="D1D536"/>
              </a:highlight>
            </a:endParaRPr>
          </a:p>
          <a:p>
            <a:pPr algn="ctr"/>
            <a:r>
              <a:rPr lang="fr-FR" sz="1400" b="1">
                <a:solidFill>
                  <a:schemeClr val="tx1"/>
                </a:solidFill>
                <a:highlight>
                  <a:srgbClr val="D1D536"/>
                </a:highlight>
              </a:rPr>
              <a:t>Les établissements</a:t>
            </a:r>
          </a:p>
          <a:p>
            <a:endParaRPr lang="fr-FR" sz="1300">
              <a:solidFill>
                <a:schemeClr val="tx1"/>
              </a:solidFill>
            </a:endParaRPr>
          </a:p>
          <a:p>
            <a:r>
              <a:rPr lang="fr-FR" sz="1300">
                <a:solidFill>
                  <a:schemeClr val="tx1"/>
                </a:solidFill>
              </a:rPr>
              <a:t>Le RAMA permet au </a:t>
            </a:r>
            <a:r>
              <a:rPr lang="fr-FR" sz="1300" b="1">
                <a:solidFill>
                  <a:schemeClr val="tx1"/>
                </a:solidFill>
              </a:rPr>
              <a:t>médecin coordonnateur</a:t>
            </a:r>
            <a:r>
              <a:rPr lang="fr-FR" sz="1300">
                <a:solidFill>
                  <a:schemeClr val="tx1"/>
                </a:solidFill>
              </a:rPr>
              <a:t>, au </a:t>
            </a:r>
            <a:r>
              <a:rPr lang="fr-FR" sz="1300" b="1">
                <a:solidFill>
                  <a:schemeClr val="tx1"/>
                </a:solidFill>
              </a:rPr>
              <a:t>directeur et gestionnaire </a:t>
            </a:r>
          </a:p>
          <a:p>
            <a:endParaRPr lang="fr-FR" sz="1300" b="1">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De </a:t>
            </a:r>
            <a:r>
              <a:rPr lang="fr-FR" sz="1300" b="1">
                <a:solidFill>
                  <a:schemeClr val="tx1"/>
                </a:solidFill>
              </a:rPr>
              <a:t>mieux connaître le fonctionnement de l’établissement  et la population hébergée</a:t>
            </a:r>
            <a:endParaRPr lang="fr-FR" sz="1300" b="1">
              <a:solidFill>
                <a:schemeClr val="tx1"/>
              </a:solidFill>
              <a:ea typeface="Calibri"/>
              <a:cs typeface="Calibri"/>
            </a:endParaRPr>
          </a:p>
          <a:p>
            <a:pPr marL="171450" indent="-171450">
              <a:buClr>
                <a:srgbClr val="D1D536"/>
              </a:buClr>
              <a:buSzPct val="100000"/>
              <a:buFont typeface="Wingdings" panose="05000000000000000000" pitchFamily="2" charset="2"/>
              <a:buChar char="Ø"/>
            </a:pPr>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D’avoir un </a:t>
            </a:r>
            <a:r>
              <a:rPr lang="fr-FR" sz="1300" b="1">
                <a:solidFill>
                  <a:schemeClr val="tx1"/>
                </a:solidFill>
              </a:rPr>
              <a:t>outil de pilotage </a:t>
            </a:r>
            <a:r>
              <a:rPr lang="fr-FR" sz="1300">
                <a:solidFill>
                  <a:schemeClr val="tx1"/>
                </a:solidFill>
              </a:rPr>
              <a:t>permettant :</a:t>
            </a:r>
            <a:endParaRPr lang="fr-FR" sz="1300">
              <a:solidFill>
                <a:schemeClr val="tx1"/>
              </a:solidFill>
              <a:ea typeface="Calibri"/>
              <a:cs typeface="Calibri"/>
            </a:endParaRPr>
          </a:p>
          <a:p>
            <a:pPr>
              <a:buClr>
                <a:srgbClr val="D1D536"/>
              </a:buClr>
              <a:buSzPct val="100000"/>
            </a:pPr>
            <a:r>
              <a:rPr lang="fr-FR" sz="1300">
                <a:solidFill>
                  <a:schemeClr val="tx1"/>
                </a:solidFill>
              </a:rPr>
              <a:t>      - un suivi annuel de l'adéquation entre    </a:t>
            </a:r>
            <a:endParaRPr lang="fr-FR" sz="1300">
              <a:solidFill>
                <a:schemeClr val="tx1"/>
              </a:solidFill>
              <a:ea typeface="Calibri"/>
              <a:cs typeface="Calibri"/>
            </a:endParaRPr>
          </a:p>
          <a:p>
            <a:pPr>
              <a:buClr>
                <a:srgbClr val="D1D536"/>
              </a:buClr>
              <a:buSzPct val="100000"/>
            </a:pPr>
            <a:r>
              <a:rPr lang="fr-FR" sz="1300">
                <a:solidFill>
                  <a:schemeClr val="tx1"/>
                </a:solidFill>
              </a:rPr>
              <a:t>        les besoins des résidents et les ETP des </a:t>
            </a:r>
            <a:endParaRPr lang="fr-FR" sz="1300">
              <a:solidFill>
                <a:schemeClr val="tx1"/>
              </a:solidFill>
              <a:ea typeface="Calibri"/>
              <a:cs typeface="Calibri"/>
            </a:endParaRPr>
          </a:p>
          <a:p>
            <a:pPr>
              <a:buClr>
                <a:srgbClr val="D1D536"/>
              </a:buClr>
              <a:buSzPct val="100000"/>
            </a:pPr>
            <a:r>
              <a:rPr lang="fr-FR" sz="1300">
                <a:solidFill>
                  <a:schemeClr val="tx1"/>
                </a:solidFill>
              </a:rPr>
              <a:t>       professionnels présents </a:t>
            </a:r>
            <a:endParaRPr lang="fr-FR" sz="1300">
              <a:solidFill>
                <a:schemeClr val="tx1"/>
              </a:solidFill>
              <a:ea typeface="Calibri"/>
              <a:cs typeface="Calibri"/>
            </a:endParaRPr>
          </a:p>
          <a:p>
            <a:pPr marL="0" lvl="1">
              <a:buClr>
                <a:srgbClr val="D1D536"/>
              </a:buClr>
              <a:buSzPct val="100000"/>
            </a:pPr>
            <a:r>
              <a:rPr lang="fr-FR" sz="1300">
                <a:solidFill>
                  <a:schemeClr val="tx1"/>
                </a:solidFill>
              </a:rPr>
              <a:t>      - une base de discussion solide et </a:t>
            </a:r>
            <a:endParaRPr lang="fr-FR" sz="1300">
              <a:solidFill>
                <a:schemeClr val="tx1"/>
              </a:solidFill>
              <a:ea typeface="Calibri"/>
              <a:cs typeface="Calibri"/>
            </a:endParaRPr>
          </a:p>
          <a:p>
            <a:pPr marL="0" lvl="1">
              <a:buClr>
                <a:srgbClr val="D1D536"/>
              </a:buClr>
              <a:buSzPct val="100000"/>
            </a:pPr>
            <a:r>
              <a:rPr lang="fr-FR" sz="1300">
                <a:solidFill>
                  <a:schemeClr val="tx1"/>
                </a:solidFill>
              </a:rPr>
              <a:t>       argumentée pour la négociation du CPOM</a:t>
            </a:r>
            <a:endParaRPr lang="fr-FR" sz="1300">
              <a:solidFill>
                <a:schemeClr val="tx1"/>
              </a:solidFill>
              <a:ea typeface="Calibri"/>
              <a:cs typeface="Calibri"/>
            </a:endParaRPr>
          </a:p>
        </p:txBody>
      </p:sp>
      <p:sp>
        <p:nvSpPr>
          <p:cNvPr id="15" name="ZoneTexte 14">
            <a:extLst>
              <a:ext uri="{FF2B5EF4-FFF2-40B4-BE49-F238E27FC236}">
                <a16:creationId xmlns:a16="http://schemas.microsoft.com/office/drawing/2014/main" id="{334DA1A8-C28B-6B5D-B038-44B1BA4FEE80}"/>
              </a:ext>
            </a:extLst>
          </p:cNvPr>
          <p:cNvSpPr txBox="1"/>
          <p:nvPr/>
        </p:nvSpPr>
        <p:spPr>
          <a:xfrm>
            <a:off x="8012808" y="11146537"/>
            <a:ext cx="3456000" cy="3325751"/>
          </a:xfrm>
          <a:prstGeom prst="rect">
            <a:avLst/>
          </a:prstGeom>
          <a:noFill/>
          <a:ln w="12700">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fr-F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sz="1400" b="1">
                <a:solidFill>
                  <a:schemeClr val="tx1"/>
                </a:solidFill>
                <a:highlight>
                  <a:srgbClr val="D1D536"/>
                </a:highlight>
              </a:rPr>
              <a:t>Les chercheurs</a:t>
            </a:r>
          </a:p>
          <a:p>
            <a:endParaRPr lang="fr-FR" sz="1300">
              <a:solidFill>
                <a:schemeClr val="tx1"/>
              </a:solidFill>
            </a:endParaRPr>
          </a:p>
          <a:p>
            <a:r>
              <a:rPr lang="fr-FR" sz="1300">
                <a:solidFill>
                  <a:schemeClr val="tx1"/>
                </a:solidFill>
              </a:rPr>
              <a:t>Le RAMA permet aux </a:t>
            </a:r>
            <a:r>
              <a:rPr lang="fr-FR" sz="1300" b="1">
                <a:solidFill>
                  <a:schemeClr val="tx1"/>
                </a:solidFill>
              </a:rPr>
              <a:t>organismes de recherche</a:t>
            </a:r>
            <a:r>
              <a:rPr lang="fr-FR" sz="1300">
                <a:solidFill>
                  <a:schemeClr val="tx1"/>
                </a:solidFill>
              </a:rPr>
              <a:t> :</a:t>
            </a:r>
          </a:p>
          <a:p>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D’avoir des </a:t>
            </a:r>
            <a:r>
              <a:rPr lang="fr-FR" sz="1300" b="1">
                <a:solidFill>
                  <a:schemeClr val="tx1"/>
                </a:solidFill>
              </a:rPr>
              <a:t>données épidémiologiques</a:t>
            </a:r>
          </a:p>
          <a:p>
            <a:pPr marL="171450" indent="-171450">
              <a:buClr>
                <a:srgbClr val="D1D536"/>
              </a:buClr>
              <a:buSzPct val="100000"/>
              <a:buFont typeface="Wingdings" panose="05000000000000000000" pitchFamily="2" charset="2"/>
              <a:buChar char="Ø"/>
            </a:pPr>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De </a:t>
            </a:r>
            <a:r>
              <a:rPr lang="fr-FR" sz="1300" b="1">
                <a:solidFill>
                  <a:schemeClr val="tx1"/>
                </a:solidFill>
              </a:rPr>
              <a:t>comparer les régions</a:t>
            </a:r>
          </a:p>
          <a:p>
            <a:pPr marL="171450" indent="-171450">
              <a:buClr>
                <a:srgbClr val="D1D536"/>
              </a:buClr>
              <a:buSzPct val="100000"/>
              <a:buFont typeface="Wingdings" panose="05000000000000000000" pitchFamily="2" charset="2"/>
              <a:buChar char="Ø"/>
            </a:pPr>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De suivre la </a:t>
            </a:r>
            <a:r>
              <a:rPr lang="fr-FR" sz="1300" b="1">
                <a:solidFill>
                  <a:schemeClr val="tx1"/>
                </a:solidFill>
              </a:rPr>
              <a:t>mise en place de procédures qualité</a:t>
            </a:r>
            <a:r>
              <a:rPr lang="fr-FR" sz="1300">
                <a:solidFill>
                  <a:schemeClr val="tx1"/>
                </a:solidFill>
              </a:rPr>
              <a:t> au travers de la qualité du codage</a:t>
            </a:r>
          </a:p>
          <a:p>
            <a:endParaRPr lang="fr-FR" sz="1300">
              <a:solidFill>
                <a:schemeClr val="tx1"/>
              </a:solidFill>
            </a:endParaRPr>
          </a:p>
        </p:txBody>
      </p:sp>
      <p:sp>
        <p:nvSpPr>
          <p:cNvPr id="16" name="Rectangle 15">
            <a:extLst>
              <a:ext uri="{FF2B5EF4-FFF2-40B4-BE49-F238E27FC236}">
                <a16:creationId xmlns:a16="http://schemas.microsoft.com/office/drawing/2014/main" id="{1900FFBF-56E9-7A3D-3F29-92EA59DD862C}"/>
              </a:ext>
            </a:extLst>
          </p:cNvPr>
          <p:cNvSpPr/>
          <p:nvPr/>
        </p:nvSpPr>
        <p:spPr>
          <a:xfrm>
            <a:off x="4370991" y="11139551"/>
            <a:ext cx="3456000" cy="3325751"/>
          </a:xfrm>
          <a:prstGeom prst="rect">
            <a:avLst/>
          </a:prstGeom>
          <a:noFill/>
          <a:ln w="12700">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fr-FR" sz="1400" b="1">
              <a:solidFill>
                <a:schemeClr val="tx1"/>
              </a:solidFill>
              <a:highlight>
                <a:srgbClr val="D1D536"/>
              </a:highlight>
            </a:endParaRPr>
          </a:p>
          <a:p>
            <a:pPr algn="ctr"/>
            <a:r>
              <a:rPr lang="fr-FR" sz="1400" b="1">
                <a:solidFill>
                  <a:schemeClr val="tx1"/>
                </a:solidFill>
                <a:highlight>
                  <a:srgbClr val="D1D536"/>
                </a:highlight>
              </a:rPr>
              <a:t>Les tutelles </a:t>
            </a:r>
          </a:p>
          <a:p>
            <a:pPr algn="ctr"/>
            <a:endParaRPr lang="fr-FR" sz="1300" b="1">
              <a:solidFill>
                <a:schemeClr val="tx1"/>
              </a:solidFill>
            </a:endParaRPr>
          </a:p>
          <a:p>
            <a:pPr algn="l"/>
            <a:r>
              <a:rPr lang="fr-FR" sz="1300">
                <a:solidFill>
                  <a:schemeClr val="tx1"/>
                </a:solidFill>
              </a:rPr>
              <a:t>Le RAMA permet à </a:t>
            </a:r>
            <a:r>
              <a:rPr lang="fr-FR" sz="1300" b="1">
                <a:solidFill>
                  <a:schemeClr val="tx1"/>
                </a:solidFill>
              </a:rPr>
              <a:t>l’ARS</a:t>
            </a:r>
            <a:r>
              <a:rPr lang="fr-FR" sz="1300">
                <a:solidFill>
                  <a:schemeClr val="tx1"/>
                </a:solidFill>
              </a:rPr>
              <a:t> et au </a:t>
            </a:r>
            <a:r>
              <a:rPr lang="fr-FR" sz="1300" b="1">
                <a:solidFill>
                  <a:schemeClr val="tx1"/>
                </a:solidFill>
              </a:rPr>
              <a:t>département </a:t>
            </a:r>
            <a:r>
              <a:rPr lang="fr-FR" sz="1300">
                <a:solidFill>
                  <a:schemeClr val="tx1"/>
                </a:solidFill>
              </a:rPr>
              <a:t>:</a:t>
            </a:r>
          </a:p>
          <a:p>
            <a:pPr algn="l"/>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De connaitre le </a:t>
            </a:r>
            <a:r>
              <a:rPr lang="fr-FR" sz="1300" b="1">
                <a:solidFill>
                  <a:schemeClr val="tx1"/>
                </a:solidFill>
              </a:rPr>
              <a:t>fonctionnement de l’établissement</a:t>
            </a:r>
          </a:p>
          <a:p>
            <a:pPr marL="171450" indent="-171450">
              <a:buClr>
                <a:srgbClr val="D1D536"/>
              </a:buClr>
              <a:buSzPct val="100000"/>
              <a:buFont typeface="Wingdings" panose="05000000000000000000" pitchFamily="2" charset="2"/>
              <a:buChar char="Ø"/>
            </a:pPr>
            <a:endParaRPr lang="fr-FR" sz="1300" b="1">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De </a:t>
            </a:r>
            <a:r>
              <a:rPr lang="fr-FR" sz="1300" b="1">
                <a:solidFill>
                  <a:schemeClr val="tx1"/>
                </a:solidFill>
              </a:rPr>
              <a:t>connaitre la population hébergée, pour adapter la politique de santé aux besoins des populations </a:t>
            </a:r>
            <a:r>
              <a:rPr lang="fr-FR" sz="1300">
                <a:solidFill>
                  <a:schemeClr val="tx1"/>
                </a:solidFill>
              </a:rPr>
              <a:t>(création de PASA, UHR)</a:t>
            </a:r>
          </a:p>
          <a:p>
            <a:pPr marL="171450" indent="-171450">
              <a:buClr>
                <a:srgbClr val="D1D536"/>
              </a:buClr>
              <a:buSzPct val="100000"/>
              <a:buFont typeface="Wingdings" panose="05000000000000000000" pitchFamily="2" charset="2"/>
              <a:buChar char="Ø"/>
            </a:pPr>
            <a:endParaRPr lang="fr-FR" sz="1300">
              <a:solidFill>
                <a:schemeClr val="tx1"/>
              </a:solidFill>
            </a:endParaRPr>
          </a:p>
          <a:p>
            <a:pPr marL="171450" indent="-171450">
              <a:buClr>
                <a:srgbClr val="D1D536"/>
              </a:buClr>
              <a:buSzPct val="100000"/>
              <a:buFont typeface="Wingdings" panose="05000000000000000000" pitchFamily="2" charset="2"/>
              <a:buChar char="Ø"/>
            </a:pPr>
            <a:r>
              <a:rPr lang="fr-FR" sz="1300">
                <a:solidFill>
                  <a:schemeClr val="tx1"/>
                </a:solidFill>
              </a:rPr>
              <a:t>D’avoir un </a:t>
            </a:r>
            <a:r>
              <a:rPr lang="fr-FR" sz="1300" b="1">
                <a:solidFill>
                  <a:schemeClr val="tx1"/>
                </a:solidFill>
              </a:rPr>
              <a:t>outil de pilotage </a:t>
            </a:r>
            <a:r>
              <a:rPr lang="fr-FR" sz="1300">
                <a:solidFill>
                  <a:schemeClr val="tx1"/>
                </a:solidFill>
              </a:rPr>
              <a:t>pour la négociation CPOM</a:t>
            </a:r>
          </a:p>
        </p:txBody>
      </p:sp>
      <p:sp>
        <p:nvSpPr>
          <p:cNvPr id="12" name="ZoneTexte 11">
            <a:extLst>
              <a:ext uri="{FF2B5EF4-FFF2-40B4-BE49-F238E27FC236}">
                <a16:creationId xmlns:a16="http://schemas.microsoft.com/office/drawing/2014/main" id="{4229AD57-2CE3-04FA-1DFF-44A3EAE55E17}"/>
              </a:ext>
            </a:extLst>
          </p:cNvPr>
          <p:cNvSpPr txBox="1"/>
          <p:nvPr/>
        </p:nvSpPr>
        <p:spPr>
          <a:xfrm>
            <a:off x="531778" y="9710256"/>
            <a:ext cx="6097604" cy="338554"/>
          </a:xfrm>
          <a:prstGeom prst="rect">
            <a:avLst/>
          </a:prstGeom>
          <a:noFill/>
        </p:spPr>
        <p:txBody>
          <a:bodyPr wrap="square">
            <a:spAutoFit/>
          </a:bodyPr>
          <a:lstStyle/>
          <a:p>
            <a:pPr fontAlgn="base">
              <a:spcBef>
                <a:spcPts val="400"/>
              </a:spcBef>
            </a:pPr>
            <a:r>
              <a:rPr lang="fr-FR" sz="1600" b="1">
                <a:solidFill>
                  <a:srgbClr val="7030A0"/>
                </a:solidFill>
              </a:rPr>
              <a:t>3. Objectifs du RAMA</a:t>
            </a:r>
          </a:p>
        </p:txBody>
      </p:sp>
      <p:graphicFrame>
        <p:nvGraphicFramePr>
          <p:cNvPr id="21" name="Tableau 20">
            <a:extLst>
              <a:ext uri="{FF2B5EF4-FFF2-40B4-BE49-F238E27FC236}">
                <a16:creationId xmlns:a16="http://schemas.microsoft.com/office/drawing/2014/main" id="{FCE85CB0-63D8-5CCA-2695-3D89759C53BD}"/>
              </a:ext>
            </a:extLst>
          </p:cNvPr>
          <p:cNvGraphicFramePr>
            <a:graphicFrameLocks noGrp="1"/>
          </p:cNvGraphicFramePr>
          <p:nvPr>
            <p:extLst>
              <p:ext uri="{D42A27DB-BD31-4B8C-83A1-F6EECF244321}">
                <p14:modId xmlns:p14="http://schemas.microsoft.com/office/powerpoint/2010/main" val="311920910"/>
              </p:ext>
            </p:extLst>
          </p:nvPr>
        </p:nvGraphicFramePr>
        <p:xfrm>
          <a:off x="531778" y="5082261"/>
          <a:ext cx="3839213" cy="3846408"/>
        </p:xfrm>
        <a:graphic>
          <a:graphicData uri="http://schemas.openxmlformats.org/drawingml/2006/table">
            <a:tbl>
              <a:tblPr firstRow="1" bandRow="1">
                <a:tableStyleId>{5C22544A-7EE6-4342-B048-85BDC9FD1C3A}</a:tableStyleId>
              </a:tblPr>
              <a:tblGrid>
                <a:gridCol w="3839213">
                  <a:extLst>
                    <a:ext uri="{9D8B030D-6E8A-4147-A177-3AD203B41FA5}">
                      <a16:colId xmlns:a16="http://schemas.microsoft.com/office/drawing/2014/main" val="225239721"/>
                    </a:ext>
                  </a:extLst>
                </a:gridCol>
              </a:tblGrid>
              <a:tr h="404258">
                <a:tc>
                  <a:txBody>
                    <a:bodyPr/>
                    <a:lstStyle/>
                    <a:p>
                      <a:pPr algn="ctr"/>
                      <a:r>
                        <a:rPr lang="fr-FR" sz="1400">
                          <a:solidFill>
                            <a:schemeClr val="bg1"/>
                          </a:solidFill>
                        </a:rPr>
                        <a:t>Contexte</a:t>
                      </a:r>
                      <a:endParaRPr lang="en-US" sz="14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773558714"/>
                  </a:ext>
                </a:extLst>
              </a:tr>
              <a:tr h="3442150">
                <a:tc>
                  <a:txBody>
                    <a:bodyPr/>
                    <a:lstStyle/>
                    <a:p>
                      <a:pPr algn="l" fontAlgn="base">
                        <a:spcAft>
                          <a:spcPts val="1000"/>
                        </a:spcAft>
                      </a:pPr>
                      <a:r>
                        <a:rPr lang="fr-FR" sz="1300" b="1">
                          <a:solidFill>
                            <a:srgbClr val="000000"/>
                          </a:solidFill>
                          <a:highlight>
                            <a:srgbClr val="FFFFFF"/>
                          </a:highlight>
                        </a:rPr>
                        <a:t>Constat national :</a:t>
                      </a:r>
                      <a:r>
                        <a:rPr lang="fr-FR" sz="1300">
                          <a:solidFill>
                            <a:srgbClr val="000000"/>
                          </a:solidFill>
                          <a:highlight>
                            <a:srgbClr val="FFFFFF"/>
                          </a:highlight>
                        </a:rPr>
                        <a:t> </a:t>
                      </a:r>
                    </a:p>
                    <a:p>
                      <a:pPr marL="285750" indent="-285750" algn="l" fontAlgn="base">
                        <a:buFont typeface="Courier New" panose="02070309020205020404" pitchFamily="49" charset="0"/>
                        <a:buChar char="o"/>
                      </a:pPr>
                      <a:r>
                        <a:rPr lang="fr-FR" sz="1300" b="1">
                          <a:solidFill>
                            <a:srgbClr val="000000"/>
                          </a:solidFill>
                          <a:highlight>
                            <a:srgbClr val="FFFFFF"/>
                          </a:highlight>
                        </a:rPr>
                        <a:t>Absence de format standardisé </a:t>
                      </a:r>
                      <a:r>
                        <a:rPr lang="fr-FR" sz="1300">
                          <a:solidFill>
                            <a:srgbClr val="000000"/>
                          </a:solidFill>
                          <a:highlight>
                            <a:srgbClr val="FFFFFF"/>
                          </a:highlight>
                        </a:rPr>
                        <a:t> </a:t>
                      </a:r>
                    </a:p>
                    <a:p>
                      <a:pPr marL="285750" indent="-285750" algn="l" fontAlgn="base">
                        <a:buFont typeface="Courier New" panose="02070309020205020404" pitchFamily="49" charset="0"/>
                        <a:buChar char="o"/>
                      </a:pPr>
                      <a:r>
                        <a:rPr lang="fr-FR" sz="1300" b="1">
                          <a:solidFill>
                            <a:srgbClr val="000000"/>
                          </a:solidFill>
                          <a:highlight>
                            <a:srgbClr val="FFFFFF"/>
                          </a:highlight>
                        </a:rPr>
                        <a:t>Manque d’harmonisation du contenu </a:t>
                      </a:r>
                      <a:r>
                        <a:rPr lang="fr-FR" sz="1300">
                          <a:solidFill>
                            <a:srgbClr val="000000"/>
                          </a:solidFill>
                          <a:highlight>
                            <a:srgbClr val="FFFFFF"/>
                          </a:highlight>
                        </a:rPr>
                        <a:t>entre établissements  </a:t>
                      </a:r>
                    </a:p>
                    <a:p>
                      <a:pPr marL="285750" indent="-285750" algn="l" fontAlgn="base">
                        <a:buFont typeface="Courier New" panose="02070309020205020404" pitchFamily="49" charset="0"/>
                        <a:buChar char="o"/>
                      </a:pPr>
                      <a:r>
                        <a:rPr lang="fr-FR" sz="1300" b="1">
                          <a:solidFill>
                            <a:srgbClr val="000000"/>
                          </a:solidFill>
                          <a:highlight>
                            <a:srgbClr val="FFFFFF"/>
                          </a:highlight>
                        </a:rPr>
                        <a:t>Transmission inconstante</a:t>
                      </a:r>
                      <a:r>
                        <a:rPr lang="fr-FR" sz="1300">
                          <a:solidFill>
                            <a:srgbClr val="000000"/>
                          </a:solidFill>
                          <a:highlight>
                            <a:srgbClr val="FFFFFF"/>
                          </a:highlight>
                        </a:rPr>
                        <a:t> aux tutelles  </a:t>
                      </a:r>
                    </a:p>
                    <a:p>
                      <a:pPr marL="285750" indent="-285750" algn="l" fontAlgn="base">
                        <a:buFont typeface="Courier New" panose="02070309020205020404" pitchFamily="49" charset="0"/>
                        <a:buChar char="o"/>
                      </a:pPr>
                      <a:r>
                        <a:rPr lang="fr-FR" sz="1300" b="1">
                          <a:solidFill>
                            <a:srgbClr val="000000"/>
                          </a:solidFill>
                          <a:highlight>
                            <a:srgbClr val="FFFFFF"/>
                          </a:highlight>
                        </a:rPr>
                        <a:t>Manque d’alignement entre des initiatives régionales </a:t>
                      </a:r>
                      <a:r>
                        <a:rPr lang="fr-FR" sz="1300">
                          <a:solidFill>
                            <a:srgbClr val="000000"/>
                          </a:solidFill>
                          <a:highlight>
                            <a:srgbClr val="FFFFFF"/>
                          </a:highlight>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982825"/>
                  </a:ext>
                </a:extLst>
              </a:tr>
            </a:tbl>
          </a:graphicData>
        </a:graphic>
      </p:graphicFrame>
      <p:sp>
        <p:nvSpPr>
          <p:cNvPr id="22" name="Flèche : droite 21">
            <a:extLst>
              <a:ext uri="{FF2B5EF4-FFF2-40B4-BE49-F238E27FC236}">
                <a16:creationId xmlns:a16="http://schemas.microsoft.com/office/drawing/2014/main" id="{EAC97BDE-798F-BCCE-CD47-557B3BC22F40}"/>
              </a:ext>
            </a:extLst>
          </p:cNvPr>
          <p:cNvSpPr/>
          <p:nvPr/>
        </p:nvSpPr>
        <p:spPr>
          <a:xfrm>
            <a:off x="4812224" y="5114528"/>
            <a:ext cx="355600" cy="368300"/>
          </a:xfrm>
          <a:prstGeom prst="rightArrow">
            <a:avLst/>
          </a:prstGeom>
          <a:solidFill>
            <a:srgbClr val="D1D536"/>
          </a:solidFill>
          <a:ln>
            <a:solidFill>
              <a:srgbClr val="D1D5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ableau 22">
            <a:extLst>
              <a:ext uri="{FF2B5EF4-FFF2-40B4-BE49-F238E27FC236}">
                <a16:creationId xmlns:a16="http://schemas.microsoft.com/office/drawing/2014/main" id="{22A40940-F493-445A-7605-05555E86F847}"/>
              </a:ext>
            </a:extLst>
          </p:cNvPr>
          <p:cNvGraphicFramePr>
            <a:graphicFrameLocks noGrp="1"/>
          </p:cNvGraphicFramePr>
          <p:nvPr>
            <p:extLst>
              <p:ext uri="{D42A27DB-BD31-4B8C-83A1-F6EECF244321}">
                <p14:modId xmlns:p14="http://schemas.microsoft.com/office/powerpoint/2010/main" val="104513242"/>
              </p:ext>
            </p:extLst>
          </p:nvPr>
        </p:nvGraphicFramePr>
        <p:xfrm>
          <a:off x="5405584" y="5082261"/>
          <a:ext cx="6254635" cy="3846408"/>
        </p:xfrm>
        <a:graphic>
          <a:graphicData uri="http://schemas.openxmlformats.org/drawingml/2006/table">
            <a:tbl>
              <a:tblPr firstRow="1" bandRow="1">
                <a:tableStyleId>{5C22544A-7EE6-4342-B048-85BDC9FD1C3A}</a:tableStyleId>
              </a:tblPr>
              <a:tblGrid>
                <a:gridCol w="6254635">
                  <a:extLst>
                    <a:ext uri="{9D8B030D-6E8A-4147-A177-3AD203B41FA5}">
                      <a16:colId xmlns:a16="http://schemas.microsoft.com/office/drawing/2014/main" val="225239721"/>
                    </a:ext>
                  </a:extLst>
                </a:gridCol>
              </a:tblGrid>
              <a:tr h="386928">
                <a:tc>
                  <a:txBody>
                    <a:bodyPr/>
                    <a:lstStyle/>
                    <a:p>
                      <a:pPr marL="0" algn="ctr" defTabSz="1219170" rtl="0" eaLnBrk="1" latinLnBrk="0" hangingPunct="1"/>
                      <a:r>
                        <a:rPr lang="fr-FR" sz="1400" b="1" kern="1200">
                          <a:solidFill>
                            <a:schemeClr val="bg1"/>
                          </a:solidFill>
                          <a:latin typeface="+mn-lt"/>
                          <a:ea typeface="+mn-ea"/>
                          <a:cs typeface="+mn-cs"/>
                        </a:rPr>
                        <a:t>Enjeux </a:t>
                      </a:r>
                      <a:endParaRPr lang="en-US" sz="1400" b="1" kern="120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773558714"/>
                  </a:ext>
                </a:extLst>
              </a:tr>
              <a:tr h="1695401">
                <a:tc>
                  <a:txBody>
                    <a:bodyPr/>
                    <a:lstStyle/>
                    <a:p>
                      <a:pPr algn="ctr"/>
                      <a:endParaRPr lang="fr-FR" sz="1300" b="1">
                        <a:highlight>
                          <a:srgbClr val="FFFFFF"/>
                        </a:highlight>
                      </a:endParaRPr>
                    </a:p>
                    <a:p>
                      <a:pPr algn="l"/>
                      <a:r>
                        <a:rPr lang="fr-FR" sz="1300" b="1">
                          <a:highlight>
                            <a:srgbClr val="FFFFFF"/>
                          </a:highlight>
                        </a:rPr>
                        <a:t>Automatisation</a:t>
                      </a:r>
                    </a:p>
                    <a:p>
                      <a:pPr algn="ctr"/>
                      <a:endParaRPr lang="fr-FR" sz="1300" b="1">
                        <a:highlight>
                          <a:srgbClr val="FFFFFF"/>
                        </a:highlight>
                      </a:endParaRPr>
                    </a:p>
                    <a:p>
                      <a:pPr marL="285750" indent="-285750" algn="l" fontAlgn="base">
                        <a:buFont typeface="Courier New" panose="02070309020205020404" pitchFamily="49" charset="0"/>
                        <a:buChar char="o"/>
                      </a:pPr>
                      <a:r>
                        <a:rPr lang="fr-FR" sz="1300">
                          <a:solidFill>
                            <a:srgbClr val="000000"/>
                          </a:solidFill>
                          <a:highlight>
                            <a:srgbClr val="FFFFFF"/>
                          </a:highlight>
                        </a:rPr>
                        <a:t>Du recueil des données via le SI de la CNSA </a:t>
                      </a:r>
                    </a:p>
                    <a:p>
                      <a:pPr marL="285750" indent="-285750" algn="l" fontAlgn="base">
                        <a:buFont typeface="Courier New" panose="02070309020205020404" pitchFamily="49" charset="0"/>
                        <a:buChar char="o"/>
                      </a:pPr>
                      <a:r>
                        <a:rPr lang="fr-FR" sz="1300">
                          <a:solidFill>
                            <a:srgbClr val="000000"/>
                          </a:solidFill>
                          <a:highlight>
                            <a:srgbClr val="FFFFFF"/>
                          </a:highlight>
                        </a:rPr>
                        <a:t>De l’édition du RAMA, pour les établissements, les gestionnaires, les tutelles  </a:t>
                      </a:r>
                    </a:p>
                    <a:p>
                      <a:pPr algn="ctr"/>
                      <a:endParaRPr lang="fr-FR" sz="1300" b="1">
                        <a:highlight>
                          <a:srgbClr val="FFFFFF"/>
                        </a:highlight>
                      </a:endParaRPr>
                    </a:p>
                    <a:p>
                      <a:pPr algn="l"/>
                      <a:r>
                        <a:rPr lang="fr-FR" sz="1300" b="1">
                          <a:highlight>
                            <a:srgbClr val="FFFFFF"/>
                          </a:highlight>
                        </a:rPr>
                        <a:t>Harmonisation</a:t>
                      </a:r>
                    </a:p>
                    <a:p>
                      <a:pPr algn="ctr"/>
                      <a:endParaRPr lang="fr-FR" sz="1300" b="1">
                        <a:highlight>
                          <a:srgbClr val="FFFFFF"/>
                        </a:highlight>
                      </a:endParaRPr>
                    </a:p>
                    <a:p>
                      <a:pPr marL="285750" marR="0" lvl="0"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300">
                          <a:solidFill>
                            <a:srgbClr val="000000"/>
                          </a:solidFill>
                          <a:highlight>
                            <a:srgbClr val="FFFFFF"/>
                          </a:highlight>
                        </a:rPr>
                        <a:t>Du contenu et de la forme du RAMA pour tous les EHPAD afin de faciliter l’analyse des rapports et des données recueillies  </a:t>
                      </a:r>
                    </a:p>
                    <a:p>
                      <a:pPr algn="ctr"/>
                      <a:endParaRPr lang="fr-FR" sz="1300" b="1">
                        <a:highlight>
                          <a:srgbClr val="FFFFFF"/>
                        </a:highlight>
                      </a:endParaRPr>
                    </a:p>
                    <a:p>
                      <a:pPr algn="l"/>
                      <a:r>
                        <a:rPr lang="fr-FR" sz="1300" b="1">
                          <a:highlight>
                            <a:srgbClr val="FFFFFF"/>
                          </a:highlight>
                        </a:rPr>
                        <a:t>Exploitation des données du RAMA</a:t>
                      </a:r>
                    </a:p>
                    <a:p>
                      <a:pPr algn="ctr"/>
                      <a:endParaRPr lang="fr-FR" sz="1300" b="1">
                        <a:highlight>
                          <a:srgbClr val="FFFFFF"/>
                        </a:highlight>
                      </a:endParaRPr>
                    </a:p>
                    <a:p>
                      <a:pPr marL="285750" indent="-285750" algn="l" fontAlgn="base">
                        <a:buFont typeface="Courier New" panose="02070309020205020404" pitchFamily="49" charset="0"/>
                        <a:buChar char="o"/>
                      </a:pPr>
                      <a:r>
                        <a:rPr lang="fr-FR" sz="1300">
                          <a:solidFill>
                            <a:srgbClr val="000000"/>
                          </a:solidFill>
                          <a:highlight>
                            <a:srgbClr val="FFFFFF"/>
                          </a:highlight>
                        </a:rPr>
                        <a:t>Dans le domaine de la santé publique  </a:t>
                      </a:r>
                    </a:p>
                    <a:p>
                      <a:pPr marL="285750" indent="-285750" algn="l" fontAlgn="base">
                        <a:buFont typeface="Courier New" panose="02070309020205020404" pitchFamily="49" charset="0"/>
                        <a:buChar char="o"/>
                      </a:pPr>
                      <a:r>
                        <a:rPr lang="fr-FR" sz="1300">
                          <a:solidFill>
                            <a:srgbClr val="000000"/>
                          </a:solidFill>
                          <a:highlight>
                            <a:srgbClr val="FFFFFF"/>
                          </a:highlight>
                        </a:rPr>
                        <a:t>Dans le domaine de la Recherche </a:t>
                      </a:r>
                    </a:p>
                    <a:p>
                      <a:pPr marL="285750" marR="0" lvl="0" indent="-285750" algn="l" defTabSz="121917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r-FR" sz="1300">
                          <a:solidFill>
                            <a:srgbClr val="000000"/>
                          </a:solidFill>
                          <a:highlight>
                            <a:srgbClr val="FFFFFF"/>
                          </a:highlight>
                        </a:rPr>
                        <a:t>Tous les EHPAD afin de faciliter l’analyse des rapports et des données recueillies</a:t>
                      </a:r>
                    </a:p>
                    <a:p>
                      <a:pPr marL="0" marR="0" lvl="0" indent="0" algn="l" defTabSz="121917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fr-FR" sz="1300">
                        <a:solidFill>
                          <a:srgbClr val="000000"/>
                        </a:solidFill>
                        <a:highlight>
                          <a:srgbClr val="FFFFFF"/>
                        </a:high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982825"/>
                  </a:ext>
                </a:extLst>
              </a:tr>
            </a:tbl>
          </a:graphicData>
        </a:graphic>
      </p:graphicFrame>
      <p:sp>
        <p:nvSpPr>
          <p:cNvPr id="4" name="Espace réservé du numéro de diapositive 3">
            <a:extLst>
              <a:ext uri="{FF2B5EF4-FFF2-40B4-BE49-F238E27FC236}">
                <a16:creationId xmlns:a16="http://schemas.microsoft.com/office/drawing/2014/main" id="{B2ADE320-B0CF-3AB1-1926-97252C961493}"/>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a:t>
            </a:fld>
            <a:endParaRPr lang="en-US"/>
          </a:p>
        </p:txBody>
      </p:sp>
      <p:grpSp>
        <p:nvGrpSpPr>
          <p:cNvPr id="24" name="Groupe 23">
            <a:extLst>
              <a:ext uri="{FF2B5EF4-FFF2-40B4-BE49-F238E27FC236}">
                <a16:creationId xmlns:a16="http://schemas.microsoft.com/office/drawing/2014/main" id="{ADBB8CE3-AA95-C7F7-9B0D-CDB89458D9CE}"/>
              </a:ext>
            </a:extLst>
          </p:cNvPr>
          <p:cNvGrpSpPr/>
          <p:nvPr/>
        </p:nvGrpSpPr>
        <p:grpSpPr>
          <a:xfrm>
            <a:off x="11449288" y="317210"/>
            <a:ext cx="421861" cy="419762"/>
            <a:chOff x="11231752" y="95107"/>
            <a:chExt cx="825500" cy="812800"/>
          </a:xfrm>
        </p:grpSpPr>
        <p:sp>
          <p:nvSpPr>
            <p:cNvPr id="25" name="Ellipse 24">
              <a:extLst>
                <a:ext uri="{FF2B5EF4-FFF2-40B4-BE49-F238E27FC236}">
                  <a16:creationId xmlns:a16="http://schemas.microsoft.com/office/drawing/2014/main" id="{67D46298-C8C3-1EFC-E269-5A80EE4D0AF6}"/>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26" name="Graphique 3" descr="Logement avec un remplissage uni">
              <a:hlinkClick r:id="rId4" action="ppaction://hlinksldjump"/>
              <a:extLst>
                <a:ext uri="{FF2B5EF4-FFF2-40B4-BE49-F238E27FC236}">
                  <a16:creationId xmlns:a16="http://schemas.microsoft.com/office/drawing/2014/main" id="{F1C08476-D8DF-3F4A-475C-4B3CA80EFD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7" name="Organigramme : Connecteur 6">
            <a:extLst>
              <a:ext uri="{FF2B5EF4-FFF2-40B4-BE49-F238E27FC236}">
                <a16:creationId xmlns:a16="http://schemas.microsoft.com/office/drawing/2014/main" id="{572CE82A-8197-AF9F-12DE-E3CA7D79EE36}"/>
              </a:ext>
            </a:extLst>
          </p:cNvPr>
          <p:cNvSpPr/>
          <p:nvPr/>
        </p:nvSpPr>
        <p:spPr>
          <a:xfrm>
            <a:off x="9740808" y="960491"/>
            <a:ext cx="457200" cy="457200"/>
          </a:xfrm>
          <a:prstGeom prst="flowChartConnector">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798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61BA9-EF07-CB64-F6B5-AEEEDE0927A9}"/>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8E856B35-B7A5-B3FF-7F22-223B1D3EA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25182261-2CF9-0289-3229-0BC749CF0B44}"/>
              </a:ext>
            </a:extLst>
          </p:cNvPr>
          <p:cNvSpPr txBox="1"/>
          <p:nvPr/>
        </p:nvSpPr>
        <p:spPr>
          <a:xfrm>
            <a:off x="680937" y="4516714"/>
            <a:ext cx="8560340" cy="923330"/>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300" b="1"/>
              <a:t>Etape 4 : Je signe le dossier validé de l’ensemble des données RAMA</a:t>
            </a:r>
            <a:r>
              <a:rPr lang="fr-FR" sz="1300"/>
              <a:t> </a:t>
            </a:r>
            <a:endParaRPr lang="en-US" sz="1300"/>
          </a:p>
        </p:txBody>
      </p:sp>
      <p:sp>
        <p:nvSpPr>
          <p:cNvPr id="3" name="Espace réservé du numéro de diapositive 3">
            <a:extLst>
              <a:ext uri="{FF2B5EF4-FFF2-40B4-BE49-F238E27FC236}">
                <a16:creationId xmlns:a16="http://schemas.microsoft.com/office/drawing/2014/main" id="{67AC2F8A-DFA9-CBA8-1CE3-819A362AD81C}"/>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32</a:t>
            </a:fld>
            <a:endParaRPr lang="en-US"/>
          </a:p>
        </p:txBody>
      </p:sp>
      <p:grpSp>
        <p:nvGrpSpPr>
          <p:cNvPr id="4" name="Groupe 3">
            <a:extLst>
              <a:ext uri="{FF2B5EF4-FFF2-40B4-BE49-F238E27FC236}">
                <a16:creationId xmlns:a16="http://schemas.microsoft.com/office/drawing/2014/main" id="{0294366C-1B9E-BA72-626A-5047DAAFFA9D}"/>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9FFA5DF7-BC30-DBD4-D8DE-19A9AB7337EA}"/>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0" name="Graphique 3" descr="Logement avec un remplissage uni">
              <a:hlinkClick r:id="rId3" action="ppaction://hlinksldjump"/>
              <a:extLst>
                <a:ext uri="{FF2B5EF4-FFF2-40B4-BE49-F238E27FC236}">
                  <a16:creationId xmlns:a16="http://schemas.microsoft.com/office/drawing/2014/main" id="{A8856DF0-C92D-96C7-D48F-BEDC0C52D3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62318" y="219323"/>
              <a:ext cx="564367" cy="564367"/>
            </a:xfrm>
            <a:prstGeom prst="rect">
              <a:avLst/>
            </a:prstGeom>
          </p:spPr>
        </p:pic>
      </p:grpSp>
      <p:pic>
        <p:nvPicPr>
          <p:cNvPr id="9" name="Image 8">
            <a:extLst>
              <a:ext uri="{FF2B5EF4-FFF2-40B4-BE49-F238E27FC236}">
                <a16:creationId xmlns:a16="http://schemas.microsoft.com/office/drawing/2014/main" id="{6310E515-0E5F-B8BD-15F7-2E6B8E53B688}"/>
              </a:ext>
            </a:extLst>
          </p:cNvPr>
          <p:cNvPicPr>
            <a:picLocks noChangeAspect="1"/>
          </p:cNvPicPr>
          <p:nvPr/>
        </p:nvPicPr>
        <p:blipFill>
          <a:blip r:embed="rId6"/>
          <a:stretch>
            <a:fillRect/>
          </a:stretch>
        </p:blipFill>
        <p:spPr>
          <a:xfrm>
            <a:off x="123092" y="5651500"/>
            <a:ext cx="12068908" cy="4902994"/>
          </a:xfrm>
          <a:prstGeom prst="rect">
            <a:avLst/>
          </a:prstGeom>
        </p:spPr>
      </p:pic>
      <p:sp>
        <p:nvSpPr>
          <p:cNvPr id="11" name="Ellipse 10">
            <a:extLst>
              <a:ext uri="{FF2B5EF4-FFF2-40B4-BE49-F238E27FC236}">
                <a16:creationId xmlns:a16="http://schemas.microsoft.com/office/drawing/2014/main" id="{48C578F8-8076-E3FE-22B6-DA126AF7EFF0}"/>
              </a:ext>
            </a:extLst>
          </p:cNvPr>
          <p:cNvSpPr/>
          <p:nvPr/>
        </p:nvSpPr>
        <p:spPr>
          <a:xfrm>
            <a:off x="10281138" y="6488723"/>
            <a:ext cx="685800" cy="720969"/>
          </a:xfrm>
          <a:prstGeom prst="ellipse">
            <a:avLst/>
          </a:prstGeom>
          <a:solidFill>
            <a:srgbClr val="D1D53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5</a:t>
            </a:r>
          </a:p>
        </p:txBody>
      </p:sp>
      <p:sp>
        <p:nvSpPr>
          <p:cNvPr id="12" name="Rectangle 11">
            <a:extLst>
              <a:ext uri="{FF2B5EF4-FFF2-40B4-BE49-F238E27FC236}">
                <a16:creationId xmlns:a16="http://schemas.microsoft.com/office/drawing/2014/main" id="{F1956B87-7F0D-0192-3EF2-ABFDEFC0AA83}"/>
              </a:ext>
            </a:extLst>
          </p:cNvPr>
          <p:cNvSpPr/>
          <p:nvPr/>
        </p:nvSpPr>
        <p:spPr>
          <a:xfrm>
            <a:off x="9372600" y="7596554"/>
            <a:ext cx="2696307" cy="531446"/>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lumMod val="75000"/>
                    <a:lumOff val="25000"/>
                  </a:schemeClr>
                </a:solidFill>
              </a:rPr>
              <a:t>Je signe le RAMA qui devient définitif</a:t>
            </a:r>
          </a:p>
        </p:txBody>
      </p:sp>
      <p:cxnSp>
        <p:nvCxnSpPr>
          <p:cNvPr id="14" name="Connecteur droit avec flèche 13">
            <a:extLst>
              <a:ext uri="{FF2B5EF4-FFF2-40B4-BE49-F238E27FC236}">
                <a16:creationId xmlns:a16="http://schemas.microsoft.com/office/drawing/2014/main" id="{6A87FA4E-D27B-F9BD-AA20-76816CB58B85}"/>
              </a:ext>
            </a:extLst>
          </p:cNvPr>
          <p:cNvCxnSpPr>
            <a:cxnSpLocks/>
          </p:cNvCxnSpPr>
          <p:nvPr/>
        </p:nvCxnSpPr>
        <p:spPr>
          <a:xfrm>
            <a:off x="10621108" y="7209692"/>
            <a:ext cx="0" cy="3868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44028349"/>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FC10-F97C-D99B-B537-1872E122EB1C}"/>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48D790A6-6DBA-007F-3737-0F0827906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77EF5C9-6FA6-B464-8885-6C6194E03DE2}"/>
              </a:ext>
            </a:extLst>
          </p:cNvPr>
          <p:cNvSpPr txBox="1"/>
          <p:nvPr/>
        </p:nvSpPr>
        <p:spPr>
          <a:xfrm>
            <a:off x="680937" y="4516714"/>
            <a:ext cx="8560340" cy="923330"/>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r>
              <a:rPr lang="fr-FR" sz="1300" b="1"/>
              <a:t>Etape 4 : Je signe le dossier validé de l’ensemble des données RAMA</a:t>
            </a:r>
            <a:r>
              <a:rPr lang="fr-FR" sz="1300"/>
              <a:t> </a:t>
            </a:r>
            <a:endParaRPr lang="en-US" sz="1300"/>
          </a:p>
        </p:txBody>
      </p:sp>
      <p:pic>
        <p:nvPicPr>
          <p:cNvPr id="20482" name="Picture 2">
            <a:extLst>
              <a:ext uri="{FF2B5EF4-FFF2-40B4-BE49-F238E27FC236}">
                <a16:creationId xmlns:a16="http://schemas.microsoft.com/office/drawing/2014/main" id="{66F4BE0F-8732-51FD-484E-63B3FC5C7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937" y="5803902"/>
            <a:ext cx="10769214" cy="591184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3">
            <a:extLst>
              <a:ext uri="{FF2B5EF4-FFF2-40B4-BE49-F238E27FC236}">
                <a16:creationId xmlns:a16="http://schemas.microsoft.com/office/drawing/2014/main" id="{889019BD-56F6-A9B6-6EC5-9D680A95F9EE}"/>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32</a:t>
            </a:fld>
            <a:endParaRPr lang="en-US"/>
          </a:p>
        </p:txBody>
      </p:sp>
      <p:grpSp>
        <p:nvGrpSpPr>
          <p:cNvPr id="4" name="Groupe 3">
            <a:extLst>
              <a:ext uri="{FF2B5EF4-FFF2-40B4-BE49-F238E27FC236}">
                <a16:creationId xmlns:a16="http://schemas.microsoft.com/office/drawing/2014/main" id="{7BE966D7-FF9D-0E97-3622-47193562D560}"/>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ED58DC51-CBC0-43EB-A42B-4BE0C498B11D}"/>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0" name="Graphique 3" descr="Logement avec un remplissage uni">
              <a:hlinkClick r:id="rId4" action="ppaction://hlinksldjump"/>
              <a:extLst>
                <a:ext uri="{FF2B5EF4-FFF2-40B4-BE49-F238E27FC236}">
                  <a16:creationId xmlns:a16="http://schemas.microsoft.com/office/drawing/2014/main" id="{2CCFE692-EDE4-D75B-9AE6-D657EBCFD8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8" name="Oval 2">
            <a:extLst>
              <a:ext uri="{FF2B5EF4-FFF2-40B4-BE49-F238E27FC236}">
                <a16:creationId xmlns:a16="http://schemas.microsoft.com/office/drawing/2014/main" id="{AA2926A3-314E-AA7C-886A-99FF0C008183}"/>
              </a:ext>
            </a:extLst>
          </p:cNvPr>
          <p:cNvSpPr/>
          <p:nvPr/>
        </p:nvSpPr>
        <p:spPr>
          <a:xfrm>
            <a:off x="3000375" y="33297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06963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E0A776A-36C5-2B0A-01BA-4153F1C04907}"/>
              </a:ext>
            </a:extLst>
          </p:cNvPr>
          <p:cNvSpPr>
            <a:spLocks noGrp="1"/>
          </p:cNvSpPr>
          <p:nvPr>
            <p:ph type="sldNum" sz="quarter" idx="12"/>
          </p:nvPr>
        </p:nvSpPr>
        <p:spPr/>
        <p:txBody>
          <a:bodyPr/>
          <a:lstStyle/>
          <a:p>
            <a:fld id="{DA71D0DA-2192-41E7-AF8C-615B831F1F54}" type="slidenum">
              <a:rPr lang="en-US" smtClean="0"/>
              <a:t>33</a:t>
            </a:fld>
            <a:endParaRPr lang="en-US"/>
          </a:p>
        </p:txBody>
      </p:sp>
      <p:sp>
        <p:nvSpPr>
          <p:cNvPr id="6" name="ZoneTexte 5">
            <a:extLst>
              <a:ext uri="{FF2B5EF4-FFF2-40B4-BE49-F238E27FC236}">
                <a16:creationId xmlns:a16="http://schemas.microsoft.com/office/drawing/2014/main" id="{5EF1AE58-47BA-BAA4-3FFE-FC859551C13A}"/>
              </a:ext>
            </a:extLst>
          </p:cNvPr>
          <p:cNvSpPr txBox="1"/>
          <p:nvPr/>
        </p:nvSpPr>
        <p:spPr>
          <a:xfrm>
            <a:off x="405929" y="2216897"/>
            <a:ext cx="11465220" cy="12148808"/>
          </a:xfrm>
          <a:prstGeom prst="rect">
            <a:avLst/>
          </a:prstGeom>
          <a:noFill/>
        </p:spPr>
        <p:txBody>
          <a:bodyPr wrap="square" lIns="91440" tIns="45720" rIns="91440" bIns="45720" anchor="t">
            <a:spAutoFit/>
          </a:bodyPr>
          <a:lstStyle/>
          <a:p>
            <a:pPr algn="just" fontAlgn="base">
              <a:lnSpc>
                <a:spcPts val="1530"/>
              </a:lnSpc>
              <a:spcAft>
                <a:spcPts val="1000"/>
              </a:spcAft>
            </a:pPr>
            <a:endParaRPr lang="fr-FR" sz="1300">
              <a:solidFill>
                <a:srgbClr val="000000"/>
              </a:solidFill>
            </a:endParaRPr>
          </a:p>
          <a:p>
            <a:pPr algn="just" fontAlgn="base">
              <a:lnSpc>
                <a:spcPts val="1530"/>
              </a:lnSpc>
              <a:spcAft>
                <a:spcPts val="1000"/>
              </a:spcAft>
            </a:pPr>
            <a:r>
              <a:rPr lang="fr-FR" sz="1300" b="1">
                <a:solidFill>
                  <a:srgbClr val="000000"/>
                </a:solidFill>
              </a:rPr>
              <a:t>Indications générales de remplissage</a:t>
            </a:r>
            <a:r>
              <a:rPr lang="fr-FR" sz="1300">
                <a:solidFill>
                  <a:srgbClr val="000000"/>
                </a:solidFill>
              </a:rPr>
              <a:t> :  </a:t>
            </a:r>
          </a:p>
          <a:p>
            <a:pPr algn="just" fontAlgn="base">
              <a:lnSpc>
                <a:spcPts val="1530"/>
              </a:lnSpc>
            </a:pPr>
            <a:r>
              <a:rPr lang="fr-FR" sz="1300" b="1">
                <a:solidFill>
                  <a:srgbClr val="000000"/>
                </a:solidFill>
                <a:highlight>
                  <a:srgbClr val="FFFFFF"/>
                </a:highlight>
              </a:rPr>
              <a:t>Lorsque la case ne concerne pas votre établissement, la compléter avec un "0" pour faciliter la lecture des résultats </a:t>
            </a:r>
          </a:p>
          <a:p>
            <a:pPr marL="285750" indent="-285750" algn="just" fontAlgn="base">
              <a:lnSpc>
                <a:spcPts val="1530"/>
              </a:lnSpc>
              <a:buFont typeface="Courier New" panose="02070309020205020404" pitchFamily="49" charset="0"/>
              <a:buChar char="o"/>
            </a:pPr>
            <a:endParaRPr lang="fr-FR" sz="1300">
              <a:solidFill>
                <a:srgbClr val="000000"/>
              </a:solidFill>
            </a:endParaRPr>
          </a:p>
          <a:p>
            <a:pPr marL="285750" indent="-285750" algn="just" fontAlgn="base">
              <a:lnSpc>
                <a:spcPts val="1530"/>
              </a:lnSpc>
              <a:buFont typeface="Courier New" panose="02070309020205020404" pitchFamily="49" charset="0"/>
              <a:buChar char="o"/>
            </a:pPr>
            <a:r>
              <a:rPr lang="fr-FR" sz="1300">
                <a:solidFill>
                  <a:srgbClr val="000000"/>
                </a:solidFill>
              </a:rPr>
              <a:t>Pour apporter des éléments d’informations qualitatives sur les données collectées, une zone de commentaires libres est disponible à la fin du fichier de collecte des données.</a:t>
            </a:r>
          </a:p>
          <a:p>
            <a:pPr marL="285750" indent="-285750" algn="just" fontAlgn="base">
              <a:lnSpc>
                <a:spcPts val="1530"/>
              </a:lnSpc>
              <a:buFont typeface="Courier New" panose="02070309020205020404" pitchFamily="49" charset="0"/>
              <a:buChar char="o"/>
            </a:pPr>
            <a:r>
              <a:rPr lang="fr-FR" sz="1300">
                <a:solidFill>
                  <a:srgbClr val="000000"/>
                </a:solidFill>
              </a:rPr>
              <a:t>Les mentions en violet sont précisées en dessous de chaque onglet.</a:t>
            </a:r>
          </a:p>
          <a:p>
            <a:pPr marL="285750" indent="-285750" algn="just" fontAlgn="base">
              <a:lnSpc>
                <a:spcPts val="1275"/>
              </a:lnSpc>
              <a:buFont typeface="Courier New" panose="02070309020205020404" pitchFamily="49" charset="0"/>
              <a:buChar char="o"/>
            </a:pPr>
            <a:r>
              <a:rPr lang="fr-FR" sz="1300">
                <a:solidFill>
                  <a:srgbClr val="000000"/>
                </a:solidFill>
              </a:rPr>
              <a:t>Les cases grises ne sont pas à remplir.</a:t>
            </a:r>
          </a:p>
          <a:p>
            <a:pPr marL="285750" indent="-285750" algn="just" fontAlgn="base">
              <a:lnSpc>
                <a:spcPts val="1275"/>
              </a:lnSpc>
              <a:buFont typeface="Courier New" panose="02070309020205020404" pitchFamily="49" charset="0"/>
              <a:buChar char="o"/>
            </a:pPr>
            <a:r>
              <a:rPr lang="fr-FR" sz="1300">
                <a:solidFill>
                  <a:srgbClr val="000000"/>
                </a:solidFill>
              </a:rPr>
              <a:t>A noter que file active inclut les résidents présents au 31 décembre ainsi que le nombre de sorties dans l'année</a:t>
            </a:r>
          </a:p>
          <a:p>
            <a:pPr algn="just" fontAlgn="base">
              <a:lnSpc>
                <a:spcPts val="1275"/>
              </a:lnSpc>
            </a:pPr>
            <a:endParaRPr lang="fr-FR" sz="1300">
              <a:solidFill>
                <a:srgbClr val="000000"/>
              </a:solidFill>
            </a:endParaRPr>
          </a:p>
          <a:p>
            <a:pPr fontAlgn="base">
              <a:lnSpc>
                <a:spcPts val="2325"/>
              </a:lnSpc>
            </a:pPr>
            <a:r>
              <a:rPr lang="fr-FR" b="1">
                <a:solidFill>
                  <a:schemeClr val="accent6"/>
                </a:solidFill>
              </a:rPr>
              <a:t> </a:t>
            </a:r>
          </a:p>
          <a:p>
            <a:pPr fontAlgn="base">
              <a:lnSpc>
                <a:spcPts val="2325"/>
              </a:lnSpc>
            </a:pPr>
            <a:r>
              <a:rPr lang="fr-FR" b="1">
                <a:solidFill>
                  <a:schemeClr val="accent6"/>
                </a:solidFill>
              </a:rPr>
              <a:t>FAQ</a:t>
            </a:r>
          </a:p>
          <a:p>
            <a:pPr marL="285750" indent="-285750" algn="just">
              <a:buFont typeface="Arial,Sans-Serif"/>
              <a:buChar char="•"/>
            </a:pPr>
            <a:endParaRPr lang="fr-FR" sz="1300">
              <a:solidFill>
                <a:srgbClr val="000000"/>
              </a:solidFill>
            </a:endParaRPr>
          </a:p>
          <a:p>
            <a:pPr algn="just"/>
            <a:r>
              <a:rPr lang="fr-FR" sz="1300" b="1">
                <a:highlight>
                  <a:srgbClr val="FFFFFF"/>
                </a:highlight>
              </a:rPr>
              <a:t>Dans le cadre du déploiement national en 2026, tous les EHPAD, seront dans l’obligation de compléter le RAMA cette année ?</a:t>
            </a:r>
            <a:endParaRPr lang="en-US" sz="1300">
              <a:highlight>
                <a:srgbClr val="FFFFFF"/>
              </a:highlight>
            </a:endParaRPr>
          </a:p>
          <a:p>
            <a:pPr algn="just"/>
            <a:r>
              <a:rPr lang="fr-FR" sz="1300">
                <a:highlight>
                  <a:srgbClr val="FFFFFF"/>
                </a:highlight>
              </a:rPr>
              <a:t>Oui Le Rapport d’Activités Médicales Annuel (RAMA) est inscrit dans le Code d’action sociale et des familles (D312-158), comme étant la mission N°9 du médecin coordonnateur</a:t>
            </a:r>
          </a:p>
          <a:p>
            <a:pPr fontAlgn="base">
              <a:spcAft>
                <a:spcPts val="1000"/>
              </a:spcAft>
            </a:pPr>
            <a:r>
              <a:rPr lang="fr-FR" sz="1300" u="sng">
                <a:solidFill>
                  <a:srgbClr val="000000"/>
                </a:solidFill>
              </a:rPr>
              <a:t>Le </a:t>
            </a:r>
            <a:r>
              <a:rPr lang="fr-FR" sz="1300" u="sng">
                <a:solidFill>
                  <a:srgbClr val="000000"/>
                </a:solidFill>
                <a:hlinkClick r:id="rId2">
                  <a:extLst>
                    <a:ext uri="{A12FA001-AC4F-418D-AE19-62706E023703}">
                      <ahyp:hlinkClr xmlns:ahyp="http://schemas.microsoft.com/office/drawing/2018/hyperlinkcolor" val="tx"/>
                    </a:ext>
                  </a:extLst>
                </a:hlinkClick>
              </a:rPr>
              <a:t>décret n° 2026-68 du 6 février 2026</a:t>
            </a:r>
            <a:r>
              <a:rPr lang="fr-FR" sz="1300" u="sng">
                <a:solidFill>
                  <a:srgbClr val="000000"/>
                </a:solidFill>
              </a:rPr>
              <a:t> </a:t>
            </a:r>
            <a:r>
              <a:rPr lang="fr-FR" sz="1300">
                <a:solidFill>
                  <a:srgbClr val="000000"/>
                </a:solidFill>
              </a:rPr>
              <a:t>instaure un cadre règlementaire  pour la collecte et le traitement des données dans le cadre du RAMA. </a:t>
            </a:r>
          </a:p>
          <a:p>
            <a:pPr fontAlgn="base">
              <a:spcAft>
                <a:spcPts val="1000"/>
              </a:spcAft>
            </a:pPr>
            <a:r>
              <a:rPr lang="fr-FR" sz="1300" u="sng">
                <a:solidFill>
                  <a:srgbClr val="000000"/>
                </a:solidFill>
              </a:rPr>
              <a:t>L’ arrêté du 6 février 2026  </a:t>
            </a:r>
            <a:r>
              <a:rPr lang="fr-FR" sz="1300">
                <a:solidFill>
                  <a:srgbClr val="000000"/>
                </a:solidFill>
              </a:rPr>
              <a:t>fixe  le modèle type du rapport annuel d'activité médicale prévu à l'article D. 312-158 du code de l'action sociale et des familles.</a:t>
            </a:r>
            <a:endParaRPr lang="fr-FR" sz="1300">
              <a:solidFill>
                <a:srgbClr val="000000"/>
              </a:solidFill>
              <a:highlight>
                <a:srgbClr val="4EA72E"/>
              </a:highlight>
            </a:endParaRPr>
          </a:p>
          <a:p>
            <a:pPr algn="just"/>
            <a:endParaRPr lang="fr-FR" sz="1300">
              <a:solidFill>
                <a:srgbClr val="000000"/>
              </a:solidFill>
            </a:endParaRPr>
          </a:p>
          <a:p>
            <a:r>
              <a:rPr lang="fr-FR" sz="1300" b="1">
                <a:solidFill>
                  <a:srgbClr val="000000"/>
                </a:solidFill>
              </a:rPr>
              <a:t>La campagne 2026 traite t-elle des données 2025 ?</a:t>
            </a:r>
            <a:endParaRPr lang="en-US" sz="1300">
              <a:solidFill>
                <a:srgbClr val="000000"/>
              </a:solidFill>
            </a:endParaRPr>
          </a:p>
          <a:p>
            <a:pPr algn="just"/>
            <a:r>
              <a:rPr lang="fr-FR" sz="1300">
                <a:solidFill>
                  <a:srgbClr val="000000"/>
                </a:solidFill>
              </a:rPr>
              <a:t>Effectivement, les données traitées sur chaque campagne sont celles de l’année N-1. </a:t>
            </a:r>
            <a:endParaRPr lang="fr-FR"/>
          </a:p>
          <a:p>
            <a:pPr algn="just"/>
            <a:endParaRPr lang="fr-FR" sz="1300">
              <a:solidFill>
                <a:srgbClr val="000000"/>
              </a:solidFill>
            </a:endParaRPr>
          </a:p>
          <a:p>
            <a:pPr algn="just"/>
            <a:r>
              <a:rPr lang="fr-FR" sz="1300" b="1">
                <a:solidFill>
                  <a:srgbClr val="000000"/>
                </a:solidFill>
              </a:rPr>
              <a:t>Les Médecins Coordonnateurs pourront-ils in fine comparer les données de leur établissement à d'autres établissements ?</a:t>
            </a:r>
            <a:br>
              <a:rPr lang="fr-FR" sz="1300" b="1">
                <a:solidFill>
                  <a:srgbClr val="000000"/>
                </a:solidFill>
              </a:rPr>
            </a:br>
            <a:r>
              <a:rPr lang="fr-FR" sz="1300">
                <a:solidFill>
                  <a:srgbClr val="000000"/>
                </a:solidFill>
              </a:rPr>
              <a:t>Oui. Cette action sera possible prochainement, les modalités d’accès à ce type de données sont en cours de validation et vous sera communiquer par votre ARS.</a:t>
            </a:r>
            <a:endParaRPr lang="fr-FR" b="1"/>
          </a:p>
          <a:p>
            <a:pPr algn="just"/>
            <a:endParaRPr lang="fr-FR" sz="1300">
              <a:solidFill>
                <a:srgbClr val="000000"/>
              </a:solidFill>
            </a:endParaRPr>
          </a:p>
          <a:p>
            <a:pPr algn="just">
              <a:lnSpc>
                <a:spcPts val="1376"/>
              </a:lnSpc>
            </a:pPr>
            <a:r>
              <a:rPr lang="fr-FR" sz="1300" b="1">
                <a:solidFill>
                  <a:srgbClr val="000000"/>
                </a:solidFill>
              </a:rPr>
              <a:t>Quel est l'identifiant unique de chaque EHPAD ?</a:t>
            </a:r>
            <a:endParaRPr lang="en-US" sz="1300">
              <a:solidFill>
                <a:srgbClr val="000000"/>
              </a:solidFill>
            </a:endParaRPr>
          </a:p>
          <a:p>
            <a:pPr algn="just">
              <a:lnSpc>
                <a:spcPts val="1376"/>
              </a:lnSpc>
            </a:pPr>
            <a:r>
              <a:rPr lang="fr-FR" sz="1300">
                <a:solidFill>
                  <a:srgbClr val="000000"/>
                </a:solidFill>
              </a:rPr>
              <a:t>L’identifiant unique de chaque EHPAD est le </a:t>
            </a:r>
            <a:r>
              <a:rPr lang="fr-FR" sz="1300" err="1">
                <a:solidFill>
                  <a:srgbClr val="000000"/>
                </a:solidFill>
              </a:rPr>
              <a:t>finess</a:t>
            </a:r>
            <a:r>
              <a:rPr lang="fr-FR" sz="1300">
                <a:solidFill>
                  <a:srgbClr val="000000"/>
                </a:solidFill>
              </a:rPr>
              <a:t> géographique.</a:t>
            </a:r>
            <a:endParaRPr lang="fr-FR"/>
          </a:p>
          <a:p>
            <a:pPr algn="just">
              <a:lnSpc>
                <a:spcPts val="1376"/>
              </a:lnSpc>
            </a:pPr>
            <a:endParaRPr lang="fr-FR" sz="1300">
              <a:solidFill>
                <a:srgbClr val="000000"/>
              </a:solidFill>
            </a:endParaRPr>
          </a:p>
          <a:p>
            <a:pPr>
              <a:lnSpc>
                <a:spcPts val="1376"/>
              </a:lnSpc>
            </a:pPr>
            <a:r>
              <a:rPr lang="fr-FR" sz="1300" b="1">
                <a:solidFill>
                  <a:srgbClr val="000000"/>
                </a:solidFill>
              </a:rPr>
              <a:t>Les directeurs d'établissement auront-ils accès à SIDOBA ?</a:t>
            </a:r>
            <a:br>
              <a:rPr lang="fr-FR" sz="1300" b="1">
                <a:solidFill>
                  <a:srgbClr val="000000"/>
                </a:solidFill>
              </a:rPr>
            </a:br>
            <a:r>
              <a:rPr lang="fr-FR" sz="1300">
                <a:solidFill>
                  <a:srgbClr val="000000"/>
                </a:solidFill>
              </a:rPr>
              <a:t>Oui, les directeurs auront un accès et devront se connecter pour signer et finaliser le dépôt du RAMA (</a:t>
            </a:r>
            <a:r>
              <a:rPr lang="fr-FR" sz="1300">
                <a:solidFill>
                  <a:srgbClr val="000000"/>
                </a:solidFill>
                <a:hlinkClick r:id="" action="ppaction://noaction">
                  <a:extLst>
                    <a:ext uri="{A12FA001-AC4F-418D-AE19-62706E023703}">
                      <ahyp:hlinkClr xmlns:ahyp="http://schemas.microsoft.com/office/drawing/2018/hyperlinkcolor" val="tx"/>
                    </a:ext>
                  </a:extLst>
                </a:hlinkClick>
              </a:rPr>
              <a:t>cf. parcours pas à pas page 28</a:t>
            </a:r>
            <a:r>
              <a:rPr lang="fr-FR" sz="1300">
                <a:solidFill>
                  <a:srgbClr val="000000"/>
                </a:solidFill>
              </a:rPr>
              <a:t>).</a:t>
            </a:r>
            <a:endParaRPr lang="fr-FR"/>
          </a:p>
          <a:p>
            <a:pPr>
              <a:lnSpc>
                <a:spcPts val="1376"/>
              </a:lnSpc>
            </a:pPr>
            <a:endParaRPr lang="fr-FR" sz="1300">
              <a:solidFill>
                <a:srgbClr val="000000"/>
              </a:solidFill>
            </a:endParaRPr>
          </a:p>
          <a:p>
            <a:r>
              <a:rPr lang="fr-FR" sz="1300" b="1">
                <a:solidFill>
                  <a:srgbClr val="000000"/>
                </a:solidFill>
              </a:rPr>
              <a:t>Quelle est l’articulation entre le calendrier du projet et les éléments Ségur numérique ? </a:t>
            </a:r>
            <a:endParaRPr lang="en-US" sz="1300">
              <a:solidFill>
                <a:srgbClr val="000000"/>
              </a:solidFill>
            </a:endParaRPr>
          </a:p>
          <a:p>
            <a:pPr algn="just"/>
            <a:r>
              <a:rPr lang="fr-FR" sz="1300">
                <a:solidFill>
                  <a:srgbClr val="000000"/>
                </a:solidFill>
              </a:rPr>
              <a:t>Ce qui est dans le DSR V2 pour le RAMA est lié au projet API pour une transmission complètement automatisée du DUI vers la plateforme SIDOBA nationale, actuellement la campagne 2026 se fera sur la base d’une extraction Excel avec un chargement dans SIDOBA. </a:t>
            </a:r>
          </a:p>
          <a:p>
            <a:pPr algn="just"/>
            <a:endParaRPr lang="fr-FR" sz="1300">
              <a:solidFill>
                <a:srgbClr val="000000"/>
              </a:solidFill>
            </a:endParaRPr>
          </a:p>
          <a:p>
            <a:pPr algn="just"/>
            <a:r>
              <a:rPr lang="fr-FR" sz="1300" b="1">
                <a:solidFill>
                  <a:srgbClr val="000000"/>
                </a:solidFill>
              </a:rPr>
              <a:t>Quelle démarche convient-il d'adopter pour compléter le RAMA lorsqu'un EHPAD ne dispose pas de médecin coordonnateur ?</a:t>
            </a:r>
            <a:endParaRPr lang="en-US" sz="1300">
              <a:solidFill>
                <a:srgbClr val="000000"/>
              </a:solidFill>
            </a:endParaRPr>
          </a:p>
          <a:p>
            <a:pPr algn="l" rtl="0" fontAlgn="base"/>
            <a:r>
              <a:rPr lang="fr-FR" sz="1300"/>
              <a:t>Le médecin coordonnateur conserve la responsabilité principale du RAMA. Bien que l’IDEC puisse contribuer à son élaboration, la signature du RAMA demeure une prérogative conjointe du médecin coordonnateur et du directeur de l'EHPAD. </a:t>
            </a:r>
          </a:p>
          <a:p>
            <a:pPr algn="l" rtl="0" fontAlgn="base"/>
            <a:endParaRPr lang="fr-FR" sz="1300">
              <a:solidFill>
                <a:srgbClr val="000000"/>
              </a:solidFill>
            </a:endParaRPr>
          </a:p>
          <a:p>
            <a:pPr fontAlgn="base">
              <a:spcAft>
                <a:spcPts val="1000"/>
              </a:spcAft>
            </a:pPr>
            <a:r>
              <a:rPr lang="fr-FR" sz="1300" b="1">
                <a:solidFill>
                  <a:srgbClr val="000000"/>
                </a:solidFill>
              </a:rPr>
              <a:t>Les données relatives du niveau de dépendance des résidents et de besoins de prise en charge médicale sont-elles à renseigner dans le fichier de collecte des données du RAMA (AGGIR/PATHOS) ?</a:t>
            </a:r>
            <a:r>
              <a:rPr lang="fr-FR" sz="1300">
                <a:solidFill>
                  <a:srgbClr val="000000"/>
                </a:solidFill>
              </a:rPr>
              <a:t>  </a:t>
            </a:r>
            <a:br>
              <a:rPr lang="fr-FR" sz="1300">
                <a:solidFill>
                  <a:srgbClr val="000000"/>
                </a:solidFill>
              </a:rPr>
            </a:br>
            <a:r>
              <a:rPr lang="fr-FR" sz="1300">
                <a:solidFill>
                  <a:srgbClr val="000000"/>
                </a:solidFill>
              </a:rPr>
              <a:t>Non, elles ne sont pas à renseigner dans le fichier de collecte des données du RAMA. Les données citées sont récupérées de l'outil GALAAD et intégrées dans le fichier cadre par les équipes de la CNSA afin de limiter la charge de saisie pour les établissements. La période d'intégration de ces données est prévue en juillet - août pour une mise à disposition des RAMA complets aux EHPAD en septembre de l'année de collecte.</a:t>
            </a:r>
            <a:endParaRPr lang="fr-FR" sz="1300">
              <a:cs typeface="Arial"/>
            </a:endParaRPr>
          </a:p>
          <a:p>
            <a:pPr>
              <a:spcAft>
                <a:spcPts val="800"/>
              </a:spcAft>
              <a:tabLst>
                <a:tab pos="457200" algn="l"/>
              </a:tabLst>
            </a:pPr>
            <a:r>
              <a:rPr lang="fr-FR" sz="1300" b="1" kern="100">
                <a:ea typeface="Aptos" panose="020B0004020202020204" pitchFamily="34" charset="0"/>
                <a:cs typeface="Arial"/>
              </a:rPr>
              <a:t>Comment compléter le RAMA quand le DIU n'intègre pas le fichier cadre RAMA ? .                                                                                                                                                                   </a:t>
            </a:r>
            <a:r>
              <a:rPr lang="fr-FR" sz="1300" kern="100">
                <a:ea typeface="Aptos" panose="020B0004020202020204" pitchFamily="34" charset="0"/>
                <a:cs typeface="Arial"/>
              </a:rPr>
              <a:t>   </a:t>
            </a:r>
            <a:endParaRPr lang="fr-FR" sz="1300" b="1" kern="100">
              <a:highlight>
                <a:srgbClr val="D1D536"/>
              </a:highlight>
              <a:ea typeface="Aptos" panose="020B0004020202020204" pitchFamily="34" charset="0"/>
              <a:cs typeface="Arial"/>
            </a:endParaRPr>
          </a:p>
          <a:p>
            <a:pPr>
              <a:spcAft>
                <a:spcPts val="800"/>
              </a:spcAft>
              <a:tabLst>
                <a:tab pos="457200" algn="l"/>
              </a:tabLst>
            </a:pPr>
            <a:r>
              <a:rPr lang="fr-FR" sz="1300" kern="100">
                <a:highlight>
                  <a:srgbClr val="FFFFFF"/>
                </a:highlight>
                <a:ea typeface="Aptos" panose="020B0004020202020204" pitchFamily="34" charset="0"/>
                <a:cs typeface="Arial"/>
              </a:rPr>
              <a:t>A l’horizon  du T1 2026, tous les éditeurs des DUI  </a:t>
            </a:r>
            <a:r>
              <a:rPr lang="fr-FR" sz="1300" kern="100">
                <a:highlight>
                  <a:srgbClr val="FFFFFF"/>
                </a:highlight>
                <a:cs typeface="Arial"/>
              </a:rPr>
              <a:t>EHPAD devront se mettre en ordre marche pour intégrer le fichier cadre RAMA défini par arrêté,</a:t>
            </a:r>
            <a:r>
              <a:rPr lang="fr-FR" sz="1300" kern="100">
                <a:highlight>
                  <a:srgbClr val="FFFFFF"/>
                </a:highlight>
                <a:ea typeface="Aptos" panose="020B0004020202020204" pitchFamily="34" charset="0"/>
                <a:cs typeface="Arial"/>
              </a:rPr>
              <a:t> conformément aux directives de la deuxième vague du Ségur du numérique en santé. </a:t>
            </a:r>
          </a:p>
          <a:p>
            <a:pPr>
              <a:spcAft>
                <a:spcPts val="800"/>
              </a:spcAft>
              <a:tabLst>
                <a:tab pos="457200" algn="l"/>
              </a:tabLst>
            </a:pPr>
            <a:r>
              <a:rPr lang="fr-FR" sz="1300" kern="100">
                <a:highlight>
                  <a:srgbClr val="FFFFFF"/>
                </a:highlight>
                <a:ea typeface="Aptos" panose="020B0004020202020204" pitchFamily="34" charset="0"/>
                <a:cs typeface="Arial"/>
              </a:rPr>
              <a:t>En attendant cette intégration, les établissements pourront télécharger le fichier cadre du RAMA de la plateforme SIDOBA du CNSA directement. </a:t>
            </a:r>
          </a:p>
          <a:p>
            <a:pPr>
              <a:spcAft>
                <a:spcPts val="800"/>
              </a:spcAft>
              <a:tabLst>
                <a:tab pos="457200" algn="l"/>
              </a:tabLst>
            </a:pPr>
            <a:r>
              <a:rPr lang="fr-FR" sz="1300" b="1">
                <a:solidFill>
                  <a:srgbClr val="000000"/>
                </a:solidFill>
              </a:rPr>
              <a:t>Faut-il remplir les données grisées et noircies du fichier cadre ?</a:t>
            </a:r>
          </a:p>
          <a:p>
            <a:pPr algn="just" fontAlgn="base"/>
            <a:r>
              <a:rPr lang="fr-FR" sz="1300">
                <a:solidFill>
                  <a:srgbClr val="000000"/>
                </a:solidFill>
              </a:rPr>
              <a:t>Les champs grisés ou noircis sur le fichier sont soit calculés dans l’Excel ou SIDOBA, soit ils sont récupérés par d’autres outils de la CNSA que sont l’ERRD (sauf pour les établissements rattachés à un CHU) ou Galaad et elles n’ont donc pas besoin d’être renseignées.</a:t>
            </a:r>
          </a:p>
          <a:p>
            <a:pPr algn="just" fontAlgn="base"/>
            <a:endParaRPr lang="fr-FR" sz="1300">
              <a:solidFill>
                <a:srgbClr val="000000"/>
              </a:solidFill>
            </a:endParaRPr>
          </a:p>
          <a:p>
            <a:pPr algn="just" fontAlgn="base"/>
            <a:endParaRPr lang="fr-FR" sz="1300">
              <a:solidFill>
                <a:srgbClr val="000000"/>
              </a:solidFill>
            </a:endParaRPr>
          </a:p>
        </p:txBody>
      </p:sp>
      <p:sp>
        <p:nvSpPr>
          <p:cNvPr id="7" name="ZoneTexte 6">
            <a:extLst>
              <a:ext uri="{FF2B5EF4-FFF2-40B4-BE49-F238E27FC236}">
                <a16:creationId xmlns:a16="http://schemas.microsoft.com/office/drawing/2014/main" id="{F74EFAFE-DE46-3B6D-F461-78EB0DA91611}"/>
              </a:ext>
            </a:extLst>
          </p:cNvPr>
          <p:cNvSpPr txBox="1"/>
          <p:nvPr/>
        </p:nvSpPr>
        <p:spPr>
          <a:xfrm>
            <a:off x="680936" y="1206231"/>
            <a:ext cx="8560340" cy="984885"/>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pPr fontAlgn="base">
              <a:lnSpc>
                <a:spcPts val="1575"/>
              </a:lnSpc>
              <a:spcBef>
                <a:spcPts val="400"/>
              </a:spcBef>
            </a:pPr>
            <a:r>
              <a:rPr lang="fr-FR" b="1">
                <a:solidFill>
                  <a:schemeClr val="accent6"/>
                </a:solidFill>
              </a:rPr>
              <a:t>IV. Consignes de remplissage du RAMA </a:t>
            </a:r>
          </a:p>
        </p:txBody>
      </p:sp>
      <p:pic>
        <p:nvPicPr>
          <p:cNvPr id="2" name="Picture 2">
            <a:extLst>
              <a:ext uri="{FF2B5EF4-FFF2-40B4-BE49-F238E27FC236}">
                <a16:creationId xmlns:a16="http://schemas.microsoft.com/office/drawing/2014/main" id="{555B3BFC-C0D3-CD45-F9D1-AE988FC49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B3B27A8E-5C3A-D7B2-EAB8-047321C52A46}"/>
              </a:ext>
            </a:extLst>
          </p:cNvPr>
          <p:cNvPicPr>
            <a:picLocks noChangeAspect="1"/>
          </p:cNvPicPr>
          <p:nvPr/>
        </p:nvPicPr>
        <p:blipFill>
          <a:blip r:embed="rId4"/>
          <a:stretch>
            <a:fillRect/>
          </a:stretch>
        </p:blipFill>
        <p:spPr>
          <a:xfrm>
            <a:off x="142391" y="2744934"/>
            <a:ext cx="294970" cy="294970"/>
          </a:xfrm>
          <a:prstGeom prst="rect">
            <a:avLst/>
          </a:prstGeom>
        </p:spPr>
      </p:pic>
      <p:pic>
        <p:nvPicPr>
          <p:cNvPr id="12" name="Image 11">
            <a:extLst>
              <a:ext uri="{FF2B5EF4-FFF2-40B4-BE49-F238E27FC236}">
                <a16:creationId xmlns:a16="http://schemas.microsoft.com/office/drawing/2014/main" id="{6E51B1F6-7714-E39E-D3E2-883CA4EB90B3}"/>
              </a:ext>
            </a:extLst>
          </p:cNvPr>
          <p:cNvPicPr>
            <a:picLocks noChangeAspect="1"/>
          </p:cNvPicPr>
          <p:nvPr/>
        </p:nvPicPr>
        <p:blipFill>
          <a:blip r:embed="rId4"/>
          <a:stretch>
            <a:fillRect/>
          </a:stretch>
        </p:blipFill>
        <p:spPr>
          <a:xfrm>
            <a:off x="9205144" y="2743362"/>
            <a:ext cx="294970" cy="294970"/>
          </a:xfrm>
          <a:prstGeom prst="rect">
            <a:avLst/>
          </a:prstGeom>
        </p:spPr>
      </p:pic>
      <p:grpSp>
        <p:nvGrpSpPr>
          <p:cNvPr id="3" name="Groupe 2">
            <a:extLst>
              <a:ext uri="{FF2B5EF4-FFF2-40B4-BE49-F238E27FC236}">
                <a16:creationId xmlns:a16="http://schemas.microsoft.com/office/drawing/2014/main" id="{DBE0F319-7A27-BFCB-155C-51D50A53DB9A}"/>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E5F2E497-B0A1-AD4A-8B03-C353601B7AB9}"/>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5" action="ppaction://hlinksldjump"/>
              <a:extLst>
                <a:ext uri="{FF2B5EF4-FFF2-40B4-BE49-F238E27FC236}">
                  <a16:creationId xmlns:a16="http://schemas.microsoft.com/office/drawing/2014/main" id="{420441C8-35EC-03AF-B588-CFE589DDFB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517859896"/>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E0A776A-36C5-2B0A-01BA-4153F1C04907}"/>
              </a:ext>
            </a:extLst>
          </p:cNvPr>
          <p:cNvSpPr>
            <a:spLocks noGrp="1"/>
          </p:cNvSpPr>
          <p:nvPr>
            <p:ph type="sldNum" sz="quarter" idx="12"/>
          </p:nvPr>
        </p:nvSpPr>
        <p:spPr/>
        <p:txBody>
          <a:bodyPr/>
          <a:lstStyle/>
          <a:p>
            <a:fld id="{DA71D0DA-2192-41E7-AF8C-615B831F1F54}" type="slidenum">
              <a:rPr lang="en-US" smtClean="0"/>
              <a:t>33</a:t>
            </a:fld>
            <a:endParaRPr lang="en-US"/>
          </a:p>
        </p:txBody>
      </p:sp>
      <p:sp>
        <p:nvSpPr>
          <p:cNvPr id="6" name="ZoneTexte 5">
            <a:extLst>
              <a:ext uri="{FF2B5EF4-FFF2-40B4-BE49-F238E27FC236}">
                <a16:creationId xmlns:a16="http://schemas.microsoft.com/office/drawing/2014/main" id="{5EF1AE58-47BA-BAA4-3FFE-FC859551C13A}"/>
              </a:ext>
            </a:extLst>
          </p:cNvPr>
          <p:cNvSpPr txBox="1"/>
          <p:nvPr/>
        </p:nvSpPr>
        <p:spPr>
          <a:xfrm>
            <a:off x="405929" y="2216897"/>
            <a:ext cx="11465220" cy="12148808"/>
          </a:xfrm>
          <a:prstGeom prst="rect">
            <a:avLst/>
          </a:prstGeom>
          <a:noFill/>
        </p:spPr>
        <p:txBody>
          <a:bodyPr wrap="square" lIns="91440" tIns="45720" rIns="91440" bIns="45720" anchor="t">
            <a:spAutoFit/>
          </a:bodyPr>
          <a:lstStyle/>
          <a:p>
            <a:pPr algn="just" fontAlgn="base">
              <a:lnSpc>
                <a:spcPts val="1530"/>
              </a:lnSpc>
              <a:spcAft>
                <a:spcPts val="1000"/>
              </a:spcAft>
            </a:pPr>
            <a:endParaRPr lang="fr-FR" sz="1300">
              <a:solidFill>
                <a:srgbClr val="000000"/>
              </a:solidFill>
            </a:endParaRPr>
          </a:p>
          <a:p>
            <a:pPr algn="just" fontAlgn="base">
              <a:lnSpc>
                <a:spcPts val="1530"/>
              </a:lnSpc>
              <a:spcAft>
                <a:spcPts val="1000"/>
              </a:spcAft>
            </a:pPr>
            <a:r>
              <a:rPr lang="fr-FR" sz="1300" b="1">
                <a:solidFill>
                  <a:srgbClr val="000000"/>
                </a:solidFill>
              </a:rPr>
              <a:t>Indications générales de remplissage</a:t>
            </a:r>
            <a:r>
              <a:rPr lang="fr-FR" sz="1300">
                <a:solidFill>
                  <a:srgbClr val="000000"/>
                </a:solidFill>
              </a:rPr>
              <a:t> :  </a:t>
            </a:r>
          </a:p>
          <a:p>
            <a:pPr algn="just" fontAlgn="base">
              <a:lnSpc>
                <a:spcPts val="1530"/>
              </a:lnSpc>
            </a:pPr>
            <a:r>
              <a:rPr lang="fr-FR" sz="1300" b="1">
                <a:solidFill>
                  <a:srgbClr val="000000"/>
                </a:solidFill>
                <a:highlight>
                  <a:srgbClr val="FFFFFF"/>
                </a:highlight>
              </a:rPr>
              <a:t>Lorsque la case ne concerne pas votre établissement, la compléter avec un "0" pour faciliter la lecture des résultats </a:t>
            </a:r>
          </a:p>
          <a:p>
            <a:pPr marL="285750" indent="-285750" algn="just" fontAlgn="base">
              <a:lnSpc>
                <a:spcPts val="1530"/>
              </a:lnSpc>
              <a:buFont typeface="Courier New" panose="02070309020205020404" pitchFamily="49" charset="0"/>
              <a:buChar char="o"/>
            </a:pPr>
            <a:endParaRPr lang="fr-FR" sz="1300">
              <a:solidFill>
                <a:srgbClr val="000000"/>
              </a:solidFill>
            </a:endParaRPr>
          </a:p>
          <a:p>
            <a:pPr marL="285750" indent="-285750" algn="just" fontAlgn="base">
              <a:lnSpc>
                <a:spcPts val="1530"/>
              </a:lnSpc>
              <a:buFont typeface="Courier New" panose="02070309020205020404" pitchFamily="49" charset="0"/>
              <a:buChar char="o"/>
            </a:pPr>
            <a:r>
              <a:rPr lang="fr-FR" sz="1300">
                <a:solidFill>
                  <a:srgbClr val="000000"/>
                </a:solidFill>
              </a:rPr>
              <a:t>Pour apporter des éléments d’informations qualitatives sur les données collectées, une zone de commentaires libres est disponible à la fin du fichier de collecte des données.</a:t>
            </a:r>
          </a:p>
          <a:p>
            <a:pPr marL="285750" indent="-285750" algn="just" fontAlgn="base">
              <a:lnSpc>
                <a:spcPts val="1530"/>
              </a:lnSpc>
              <a:buFont typeface="Courier New" panose="02070309020205020404" pitchFamily="49" charset="0"/>
              <a:buChar char="o"/>
            </a:pPr>
            <a:r>
              <a:rPr lang="fr-FR" sz="1300">
                <a:solidFill>
                  <a:srgbClr val="000000"/>
                </a:solidFill>
              </a:rPr>
              <a:t>Les mentions en violet sont précisées en dessous de chaque onglet.</a:t>
            </a:r>
          </a:p>
          <a:p>
            <a:pPr marL="285750" indent="-285750" algn="just" fontAlgn="base">
              <a:lnSpc>
                <a:spcPts val="1275"/>
              </a:lnSpc>
              <a:buFont typeface="Courier New" panose="02070309020205020404" pitchFamily="49" charset="0"/>
              <a:buChar char="o"/>
            </a:pPr>
            <a:r>
              <a:rPr lang="fr-FR" sz="1300">
                <a:solidFill>
                  <a:srgbClr val="000000"/>
                </a:solidFill>
              </a:rPr>
              <a:t>Les cases grises ne sont pas à remplir.</a:t>
            </a:r>
          </a:p>
          <a:p>
            <a:pPr marL="285750" indent="-285750" algn="just" fontAlgn="base">
              <a:lnSpc>
                <a:spcPts val="1275"/>
              </a:lnSpc>
              <a:buFont typeface="Courier New" panose="02070309020205020404" pitchFamily="49" charset="0"/>
              <a:buChar char="o"/>
            </a:pPr>
            <a:r>
              <a:rPr lang="fr-FR" sz="1300">
                <a:solidFill>
                  <a:srgbClr val="000000"/>
                </a:solidFill>
              </a:rPr>
              <a:t>A noter que file active inclut les résidents présents au 31 décembre ainsi que le nombre de sorties dans l'année</a:t>
            </a:r>
          </a:p>
          <a:p>
            <a:pPr algn="just" fontAlgn="base">
              <a:lnSpc>
                <a:spcPts val="1275"/>
              </a:lnSpc>
            </a:pPr>
            <a:endParaRPr lang="fr-FR" sz="1300">
              <a:solidFill>
                <a:srgbClr val="000000"/>
              </a:solidFill>
            </a:endParaRPr>
          </a:p>
          <a:p>
            <a:pPr fontAlgn="base">
              <a:lnSpc>
                <a:spcPts val="2325"/>
              </a:lnSpc>
            </a:pPr>
            <a:r>
              <a:rPr lang="fr-FR" b="1">
                <a:solidFill>
                  <a:schemeClr val="accent6"/>
                </a:solidFill>
              </a:rPr>
              <a:t> </a:t>
            </a:r>
          </a:p>
          <a:p>
            <a:pPr fontAlgn="base">
              <a:lnSpc>
                <a:spcPts val="2325"/>
              </a:lnSpc>
            </a:pPr>
            <a:r>
              <a:rPr lang="fr-FR" b="1">
                <a:solidFill>
                  <a:schemeClr val="accent6"/>
                </a:solidFill>
              </a:rPr>
              <a:t>FAQ</a:t>
            </a:r>
          </a:p>
          <a:p>
            <a:pPr marL="285750" indent="-285750" algn="just">
              <a:buFont typeface="Arial,Sans-Serif"/>
              <a:buChar char="•"/>
            </a:pPr>
            <a:endParaRPr lang="fr-FR" sz="1300">
              <a:solidFill>
                <a:srgbClr val="000000"/>
              </a:solidFill>
            </a:endParaRPr>
          </a:p>
          <a:p>
            <a:pPr algn="just"/>
            <a:r>
              <a:rPr lang="fr-FR" sz="1300" b="1">
                <a:highlight>
                  <a:srgbClr val="FFFFFF"/>
                </a:highlight>
              </a:rPr>
              <a:t>Dans le cadre du déploiement national en 2026, tous les EHPAD, seront dans l’obligation de compléter le RAMA cette année ?</a:t>
            </a:r>
            <a:endParaRPr lang="en-US" sz="1300">
              <a:highlight>
                <a:srgbClr val="FFFFFF"/>
              </a:highlight>
            </a:endParaRPr>
          </a:p>
          <a:p>
            <a:pPr algn="just"/>
            <a:r>
              <a:rPr lang="fr-FR" sz="1300">
                <a:highlight>
                  <a:srgbClr val="FFFFFF"/>
                </a:highlight>
              </a:rPr>
              <a:t>Oui Le Rapport d’Activités Médicales Annuel (RAMA) est inscrit dans le Code d’action sociale et des familles (D312-158), comme étant la mission N°9 du médecin coordonnateur</a:t>
            </a:r>
          </a:p>
          <a:p>
            <a:pPr fontAlgn="base">
              <a:spcAft>
                <a:spcPts val="1000"/>
              </a:spcAft>
            </a:pPr>
            <a:r>
              <a:rPr lang="fr-FR" sz="1300" u="sng">
                <a:solidFill>
                  <a:srgbClr val="000000"/>
                </a:solidFill>
              </a:rPr>
              <a:t>Le </a:t>
            </a:r>
            <a:r>
              <a:rPr lang="fr-FR" sz="1300" u="sng">
                <a:solidFill>
                  <a:srgbClr val="000000"/>
                </a:solidFill>
                <a:hlinkClick r:id="rId2">
                  <a:extLst>
                    <a:ext uri="{A12FA001-AC4F-418D-AE19-62706E023703}">
                      <ahyp:hlinkClr xmlns:ahyp="http://schemas.microsoft.com/office/drawing/2018/hyperlinkcolor" val="tx"/>
                    </a:ext>
                  </a:extLst>
                </a:hlinkClick>
              </a:rPr>
              <a:t>décret n° 2026-68 du 6 février 2026</a:t>
            </a:r>
            <a:r>
              <a:rPr lang="fr-FR" sz="1300" u="sng">
                <a:solidFill>
                  <a:srgbClr val="000000"/>
                </a:solidFill>
              </a:rPr>
              <a:t> </a:t>
            </a:r>
            <a:r>
              <a:rPr lang="fr-FR" sz="1300">
                <a:solidFill>
                  <a:srgbClr val="000000"/>
                </a:solidFill>
              </a:rPr>
              <a:t>instaure un cadre règlementaire  pour la collecte et le traitement des données dans le cadre du RAMA. </a:t>
            </a:r>
          </a:p>
          <a:p>
            <a:pPr fontAlgn="base">
              <a:spcAft>
                <a:spcPts val="1000"/>
              </a:spcAft>
            </a:pPr>
            <a:r>
              <a:rPr lang="fr-FR" sz="1300" u="sng">
                <a:solidFill>
                  <a:srgbClr val="000000"/>
                </a:solidFill>
              </a:rPr>
              <a:t>L’ arrêté du 6 février 2026  </a:t>
            </a:r>
            <a:r>
              <a:rPr lang="fr-FR" sz="1300">
                <a:solidFill>
                  <a:srgbClr val="000000"/>
                </a:solidFill>
              </a:rPr>
              <a:t>fixe  le modèle type du rapport annuel d'activité médicale prévu à l'article D. 312-158 du code de l'action sociale et des familles.</a:t>
            </a:r>
            <a:endParaRPr lang="fr-FR" sz="1300">
              <a:solidFill>
                <a:srgbClr val="000000"/>
              </a:solidFill>
              <a:highlight>
                <a:srgbClr val="4EA72E"/>
              </a:highlight>
            </a:endParaRPr>
          </a:p>
          <a:p>
            <a:pPr algn="just"/>
            <a:endParaRPr lang="fr-FR" sz="1300">
              <a:solidFill>
                <a:srgbClr val="000000"/>
              </a:solidFill>
            </a:endParaRPr>
          </a:p>
          <a:p>
            <a:r>
              <a:rPr lang="fr-FR" sz="1300" b="1">
                <a:solidFill>
                  <a:srgbClr val="000000"/>
                </a:solidFill>
              </a:rPr>
              <a:t>La campagne 2026 traite t-elle des données 2025 ?</a:t>
            </a:r>
            <a:endParaRPr lang="en-US" sz="1300">
              <a:solidFill>
                <a:srgbClr val="000000"/>
              </a:solidFill>
            </a:endParaRPr>
          </a:p>
          <a:p>
            <a:pPr algn="just"/>
            <a:r>
              <a:rPr lang="fr-FR" sz="1300">
                <a:solidFill>
                  <a:srgbClr val="000000"/>
                </a:solidFill>
              </a:rPr>
              <a:t>Effectivement, les données traitées sur chaque campagne sont celles de l’année N-1. </a:t>
            </a:r>
            <a:endParaRPr lang="fr-FR"/>
          </a:p>
          <a:p>
            <a:pPr algn="just"/>
            <a:endParaRPr lang="fr-FR" sz="1300">
              <a:solidFill>
                <a:srgbClr val="000000"/>
              </a:solidFill>
            </a:endParaRPr>
          </a:p>
          <a:p>
            <a:pPr algn="just"/>
            <a:r>
              <a:rPr lang="fr-FR" sz="1300" b="1">
                <a:solidFill>
                  <a:srgbClr val="000000"/>
                </a:solidFill>
              </a:rPr>
              <a:t>Les Médecins Coordonnateurs pourront-ils in fine comparer les données de leur établissement à d'autres établissements ?</a:t>
            </a:r>
            <a:br>
              <a:rPr lang="fr-FR" sz="1300" b="1">
                <a:solidFill>
                  <a:srgbClr val="000000"/>
                </a:solidFill>
              </a:rPr>
            </a:br>
            <a:r>
              <a:rPr lang="fr-FR" sz="1300">
                <a:solidFill>
                  <a:srgbClr val="000000"/>
                </a:solidFill>
              </a:rPr>
              <a:t>Oui. Cette action sera possible prochainement, les modalités d’accès à ce type de données sont en cours de validation et vous sera communiquer par votre ARS.</a:t>
            </a:r>
            <a:endParaRPr lang="fr-FR" b="1"/>
          </a:p>
          <a:p>
            <a:pPr algn="just"/>
            <a:endParaRPr lang="fr-FR" sz="1300">
              <a:solidFill>
                <a:srgbClr val="000000"/>
              </a:solidFill>
            </a:endParaRPr>
          </a:p>
          <a:p>
            <a:pPr algn="just">
              <a:lnSpc>
                <a:spcPts val="1376"/>
              </a:lnSpc>
            </a:pPr>
            <a:r>
              <a:rPr lang="fr-FR" sz="1300" b="1">
                <a:solidFill>
                  <a:srgbClr val="000000"/>
                </a:solidFill>
              </a:rPr>
              <a:t>Quel est l'identifiant unique de chaque EHPAD ?</a:t>
            </a:r>
            <a:endParaRPr lang="en-US" sz="1300">
              <a:solidFill>
                <a:srgbClr val="000000"/>
              </a:solidFill>
            </a:endParaRPr>
          </a:p>
          <a:p>
            <a:pPr algn="just">
              <a:lnSpc>
                <a:spcPts val="1376"/>
              </a:lnSpc>
            </a:pPr>
            <a:r>
              <a:rPr lang="fr-FR" sz="1300">
                <a:solidFill>
                  <a:srgbClr val="000000"/>
                </a:solidFill>
              </a:rPr>
              <a:t>L’identifiant unique de chaque EHPAD est le </a:t>
            </a:r>
            <a:r>
              <a:rPr lang="fr-FR" sz="1300" err="1">
                <a:solidFill>
                  <a:srgbClr val="000000"/>
                </a:solidFill>
              </a:rPr>
              <a:t>finess</a:t>
            </a:r>
            <a:r>
              <a:rPr lang="fr-FR" sz="1300">
                <a:solidFill>
                  <a:srgbClr val="000000"/>
                </a:solidFill>
              </a:rPr>
              <a:t> géographique.</a:t>
            </a:r>
            <a:endParaRPr lang="fr-FR"/>
          </a:p>
          <a:p>
            <a:pPr algn="just">
              <a:lnSpc>
                <a:spcPts val="1376"/>
              </a:lnSpc>
            </a:pPr>
            <a:endParaRPr lang="fr-FR" sz="1300">
              <a:solidFill>
                <a:srgbClr val="000000"/>
              </a:solidFill>
            </a:endParaRPr>
          </a:p>
          <a:p>
            <a:pPr>
              <a:lnSpc>
                <a:spcPts val="1376"/>
              </a:lnSpc>
            </a:pPr>
            <a:r>
              <a:rPr lang="fr-FR" sz="1300" b="1">
                <a:solidFill>
                  <a:srgbClr val="000000"/>
                </a:solidFill>
              </a:rPr>
              <a:t>Les directeurs d'établissement auront-ils accès à SIDOBA ?</a:t>
            </a:r>
            <a:br>
              <a:rPr lang="fr-FR" sz="1300" b="1">
                <a:solidFill>
                  <a:srgbClr val="000000"/>
                </a:solidFill>
              </a:rPr>
            </a:br>
            <a:r>
              <a:rPr lang="fr-FR" sz="1300">
                <a:solidFill>
                  <a:srgbClr val="000000"/>
                </a:solidFill>
              </a:rPr>
              <a:t>Oui, les directeurs auront un accès et devront se connecter pour signer et finaliser le dépôt du RAMA (</a:t>
            </a:r>
            <a:r>
              <a:rPr lang="fr-FR" sz="1300">
                <a:solidFill>
                  <a:srgbClr val="000000"/>
                </a:solidFill>
                <a:hlinkClick r:id="" action="ppaction://noaction">
                  <a:extLst>
                    <a:ext uri="{A12FA001-AC4F-418D-AE19-62706E023703}">
                      <ahyp:hlinkClr xmlns:ahyp="http://schemas.microsoft.com/office/drawing/2018/hyperlinkcolor" val="tx"/>
                    </a:ext>
                  </a:extLst>
                </a:hlinkClick>
              </a:rPr>
              <a:t>cf. parcours pas à pas page 28</a:t>
            </a:r>
            <a:r>
              <a:rPr lang="fr-FR" sz="1300">
                <a:solidFill>
                  <a:srgbClr val="000000"/>
                </a:solidFill>
              </a:rPr>
              <a:t>).</a:t>
            </a:r>
            <a:endParaRPr lang="fr-FR"/>
          </a:p>
          <a:p>
            <a:pPr>
              <a:lnSpc>
                <a:spcPts val="1376"/>
              </a:lnSpc>
            </a:pPr>
            <a:endParaRPr lang="fr-FR" sz="1300">
              <a:solidFill>
                <a:srgbClr val="000000"/>
              </a:solidFill>
            </a:endParaRPr>
          </a:p>
          <a:p>
            <a:r>
              <a:rPr lang="fr-FR" sz="1300" b="1">
                <a:solidFill>
                  <a:srgbClr val="000000"/>
                </a:solidFill>
              </a:rPr>
              <a:t>Quelle est l’articulation entre le calendrier du projet et les éléments Ségur numérique ? </a:t>
            </a:r>
            <a:endParaRPr lang="en-US" sz="1300">
              <a:solidFill>
                <a:srgbClr val="000000"/>
              </a:solidFill>
            </a:endParaRPr>
          </a:p>
          <a:p>
            <a:pPr algn="just"/>
            <a:r>
              <a:rPr lang="fr-FR" sz="1300">
                <a:solidFill>
                  <a:srgbClr val="000000"/>
                </a:solidFill>
              </a:rPr>
              <a:t>Ce qui est dans le DSR V2 pour le RAMA est lié au projet API pour une transmission complètement automatisée du DUI vers la plateforme SIDOBA nationale, actuellement la campagne 2026 se fera sur la base d’une extraction Excel avec un chargement dans SIDOBA. </a:t>
            </a:r>
          </a:p>
          <a:p>
            <a:pPr algn="just"/>
            <a:endParaRPr lang="fr-FR" sz="1300">
              <a:solidFill>
                <a:srgbClr val="000000"/>
              </a:solidFill>
            </a:endParaRPr>
          </a:p>
          <a:p>
            <a:pPr algn="just"/>
            <a:r>
              <a:rPr lang="fr-FR" sz="1300" b="1">
                <a:solidFill>
                  <a:srgbClr val="000000"/>
                </a:solidFill>
              </a:rPr>
              <a:t>Quelle démarche convient-il d'adopter pour compléter le RAMA lorsqu'un EHPAD ne dispose pas de médecin coordonnateur ?</a:t>
            </a:r>
            <a:endParaRPr lang="en-US" sz="1300">
              <a:solidFill>
                <a:srgbClr val="000000"/>
              </a:solidFill>
            </a:endParaRPr>
          </a:p>
          <a:p>
            <a:pPr algn="l" rtl="0" fontAlgn="base"/>
            <a:r>
              <a:rPr lang="fr-FR" sz="1300"/>
              <a:t>Le médecin coordonnateur conserve la responsabilité principale du RAMA. Bien que l’IDEC puisse contribuer à son élaboration, la signature du RAMA demeure une prérogative conjointe du médecin coordonnateur et du directeur de l'EHPAD. </a:t>
            </a:r>
          </a:p>
          <a:p>
            <a:pPr algn="l" rtl="0" fontAlgn="base"/>
            <a:endParaRPr lang="fr-FR" sz="1300">
              <a:solidFill>
                <a:srgbClr val="000000"/>
              </a:solidFill>
            </a:endParaRPr>
          </a:p>
          <a:p>
            <a:pPr fontAlgn="base">
              <a:spcAft>
                <a:spcPts val="1000"/>
              </a:spcAft>
            </a:pPr>
            <a:r>
              <a:rPr lang="fr-FR" sz="1300" b="1">
                <a:solidFill>
                  <a:srgbClr val="000000"/>
                </a:solidFill>
              </a:rPr>
              <a:t>Les données relatives du niveau de dépendance des résidents et de besoins de prise en charge médicale sont-elles à renseigner dans le fichier de collecte des données du RAMA (AGGIR/PATHOS) ?</a:t>
            </a:r>
            <a:r>
              <a:rPr lang="fr-FR" sz="1300">
                <a:solidFill>
                  <a:srgbClr val="000000"/>
                </a:solidFill>
              </a:rPr>
              <a:t>  </a:t>
            </a:r>
            <a:br>
              <a:rPr lang="fr-FR" sz="1300">
                <a:solidFill>
                  <a:srgbClr val="000000"/>
                </a:solidFill>
              </a:rPr>
            </a:br>
            <a:r>
              <a:rPr lang="fr-FR" sz="1300">
                <a:solidFill>
                  <a:srgbClr val="000000"/>
                </a:solidFill>
              </a:rPr>
              <a:t>Non, elles ne sont pas à renseigner dans le fichier de collecte des données du RAMA. Les données citées sont récupérées de l'outil GALAAD et intégrées dans le fichier cadre par les équipes de la CNSA afin de limiter la charge de saisie pour les établissements. La période d'intégration de ces données est prévue en juillet - août pour une mise à disposition des RAMA complets aux EHPAD en septembre de l'année de collecte.</a:t>
            </a:r>
            <a:endParaRPr lang="fr-FR" sz="1300">
              <a:cs typeface="Arial"/>
            </a:endParaRPr>
          </a:p>
          <a:p>
            <a:pPr>
              <a:spcAft>
                <a:spcPts val="800"/>
              </a:spcAft>
              <a:tabLst>
                <a:tab pos="457200" algn="l"/>
              </a:tabLst>
            </a:pPr>
            <a:r>
              <a:rPr lang="fr-FR" sz="1300" b="1" kern="100">
                <a:ea typeface="Aptos" panose="020B0004020202020204" pitchFamily="34" charset="0"/>
                <a:cs typeface="Arial"/>
              </a:rPr>
              <a:t>Comment compléter le RAMA quand le DIU n'intègre pas le fichier cadre RAMA ? .                                                                                                                                                                   </a:t>
            </a:r>
            <a:r>
              <a:rPr lang="fr-FR" sz="1300" kern="100">
                <a:ea typeface="Aptos" panose="020B0004020202020204" pitchFamily="34" charset="0"/>
                <a:cs typeface="Arial"/>
              </a:rPr>
              <a:t>   </a:t>
            </a:r>
            <a:endParaRPr lang="fr-FR" sz="1300" b="1" kern="100">
              <a:highlight>
                <a:srgbClr val="D1D536"/>
              </a:highlight>
              <a:ea typeface="Aptos" panose="020B0004020202020204" pitchFamily="34" charset="0"/>
              <a:cs typeface="Arial"/>
            </a:endParaRPr>
          </a:p>
          <a:p>
            <a:pPr>
              <a:spcAft>
                <a:spcPts val="800"/>
              </a:spcAft>
              <a:tabLst>
                <a:tab pos="457200" algn="l"/>
              </a:tabLst>
            </a:pPr>
            <a:r>
              <a:rPr lang="fr-FR" sz="1300" kern="100">
                <a:highlight>
                  <a:srgbClr val="FFFFFF"/>
                </a:highlight>
                <a:ea typeface="Aptos" panose="020B0004020202020204" pitchFamily="34" charset="0"/>
                <a:cs typeface="Arial"/>
              </a:rPr>
              <a:t>A l’horizon  du T1 2026, tous les éditeurs des DUI  </a:t>
            </a:r>
            <a:r>
              <a:rPr lang="fr-FR" sz="1300" kern="100">
                <a:highlight>
                  <a:srgbClr val="FFFFFF"/>
                </a:highlight>
                <a:cs typeface="Arial"/>
              </a:rPr>
              <a:t>EHPAD devront se mettre en ordre marche pour intégrer le fichier cadre RAMA défini par arrêté,</a:t>
            </a:r>
            <a:r>
              <a:rPr lang="fr-FR" sz="1300" kern="100">
                <a:highlight>
                  <a:srgbClr val="FFFFFF"/>
                </a:highlight>
                <a:ea typeface="Aptos" panose="020B0004020202020204" pitchFamily="34" charset="0"/>
                <a:cs typeface="Arial"/>
              </a:rPr>
              <a:t> conformément aux directives de la deuxième vague du Ségur du numérique en santé. </a:t>
            </a:r>
          </a:p>
          <a:p>
            <a:pPr>
              <a:spcAft>
                <a:spcPts val="800"/>
              </a:spcAft>
              <a:tabLst>
                <a:tab pos="457200" algn="l"/>
              </a:tabLst>
            </a:pPr>
            <a:r>
              <a:rPr lang="fr-FR" sz="1300" kern="100">
                <a:highlight>
                  <a:srgbClr val="FFFFFF"/>
                </a:highlight>
                <a:ea typeface="Aptos" panose="020B0004020202020204" pitchFamily="34" charset="0"/>
                <a:cs typeface="Arial"/>
              </a:rPr>
              <a:t>En attendant cette intégration, les établissements pourront télécharger le fichier cadre du RAMA de la plateforme SIDOBA du CNSA directement. </a:t>
            </a:r>
          </a:p>
          <a:p>
            <a:pPr>
              <a:spcAft>
                <a:spcPts val="800"/>
              </a:spcAft>
              <a:tabLst>
                <a:tab pos="457200" algn="l"/>
              </a:tabLst>
            </a:pPr>
            <a:r>
              <a:rPr lang="fr-FR" sz="1300" b="1">
                <a:solidFill>
                  <a:srgbClr val="000000"/>
                </a:solidFill>
              </a:rPr>
              <a:t>Faut-il remplir les données grisées et noircies du fichier cadre ?</a:t>
            </a:r>
          </a:p>
          <a:p>
            <a:pPr algn="just" fontAlgn="base"/>
            <a:r>
              <a:rPr lang="fr-FR" sz="1300">
                <a:solidFill>
                  <a:srgbClr val="000000"/>
                </a:solidFill>
              </a:rPr>
              <a:t>Les champs grisés ou noircis sur le fichier sont soit calculés dans l’Excel ou SIDOBA, soit ils sont récupérés par d’autres outils de la CNSA que sont l’ERRD (sauf pour les établissements rattachés à un CHU) ou Galaad et elles n’ont donc pas besoin d’être renseignées.</a:t>
            </a:r>
          </a:p>
          <a:p>
            <a:pPr algn="just" fontAlgn="base"/>
            <a:endParaRPr lang="fr-FR" sz="1300">
              <a:solidFill>
                <a:srgbClr val="000000"/>
              </a:solidFill>
            </a:endParaRPr>
          </a:p>
          <a:p>
            <a:pPr algn="just" fontAlgn="base"/>
            <a:endParaRPr lang="fr-FR" sz="1300">
              <a:solidFill>
                <a:srgbClr val="000000"/>
              </a:solidFill>
            </a:endParaRPr>
          </a:p>
        </p:txBody>
      </p:sp>
      <p:sp>
        <p:nvSpPr>
          <p:cNvPr id="7" name="ZoneTexte 6">
            <a:extLst>
              <a:ext uri="{FF2B5EF4-FFF2-40B4-BE49-F238E27FC236}">
                <a16:creationId xmlns:a16="http://schemas.microsoft.com/office/drawing/2014/main" id="{F74EFAFE-DE46-3B6D-F461-78EB0DA91611}"/>
              </a:ext>
            </a:extLst>
          </p:cNvPr>
          <p:cNvSpPr txBox="1"/>
          <p:nvPr/>
        </p:nvSpPr>
        <p:spPr>
          <a:xfrm>
            <a:off x="680936" y="1206231"/>
            <a:ext cx="8560340" cy="984885"/>
          </a:xfrm>
          <a:prstGeom prst="rect">
            <a:avLst/>
          </a:prstGeom>
          <a:noFill/>
        </p:spPr>
        <p:txBody>
          <a:bodyPr wrap="square" rtlCol="0">
            <a:spAutoFit/>
          </a:bodyPr>
          <a:lstStyle/>
          <a:p>
            <a:endParaRPr lang="fr-FR" sz="2000" b="1">
              <a:solidFill>
                <a:schemeClr val="accent6"/>
              </a:solidFill>
              <a:latin typeface="+mj-lt"/>
            </a:endParaRPr>
          </a:p>
          <a:p>
            <a:endParaRPr lang="fr-FR" sz="2000" b="1">
              <a:solidFill>
                <a:schemeClr val="accent6"/>
              </a:solidFill>
              <a:latin typeface="+mj-lt"/>
            </a:endParaRPr>
          </a:p>
          <a:p>
            <a:pPr fontAlgn="base">
              <a:lnSpc>
                <a:spcPts val="1575"/>
              </a:lnSpc>
              <a:spcBef>
                <a:spcPts val="400"/>
              </a:spcBef>
            </a:pPr>
            <a:r>
              <a:rPr lang="fr-FR" b="1">
                <a:solidFill>
                  <a:schemeClr val="accent6"/>
                </a:solidFill>
              </a:rPr>
              <a:t>IV. Consignes de remplissage du RAMA </a:t>
            </a:r>
          </a:p>
        </p:txBody>
      </p:sp>
      <p:pic>
        <p:nvPicPr>
          <p:cNvPr id="2" name="Picture 2">
            <a:extLst>
              <a:ext uri="{FF2B5EF4-FFF2-40B4-BE49-F238E27FC236}">
                <a16:creationId xmlns:a16="http://schemas.microsoft.com/office/drawing/2014/main" id="{555B3BFC-C0D3-CD45-F9D1-AE988FC49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B3B27A8E-5C3A-D7B2-EAB8-047321C52A46}"/>
              </a:ext>
            </a:extLst>
          </p:cNvPr>
          <p:cNvPicPr>
            <a:picLocks noChangeAspect="1"/>
          </p:cNvPicPr>
          <p:nvPr/>
        </p:nvPicPr>
        <p:blipFill>
          <a:blip r:embed="rId4"/>
          <a:stretch>
            <a:fillRect/>
          </a:stretch>
        </p:blipFill>
        <p:spPr>
          <a:xfrm>
            <a:off x="142391" y="2744934"/>
            <a:ext cx="294970" cy="294970"/>
          </a:xfrm>
          <a:prstGeom prst="rect">
            <a:avLst/>
          </a:prstGeom>
        </p:spPr>
      </p:pic>
      <p:pic>
        <p:nvPicPr>
          <p:cNvPr id="12" name="Image 11">
            <a:extLst>
              <a:ext uri="{FF2B5EF4-FFF2-40B4-BE49-F238E27FC236}">
                <a16:creationId xmlns:a16="http://schemas.microsoft.com/office/drawing/2014/main" id="{6E51B1F6-7714-E39E-D3E2-883CA4EB90B3}"/>
              </a:ext>
            </a:extLst>
          </p:cNvPr>
          <p:cNvPicPr>
            <a:picLocks noChangeAspect="1"/>
          </p:cNvPicPr>
          <p:nvPr/>
        </p:nvPicPr>
        <p:blipFill>
          <a:blip r:embed="rId4"/>
          <a:stretch>
            <a:fillRect/>
          </a:stretch>
        </p:blipFill>
        <p:spPr>
          <a:xfrm>
            <a:off x="9205144" y="2743362"/>
            <a:ext cx="294970" cy="294970"/>
          </a:xfrm>
          <a:prstGeom prst="rect">
            <a:avLst/>
          </a:prstGeom>
        </p:spPr>
      </p:pic>
      <p:grpSp>
        <p:nvGrpSpPr>
          <p:cNvPr id="3" name="Groupe 2">
            <a:extLst>
              <a:ext uri="{FF2B5EF4-FFF2-40B4-BE49-F238E27FC236}">
                <a16:creationId xmlns:a16="http://schemas.microsoft.com/office/drawing/2014/main" id="{DBE0F319-7A27-BFCB-155C-51D50A53DB9A}"/>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E5F2E497-B0A1-AD4A-8B03-C353601B7AB9}"/>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5" action="ppaction://hlinksldjump"/>
              <a:extLst>
                <a:ext uri="{FF2B5EF4-FFF2-40B4-BE49-F238E27FC236}">
                  <a16:creationId xmlns:a16="http://schemas.microsoft.com/office/drawing/2014/main" id="{420441C8-35EC-03AF-B588-CFE589DDFB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
        <p:nvSpPr>
          <p:cNvPr id="9" name="Oval 5">
            <a:extLst>
              <a:ext uri="{FF2B5EF4-FFF2-40B4-BE49-F238E27FC236}">
                <a16:creationId xmlns:a16="http://schemas.microsoft.com/office/drawing/2014/main" id="{71AF5B21-9F13-DCBD-A6AB-57168E028D54}"/>
              </a:ext>
            </a:extLst>
          </p:cNvPr>
          <p:cNvSpPr/>
          <p:nvPr/>
        </p:nvSpPr>
        <p:spPr>
          <a:xfrm>
            <a:off x="4776808" y="1300512"/>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17859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EB164-EE09-A621-DEA5-305317EB83AC}"/>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7DC97631-3C8B-86C5-A378-42AC6920A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99DFBFDC-A85C-9E55-8A7B-9D79034532CF}"/>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16" name="ZoneTexte 15">
            <a:extLst>
              <a:ext uri="{FF2B5EF4-FFF2-40B4-BE49-F238E27FC236}">
                <a16:creationId xmlns:a16="http://schemas.microsoft.com/office/drawing/2014/main" id="{C14014DC-19F5-3214-BDD4-E7C77A395D4B}"/>
              </a:ext>
            </a:extLst>
          </p:cNvPr>
          <p:cNvSpPr txBox="1"/>
          <p:nvPr/>
        </p:nvSpPr>
        <p:spPr>
          <a:xfrm>
            <a:off x="1553809" y="6444285"/>
            <a:ext cx="10143950" cy="8186857"/>
          </a:xfrm>
          <a:prstGeom prst="rect">
            <a:avLst/>
          </a:prstGeom>
          <a:noFill/>
        </p:spPr>
        <p:txBody>
          <a:bodyPr wrap="square" lIns="91440" tIns="45720" rIns="91440" bIns="45720" rtlCol="0" anchor="t">
            <a:spAutoFit/>
          </a:bodyPr>
          <a:lstStyle/>
          <a:p>
            <a:pPr fontAlgn="base">
              <a:lnSpc>
                <a:spcPts val="1275"/>
              </a:lnSpc>
            </a:pPr>
            <a:endParaRPr lang="fr-FR" sz="1300" u="sng">
              <a:solidFill>
                <a:srgbClr val="000000"/>
              </a:solidFill>
            </a:endParaRPr>
          </a:p>
          <a:p>
            <a:pPr fontAlgn="base">
              <a:lnSpc>
                <a:spcPts val="1275"/>
              </a:lnSpc>
            </a:pPr>
            <a:r>
              <a:rPr lang="fr-FR" sz="1300" u="sng">
                <a:solidFill>
                  <a:srgbClr val="000000"/>
                </a:solidFill>
              </a:rPr>
              <a:t>Informations complémentaires </a:t>
            </a:r>
            <a:r>
              <a:rPr lang="fr-FR" sz="1300">
                <a:solidFill>
                  <a:srgbClr val="000000"/>
                </a:solidFill>
              </a:rPr>
              <a:t>:</a:t>
            </a:r>
          </a:p>
          <a:p>
            <a:pPr fontAlgn="base">
              <a:lnSpc>
                <a:spcPts val="1275"/>
              </a:lnSpc>
            </a:pPr>
            <a:endParaRPr lang="fr-FR" sz="1300" b="1">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Description de l’établissement »</a:t>
            </a:r>
          </a:p>
          <a:p>
            <a:pPr algn="ctr" fontAlgn="base">
              <a:lnSpc>
                <a:spcPts val="1275"/>
              </a:lnSpc>
            </a:pPr>
            <a:endParaRPr lang="fr-FR" sz="1300" b="1">
              <a:solidFill>
                <a:srgbClr val="000000"/>
              </a:solidFill>
            </a:endParaRPr>
          </a:p>
          <a:p>
            <a:pPr algn="just" fontAlgn="base">
              <a:lnSpc>
                <a:spcPts val="1275"/>
              </a:lnSpc>
            </a:pPr>
            <a:r>
              <a:rPr lang="fr-FR" sz="1300" b="1">
                <a:solidFill>
                  <a:srgbClr val="000000"/>
                </a:solidFill>
              </a:rPr>
              <a:t>(1) OG</a:t>
            </a:r>
            <a:r>
              <a:rPr lang="fr-FR" sz="1300">
                <a:solidFill>
                  <a:srgbClr val="000000"/>
                </a:solidFill>
              </a:rPr>
              <a:t> - Organisme gestionnaire </a:t>
            </a:r>
          </a:p>
          <a:p>
            <a:pPr algn="just" fontAlgn="base">
              <a:lnSpc>
                <a:spcPts val="1275"/>
              </a:lnSpc>
            </a:pPr>
            <a:endParaRPr lang="fr-FR" sz="1300">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Capacité de l’établissement »</a:t>
            </a:r>
          </a:p>
          <a:p>
            <a:pPr algn="ctr" fontAlgn="base">
              <a:lnSpc>
                <a:spcPts val="1275"/>
              </a:lnSpc>
            </a:pPr>
            <a:endParaRPr lang="fr-FR" sz="1300" b="1">
              <a:solidFill>
                <a:srgbClr val="000000"/>
              </a:solidFill>
            </a:endParaRPr>
          </a:p>
          <a:p>
            <a:r>
              <a:rPr lang="fr-FR" sz="1300" b="1">
                <a:solidFill>
                  <a:srgbClr val="000000"/>
                </a:solidFill>
              </a:rPr>
              <a:t>(2) Installées en hébergement permanent</a:t>
            </a:r>
            <a:r>
              <a:rPr lang="fr-FR" sz="1300">
                <a:solidFill>
                  <a:srgbClr val="000000"/>
                </a:solidFill>
              </a:rPr>
              <a:t> .  </a:t>
            </a:r>
            <a:endParaRPr lang="fr-FR"/>
          </a:p>
          <a:p>
            <a:r>
              <a:rPr lang="fr-FR" sz="1300">
                <a:solidFill>
                  <a:srgbClr val="000000"/>
                </a:solidFill>
              </a:rPr>
              <a:t>Les places autorisées correspondent aux places identifiées dans l’arrêté d’autorisation de l’ESMS.</a:t>
            </a:r>
          </a:p>
          <a:p>
            <a:r>
              <a:rPr lang="fr-FR" sz="1300">
                <a:solidFill>
                  <a:srgbClr val="000000"/>
                </a:solidFill>
              </a:rPr>
              <a:t>Les places installées correspondent aux places effectivement ouvertes au public concerné.</a:t>
            </a:r>
          </a:p>
          <a:p>
            <a:r>
              <a:rPr lang="fr-FR" sz="1300">
                <a:solidFill>
                  <a:srgbClr val="000000"/>
                </a:solidFill>
              </a:rPr>
              <a:t>La notion de places installées ne s’applique que pour la colonne hébergement permanent.</a:t>
            </a:r>
          </a:p>
          <a:p>
            <a:r>
              <a:rPr lang="fr-FR" sz="1300">
                <a:solidFill>
                  <a:srgbClr val="000000"/>
                </a:solidFill>
              </a:rPr>
              <a:t>Les autres colonnes sont renseignées en places autorisées</a:t>
            </a:r>
          </a:p>
          <a:p>
            <a:r>
              <a:rPr lang="fr-FR"/>
              <a:t>	</a:t>
            </a:r>
            <a:endParaRPr lang="fr-FR" sz="1300">
              <a:solidFill>
                <a:srgbClr val="000000"/>
              </a:solidFill>
            </a:endParaRPr>
          </a:p>
          <a:p>
            <a:pPr algn="just" fontAlgn="base">
              <a:lnSpc>
                <a:spcPts val="1530"/>
              </a:lnSpc>
              <a:spcAft>
                <a:spcPts val="1000"/>
              </a:spcAft>
            </a:pPr>
            <a:r>
              <a:rPr lang="fr-FR" sz="1300" b="1">
                <a:solidFill>
                  <a:srgbClr val="000000"/>
                </a:solidFill>
              </a:rPr>
              <a:t>(3) PASA </a:t>
            </a:r>
            <a:r>
              <a:rPr lang="fr-FR" sz="1300">
                <a:solidFill>
                  <a:srgbClr val="000000"/>
                </a:solidFill>
              </a:rPr>
              <a:t>-</a:t>
            </a:r>
            <a:r>
              <a:rPr lang="fr-FR" sz="1300" b="1">
                <a:solidFill>
                  <a:srgbClr val="000000"/>
                </a:solidFill>
              </a:rPr>
              <a:t> </a:t>
            </a:r>
            <a:r>
              <a:rPr lang="fr-FR" sz="1300">
                <a:solidFill>
                  <a:srgbClr val="000000"/>
                </a:solidFill>
              </a:rPr>
              <a:t>Pôle d’activité et de soins adaptés : lieu de vie au sein de l’EHPAD accueillant des résidents avec troubles cognitifs et troubles du comportement modérés. Ces unités sont labellisées et font l’objet d’un financement complémentaire par l’ARS. </a:t>
            </a:r>
          </a:p>
          <a:p>
            <a:pPr algn="just" fontAlgn="base">
              <a:lnSpc>
                <a:spcPts val="1530"/>
              </a:lnSpc>
              <a:spcAft>
                <a:spcPts val="1000"/>
              </a:spcAft>
            </a:pPr>
            <a:r>
              <a:rPr lang="fr-FR" sz="1300" b="1">
                <a:solidFill>
                  <a:srgbClr val="000000"/>
                </a:solidFill>
              </a:rPr>
              <a:t>(4) UHR </a:t>
            </a:r>
            <a:r>
              <a:rPr lang="fr-FR" sz="1300">
                <a:solidFill>
                  <a:srgbClr val="000000"/>
                </a:solidFill>
              </a:rPr>
              <a:t>- unité d’hébergement renforcée qui accueille des résidents avec des troubles cognitifs et des troubles du comportement sévères.</a:t>
            </a:r>
            <a:r>
              <a:rPr lang="fr-FR" sz="1300" b="1">
                <a:solidFill>
                  <a:srgbClr val="000000"/>
                </a:solidFill>
              </a:rPr>
              <a:t> </a:t>
            </a:r>
            <a:r>
              <a:rPr lang="fr-FR" sz="1300">
                <a:solidFill>
                  <a:srgbClr val="000000"/>
                </a:solidFill>
              </a:rPr>
              <a:t>Ces u</a:t>
            </a:r>
            <a:r>
              <a:rPr lang="fr-FR" sz="1300"/>
              <a:t>nit</a:t>
            </a:r>
            <a:r>
              <a:rPr lang="fr-FR" sz="1300">
                <a:solidFill>
                  <a:srgbClr val="000000"/>
                </a:solidFill>
              </a:rPr>
              <a:t>és sont labellisées et font l’objet d’un financement complémentaire par l’ARS. </a:t>
            </a:r>
          </a:p>
          <a:p>
            <a:r>
              <a:rPr lang="fr-FR" sz="1300">
                <a:solidFill>
                  <a:srgbClr val="000000"/>
                </a:solidFill>
                <a:highlight>
                  <a:srgbClr val="FFFFFF"/>
                </a:highlight>
              </a:rPr>
              <a:t>Ex:</a:t>
            </a:r>
            <a:r>
              <a:rPr lang="fr-FR">
                <a:highlight>
                  <a:srgbClr val="FFFFFF"/>
                </a:highlight>
              </a:rPr>
              <a:t> </a:t>
            </a:r>
            <a:r>
              <a:rPr lang="fr-FR" sz="1300">
                <a:solidFill>
                  <a:srgbClr val="000000"/>
                </a:solidFill>
              </a:rPr>
              <a:t>Je suis un EHPAD, je dispose de 80 places en hébergement permanent, de 6 places en hébergement temporaire et de 6 places en accueil de jour:</a:t>
            </a:r>
          </a:p>
          <a:p>
            <a:r>
              <a:rPr lang="fr-FR" sz="1300">
                <a:solidFill>
                  <a:srgbClr val="000000"/>
                </a:solidFill>
              </a:rPr>
              <a:t>Je renseigne 80 places dans la rubrique« installées hébergement permanent»</a:t>
            </a:r>
          </a:p>
          <a:p>
            <a:r>
              <a:rPr lang="fr-FR" sz="1300">
                <a:solidFill>
                  <a:srgbClr val="000000"/>
                </a:solidFill>
              </a:rPr>
              <a:t>Et 6 places dans la rubrique «Hébergement temporaire» </a:t>
            </a:r>
          </a:p>
          <a:p>
            <a:r>
              <a:rPr lang="fr-FR" sz="1300">
                <a:solidFill>
                  <a:srgbClr val="000000"/>
                </a:solidFill>
              </a:rPr>
              <a:t>Et 6 places dans la rubrique «Accueil de jour»</a:t>
            </a:r>
            <a:endParaRPr lang="fr-FR" sz="1300">
              <a:solidFill>
                <a:srgbClr val="000000"/>
              </a:solidFill>
              <a:highlight>
                <a:srgbClr val="FFFF00"/>
              </a:highlight>
            </a:endParaRPr>
          </a:p>
          <a:p>
            <a:pPr algn="just" fontAlgn="base">
              <a:lnSpc>
                <a:spcPts val="1530"/>
              </a:lnSpc>
              <a:spcAft>
                <a:spcPts val="1000"/>
              </a:spcAft>
            </a:pPr>
            <a:endParaRPr lang="fr-FR" sz="1300">
              <a:solidFill>
                <a:srgbClr val="000000"/>
              </a:solidFill>
              <a:highlight>
                <a:srgbClr val="FFFF00"/>
              </a:highlight>
            </a:endParaRPr>
          </a:p>
          <a:p>
            <a:pPr algn="just" fontAlgn="base">
              <a:lnSpc>
                <a:spcPts val="1530"/>
              </a:lnSpc>
              <a:spcAft>
                <a:spcPts val="1000"/>
              </a:spcAft>
            </a:pPr>
            <a:r>
              <a:rPr lang="fr-FR" sz="1300" b="1">
                <a:solidFill>
                  <a:srgbClr val="000000"/>
                </a:solidFill>
              </a:rPr>
              <a:t>(6) Espace de stimulation sensorielle </a:t>
            </a:r>
            <a:r>
              <a:rPr lang="fr-FR" sz="1300">
                <a:solidFill>
                  <a:srgbClr val="000000"/>
                </a:solidFill>
              </a:rPr>
              <a:t>(Snoezelen) - espace spécialement conçu avec des éléments fournissant des stimulations sensorielles, dans lequel des stimuli peuvent être adaptés. Le son, l’éclairage et la température peuvent y être contrôlés.</a:t>
            </a:r>
          </a:p>
          <a:p>
            <a:pPr algn="just" fontAlgn="base">
              <a:lnSpc>
                <a:spcPts val="1530"/>
              </a:lnSpc>
              <a:spcAft>
                <a:spcPts val="1000"/>
              </a:spcAft>
            </a:pPr>
            <a:r>
              <a:rPr lang="fr-FR" sz="1300" b="1">
                <a:solidFill>
                  <a:srgbClr val="000000"/>
                </a:solidFill>
              </a:rPr>
              <a:t>(7) Total de chambres installées au 31/12</a:t>
            </a:r>
            <a:r>
              <a:rPr lang="fr-FR" sz="1300">
                <a:solidFill>
                  <a:srgbClr val="000000"/>
                </a:solidFill>
              </a:rPr>
              <a:t> -  nombre total de chambres (chambres simples et doubles).</a:t>
            </a:r>
          </a:p>
          <a:p>
            <a:pPr algn="just" fontAlgn="base">
              <a:lnSpc>
                <a:spcPts val="1530"/>
              </a:lnSpc>
              <a:spcAft>
                <a:spcPts val="1000"/>
              </a:spcAft>
            </a:pPr>
            <a:r>
              <a:rPr lang="fr-FR" sz="1300" b="1">
                <a:solidFill>
                  <a:srgbClr val="000000"/>
                </a:solidFill>
              </a:rPr>
              <a:t>(8) Habilitées à l’aide sociale </a:t>
            </a:r>
            <a:r>
              <a:rPr lang="fr-FR" sz="1300">
                <a:solidFill>
                  <a:srgbClr val="000000"/>
                </a:solidFill>
              </a:rPr>
              <a:t>– conformément à la réglementation en vigueur.</a:t>
            </a:r>
          </a:p>
          <a:p>
            <a:pPr algn="just" fontAlgn="base">
              <a:lnSpc>
                <a:spcPts val="1530"/>
              </a:lnSpc>
              <a:spcAft>
                <a:spcPts val="1000"/>
              </a:spcAft>
            </a:pPr>
            <a:r>
              <a:rPr lang="fr-FR" sz="1300" b="1">
                <a:solidFill>
                  <a:srgbClr val="000000"/>
                </a:solidFill>
              </a:rPr>
              <a:t>(9) Les unités de vie protégée (UVP) </a:t>
            </a:r>
            <a:r>
              <a:rPr lang="fr-FR" sz="1300">
                <a:solidFill>
                  <a:srgbClr val="000000"/>
                </a:solidFill>
              </a:rPr>
              <a:t>- unités aménagées au sein d’un établissement pour personnes âgées dépendantes (EHPAD) pour les personnes souffrant de symptômes psycho-comportementaux consécutifs à une maladie d’Alzheimer ou une maladie apparentée, dont la sévérité ne justifie pas une admission en UHR.</a:t>
            </a:r>
          </a:p>
          <a:p>
            <a:pPr algn="just" fontAlgn="base">
              <a:lnSpc>
                <a:spcPts val="1530"/>
              </a:lnSpc>
              <a:spcAft>
                <a:spcPts val="1000"/>
              </a:spcAft>
            </a:pPr>
            <a:r>
              <a:rPr lang="fr-FR" sz="1300" b="1">
                <a:solidFill>
                  <a:srgbClr val="000000"/>
                </a:solidFill>
              </a:rPr>
              <a:t>(10) Unité pour Personnes Handicapées Vieillissantes </a:t>
            </a:r>
            <a:r>
              <a:rPr lang="fr-FR" sz="1300">
                <a:solidFill>
                  <a:srgbClr val="000000"/>
                </a:solidFill>
              </a:rPr>
              <a:t>– unité </a:t>
            </a:r>
            <a:r>
              <a:rPr lang="fr-FR" sz="1300" u="sng">
                <a:solidFill>
                  <a:srgbClr val="000000"/>
                </a:solidFill>
              </a:rPr>
              <a:t>constituée </a:t>
            </a:r>
            <a:r>
              <a:rPr lang="fr-FR" sz="1300">
                <a:solidFill>
                  <a:srgbClr val="000000"/>
                </a:solidFill>
              </a:rPr>
              <a:t>pour l’accueil des personnes handicapées vieillissantes, on ne compte pas l’accueil de PHV en dehors d’une unité constituée en tant que tel.</a:t>
            </a:r>
          </a:p>
          <a:p>
            <a:pPr algn="just" fontAlgn="base">
              <a:lnSpc>
                <a:spcPts val="1530"/>
              </a:lnSpc>
              <a:spcAft>
                <a:spcPts val="1000"/>
              </a:spcAft>
            </a:pPr>
            <a:endParaRPr lang="fr-FR" sz="1300">
              <a:solidFill>
                <a:srgbClr val="000000"/>
              </a:solidFill>
            </a:endParaRPr>
          </a:p>
          <a:p>
            <a:endParaRPr lang="fr-FR" sz="1300"/>
          </a:p>
        </p:txBody>
      </p:sp>
      <p:graphicFrame>
        <p:nvGraphicFramePr>
          <p:cNvPr id="3" name="Tableau 2">
            <a:extLst>
              <a:ext uri="{FF2B5EF4-FFF2-40B4-BE49-F238E27FC236}">
                <a16:creationId xmlns:a16="http://schemas.microsoft.com/office/drawing/2014/main" id="{FA800BB4-03A6-2004-DB3E-1CD3198E1D9B}"/>
              </a:ext>
            </a:extLst>
          </p:cNvPr>
          <p:cNvGraphicFramePr>
            <a:graphicFrameLocks noGrp="1"/>
          </p:cNvGraphicFramePr>
          <p:nvPr>
            <p:extLst>
              <p:ext uri="{D42A27DB-BD31-4B8C-83A1-F6EECF244321}">
                <p14:modId xmlns:p14="http://schemas.microsoft.com/office/powerpoint/2010/main" val="478950276"/>
              </p:ext>
            </p:extLst>
          </p:nvPr>
        </p:nvGraphicFramePr>
        <p:xfrm>
          <a:off x="152403" y="1291771"/>
          <a:ext cx="1284571" cy="14824533"/>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5945">
                <a:tc>
                  <a:txBody>
                    <a:bodyPr/>
                    <a:lstStyle/>
                    <a:p>
                      <a:pPr algn="ctr"/>
                      <a:r>
                        <a:rPr lang="fr-FR" sz="1300" b="1">
                          <a:solidFill>
                            <a:schemeClr val="tx1"/>
                          </a:solidFill>
                        </a:rPr>
                        <a:t>Etablissement</a:t>
                      </a:r>
                      <a:endParaRPr lang="en-US" sz="13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38982678"/>
                  </a:ext>
                </a:extLst>
              </a:tr>
              <a:tr h="1698991">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698991">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5945">
                <a:tc>
                  <a:txBody>
                    <a:bodyPr/>
                    <a:lstStyle/>
                    <a:p>
                      <a:pPr algn="ctr"/>
                      <a:r>
                        <a:rPr lang="fr-FR" sz="1300" b="0" kern="1200">
                          <a:solidFill>
                            <a:schemeClr val="dk1"/>
                          </a:solidFill>
                          <a:latin typeface="+mn-lt"/>
                          <a:ea typeface="+mn-ea"/>
                          <a:cs typeface="+mn-cs"/>
                        </a:rPr>
                        <a:t>Protocoles et </a:t>
                      </a:r>
                      <a:r>
                        <a:rPr lang="fr-FR" sz="1300" b="0"/>
                        <a:t>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698991">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594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594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594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594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594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594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4" name="Tableau 3">
            <a:extLst>
              <a:ext uri="{FF2B5EF4-FFF2-40B4-BE49-F238E27FC236}">
                <a16:creationId xmlns:a16="http://schemas.microsoft.com/office/drawing/2014/main" id="{94758757-2ED2-A18C-2742-84C38584CAB8}"/>
              </a:ext>
            </a:extLst>
          </p:cNvPr>
          <p:cNvGraphicFramePr>
            <a:graphicFrameLocks noGrp="1"/>
          </p:cNvGraphicFramePr>
          <p:nvPr>
            <p:extLst>
              <p:ext uri="{D42A27DB-BD31-4B8C-83A1-F6EECF244321}">
                <p14:modId xmlns:p14="http://schemas.microsoft.com/office/powerpoint/2010/main" val="182573528"/>
              </p:ext>
            </p:extLst>
          </p:nvPr>
        </p:nvGraphicFramePr>
        <p:xfrm>
          <a:off x="1553809" y="1278197"/>
          <a:ext cx="10515599" cy="5166088"/>
        </p:xfrm>
        <a:graphic>
          <a:graphicData uri="http://schemas.openxmlformats.org/drawingml/2006/table">
            <a:tbl>
              <a:tblPr/>
              <a:tblGrid>
                <a:gridCol w="150530">
                  <a:extLst>
                    <a:ext uri="{9D8B030D-6E8A-4147-A177-3AD203B41FA5}">
                      <a16:colId xmlns:a16="http://schemas.microsoft.com/office/drawing/2014/main" val="1635724737"/>
                    </a:ext>
                  </a:extLst>
                </a:gridCol>
                <a:gridCol w="86017">
                  <a:extLst>
                    <a:ext uri="{9D8B030D-6E8A-4147-A177-3AD203B41FA5}">
                      <a16:colId xmlns:a16="http://schemas.microsoft.com/office/drawing/2014/main" val="1923137968"/>
                    </a:ext>
                  </a:extLst>
                </a:gridCol>
                <a:gridCol w="2989097">
                  <a:extLst>
                    <a:ext uri="{9D8B030D-6E8A-4147-A177-3AD203B41FA5}">
                      <a16:colId xmlns:a16="http://schemas.microsoft.com/office/drawing/2014/main" val="3527039342"/>
                    </a:ext>
                  </a:extLst>
                </a:gridCol>
                <a:gridCol w="881676">
                  <a:extLst>
                    <a:ext uri="{9D8B030D-6E8A-4147-A177-3AD203B41FA5}">
                      <a16:colId xmlns:a16="http://schemas.microsoft.com/office/drawing/2014/main" val="4055374984"/>
                    </a:ext>
                  </a:extLst>
                </a:gridCol>
                <a:gridCol w="881676">
                  <a:extLst>
                    <a:ext uri="{9D8B030D-6E8A-4147-A177-3AD203B41FA5}">
                      <a16:colId xmlns:a16="http://schemas.microsoft.com/office/drawing/2014/main" val="3932379092"/>
                    </a:ext>
                  </a:extLst>
                </a:gridCol>
                <a:gridCol w="881676">
                  <a:extLst>
                    <a:ext uri="{9D8B030D-6E8A-4147-A177-3AD203B41FA5}">
                      <a16:colId xmlns:a16="http://schemas.microsoft.com/office/drawing/2014/main" val="1337758487"/>
                    </a:ext>
                  </a:extLst>
                </a:gridCol>
                <a:gridCol w="881676">
                  <a:extLst>
                    <a:ext uri="{9D8B030D-6E8A-4147-A177-3AD203B41FA5}">
                      <a16:colId xmlns:a16="http://schemas.microsoft.com/office/drawing/2014/main" val="435095996"/>
                    </a:ext>
                  </a:extLst>
                </a:gridCol>
                <a:gridCol w="881676">
                  <a:extLst>
                    <a:ext uri="{9D8B030D-6E8A-4147-A177-3AD203B41FA5}">
                      <a16:colId xmlns:a16="http://schemas.microsoft.com/office/drawing/2014/main" val="2627772479"/>
                    </a:ext>
                  </a:extLst>
                </a:gridCol>
                <a:gridCol w="881676">
                  <a:extLst>
                    <a:ext uri="{9D8B030D-6E8A-4147-A177-3AD203B41FA5}">
                      <a16:colId xmlns:a16="http://schemas.microsoft.com/office/drawing/2014/main" val="2314962409"/>
                    </a:ext>
                  </a:extLst>
                </a:gridCol>
                <a:gridCol w="881676">
                  <a:extLst>
                    <a:ext uri="{9D8B030D-6E8A-4147-A177-3AD203B41FA5}">
                      <a16:colId xmlns:a16="http://schemas.microsoft.com/office/drawing/2014/main" val="749204713"/>
                    </a:ext>
                  </a:extLst>
                </a:gridCol>
                <a:gridCol w="881676">
                  <a:extLst>
                    <a:ext uri="{9D8B030D-6E8A-4147-A177-3AD203B41FA5}">
                      <a16:colId xmlns:a16="http://schemas.microsoft.com/office/drawing/2014/main" val="397349033"/>
                    </a:ext>
                  </a:extLst>
                </a:gridCol>
                <a:gridCol w="86017">
                  <a:extLst>
                    <a:ext uri="{9D8B030D-6E8A-4147-A177-3AD203B41FA5}">
                      <a16:colId xmlns:a16="http://schemas.microsoft.com/office/drawing/2014/main" val="4034483990"/>
                    </a:ext>
                  </a:extLst>
                </a:gridCol>
                <a:gridCol w="150530">
                  <a:extLst>
                    <a:ext uri="{9D8B030D-6E8A-4147-A177-3AD203B41FA5}">
                      <a16:colId xmlns:a16="http://schemas.microsoft.com/office/drawing/2014/main" val="2259220395"/>
                    </a:ext>
                  </a:extLst>
                </a:gridCol>
              </a:tblGrid>
              <a:tr h="322895">
                <a:tc gridSpan="13">
                  <a:txBody>
                    <a:bodyPr/>
                    <a:lstStyle/>
                    <a:p>
                      <a:pPr algn="ctr" fontAlgn="ctr"/>
                      <a:r>
                        <a:rPr lang="fr-FR" sz="1200" b="1" i="0" u="none" strike="noStrike" noProof="0">
                          <a:solidFill>
                            <a:srgbClr val="000000"/>
                          </a:solidFill>
                          <a:effectLst/>
                          <a:latin typeface="Calibri" panose="020F0502020204030204" pitchFamily="34" charset="0"/>
                        </a:rPr>
                        <a:t>Etablissement</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3701574"/>
                  </a:ext>
                </a:extLst>
              </a:tr>
              <a:tr h="298678">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Description de </a:t>
                      </a:r>
                      <a:r>
                        <a:rPr lang="fr-FR" sz="1000" b="1" i="0" u="none" strike="noStrike" noProof="0">
                          <a:solidFill>
                            <a:srgbClr val="000000"/>
                          </a:solidFill>
                          <a:effectLst/>
                          <a:latin typeface="Calibri" panose="020F0502020204030204" pitchFamily="34" charset="0"/>
                        </a:rPr>
                        <a:t>l'établissement</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extLst>
                  <a:ext uri="{0D108BD9-81ED-4DB2-BD59-A6C34878D82A}">
                    <a16:rowId xmlns:a16="http://schemas.microsoft.com/office/drawing/2014/main" val="1746050024"/>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Nom de </a:t>
                      </a:r>
                      <a:r>
                        <a:rPr lang="fr-FR" sz="800" b="0" i="0" u="none" strike="noStrike" noProof="0">
                          <a:solidFill>
                            <a:srgbClr val="000000"/>
                          </a:solidFill>
                          <a:effectLst/>
                          <a:latin typeface="Calibri" panose="020F0502020204030204" pitchFamily="34" charset="0"/>
                        </a:rPr>
                        <a:t>l'établissement</a:t>
                      </a:r>
                      <a:r>
                        <a:rPr lang="en-US" sz="800" b="0" i="0" u="none" strike="noStrike">
                          <a:solidFill>
                            <a:srgbClr val="000000"/>
                          </a:solidFill>
                          <a:effectLst/>
                          <a:latin typeface="Calibri" panose="020F0502020204030204" pitchFamily="34" charset="0"/>
                        </a:rPr>
                        <a:t>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8">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61351325"/>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err="1">
                          <a:solidFill>
                            <a:srgbClr val="000000"/>
                          </a:solidFill>
                          <a:effectLst/>
                          <a:latin typeface="Calibri" panose="020F0502020204030204" pitchFamily="34" charset="0"/>
                        </a:rPr>
                        <a:t>Adresse</a:t>
                      </a:r>
                      <a:r>
                        <a:rPr lang="en-US" sz="800" b="0" i="0" u="none" strike="noStrike">
                          <a:solidFill>
                            <a:srgbClr val="000000"/>
                          </a:solidFill>
                          <a:effectLst/>
                          <a:latin typeface="Calibri" panose="020F0502020204030204" pitchFamily="34" charset="0"/>
                        </a:rPr>
                        <a:t> </a:t>
                      </a:r>
                      <a:r>
                        <a:rPr lang="en-US" sz="800" b="0" i="0" u="none" strike="noStrike" err="1">
                          <a:solidFill>
                            <a:srgbClr val="000000"/>
                          </a:solidFill>
                          <a:effectLst/>
                          <a:latin typeface="Calibri" panose="020F0502020204030204" pitchFamily="34" charset="0"/>
                        </a:rPr>
                        <a:t>postale</a:t>
                      </a:r>
                      <a:r>
                        <a:rPr lang="en-US" sz="800" b="0" i="0" u="none" strike="noStrike">
                          <a:solidFill>
                            <a:srgbClr val="000000"/>
                          </a:solidFill>
                          <a:effectLst/>
                          <a:latin typeface="Calibri" panose="020F0502020204030204" pitchFamily="34" charset="0"/>
                        </a:rPr>
                        <a:t>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8">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28081715"/>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7030A0"/>
                          </a:solidFill>
                          <a:effectLst/>
                          <a:latin typeface="Calibri" panose="020F0502020204030204" pitchFamily="34" charset="0"/>
                        </a:rPr>
                        <a:t>OG :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8">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98232948"/>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extLst>
                  <a:ext uri="{0D108BD9-81ED-4DB2-BD59-A6C34878D82A}">
                    <a16:rowId xmlns:a16="http://schemas.microsoft.com/office/drawing/2014/main" val="636952139"/>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FINESS EJ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FINESS ET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extLst>
                  <a:ext uri="{0D108BD9-81ED-4DB2-BD59-A6C34878D82A}">
                    <a16:rowId xmlns:a16="http://schemas.microsoft.com/office/drawing/2014/main" val="1190248901"/>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FFFFFF"/>
                    </a:solidFill>
                  </a:tcPr>
                </a:tc>
                <a:tc gridSpan="10">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extLst>
                  <a:ext uri="{0D108BD9-81ED-4DB2-BD59-A6C34878D82A}">
                    <a16:rowId xmlns:a16="http://schemas.microsoft.com/office/drawing/2014/main" val="935014647"/>
                  </a:ext>
                </a:extLst>
              </a:tr>
              <a:tr h="302445">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Statut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Option tarifaire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Pharmacie à usage interne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6955015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27810708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841878361"/>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Capacité de l'établissement</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245740734"/>
                  </a:ext>
                </a:extLst>
              </a:tr>
              <a:tr h="5607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hMerge="1">
                  <a:txBody>
                    <a:bodyPr/>
                    <a:lstStyle/>
                    <a:p>
                      <a:endParaRPr lang="en-US"/>
                    </a:p>
                  </a:txBody>
                  <a:tcPr/>
                </a:tc>
                <a:tc>
                  <a:txBody>
                    <a:bodyPr/>
                    <a:lstStyle/>
                    <a:p>
                      <a:pPr algn="ctr" fontAlgn="ctr"/>
                      <a:r>
                        <a:rPr lang="en-US" sz="800" b="0" i="0" u="none" strike="noStrike" err="1">
                          <a:solidFill>
                            <a:srgbClr val="7030A0"/>
                          </a:solidFill>
                          <a:effectLst/>
                          <a:latin typeface="Calibri" panose="020F0502020204030204" pitchFamily="34" charset="0"/>
                        </a:rPr>
                        <a:t>Installées</a:t>
                      </a:r>
                      <a:r>
                        <a:rPr lang="en-US" sz="800" b="0" i="0" u="none" strike="noStrike">
                          <a:solidFill>
                            <a:srgbClr val="7030A0"/>
                          </a:solidFill>
                          <a:effectLst/>
                          <a:latin typeface="Calibri" panose="020F0502020204030204" pitchFamily="34" charset="0"/>
                        </a:rPr>
                        <a:t> </a:t>
                      </a:r>
                      <a:r>
                        <a:rPr lang="en-US" sz="800" b="0" i="0" u="none" strike="noStrike" err="1">
                          <a:solidFill>
                            <a:srgbClr val="7030A0"/>
                          </a:solidFill>
                          <a:effectLst/>
                          <a:latin typeface="Calibri" panose="020F0502020204030204" pitchFamily="34" charset="0"/>
                        </a:rPr>
                        <a:t>hébergement</a:t>
                      </a:r>
                      <a:r>
                        <a:rPr lang="en-US" sz="800" b="0" i="0" u="none" strike="noStrike">
                          <a:solidFill>
                            <a:srgbClr val="7030A0"/>
                          </a:solidFill>
                          <a:effectLst/>
                          <a:latin typeface="Calibri" panose="020F0502020204030204" pitchFamily="34" charset="0"/>
                        </a:rPr>
                        <a:t> permanent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latin typeface="Calibri" panose="020F0502020204030204" pitchFamily="34" charset="0"/>
                        </a:rPr>
                        <a:t>Habilitées à l’aide sociale (8)</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Hébergement temporaire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Accueil de jour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latin typeface="Calibri" panose="020F0502020204030204" pitchFamily="34" charset="0"/>
                        </a:rPr>
                        <a:t>Unité de vie protégée (9)</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latin typeface="Calibri" panose="020F0502020204030204" pitchFamily="34" charset="0"/>
                        </a:rPr>
                        <a:t>PASA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latin typeface="Calibri" panose="020F0502020204030204" pitchFamily="34" charset="0"/>
                        </a:rPr>
                        <a:t>UHR (4)</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fr-FR" sz="800" b="0" i="0" u="none" strike="noStrike">
                          <a:solidFill>
                            <a:srgbClr val="7030A0"/>
                          </a:solidFill>
                          <a:effectLst/>
                          <a:latin typeface="Calibri" panose="020F0502020204030204" pitchFamily="34" charset="0"/>
                        </a:rPr>
                        <a:t>Unité pour Personnes Handicapées Vieillissantes (10)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4313305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rgbClr val="7030A0"/>
                          </a:solidFill>
                          <a:effectLst/>
                          <a:latin typeface="Calibri" panose="020F0502020204030204" pitchFamily="34" charset="0"/>
                        </a:rPr>
                        <a:t>Nombre de places (5)</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4491049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88926691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Oui / Non</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800" b="0" i="0" u="none" strike="noStrike">
                          <a:solidFill>
                            <a:srgbClr val="000000"/>
                          </a:solidFill>
                          <a:effectLst/>
                          <a:latin typeface="Calibri" panose="020F0502020204030204" pitchFamily="34" charset="0"/>
                        </a:rPr>
                        <a:t>Nombre</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5821362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Espace extérieur de déambulation non sécurisé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l" fontAlgn="b"/>
                      <a:r>
                        <a:rPr lang="en-US" sz="800" b="0" i="0" u="none" strike="noStrike">
                          <a:solidFill>
                            <a:srgbClr val="000000"/>
                          </a:solidFill>
                          <a:effectLst/>
                          <a:latin typeface="Calibri" panose="020F0502020204030204" pitchFamily="34" charset="0"/>
                        </a:rPr>
                        <a:t>Chambres individuelles (1 lit)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0781386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fr-FR" sz="800" b="0" i="0" u="none" strike="noStrike">
                          <a:solidFill>
                            <a:schemeClr val="tx1"/>
                          </a:solidFill>
                          <a:effectLst/>
                          <a:latin typeface="Calibri" panose="020F0502020204030204" pitchFamily="34" charset="0"/>
                        </a:rPr>
                        <a:t>Espace extérieur de déambulation sécurisé</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l" fontAlgn="b"/>
                      <a:r>
                        <a:rPr lang="fr-FR" sz="800" b="0" i="0" u="none" strike="noStrike">
                          <a:solidFill>
                            <a:srgbClr val="7030A0"/>
                          </a:solidFill>
                          <a:effectLst/>
                          <a:latin typeface="Calibri" panose="020F0502020204030204" pitchFamily="34" charset="0"/>
                        </a:rPr>
                        <a:t>Total de chambres installées au 31/12 (7)</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41927817"/>
                  </a:ext>
                </a:extLst>
              </a:tr>
              <a:tr h="99801">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L’accueil de jour a une entrée indépendante de l’EHPAD ?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9017383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Salle de kinésithérapie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10466656"/>
                  </a:ext>
                </a:extLst>
              </a:tr>
              <a:tr h="149501">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algn="l" defTabSz="1219170" rtl="0" eaLnBrk="1" fontAlgn="b" latinLnBrk="0" hangingPunct="1"/>
                      <a:r>
                        <a:rPr lang="en-US" sz="800" b="0" i="0" u="none" strike="noStrike" kern="1200">
                          <a:solidFill>
                            <a:srgbClr val="7030A0"/>
                          </a:solidFill>
                          <a:effectLst/>
                          <a:latin typeface="Calibri" panose="020F0502020204030204" pitchFamily="34" charset="0"/>
                          <a:ea typeface="+mn-ea"/>
                          <a:cs typeface="+mn-cs"/>
                        </a:rPr>
                        <a:t>Salle de stimulation sensorielle </a:t>
                      </a:r>
                      <a:r>
                        <a:rPr lang="fr-FR" sz="800" b="0" i="0" u="none" strike="noStrike" kern="1200">
                          <a:solidFill>
                            <a:srgbClr val="7030A0"/>
                          </a:solidFill>
                          <a:effectLst/>
                          <a:latin typeface="Calibri" panose="020F0502020204030204" pitchFamily="34" charset="0"/>
                          <a:ea typeface="+mn-ea"/>
                          <a:cs typeface="+mn-cs"/>
                        </a:rPr>
                        <a:t> (6)</a:t>
                      </a:r>
                      <a:endParaRPr lang="en-US" sz="800" b="0" i="0" u="none" strike="noStrike" kern="1200">
                        <a:solidFill>
                          <a:srgbClr val="7030A0"/>
                        </a:solidFill>
                        <a:effectLst/>
                        <a:latin typeface="Calibri" panose="020F0502020204030204" pitchFamily="34" charset="0"/>
                        <a:ea typeface="+mn-ea"/>
                        <a:cs typeface="+mn-cs"/>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43358023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975002387"/>
                  </a:ext>
                </a:extLst>
              </a:tr>
              <a:tr h="224950">
                <a:tc gridSpan="13">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549322"/>
                  </a:ext>
                </a:extLst>
              </a:tr>
            </a:tbl>
          </a:graphicData>
        </a:graphic>
      </p:graphicFrame>
      <p:sp>
        <p:nvSpPr>
          <p:cNvPr id="2" name="Espace réservé du numéro de diapositive 3">
            <a:extLst>
              <a:ext uri="{FF2B5EF4-FFF2-40B4-BE49-F238E27FC236}">
                <a16:creationId xmlns:a16="http://schemas.microsoft.com/office/drawing/2014/main" id="{5081C3D2-33E6-1A77-1010-516A4EA3DCD8}"/>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34</a:t>
            </a:fld>
            <a:endParaRPr lang="en-US"/>
          </a:p>
        </p:txBody>
      </p:sp>
      <p:grpSp>
        <p:nvGrpSpPr>
          <p:cNvPr id="5" name="Groupe 4">
            <a:extLst>
              <a:ext uri="{FF2B5EF4-FFF2-40B4-BE49-F238E27FC236}">
                <a16:creationId xmlns:a16="http://schemas.microsoft.com/office/drawing/2014/main" id="{9B8CD6BD-3854-0E84-B3D3-88C7E05A1616}"/>
              </a:ext>
            </a:extLst>
          </p:cNvPr>
          <p:cNvGrpSpPr/>
          <p:nvPr/>
        </p:nvGrpSpPr>
        <p:grpSpPr>
          <a:xfrm>
            <a:off x="11449288" y="317210"/>
            <a:ext cx="421861" cy="419762"/>
            <a:chOff x="11231752" y="95107"/>
            <a:chExt cx="825500" cy="812800"/>
          </a:xfrm>
        </p:grpSpPr>
        <p:sp>
          <p:nvSpPr>
            <p:cNvPr id="6" name="Ellipse 5">
              <a:extLst>
                <a:ext uri="{FF2B5EF4-FFF2-40B4-BE49-F238E27FC236}">
                  <a16:creationId xmlns:a16="http://schemas.microsoft.com/office/drawing/2014/main" id="{CD68B165-F920-3243-0A14-44935E87C6D9}"/>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7FCB37FF-5797-AC32-00D3-B8B8018B7C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1657833608"/>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EB164-EE09-A621-DEA5-305317EB83AC}"/>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7DC97631-3C8B-86C5-A378-42AC6920A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99DFBFDC-A85C-9E55-8A7B-9D79034532CF}"/>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16" name="ZoneTexte 15">
            <a:extLst>
              <a:ext uri="{FF2B5EF4-FFF2-40B4-BE49-F238E27FC236}">
                <a16:creationId xmlns:a16="http://schemas.microsoft.com/office/drawing/2014/main" id="{C14014DC-19F5-3214-BDD4-E7C77A395D4B}"/>
              </a:ext>
            </a:extLst>
          </p:cNvPr>
          <p:cNvSpPr txBox="1"/>
          <p:nvPr/>
        </p:nvSpPr>
        <p:spPr>
          <a:xfrm>
            <a:off x="1553809" y="6444285"/>
            <a:ext cx="10143950" cy="8186857"/>
          </a:xfrm>
          <a:prstGeom prst="rect">
            <a:avLst/>
          </a:prstGeom>
          <a:noFill/>
        </p:spPr>
        <p:txBody>
          <a:bodyPr wrap="square" lIns="91440" tIns="45720" rIns="91440" bIns="45720" rtlCol="0" anchor="t">
            <a:spAutoFit/>
          </a:bodyPr>
          <a:lstStyle/>
          <a:p>
            <a:pPr fontAlgn="base">
              <a:lnSpc>
                <a:spcPts val="1275"/>
              </a:lnSpc>
            </a:pPr>
            <a:endParaRPr lang="fr-FR" sz="1300" u="sng">
              <a:solidFill>
                <a:srgbClr val="000000"/>
              </a:solidFill>
            </a:endParaRPr>
          </a:p>
          <a:p>
            <a:pPr fontAlgn="base">
              <a:lnSpc>
                <a:spcPts val="1275"/>
              </a:lnSpc>
            </a:pPr>
            <a:r>
              <a:rPr lang="fr-FR" sz="1300" u="sng">
                <a:solidFill>
                  <a:srgbClr val="000000"/>
                </a:solidFill>
              </a:rPr>
              <a:t>Informations complémentaires </a:t>
            </a:r>
            <a:r>
              <a:rPr lang="fr-FR" sz="1300">
                <a:solidFill>
                  <a:srgbClr val="000000"/>
                </a:solidFill>
              </a:rPr>
              <a:t>:</a:t>
            </a:r>
          </a:p>
          <a:p>
            <a:pPr fontAlgn="base">
              <a:lnSpc>
                <a:spcPts val="1275"/>
              </a:lnSpc>
            </a:pPr>
            <a:endParaRPr lang="fr-FR" sz="1300" b="1">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Description de l’établissement »</a:t>
            </a:r>
          </a:p>
          <a:p>
            <a:pPr algn="ctr" fontAlgn="base">
              <a:lnSpc>
                <a:spcPts val="1275"/>
              </a:lnSpc>
            </a:pPr>
            <a:endParaRPr lang="fr-FR" sz="1300" b="1">
              <a:solidFill>
                <a:srgbClr val="000000"/>
              </a:solidFill>
            </a:endParaRPr>
          </a:p>
          <a:p>
            <a:pPr algn="just" fontAlgn="base">
              <a:lnSpc>
                <a:spcPts val="1275"/>
              </a:lnSpc>
            </a:pPr>
            <a:r>
              <a:rPr lang="fr-FR" sz="1300" b="1">
                <a:solidFill>
                  <a:srgbClr val="000000"/>
                </a:solidFill>
              </a:rPr>
              <a:t>(1) OG</a:t>
            </a:r>
            <a:r>
              <a:rPr lang="fr-FR" sz="1300">
                <a:solidFill>
                  <a:srgbClr val="000000"/>
                </a:solidFill>
              </a:rPr>
              <a:t> - Organisme gestionnaire </a:t>
            </a:r>
          </a:p>
          <a:p>
            <a:pPr algn="just" fontAlgn="base">
              <a:lnSpc>
                <a:spcPts val="1275"/>
              </a:lnSpc>
            </a:pPr>
            <a:endParaRPr lang="fr-FR" sz="1300">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Capacité de l’établissement »</a:t>
            </a:r>
          </a:p>
          <a:p>
            <a:pPr algn="ctr" fontAlgn="base">
              <a:lnSpc>
                <a:spcPts val="1275"/>
              </a:lnSpc>
            </a:pPr>
            <a:endParaRPr lang="fr-FR" sz="1300" b="1">
              <a:solidFill>
                <a:srgbClr val="000000"/>
              </a:solidFill>
            </a:endParaRPr>
          </a:p>
          <a:p>
            <a:r>
              <a:rPr lang="fr-FR" sz="1300" b="1">
                <a:solidFill>
                  <a:srgbClr val="000000"/>
                </a:solidFill>
              </a:rPr>
              <a:t>(2) Installées en hébergement permanent</a:t>
            </a:r>
            <a:r>
              <a:rPr lang="fr-FR" sz="1300">
                <a:solidFill>
                  <a:srgbClr val="000000"/>
                </a:solidFill>
              </a:rPr>
              <a:t> .  </a:t>
            </a:r>
            <a:endParaRPr lang="fr-FR"/>
          </a:p>
          <a:p>
            <a:r>
              <a:rPr lang="fr-FR" sz="1300">
                <a:solidFill>
                  <a:srgbClr val="000000"/>
                </a:solidFill>
              </a:rPr>
              <a:t>Les places autorisées correspondent aux places identifiées dans l’arrêté d’autorisation de l’ESMS.</a:t>
            </a:r>
          </a:p>
          <a:p>
            <a:r>
              <a:rPr lang="fr-FR" sz="1300">
                <a:solidFill>
                  <a:srgbClr val="000000"/>
                </a:solidFill>
              </a:rPr>
              <a:t>Les places installées correspondent aux places effectivement ouvertes au public concerné.</a:t>
            </a:r>
          </a:p>
          <a:p>
            <a:r>
              <a:rPr lang="fr-FR" sz="1300">
                <a:solidFill>
                  <a:srgbClr val="000000"/>
                </a:solidFill>
              </a:rPr>
              <a:t>La notion de places installées ne s’applique que pour la colonne hébergement permanent.</a:t>
            </a:r>
          </a:p>
          <a:p>
            <a:r>
              <a:rPr lang="fr-FR" sz="1300">
                <a:solidFill>
                  <a:srgbClr val="000000"/>
                </a:solidFill>
              </a:rPr>
              <a:t>Les autres colonnes sont renseignées en places autorisées</a:t>
            </a:r>
          </a:p>
          <a:p>
            <a:r>
              <a:rPr lang="fr-FR"/>
              <a:t>	</a:t>
            </a:r>
            <a:endParaRPr lang="fr-FR" sz="1300">
              <a:solidFill>
                <a:srgbClr val="000000"/>
              </a:solidFill>
            </a:endParaRPr>
          </a:p>
          <a:p>
            <a:pPr algn="just" fontAlgn="base">
              <a:lnSpc>
                <a:spcPts val="1530"/>
              </a:lnSpc>
              <a:spcAft>
                <a:spcPts val="1000"/>
              </a:spcAft>
            </a:pPr>
            <a:r>
              <a:rPr lang="fr-FR" sz="1300" b="1">
                <a:solidFill>
                  <a:srgbClr val="000000"/>
                </a:solidFill>
              </a:rPr>
              <a:t>(3) PASA </a:t>
            </a:r>
            <a:r>
              <a:rPr lang="fr-FR" sz="1300">
                <a:solidFill>
                  <a:srgbClr val="000000"/>
                </a:solidFill>
              </a:rPr>
              <a:t>-</a:t>
            </a:r>
            <a:r>
              <a:rPr lang="fr-FR" sz="1300" b="1">
                <a:solidFill>
                  <a:srgbClr val="000000"/>
                </a:solidFill>
              </a:rPr>
              <a:t> </a:t>
            </a:r>
            <a:r>
              <a:rPr lang="fr-FR" sz="1300">
                <a:solidFill>
                  <a:srgbClr val="000000"/>
                </a:solidFill>
              </a:rPr>
              <a:t>Pôle d’activité et de soins adaptés : lieu de vie au sein de l’EHPAD accueillant des résidents avec troubles cognitifs et troubles du comportement modérés. Ces unités sont labellisées et font l’objet d’un financement complémentaire par l’ARS. </a:t>
            </a:r>
          </a:p>
          <a:p>
            <a:pPr algn="just" fontAlgn="base">
              <a:lnSpc>
                <a:spcPts val="1530"/>
              </a:lnSpc>
              <a:spcAft>
                <a:spcPts val="1000"/>
              </a:spcAft>
            </a:pPr>
            <a:r>
              <a:rPr lang="fr-FR" sz="1300" b="1">
                <a:solidFill>
                  <a:srgbClr val="000000"/>
                </a:solidFill>
              </a:rPr>
              <a:t>(4) UHR </a:t>
            </a:r>
            <a:r>
              <a:rPr lang="fr-FR" sz="1300">
                <a:solidFill>
                  <a:srgbClr val="000000"/>
                </a:solidFill>
              </a:rPr>
              <a:t>- unité d’hébergement renforcée qui accueille des résidents avec des troubles cognitifs et des troubles du comportement sévères.</a:t>
            </a:r>
            <a:r>
              <a:rPr lang="fr-FR" sz="1300" b="1">
                <a:solidFill>
                  <a:srgbClr val="000000"/>
                </a:solidFill>
              </a:rPr>
              <a:t> </a:t>
            </a:r>
            <a:r>
              <a:rPr lang="fr-FR" sz="1300">
                <a:solidFill>
                  <a:srgbClr val="000000"/>
                </a:solidFill>
              </a:rPr>
              <a:t>Ces u</a:t>
            </a:r>
            <a:r>
              <a:rPr lang="fr-FR" sz="1300"/>
              <a:t>nit</a:t>
            </a:r>
            <a:r>
              <a:rPr lang="fr-FR" sz="1300">
                <a:solidFill>
                  <a:srgbClr val="000000"/>
                </a:solidFill>
              </a:rPr>
              <a:t>és sont labellisées et font l’objet d’un financement complémentaire par l’ARS. </a:t>
            </a:r>
          </a:p>
          <a:p>
            <a:r>
              <a:rPr lang="fr-FR" sz="1300">
                <a:solidFill>
                  <a:srgbClr val="000000"/>
                </a:solidFill>
                <a:highlight>
                  <a:srgbClr val="FFFFFF"/>
                </a:highlight>
              </a:rPr>
              <a:t>Ex:</a:t>
            </a:r>
            <a:r>
              <a:rPr lang="fr-FR">
                <a:highlight>
                  <a:srgbClr val="FFFFFF"/>
                </a:highlight>
              </a:rPr>
              <a:t> </a:t>
            </a:r>
            <a:r>
              <a:rPr lang="fr-FR" sz="1300">
                <a:solidFill>
                  <a:srgbClr val="000000"/>
                </a:solidFill>
              </a:rPr>
              <a:t>Je suis un EHPAD, je dispose de 80 places en hébergement permanent, de 6 places en hébergement temporaire et de 6 places en accueil de jour:</a:t>
            </a:r>
          </a:p>
          <a:p>
            <a:r>
              <a:rPr lang="fr-FR" sz="1300">
                <a:solidFill>
                  <a:srgbClr val="000000"/>
                </a:solidFill>
              </a:rPr>
              <a:t>Je renseigne 80 places dans la rubrique« installées hébergement permanent»</a:t>
            </a:r>
          </a:p>
          <a:p>
            <a:r>
              <a:rPr lang="fr-FR" sz="1300">
                <a:solidFill>
                  <a:srgbClr val="000000"/>
                </a:solidFill>
              </a:rPr>
              <a:t>Et 6 places dans la rubrique «Hébergement temporaire» </a:t>
            </a:r>
          </a:p>
          <a:p>
            <a:r>
              <a:rPr lang="fr-FR" sz="1300">
                <a:solidFill>
                  <a:srgbClr val="000000"/>
                </a:solidFill>
              </a:rPr>
              <a:t>Et 6 places dans la rubrique «Accueil de jour»</a:t>
            </a:r>
            <a:endParaRPr lang="fr-FR" sz="1300">
              <a:solidFill>
                <a:srgbClr val="000000"/>
              </a:solidFill>
              <a:highlight>
                <a:srgbClr val="FFFF00"/>
              </a:highlight>
            </a:endParaRPr>
          </a:p>
          <a:p>
            <a:pPr algn="just" fontAlgn="base">
              <a:lnSpc>
                <a:spcPts val="1530"/>
              </a:lnSpc>
              <a:spcAft>
                <a:spcPts val="1000"/>
              </a:spcAft>
            </a:pPr>
            <a:endParaRPr lang="fr-FR" sz="1300">
              <a:solidFill>
                <a:srgbClr val="000000"/>
              </a:solidFill>
              <a:highlight>
                <a:srgbClr val="FFFF00"/>
              </a:highlight>
            </a:endParaRPr>
          </a:p>
          <a:p>
            <a:pPr algn="just" fontAlgn="base">
              <a:lnSpc>
                <a:spcPts val="1530"/>
              </a:lnSpc>
              <a:spcAft>
                <a:spcPts val="1000"/>
              </a:spcAft>
            </a:pPr>
            <a:r>
              <a:rPr lang="fr-FR" sz="1300" b="1">
                <a:solidFill>
                  <a:srgbClr val="000000"/>
                </a:solidFill>
              </a:rPr>
              <a:t>(6) Espace de stimulation sensorielle </a:t>
            </a:r>
            <a:r>
              <a:rPr lang="fr-FR" sz="1300">
                <a:solidFill>
                  <a:srgbClr val="000000"/>
                </a:solidFill>
              </a:rPr>
              <a:t>(Snoezelen) - espace spécialement conçu avec des éléments fournissant des stimulations sensorielles, dans lequel des stimuli peuvent être adaptés. Le son, l’éclairage et la température peuvent y être contrôlés.</a:t>
            </a:r>
          </a:p>
          <a:p>
            <a:pPr algn="just" fontAlgn="base">
              <a:lnSpc>
                <a:spcPts val="1530"/>
              </a:lnSpc>
              <a:spcAft>
                <a:spcPts val="1000"/>
              </a:spcAft>
            </a:pPr>
            <a:r>
              <a:rPr lang="fr-FR" sz="1300" b="1">
                <a:solidFill>
                  <a:srgbClr val="000000"/>
                </a:solidFill>
              </a:rPr>
              <a:t>(7) Total de chambres installées au 31/12</a:t>
            </a:r>
            <a:r>
              <a:rPr lang="fr-FR" sz="1300">
                <a:solidFill>
                  <a:srgbClr val="000000"/>
                </a:solidFill>
              </a:rPr>
              <a:t> -  nombre total de chambres (chambres simples et doubles).</a:t>
            </a:r>
          </a:p>
          <a:p>
            <a:pPr algn="just" fontAlgn="base">
              <a:lnSpc>
                <a:spcPts val="1530"/>
              </a:lnSpc>
              <a:spcAft>
                <a:spcPts val="1000"/>
              </a:spcAft>
            </a:pPr>
            <a:r>
              <a:rPr lang="fr-FR" sz="1300" b="1">
                <a:solidFill>
                  <a:srgbClr val="000000"/>
                </a:solidFill>
              </a:rPr>
              <a:t>(8) Habilitées à l’aide sociale </a:t>
            </a:r>
            <a:r>
              <a:rPr lang="fr-FR" sz="1300">
                <a:solidFill>
                  <a:srgbClr val="000000"/>
                </a:solidFill>
              </a:rPr>
              <a:t>– conformément à la réglementation en vigueur.</a:t>
            </a:r>
          </a:p>
          <a:p>
            <a:pPr algn="just" fontAlgn="base">
              <a:lnSpc>
                <a:spcPts val="1530"/>
              </a:lnSpc>
              <a:spcAft>
                <a:spcPts val="1000"/>
              </a:spcAft>
            </a:pPr>
            <a:r>
              <a:rPr lang="fr-FR" sz="1300" b="1">
                <a:solidFill>
                  <a:srgbClr val="000000"/>
                </a:solidFill>
              </a:rPr>
              <a:t>(9) Les unités de vie protégée (UVP) </a:t>
            </a:r>
            <a:r>
              <a:rPr lang="fr-FR" sz="1300">
                <a:solidFill>
                  <a:srgbClr val="000000"/>
                </a:solidFill>
              </a:rPr>
              <a:t>- unités aménagées au sein d’un établissement pour personnes âgées dépendantes (EHPAD) pour les personnes souffrant de symptômes psycho-comportementaux consécutifs à une maladie d’Alzheimer ou une maladie apparentée, dont la sévérité ne justifie pas une admission en UHR.</a:t>
            </a:r>
          </a:p>
          <a:p>
            <a:pPr algn="just" fontAlgn="base">
              <a:lnSpc>
                <a:spcPts val="1530"/>
              </a:lnSpc>
              <a:spcAft>
                <a:spcPts val="1000"/>
              </a:spcAft>
            </a:pPr>
            <a:r>
              <a:rPr lang="fr-FR" sz="1300" b="1">
                <a:solidFill>
                  <a:srgbClr val="000000"/>
                </a:solidFill>
              </a:rPr>
              <a:t>(10) Unité pour Personnes Handicapées Vieillissantes </a:t>
            </a:r>
            <a:r>
              <a:rPr lang="fr-FR" sz="1300">
                <a:solidFill>
                  <a:srgbClr val="000000"/>
                </a:solidFill>
              </a:rPr>
              <a:t>– unité </a:t>
            </a:r>
            <a:r>
              <a:rPr lang="fr-FR" sz="1300" u="sng">
                <a:solidFill>
                  <a:srgbClr val="000000"/>
                </a:solidFill>
              </a:rPr>
              <a:t>constituée </a:t>
            </a:r>
            <a:r>
              <a:rPr lang="fr-FR" sz="1300">
                <a:solidFill>
                  <a:srgbClr val="000000"/>
                </a:solidFill>
              </a:rPr>
              <a:t>pour l’accueil des personnes handicapées vieillissantes, on ne compte pas l’accueil de PHV en dehors d’une unité constituée en tant que tel.</a:t>
            </a:r>
          </a:p>
          <a:p>
            <a:pPr algn="just" fontAlgn="base">
              <a:lnSpc>
                <a:spcPts val="1530"/>
              </a:lnSpc>
              <a:spcAft>
                <a:spcPts val="1000"/>
              </a:spcAft>
            </a:pPr>
            <a:endParaRPr lang="fr-FR" sz="1300">
              <a:solidFill>
                <a:srgbClr val="000000"/>
              </a:solidFill>
            </a:endParaRPr>
          </a:p>
          <a:p>
            <a:endParaRPr lang="fr-FR" sz="1300"/>
          </a:p>
        </p:txBody>
      </p:sp>
      <p:graphicFrame>
        <p:nvGraphicFramePr>
          <p:cNvPr id="3" name="Tableau 2">
            <a:extLst>
              <a:ext uri="{FF2B5EF4-FFF2-40B4-BE49-F238E27FC236}">
                <a16:creationId xmlns:a16="http://schemas.microsoft.com/office/drawing/2014/main" id="{FA800BB4-03A6-2004-DB3E-1CD3198E1D9B}"/>
              </a:ext>
            </a:extLst>
          </p:cNvPr>
          <p:cNvGraphicFramePr>
            <a:graphicFrameLocks noGrp="1"/>
          </p:cNvGraphicFramePr>
          <p:nvPr>
            <p:extLst>
              <p:ext uri="{D42A27DB-BD31-4B8C-83A1-F6EECF244321}">
                <p14:modId xmlns:p14="http://schemas.microsoft.com/office/powerpoint/2010/main" val="478950276"/>
              </p:ext>
            </p:extLst>
          </p:nvPr>
        </p:nvGraphicFramePr>
        <p:xfrm>
          <a:off x="152403" y="1291771"/>
          <a:ext cx="1284571" cy="14824533"/>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5945">
                <a:tc>
                  <a:txBody>
                    <a:bodyPr/>
                    <a:lstStyle/>
                    <a:p>
                      <a:pPr algn="ctr"/>
                      <a:r>
                        <a:rPr lang="fr-FR" sz="1300" b="1">
                          <a:solidFill>
                            <a:schemeClr val="tx1"/>
                          </a:solidFill>
                        </a:rPr>
                        <a:t>Etablissement</a:t>
                      </a:r>
                      <a:endParaRPr lang="en-US" sz="13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138982678"/>
                  </a:ext>
                </a:extLst>
              </a:tr>
              <a:tr h="1698991">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698991">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5945">
                <a:tc>
                  <a:txBody>
                    <a:bodyPr/>
                    <a:lstStyle/>
                    <a:p>
                      <a:pPr algn="ctr"/>
                      <a:r>
                        <a:rPr lang="fr-FR" sz="1300" b="0" kern="1200">
                          <a:solidFill>
                            <a:schemeClr val="dk1"/>
                          </a:solidFill>
                          <a:latin typeface="+mn-lt"/>
                          <a:ea typeface="+mn-ea"/>
                          <a:cs typeface="+mn-cs"/>
                        </a:rPr>
                        <a:t>Protocoles et </a:t>
                      </a:r>
                      <a:r>
                        <a:rPr lang="fr-FR" sz="1300" b="0"/>
                        <a:t>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698991">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594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594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594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594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594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594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4" name="Tableau 3">
            <a:extLst>
              <a:ext uri="{FF2B5EF4-FFF2-40B4-BE49-F238E27FC236}">
                <a16:creationId xmlns:a16="http://schemas.microsoft.com/office/drawing/2014/main" id="{94758757-2ED2-A18C-2742-84C38584CAB8}"/>
              </a:ext>
            </a:extLst>
          </p:cNvPr>
          <p:cNvGraphicFramePr>
            <a:graphicFrameLocks noGrp="1"/>
          </p:cNvGraphicFramePr>
          <p:nvPr>
            <p:extLst>
              <p:ext uri="{D42A27DB-BD31-4B8C-83A1-F6EECF244321}">
                <p14:modId xmlns:p14="http://schemas.microsoft.com/office/powerpoint/2010/main" val="182573528"/>
              </p:ext>
            </p:extLst>
          </p:nvPr>
        </p:nvGraphicFramePr>
        <p:xfrm>
          <a:off x="1553809" y="1278197"/>
          <a:ext cx="10515599" cy="5166088"/>
        </p:xfrm>
        <a:graphic>
          <a:graphicData uri="http://schemas.openxmlformats.org/drawingml/2006/table">
            <a:tbl>
              <a:tblPr/>
              <a:tblGrid>
                <a:gridCol w="150530">
                  <a:extLst>
                    <a:ext uri="{9D8B030D-6E8A-4147-A177-3AD203B41FA5}">
                      <a16:colId xmlns:a16="http://schemas.microsoft.com/office/drawing/2014/main" val="1635724737"/>
                    </a:ext>
                  </a:extLst>
                </a:gridCol>
                <a:gridCol w="86017">
                  <a:extLst>
                    <a:ext uri="{9D8B030D-6E8A-4147-A177-3AD203B41FA5}">
                      <a16:colId xmlns:a16="http://schemas.microsoft.com/office/drawing/2014/main" val="1923137968"/>
                    </a:ext>
                  </a:extLst>
                </a:gridCol>
                <a:gridCol w="2989097">
                  <a:extLst>
                    <a:ext uri="{9D8B030D-6E8A-4147-A177-3AD203B41FA5}">
                      <a16:colId xmlns:a16="http://schemas.microsoft.com/office/drawing/2014/main" val="3527039342"/>
                    </a:ext>
                  </a:extLst>
                </a:gridCol>
                <a:gridCol w="881676">
                  <a:extLst>
                    <a:ext uri="{9D8B030D-6E8A-4147-A177-3AD203B41FA5}">
                      <a16:colId xmlns:a16="http://schemas.microsoft.com/office/drawing/2014/main" val="4055374984"/>
                    </a:ext>
                  </a:extLst>
                </a:gridCol>
                <a:gridCol w="881676">
                  <a:extLst>
                    <a:ext uri="{9D8B030D-6E8A-4147-A177-3AD203B41FA5}">
                      <a16:colId xmlns:a16="http://schemas.microsoft.com/office/drawing/2014/main" val="3932379092"/>
                    </a:ext>
                  </a:extLst>
                </a:gridCol>
                <a:gridCol w="881676">
                  <a:extLst>
                    <a:ext uri="{9D8B030D-6E8A-4147-A177-3AD203B41FA5}">
                      <a16:colId xmlns:a16="http://schemas.microsoft.com/office/drawing/2014/main" val="1337758487"/>
                    </a:ext>
                  </a:extLst>
                </a:gridCol>
                <a:gridCol w="881676">
                  <a:extLst>
                    <a:ext uri="{9D8B030D-6E8A-4147-A177-3AD203B41FA5}">
                      <a16:colId xmlns:a16="http://schemas.microsoft.com/office/drawing/2014/main" val="435095996"/>
                    </a:ext>
                  </a:extLst>
                </a:gridCol>
                <a:gridCol w="881676">
                  <a:extLst>
                    <a:ext uri="{9D8B030D-6E8A-4147-A177-3AD203B41FA5}">
                      <a16:colId xmlns:a16="http://schemas.microsoft.com/office/drawing/2014/main" val="2627772479"/>
                    </a:ext>
                  </a:extLst>
                </a:gridCol>
                <a:gridCol w="881676">
                  <a:extLst>
                    <a:ext uri="{9D8B030D-6E8A-4147-A177-3AD203B41FA5}">
                      <a16:colId xmlns:a16="http://schemas.microsoft.com/office/drawing/2014/main" val="2314962409"/>
                    </a:ext>
                  </a:extLst>
                </a:gridCol>
                <a:gridCol w="881676">
                  <a:extLst>
                    <a:ext uri="{9D8B030D-6E8A-4147-A177-3AD203B41FA5}">
                      <a16:colId xmlns:a16="http://schemas.microsoft.com/office/drawing/2014/main" val="749204713"/>
                    </a:ext>
                  </a:extLst>
                </a:gridCol>
                <a:gridCol w="881676">
                  <a:extLst>
                    <a:ext uri="{9D8B030D-6E8A-4147-A177-3AD203B41FA5}">
                      <a16:colId xmlns:a16="http://schemas.microsoft.com/office/drawing/2014/main" val="397349033"/>
                    </a:ext>
                  </a:extLst>
                </a:gridCol>
                <a:gridCol w="86017">
                  <a:extLst>
                    <a:ext uri="{9D8B030D-6E8A-4147-A177-3AD203B41FA5}">
                      <a16:colId xmlns:a16="http://schemas.microsoft.com/office/drawing/2014/main" val="4034483990"/>
                    </a:ext>
                  </a:extLst>
                </a:gridCol>
                <a:gridCol w="150530">
                  <a:extLst>
                    <a:ext uri="{9D8B030D-6E8A-4147-A177-3AD203B41FA5}">
                      <a16:colId xmlns:a16="http://schemas.microsoft.com/office/drawing/2014/main" val="2259220395"/>
                    </a:ext>
                  </a:extLst>
                </a:gridCol>
              </a:tblGrid>
              <a:tr h="322895">
                <a:tc gridSpan="13">
                  <a:txBody>
                    <a:bodyPr/>
                    <a:lstStyle/>
                    <a:p>
                      <a:pPr algn="ctr" fontAlgn="ctr"/>
                      <a:r>
                        <a:rPr lang="fr-FR" sz="1200" b="1" i="0" u="none" strike="noStrike" noProof="0">
                          <a:solidFill>
                            <a:srgbClr val="000000"/>
                          </a:solidFill>
                          <a:effectLst/>
                          <a:latin typeface="Calibri" panose="020F0502020204030204" pitchFamily="34" charset="0"/>
                        </a:rPr>
                        <a:t>Etablissement</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3701574"/>
                  </a:ext>
                </a:extLst>
              </a:tr>
              <a:tr h="298678">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Description de </a:t>
                      </a:r>
                      <a:r>
                        <a:rPr lang="fr-FR" sz="1000" b="1" i="0" u="none" strike="noStrike" noProof="0">
                          <a:solidFill>
                            <a:srgbClr val="000000"/>
                          </a:solidFill>
                          <a:effectLst/>
                          <a:latin typeface="Calibri" panose="020F0502020204030204" pitchFamily="34" charset="0"/>
                        </a:rPr>
                        <a:t>l'établissement</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extLst>
                  <a:ext uri="{0D108BD9-81ED-4DB2-BD59-A6C34878D82A}">
                    <a16:rowId xmlns:a16="http://schemas.microsoft.com/office/drawing/2014/main" val="1746050024"/>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Nom de </a:t>
                      </a:r>
                      <a:r>
                        <a:rPr lang="fr-FR" sz="800" b="0" i="0" u="none" strike="noStrike" noProof="0">
                          <a:solidFill>
                            <a:srgbClr val="000000"/>
                          </a:solidFill>
                          <a:effectLst/>
                          <a:latin typeface="Calibri" panose="020F0502020204030204" pitchFamily="34" charset="0"/>
                        </a:rPr>
                        <a:t>l'établissement</a:t>
                      </a:r>
                      <a:r>
                        <a:rPr lang="en-US" sz="800" b="0" i="0" u="none" strike="noStrike">
                          <a:solidFill>
                            <a:srgbClr val="000000"/>
                          </a:solidFill>
                          <a:effectLst/>
                          <a:latin typeface="Calibri" panose="020F0502020204030204" pitchFamily="34" charset="0"/>
                        </a:rPr>
                        <a:t>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8">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61351325"/>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err="1">
                          <a:solidFill>
                            <a:srgbClr val="000000"/>
                          </a:solidFill>
                          <a:effectLst/>
                          <a:latin typeface="Calibri" panose="020F0502020204030204" pitchFamily="34" charset="0"/>
                        </a:rPr>
                        <a:t>Adresse</a:t>
                      </a:r>
                      <a:r>
                        <a:rPr lang="en-US" sz="800" b="0" i="0" u="none" strike="noStrike">
                          <a:solidFill>
                            <a:srgbClr val="000000"/>
                          </a:solidFill>
                          <a:effectLst/>
                          <a:latin typeface="Calibri" panose="020F0502020204030204" pitchFamily="34" charset="0"/>
                        </a:rPr>
                        <a:t> </a:t>
                      </a:r>
                      <a:r>
                        <a:rPr lang="en-US" sz="800" b="0" i="0" u="none" strike="noStrike" err="1">
                          <a:solidFill>
                            <a:srgbClr val="000000"/>
                          </a:solidFill>
                          <a:effectLst/>
                          <a:latin typeface="Calibri" panose="020F0502020204030204" pitchFamily="34" charset="0"/>
                        </a:rPr>
                        <a:t>postale</a:t>
                      </a:r>
                      <a:r>
                        <a:rPr lang="en-US" sz="800" b="0" i="0" u="none" strike="noStrike">
                          <a:solidFill>
                            <a:srgbClr val="000000"/>
                          </a:solidFill>
                          <a:effectLst/>
                          <a:latin typeface="Calibri" panose="020F0502020204030204" pitchFamily="34" charset="0"/>
                        </a:rPr>
                        <a:t>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8">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28081715"/>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7030A0"/>
                          </a:solidFill>
                          <a:effectLst/>
                          <a:latin typeface="Calibri" panose="020F0502020204030204" pitchFamily="34" charset="0"/>
                        </a:rPr>
                        <a:t>OG :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8">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98232948"/>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extLst>
                  <a:ext uri="{0D108BD9-81ED-4DB2-BD59-A6C34878D82A}">
                    <a16:rowId xmlns:a16="http://schemas.microsoft.com/office/drawing/2014/main" val="636952139"/>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FINESS EJ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FINESS ET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4">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extLst>
                  <a:ext uri="{0D108BD9-81ED-4DB2-BD59-A6C34878D82A}">
                    <a16:rowId xmlns:a16="http://schemas.microsoft.com/office/drawing/2014/main" val="1190248901"/>
                  </a:ext>
                </a:extLst>
              </a:tr>
              <a:tr h="186203">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FFFFFF"/>
                    </a:solidFill>
                  </a:tcPr>
                </a:tc>
                <a:tc gridSpan="10">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extLst>
                  <a:ext uri="{0D108BD9-81ED-4DB2-BD59-A6C34878D82A}">
                    <a16:rowId xmlns:a16="http://schemas.microsoft.com/office/drawing/2014/main" val="935014647"/>
                  </a:ext>
                </a:extLst>
              </a:tr>
              <a:tr h="302445">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ctr"/>
                      <a:r>
                        <a:rPr lang="en-US" sz="800" b="0" i="0" u="none" strike="noStrike">
                          <a:solidFill>
                            <a:srgbClr val="000000"/>
                          </a:solidFill>
                          <a:effectLst/>
                          <a:latin typeface="Calibri" panose="020F0502020204030204" pitchFamily="34" charset="0"/>
                        </a:rPr>
                        <a:t>Statut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Option tarifaire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ctr"/>
                      <a:r>
                        <a:rPr lang="en-US" sz="800" b="0" i="0" u="none" strike="noStrike">
                          <a:solidFill>
                            <a:srgbClr val="000000"/>
                          </a:solidFill>
                          <a:effectLst/>
                          <a:latin typeface="Calibri" panose="020F0502020204030204" pitchFamily="34" charset="0"/>
                        </a:rPr>
                        <a:t>Pharmacie à usage interne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6955015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27810708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841878361"/>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Capacité de l'établissement</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245740734"/>
                  </a:ext>
                </a:extLst>
              </a:tr>
              <a:tr h="5607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hMerge="1">
                  <a:txBody>
                    <a:bodyPr/>
                    <a:lstStyle/>
                    <a:p>
                      <a:endParaRPr lang="en-US"/>
                    </a:p>
                  </a:txBody>
                  <a:tcPr/>
                </a:tc>
                <a:tc>
                  <a:txBody>
                    <a:bodyPr/>
                    <a:lstStyle/>
                    <a:p>
                      <a:pPr algn="ctr" fontAlgn="ctr"/>
                      <a:r>
                        <a:rPr lang="en-US" sz="800" b="0" i="0" u="none" strike="noStrike" err="1">
                          <a:solidFill>
                            <a:srgbClr val="7030A0"/>
                          </a:solidFill>
                          <a:effectLst/>
                          <a:latin typeface="Calibri" panose="020F0502020204030204" pitchFamily="34" charset="0"/>
                        </a:rPr>
                        <a:t>Installées</a:t>
                      </a:r>
                      <a:r>
                        <a:rPr lang="en-US" sz="800" b="0" i="0" u="none" strike="noStrike">
                          <a:solidFill>
                            <a:srgbClr val="7030A0"/>
                          </a:solidFill>
                          <a:effectLst/>
                          <a:latin typeface="Calibri" panose="020F0502020204030204" pitchFamily="34" charset="0"/>
                        </a:rPr>
                        <a:t> </a:t>
                      </a:r>
                      <a:r>
                        <a:rPr lang="en-US" sz="800" b="0" i="0" u="none" strike="noStrike" err="1">
                          <a:solidFill>
                            <a:srgbClr val="7030A0"/>
                          </a:solidFill>
                          <a:effectLst/>
                          <a:latin typeface="Calibri" panose="020F0502020204030204" pitchFamily="34" charset="0"/>
                        </a:rPr>
                        <a:t>hébergement</a:t>
                      </a:r>
                      <a:r>
                        <a:rPr lang="en-US" sz="800" b="0" i="0" u="none" strike="noStrike">
                          <a:solidFill>
                            <a:srgbClr val="7030A0"/>
                          </a:solidFill>
                          <a:effectLst/>
                          <a:latin typeface="Calibri" panose="020F0502020204030204" pitchFamily="34" charset="0"/>
                        </a:rPr>
                        <a:t> permanent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latin typeface="Calibri" panose="020F0502020204030204" pitchFamily="34" charset="0"/>
                        </a:rPr>
                        <a:t>Habilitées à l’aide sociale (8)</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Hébergement temporaire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Accueil de jour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latin typeface="Calibri" panose="020F0502020204030204" pitchFamily="34" charset="0"/>
                        </a:rPr>
                        <a:t>Unité de vie protégée (9)</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latin typeface="Calibri" panose="020F0502020204030204" pitchFamily="34" charset="0"/>
                        </a:rPr>
                        <a:t>PASA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latin typeface="Calibri" panose="020F0502020204030204" pitchFamily="34" charset="0"/>
                        </a:rPr>
                        <a:t>UHR (4)</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fr-FR" sz="800" b="0" i="0" u="none" strike="noStrike">
                          <a:solidFill>
                            <a:srgbClr val="7030A0"/>
                          </a:solidFill>
                          <a:effectLst/>
                          <a:latin typeface="Calibri" panose="020F0502020204030204" pitchFamily="34" charset="0"/>
                        </a:rPr>
                        <a:t>Unité pour Personnes Handicapées Vieillissantes (10)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4313305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rgbClr val="7030A0"/>
                          </a:solidFill>
                          <a:effectLst/>
                          <a:latin typeface="Calibri" panose="020F0502020204030204" pitchFamily="34" charset="0"/>
                        </a:rPr>
                        <a:t>Nombre de places (5)</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4491049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88926691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Oui / Non</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b"/>
                      <a:r>
                        <a:rPr lang="en-US" sz="800" b="0" i="0" u="none" strike="noStrike">
                          <a:solidFill>
                            <a:srgbClr val="000000"/>
                          </a:solidFill>
                          <a:effectLst/>
                          <a:latin typeface="Calibri" panose="020F0502020204030204" pitchFamily="34" charset="0"/>
                        </a:rPr>
                        <a:t>Nombre</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5821362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Espace extérieur de déambulation non sécurisé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l" fontAlgn="b"/>
                      <a:r>
                        <a:rPr lang="en-US" sz="800" b="0" i="0" u="none" strike="noStrike">
                          <a:solidFill>
                            <a:srgbClr val="000000"/>
                          </a:solidFill>
                          <a:effectLst/>
                          <a:latin typeface="Calibri" panose="020F0502020204030204" pitchFamily="34" charset="0"/>
                        </a:rPr>
                        <a:t>Chambres individuelles (1 lit)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0781386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fr-FR" sz="800" b="0" i="0" u="none" strike="noStrike">
                          <a:solidFill>
                            <a:schemeClr val="tx1"/>
                          </a:solidFill>
                          <a:effectLst/>
                          <a:latin typeface="Calibri" panose="020F0502020204030204" pitchFamily="34" charset="0"/>
                        </a:rPr>
                        <a:t>Espace extérieur de déambulation sécurisé</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l" fontAlgn="b"/>
                      <a:r>
                        <a:rPr lang="fr-FR" sz="800" b="0" i="0" u="none" strike="noStrike">
                          <a:solidFill>
                            <a:srgbClr val="7030A0"/>
                          </a:solidFill>
                          <a:effectLst/>
                          <a:latin typeface="Calibri" panose="020F0502020204030204" pitchFamily="34" charset="0"/>
                        </a:rPr>
                        <a:t>Total de chambres installées au 31/12 (7)</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41927817"/>
                  </a:ext>
                </a:extLst>
              </a:tr>
              <a:tr h="99801">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fr-FR" sz="800" b="0" i="0" u="none" strike="noStrike">
                          <a:solidFill>
                            <a:srgbClr val="000000"/>
                          </a:solidFill>
                          <a:effectLst/>
                          <a:latin typeface="Calibri" panose="020F0502020204030204" pitchFamily="34" charset="0"/>
                        </a:rPr>
                        <a:t>L’accueil de jour a une entrée indépendante de l’EHPAD ?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9017383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Salle de kinésithérapie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10466656"/>
                  </a:ext>
                </a:extLst>
              </a:tr>
              <a:tr h="149501">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algn="l" defTabSz="1219170" rtl="0" eaLnBrk="1" fontAlgn="b" latinLnBrk="0" hangingPunct="1"/>
                      <a:r>
                        <a:rPr lang="en-US" sz="800" b="0" i="0" u="none" strike="noStrike" kern="1200">
                          <a:solidFill>
                            <a:srgbClr val="7030A0"/>
                          </a:solidFill>
                          <a:effectLst/>
                          <a:latin typeface="Calibri" panose="020F0502020204030204" pitchFamily="34" charset="0"/>
                          <a:ea typeface="+mn-ea"/>
                          <a:cs typeface="+mn-cs"/>
                        </a:rPr>
                        <a:t>Salle de stimulation sensorielle </a:t>
                      </a:r>
                      <a:r>
                        <a:rPr lang="fr-FR" sz="800" b="0" i="0" u="none" strike="noStrike" kern="1200">
                          <a:solidFill>
                            <a:srgbClr val="7030A0"/>
                          </a:solidFill>
                          <a:effectLst/>
                          <a:latin typeface="Calibri" panose="020F0502020204030204" pitchFamily="34" charset="0"/>
                          <a:ea typeface="+mn-ea"/>
                          <a:cs typeface="+mn-cs"/>
                        </a:rPr>
                        <a:t> (6)</a:t>
                      </a:r>
                      <a:endParaRPr lang="en-US" sz="800" b="0" i="0" u="none" strike="noStrike" kern="1200">
                        <a:solidFill>
                          <a:srgbClr val="7030A0"/>
                        </a:solidFill>
                        <a:effectLst/>
                        <a:latin typeface="Calibri" panose="020F0502020204030204" pitchFamily="34" charset="0"/>
                        <a:ea typeface="+mn-ea"/>
                        <a:cs typeface="+mn-cs"/>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43358023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975002387"/>
                  </a:ext>
                </a:extLst>
              </a:tr>
              <a:tr h="224950">
                <a:tc gridSpan="13">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549322"/>
                  </a:ext>
                </a:extLst>
              </a:tr>
            </a:tbl>
          </a:graphicData>
        </a:graphic>
      </p:graphicFrame>
      <p:sp>
        <p:nvSpPr>
          <p:cNvPr id="2" name="Espace réservé du numéro de diapositive 3">
            <a:extLst>
              <a:ext uri="{FF2B5EF4-FFF2-40B4-BE49-F238E27FC236}">
                <a16:creationId xmlns:a16="http://schemas.microsoft.com/office/drawing/2014/main" id="{5081C3D2-33E6-1A77-1010-516A4EA3DCD8}"/>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34</a:t>
            </a:fld>
            <a:endParaRPr lang="en-US"/>
          </a:p>
        </p:txBody>
      </p:sp>
      <p:grpSp>
        <p:nvGrpSpPr>
          <p:cNvPr id="5" name="Groupe 4">
            <a:extLst>
              <a:ext uri="{FF2B5EF4-FFF2-40B4-BE49-F238E27FC236}">
                <a16:creationId xmlns:a16="http://schemas.microsoft.com/office/drawing/2014/main" id="{9B8CD6BD-3854-0E84-B3D3-88C7E05A1616}"/>
              </a:ext>
            </a:extLst>
          </p:cNvPr>
          <p:cNvGrpSpPr/>
          <p:nvPr/>
        </p:nvGrpSpPr>
        <p:grpSpPr>
          <a:xfrm>
            <a:off x="11449288" y="317210"/>
            <a:ext cx="421861" cy="419762"/>
            <a:chOff x="11231752" y="95107"/>
            <a:chExt cx="825500" cy="812800"/>
          </a:xfrm>
        </p:grpSpPr>
        <p:sp>
          <p:nvSpPr>
            <p:cNvPr id="6" name="Ellipse 5">
              <a:extLst>
                <a:ext uri="{FF2B5EF4-FFF2-40B4-BE49-F238E27FC236}">
                  <a16:creationId xmlns:a16="http://schemas.microsoft.com/office/drawing/2014/main" id="{CD68B165-F920-3243-0A14-44935E87C6D9}"/>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7FCB37FF-5797-AC32-00D3-B8B8018B7C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0" name="Oval 5">
            <a:extLst>
              <a:ext uri="{FF2B5EF4-FFF2-40B4-BE49-F238E27FC236}">
                <a16:creationId xmlns:a16="http://schemas.microsoft.com/office/drawing/2014/main" id="{A1E0CDC2-ED85-7574-D059-481D2333D0EE}"/>
              </a:ext>
            </a:extLst>
          </p:cNvPr>
          <p:cNvSpPr/>
          <p:nvPr/>
        </p:nvSpPr>
        <p:spPr>
          <a:xfrm>
            <a:off x="2682070" y="24167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7833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56D1F-7079-4434-D38B-E5D7182A55A4}"/>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FCEC4628-D53E-5F80-BD56-8F10C4FC7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01451004-943D-50C0-3F0F-B469210516FE}"/>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4" name="ZoneTexte 3">
            <a:extLst>
              <a:ext uri="{FF2B5EF4-FFF2-40B4-BE49-F238E27FC236}">
                <a16:creationId xmlns:a16="http://schemas.microsoft.com/office/drawing/2014/main" id="{B94B395E-919E-BC60-B172-586E5BC56324}"/>
              </a:ext>
            </a:extLst>
          </p:cNvPr>
          <p:cNvSpPr txBox="1"/>
          <p:nvPr/>
        </p:nvSpPr>
        <p:spPr>
          <a:xfrm>
            <a:off x="1547261" y="11037118"/>
            <a:ext cx="10515597" cy="5275803"/>
          </a:xfrm>
          <a:prstGeom prst="rect">
            <a:avLst/>
          </a:prstGeom>
          <a:noFill/>
        </p:spPr>
        <p:txBody>
          <a:bodyPr wrap="square" rtlCol="0">
            <a:spAutoFit/>
          </a:bodyPr>
          <a:lstStyle/>
          <a:p>
            <a:r>
              <a:rPr lang="fr-FR" sz="1300" u="sng"/>
              <a:t>Informations complémentaires</a:t>
            </a:r>
            <a:r>
              <a:rPr lang="fr-FR" sz="1300"/>
              <a:t> :                                            </a:t>
            </a:r>
          </a:p>
          <a:p>
            <a:pPr marL="285750" indent="-285750">
              <a:buFont typeface="Arial" panose="020B0604020202020204" pitchFamily="34" charset="0"/>
              <a:buChar char="•"/>
            </a:pPr>
            <a:r>
              <a:rPr lang="fr-FR" sz="1300"/>
              <a:t>   </a:t>
            </a:r>
            <a:r>
              <a:rPr lang="fr-FR" sz="1300" b="1"/>
              <a:t>Tableau « Population accueillie »</a:t>
            </a:r>
            <a:endParaRPr lang="fr-FR" sz="1300">
              <a:solidFill>
                <a:srgbClr val="000000"/>
              </a:solidFill>
            </a:endParaRPr>
          </a:p>
          <a:p>
            <a:pPr algn="just">
              <a:lnSpc>
                <a:spcPts val="1275"/>
              </a:lnSpc>
              <a:buSzPts val="1000"/>
              <a:tabLst>
                <a:tab pos="457200" algn="l"/>
              </a:tabLst>
            </a:pPr>
            <a:r>
              <a:rPr lang="fr-FR" sz="1300" b="1">
                <a:solidFill>
                  <a:srgbClr val="000000"/>
                </a:solidFill>
              </a:rPr>
              <a:t>(1) Nombre de résidents</a:t>
            </a:r>
            <a:r>
              <a:rPr lang="fr-FR" sz="1300">
                <a:solidFill>
                  <a:srgbClr val="000000"/>
                </a:solidFill>
              </a:rPr>
              <a:t> – nombre total de résidents en  hébergement permanent au 31/12.</a:t>
            </a:r>
          </a:p>
          <a:p>
            <a:pPr algn="just">
              <a:lnSpc>
                <a:spcPts val="1275"/>
              </a:lnSpc>
              <a:buSzPts val="1000"/>
              <a:tabLst>
                <a:tab pos="457200" algn="l"/>
              </a:tabLst>
            </a:pPr>
            <a:endParaRPr lang="fr-FR" sz="1300" b="1">
              <a:solidFill>
                <a:srgbClr val="000000"/>
              </a:solidFill>
              <a:highlight>
                <a:srgbClr val="FFFF00"/>
              </a:highlight>
            </a:endParaRPr>
          </a:p>
          <a:p>
            <a:pPr algn="just">
              <a:lnSpc>
                <a:spcPts val="1275"/>
              </a:lnSpc>
              <a:buSzPts val="1000"/>
              <a:tabLst>
                <a:tab pos="457200" algn="l"/>
              </a:tabLst>
            </a:pPr>
            <a:r>
              <a:rPr lang="fr-FR" sz="1300" b="1">
                <a:solidFill>
                  <a:srgbClr val="000000"/>
                </a:solidFill>
              </a:rPr>
              <a:t>(2) </a:t>
            </a:r>
            <a:r>
              <a:rPr lang="fr-FR" sz="1300" b="1">
                <a:solidFill>
                  <a:srgbClr val="000000"/>
                </a:solidFill>
                <a:ea typeface="Times New Roman" panose="02020603050405020304" pitchFamily="18" charset="0"/>
                <a:cs typeface="Aptos" panose="020B0004020202020204" pitchFamily="34" charset="0"/>
              </a:rPr>
              <a:t>Durée moyenne présence</a:t>
            </a:r>
            <a:r>
              <a:rPr lang="fr-FR" sz="1300">
                <a:solidFill>
                  <a:srgbClr val="000000"/>
                </a:solidFill>
                <a:ea typeface="Times New Roman" panose="02020603050405020304" pitchFamily="18" charset="0"/>
                <a:cs typeface="Aptos" panose="020B0004020202020204" pitchFamily="34" charset="0"/>
              </a:rPr>
              <a:t> (en jours)- somme du nombre de journées de présence dans l’établissement pour les personnes sorties définitivement dans l’année hors absences justifiées accueil de jour (AJ) et hors temps hébergement temporaire (HT) / nombre de sorties définitives dans l’année hors accueil de jour (AJ) et hors hébergement temporaire (HT). La durée moyenne de présence est la moyenne du nombre de jours passés dans l’établissement par les personnes qui en sont sorties définitivement au cours de l’année.</a:t>
            </a:r>
          </a:p>
          <a:p>
            <a:pPr algn="just">
              <a:lnSpc>
                <a:spcPts val="1275"/>
              </a:lnSpc>
              <a:buSzPts val="1000"/>
              <a:tabLst>
                <a:tab pos="457200" algn="l"/>
              </a:tabLst>
            </a:pPr>
            <a:endParaRPr lang="fr-FR" sz="1300">
              <a:solidFill>
                <a:srgbClr val="000000"/>
              </a:solidFill>
              <a:ea typeface="Calibri" panose="020F0502020204030204" pitchFamily="34" charset="0"/>
              <a:cs typeface="Aptos" panose="020B0004020202020204" pitchFamily="34" charset="0"/>
            </a:endParaRPr>
          </a:p>
          <a:p>
            <a:pPr algn="just">
              <a:lnSpc>
                <a:spcPts val="1275"/>
              </a:lnSpc>
              <a:buSzPts val="1000"/>
              <a:tabLst>
                <a:tab pos="457200" algn="l"/>
              </a:tabLst>
            </a:pPr>
            <a:r>
              <a:rPr lang="fr-FR" sz="1300" b="1">
                <a:solidFill>
                  <a:srgbClr val="000000"/>
                </a:solidFill>
                <a:ea typeface="Times New Roman" panose="02020603050405020304" pitchFamily="18" charset="0"/>
                <a:cs typeface="Aptos" panose="020B0004020202020204" pitchFamily="34" charset="0"/>
              </a:rPr>
              <a:t>(3) Durée moyenne de séjour </a:t>
            </a:r>
            <a:r>
              <a:rPr lang="fr-FR" sz="1300">
                <a:solidFill>
                  <a:srgbClr val="000000"/>
                </a:solidFill>
                <a:ea typeface="Times New Roman" panose="02020603050405020304" pitchFamily="18" charset="0"/>
                <a:cs typeface="Aptos" panose="020B0004020202020204" pitchFamily="34" charset="0"/>
              </a:rPr>
              <a:t>(en jours) - somme des durées d’accompagnement (= écart en nombre de jours entre admission et sortie) dans la structure pour les personnes sorties définitivement dans l’année hors accueil de jour (AJ) et hébergement temporaire (HT) / nombre de sorties définitives dans l’année hors hébergement temporaire (HT) et accueil de jour (AJ).</a:t>
            </a:r>
          </a:p>
          <a:p>
            <a:pPr marL="342900" indent="-342900" algn="just">
              <a:lnSpc>
                <a:spcPts val="1275"/>
              </a:lnSpc>
              <a:buSzPts val="1000"/>
              <a:buFont typeface="Symbol" panose="05050102010706020507" pitchFamily="18" charset="2"/>
              <a:buChar char=""/>
              <a:tabLst>
                <a:tab pos="457200" algn="l"/>
              </a:tabLst>
            </a:pPr>
            <a:endParaRPr lang="fr-FR" sz="1300">
              <a:solidFill>
                <a:srgbClr val="000000"/>
              </a:solidFill>
              <a:ea typeface="Calibri" panose="020F0502020204030204" pitchFamily="34" charset="0"/>
              <a:cs typeface="Aptos" panose="020B0004020202020204" pitchFamily="34" charset="0"/>
            </a:endParaRPr>
          </a:p>
          <a:p>
            <a:pPr algn="just">
              <a:lnSpc>
                <a:spcPts val="1275"/>
              </a:lnSpc>
              <a:buSzPts val="1000"/>
              <a:tabLst>
                <a:tab pos="457200" algn="l"/>
              </a:tabLst>
            </a:pPr>
            <a:r>
              <a:rPr lang="fr-FR" sz="1300" b="1">
                <a:solidFill>
                  <a:srgbClr val="000000"/>
                </a:solidFill>
                <a:ea typeface="Times New Roman" panose="02020603050405020304" pitchFamily="18" charset="0"/>
                <a:cs typeface="Aptos" panose="020B0004020202020204" pitchFamily="34" charset="0"/>
              </a:rPr>
              <a:t>(4) Durée médiane de séjour</a:t>
            </a:r>
            <a:r>
              <a:rPr lang="fr-FR" sz="1300">
                <a:solidFill>
                  <a:srgbClr val="000000"/>
                </a:solidFill>
                <a:ea typeface="Times New Roman" panose="02020603050405020304" pitchFamily="18" charset="0"/>
                <a:cs typeface="Aptos" panose="020B0004020202020204" pitchFamily="34" charset="0"/>
              </a:rPr>
              <a:t> (en jours)- valeur médiane des durées d’accompagnement (= écart en nombre de jours entre l’admission et la sortie) dans la structure pour les personnes sorties définitivement dans l’année hors accueil de jour (AJ) et hébergement temporaire (HT).</a:t>
            </a:r>
          </a:p>
          <a:p>
            <a:pPr algn="just">
              <a:lnSpc>
                <a:spcPts val="1275"/>
              </a:lnSpc>
              <a:buSzPts val="1000"/>
              <a:tabLst>
                <a:tab pos="457200" algn="l"/>
              </a:tabLst>
            </a:pPr>
            <a:endParaRPr lang="fr-FR" sz="1300"/>
          </a:p>
          <a:p>
            <a:pPr algn="just" fontAlgn="base">
              <a:lnSpc>
                <a:spcPts val="1530"/>
              </a:lnSpc>
              <a:spcAft>
                <a:spcPts val="1000"/>
              </a:spcAft>
            </a:pPr>
            <a:r>
              <a:rPr lang="fr-FR" sz="1300" b="1">
                <a:solidFill>
                  <a:srgbClr val="000000"/>
                </a:solidFill>
              </a:rPr>
              <a:t>(5) Désignation d’une personne de confiance </a:t>
            </a:r>
            <a:r>
              <a:rPr lang="fr-FR" sz="1300">
                <a:solidFill>
                  <a:srgbClr val="000000"/>
                </a:solidFill>
              </a:rPr>
              <a:t>- il est attendu le nombre de recueil effectif, c’est-à-dire le nombre de résidents ayant effectivement désigné une personne de confiance et le nombre de résidents </a:t>
            </a:r>
            <a:r>
              <a:rPr lang="fr-FR" sz="1300" b="1">
                <a:solidFill>
                  <a:srgbClr val="000000"/>
                </a:solidFill>
              </a:rPr>
              <a:t>ayant effectivement des directives anticipées rédigées. </a:t>
            </a:r>
            <a:r>
              <a:rPr lang="fr-FR" sz="1300">
                <a:solidFill>
                  <a:srgbClr val="000000"/>
                </a:solidFill>
              </a:rPr>
              <a:t>Ce ne sont pas la recherche et l'information qui sont ici comptabilisées. L'objectif de la donnée est de mieux connaitre les caractéristiques des personnes accompagnées (</a:t>
            </a:r>
            <a:r>
              <a:rPr lang="fr-FR" sz="1300">
                <a:solidFill>
                  <a:srgbClr val="000000"/>
                </a:solidFill>
                <a:effectLst/>
                <a:ea typeface="Times New Roman" panose="02020603050405020304" pitchFamily="18" charset="0"/>
              </a:rPr>
              <a:t>Article L1111-6 du CSP).</a:t>
            </a:r>
          </a:p>
          <a:p>
            <a:pPr algn="just" fontAlgn="base">
              <a:lnSpc>
                <a:spcPts val="1530"/>
              </a:lnSpc>
              <a:spcAft>
                <a:spcPts val="1000"/>
              </a:spcAft>
            </a:pPr>
            <a:r>
              <a:rPr lang="fr-FR" sz="1300" b="1">
                <a:solidFill>
                  <a:srgbClr val="000000"/>
                </a:solidFill>
                <a:ea typeface="Times New Roman" panose="02020603050405020304" pitchFamily="18" charset="0"/>
              </a:rPr>
              <a:t>(6) Sauvegarde de justice </a:t>
            </a:r>
            <a:r>
              <a:rPr lang="fr-FR" sz="1300">
                <a:solidFill>
                  <a:srgbClr val="000000"/>
                </a:solidFill>
                <a:ea typeface="Times New Roman" panose="02020603050405020304" pitchFamily="18" charset="0"/>
              </a:rPr>
              <a:t>– il s’agit des résidents sous sauvegarde de justice. </a:t>
            </a:r>
            <a:endParaRPr lang="fr-FR" sz="1300">
              <a:solidFill>
                <a:srgbClr val="000000"/>
              </a:solidFill>
            </a:endParaRPr>
          </a:p>
          <a:p>
            <a:pPr marL="285750" indent="-285750" algn="just" fontAlgn="base">
              <a:lnSpc>
                <a:spcPts val="1275"/>
              </a:lnSpc>
              <a:buFont typeface="Arial" panose="020B0604020202020204" pitchFamily="34" charset="0"/>
              <a:buChar char="•"/>
            </a:pPr>
            <a:r>
              <a:rPr lang="fr-FR" sz="1300" b="1">
                <a:solidFill>
                  <a:srgbClr val="000000"/>
                </a:solidFill>
              </a:rPr>
              <a:t>Tableau « AGGIR PATHOS </a:t>
            </a:r>
            <a:r>
              <a:rPr lang="fr-FR" sz="1300" b="1"/>
              <a:t>» </a:t>
            </a:r>
            <a:r>
              <a:rPr lang="fr-FR" sz="1300"/>
              <a:t>ces données ne sont pas à renseignées par le médecin coordonnateur car récupérées à partir des flux CNSA Galaad et ERRD. Seul le dernier GMP évalué est à renseigner par le </a:t>
            </a:r>
            <a:r>
              <a:rPr lang="fr-FR" sz="1300" err="1"/>
              <a:t>med</a:t>
            </a:r>
            <a:r>
              <a:rPr lang="fr-FR" sz="1300"/>
              <a:t> </a:t>
            </a:r>
            <a:r>
              <a:rPr lang="fr-FR" sz="1300" err="1"/>
              <a:t>co.</a:t>
            </a:r>
            <a:endParaRPr lang="fr-FR" sz="1300">
              <a:solidFill>
                <a:srgbClr val="000000"/>
              </a:solidFill>
            </a:endParaRPr>
          </a:p>
          <a:p>
            <a:pPr algn="just" fontAlgn="base">
              <a:lnSpc>
                <a:spcPts val="1530"/>
              </a:lnSpc>
              <a:spcAft>
                <a:spcPts val="1000"/>
              </a:spcAft>
            </a:pPr>
            <a:r>
              <a:rPr lang="fr-FR" sz="1300" b="1">
                <a:solidFill>
                  <a:srgbClr val="000000"/>
                </a:solidFill>
              </a:rPr>
              <a:t>(7) AGGIR </a:t>
            </a:r>
            <a:r>
              <a:rPr lang="fr-FR" sz="1300">
                <a:solidFill>
                  <a:srgbClr val="000000"/>
                </a:solidFill>
              </a:rPr>
              <a:t>- décrit les composantes de la perte d’autonomie et mesure la charge de travail qui en résulte en termes de soins de base et relationnels (GMP).</a:t>
            </a:r>
          </a:p>
          <a:p>
            <a:pPr algn="just" fontAlgn="base">
              <a:lnSpc>
                <a:spcPts val="1530"/>
              </a:lnSpc>
              <a:spcAft>
                <a:spcPts val="1000"/>
              </a:spcAft>
            </a:pPr>
            <a:r>
              <a:rPr lang="fr-FR" sz="1300" b="1">
                <a:solidFill>
                  <a:srgbClr val="000000"/>
                </a:solidFill>
              </a:rPr>
              <a:t>(8) Référentiel PATHOS</a:t>
            </a:r>
            <a:r>
              <a:rPr lang="fr-FR" sz="1300">
                <a:solidFill>
                  <a:srgbClr val="000000"/>
                </a:solidFill>
              </a:rPr>
              <a:t> - permet d’évaluer les niveaux de soins requis pour la prise en charge des pathologies dans une population à un moment donné (PMP).</a:t>
            </a:r>
          </a:p>
        </p:txBody>
      </p:sp>
      <p:graphicFrame>
        <p:nvGraphicFramePr>
          <p:cNvPr id="6" name="Tableau 5">
            <a:extLst>
              <a:ext uri="{FF2B5EF4-FFF2-40B4-BE49-F238E27FC236}">
                <a16:creationId xmlns:a16="http://schemas.microsoft.com/office/drawing/2014/main" id="{F9F808EB-0673-CFD2-01F8-23D9957FEB3F}"/>
              </a:ext>
            </a:extLst>
          </p:cNvPr>
          <p:cNvGraphicFramePr>
            <a:graphicFrameLocks noGrp="1"/>
          </p:cNvGraphicFramePr>
          <p:nvPr>
            <p:extLst>
              <p:ext uri="{D42A27DB-BD31-4B8C-83A1-F6EECF244321}">
                <p14:modId xmlns:p14="http://schemas.microsoft.com/office/powerpoint/2010/main" val="2658998954"/>
              </p:ext>
            </p:extLst>
          </p:nvPr>
        </p:nvGraphicFramePr>
        <p:xfrm>
          <a:off x="152403" y="1291770"/>
          <a:ext cx="1284571" cy="14799128"/>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3861">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696080">
                <a:tc>
                  <a:txBody>
                    <a:bodyPr/>
                    <a:lstStyle/>
                    <a:p>
                      <a:pPr algn="ctr"/>
                      <a:r>
                        <a:rPr lang="fr-FR" sz="1300" b="1"/>
                        <a:t>Population en hébergement permanent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91463760"/>
                  </a:ext>
                </a:extLst>
              </a:tr>
              <a:tr h="1696080">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3861">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696080">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3861">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3861">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3861">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3861">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3861">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3861">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7" name="Tableau 6">
            <a:extLst>
              <a:ext uri="{FF2B5EF4-FFF2-40B4-BE49-F238E27FC236}">
                <a16:creationId xmlns:a16="http://schemas.microsoft.com/office/drawing/2014/main" id="{3ACFC04C-667B-C577-BCBC-88EDD3ED7B0B}"/>
              </a:ext>
            </a:extLst>
          </p:cNvPr>
          <p:cNvGraphicFramePr>
            <a:graphicFrameLocks noGrp="1"/>
          </p:cNvGraphicFramePr>
          <p:nvPr>
            <p:extLst>
              <p:ext uri="{D42A27DB-BD31-4B8C-83A1-F6EECF244321}">
                <p14:modId xmlns:p14="http://schemas.microsoft.com/office/powerpoint/2010/main" val="2325494560"/>
              </p:ext>
            </p:extLst>
          </p:nvPr>
        </p:nvGraphicFramePr>
        <p:xfrm>
          <a:off x="1547262" y="1291770"/>
          <a:ext cx="10323887" cy="9748797"/>
        </p:xfrm>
        <a:graphic>
          <a:graphicData uri="http://schemas.openxmlformats.org/drawingml/2006/table">
            <a:tbl>
              <a:tblPr/>
              <a:tblGrid>
                <a:gridCol w="107895">
                  <a:extLst>
                    <a:ext uri="{9D8B030D-6E8A-4147-A177-3AD203B41FA5}">
                      <a16:colId xmlns:a16="http://schemas.microsoft.com/office/drawing/2014/main" val="2701274596"/>
                    </a:ext>
                  </a:extLst>
                </a:gridCol>
                <a:gridCol w="62465">
                  <a:extLst>
                    <a:ext uri="{9D8B030D-6E8A-4147-A177-3AD203B41FA5}">
                      <a16:colId xmlns:a16="http://schemas.microsoft.com/office/drawing/2014/main" val="1029825848"/>
                    </a:ext>
                  </a:extLst>
                </a:gridCol>
                <a:gridCol w="3157361">
                  <a:extLst>
                    <a:ext uri="{9D8B030D-6E8A-4147-A177-3AD203B41FA5}">
                      <a16:colId xmlns:a16="http://schemas.microsoft.com/office/drawing/2014/main" val="843804961"/>
                    </a:ext>
                  </a:extLst>
                </a:gridCol>
                <a:gridCol w="931308">
                  <a:extLst>
                    <a:ext uri="{9D8B030D-6E8A-4147-A177-3AD203B41FA5}">
                      <a16:colId xmlns:a16="http://schemas.microsoft.com/office/drawing/2014/main" val="631539867"/>
                    </a:ext>
                  </a:extLst>
                </a:gridCol>
                <a:gridCol w="931308">
                  <a:extLst>
                    <a:ext uri="{9D8B030D-6E8A-4147-A177-3AD203B41FA5}">
                      <a16:colId xmlns:a16="http://schemas.microsoft.com/office/drawing/2014/main" val="3416791193"/>
                    </a:ext>
                  </a:extLst>
                </a:gridCol>
                <a:gridCol w="931308">
                  <a:extLst>
                    <a:ext uri="{9D8B030D-6E8A-4147-A177-3AD203B41FA5}">
                      <a16:colId xmlns:a16="http://schemas.microsoft.com/office/drawing/2014/main" val="1409613584"/>
                    </a:ext>
                  </a:extLst>
                </a:gridCol>
                <a:gridCol w="931308">
                  <a:extLst>
                    <a:ext uri="{9D8B030D-6E8A-4147-A177-3AD203B41FA5}">
                      <a16:colId xmlns:a16="http://schemas.microsoft.com/office/drawing/2014/main" val="3695727448"/>
                    </a:ext>
                  </a:extLst>
                </a:gridCol>
                <a:gridCol w="931308">
                  <a:extLst>
                    <a:ext uri="{9D8B030D-6E8A-4147-A177-3AD203B41FA5}">
                      <a16:colId xmlns:a16="http://schemas.microsoft.com/office/drawing/2014/main" val="2135255652"/>
                    </a:ext>
                  </a:extLst>
                </a:gridCol>
                <a:gridCol w="931308">
                  <a:extLst>
                    <a:ext uri="{9D8B030D-6E8A-4147-A177-3AD203B41FA5}">
                      <a16:colId xmlns:a16="http://schemas.microsoft.com/office/drawing/2014/main" val="3305830251"/>
                    </a:ext>
                  </a:extLst>
                </a:gridCol>
                <a:gridCol w="618979">
                  <a:extLst>
                    <a:ext uri="{9D8B030D-6E8A-4147-A177-3AD203B41FA5}">
                      <a16:colId xmlns:a16="http://schemas.microsoft.com/office/drawing/2014/main" val="3047046366"/>
                    </a:ext>
                  </a:extLst>
                </a:gridCol>
                <a:gridCol w="618979">
                  <a:extLst>
                    <a:ext uri="{9D8B030D-6E8A-4147-A177-3AD203B41FA5}">
                      <a16:colId xmlns:a16="http://schemas.microsoft.com/office/drawing/2014/main" val="2116326434"/>
                    </a:ext>
                  </a:extLst>
                </a:gridCol>
                <a:gridCol w="62465">
                  <a:extLst>
                    <a:ext uri="{9D8B030D-6E8A-4147-A177-3AD203B41FA5}">
                      <a16:colId xmlns:a16="http://schemas.microsoft.com/office/drawing/2014/main" val="2365952706"/>
                    </a:ext>
                  </a:extLst>
                </a:gridCol>
                <a:gridCol w="107895">
                  <a:extLst>
                    <a:ext uri="{9D8B030D-6E8A-4147-A177-3AD203B41FA5}">
                      <a16:colId xmlns:a16="http://schemas.microsoft.com/office/drawing/2014/main" val="1954814014"/>
                    </a:ext>
                  </a:extLst>
                </a:gridCol>
              </a:tblGrid>
              <a:tr h="317997">
                <a:tc gridSpan="13">
                  <a:txBody>
                    <a:bodyPr/>
                    <a:lstStyle/>
                    <a:p>
                      <a:pPr algn="ctr" fontAlgn="ctr"/>
                      <a:r>
                        <a:rPr lang="fr-FR" sz="1200" b="1" i="0" u="none" strike="noStrike">
                          <a:solidFill>
                            <a:srgbClr val="000000"/>
                          </a:solidFill>
                          <a:effectLst/>
                          <a:latin typeface="Calibri" panose="020F0502020204030204" pitchFamily="34" charset="0"/>
                        </a:rPr>
                        <a:t>Population (au 31 décembre de l’année d’étude) en hébergement permanent</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6551966"/>
                  </a:ext>
                </a:extLst>
              </a:tr>
              <a:tr h="29414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Population accueillie </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528622471"/>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900" b="1" i="0" u="none" strike="noStrike">
                          <a:solidFill>
                            <a:srgbClr val="000000"/>
                          </a:solidFill>
                          <a:effectLst/>
                          <a:latin typeface="Calibri" panose="020F0502020204030204" pitchFamily="34" charset="0"/>
                        </a:rPr>
                        <a:t>Population accueillie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gridSpan="2">
                  <a:txBody>
                    <a:bodyPr/>
                    <a:lstStyle/>
                    <a:p>
                      <a:pPr algn="ctr" fontAlgn="ctr"/>
                      <a:r>
                        <a:rPr lang="en-US" sz="800" b="0" i="0" u="none" strike="noStrike">
                          <a:solidFill>
                            <a:srgbClr val="000000"/>
                          </a:solidFill>
                          <a:effectLst/>
                          <a:latin typeface="Calibri" panose="020F0502020204030204" pitchFamily="34" charset="0"/>
                        </a:rPr>
                        <a:t>Femmes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Hommes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Total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28434492"/>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7030A0"/>
                          </a:solidFill>
                          <a:effectLst/>
                          <a:latin typeface="Calibri" panose="020F0502020204030204" pitchFamily="34" charset="0"/>
                        </a:rPr>
                        <a:t>Nombre de residents (1)</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74816219"/>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chemeClr val="tx1"/>
                          </a:solidFill>
                          <a:effectLst/>
                          <a:latin typeface="Calibri" panose="020F0502020204030204" pitchFamily="34" charset="0"/>
                        </a:rPr>
                        <a:t>Âge moyen</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79521479"/>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7030A0"/>
                          </a:solidFill>
                          <a:effectLst/>
                          <a:latin typeface="Calibri" panose="020F0502020204030204" pitchFamily="34" charset="0"/>
                        </a:rPr>
                        <a:t>Durée moyenne de présence (2)</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0931133"/>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Durée moyenne de séjour</a:t>
                      </a:r>
                      <a:r>
                        <a:rPr lang="en-US" sz="700" b="0" i="0" u="none" strike="noStrike">
                          <a:solidFill>
                            <a:srgbClr val="7030A0"/>
                          </a:solidFill>
                          <a:effectLst/>
                          <a:latin typeface="Calibri" panose="020F0502020204030204" pitchFamily="34" charset="0"/>
                        </a:rPr>
                        <a:t> (3)</a:t>
                      </a:r>
                      <a:endParaRPr lang="en-US" sz="800" b="0" i="0" u="none" strike="noStrike">
                        <a:solidFill>
                          <a:srgbClr val="7030A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4054092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Durée médiane de séjour</a:t>
                      </a:r>
                      <a:r>
                        <a:rPr lang="en-US" sz="700" b="0" i="0" u="none" strike="noStrike">
                          <a:solidFill>
                            <a:srgbClr val="7030A0"/>
                          </a:solidFill>
                          <a:effectLst/>
                          <a:latin typeface="Calibri" panose="020F0502020204030204" pitchFamily="34" charset="0"/>
                        </a:rPr>
                        <a:t> (4)</a:t>
                      </a:r>
                      <a:endParaRPr lang="en-US" sz="800" b="0" i="0" u="none" strike="noStrike">
                        <a:solidFill>
                          <a:srgbClr val="7030A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6838706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7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747981073"/>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900" b="1" i="0" u="none" strike="noStrike">
                          <a:solidFill>
                            <a:srgbClr val="000000"/>
                          </a:solidFill>
                          <a:effectLst/>
                          <a:latin typeface="Calibri" panose="020F0502020204030204" pitchFamily="34" charset="0"/>
                        </a:rPr>
                        <a:t>Population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gridSpan="2">
                  <a:txBody>
                    <a:bodyPr/>
                    <a:lstStyle/>
                    <a:p>
                      <a:pPr algn="ctr" fontAlgn="ctr"/>
                      <a:r>
                        <a:rPr lang="en-US" sz="800" b="0" i="0" u="none" strike="noStrike">
                          <a:solidFill>
                            <a:srgbClr val="000000"/>
                          </a:solidFill>
                          <a:effectLst/>
                          <a:latin typeface="Calibri" panose="020F0502020204030204" pitchFamily="34" charset="0"/>
                        </a:rPr>
                        <a:t>Nombre de population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21026163"/>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7030A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fr-FR" sz="800" b="0" i="0" u="none" strike="noStrike">
                          <a:solidFill>
                            <a:srgbClr val="7030A0"/>
                          </a:solidFill>
                          <a:effectLst/>
                          <a:latin typeface="Calibri" panose="020F0502020204030204" pitchFamily="34" charset="0"/>
                        </a:rPr>
                        <a:t>Ayant désigné une personne de confiance (5)</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001289488"/>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fr-FR" sz="800" b="0" i="0" u="none" strike="noStrike">
                          <a:solidFill>
                            <a:srgbClr val="000000"/>
                          </a:solidFill>
                          <a:effectLst/>
                          <a:latin typeface="Calibri" panose="020F0502020204030204" pitchFamily="34" charset="0"/>
                        </a:rPr>
                        <a:t>Ayant rédigé des directives anticipées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0377942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Résidents sous tutelle</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798837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Résidents sous curatelle</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2449061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Résidents sous habilitation familiale</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63507946"/>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kern="1200">
                          <a:solidFill>
                            <a:srgbClr val="7030A0"/>
                          </a:solidFill>
                          <a:effectLst/>
                          <a:latin typeface="Calibri" panose="020F0502020204030204" pitchFamily="34" charset="0"/>
                          <a:ea typeface="+mn-ea"/>
                          <a:cs typeface="+mn-cs"/>
                        </a:rPr>
                        <a:t>Sauvegarde de justice (6)</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18977832"/>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Autre mesure de protection</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49184822"/>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839383203"/>
                  </a:ext>
                </a:extLst>
              </a:tr>
              <a:tr h="183378">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9">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805868395"/>
                  </a:ext>
                </a:extLst>
              </a:tr>
              <a:tr h="29414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Classes d'âge</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92759892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chemeClr val="tx1"/>
                      </a:solidFill>
                      <a:prstDash val="solid"/>
                      <a:round/>
                      <a:headEnd type="none" w="med" len="med"/>
                      <a:tailEnd type="none" w="med" len="med"/>
                    </a:lnR>
                    <a:lnT>
                      <a:noFill/>
                    </a:lnT>
                    <a:lnB>
                      <a:noFill/>
                    </a:lnB>
                    <a:noFill/>
                  </a:tcPr>
                </a:tc>
                <a:tc gridSpan="2">
                  <a:txBody>
                    <a:bodyPr/>
                    <a:lstStyle/>
                    <a:p>
                      <a:pPr algn="ctr" fontAlgn="ctr"/>
                      <a:r>
                        <a:rPr lang="en-US" sz="800" b="0" i="0" u="none" strike="noStrike">
                          <a:solidFill>
                            <a:srgbClr val="000000"/>
                          </a:solidFill>
                          <a:effectLst/>
                          <a:latin typeface="Calibri" panose="020F0502020204030204" pitchFamily="34" charset="0"/>
                        </a:rPr>
                        <a:t>Femmes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Hommes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Total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rowSpan="8" gridSpan="2">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a:noFill/>
                    </a:lnT>
                    <a:lnB>
                      <a:noFill/>
                    </a:lnB>
                    <a:noFill/>
                  </a:tcPr>
                </a:tc>
                <a:tc rowSpan="8"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88015301"/>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75117876"/>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Moins de 60 ans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6051884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60 à 69 ans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48318352"/>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70 à 79 ans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24722713"/>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80 à 89 ans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13851333"/>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90 à 99 ans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20981010"/>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100 ans et plus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6130144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838168960"/>
                  </a:ext>
                </a:extLst>
              </a:tr>
              <a:tr h="183378">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9">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556516974"/>
                  </a:ext>
                </a:extLst>
              </a:tr>
              <a:tr h="29414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AGGIR (7) PATHOS (8)</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64816379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6">
                  <a:txBody>
                    <a:bodyPr/>
                    <a:lstStyle/>
                    <a:p>
                      <a:pPr algn="ctr" fontAlgn="b"/>
                      <a:r>
                        <a:rPr lang="fr-FR" sz="900" b="1" i="0" u="none" strike="noStrike">
                          <a:solidFill>
                            <a:srgbClr val="000000"/>
                          </a:solidFill>
                          <a:effectLst/>
                          <a:latin typeface="Calibri" panose="020F0502020204030204" pitchFamily="34" charset="0"/>
                        </a:rPr>
                        <a:t>AGGIR et PATHOS dernières données validées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7833512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Femmes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Hommes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Total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02869269"/>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7160108"/>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1</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5482131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2</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353424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3</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75610016"/>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4</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6971887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5</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07819601"/>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6</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6842651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671529376"/>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GMP</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430722740"/>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PMP</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6331829"/>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9394728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7401350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SMTI</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50983692"/>
                  </a:ext>
                </a:extLst>
              </a:tr>
              <a:tr h="25271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423429598"/>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Dernier GMP évalué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36185128"/>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825611577"/>
                  </a:ext>
                </a:extLst>
              </a:tr>
              <a:tr h="223566">
                <a:tc gridSpan="13">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7918152"/>
                  </a:ext>
                </a:extLst>
              </a:tr>
            </a:tbl>
          </a:graphicData>
        </a:graphic>
      </p:graphicFrame>
      <p:grpSp>
        <p:nvGrpSpPr>
          <p:cNvPr id="2" name="Groupe 1">
            <a:extLst>
              <a:ext uri="{FF2B5EF4-FFF2-40B4-BE49-F238E27FC236}">
                <a16:creationId xmlns:a16="http://schemas.microsoft.com/office/drawing/2014/main" id="{966C7B20-E80E-6D57-A0BA-E813224D8270}"/>
              </a:ext>
            </a:extLst>
          </p:cNvPr>
          <p:cNvGrpSpPr/>
          <p:nvPr/>
        </p:nvGrpSpPr>
        <p:grpSpPr>
          <a:xfrm>
            <a:off x="11449288" y="317210"/>
            <a:ext cx="421861" cy="419762"/>
            <a:chOff x="11231752" y="95107"/>
            <a:chExt cx="825500" cy="812800"/>
          </a:xfrm>
        </p:grpSpPr>
        <p:sp>
          <p:nvSpPr>
            <p:cNvPr id="3" name="Ellipse 2">
              <a:extLst>
                <a:ext uri="{FF2B5EF4-FFF2-40B4-BE49-F238E27FC236}">
                  <a16:creationId xmlns:a16="http://schemas.microsoft.com/office/drawing/2014/main" id="{10A69DAE-A1F9-54AC-DD24-4A480E8D5D7A}"/>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5" name="Graphique 3" descr="Logement avec un remplissage uni">
              <a:hlinkClick r:id="rId4" action="ppaction://hlinksldjump"/>
              <a:extLst>
                <a:ext uri="{FF2B5EF4-FFF2-40B4-BE49-F238E27FC236}">
                  <a16:creationId xmlns:a16="http://schemas.microsoft.com/office/drawing/2014/main" id="{ABA003FD-86A8-3345-F77E-01C5195AB6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721701030"/>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56D1F-7079-4434-D38B-E5D7182A55A4}"/>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FCEC4628-D53E-5F80-BD56-8F10C4FC7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01451004-943D-50C0-3F0F-B469210516FE}"/>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4" name="ZoneTexte 3">
            <a:extLst>
              <a:ext uri="{FF2B5EF4-FFF2-40B4-BE49-F238E27FC236}">
                <a16:creationId xmlns:a16="http://schemas.microsoft.com/office/drawing/2014/main" id="{B94B395E-919E-BC60-B172-586E5BC56324}"/>
              </a:ext>
            </a:extLst>
          </p:cNvPr>
          <p:cNvSpPr txBox="1"/>
          <p:nvPr/>
        </p:nvSpPr>
        <p:spPr>
          <a:xfrm>
            <a:off x="1547261" y="11037118"/>
            <a:ext cx="10515597" cy="5275803"/>
          </a:xfrm>
          <a:prstGeom prst="rect">
            <a:avLst/>
          </a:prstGeom>
          <a:noFill/>
        </p:spPr>
        <p:txBody>
          <a:bodyPr wrap="square" rtlCol="0">
            <a:spAutoFit/>
          </a:bodyPr>
          <a:lstStyle/>
          <a:p>
            <a:r>
              <a:rPr lang="fr-FR" sz="1300" u="sng"/>
              <a:t>Informations complémentaires</a:t>
            </a:r>
            <a:r>
              <a:rPr lang="fr-FR" sz="1300"/>
              <a:t> :                                            </a:t>
            </a:r>
          </a:p>
          <a:p>
            <a:pPr marL="285750" indent="-285750">
              <a:buFont typeface="Arial" panose="020B0604020202020204" pitchFamily="34" charset="0"/>
              <a:buChar char="•"/>
            </a:pPr>
            <a:r>
              <a:rPr lang="fr-FR" sz="1300"/>
              <a:t>   </a:t>
            </a:r>
            <a:r>
              <a:rPr lang="fr-FR" sz="1300" b="1"/>
              <a:t>Tableau « Population accueillie »</a:t>
            </a:r>
            <a:endParaRPr lang="fr-FR" sz="1300">
              <a:solidFill>
                <a:srgbClr val="000000"/>
              </a:solidFill>
            </a:endParaRPr>
          </a:p>
          <a:p>
            <a:pPr algn="just">
              <a:lnSpc>
                <a:spcPts val="1275"/>
              </a:lnSpc>
              <a:buSzPts val="1000"/>
              <a:tabLst>
                <a:tab pos="457200" algn="l"/>
              </a:tabLst>
            </a:pPr>
            <a:r>
              <a:rPr lang="fr-FR" sz="1300" b="1">
                <a:solidFill>
                  <a:srgbClr val="000000"/>
                </a:solidFill>
              </a:rPr>
              <a:t>(1) Nombre de résidents</a:t>
            </a:r>
            <a:r>
              <a:rPr lang="fr-FR" sz="1300">
                <a:solidFill>
                  <a:srgbClr val="000000"/>
                </a:solidFill>
              </a:rPr>
              <a:t> – nombre total de résidents en  hébergement permanent au 31/12.</a:t>
            </a:r>
          </a:p>
          <a:p>
            <a:pPr algn="just">
              <a:lnSpc>
                <a:spcPts val="1275"/>
              </a:lnSpc>
              <a:buSzPts val="1000"/>
              <a:tabLst>
                <a:tab pos="457200" algn="l"/>
              </a:tabLst>
            </a:pPr>
            <a:endParaRPr lang="fr-FR" sz="1300" b="1">
              <a:solidFill>
                <a:srgbClr val="000000"/>
              </a:solidFill>
              <a:highlight>
                <a:srgbClr val="FFFF00"/>
              </a:highlight>
            </a:endParaRPr>
          </a:p>
          <a:p>
            <a:pPr algn="just">
              <a:lnSpc>
                <a:spcPts val="1275"/>
              </a:lnSpc>
              <a:buSzPts val="1000"/>
              <a:tabLst>
                <a:tab pos="457200" algn="l"/>
              </a:tabLst>
            </a:pPr>
            <a:r>
              <a:rPr lang="fr-FR" sz="1300" b="1">
                <a:solidFill>
                  <a:srgbClr val="000000"/>
                </a:solidFill>
              </a:rPr>
              <a:t>(2) </a:t>
            </a:r>
            <a:r>
              <a:rPr lang="fr-FR" sz="1300" b="1">
                <a:solidFill>
                  <a:srgbClr val="000000"/>
                </a:solidFill>
                <a:ea typeface="Times New Roman" panose="02020603050405020304" pitchFamily="18" charset="0"/>
                <a:cs typeface="Aptos" panose="020B0004020202020204" pitchFamily="34" charset="0"/>
              </a:rPr>
              <a:t>Durée moyenne présence</a:t>
            </a:r>
            <a:r>
              <a:rPr lang="fr-FR" sz="1300">
                <a:solidFill>
                  <a:srgbClr val="000000"/>
                </a:solidFill>
                <a:ea typeface="Times New Roman" panose="02020603050405020304" pitchFamily="18" charset="0"/>
                <a:cs typeface="Aptos" panose="020B0004020202020204" pitchFamily="34" charset="0"/>
              </a:rPr>
              <a:t> (en jours)- somme du nombre de journées de présence dans l’établissement pour les personnes sorties définitivement dans l’année hors absences justifiées accueil de jour (AJ) et hors temps hébergement temporaire (HT) / nombre de sorties définitives dans l’année hors accueil de jour (AJ) et hors hébergement temporaire (HT). La durée moyenne de présence est la moyenne du nombre de jours passés dans l’établissement par les personnes qui en sont sorties définitivement au cours de l’année.</a:t>
            </a:r>
          </a:p>
          <a:p>
            <a:pPr algn="just">
              <a:lnSpc>
                <a:spcPts val="1275"/>
              </a:lnSpc>
              <a:buSzPts val="1000"/>
              <a:tabLst>
                <a:tab pos="457200" algn="l"/>
              </a:tabLst>
            </a:pPr>
            <a:endParaRPr lang="fr-FR" sz="1300">
              <a:solidFill>
                <a:srgbClr val="000000"/>
              </a:solidFill>
              <a:ea typeface="Calibri" panose="020F0502020204030204" pitchFamily="34" charset="0"/>
              <a:cs typeface="Aptos" panose="020B0004020202020204" pitchFamily="34" charset="0"/>
            </a:endParaRPr>
          </a:p>
          <a:p>
            <a:pPr algn="just">
              <a:lnSpc>
                <a:spcPts val="1275"/>
              </a:lnSpc>
              <a:buSzPts val="1000"/>
              <a:tabLst>
                <a:tab pos="457200" algn="l"/>
              </a:tabLst>
            </a:pPr>
            <a:r>
              <a:rPr lang="fr-FR" sz="1300" b="1">
                <a:solidFill>
                  <a:srgbClr val="000000"/>
                </a:solidFill>
                <a:ea typeface="Times New Roman" panose="02020603050405020304" pitchFamily="18" charset="0"/>
                <a:cs typeface="Aptos" panose="020B0004020202020204" pitchFamily="34" charset="0"/>
              </a:rPr>
              <a:t>(3) Durée moyenne de séjour </a:t>
            </a:r>
            <a:r>
              <a:rPr lang="fr-FR" sz="1300">
                <a:solidFill>
                  <a:srgbClr val="000000"/>
                </a:solidFill>
                <a:ea typeface="Times New Roman" panose="02020603050405020304" pitchFamily="18" charset="0"/>
                <a:cs typeface="Aptos" panose="020B0004020202020204" pitchFamily="34" charset="0"/>
              </a:rPr>
              <a:t>(en jours) - somme des durées d’accompagnement (= écart en nombre de jours entre admission et sortie) dans la structure pour les personnes sorties définitivement dans l’année hors accueil de jour (AJ) et hébergement temporaire (HT) / nombre de sorties définitives dans l’année hors hébergement temporaire (HT) et accueil de jour (AJ).</a:t>
            </a:r>
          </a:p>
          <a:p>
            <a:pPr marL="342900" indent="-342900" algn="just">
              <a:lnSpc>
                <a:spcPts val="1275"/>
              </a:lnSpc>
              <a:buSzPts val="1000"/>
              <a:buFont typeface="Symbol" panose="05050102010706020507" pitchFamily="18" charset="2"/>
              <a:buChar char=""/>
              <a:tabLst>
                <a:tab pos="457200" algn="l"/>
              </a:tabLst>
            </a:pPr>
            <a:endParaRPr lang="fr-FR" sz="1300">
              <a:solidFill>
                <a:srgbClr val="000000"/>
              </a:solidFill>
              <a:ea typeface="Calibri" panose="020F0502020204030204" pitchFamily="34" charset="0"/>
              <a:cs typeface="Aptos" panose="020B0004020202020204" pitchFamily="34" charset="0"/>
            </a:endParaRPr>
          </a:p>
          <a:p>
            <a:pPr algn="just">
              <a:lnSpc>
                <a:spcPts val="1275"/>
              </a:lnSpc>
              <a:buSzPts val="1000"/>
              <a:tabLst>
                <a:tab pos="457200" algn="l"/>
              </a:tabLst>
            </a:pPr>
            <a:r>
              <a:rPr lang="fr-FR" sz="1300" b="1">
                <a:solidFill>
                  <a:srgbClr val="000000"/>
                </a:solidFill>
                <a:ea typeface="Times New Roman" panose="02020603050405020304" pitchFamily="18" charset="0"/>
                <a:cs typeface="Aptos" panose="020B0004020202020204" pitchFamily="34" charset="0"/>
              </a:rPr>
              <a:t>(4) Durée médiane de séjour</a:t>
            </a:r>
            <a:r>
              <a:rPr lang="fr-FR" sz="1300">
                <a:solidFill>
                  <a:srgbClr val="000000"/>
                </a:solidFill>
                <a:ea typeface="Times New Roman" panose="02020603050405020304" pitchFamily="18" charset="0"/>
                <a:cs typeface="Aptos" panose="020B0004020202020204" pitchFamily="34" charset="0"/>
              </a:rPr>
              <a:t> (en jours)- valeur médiane des durées d’accompagnement (= écart en nombre de jours entre l’admission et la sortie) dans la structure pour les personnes sorties définitivement dans l’année hors accueil de jour (AJ) et hébergement temporaire (HT).</a:t>
            </a:r>
          </a:p>
          <a:p>
            <a:pPr algn="just">
              <a:lnSpc>
                <a:spcPts val="1275"/>
              </a:lnSpc>
              <a:buSzPts val="1000"/>
              <a:tabLst>
                <a:tab pos="457200" algn="l"/>
              </a:tabLst>
            </a:pPr>
            <a:endParaRPr lang="fr-FR" sz="1300"/>
          </a:p>
          <a:p>
            <a:pPr algn="just" fontAlgn="base">
              <a:lnSpc>
                <a:spcPts val="1530"/>
              </a:lnSpc>
              <a:spcAft>
                <a:spcPts val="1000"/>
              </a:spcAft>
            </a:pPr>
            <a:r>
              <a:rPr lang="fr-FR" sz="1300" b="1">
                <a:solidFill>
                  <a:srgbClr val="000000"/>
                </a:solidFill>
              </a:rPr>
              <a:t>(5) Désignation d’une personne de confiance </a:t>
            </a:r>
            <a:r>
              <a:rPr lang="fr-FR" sz="1300">
                <a:solidFill>
                  <a:srgbClr val="000000"/>
                </a:solidFill>
              </a:rPr>
              <a:t>- il est attendu le nombre de recueil effectif, c’est-à-dire le nombre de résidents ayant effectivement désigné une personne de confiance et le nombre de résidents </a:t>
            </a:r>
            <a:r>
              <a:rPr lang="fr-FR" sz="1300" b="1">
                <a:solidFill>
                  <a:srgbClr val="000000"/>
                </a:solidFill>
              </a:rPr>
              <a:t>ayant effectivement des directives anticipées rédigées. </a:t>
            </a:r>
            <a:r>
              <a:rPr lang="fr-FR" sz="1300">
                <a:solidFill>
                  <a:srgbClr val="000000"/>
                </a:solidFill>
              </a:rPr>
              <a:t>Ce ne sont pas la recherche et l'information qui sont ici comptabilisées. L'objectif de la donnée est de mieux connaitre les caractéristiques des personnes accompagnées (</a:t>
            </a:r>
            <a:r>
              <a:rPr lang="fr-FR" sz="1300">
                <a:solidFill>
                  <a:srgbClr val="000000"/>
                </a:solidFill>
                <a:effectLst/>
                <a:ea typeface="Times New Roman" panose="02020603050405020304" pitchFamily="18" charset="0"/>
              </a:rPr>
              <a:t>Article L1111-6 du CSP).</a:t>
            </a:r>
          </a:p>
          <a:p>
            <a:pPr algn="just" fontAlgn="base">
              <a:lnSpc>
                <a:spcPts val="1530"/>
              </a:lnSpc>
              <a:spcAft>
                <a:spcPts val="1000"/>
              </a:spcAft>
            </a:pPr>
            <a:r>
              <a:rPr lang="fr-FR" sz="1300" b="1">
                <a:solidFill>
                  <a:srgbClr val="000000"/>
                </a:solidFill>
                <a:ea typeface="Times New Roman" panose="02020603050405020304" pitchFamily="18" charset="0"/>
              </a:rPr>
              <a:t>(6) Sauvegarde de justice </a:t>
            </a:r>
            <a:r>
              <a:rPr lang="fr-FR" sz="1300">
                <a:solidFill>
                  <a:srgbClr val="000000"/>
                </a:solidFill>
                <a:ea typeface="Times New Roman" panose="02020603050405020304" pitchFamily="18" charset="0"/>
              </a:rPr>
              <a:t>– il s’agit des résidents sous sauvegarde de justice. </a:t>
            </a:r>
            <a:endParaRPr lang="fr-FR" sz="1300">
              <a:solidFill>
                <a:srgbClr val="000000"/>
              </a:solidFill>
            </a:endParaRPr>
          </a:p>
          <a:p>
            <a:pPr marL="285750" indent="-285750" algn="just" fontAlgn="base">
              <a:lnSpc>
                <a:spcPts val="1275"/>
              </a:lnSpc>
              <a:buFont typeface="Arial" panose="020B0604020202020204" pitchFamily="34" charset="0"/>
              <a:buChar char="•"/>
            </a:pPr>
            <a:r>
              <a:rPr lang="fr-FR" sz="1300" b="1">
                <a:solidFill>
                  <a:srgbClr val="000000"/>
                </a:solidFill>
              </a:rPr>
              <a:t>Tableau « AGGIR PATHOS </a:t>
            </a:r>
            <a:r>
              <a:rPr lang="fr-FR" sz="1300" b="1"/>
              <a:t>» </a:t>
            </a:r>
            <a:r>
              <a:rPr lang="fr-FR" sz="1300"/>
              <a:t>ces données ne sont pas à renseignées par le médecin coordonnateur car récupérées à partir des flux CNSA Galaad et ERRD. Seul le dernier GMP évalué est à renseigner par le </a:t>
            </a:r>
            <a:r>
              <a:rPr lang="fr-FR" sz="1300" err="1"/>
              <a:t>med</a:t>
            </a:r>
            <a:r>
              <a:rPr lang="fr-FR" sz="1300"/>
              <a:t> </a:t>
            </a:r>
            <a:r>
              <a:rPr lang="fr-FR" sz="1300" err="1"/>
              <a:t>co.</a:t>
            </a:r>
            <a:endParaRPr lang="fr-FR" sz="1300">
              <a:solidFill>
                <a:srgbClr val="000000"/>
              </a:solidFill>
            </a:endParaRPr>
          </a:p>
          <a:p>
            <a:pPr algn="just" fontAlgn="base">
              <a:lnSpc>
                <a:spcPts val="1530"/>
              </a:lnSpc>
              <a:spcAft>
                <a:spcPts val="1000"/>
              </a:spcAft>
            </a:pPr>
            <a:r>
              <a:rPr lang="fr-FR" sz="1300" b="1">
                <a:solidFill>
                  <a:srgbClr val="000000"/>
                </a:solidFill>
              </a:rPr>
              <a:t>(7) AGGIR </a:t>
            </a:r>
            <a:r>
              <a:rPr lang="fr-FR" sz="1300">
                <a:solidFill>
                  <a:srgbClr val="000000"/>
                </a:solidFill>
              </a:rPr>
              <a:t>- décrit les composantes de la perte d’autonomie et mesure la charge de travail qui en résulte en termes de soins de base et relationnels (GMP).</a:t>
            </a:r>
          </a:p>
          <a:p>
            <a:pPr algn="just" fontAlgn="base">
              <a:lnSpc>
                <a:spcPts val="1530"/>
              </a:lnSpc>
              <a:spcAft>
                <a:spcPts val="1000"/>
              </a:spcAft>
            </a:pPr>
            <a:r>
              <a:rPr lang="fr-FR" sz="1300" b="1">
                <a:solidFill>
                  <a:srgbClr val="000000"/>
                </a:solidFill>
              </a:rPr>
              <a:t>(8) Référentiel PATHOS</a:t>
            </a:r>
            <a:r>
              <a:rPr lang="fr-FR" sz="1300">
                <a:solidFill>
                  <a:srgbClr val="000000"/>
                </a:solidFill>
              </a:rPr>
              <a:t> - permet d’évaluer les niveaux de soins requis pour la prise en charge des pathologies dans une population à un moment donné (PMP).</a:t>
            </a:r>
          </a:p>
        </p:txBody>
      </p:sp>
      <p:graphicFrame>
        <p:nvGraphicFramePr>
          <p:cNvPr id="6" name="Tableau 5">
            <a:extLst>
              <a:ext uri="{FF2B5EF4-FFF2-40B4-BE49-F238E27FC236}">
                <a16:creationId xmlns:a16="http://schemas.microsoft.com/office/drawing/2014/main" id="{F9F808EB-0673-CFD2-01F8-23D9957FEB3F}"/>
              </a:ext>
            </a:extLst>
          </p:cNvPr>
          <p:cNvGraphicFramePr>
            <a:graphicFrameLocks noGrp="1"/>
          </p:cNvGraphicFramePr>
          <p:nvPr>
            <p:extLst>
              <p:ext uri="{D42A27DB-BD31-4B8C-83A1-F6EECF244321}">
                <p14:modId xmlns:p14="http://schemas.microsoft.com/office/powerpoint/2010/main" val="2658998954"/>
              </p:ext>
            </p:extLst>
          </p:nvPr>
        </p:nvGraphicFramePr>
        <p:xfrm>
          <a:off x="152403" y="1291770"/>
          <a:ext cx="1284571" cy="14799128"/>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3861">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696080">
                <a:tc>
                  <a:txBody>
                    <a:bodyPr/>
                    <a:lstStyle/>
                    <a:p>
                      <a:pPr algn="ctr"/>
                      <a:r>
                        <a:rPr lang="fr-FR" sz="1300" b="1"/>
                        <a:t>Population en hébergement permanent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691463760"/>
                  </a:ext>
                </a:extLst>
              </a:tr>
              <a:tr h="1696080">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3861">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696080">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3861">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3861">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3861">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3861">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3861">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3861">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7" name="Tableau 6">
            <a:extLst>
              <a:ext uri="{FF2B5EF4-FFF2-40B4-BE49-F238E27FC236}">
                <a16:creationId xmlns:a16="http://schemas.microsoft.com/office/drawing/2014/main" id="{3ACFC04C-667B-C577-BCBC-88EDD3ED7B0B}"/>
              </a:ext>
            </a:extLst>
          </p:cNvPr>
          <p:cNvGraphicFramePr>
            <a:graphicFrameLocks noGrp="1"/>
          </p:cNvGraphicFramePr>
          <p:nvPr>
            <p:extLst>
              <p:ext uri="{D42A27DB-BD31-4B8C-83A1-F6EECF244321}">
                <p14:modId xmlns:p14="http://schemas.microsoft.com/office/powerpoint/2010/main" val="2325494560"/>
              </p:ext>
            </p:extLst>
          </p:nvPr>
        </p:nvGraphicFramePr>
        <p:xfrm>
          <a:off x="1547262" y="1291770"/>
          <a:ext cx="10323887" cy="9748797"/>
        </p:xfrm>
        <a:graphic>
          <a:graphicData uri="http://schemas.openxmlformats.org/drawingml/2006/table">
            <a:tbl>
              <a:tblPr/>
              <a:tblGrid>
                <a:gridCol w="107895">
                  <a:extLst>
                    <a:ext uri="{9D8B030D-6E8A-4147-A177-3AD203B41FA5}">
                      <a16:colId xmlns:a16="http://schemas.microsoft.com/office/drawing/2014/main" val="2701274596"/>
                    </a:ext>
                  </a:extLst>
                </a:gridCol>
                <a:gridCol w="62465">
                  <a:extLst>
                    <a:ext uri="{9D8B030D-6E8A-4147-A177-3AD203B41FA5}">
                      <a16:colId xmlns:a16="http://schemas.microsoft.com/office/drawing/2014/main" val="1029825848"/>
                    </a:ext>
                  </a:extLst>
                </a:gridCol>
                <a:gridCol w="3157361">
                  <a:extLst>
                    <a:ext uri="{9D8B030D-6E8A-4147-A177-3AD203B41FA5}">
                      <a16:colId xmlns:a16="http://schemas.microsoft.com/office/drawing/2014/main" val="843804961"/>
                    </a:ext>
                  </a:extLst>
                </a:gridCol>
                <a:gridCol w="931308">
                  <a:extLst>
                    <a:ext uri="{9D8B030D-6E8A-4147-A177-3AD203B41FA5}">
                      <a16:colId xmlns:a16="http://schemas.microsoft.com/office/drawing/2014/main" val="631539867"/>
                    </a:ext>
                  </a:extLst>
                </a:gridCol>
                <a:gridCol w="931308">
                  <a:extLst>
                    <a:ext uri="{9D8B030D-6E8A-4147-A177-3AD203B41FA5}">
                      <a16:colId xmlns:a16="http://schemas.microsoft.com/office/drawing/2014/main" val="3416791193"/>
                    </a:ext>
                  </a:extLst>
                </a:gridCol>
                <a:gridCol w="931308">
                  <a:extLst>
                    <a:ext uri="{9D8B030D-6E8A-4147-A177-3AD203B41FA5}">
                      <a16:colId xmlns:a16="http://schemas.microsoft.com/office/drawing/2014/main" val="1409613584"/>
                    </a:ext>
                  </a:extLst>
                </a:gridCol>
                <a:gridCol w="931308">
                  <a:extLst>
                    <a:ext uri="{9D8B030D-6E8A-4147-A177-3AD203B41FA5}">
                      <a16:colId xmlns:a16="http://schemas.microsoft.com/office/drawing/2014/main" val="3695727448"/>
                    </a:ext>
                  </a:extLst>
                </a:gridCol>
                <a:gridCol w="931308">
                  <a:extLst>
                    <a:ext uri="{9D8B030D-6E8A-4147-A177-3AD203B41FA5}">
                      <a16:colId xmlns:a16="http://schemas.microsoft.com/office/drawing/2014/main" val="2135255652"/>
                    </a:ext>
                  </a:extLst>
                </a:gridCol>
                <a:gridCol w="931308">
                  <a:extLst>
                    <a:ext uri="{9D8B030D-6E8A-4147-A177-3AD203B41FA5}">
                      <a16:colId xmlns:a16="http://schemas.microsoft.com/office/drawing/2014/main" val="3305830251"/>
                    </a:ext>
                  </a:extLst>
                </a:gridCol>
                <a:gridCol w="618979">
                  <a:extLst>
                    <a:ext uri="{9D8B030D-6E8A-4147-A177-3AD203B41FA5}">
                      <a16:colId xmlns:a16="http://schemas.microsoft.com/office/drawing/2014/main" val="3047046366"/>
                    </a:ext>
                  </a:extLst>
                </a:gridCol>
                <a:gridCol w="618979">
                  <a:extLst>
                    <a:ext uri="{9D8B030D-6E8A-4147-A177-3AD203B41FA5}">
                      <a16:colId xmlns:a16="http://schemas.microsoft.com/office/drawing/2014/main" val="2116326434"/>
                    </a:ext>
                  </a:extLst>
                </a:gridCol>
                <a:gridCol w="62465">
                  <a:extLst>
                    <a:ext uri="{9D8B030D-6E8A-4147-A177-3AD203B41FA5}">
                      <a16:colId xmlns:a16="http://schemas.microsoft.com/office/drawing/2014/main" val="2365952706"/>
                    </a:ext>
                  </a:extLst>
                </a:gridCol>
                <a:gridCol w="107895">
                  <a:extLst>
                    <a:ext uri="{9D8B030D-6E8A-4147-A177-3AD203B41FA5}">
                      <a16:colId xmlns:a16="http://schemas.microsoft.com/office/drawing/2014/main" val="1954814014"/>
                    </a:ext>
                  </a:extLst>
                </a:gridCol>
              </a:tblGrid>
              <a:tr h="317997">
                <a:tc gridSpan="13">
                  <a:txBody>
                    <a:bodyPr/>
                    <a:lstStyle/>
                    <a:p>
                      <a:pPr algn="ctr" fontAlgn="ctr"/>
                      <a:r>
                        <a:rPr lang="fr-FR" sz="1200" b="1" i="0" u="none" strike="noStrike">
                          <a:solidFill>
                            <a:srgbClr val="000000"/>
                          </a:solidFill>
                          <a:effectLst/>
                          <a:latin typeface="Calibri" panose="020F0502020204030204" pitchFamily="34" charset="0"/>
                        </a:rPr>
                        <a:t>Population (au 31 décembre de l’année d’étude) en hébergement permanent</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06551966"/>
                  </a:ext>
                </a:extLst>
              </a:tr>
              <a:tr h="29414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Population accueillie </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528622471"/>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900" b="1" i="0" u="none" strike="noStrike">
                          <a:solidFill>
                            <a:srgbClr val="000000"/>
                          </a:solidFill>
                          <a:effectLst/>
                          <a:latin typeface="Calibri" panose="020F0502020204030204" pitchFamily="34" charset="0"/>
                        </a:rPr>
                        <a:t>Population accueillie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gridSpan="2">
                  <a:txBody>
                    <a:bodyPr/>
                    <a:lstStyle/>
                    <a:p>
                      <a:pPr algn="ctr" fontAlgn="ctr"/>
                      <a:r>
                        <a:rPr lang="en-US" sz="800" b="0" i="0" u="none" strike="noStrike">
                          <a:solidFill>
                            <a:srgbClr val="000000"/>
                          </a:solidFill>
                          <a:effectLst/>
                          <a:latin typeface="Calibri" panose="020F0502020204030204" pitchFamily="34" charset="0"/>
                        </a:rPr>
                        <a:t>Femmes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Hommes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Total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28434492"/>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7030A0"/>
                          </a:solidFill>
                          <a:effectLst/>
                          <a:latin typeface="Calibri" panose="020F0502020204030204" pitchFamily="34" charset="0"/>
                        </a:rPr>
                        <a:t>Nombre de residents (1)</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74816219"/>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chemeClr val="tx1"/>
                          </a:solidFill>
                          <a:effectLst/>
                          <a:latin typeface="Calibri" panose="020F0502020204030204" pitchFamily="34" charset="0"/>
                        </a:rPr>
                        <a:t>Âge moyen</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79521479"/>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7030A0"/>
                          </a:solidFill>
                          <a:effectLst/>
                          <a:latin typeface="Calibri" panose="020F0502020204030204" pitchFamily="34" charset="0"/>
                        </a:rPr>
                        <a:t>Durée moyenne de présence (2)</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0931133"/>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Durée moyenne de séjour</a:t>
                      </a:r>
                      <a:r>
                        <a:rPr lang="en-US" sz="700" b="0" i="0" u="none" strike="noStrike">
                          <a:solidFill>
                            <a:srgbClr val="7030A0"/>
                          </a:solidFill>
                          <a:effectLst/>
                          <a:latin typeface="Calibri" panose="020F0502020204030204" pitchFamily="34" charset="0"/>
                        </a:rPr>
                        <a:t> (3)</a:t>
                      </a:r>
                      <a:endParaRPr lang="en-US" sz="800" b="0" i="0" u="none" strike="noStrike">
                        <a:solidFill>
                          <a:srgbClr val="7030A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4054092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Durée médiane de séjour</a:t>
                      </a:r>
                      <a:r>
                        <a:rPr lang="en-US" sz="700" b="0" i="0" u="none" strike="noStrike">
                          <a:solidFill>
                            <a:srgbClr val="7030A0"/>
                          </a:solidFill>
                          <a:effectLst/>
                          <a:latin typeface="Calibri" panose="020F0502020204030204" pitchFamily="34" charset="0"/>
                        </a:rPr>
                        <a:t> (4)</a:t>
                      </a:r>
                      <a:endParaRPr lang="en-US" sz="800" b="0" i="0" u="none" strike="noStrike">
                        <a:solidFill>
                          <a:srgbClr val="7030A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6838706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7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747981073"/>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900" b="1" i="0" u="none" strike="noStrike">
                          <a:solidFill>
                            <a:srgbClr val="000000"/>
                          </a:solidFill>
                          <a:effectLst/>
                          <a:latin typeface="Calibri" panose="020F0502020204030204" pitchFamily="34" charset="0"/>
                        </a:rPr>
                        <a:t>Population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gridSpan="2">
                  <a:txBody>
                    <a:bodyPr/>
                    <a:lstStyle/>
                    <a:p>
                      <a:pPr algn="ctr" fontAlgn="ctr"/>
                      <a:r>
                        <a:rPr lang="en-US" sz="800" b="0" i="0" u="none" strike="noStrike">
                          <a:solidFill>
                            <a:srgbClr val="000000"/>
                          </a:solidFill>
                          <a:effectLst/>
                          <a:latin typeface="Calibri" panose="020F0502020204030204" pitchFamily="34" charset="0"/>
                        </a:rPr>
                        <a:t>Nombre de population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21026163"/>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7030A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fr-FR" sz="800" b="0" i="0" u="none" strike="noStrike">
                          <a:solidFill>
                            <a:srgbClr val="7030A0"/>
                          </a:solidFill>
                          <a:effectLst/>
                          <a:latin typeface="Calibri" panose="020F0502020204030204" pitchFamily="34" charset="0"/>
                        </a:rPr>
                        <a:t>Ayant désigné une personne de confiance (5)</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001289488"/>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fr-FR" sz="800" b="0" i="0" u="none" strike="noStrike">
                          <a:solidFill>
                            <a:srgbClr val="000000"/>
                          </a:solidFill>
                          <a:effectLst/>
                          <a:latin typeface="Calibri" panose="020F0502020204030204" pitchFamily="34" charset="0"/>
                        </a:rPr>
                        <a:t>Ayant rédigé des directives anticipées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0377942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Résidents sous tutelle</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798837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Résidents sous curatelle</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2449061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Résidents sous habilitation familiale</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63507946"/>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kern="1200">
                          <a:solidFill>
                            <a:srgbClr val="7030A0"/>
                          </a:solidFill>
                          <a:effectLst/>
                          <a:latin typeface="Calibri" panose="020F0502020204030204" pitchFamily="34" charset="0"/>
                          <a:ea typeface="+mn-ea"/>
                          <a:cs typeface="+mn-cs"/>
                        </a:rPr>
                        <a:t>Sauvegarde de justice (6)</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18977832"/>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Autre mesure de protection</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49184822"/>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839383203"/>
                  </a:ext>
                </a:extLst>
              </a:tr>
              <a:tr h="183378">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9">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805868395"/>
                  </a:ext>
                </a:extLst>
              </a:tr>
              <a:tr h="29414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Classes d'âge</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92759892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chemeClr val="tx1"/>
                      </a:solidFill>
                      <a:prstDash val="solid"/>
                      <a:round/>
                      <a:headEnd type="none" w="med" len="med"/>
                      <a:tailEnd type="none" w="med" len="med"/>
                    </a:lnR>
                    <a:lnT>
                      <a:noFill/>
                    </a:lnT>
                    <a:lnB>
                      <a:noFill/>
                    </a:lnB>
                    <a:noFill/>
                  </a:tcPr>
                </a:tc>
                <a:tc gridSpan="2">
                  <a:txBody>
                    <a:bodyPr/>
                    <a:lstStyle/>
                    <a:p>
                      <a:pPr algn="ctr" fontAlgn="ctr"/>
                      <a:r>
                        <a:rPr lang="en-US" sz="800" b="0" i="0" u="none" strike="noStrike">
                          <a:solidFill>
                            <a:srgbClr val="000000"/>
                          </a:solidFill>
                          <a:effectLst/>
                          <a:latin typeface="Calibri" panose="020F0502020204030204" pitchFamily="34" charset="0"/>
                        </a:rPr>
                        <a:t>Femmes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Hommes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Total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rowSpan="8" gridSpan="2">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a:noFill/>
                    </a:lnT>
                    <a:lnB>
                      <a:noFill/>
                    </a:lnB>
                    <a:noFill/>
                  </a:tcPr>
                </a:tc>
                <a:tc rowSpan="8"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88015301"/>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75117876"/>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Moins de 60 ans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6051884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60 à 69 ans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48318352"/>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70 à 79 ans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24722713"/>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80 à 89 ans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13851333"/>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90 à 99 ans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20981010"/>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100 ans et plus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D9D9D9"/>
                          </a:solidFill>
                          <a:effectLst/>
                          <a:latin typeface="Calibri" panose="020F0502020204030204" pitchFamily="34" charset="0"/>
                        </a:rPr>
                        <a:t>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vMerge="1">
                  <a:txBody>
                    <a:bodyPr/>
                    <a:lstStyle/>
                    <a:p>
                      <a:endParaRPr lang="en-US"/>
                    </a:p>
                  </a:txBody>
                  <a:tcPr/>
                </a:tc>
                <a:tc hMerge="1" v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6130144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838168960"/>
                  </a:ext>
                </a:extLst>
              </a:tr>
              <a:tr h="183378">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9">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556516974"/>
                  </a:ext>
                </a:extLst>
              </a:tr>
              <a:tr h="29414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AGGIR (7) PATHOS (8)</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64816379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6">
                  <a:txBody>
                    <a:bodyPr/>
                    <a:lstStyle/>
                    <a:p>
                      <a:pPr algn="ctr" fontAlgn="b"/>
                      <a:r>
                        <a:rPr lang="fr-FR" sz="900" b="1" i="0" u="none" strike="noStrike">
                          <a:solidFill>
                            <a:srgbClr val="000000"/>
                          </a:solidFill>
                          <a:effectLst/>
                          <a:latin typeface="Calibri" panose="020F0502020204030204" pitchFamily="34" charset="0"/>
                        </a:rPr>
                        <a:t>AGGIR et PATHOS dernières données validées</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7833512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Femmes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Hommes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Total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02869269"/>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7160108"/>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1</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5482131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2</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353424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3</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75610016"/>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4</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6971887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5</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07819601"/>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Gir 6</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6842651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671529376"/>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GMP</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430722740"/>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PMP</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6331829"/>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93947287"/>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74013505"/>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SMTI</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50983692"/>
                  </a:ext>
                </a:extLst>
              </a:tr>
              <a:tr h="25271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423429598"/>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b"/>
                      <a:r>
                        <a:rPr lang="en-US" sz="800" b="0" i="0" u="none" strike="noStrike">
                          <a:solidFill>
                            <a:srgbClr val="000000"/>
                          </a:solidFill>
                          <a:effectLst/>
                          <a:latin typeface="Calibri" panose="020F0502020204030204" pitchFamily="34" charset="0"/>
                        </a:rPr>
                        <a:t>Dernier GMP évalué :</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36185128"/>
                  </a:ext>
                </a:extLst>
              </a:tr>
              <a:tr h="1833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b"/>
                      <a:endParaRPr lang="en-US" sz="8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825611577"/>
                  </a:ext>
                </a:extLst>
              </a:tr>
              <a:tr h="223566">
                <a:tc gridSpan="13">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7918152"/>
                  </a:ext>
                </a:extLst>
              </a:tr>
            </a:tbl>
          </a:graphicData>
        </a:graphic>
      </p:graphicFrame>
      <p:grpSp>
        <p:nvGrpSpPr>
          <p:cNvPr id="2" name="Groupe 1">
            <a:extLst>
              <a:ext uri="{FF2B5EF4-FFF2-40B4-BE49-F238E27FC236}">
                <a16:creationId xmlns:a16="http://schemas.microsoft.com/office/drawing/2014/main" id="{966C7B20-E80E-6D57-A0BA-E813224D8270}"/>
              </a:ext>
            </a:extLst>
          </p:cNvPr>
          <p:cNvGrpSpPr/>
          <p:nvPr/>
        </p:nvGrpSpPr>
        <p:grpSpPr>
          <a:xfrm>
            <a:off x="11449288" y="317210"/>
            <a:ext cx="421861" cy="419762"/>
            <a:chOff x="11231752" y="95107"/>
            <a:chExt cx="825500" cy="812800"/>
          </a:xfrm>
        </p:grpSpPr>
        <p:sp>
          <p:nvSpPr>
            <p:cNvPr id="3" name="Ellipse 2">
              <a:extLst>
                <a:ext uri="{FF2B5EF4-FFF2-40B4-BE49-F238E27FC236}">
                  <a16:creationId xmlns:a16="http://schemas.microsoft.com/office/drawing/2014/main" id="{10A69DAE-A1F9-54AC-DD24-4A480E8D5D7A}"/>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5" name="Graphique 3" descr="Logement avec un remplissage uni">
              <a:hlinkClick r:id="rId4" action="ppaction://hlinksldjump"/>
              <a:extLst>
                <a:ext uri="{FF2B5EF4-FFF2-40B4-BE49-F238E27FC236}">
                  <a16:creationId xmlns:a16="http://schemas.microsoft.com/office/drawing/2014/main" id="{ABA003FD-86A8-3345-F77E-01C5195AB6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1" name="Oval 5">
            <a:extLst>
              <a:ext uri="{FF2B5EF4-FFF2-40B4-BE49-F238E27FC236}">
                <a16:creationId xmlns:a16="http://schemas.microsoft.com/office/drawing/2014/main" id="{CCBDAD59-8738-9E2C-9FC9-7BD2AEAE028A}"/>
              </a:ext>
            </a:extLst>
          </p:cNvPr>
          <p:cNvSpPr/>
          <p:nvPr/>
        </p:nvSpPr>
        <p:spPr>
          <a:xfrm>
            <a:off x="2222830" y="517357"/>
            <a:ext cx="429025" cy="3736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1701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15E08-BD80-D1DA-ADF5-A6971B2F3D6D}"/>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FD26C85B-D900-8878-61F6-A6624EE62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696E189-5E29-3DD5-0733-FCB920690227}"/>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6" name="ZoneTexte 5">
            <a:extLst>
              <a:ext uri="{FF2B5EF4-FFF2-40B4-BE49-F238E27FC236}">
                <a16:creationId xmlns:a16="http://schemas.microsoft.com/office/drawing/2014/main" id="{D509AE5B-EAAE-3777-8555-7893910B7CED}"/>
              </a:ext>
            </a:extLst>
          </p:cNvPr>
          <p:cNvSpPr txBox="1"/>
          <p:nvPr/>
        </p:nvSpPr>
        <p:spPr>
          <a:xfrm>
            <a:off x="1752600" y="8296066"/>
            <a:ext cx="10118550" cy="4526880"/>
          </a:xfrm>
          <a:prstGeom prst="rect">
            <a:avLst/>
          </a:prstGeom>
          <a:noFill/>
        </p:spPr>
        <p:txBody>
          <a:bodyPr wrap="square" rtlCol="0">
            <a:spAutoFit/>
          </a:bodyPr>
          <a:lstStyle/>
          <a:p>
            <a:endParaRPr lang="fr-FR" sz="1300"/>
          </a:p>
          <a:p>
            <a:r>
              <a:rPr lang="fr-FR" sz="1300" u="sng"/>
              <a:t>Informations complémentaires </a:t>
            </a:r>
            <a:r>
              <a:rPr lang="fr-FR" sz="1300"/>
              <a:t>: </a:t>
            </a:r>
          </a:p>
          <a:p>
            <a:pPr algn="just"/>
            <a:endParaRPr lang="fr-FR" sz="1300"/>
          </a:p>
          <a:p>
            <a:pPr algn="just"/>
            <a:r>
              <a:rPr lang="fr-FR" sz="1300" b="1">
                <a:solidFill>
                  <a:srgbClr val="000000"/>
                </a:solidFill>
              </a:rPr>
              <a:t>(1) Taux d’occupation de l’année civile</a:t>
            </a:r>
            <a:r>
              <a:rPr lang="fr-FR" sz="1300">
                <a:solidFill>
                  <a:srgbClr val="000000"/>
                </a:solidFill>
              </a:rPr>
              <a:t> - seule la direction peut donner l’information - récupérée automatiquement par l’ERRD. </a:t>
            </a:r>
            <a:r>
              <a:rPr lang="fr-FR" sz="1300" b="1">
                <a:solidFill>
                  <a:srgbClr val="000000"/>
                </a:solidFill>
              </a:rPr>
              <a:t>Information à ne pas renseigner par le médecin coordonnateur.</a:t>
            </a:r>
          </a:p>
          <a:p>
            <a:pPr algn="just"/>
            <a:endParaRPr lang="fr-FR" sz="1300">
              <a:solidFill>
                <a:srgbClr val="000000"/>
              </a:solidFill>
              <a:highlight>
                <a:srgbClr val="00FF00"/>
              </a:highlight>
            </a:endParaRPr>
          </a:p>
          <a:p>
            <a:pPr marL="285750" indent="-285750">
              <a:buFont typeface="Arial" panose="020B0604020202020204" pitchFamily="34" charset="0"/>
              <a:buChar char="•"/>
            </a:pPr>
            <a:r>
              <a:rPr lang="fr-FR" sz="1300" b="1"/>
              <a:t>Tableau « Motif d’entrée pour les personnes entrées dans l’année »</a:t>
            </a:r>
          </a:p>
          <a:p>
            <a:pPr algn="ctr"/>
            <a:endParaRPr lang="fr-FR" sz="1300">
              <a:solidFill>
                <a:srgbClr val="000000"/>
              </a:solidFill>
              <a:highlight>
                <a:srgbClr val="00FF00"/>
              </a:highlight>
            </a:endParaRPr>
          </a:p>
          <a:p>
            <a:pPr algn="just"/>
            <a:r>
              <a:rPr lang="fr-FR" sz="1300" b="1">
                <a:solidFill>
                  <a:srgbClr val="000000"/>
                </a:solidFill>
              </a:rPr>
              <a:t>(2) Le motif d'entrée</a:t>
            </a:r>
            <a:r>
              <a:rPr lang="fr-FR" sz="1300">
                <a:solidFill>
                  <a:srgbClr val="000000"/>
                </a:solidFill>
              </a:rPr>
              <a:t> - le motif d’entrée à retenir est le motif d'entrée principal. Le même résident ne peut pas être compté dans plusieurs catégories car cela conduirait à obtenir un résultat total supérieur au nombre de personnes entrées dans l'année. </a:t>
            </a:r>
            <a:r>
              <a:rPr lang="fr-FR" sz="1300"/>
              <a:t>Le passage d'hébergement temporaire en hébergement permanent pour un résident  constitue un motif d’entrée.</a:t>
            </a:r>
            <a:endParaRPr lang="fr-FR" sz="1300">
              <a:solidFill>
                <a:srgbClr val="000000"/>
              </a:solidFill>
            </a:endParaRPr>
          </a:p>
          <a:p>
            <a:pPr algn="just"/>
            <a:endParaRPr lang="fr-FR" sz="1300">
              <a:solidFill>
                <a:srgbClr val="000000"/>
              </a:solidFill>
              <a:highlight>
                <a:srgbClr val="00FF00"/>
              </a:highlight>
            </a:endParaRPr>
          </a:p>
          <a:p>
            <a:pPr marL="285750" indent="-285750">
              <a:buFont typeface="Arial" panose="020B0604020202020204" pitchFamily="34" charset="0"/>
              <a:buChar char="•"/>
            </a:pPr>
            <a:r>
              <a:rPr lang="fr-FR" sz="1300" b="1">
                <a:solidFill>
                  <a:srgbClr val="000000"/>
                </a:solidFill>
              </a:rPr>
              <a:t>Tableau « Structure de provenance des entrées des personnes entrées dans l’année » </a:t>
            </a:r>
          </a:p>
          <a:p>
            <a:pPr marL="285750" indent="-285750">
              <a:buFont typeface="Arial" panose="020B0604020202020204" pitchFamily="34" charset="0"/>
              <a:buChar char="•"/>
            </a:pPr>
            <a:endParaRPr lang="fr-FR" sz="1300" b="1">
              <a:solidFill>
                <a:srgbClr val="000000"/>
              </a:solidFill>
            </a:endParaRPr>
          </a:p>
          <a:p>
            <a:r>
              <a:rPr lang="fr-FR" sz="1300" b="1">
                <a:solidFill>
                  <a:srgbClr val="000000"/>
                </a:solidFill>
              </a:rPr>
              <a:t>(3) La structure de provenance des entrées des personnes entrées dans l’année </a:t>
            </a:r>
            <a:r>
              <a:rPr lang="fr-FR" sz="1300">
                <a:solidFill>
                  <a:srgbClr val="000000"/>
                </a:solidFill>
              </a:rPr>
              <a:t>- le même résident ne peut pas être compté dans plusieurs catégories car cela conduirait à obtenir un résultat supérieur au nombre de personnes entrées dans l’année. </a:t>
            </a:r>
          </a:p>
          <a:p>
            <a:pPr algn="ctr"/>
            <a:endParaRPr lang="fr-FR" sz="1300">
              <a:solidFill>
                <a:srgbClr val="000000"/>
              </a:solidFill>
              <a:highlight>
                <a:srgbClr val="00FF00"/>
              </a:highlight>
            </a:endParaRPr>
          </a:p>
          <a:p>
            <a:pPr algn="just" fontAlgn="base">
              <a:lnSpc>
                <a:spcPts val="1275"/>
              </a:lnSpc>
            </a:pPr>
            <a:r>
              <a:rPr lang="fr-FR" sz="1300" b="1">
                <a:solidFill>
                  <a:srgbClr val="000000"/>
                </a:solidFill>
              </a:rPr>
              <a:t>(4) MCO </a:t>
            </a:r>
            <a:r>
              <a:rPr lang="fr-FR" sz="1300">
                <a:solidFill>
                  <a:srgbClr val="000000"/>
                </a:solidFill>
              </a:rPr>
              <a:t>- séjour de courte durée Médecine Chirurgie Obstétrique (MCO).</a:t>
            </a:r>
          </a:p>
          <a:p>
            <a:pPr algn="just" fontAlgn="base">
              <a:lnSpc>
                <a:spcPts val="1275"/>
              </a:lnSpc>
            </a:pPr>
            <a:r>
              <a:rPr lang="fr-FR" sz="1300">
                <a:solidFill>
                  <a:srgbClr val="000000"/>
                </a:solidFill>
              </a:rPr>
              <a:t> </a:t>
            </a:r>
          </a:p>
          <a:p>
            <a:pPr algn="just" fontAlgn="base">
              <a:lnSpc>
                <a:spcPts val="1275"/>
              </a:lnSpc>
            </a:pPr>
            <a:r>
              <a:rPr lang="fr-FR" sz="1300" b="1">
                <a:solidFill>
                  <a:srgbClr val="000000"/>
                </a:solidFill>
              </a:rPr>
              <a:t>(5) SMR </a:t>
            </a:r>
            <a:r>
              <a:rPr lang="fr-FR" sz="1300">
                <a:solidFill>
                  <a:srgbClr val="000000"/>
                </a:solidFill>
              </a:rPr>
              <a:t>- soins de suite, convalescence, moyen séjour. </a:t>
            </a:r>
          </a:p>
          <a:p>
            <a:pPr algn="just" fontAlgn="base">
              <a:lnSpc>
                <a:spcPts val="1275"/>
              </a:lnSpc>
            </a:pPr>
            <a:r>
              <a:rPr lang="fr-FR" sz="1300">
                <a:solidFill>
                  <a:srgbClr val="000000"/>
                </a:solidFill>
              </a:rPr>
              <a:t> </a:t>
            </a:r>
          </a:p>
          <a:p>
            <a:pPr algn="just" fontAlgn="base">
              <a:lnSpc>
                <a:spcPts val="1275"/>
              </a:lnSpc>
            </a:pPr>
            <a:r>
              <a:rPr lang="fr-FR" sz="1300" b="1">
                <a:solidFill>
                  <a:srgbClr val="000000"/>
                </a:solidFill>
              </a:rPr>
              <a:t>(6) ESLD </a:t>
            </a:r>
            <a:r>
              <a:rPr lang="fr-FR" sz="1300">
                <a:solidFill>
                  <a:srgbClr val="000000"/>
                </a:solidFill>
              </a:rPr>
              <a:t>- unité de soin de longue durée (hospitalier). </a:t>
            </a:r>
          </a:p>
          <a:p>
            <a:endParaRPr lang="fr-FR" sz="1300">
              <a:highlight>
                <a:srgbClr val="00FF00"/>
              </a:highlight>
            </a:endParaRPr>
          </a:p>
        </p:txBody>
      </p:sp>
      <p:graphicFrame>
        <p:nvGraphicFramePr>
          <p:cNvPr id="4" name="Tableau 3">
            <a:extLst>
              <a:ext uri="{FF2B5EF4-FFF2-40B4-BE49-F238E27FC236}">
                <a16:creationId xmlns:a16="http://schemas.microsoft.com/office/drawing/2014/main" id="{AE24B6D2-030A-569C-2F08-BB5F2D930F7D}"/>
              </a:ext>
            </a:extLst>
          </p:cNvPr>
          <p:cNvGraphicFramePr>
            <a:graphicFrameLocks noGrp="1"/>
          </p:cNvGraphicFramePr>
          <p:nvPr>
            <p:extLst>
              <p:ext uri="{D42A27DB-BD31-4B8C-83A1-F6EECF244321}">
                <p14:modId xmlns:p14="http://schemas.microsoft.com/office/powerpoint/2010/main" val="3468463083"/>
              </p:ext>
            </p:extLst>
          </p:nvPr>
        </p:nvGraphicFramePr>
        <p:xfrm>
          <a:off x="152403" y="1291771"/>
          <a:ext cx="1284571" cy="14824533"/>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594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698991">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698991">
                <a:tc>
                  <a:txBody>
                    <a:bodyPr/>
                    <a:lstStyle/>
                    <a:p>
                      <a:pPr algn="ctr"/>
                      <a:r>
                        <a:rPr lang="fr-FR" sz="1300" b="1"/>
                        <a:t>Mouvements des résidents en hébergement permanent</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64554540"/>
                  </a:ext>
                </a:extLst>
              </a:tr>
              <a:tr h="1215945">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698991">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594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594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594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594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594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594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28B8BD07-F4AD-7DF0-F700-981E6996C3A0}"/>
              </a:ext>
            </a:extLst>
          </p:cNvPr>
          <p:cNvGraphicFramePr>
            <a:graphicFrameLocks noGrp="1"/>
          </p:cNvGraphicFramePr>
          <p:nvPr>
            <p:extLst>
              <p:ext uri="{D42A27DB-BD31-4B8C-83A1-F6EECF244321}">
                <p14:modId xmlns:p14="http://schemas.microsoft.com/office/powerpoint/2010/main" val="1942398760"/>
              </p:ext>
            </p:extLst>
          </p:nvPr>
        </p:nvGraphicFramePr>
        <p:xfrm>
          <a:off x="1566329" y="1291770"/>
          <a:ext cx="10554701" cy="6991594"/>
        </p:xfrm>
        <a:graphic>
          <a:graphicData uri="http://schemas.openxmlformats.org/drawingml/2006/table">
            <a:tbl>
              <a:tblPr/>
              <a:tblGrid>
                <a:gridCol w="134272">
                  <a:extLst>
                    <a:ext uri="{9D8B030D-6E8A-4147-A177-3AD203B41FA5}">
                      <a16:colId xmlns:a16="http://schemas.microsoft.com/office/drawing/2014/main" val="3722803257"/>
                    </a:ext>
                  </a:extLst>
                </a:gridCol>
                <a:gridCol w="77737">
                  <a:extLst>
                    <a:ext uri="{9D8B030D-6E8A-4147-A177-3AD203B41FA5}">
                      <a16:colId xmlns:a16="http://schemas.microsoft.com/office/drawing/2014/main" val="2103619021"/>
                    </a:ext>
                  </a:extLst>
                </a:gridCol>
                <a:gridCol w="3929216">
                  <a:extLst>
                    <a:ext uri="{9D8B030D-6E8A-4147-A177-3AD203B41FA5}">
                      <a16:colId xmlns:a16="http://schemas.microsoft.com/office/drawing/2014/main" val="167036390"/>
                    </a:ext>
                  </a:extLst>
                </a:gridCol>
                <a:gridCol w="1540592">
                  <a:extLst>
                    <a:ext uri="{9D8B030D-6E8A-4147-A177-3AD203B41FA5}">
                      <a16:colId xmlns:a16="http://schemas.microsoft.com/office/drawing/2014/main" val="2966828946"/>
                    </a:ext>
                  </a:extLst>
                </a:gridCol>
                <a:gridCol w="1540592">
                  <a:extLst>
                    <a:ext uri="{9D8B030D-6E8A-4147-A177-3AD203B41FA5}">
                      <a16:colId xmlns:a16="http://schemas.microsoft.com/office/drawing/2014/main" val="3624927501"/>
                    </a:ext>
                  </a:extLst>
                </a:gridCol>
                <a:gridCol w="770295">
                  <a:extLst>
                    <a:ext uri="{9D8B030D-6E8A-4147-A177-3AD203B41FA5}">
                      <a16:colId xmlns:a16="http://schemas.microsoft.com/office/drawing/2014/main" val="2114040796"/>
                    </a:ext>
                  </a:extLst>
                </a:gridCol>
                <a:gridCol w="770295">
                  <a:extLst>
                    <a:ext uri="{9D8B030D-6E8A-4147-A177-3AD203B41FA5}">
                      <a16:colId xmlns:a16="http://schemas.microsoft.com/office/drawing/2014/main" val="2405179042"/>
                    </a:ext>
                  </a:extLst>
                </a:gridCol>
                <a:gridCol w="770295">
                  <a:extLst>
                    <a:ext uri="{9D8B030D-6E8A-4147-A177-3AD203B41FA5}">
                      <a16:colId xmlns:a16="http://schemas.microsoft.com/office/drawing/2014/main" val="2911633601"/>
                    </a:ext>
                  </a:extLst>
                </a:gridCol>
                <a:gridCol w="770295">
                  <a:extLst>
                    <a:ext uri="{9D8B030D-6E8A-4147-A177-3AD203B41FA5}">
                      <a16:colId xmlns:a16="http://schemas.microsoft.com/office/drawing/2014/main" val="1562767071"/>
                    </a:ext>
                  </a:extLst>
                </a:gridCol>
                <a:gridCol w="116840">
                  <a:extLst>
                    <a:ext uri="{9D8B030D-6E8A-4147-A177-3AD203B41FA5}">
                      <a16:colId xmlns:a16="http://schemas.microsoft.com/office/drawing/2014/main" val="1983211444"/>
                    </a:ext>
                  </a:extLst>
                </a:gridCol>
                <a:gridCol w="134272">
                  <a:extLst>
                    <a:ext uri="{9D8B030D-6E8A-4147-A177-3AD203B41FA5}">
                      <a16:colId xmlns:a16="http://schemas.microsoft.com/office/drawing/2014/main" val="3881625852"/>
                    </a:ext>
                  </a:extLst>
                </a:gridCol>
              </a:tblGrid>
              <a:tr h="224950">
                <a:tc gridSpan="11">
                  <a:txBody>
                    <a:bodyPr/>
                    <a:lstStyle/>
                    <a:p>
                      <a:pPr algn="ctr" fontAlgn="ctr"/>
                      <a:r>
                        <a:rPr lang="fr-FR" sz="1200" b="1" i="0" u="none" strike="noStrike">
                          <a:solidFill>
                            <a:srgbClr val="000000"/>
                          </a:solidFill>
                          <a:effectLst/>
                          <a:latin typeface="Calibri" panose="020F0502020204030204" pitchFamily="34" charset="0"/>
                        </a:rPr>
                        <a:t>Mouvements des résidents en hébergement permanent (année civile)</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0942050"/>
                  </a:ext>
                </a:extLst>
              </a:tr>
              <a:tr h="19911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1000" b="1"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17661023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Taux d’occupation pour l’année civile :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9D9D9"/>
                    </a:solidFill>
                  </a:tcPr>
                </a:tc>
                <a:tc gridSpan="5">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420429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737597875"/>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90575651"/>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r>
                        <a:rPr lang="en-US" sz="1000" b="1" i="0" u="none" strike="noStrike">
                          <a:solidFill>
                            <a:srgbClr val="000000"/>
                          </a:solidFill>
                          <a:effectLst/>
                          <a:latin typeface="Calibri" panose="020F0502020204030204" pitchFamily="34" charset="0"/>
                        </a:rPr>
                        <a:t>Entrées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68618451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Femmes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Hommes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Total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8685783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Nombre d’entrées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018539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Taux d'admission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54070869"/>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Âge moyen à l’entrée pour les résidents entrés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0846767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File active (présents au 31/12 + nombre de sorties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6171693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669998736"/>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589746306"/>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r>
                        <a:rPr lang="fr-FR" sz="1000" b="1" i="0" u="none" strike="noStrike">
                          <a:solidFill>
                            <a:srgbClr val="7030A0"/>
                          </a:solidFill>
                          <a:effectLst/>
                          <a:latin typeface="Calibri" panose="020F0502020204030204" pitchFamily="34" charset="0"/>
                        </a:rPr>
                        <a:t>Motif d’entrée pour les personnes entrées dans l’année (2)</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98499056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chemeClr val="tx1"/>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chemeClr val="tx1"/>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3717107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Choix du résident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9188913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Limites du soutien à domicile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818609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Aggravation de l’état de santé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3955074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Retour à domicile impossible après hospitalisation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2853095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Epuisement des aidants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16610368"/>
                  </a:ext>
                </a:extLst>
              </a:tr>
              <a:tr h="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Chutes (peur de chuter, chutes à répétition,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562200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4214159676"/>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55942627"/>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r>
                        <a:rPr lang="fr-FR" sz="1000" b="1" i="0" u="none" strike="noStrike" kern="1200">
                          <a:solidFill>
                            <a:srgbClr val="7030A0"/>
                          </a:solidFill>
                          <a:effectLst/>
                          <a:latin typeface="Calibri" panose="020F0502020204030204" pitchFamily="34" charset="0"/>
                          <a:ea typeface="+mn-ea"/>
                          <a:cs typeface="+mn-cs"/>
                        </a:rPr>
                        <a:t>Structure de provenance des entrées des personnes entrées dans l’année (3)</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07960975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5674155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Domicile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1327961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MCO (4)</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3801988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SMR (5)</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3083928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ESLD (6)</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8690530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Etablissement psychiatrique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1725632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 médico-social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635191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943976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Non renseigné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6186593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176557106"/>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213632622"/>
                  </a:ext>
                </a:extLst>
              </a:tr>
            </a:tbl>
          </a:graphicData>
        </a:graphic>
      </p:graphicFrame>
      <p:sp>
        <p:nvSpPr>
          <p:cNvPr id="3" name="Espace réservé du numéro de diapositive 3">
            <a:extLst>
              <a:ext uri="{FF2B5EF4-FFF2-40B4-BE49-F238E27FC236}">
                <a16:creationId xmlns:a16="http://schemas.microsoft.com/office/drawing/2014/main" id="{40BCDB32-11E7-C564-D2DB-E47654C5B17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36</a:t>
            </a:fld>
            <a:endParaRPr lang="en-US"/>
          </a:p>
        </p:txBody>
      </p:sp>
      <p:grpSp>
        <p:nvGrpSpPr>
          <p:cNvPr id="5" name="Groupe 4">
            <a:extLst>
              <a:ext uri="{FF2B5EF4-FFF2-40B4-BE49-F238E27FC236}">
                <a16:creationId xmlns:a16="http://schemas.microsoft.com/office/drawing/2014/main" id="{D972E294-2911-944E-BE16-0027511088D8}"/>
              </a:ext>
            </a:extLst>
          </p:cNvPr>
          <p:cNvGrpSpPr/>
          <p:nvPr/>
        </p:nvGrpSpPr>
        <p:grpSpPr>
          <a:xfrm>
            <a:off x="11449288" y="317210"/>
            <a:ext cx="421861" cy="419762"/>
            <a:chOff x="11231752" y="95107"/>
            <a:chExt cx="825500" cy="812800"/>
          </a:xfrm>
        </p:grpSpPr>
        <p:sp>
          <p:nvSpPr>
            <p:cNvPr id="7" name="Ellipse 6">
              <a:extLst>
                <a:ext uri="{FF2B5EF4-FFF2-40B4-BE49-F238E27FC236}">
                  <a16:creationId xmlns:a16="http://schemas.microsoft.com/office/drawing/2014/main" id="{FC54D89C-05C2-5FB4-8375-C651BBFCBB9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6B915427-EEEC-9BB2-624B-BEB9585426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90920485"/>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15E08-BD80-D1DA-ADF5-A6971B2F3D6D}"/>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FD26C85B-D900-8878-61F6-A6624EE62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696E189-5E29-3DD5-0733-FCB920690227}"/>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6" name="ZoneTexte 5">
            <a:extLst>
              <a:ext uri="{FF2B5EF4-FFF2-40B4-BE49-F238E27FC236}">
                <a16:creationId xmlns:a16="http://schemas.microsoft.com/office/drawing/2014/main" id="{D509AE5B-EAAE-3777-8555-7893910B7CED}"/>
              </a:ext>
            </a:extLst>
          </p:cNvPr>
          <p:cNvSpPr txBox="1"/>
          <p:nvPr/>
        </p:nvSpPr>
        <p:spPr>
          <a:xfrm>
            <a:off x="1752600" y="8296066"/>
            <a:ext cx="10118550" cy="4526880"/>
          </a:xfrm>
          <a:prstGeom prst="rect">
            <a:avLst/>
          </a:prstGeom>
          <a:noFill/>
        </p:spPr>
        <p:txBody>
          <a:bodyPr wrap="square" rtlCol="0">
            <a:spAutoFit/>
          </a:bodyPr>
          <a:lstStyle/>
          <a:p>
            <a:endParaRPr lang="fr-FR" sz="1300"/>
          </a:p>
          <a:p>
            <a:r>
              <a:rPr lang="fr-FR" sz="1300" u="sng"/>
              <a:t>Informations complémentaires </a:t>
            </a:r>
            <a:r>
              <a:rPr lang="fr-FR" sz="1300"/>
              <a:t>: </a:t>
            </a:r>
          </a:p>
          <a:p>
            <a:pPr algn="just"/>
            <a:endParaRPr lang="fr-FR" sz="1300"/>
          </a:p>
          <a:p>
            <a:pPr algn="just"/>
            <a:r>
              <a:rPr lang="fr-FR" sz="1300" b="1">
                <a:solidFill>
                  <a:srgbClr val="000000"/>
                </a:solidFill>
              </a:rPr>
              <a:t>(1) Taux d’occupation de l’année civile</a:t>
            </a:r>
            <a:r>
              <a:rPr lang="fr-FR" sz="1300">
                <a:solidFill>
                  <a:srgbClr val="000000"/>
                </a:solidFill>
              </a:rPr>
              <a:t> - seule la direction peut donner l’information - récupérée automatiquement par l’ERRD. </a:t>
            </a:r>
            <a:r>
              <a:rPr lang="fr-FR" sz="1300" b="1">
                <a:solidFill>
                  <a:srgbClr val="000000"/>
                </a:solidFill>
              </a:rPr>
              <a:t>Information à ne pas renseigner par le médecin coordonnateur.</a:t>
            </a:r>
          </a:p>
          <a:p>
            <a:pPr algn="just"/>
            <a:endParaRPr lang="fr-FR" sz="1300">
              <a:solidFill>
                <a:srgbClr val="000000"/>
              </a:solidFill>
              <a:highlight>
                <a:srgbClr val="00FF00"/>
              </a:highlight>
            </a:endParaRPr>
          </a:p>
          <a:p>
            <a:pPr marL="285750" indent="-285750">
              <a:buFont typeface="Arial" panose="020B0604020202020204" pitchFamily="34" charset="0"/>
              <a:buChar char="•"/>
            </a:pPr>
            <a:r>
              <a:rPr lang="fr-FR" sz="1300" b="1"/>
              <a:t>Tableau « Motif d’entrée pour les personnes entrées dans l’année »</a:t>
            </a:r>
          </a:p>
          <a:p>
            <a:pPr algn="ctr"/>
            <a:endParaRPr lang="fr-FR" sz="1300">
              <a:solidFill>
                <a:srgbClr val="000000"/>
              </a:solidFill>
              <a:highlight>
                <a:srgbClr val="00FF00"/>
              </a:highlight>
            </a:endParaRPr>
          </a:p>
          <a:p>
            <a:pPr algn="just"/>
            <a:r>
              <a:rPr lang="fr-FR" sz="1300" b="1">
                <a:solidFill>
                  <a:srgbClr val="000000"/>
                </a:solidFill>
              </a:rPr>
              <a:t>(2) Le motif d'entrée</a:t>
            </a:r>
            <a:r>
              <a:rPr lang="fr-FR" sz="1300">
                <a:solidFill>
                  <a:srgbClr val="000000"/>
                </a:solidFill>
              </a:rPr>
              <a:t> - le motif d’entrée à retenir est le motif d'entrée principal. Le même résident ne peut pas être compté dans plusieurs catégories car cela conduirait à obtenir un résultat total supérieur au nombre de personnes entrées dans l'année. </a:t>
            </a:r>
            <a:r>
              <a:rPr lang="fr-FR" sz="1300"/>
              <a:t>Le passage d'hébergement temporaire en hébergement permanent pour un résident  constitue un motif d’entrée.</a:t>
            </a:r>
            <a:endParaRPr lang="fr-FR" sz="1300">
              <a:solidFill>
                <a:srgbClr val="000000"/>
              </a:solidFill>
            </a:endParaRPr>
          </a:p>
          <a:p>
            <a:pPr algn="just"/>
            <a:endParaRPr lang="fr-FR" sz="1300">
              <a:solidFill>
                <a:srgbClr val="000000"/>
              </a:solidFill>
              <a:highlight>
                <a:srgbClr val="00FF00"/>
              </a:highlight>
            </a:endParaRPr>
          </a:p>
          <a:p>
            <a:pPr marL="285750" indent="-285750">
              <a:buFont typeface="Arial" panose="020B0604020202020204" pitchFamily="34" charset="0"/>
              <a:buChar char="•"/>
            </a:pPr>
            <a:r>
              <a:rPr lang="fr-FR" sz="1300" b="1">
                <a:solidFill>
                  <a:srgbClr val="000000"/>
                </a:solidFill>
              </a:rPr>
              <a:t>Tableau « Structure de provenance des entrées des personnes entrées dans l’année » </a:t>
            </a:r>
          </a:p>
          <a:p>
            <a:pPr marL="285750" indent="-285750">
              <a:buFont typeface="Arial" panose="020B0604020202020204" pitchFamily="34" charset="0"/>
              <a:buChar char="•"/>
            </a:pPr>
            <a:endParaRPr lang="fr-FR" sz="1300" b="1">
              <a:solidFill>
                <a:srgbClr val="000000"/>
              </a:solidFill>
            </a:endParaRPr>
          </a:p>
          <a:p>
            <a:r>
              <a:rPr lang="fr-FR" sz="1300" b="1">
                <a:solidFill>
                  <a:srgbClr val="000000"/>
                </a:solidFill>
              </a:rPr>
              <a:t>(3) La structure de provenance des entrées des personnes entrées dans l’année </a:t>
            </a:r>
            <a:r>
              <a:rPr lang="fr-FR" sz="1300">
                <a:solidFill>
                  <a:srgbClr val="000000"/>
                </a:solidFill>
              </a:rPr>
              <a:t>- le même résident ne peut pas être compté dans plusieurs catégories car cela conduirait à obtenir un résultat supérieur au nombre de personnes entrées dans l’année. </a:t>
            </a:r>
          </a:p>
          <a:p>
            <a:pPr algn="ctr"/>
            <a:endParaRPr lang="fr-FR" sz="1300">
              <a:solidFill>
                <a:srgbClr val="000000"/>
              </a:solidFill>
              <a:highlight>
                <a:srgbClr val="00FF00"/>
              </a:highlight>
            </a:endParaRPr>
          </a:p>
          <a:p>
            <a:pPr algn="just" fontAlgn="base">
              <a:lnSpc>
                <a:spcPts val="1275"/>
              </a:lnSpc>
            </a:pPr>
            <a:r>
              <a:rPr lang="fr-FR" sz="1300" b="1">
                <a:solidFill>
                  <a:srgbClr val="000000"/>
                </a:solidFill>
              </a:rPr>
              <a:t>(4) MCO </a:t>
            </a:r>
            <a:r>
              <a:rPr lang="fr-FR" sz="1300">
                <a:solidFill>
                  <a:srgbClr val="000000"/>
                </a:solidFill>
              </a:rPr>
              <a:t>- séjour de courte durée Médecine Chirurgie Obstétrique (MCO).</a:t>
            </a:r>
          </a:p>
          <a:p>
            <a:pPr algn="just" fontAlgn="base">
              <a:lnSpc>
                <a:spcPts val="1275"/>
              </a:lnSpc>
            </a:pPr>
            <a:r>
              <a:rPr lang="fr-FR" sz="1300">
                <a:solidFill>
                  <a:srgbClr val="000000"/>
                </a:solidFill>
              </a:rPr>
              <a:t> </a:t>
            </a:r>
          </a:p>
          <a:p>
            <a:pPr algn="just" fontAlgn="base">
              <a:lnSpc>
                <a:spcPts val="1275"/>
              </a:lnSpc>
            </a:pPr>
            <a:r>
              <a:rPr lang="fr-FR" sz="1300" b="1">
                <a:solidFill>
                  <a:srgbClr val="000000"/>
                </a:solidFill>
              </a:rPr>
              <a:t>(5) SMR </a:t>
            </a:r>
            <a:r>
              <a:rPr lang="fr-FR" sz="1300">
                <a:solidFill>
                  <a:srgbClr val="000000"/>
                </a:solidFill>
              </a:rPr>
              <a:t>- soins de suite, convalescence, moyen séjour. </a:t>
            </a:r>
          </a:p>
          <a:p>
            <a:pPr algn="just" fontAlgn="base">
              <a:lnSpc>
                <a:spcPts val="1275"/>
              </a:lnSpc>
            </a:pPr>
            <a:r>
              <a:rPr lang="fr-FR" sz="1300">
                <a:solidFill>
                  <a:srgbClr val="000000"/>
                </a:solidFill>
              </a:rPr>
              <a:t> </a:t>
            </a:r>
          </a:p>
          <a:p>
            <a:pPr algn="just" fontAlgn="base">
              <a:lnSpc>
                <a:spcPts val="1275"/>
              </a:lnSpc>
            </a:pPr>
            <a:r>
              <a:rPr lang="fr-FR" sz="1300" b="1">
                <a:solidFill>
                  <a:srgbClr val="000000"/>
                </a:solidFill>
              </a:rPr>
              <a:t>(6) ESLD </a:t>
            </a:r>
            <a:r>
              <a:rPr lang="fr-FR" sz="1300">
                <a:solidFill>
                  <a:srgbClr val="000000"/>
                </a:solidFill>
              </a:rPr>
              <a:t>- unité de soin de longue durée (hospitalier). </a:t>
            </a:r>
          </a:p>
          <a:p>
            <a:endParaRPr lang="fr-FR" sz="1300">
              <a:highlight>
                <a:srgbClr val="00FF00"/>
              </a:highlight>
            </a:endParaRPr>
          </a:p>
        </p:txBody>
      </p:sp>
      <p:graphicFrame>
        <p:nvGraphicFramePr>
          <p:cNvPr id="4" name="Tableau 3">
            <a:extLst>
              <a:ext uri="{FF2B5EF4-FFF2-40B4-BE49-F238E27FC236}">
                <a16:creationId xmlns:a16="http://schemas.microsoft.com/office/drawing/2014/main" id="{AE24B6D2-030A-569C-2F08-BB5F2D930F7D}"/>
              </a:ext>
            </a:extLst>
          </p:cNvPr>
          <p:cNvGraphicFramePr>
            <a:graphicFrameLocks noGrp="1"/>
          </p:cNvGraphicFramePr>
          <p:nvPr>
            <p:extLst>
              <p:ext uri="{D42A27DB-BD31-4B8C-83A1-F6EECF244321}">
                <p14:modId xmlns:p14="http://schemas.microsoft.com/office/powerpoint/2010/main" val="3468463083"/>
              </p:ext>
            </p:extLst>
          </p:nvPr>
        </p:nvGraphicFramePr>
        <p:xfrm>
          <a:off x="152403" y="1291771"/>
          <a:ext cx="1284571" cy="14824533"/>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594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698991">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698991">
                <a:tc>
                  <a:txBody>
                    <a:bodyPr/>
                    <a:lstStyle/>
                    <a:p>
                      <a:pPr algn="ctr"/>
                      <a:r>
                        <a:rPr lang="fr-FR" sz="1300" b="1"/>
                        <a:t>Mouvements des résidents en hébergement permanent</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64554540"/>
                  </a:ext>
                </a:extLst>
              </a:tr>
              <a:tr h="1215945">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698991">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594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594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594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594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594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594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28B8BD07-F4AD-7DF0-F700-981E6996C3A0}"/>
              </a:ext>
            </a:extLst>
          </p:cNvPr>
          <p:cNvGraphicFramePr>
            <a:graphicFrameLocks noGrp="1"/>
          </p:cNvGraphicFramePr>
          <p:nvPr>
            <p:extLst>
              <p:ext uri="{D42A27DB-BD31-4B8C-83A1-F6EECF244321}">
                <p14:modId xmlns:p14="http://schemas.microsoft.com/office/powerpoint/2010/main" val="1942398760"/>
              </p:ext>
            </p:extLst>
          </p:nvPr>
        </p:nvGraphicFramePr>
        <p:xfrm>
          <a:off x="1566329" y="1291770"/>
          <a:ext cx="10554701" cy="6991594"/>
        </p:xfrm>
        <a:graphic>
          <a:graphicData uri="http://schemas.openxmlformats.org/drawingml/2006/table">
            <a:tbl>
              <a:tblPr/>
              <a:tblGrid>
                <a:gridCol w="134272">
                  <a:extLst>
                    <a:ext uri="{9D8B030D-6E8A-4147-A177-3AD203B41FA5}">
                      <a16:colId xmlns:a16="http://schemas.microsoft.com/office/drawing/2014/main" val="3722803257"/>
                    </a:ext>
                  </a:extLst>
                </a:gridCol>
                <a:gridCol w="77737">
                  <a:extLst>
                    <a:ext uri="{9D8B030D-6E8A-4147-A177-3AD203B41FA5}">
                      <a16:colId xmlns:a16="http://schemas.microsoft.com/office/drawing/2014/main" val="2103619021"/>
                    </a:ext>
                  </a:extLst>
                </a:gridCol>
                <a:gridCol w="3929216">
                  <a:extLst>
                    <a:ext uri="{9D8B030D-6E8A-4147-A177-3AD203B41FA5}">
                      <a16:colId xmlns:a16="http://schemas.microsoft.com/office/drawing/2014/main" val="167036390"/>
                    </a:ext>
                  </a:extLst>
                </a:gridCol>
                <a:gridCol w="1540592">
                  <a:extLst>
                    <a:ext uri="{9D8B030D-6E8A-4147-A177-3AD203B41FA5}">
                      <a16:colId xmlns:a16="http://schemas.microsoft.com/office/drawing/2014/main" val="2966828946"/>
                    </a:ext>
                  </a:extLst>
                </a:gridCol>
                <a:gridCol w="1540592">
                  <a:extLst>
                    <a:ext uri="{9D8B030D-6E8A-4147-A177-3AD203B41FA5}">
                      <a16:colId xmlns:a16="http://schemas.microsoft.com/office/drawing/2014/main" val="3624927501"/>
                    </a:ext>
                  </a:extLst>
                </a:gridCol>
                <a:gridCol w="770295">
                  <a:extLst>
                    <a:ext uri="{9D8B030D-6E8A-4147-A177-3AD203B41FA5}">
                      <a16:colId xmlns:a16="http://schemas.microsoft.com/office/drawing/2014/main" val="2114040796"/>
                    </a:ext>
                  </a:extLst>
                </a:gridCol>
                <a:gridCol w="770295">
                  <a:extLst>
                    <a:ext uri="{9D8B030D-6E8A-4147-A177-3AD203B41FA5}">
                      <a16:colId xmlns:a16="http://schemas.microsoft.com/office/drawing/2014/main" val="2405179042"/>
                    </a:ext>
                  </a:extLst>
                </a:gridCol>
                <a:gridCol w="770295">
                  <a:extLst>
                    <a:ext uri="{9D8B030D-6E8A-4147-A177-3AD203B41FA5}">
                      <a16:colId xmlns:a16="http://schemas.microsoft.com/office/drawing/2014/main" val="2911633601"/>
                    </a:ext>
                  </a:extLst>
                </a:gridCol>
                <a:gridCol w="770295">
                  <a:extLst>
                    <a:ext uri="{9D8B030D-6E8A-4147-A177-3AD203B41FA5}">
                      <a16:colId xmlns:a16="http://schemas.microsoft.com/office/drawing/2014/main" val="1562767071"/>
                    </a:ext>
                  </a:extLst>
                </a:gridCol>
                <a:gridCol w="116840">
                  <a:extLst>
                    <a:ext uri="{9D8B030D-6E8A-4147-A177-3AD203B41FA5}">
                      <a16:colId xmlns:a16="http://schemas.microsoft.com/office/drawing/2014/main" val="1983211444"/>
                    </a:ext>
                  </a:extLst>
                </a:gridCol>
                <a:gridCol w="134272">
                  <a:extLst>
                    <a:ext uri="{9D8B030D-6E8A-4147-A177-3AD203B41FA5}">
                      <a16:colId xmlns:a16="http://schemas.microsoft.com/office/drawing/2014/main" val="3881625852"/>
                    </a:ext>
                  </a:extLst>
                </a:gridCol>
              </a:tblGrid>
              <a:tr h="224950">
                <a:tc gridSpan="11">
                  <a:txBody>
                    <a:bodyPr/>
                    <a:lstStyle/>
                    <a:p>
                      <a:pPr algn="ctr" fontAlgn="ctr"/>
                      <a:r>
                        <a:rPr lang="fr-FR" sz="1200" b="1" i="0" u="none" strike="noStrike">
                          <a:solidFill>
                            <a:srgbClr val="000000"/>
                          </a:solidFill>
                          <a:effectLst/>
                          <a:latin typeface="Calibri" panose="020F0502020204030204" pitchFamily="34" charset="0"/>
                        </a:rPr>
                        <a:t>Mouvements des résidents en hébergement permanent (année civile)</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0942050"/>
                  </a:ext>
                </a:extLst>
              </a:tr>
              <a:tr h="19911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1000" b="1"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17661023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Taux d’occupation pour l’année civile :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9D9D9"/>
                    </a:solidFill>
                  </a:tcPr>
                </a:tc>
                <a:tc gridSpan="5">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420429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737597875"/>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90575651"/>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r>
                        <a:rPr lang="en-US" sz="1000" b="1" i="0" u="none" strike="noStrike">
                          <a:solidFill>
                            <a:srgbClr val="000000"/>
                          </a:solidFill>
                          <a:effectLst/>
                          <a:latin typeface="Calibri" panose="020F0502020204030204" pitchFamily="34" charset="0"/>
                        </a:rPr>
                        <a:t>Entrées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68618451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Femmes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Hommes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Total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8685783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Nombre d’entrées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018539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Taux d'admission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54070869"/>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Âge moyen à l’entrée pour les résidents entrés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0846767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File active (présents au 31/12 + nombre de sorties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6171693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669998736"/>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589746306"/>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r>
                        <a:rPr lang="fr-FR" sz="1000" b="1" i="0" u="none" strike="noStrike">
                          <a:solidFill>
                            <a:srgbClr val="7030A0"/>
                          </a:solidFill>
                          <a:effectLst/>
                          <a:latin typeface="Calibri" panose="020F0502020204030204" pitchFamily="34" charset="0"/>
                        </a:rPr>
                        <a:t>Motif d’entrée pour les personnes entrées dans l’année (2)</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98499056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chemeClr val="tx1"/>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chemeClr val="tx1"/>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3717107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Choix du résident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9188913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Limites du soutien à domicile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818609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Aggravation de l’état de santé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3955074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Retour à domicile impossible après hospitalisation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2853095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Epuisement des aidants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16610368"/>
                  </a:ext>
                </a:extLst>
              </a:tr>
              <a:tr h="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Chutes (peur de chuter, chutes à répétition,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chemeClr val="tx1"/>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chemeClr val="tx1"/>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562200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4214159676"/>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55942627"/>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r>
                        <a:rPr lang="fr-FR" sz="1000" b="1" i="0" u="none" strike="noStrike" kern="1200">
                          <a:solidFill>
                            <a:srgbClr val="7030A0"/>
                          </a:solidFill>
                          <a:effectLst/>
                          <a:latin typeface="Calibri" panose="020F0502020204030204" pitchFamily="34" charset="0"/>
                          <a:ea typeface="+mn-ea"/>
                          <a:cs typeface="+mn-cs"/>
                        </a:rPr>
                        <a:t>Structure de provenance des entrées des personnes entrées dans l’année (3)</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07960975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5674155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Domicile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1327961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MCO (4)</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3801988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SMR (5)</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3083928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ESLD (6)</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8690530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Etablissement psychiatrique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1725632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 médico-social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635191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943976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Non renseigné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6186593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176557106"/>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213632622"/>
                  </a:ext>
                </a:extLst>
              </a:tr>
            </a:tbl>
          </a:graphicData>
        </a:graphic>
      </p:graphicFrame>
      <p:sp>
        <p:nvSpPr>
          <p:cNvPr id="3" name="Espace réservé du numéro de diapositive 3">
            <a:extLst>
              <a:ext uri="{FF2B5EF4-FFF2-40B4-BE49-F238E27FC236}">
                <a16:creationId xmlns:a16="http://schemas.microsoft.com/office/drawing/2014/main" id="{40BCDB32-11E7-C564-D2DB-E47654C5B17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36</a:t>
            </a:fld>
            <a:endParaRPr lang="en-US"/>
          </a:p>
        </p:txBody>
      </p:sp>
      <p:grpSp>
        <p:nvGrpSpPr>
          <p:cNvPr id="5" name="Groupe 4">
            <a:extLst>
              <a:ext uri="{FF2B5EF4-FFF2-40B4-BE49-F238E27FC236}">
                <a16:creationId xmlns:a16="http://schemas.microsoft.com/office/drawing/2014/main" id="{D972E294-2911-944E-BE16-0027511088D8}"/>
              </a:ext>
            </a:extLst>
          </p:cNvPr>
          <p:cNvGrpSpPr/>
          <p:nvPr/>
        </p:nvGrpSpPr>
        <p:grpSpPr>
          <a:xfrm>
            <a:off x="11449288" y="317210"/>
            <a:ext cx="421861" cy="419762"/>
            <a:chOff x="11231752" y="95107"/>
            <a:chExt cx="825500" cy="812800"/>
          </a:xfrm>
        </p:grpSpPr>
        <p:sp>
          <p:nvSpPr>
            <p:cNvPr id="7" name="Ellipse 6">
              <a:extLst>
                <a:ext uri="{FF2B5EF4-FFF2-40B4-BE49-F238E27FC236}">
                  <a16:creationId xmlns:a16="http://schemas.microsoft.com/office/drawing/2014/main" id="{FC54D89C-05C2-5FB4-8375-C651BBFCBB9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6B915427-EEEC-9BB2-624B-BEB9585426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4" name="Oval 5">
            <a:extLst>
              <a:ext uri="{FF2B5EF4-FFF2-40B4-BE49-F238E27FC236}">
                <a16:creationId xmlns:a16="http://schemas.microsoft.com/office/drawing/2014/main" id="{494A9740-A103-6891-025A-73B7AA157F80}"/>
              </a:ext>
            </a:extLst>
          </p:cNvPr>
          <p:cNvSpPr/>
          <p:nvPr/>
        </p:nvSpPr>
        <p:spPr>
          <a:xfrm>
            <a:off x="2222830" y="517357"/>
            <a:ext cx="429025" cy="3736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0920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8C73B-715F-07B5-84ED-F80BA840C142}"/>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DAF2AAFC-62CA-75F9-2C3E-577D79A79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27AB128-2937-945B-7B01-857D97F7ACF1}"/>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6" name="ZoneTexte 5">
            <a:extLst>
              <a:ext uri="{FF2B5EF4-FFF2-40B4-BE49-F238E27FC236}">
                <a16:creationId xmlns:a16="http://schemas.microsoft.com/office/drawing/2014/main" id="{CB4688DF-AA25-1EE6-C9A5-C2144F7BD7DD}"/>
              </a:ext>
            </a:extLst>
          </p:cNvPr>
          <p:cNvSpPr txBox="1"/>
          <p:nvPr/>
        </p:nvSpPr>
        <p:spPr>
          <a:xfrm>
            <a:off x="1690837" y="9790475"/>
            <a:ext cx="10180314" cy="5727209"/>
          </a:xfrm>
          <a:prstGeom prst="rect">
            <a:avLst/>
          </a:prstGeom>
          <a:noFill/>
        </p:spPr>
        <p:txBody>
          <a:bodyPr wrap="square" rtlCol="0">
            <a:spAutoFit/>
          </a:bodyPr>
          <a:lstStyle/>
          <a:p>
            <a:endParaRPr lang="fr-FR" sz="1300"/>
          </a:p>
          <a:p>
            <a:r>
              <a:rPr lang="fr-FR" sz="1300" u="sng"/>
              <a:t>Informations complémentaires</a:t>
            </a:r>
            <a:r>
              <a:rPr lang="fr-FR" sz="1300"/>
              <a:t> :</a:t>
            </a:r>
          </a:p>
          <a:p>
            <a:endParaRPr lang="fr-FR" sz="1300" b="1">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Hospitalisations complètes au cours de l’année pour les résidents de la file active »</a:t>
            </a: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(1) Total de résidents hospitalisés </a:t>
            </a:r>
            <a:r>
              <a:rPr lang="fr-FR" sz="1300">
                <a:solidFill>
                  <a:srgbClr val="000000"/>
                </a:solidFill>
              </a:rPr>
              <a:t>– MCO, psychiatrie et SMR.</a:t>
            </a: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(2) Hospitalisation programmée </a:t>
            </a:r>
            <a:r>
              <a:rPr lang="fr-FR" sz="1300">
                <a:solidFill>
                  <a:srgbClr val="000000"/>
                </a:solidFill>
              </a:rPr>
              <a:t>– nombre d’hospitalisations, un résident est compté autant de fois qu’il est hospitalisé.</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(3) Nombre résidents hospitalisés en HAD</a:t>
            </a:r>
            <a:r>
              <a:rPr lang="fr-FR" sz="1300">
                <a:solidFill>
                  <a:srgbClr val="000000"/>
                </a:solidFill>
              </a:rPr>
              <a:t> – nombre de résidents hospitalisés en HAD dans l'établissement dans l'année parmi les résidents de la file active (un même résident peut avoir bénéficié de plusieurs séjours mais il est compté une seule fois). </a:t>
            </a:r>
          </a:p>
          <a:p>
            <a:pPr algn="just" fontAlgn="base">
              <a:lnSpc>
                <a:spcPts val="1275"/>
              </a:lnSpc>
            </a:pPr>
            <a:r>
              <a:rPr lang="fr-FR" sz="1300">
                <a:solidFill>
                  <a:srgbClr val="000000"/>
                </a:solidFill>
              </a:rPr>
              <a:t> </a:t>
            </a:r>
          </a:p>
          <a:p>
            <a:pPr algn="just" fontAlgn="base">
              <a:lnSpc>
                <a:spcPts val="1275"/>
              </a:lnSpc>
            </a:pPr>
            <a:r>
              <a:rPr lang="fr-FR" sz="1300" b="1">
                <a:solidFill>
                  <a:srgbClr val="000000"/>
                </a:solidFill>
              </a:rPr>
              <a:t>(4) Jours hospitalisation complète hors HAD</a:t>
            </a:r>
            <a:r>
              <a:rPr lang="fr-FR" sz="1300">
                <a:solidFill>
                  <a:srgbClr val="000000"/>
                </a:solidFill>
              </a:rPr>
              <a:t> - nombre de jours d'hospitalisation d'au moins 24 heures parmi les résidents de la file active. </a:t>
            </a:r>
          </a:p>
          <a:p>
            <a:pPr algn="just" fontAlgn="base">
              <a:lnSpc>
                <a:spcPts val="1275"/>
              </a:lnSpc>
            </a:pPr>
            <a:r>
              <a:rPr lang="fr-FR" sz="1300">
                <a:solidFill>
                  <a:srgbClr val="000000"/>
                </a:solidFill>
              </a:rPr>
              <a:t> </a:t>
            </a:r>
          </a:p>
          <a:p>
            <a:pPr algn="just" fontAlgn="base">
              <a:lnSpc>
                <a:spcPts val="1275"/>
              </a:lnSpc>
            </a:pPr>
            <a:r>
              <a:rPr lang="fr-FR" sz="1300" b="1">
                <a:solidFill>
                  <a:srgbClr val="000000"/>
                </a:solidFill>
              </a:rPr>
              <a:t>(5) Séjours HAD réalisés</a:t>
            </a:r>
            <a:r>
              <a:rPr lang="fr-FR" sz="1300">
                <a:solidFill>
                  <a:srgbClr val="000000"/>
                </a:solidFill>
              </a:rPr>
              <a:t> - un séjour = période de la date d’entrée en HAD à la date de sortie HAD. Si un résident a plusieurs séjours en HAD, chaque séjour est compté. </a:t>
            </a:r>
          </a:p>
          <a:p>
            <a:pPr algn="just" fontAlgn="base">
              <a:lnSpc>
                <a:spcPts val="1275"/>
              </a:lnSpc>
            </a:pPr>
            <a:r>
              <a:rPr lang="fr-FR" sz="1300">
                <a:solidFill>
                  <a:srgbClr val="000000"/>
                </a:solidFill>
              </a:rPr>
              <a:t> </a:t>
            </a:r>
          </a:p>
          <a:p>
            <a:pPr algn="just" fontAlgn="base">
              <a:lnSpc>
                <a:spcPts val="1275"/>
              </a:lnSpc>
            </a:pPr>
            <a:r>
              <a:rPr lang="fr-FR" sz="1300" b="1">
                <a:solidFill>
                  <a:srgbClr val="000000"/>
                </a:solidFill>
              </a:rPr>
              <a:t>(6) Nombre de jours HAD</a:t>
            </a:r>
            <a:r>
              <a:rPr lang="fr-FR" sz="1300">
                <a:solidFill>
                  <a:srgbClr val="000000"/>
                </a:solidFill>
              </a:rPr>
              <a:t> </a:t>
            </a:r>
            <a:r>
              <a:rPr lang="fr-FR" sz="1300" b="1">
                <a:solidFill>
                  <a:srgbClr val="000000"/>
                </a:solidFill>
              </a:rPr>
              <a:t>réalisés </a:t>
            </a:r>
            <a:r>
              <a:rPr lang="fr-FR" sz="1300">
                <a:solidFill>
                  <a:srgbClr val="000000"/>
                </a:solidFill>
              </a:rPr>
              <a:t>- le nombre total de jours passés en HAD par l'ensemble des résidents de la file active au cours de l'année. </a:t>
            </a:r>
          </a:p>
          <a:p>
            <a:pPr algn="just" fontAlgn="base">
              <a:lnSpc>
                <a:spcPts val="1275"/>
              </a:lnSpc>
            </a:pPr>
            <a:endParaRPr lang="fr-FR" sz="1300">
              <a:solidFill>
                <a:srgbClr val="000000"/>
              </a:solidFill>
            </a:endParaRPr>
          </a:p>
          <a:p>
            <a:pPr marL="285750" indent="-285750" fontAlgn="base">
              <a:lnSpc>
                <a:spcPts val="1275"/>
              </a:lnSpc>
              <a:buFont typeface="Arial" panose="020B0604020202020204" pitchFamily="34" charset="0"/>
              <a:buChar char="•"/>
            </a:pPr>
            <a:r>
              <a:rPr lang="fr-FR" sz="1300" b="1"/>
              <a:t>Tableau « Sorties définitives de l’EHPAD pendant l’année civile »</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(7) </a:t>
            </a:r>
            <a:r>
              <a:rPr lang="fr-FR" sz="1300">
                <a:solidFill>
                  <a:srgbClr val="000000"/>
                </a:solidFill>
              </a:rPr>
              <a:t>Définition de la </a:t>
            </a:r>
            <a:r>
              <a:rPr lang="fr-FR" sz="1300" b="1">
                <a:solidFill>
                  <a:srgbClr val="000000"/>
                </a:solidFill>
              </a:rPr>
              <a:t>sortie définitive </a:t>
            </a:r>
            <a:r>
              <a:rPr lang="fr-FR" sz="1300">
                <a:solidFill>
                  <a:srgbClr val="000000"/>
                </a:solidFill>
              </a:rPr>
              <a:t>- est considérée comme sortie, toute personne ne bénéficiant plus d’un accompagnement de manière définitive (« arrêt de prise en charge »). Ces sorties s’entendent donc hors interruptions ou sorties temporaires (ex : pour une consultation ponctuelle ou des vacances).</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(8) Nombre total de sorties</a:t>
            </a:r>
            <a:r>
              <a:rPr lang="fr-FR" sz="1300">
                <a:solidFill>
                  <a:srgbClr val="000000"/>
                </a:solidFill>
              </a:rPr>
              <a:t> - les sorties des personnes accueillies en hébergement temporaire sont exclues du calcul des indicateurs. Ne sont concernées que les sorties définitives des personnes bénéficiant d’un accompagnement permanent. </a:t>
            </a:r>
          </a:p>
          <a:p>
            <a:pPr algn="just" fontAlgn="base">
              <a:lnSpc>
                <a:spcPts val="1275"/>
              </a:lnSpc>
            </a:pPr>
            <a:r>
              <a:rPr lang="fr-FR" sz="1300">
                <a:solidFill>
                  <a:srgbClr val="000000"/>
                </a:solidFill>
              </a:rPr>
              <a:t>  </a:t>
            </a:r>
          </a:p>
          <a:p>
            <a:pPr algn="just" fontAlgn="base">
              <a:lnSpc>
                <a:spcPts val="1275"/>
              </a:lnSpc>
            </a:pPr>
            <a:r>
              <a:rPr lang="fr-FR" sz="1300" b="1">
                <a:solidFill>
                  <a:srgbClr val="000000"/>
                </a:solidFill>
              </a:rPr>
              <a:t>(9) Décès</a:t>
            </a:r>
            <a:r>
              <a:rPr lang="fr-FR" sz="1300">
                <a:solidFill>
                  <a:srgbClr val="000000"/>
                </a:solidFill>
              </a:rPr>
              <a:t> - les décès survenus en milieu hospitalier sont comptabilisés dans les sorties par hospitalisation. Les sorties pour motif de décès ne concernent que les décès survenus au sein de l’ESMS pour les résidents en hébergement permanent. Ce nombre doit être égal au nombre de décès dans l’EHPAD. L</a:t>
            </a:r>
            <a:r>
              <a:rPr lang="fr-FR" sz="1300">
                <a:effectLst/>
              </a:rPr>
              <a:t>e nombre renseigné doit donc être égal au Total pour «Nombre de décès dans l’EHPAD».</a:t>
            </a:r>
            <a:r>
              <a:rPr lang="fr-FR" sz="1300"/>
              <a:t> </a:t>
            </a:r>
          </a:p>
          <a:p>
            <a:endParaRPr lang="fr-FR" sz="1300">
              <a:highlight>
                <a:srgbClr val="00FF00"/>
              </a:highlight>
            </a:endParaRPr>
          </a:p>
        </p:txBody>
      </p:sp>
      <p:graphicFrame>
        <p:nvGraphicFramePr>
          <p:cNvPr id="7" name="Tableau 6">
            <a:extLst>
              <a:ext uri="{FF2B5EF4-FFF2-40B4-BE49-F238E27FC236}">
                <a16:creationId xmlns:a16="http://schemas.microsoft.com/office/drawing/2014/main" id="{D3F5BD2E-B88D-C569-2BD2-D3DDA2117346}"/>
              </a:ext>
            </a:extLst>
          </p:cNvPr>
          <p:cNvGraphicFramePr>
            <a:graphicFrameLocks noGrp="1"/>
          </p:cNvGraphicFramePr>
          <p:nvPr>
            <p:extLst>
              <p:ext uri="{D42A27DB-BD31-4B8C-83A1-F6EECF244321}">
                <p14:modId xmlns:p14="http://schemas.microsoft.com/office/powerpoint/2010/main" val="1659369243"/>
              </p:ext>
            </p:extLst>
          </p:nvPr>
        </p:nvGraphicFramePr>
        <p:xfrm>
          <a:off x="152403" y="1291769"/>
          <a:ext cx="1284571" cy="14827189"/>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6163">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699295">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699295">
                <a:tc>
                  <a:txBody>
                    <a:bodyPr/>
                    <a:lstStyle/>
                    <a:p>
                      <a:pPr algn="ctr"/>
                      <a:r>
                        <a:rPr lang="fr-FR" sz="1300" b="1"/>
                        <a:t>Mouvements des résidents en hébergement permanent</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64554540"/>
                  </a:ext>
                </a:extLst>
              </a:tr>
              <a:tr h="1216163">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699295">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6163">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6163">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6163">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6163">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6163">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6163">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5" name="Tableau 4">
            <a:extLst>
              <a:ext uri="{FF2B5EF4-FFF2-40B4-BE49-F238E27FC236}">
                <a16:creationId xmlns:a16="http://schemas.microsoft.com/office/drawing/2014/main" id="{9B7ED21A-497B-B381-CB98-72E1CA044C1D}"/>
              </a:ext>
            </a:extLst>
          </p:cNvPr>
          <p:cNvGraphicFramePr>
            <a:graphicFrameLocks noGrp="1"/>
          </p:cNvGraphicFramePr>
          <p:nvPr>
            <p:extLst>
              <p:ext uri="{D42A27DB-BD31-4B8C-83A1-F6EECF244321}">
                <p14:modId xmlns:p14="http://schemas.microsoft.com/office/powerpoint/2010/main" val="300899881"/>
              </p:ext>
            </p:extLst>
          </p:nvPr>
        </p:nvGraphicFramePr>
        <p:xfrm>
          <a:off x="1562099" y="1293042"/>
          <a:ext cx="10515600" cy="8497431"/>
        </p:xfrm>
        <a:graphic>
          <a:graphicData uri="http://schemas.openxmlformats.org/drawingml/2006/table">
            <a:tbl>
              <a:tblPr/>
              <a:tblGrid>
                <a:gridCol w="133020">
                  <a:extLst>
                    <a:ext uri="{9D8B030D-6E8A-4147-A177-3AD203B41FA5}">
                      <a16:colId xmlns:a16="http://schemas.microsoft.com/office/drawing/2014/main" val="1446058611"/>
                    </a:ext>
                  </a:extLst>
                </a:gridCol>
                <a:gridCol w="77012">
                  <a:extLst>
                    <a:ext uri="{9D8B030D-6E8A-4147-A177-3AD203B41FA5}">
                      <a16:colId xmlns:a16="http://schemas.microsoft.com/office/drawing/2014/main" val="246870806"/>
                    </a:ext>
                  </a:extLst>
                </a:gridCol>
                <a:gridCol w="3892593">
                  <a:extLst>
                    <a:ext uri="{9D8B030D-6E8A-4147-A177-3AD203B41FA5}">
                      <a16:colId xmlns:a16="http://schemas.microsoft.com/office/drawing/2014/main" val="3922367182"/>
                    </a:ext>
                  </a:extLst>
                </a:gridCol>
                <a:gridCol w="1526232">
                  <a:extLst>
                    <a:ext uri="{9D8B030D-6E8A-4147-A177-3AD203B41FA5}">
                      <a16:colId xmlns:a16="http://schemas.microsoft.com/office/drawing/2014/main" val="508035193"/>
                    </a:ext>
                  </a:extLst>
                </a:gridCol>
                <a:gridCol w="1526232">
                  <a:extLst>
                    <a:ext uri="{9D8B030D-6E8A-4147-A177-3AD203B41FA5}">
                      <a16:colId xmlns:a16="http://schemas.microsoft.com/office/drawing/2014/main" val="3495542837"/>
                    </a:ext>
                  </a:extLst>
                </a:gridCol>
                <a:gridCol w="763116">
                  <a:extLst>
                    <a:ext uri="{9D8B030D-6E8A-4147-A177-3AD203B41FA5}">
                      <a16:colId xmlns:a16="http://schemas.microsoft.com/office/drawing/2014/main" val="2208208372"/>
                    </a:ext>
                  </a:extLst>
                </a:gridCol>
                <a:gridCol w="763116">
                  <a:extLst>
                    <a:ext uri="{9D8B030D-6E8A-4147-A177-3AD203B41FA5}">
                      <a16:colId xmlns:a16="http://schemas.microsoft.com/office/drawing/2014/main" val="2142129685"/>
                    </a:ext>
                  </a:extLst>
                </a:gridCol>
                <a:gridCol w="763116">
                  <a:extLst>
                    <a:ext uri="{9D8B030D-6E8A-4147-A177-3AD203B41FA5}">
                      <a16:colId xmlns:a16="http://schemas.microsoft.com/office/drawing/2014/main" val="2057248577"/>
                    </a:ext>
                  </a:extLst>
                </a:gridCol>
                <a:gridCol w="763116">
                  <a:extLst>
                    <a:ext uri="{9D8B030D-6E8A-4147-A177-3AD203B41FA5}">
                      <a16:colId xmlns:a16="http://schemas.microsoft.com/office/drawing/2014/main" val="2481601456"/>
                    </a:ext>
                  </a:extLst>
                </a:gridCol>
                <a:gridCol w="112017">
                  <a:extLst>
                    <a:ext uri="{9D8B030D-6E8A-4147-A177-3AD203B41FA5}">
                      <a16:colId xmlns:a16="http://schemas.microsoft.com/office/drawing/2014/main" val="573962888"/>
                    </a:ext>
                  </a:extLst>
                </a:gridCol>
                <a:gridCol w="196030">
                  <a:extLst>
                    <a:ext uri="{9D8B030D-6E8A-4147-A177-3AD203B41FA5}">
                      <a16:colId xmlns:a16="http://schemas.microsoft.com/office/drawing/2014/main" val="574393928"/>
                    </a:ext>
                  </a:extLst>
                </a:gridCol>
              </a:tblGrid>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859497331"/>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r>
                        <a:rPr lang="fr-FR" sz="1000" b="1" i="0" u="none" strike="noStrike">
                          <a:solidFill>
                            <a:srgbClr val="000000"/>
                          </a:solidFill>
                          <a:effectLst/>
                          <a:latin typeface="Calibri" panose="020F0502020204030204" pitchFamily="34" charset="0"/>
                        </a:rPr>
                        <a:t>Origine géographique des entrées des personnes entrées dans l’année</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34142675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4776723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Même commune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9294879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Hors commune même département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3250150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Hors département même région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85441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 région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3566896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Non renseigné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2546075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629814165"/>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834712153"/>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r>
                        <a:rPr lang="fr-FR" sz="1000" b="1" i="0" u="none" strike="noStrike">
                          <a:solidFill>
                            <a:srgbClr val="000000"/>
                          </a:solidFill>
                          <a:effectLst/>
                          <a:latin typeface="Calibri" panose="020F0502020204030204" pitchFamily="34" charset="0"/>
                        </a:rPr>
                        <a:t>Hospitalisations complètes au cours de l’année pour les résidents de la file active</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97128717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chemeClr val="tx1"/>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8879587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Total de résidents hospitalisés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8734359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Hospitalisations programmées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1699950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Hospitalisations non programmées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6982461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Passages aux urgences sans hospitalisation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4671911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Résidents hospitalisés en HAD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4371893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Jours d’hospitalisation complète hors HAD (4)</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4308420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Séjours HAD réalisés (5)</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6050910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Jours HAD réalisés (6)</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2447925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278148013"/>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679443963"/>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r>
                        <a:rPr lang="fr-FR" sz="1000" b="1" i="0" u="none" strike="noStrike">
                          <a:solidFill>
                            <a:srgbClr val="7030A0"/>
                          </a:solidFill>
                          <a:effectLst/>
                          <a:latin typeface="Calibri" panose="020F0502020204030204" pitchFamily="34" charset="0"/>
                        </a:rPr>
                        <a:t>Sorties définitives de l’EHPAD pendant l’année civile : (7)</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73833075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7030A0"/>
                          </a:solidFill>
                          <a:effectLst/>
                          <a:latin typeface="Calibri" panose="020F0502020204030204" pitchFamily="34" charset="0"/>
                        </a:rPr>
                        <a:t>Nombre (8)</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3200657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Total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5537816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Domicile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7458306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chemeClr val="tx1"/>
                          </a:solidFill>
                          <a:effectLst/>
                          <a:latin typeface="Calibri" panose="020F0502020204030204" pitchFamily="34" charset="0"/>
                        </a:rPr>
                        <a:t>MCO</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0429444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chemeClr val="tx1"/>
                          </a:solidFill>
                          <a:effectLst/>
                          <a:latin typeface="Calibri" panose="020F0502020204030204" pitchFamily="34" charset="0"/>
                        </a:rPr>
                        <a:t>SMR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2521549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chemeClr val="tx1"/>
                          </a:solidFill>
                          <a:effectLst/>
                          <a:latin typeface="Calibri" panose="020F0502020204030204" pitchFamily="34" charset="0"/>
                        </a:rPr>
                        <a:t>ESLD</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6188842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Médico-social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1209810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Décès (9)</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1865468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9863516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Non renseigné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panose="020F0502020204030204" pitchFamily="34" charset="0"/>
                        </a:rPr>
                        <a:t>-</a:t>
                      </a: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8533697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525135865"/>
                  </a:ext>
                </a:extLst>
              </a:tr>
              <a:tr h="186203">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697344272"/>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r>
                        <a:rPr lang="en-US" sz="1000" b="1" i="0" u="none" strike="noStrike">
                          <a:solidFill>
                            <a:srgbClr val="000000"/>
                          </a:solidFill>
                          <a:effectLst/>
                          <a:latin typeface="Calibri" panose="020F0502020204030204" pitchFamily="34" charset="0"/>
                        </a:rPr>
                        <a:t>Décès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40440603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Femmes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Hommes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Total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43487174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Nombre de décès dans l’EHPAD</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6621787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Nombre de décès à l’hôpital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208351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Nombre de décès autre lieu</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3237272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Nombre total de décès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40020147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9">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232554228"/>
                  </a:ext>
                </a:extLst>
              </a:tr>
              <a:tr h="224950">
                <a:tc gridSpan="11">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2726418"/>
                  </a:ext>
                </a:extLst>
              </a:tr>
            </a:tbl>
          </a:graphicData>
        </a:graphic>
      </p:graphicFrame>
      <p:sp>
        <p:nvSpPr>
          <p:cNvPr id="2" name="Espace réservé du numéro de diapositive 3">
            <a:extLst>
              <a:ext uri="{FF2B5EF4-FFF2-40B4-BE49-F238E27FC236}">
                <a16:creationId xmlns:a16="http://schemas.microsoft.com/office/drawing/2014/main" id="{96C6C2D5-A0E8-84C0-E3D0-CDAC2FD78046}"/>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37</a:t>
            </a:fld>
            <a:endParaRPr lang="en-US"/>
          </a:p>
        </p:txBody>
      </p:sp>
      <p:grpSp>
        <p:nvGrpSpPr>
          <p:cNvPr id="3" name="Groupe 2">
            <a:extLst>
              <a:ext uri="{FF2B5EF4-FFF2-40B4-BE49-F238E27FC236}">
                <a16:creationId xmlns:a16="http://schemas.microsoft.com/office/drawing/2014/main" id="{F2A5F5AF-F2DE-905D-E99C-AF81C1AF3D35}"/>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C985FF9D-B863-6909-14D6-1BE908C4D1B1}"/>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143F8130-84E9-7BEF-59F2-F72725423A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2612523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9ED7F-058B-0403-98BC-75100A937349}"/>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134D3E2D-E9F9-3679-FD33-EEB785ABB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4948F39-6ADA-22BA-A82F-B77283F9623E}"/>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6" name="ZoneTexte 5">
            <a:extLst>
              <a:ext uri="{FF2B5EF4-FFF2-40B4-BE49-F238E27FC236}">
                <a16:creationId xmlns:a16="http://schemas.microsoft.com/office/drawing/2014/main" id="{CDACB677-6212-DB2B-8E0C-5996067B5A4A}"/>
              </a:ext>
            </a:extLst>
          </p:cNvPr>
          <p:cNvSpPr txBox="1"/>
          <p:nvPr/>
        </p:nvSpPr>
        <p:spPr>
          <a:xfrm>
            <a:off x="1765300" y="8128002"/>
            <a:ext cx="10105850" cy="5777864"/>
          </a:xfrm>
          <a:prstGeom prst="rect">
            <a:avLst/>
          </a:prstGeom>
          <a:noFill/>
        </p:spPr>
        <p:txBody>
          <a:bodyPr wrap="square" rtlCol="0">
            <a:spAutoFit/>
          </a:bodyPr>
          <a:lstStyle/>
          <a:p>
            <a:endParaRPr lang="fr-FR" sz="1300"/>
          </a:p>
          <a:p>
            <a:r>
              <a:rPr lang="fr-FR" sz="1300" u="sng"/>
              <a:t>Informations complémentaires</a:t>
            </a:r>
            <a:r>
              <a:rPr lang="fr-FR" sz="1300"/>
              <a:t> :</a:t>
            </a:r>
          </a:p>
          <a:p>
            <a:endParaRPr lang="fr-FR" sz="1300" b="1"/>
          </a:p>
          <a:p>
            <a:pPr marL="285750" indent="-285750">
              <a:buFont typeface="Arial" panose="020B0604020202020204" pitchFamily="34" charset="0"/>
              <a:buChar char="•"/>
            </a:pPr>
            <a:r>
              <a:rPr lang="fr-FR" sz="1300" b="1"/>
              <a:t>Tableau « Existence de protocoles »</a:t>
            </a:r>
          </a:p>
          <a:p>
            <a:endParaRPr lang="fr-FR" sz="1300"/>
          </a:p>
          <a:p>
            <a:pPr algn="just" fontAlgn="base">
              <a:lnSpc>
                <a:spcPts val="1275"/>
              </a:lnSpc>
            </a:pPr>
            <a:r>
              <a:rPr lang="fr-FR" sz="1300" b="1">
                <a:solidFill>
                  <a:srgbClr val="000000"/>
                </a:solidFill>
              </a:rPr>
              <a:t>(1) Existence de protocoles</a:t>
            </a:r>
            <a:r>
              <a:rPr lang="fr-FR" sz="1300">
                <a:solidFill>
                  <a:srgbClr val="000000"/>
                </a:solidFill>
              </a:rPr>
              <a:t> - l’existence de protocoles doit être prise en compte au niveau de l'établissement. Si un protocole élaboré au niveau du siège de l'organisme gestionnaire existe et qu'il est appliqué au niveau de l'établissement, ce protocole peut être pris en compte pour cet indicateur. </a:t>
            </a:r>
          </a:p>
          <a:p>
            <a:pPr algn="just" fontAlgn="base">
              <a:lnSpc>
                <a:spcPts val="1275"/>
              </a:lnSpc>
            </a:pPr>
            <a:r>
              <a:rPr lang="fr-FR" sz="1300">
                <a:solidFill>
                  <a:srgbClr val="000000"/>
                </a:solidFill>
                <a:highlight>
                  <a:srgbClr val="800080"/>
                </a:highlight>
              </a:rPr>
              <a:t> </a:t>
            </a:r>
          </a:p>
          <a:p>
            <a:pPr algn="just" fontAlgn="base">
              <a:lnSpc>
                <a:spcPts val="1275"/>
              </a:lnSpc>
            </a:pPr>
            <a:r>
              <a:rPr lang="fr-FR" sz="1300" b="1">
                <a:solidFill>
                  <a:srgbClr val="000000"/>
                </a:solidFill>
              </a:rPr>
              <a:t>(2) Le référent</a:t>
            </a:r>
            <a:r>
              <a:rPr lang="fr-FR" sz="1300">
                <a:solidFill>
                  <a:srgbClr val="000000"/>
                </a:solidFill>
              </a:rPr>
              <a:t> à indiquer est le référent en charge de cette thématique dans l'établissement. </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(3) Protocole de fin de vie </a:t>
            </a:r>
            <a:r>
              <a:rPr lang="fr-FR" sz="1300">
                <a:solidFill>
                  <a:srgbClr val="000000"/>
                </a:solidFill>
              </a:rPr>
              <a:t>– il s’agit du document formalisé qui définit les modalités de prise en charge des résidents en fin de vie dans l’établissement.</a:t>
            </a:r>
          </a:p>
          <a:p>
            <a:pPr algn="just" fontAlgn="base">
              <a:lnSpc>
                <a:spcPts val="1275"/>
              </a:lnSpc>
            </a:pPr>
            <a:endParaRPr lang="fr-FR" sz="1300">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Recensement des chutes »</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(4) Chuteur itératif </a:t>
            </a:r>
            <a:r>
              <a:rPr lang="fr-FR" sz="1300">
                <a:solidFill>
                  <a:srgbClr val="000000"/>
                </a:solidFill>
              </a:rPr>
              <a:t>- </a:t>
            </a:r>
            <a:r>
              <a:rPr lang="fr-FR" sz="1300">
                <a:solidFill>
                  <a:srgbClr val="000000"/>
                </a:solidFill>
                <a:ea typeface="Times New Roman" panose="02020603050405020304" pitchFamily="18" charset="0"/>
                <a:cs typeface="Aptos" panose="020B0004020202020204" pitchFamily="34" charset="0"/>
              </a:rPr>
              <a:t>fait référence aux résidents ayant chuté au moins 3 fois dans l'année en cours dans l’établissement.</a:t>
            </a:r>
            <a:endParaRPr lang="fr-FR" sz="1300">
              <a:solidFill>
                <a:srgbClr val="000000"/>
              </a:solidFill>
            </a:endParaRPr>
          </a:p>
          <a:p>
            <a:pPr algn="just" fontAlgn="base">
              <a:lnSpc>
                <a:spcPts val="1376"/>
              </a:lnSpc>
            </a:pPr>
            <a:endParaRPr lang="fr-FR" sz="1300">
              <a:solidFill>
                <a:srgbClr val="000000"/>
              </a:solidFill>
              <a:highlight>
                <a:srgbClr val="FFFF00"/>
              </a:highlight>
            </a:endParaRPr>
          </a:p>
          <a:p>
            <a:pPr algn="just" fontAlgn="base">
              <a:lnSpc>
                <a:spcPts val="1275"/>
              </a:lnSpc>
            </a:pPr>
            <a:r>
              <a:rPr lang="fr-FR" sz="1300">
                <a:solidFill>
                  <a:srgbClr val="000000"/>
                </a:solidFill>
              </a:rPr>
              <a:t>Pour information, des cibles sont définies pour certains indicateurs à l'instar des indicateurs relatifs aux chutes des résidents en lien avec le plan national triennal antichute des personnes âgées de février 2022. D'autres indicateurs ont pour objectif de mieux connaitre les caractéristiques des personnes accompagnées en EHPAD à des fins de construction de politiques publiques relatives à la prise en charge des personnes âgées dépendantes - pour ces indicateurs, aucun seuil minimum ou maximum n'est défini. </a:t>
            </a:r>
          </a:p>
          <a:p>
            <a:pPr fontAlgn="base">
              <a:lnSpc>
                <a:spcPts val="1275"/>
              </a:lnSpc>
            </a:pPr>
            <a:endParaRPr lang="fr-FR" sz="1300">
              <a:solidFill>
                <a:srgbClr val="000000"/>
              </a:solidFill>
            </a:endParaRPr>
          </a:p>
          <a:p>
            <a:pPr fontAlgn="base">
              <a:lnSpc>
                <a:spcPts val="1275"/>
              </a:lnSpc>
            </a:pPr>
            <a:r>
              <a:rPr lang="fr-FR" sz="1300" b="1">
                <a:solidFill>
                  <a:srgbClr val="000000"/>
                </a:solidFill>
              </a:rPr>
              <a:t>(5) Une chute </a:t>
            </a:r>
            <a:r>
              <a:rPr lang="fr-FR" sz="1300">
                <a:solidFill>
                  <a:srgbClr val="000000"/>
                </a:solidFill>
              </a:rPr>
              <a:t>correspond à un événement. Une même chute peut être comptabilisée dans plusieurs catégories de conséquences si plusieurs actions ont été réalisées.</a:t>
            </a:r>
          </a:p>
          <a:p>
            <a:pPr fontAlgn="base">
              <a:lnSpc>
                <a:spcPts val="1275"/>
              </a:lnSpc>
            </a:pPr>
            <a:endParaRPr lang="fr-FR" sz="1300">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Conséquence des chutes »</a:t>
            </a:r>
          </a:p>
          <a:p>
            <a:pPr fontAlgn="base">
              <a:lnSpc>
                <a:spcPts val="1275"/>
              </a:lnSpc>
            </a:pPr>
            <a:endParaRPr lang="fr-FR" sz="1300">
              <a:solidFill>
                <a:srgbClr val="000000"/>
              </a:solidFill>
            </a:endParaRPr>
          </a:p>
          <a:p>
            <a:pPr fontAlgn="base">
              <a:lnSpc>
                <a:spcPts val="1275"/>
              </a:lnSpc>
            </a:pPr>
            <a:r>
              <a:rPr lang="fr-FR" sz="1300" b="1">
                <a:solidFill>
                  <a:srgbClr val="000000"/>
                </a:solidFill>
              </a:rPr>
              <a:t>(6) Ayant entrainé l’appel du médecin traitant </a:t>
            </a:r>
            <a:r>
              <a:rPr lang="fr-FR" sz="1300">
                <a:solidFill>
                  <a:srgbClr val="000000"/>
                </a:solidFill>
                <a:latin typeface="Segoe UI" panose="020B0502040204020203" pitchFamily="34" charset="0"/>
              </a:rPr>
              <a:t>- </a:t>
            </a:r>
            <a:r>
              <a:rPr lang="fr-FR" sz="1300">
                <a:solidFill>
                  <a:srgbClr val="000000"/>
                </a:solidFill>
              </a:rPr>
              <a:t>Nombre de chutes ayant nécessité l’appel du médecin traitant du résident à la suite de l’événement.</a:t>
            </a:r>
          </a:p>
          <a:p>
            <a:pPr fontAlgn="base">
              <a:lnSpc>
                <a:spcPts val="1275"/>
              </a:lnSpc>
            </a:pPr>
            <a:endParaRPr lang="fr-FR" sz="1300">
              <a:solidFill>
                <a:srgbClr val="000000"/>
              </a:solidFill>
            </a:endParaRPr>
          </a:p>
          <a:p>
            <a:pPr fontAlgn="base">
              <a:lnSpc>
                <a:spcPts val="1275"/>
              </a:lnSpc>
            </a:pPr>
            <a:r>
              <a:rPr lang="fr-FR" sz="1300" b="1">
                <a:solidFill>
                  <a:srgbClr val="000000"/>
                </a:solidFill>
              </a:rPr>
              <a:t>(7) Ayant entrainé l’appel du médecin coordonnateur </a:t>
            </a:r>
            <a:r>
              <a:rPr lang="fr-FR" sz="1300">
                <a:solidFill>
                  <a:srgbClr val="000000"/>
                </a:solidFill>
                <a:latin typeface="Segoe UI" panose="020B0502040204020203" pitchFamily="34" charset="0"/>
              </a:rPr>
              <a:t>- </a:t>
            </a:r>
            <a:r>
              <a:rPr lang="fr-FR" sz="1300">
                <a:solidFill>
                  <a:srgbClr val="000000"/>
                </a:solidFill>
              </a:rPr>
              <a:t>Nombre de chutes ayant nécessité l’appel du médecin coordonnateur à la suite de l’événement.</a:t>
            </a:r>
          </a:p>
        </p:txBody>
      </p:sp>
      <p:graphicFrame>
        <p:nvGraphicFramePr>
          <p:cNvPr id="4" name="Tableau 3">
            <a:extLst>
              <a:ext uri="{FF2B5EF4-FFF2-40B4-BE49-F238E27FC236}">
                <a16:creationId xmlns:a16="http://schemas.microsoft.com/office/drawing/2014/main" id="{10AFCCA1-4AC3-EC6B-799B-F016E75F725B}"/>
              </a:ext>
            </a:extLst>
          </p:cNvPr>
          <p:cNvGraphicFramePr>
            <a:graphicFrameLocks noGrp="1"/>
          </p:cNvGraphicFramePr>
          <p:nvPr>
            <p:extLst>
              <p:ext uri="{D42A27DB-BD31-4B8C-83A1-F6EECF244321}">
                <p14:modId xmlns:p14="http://schemas.microsoft.com/office/powerpoint/2010/main" val="3166240418"/>
              </p:ext>
            </p:extLst>
          </p:nvPr>
        </p:nvGraphicFramePr>
        <p:xfrm>
          <a:off x="152403" y="1291769"/>
          <a:ext cx="1284571" cy="1483782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4">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4">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1"/>
                        <a:t>Protocoles et évaluations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21190323"/>
                  </a:ext>
                </a:extLst>
              </a:tr>
              <a:tr h="1700514">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03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03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03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10" name="Tableau 9">
            <a:extLst>
              <a:ext uri="{FF2B5EF4-FFF2-40B4-BE49-F238E27FC236}">
                <a16:creationId xmlns:a16="http://schemas.microsoft.com/office/drawing/2014/main" id="{AA872288-E7FD-C655-4534-90F183F111DD}"/>
              </a:ext>
            </a:extLst>
          </p:cNvPr>
          <p:cNvGraphicFramePr>
            <a:graphicFrameLocks noGrp="1"/>
          </p:cNvGraphicFramePr>
          <p:nvPr>
            <p:extLst>
              <p:ext uri="{D42A27DB-BD31-4B8C-83A1-F6EECF244321}">
                <p14:modId xmlns:p14="http://schemas.microsoft.com/office/powerpoint/2010/main" val="1486693802"/>
              </p:ext>
            </p:extLst>
          </p:nvPr>
        </p:nvGraphicFramePr>
        <p:xfrm>
          <a:off x="1556686" y="1291769"/>
          <a:ext cx="10515600" cy="6861960"/>
        </p:xfrm>
        <a:graphic>
          <a:graphicData uri="http://schemas.openxmlformats.org/drawingml/2006/table">
            <a:tbl>
              <a:tblPr/>
              <a:tblGrid>
                <a:gridCol w="134272">
                  <a:extLst>
                    <a:ext uri="{9D8B030D-6E8A-4147-A177-3AD203B41FA5}">
                      <a16:colId xmlns:a16="http://schemas.microsoft.com/office/drawing/2014/main" val="3181528006"/>
                    </a:ext>
                  </a:extLst>
                </a:gridCol>
                <a:gridCol w="77736">
                  <a:extLst>
                    <a:ext uri="{9D8B030D-6E8A-4147-A177-3AD203B41FA5}">
                      <a16:colId xmlns:a16="http://schemas.microsoft.com/office/drawing/2014/main" val="2101983172"/>
                    </a:ext>
                  </a:extLst>
                </a:gridCol>
                <a:gridCol w="3929216">
                  <a:extLst>
                    <a:ext uri="{9D8B030D-6E8A-4147-A177-3AD203B41FA5}">
                      <a16:colId xmlns:a16="http://schemas.microsoft.com/office/drawing/2014/main" val="2928567290"/>
                    </a:ext>
                  </a:extLst>
                </a:gridCol>
                <a:gridCol w="770296">
                  <a:extLst>
                    <a:ext uri="{9D8B030D-6E8A-4147-A177-3AD203B41FA5}">
                      <a16:colId xmlns:a16="http://schemas.microsoft.com/office/drawing/2014/main" val="1491834307"/>
                    </a:ext>
                  </a:extLst>
                </a:gridCol>
                <a:gridCol w="770296">
                  <a:extLst>
                    <a:ext uri="{9D8B030D-6E8A-4147-A177-3AD203B41FA5}">
                      <a16:colId xmlns:a16="http://schemas.microsoft.com/office/drawing/2014/main" val="1895676031"/>
                    </a:ext>
                  </a:extLst>
                </a:gridCol>
                <a:gridCol w="770296">
                  <a:extLst>
                    <a:ext uri="{9D8B030D-6E8A-4147-A177-3AD203B41FA5}">
                      <a16:colId xmlns:a16="http://schemas.microsoft.com/office/drawing/2014/main" val="1693145332"/>
                    </a:ext>
                  </a:extLst>
                </a:gridCol>
                <a:gridCol w="770296">
                  <a:extLst>
                    <a:ext uri="{9D8B030D-6E8A-4147-A177-3AD203B41FA5}">
                      <a16:colId xmlns:a16="http://schemas.microsoft.com/office/drawing/2014/main" val="1292116175"/>
                    </a:ext>
                  </a:extLst>
                </a:gridCol>
                <a:gridCol w="770296">
                  <a:extLst>
                    <a:ext uri="{9D8B030D-6E8A-4147-A177-3AD203B41FA5}">
                      <a16:colId xmlns:a16="http://schemas.microsoft.com/office/drawing/2014/main" val="565434415"/>
                    </a:ext>
                  </a:extLst>
                </a:gridCol>
                <a:gridCol w="770296">
                  <a:extLst>
                    <a:ext uri="{9D8B030D-6E8A-4147-A177-3AD203B41FA5}">
                      <a16:colId xmlns:a16="http://schemas.microsoft.com/office/drawing/2014/main" val="1621740042"/>
                    </a:ext>
                  </a:extLst>
                </a:gridCol>
                <a:gridCol w="770296">
                  <a:extLst>
                    <a:ext uri="{9D8B030D-6E8A-4147-A177-3AD203B41FA5}">
                      <a16:colId xmlns:a16="http://schemas.microsoft.com/office/drawing/2014/main" val="484212980"/>
                    </a:ext>
                  </a:extLst>
                </a:gridCol>
                <a:gridCol w="770296">
                  <a:extLst>
                    <a:ext uri="{9D8B030D-6E8A-4147-A177-3AD203B41FA5}">
                      <a16:colId xmlns:a16="http://schemas.microsoft.com/office/drawing/2014/main" val="2935450623"/>
                    </a:ext>
                  </a:extLst>
                </a:gridCol>
                <a:gridCol w="77736">
                  <a:extLst>
                    <a:ext uri="{9D8B030D-6E8A-4147-A177-3AD203B41FA5}">
                      <a16:colId xmlns:a16="http://schemas.microsoft.com/office/drawing/2014/main" val="1371643346"/>
                    </a:ext>
                  </a:extLst>
                </a:gridCol>
                <a:gridCol w="134272">
                  <a:extLst>
                    <a:ext uri="{9D8B030D-6E8A-4147-A177-3AD203B41FA5}">
                      <a16:colId xmlns:a16="http://schemas.microsoft.com/office/drawing/2014/main" val="1713963647"/>
                    </a:ext>
                  </a:extLst>
                </a:gridCol>
              </a:tblGrid>
              <a:tr h="224950">
                <a:tc gridSpan="13">
                  <a:txBody>
                    <a:bodyPr/>
                    <a:lstStyle/>
                    <a:p>
                      <a:pPr algn="ctr" fontAlgn="ctr"/>
                      <a:r>
                        <a:rPr lang="en-US" sz="1200" b="1" i="0" u="none" strike="noStrike">
                          <a:solidFill>
                            <a:srgbClr val="000000"/>
                          </a:solidFill>
                          <a:effectLst/>
                          <a:latin typeface="Calibri" panose="020F0502020204030204" pitchFamily="34" charset="0"/>
                        </a:rPr>
                        <a:t>Protocoles et évaluations</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8613588"/>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Existence de protocoles (1)</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392385244"/>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Protocoles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7030A0"/>
                          </a:solidFill>
                          <a:effectLst/>
                          <a:latin typeface="Calibri" panose="020F0502020204030204" pitchFamily="34" charset="0"/>
                        </a:rPr>
                        <a:t>Identification d’un référent</a:t>
                      </a:r>
                      <a:r>
                        <a:rPr lang="en-US" sz="700" b="0" i="0" u="none" strike="noStrike">
                          <a:solidFill>
                            <a:srgbClr val="7030A0"/>
                          </a:solidFill>
                          <a:effectLst/>
                          <a:latin typeface="Calibri" panose="020F0502020204030204" pitchFamily="34" charset="0"/>
                        </a:rPr>
                        <a:t> (2) </a:t>
                      </a:r>
                      <a:endParaRPr lang="en-US" sz="800" b="0" i="0" u="none" strike="noStrike">
                        <a:solidFill>
                          <a:srgbClr val="7030A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7947433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Chutes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3335735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Nutrition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4496390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Contention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1378669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Douleur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0367154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Escarre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0463236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Prévention de l’incontinence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5276842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Fin de vie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9878178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65051517"/>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441871426"/>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fr-FR" sz="1000" b="1" i="0" u="none" strike="noStrike" noProof="0">
                          <a:solidFill>
                            <a:srgbClr val="000000"/>
                          </a:solidFill>
                          <a:effectLst/>
                          <a:latin typeface="Calibri" panose="020F0502020204030204" pitchFamily="34" charset="0"/>
                        </a:rPr>
                        <a:t>Recensement</a:t>
                      </a:r>
                      <a:r>
                        <a:rPr lang="en-US" sz="1000" b="1" i="0" u="none" strike="noStrike">
                          <a:solidFill>
                            <a:srgbClr val="000000"/>
                          </a:solidFill>
                          <a:effectLst/>
                          <a:latin typeface="Calibri" panose="020F0502020204030204" pitchFamily="34" charset="0"/>
                        </a:rPr>
                        <a:t> des chutes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247034172"/>
                  </a:ext>
                </a:extLst>
              </a:tr>
              <a:tr h="29060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06246901"/>
                  </a:ext>
                </a:extLst>
              </a:tr>
              <a:tr h="314822">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Résidents de la file active ayant chuté au moins une fois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67225221"/>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Résidents entrés dans l’année dont le risque de chute est évalué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9112611"/>
                  </a:ext>
                </a:extLst>
              </a:tr>
              <a:tr h="30675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kern="1200">
                          <a:solidFill>
                            <a:srgbClr val="7030A0"/>
                          </a:solidFill>
                          <a:effectLst/>
                          <a:latin typeface="Calibri" panose="020F0502020204030204" pitchFamily="34" charset="0"/>
                          <a:ea typeface="Calibri" panose="020F0502020204030204" pitchFamily="34" charset="0"/>
                          <a:cs typeface="Calibri" panose="020F0502020204030204" pitchFamily="34" charset="0"/>
                        </a:rPr>
                        <a:t>Résidents « chuteurs itératifs » </a:t>
                      </a:r>
                      <a:r>
                        <a:rPr lang="fr-FR" sz="8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de la file active (ayant chuté au moins 3 fois dans l'année en cours dans l’établissement) </a:t>
                      </a:r>
                      <a:r>
                        <a:rPr lang="fr-FR" sz="800" b="0" i="0" kern="1200">
                          <a:solidFill>
                            <a:srgbClr val="7030A0"/>
                          </a:solidFill>
                          <a:effectLst/>
                          <a:latin typeface="Calibri" panose="020F0502020204030204" pitchFamily="34" charset="0"/>
                          <a:ea typeface="Calibri" panose="020F0502020204030204" pitchFamily="34" charset="0"/>
                          <a:cs typeface="Calibri" panose="020F0502020204030204" pitchFamily="34" charset="0"/>
                        </a:rPr>
                        <a:t>(4)</a:t>
                      </a:r>
                      <a:endParaRPr lang="fr-FR" sz="800" b="0" i="0" u="none" strike="noStrike">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4466869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Chutes dans l’année dans l’EHPAD (5)</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4556017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023279958"/>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646115785"/>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Conséquence des chutes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4088688434"/>
                  </a:ext>
                </a:extLst>
              </a:tr>
              <a:tr h="29060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46105733"/>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Ayant entrainé l’appel du médecin du médecin traitant (6)</a:t>
                      </a:r>
                      <a:r>
                        <a:rPr lang="fr-FR" sz="700" b="0" i="0" u="none" strike="noStrike">
                          <a:solidFill>
                            <a:srgbClr val="7030A0"/>
                          </a:solidFill>
                          <a:effectLst/>
                          <a:latin typeface="Calibri" panose="020F0502020204030204" pitchFamily="34" charset="0"/>
                        </a:rPr>
                        <a:t> </a:t>
                      </a:r>
                      <a:endParaRPr lang="fr-FR" sz="800" b="0" i="0" u="none" strike="noStrike">
                        <a:solidFill>
                          <a:srgbClr val="7030A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99625291"/>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Ayant entrainé l’appel du médecin coordonnateur (7)</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8949488"/>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Chutes ayant entrainé un passage aux urgences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85031856"/>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chemeClr val="tx1"/>
                          </a:solidFill>
                          <a:effectLst/>
                          <a:latin typeface="Calibri" panose="020F0502020204030204" pitchFamily="34" charset="0"/>
                        </a:rPr>
                        <a:t>Chutes ayant entrainé une hospitalisation de au moins 24 heures (8)</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6625290"/>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Fractures de l’extrémité sup du fémur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23567994"/>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Fractures autres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43713591"/>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Traumas crâniens ayant entrainé un transfert vers l’hôpital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0434273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4006273787"/>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483916394"/>
                  </a:ext>
                </a:extLst>
              </a:tr>
            </a:tbl>
          </a:graphicData>
        </a:graphic>
      </p:graphicFrame>
      <p:sp>
        <p:nvSpPr>
          <p:cNvPr id="2" name="Espace réservé du numéro de diapositive 3">
            <a:extLst>
              <a:ext uri="{FF2B5EF4-FFF2-40B4-BE49-F238E27FC236}">
                <a16:creationId xmlns:a16="http://schemas.microsoft.com/office/drawing/2014/main" id="{95A7C1E1-10E0-B5DF-AC0E-62823A0F3CBC}"/>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38</a:t>
            </a:fld>
            <a:endParaRPr lang="en-US"/>
          </a:p>
        </p:txBody>
      </p:sp>
      <p:grpSp>
        <p:nvGrpSpPr>
          <p:cNvPr id="3" name="Groupe 2">
            <a:extLst>
              <a:ext uri="{FF2B5EF4-FFF2-40B4-BE49-F238E27FC236}">
                <a16:creationId xmlns:a16="http://schemas.microsoft.com/office/drawing/2014/main" id="{3BB1E0C0-05BE-FA73-2F0A-D1F297299987}"/>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E7AB9F93-84BE-B6A5-8F3D-E5971BDBF805}"/>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A8F2E60E-9131-58F3-607F-8BDF89E7F2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066031757"/>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9ED7F-058B-0403-98BC-75100A937349}"/>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134D3E2D-E9F9-3679-FD33-EEB785ABB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4948F39-6ADA-22BA-A82F-B77283F9623E}"/>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6" name="ZoneTexte 5">
            <a:extLst>
              <a:ext uri="{FF2B5EF4-FFF2-40B4-BE49-F238E27FC236}">
                <a16:creationId xmlns:a16="http://schemas.microsoft.com/office/drawing/2014/main" id="{CDACB677-6212-DB2B-8E0C-5996067B5A4A}"/>
              </a:ext>
            </a:extLst>
          </p:cNvPr>
          <p:cNvSpPr txBox="1"/>
          <p:nvPr/>
        </p:nvSpPr>
        <p:spPr>
          <a:xfrm>
            <a:off x="1765300" y="8128002"/>
            <a:ext cx="10105850" cy="5777864"/>
          </a:xfrm>
          <a:prstGeom prst="rect">
            <a:avLst/>
          </a:prstGeom>
          <a:noFill/>
        </p:spPr>
        <p:txBody>
          <a:bodyPr wrap="square" rtlCol="0">
            <a:spAutoFit/>
          </a:bodyPr>
          <a:lstStyle/>
          <a:p>
            <a:endParaRPr lang="fr-FR" sz="1300"/>
          </a:p>
          <a:p>
            <a:r>
              <a:rPr lang="fr-FR" sz="1300" u="sng"/>
              <a:t>Informations complémentaires</a:t>
            </a:r>
            <a:r>
              <a:rPr lang="fr-FR" sz="1300"/>
              <a:t> :</a:t>
            </a:r>
          </a:p>
          <a:p>
            <a:endParaRPr lang="fr-FR" sz="1300" b="1"/>
          </a:p>
          <a:p>
            <a:pPr marL="285750" indent="-285750">
              <a:buFont typeface="Arial" panose="020B0604020202020204" pitchFamily="34" charset="0"/>
              <a:buChar char="•"/>
            </a:pPr>
            <a:r>
              <a:rPr lang="fr-FR" sz="1300" b="1"/>
              <a:t>Tableau « Existence de protocoles »</a:t>
            </a:r>
          </a:p>
          <a:p>
            <a:endParaRPr lang="fr-FR" sz="1300"/>
          </a:p>
          <a:p>
            <a:pPr algn="just" fontAlgn="base">
              <a:lnSpc>
                <a:spcPts val="1275"/>
              </a:lnSpc>
            </a:pPr>
            <a:r>
              <a:rPr lang="fr-FR" sz="1300" b="1">
                <a:solidFill>
                  <a:srgbClr val="000000"/>
                </a:solidFill>
              </a:rPr>
              <a:t>(1) Existence de protocoles</a:t>
            </a:r>
            <a:r>
              <a:rPr lang="fr-FR" sz="1300">
                <a:solidFill>
                  <a:srgbClr val="000000"/>
                </a:solidFill>
              </a:rPr>
              <a:t> - l’existence de protocoles doit être prise en compte au niveau de l'établissement. Si un protocole élaboré au niveau du siège de l'organisme gestionnaire existe et qu'il est appliqué au niveau de l'établissement, ce protocole peut être pris en compte pour cet indicateur. </a:t>
            </a:r>
          </a:p>
          <a:p>
            <a:pPr algn="just" fontAlgn="base">
              <a:lnSpc>
                <a:spcPts val="1275"/>
              </a:lnSpc>
            </a:pPr>
            <a:r>
              <a:rPr lang="fr-FR" sz="1300">
                <a:solidFill>
                  <a:srgbClr val="000000"/>
                </a:solidFill>
                <a:highlight>
                  <a:srgbClr val="800080"/>
                </a:highlight>
              </a:rPr>
              <a:t> </a:t>
            </a:r>
          </a:p>
          <a:p>
            <a:pPr algn="just" fontAlgn="base">
              <a:lnSpc>
                <a:spcPts val="1275"/>
              </a:lnSpc>
            </a:pPr>
            <a:r>
              <a:rPr lang="fr-FR" sz="1300" b="1">
                <a:solidFill>
                  <a:srgbClr val="000000"/>
                </a:solidFill>
              </a:rPr>
              <a:t>(2) Le référent</a:t>
            </a:r>
            <a:r>
              <a:rPr lang="fr-FR" sz="1300">
                <a:solidFill>
                  <a:srgbClr val="000000"/>
                </a:solidFill>
              </a:rPr>
              <a:t> à indiquer est le référent en charge de cette thématique dans l'établissement. </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(3) Protocole de fin de vie </a:t>
            </a:r>
            <a:r>
              <a:rPr lang="fr-FR" sz="1300">
                <a:solidFill>
                  <a:srgbClr val="000000"/>
                </a:solidFill>
              </a:rPr>
              <a:t>– il s’agit du document formalisé qui définit les modalités de prise en charge des résidents en fin de vie dans l’établissement.</a:t>
            </a:r>
          </a:p>
          <a:p>
            <a:pPr algn="just" fontAlgn="base">
              <a:lnSpc>
                <a:spcPts val="1275"/>
              </a:lnSpc>
            </a:pPr>
            <a:endParaRPr lang="fr-FR" sz="1300">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Recensement des chutes »</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(4) Chuteur itératif </a:t>
            </a:r>
            <a:r>
              <a:rPr lang="fr-FR" sz="1300">
                <a:solidFill>
                  <a:srgbClr val="000000"/>
                </a:solidFill>
              </a:rPr>
              <a:t>- </a:t>
            </a:r>
            <a:r>
              <a:rPr lang="fr-FR" sz="1300">
                <a:solidFill>
                  <a:srgbClr val="000000"/>
                </a:solidFill>
                <a:ea typeface="Times New Roman" panose="02020603050405020304" pitchFamily="18" charset="0"/>
                <a:cs typeface="Aptos" panose="020B0004020202020204" pitchFamily="34" charset="0"/>
              </a:rPr>
              <a:t>fait référence aux résidents ayant chuté au moins 3 fois dans l'année en cours dans l’établissement.</a:t>
            </a:r>
            <a:endParaRPr lang="fr-FR" sz="1300">
              <a:solidFill>
                <a:srgbClr val="000000"/>
              </a:solidFill>
            </a:endParaRPr>
          </a:p>
          <a:p>
            <a:pPr algn="just" fontAlgn="base">
              <a:lnSpc>
                <a:spcPts val="1376"/>
              </a:lnSpc>
            </a:pPr>
            <a:endParaRPr lang="fr-FR" sz="1300">
              <a:solidFill>
                <a:srgbClr val="000000"/>
              </a:solidFill>
              <a:highlight>
                <a:srgbClr val="FFFF00"/>
              </a:highlight>
            </a:endParaRPr>
          </a:p>
          <a:p>
            <a:pPr algn="just" fontAlgn="base">
              <a:lnSpc>
                <a:spcPts val="1275"/>
              </a:lnSpc>
            </a:pPr>
            <a:r>
              <a:rPr lang="fr-FR" sz="1300">
                <a:solidFill>
                  <a:srgbClr val="000000"/>
                </a:solidFill>
              </a:rPr>
              <a:t>Pour information, des cibles sont définies pour certains indicateurs à l'instar des indicateurs relatifs aux chutes des résidents en lien avec le plan national triennal antichute des personnes âgées de février 2022. D'autres indicateurs ont pour objectif de mieux connaitre les caractéristiques des personnes accompagnées en EHPAD à des fins de construction de politiques publiques relatives à la prise en charge des personnes âgées dépendantes - pour ces indicateurs, aucun seuil minimum ou maximum n'est défini. </a:t>
            </a:r>
          </a:p>
          <a:p>
            <a:pPr fontAlgn="base">
              <a:lnSpc>
                <a:spcPts val="1275"/>
              </a:lnSpc>
            </a:pPr>
            <a:endParaRPr lang="fr-FR" sz="1300">
              <a:solidFill>
                <a:srgbClr val="000000"/>
              </a:solidFill>
            </a:endParaRPr>
          </a:p>
          <a:p>
            <a:pPr fontAlgn="base">
              <a:lnSpc>
                <a:spcPts val="1275"/>
              </a:lnSpc>
            </a:pPr>
            <a:r>
              <a:rPr lang="fr-FR" sz="1300" b="1">
                <a:solidFill>
                  <a:srgbClr val="000000"/>
                </a:solidFill>
              </a:rPr>
              <a:t>(5) Une chute </a:t>
            </a:r>
            <a:r>
              <a:rPr lang="fr-FR" sz="1300">
                <a:solidFill>
                  <a:srgbClr val="000000"/>
                </a:solidFill>
              </a:rPr>
              <a:t>correspond à un événement. Une même chute peut être comptabilisée dans plusieurs catégories de conséquences si plusieurs actions ont été réalisées.</a:t>
            </a:r>
          </a:p>
          <a:p>
            <a:pPr fontAlgn="base">
              <a:lnSpc>
                <a:spcPts val="1275"/>
              </a:lnSpc>
            </a:pPr>
            <a:endParaRPr lang="fr-FR" sz="1300">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Conséquence des chutes »</a:t>
            </a:r>
          </a:p>
          <a:p>
            <a:pPr fontAlgn="base">
              <a:lnSpc>
                <a:spcPts val="1275"/>
              </a:lnSpc>
            </a:pPr>
            <a:endParaRPr lang="fr-FR" sz="1300">
              <a:solidFill>
                <a:srgbClr val="000000"/>
              </a:solidFill>
            </a:endParaRPr>
          </a:p>
          <a:p>
            <a:pPr fontAlgn="base">
              <a:lnSpc>
                <a:spcPts val="1275"/>
              </a:lnSpc>
            </a:pPr>
            <a:r>
              <a:rPr lang="fr-FR" sz="1300" b="1">
                <a:solidFill>
                  <a:srgbClr val="000000"/>
                </a:solidFill>
              </a:rPr>
              <a:t>(6) Ayant entrainé l’appel du médecin traitant </a:t>
            </a:r>
            <a:r>
              <a:rPr lang="fr-FR" sz="1300">
                <a:solidFill>
                  <a:srgbClr val="000000"/>
                </a:solidFill>
                <a:latin typeface="Segoe UI" panose="020B0502040204020203" pitchFamily="34" charset="0"/>
              </a:rPr>
              <a:t>- </a:t>
            </a:r>
            <a:r>
              <a:rPr lang="fr-FR" sz="1300">
                <a:solidFill>
                  <a:srgbClr val="000000"/>
                </a:solidFill>
              </a:rPr>
              <a:t>Nombre de chutes ayant nécessité l’appel du médecin traitant du résident à la suite de l’événement.</a:t>
            </a:r>
          </a:p>
          <a:p>
            <a:pPr fontAlgn="base">
              <a:lnSpc>
                <a:spcPts val="1275"/>
              </a:lnSpc>
            </a:pPr>
            <a:endParaRPr lang="fr-FR" sz="1300">
              <a:solidFill>
                <a:srgbClr val="000000"/>
              </a:solidFill>
            </a:endParaRPr>
          </a:p>
          <a:p>
            <a:pPr fontAlgn="base">
              <a:lnSpc>
                <a:spcPts val="1275"/>
              </a:lnSpc>
            </a:pPr>
            <a:r>
              <a:rPr lang="fr-FR" sz="1300" b="1">
                <a:solidFill>
                  <a:srgbClr val="000000"/>
                </a:solidFill>
              </a:rPr>
              <a:t>(7) Ayant entrainé l’appel du médecin coordonnateur </a:t>
            </a:r>
            <a:r>
              <a:rPr lang="fr-FR" sz="1300">
                <a:solidFill>
                  <a:srgbClr val="000000"/>
                </a:solidFill>
                <a:latin typeface="Segoe UI" panose="020B0502040204020203" pitchFamily="34" charset="0"/>
              </a:rPr>
              <a:t>- </a:t>
            </a:r>
            <a:r>
              <a:rPr lang="fr-FR" sz="1300">
                <a:solidFill>
                  <a:srgbClr val="000000"/>
                </a:solidFill>
              </a:rPr>
              <a:t>Nombre de chutes ayant nécessité l’appel du médecin coordonnateur à la suite de l’événement.</a:t>
            </a:r>
          </a:p>
        </p:txBody>
      </p:sp>
      <p:graphicFrame>
        <p:nvGraphicFramePr>
          <p:cNvPr id="4" name="Tableau 3">
            <a:extLst>
              <a:ext uri="{FF2B5EF4-FFF2-40B4-BE49-F238E27FC236}">
                <a16:creationId xmlns:a16="http://schemas.microsoft.com/office/drawing/2014/main" id="{10AFCCA1-4AC3-EC6B-799B-F016E75F725B}"/>
              </a:ext>
            </a:extLst>
          </p:cNvPr>
          <p:cNvGraphicFramePr>
            <a:graphicFrameLocks noGrp="1"/>
          </p:cNvGraphicFramePr>
          <p:nvPr>
            <p:extLst>
              <p:ext uri="{D42A27DB-BD31-4B8C-83A1-F6EECF244321}">
                <p14:modId xmlns:p14="http://schemas.microsoft.com/office/powerpoint/2010/main" val="3166240418"/>
              </p:ext>
            </p:extLst>
          </p:nvPr>
        </p:nvGraphicFramePr>
        <p:xfrm>
          <a:off x="152403" y="1291769"/>
          <a:ext cx="1284571" cy="1483782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4">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4">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1"/>
                        <a:t>Protocoles et évaluations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21190323"/>
                  </a:ext>
                </a:extLst>
              </a:tr>
              <a:tr h="1700514">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03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03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03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10" name="Tableau 9">
            <a:extLst>
              <a:ext uri="{FF2B5EF4-FFF2-40B4-BE49-F238E27FC236}">
                <a16:creationId xmlns:a16="http://schemas.microsoft.com/office/drawing/2014/main" id="{AA872288-E7FD-C655-4534-90F183F111DD}"/>
              </a:ext>
            </a:extLst>
          </p:cNvPr>
          <p:cNvGraphicFramePr>
            <a:graphicFrameLocks noGrp="1"/>
          </p:cNvGraphicFramePr>
          <p:nvPr>
            <p:extLst>
              <p:ext uri="{D42A27DB-BD31-4B8C-83A1-F6EECF244321}">
                <p14:modId xmlns:p14="http://schemas.microsoft.com/office/powerpoint/2010/main" val="1486693802"/>
              </p:ext>
            </p:extLst>
          </p:nvPr>
        </p:nvGraphicFramePr>
        <p:xfrm>
          <a:off x="1556686" y="1291769"/>
          <a:ext cx="10515600" cy="6861960"/>
        </p:xfrm>
        <a:graphic>
          <a:graphicData uri="http://schemas.openxmlformats.org/drawingml/2006/table">
            <a:tbl>
              <a:tblPr/>
              <a:tblGrid>
                <a:gridCol w="134272">
                  <a:extLst>
                    <a:ext uri="{9D8B030D-6E8A-4147-A177-3AD203B41FA5}">
                      <a16:colId xmlns:a16="http://schemas.microsoft.com/office/drawing/2014/main" val="3181528006"/>
                    </a:ext>
                  </a:extLst>
                </a:gridCol>
                <a:gridCol w="77736">
                  <a:extLst>
                    <a:ext uri="{9D8B030D-6E8A-4147-A177-3AD203B41FA5}">
                      <a16:colId xmlns:a16="http://schemas.microsoft.com/office/drawing/2014/main" val="2101983172"/>
                    </a:ext>
                  </a:extLst>
                </a:gridCol>
                <a:gridCol w="3929216">
                  <a:extLst>
                    <a:ext uri="{9D8B030D-6E8A-4147-A177-3AD203B41FA5}">
                      <a16:colId xmlns:a16="http://schemas.microsoft.com/office/drawing/2014/main" val="2928567290"/>
                    </a:ext>
                  </a:extLst>
                </a:gridCol>
                <a:gridCol w="770296">
                  <a:extLst>
                    <a:ext uri="{9D8B030D-6E8A-4147-A177-3AD203B41FA5}">
                      <a16:colId xmlns:a16="http://schemas.microsoft.com/office/drawing/2014/main" val="1491834307"/>
                    </a:ext>
                  </a:extLst>
                </a:gridCol>
                <a:gridCol w="770296">
                  <a:extLst>
                    <a:ext uri="{9D8B030D-6E8A-4147-A177-3AD203B41FA5}">
                      <a16:colId xmlns:a16="http://schemas.microsoft.com/office/drawing/2014/main" val="1895676031"/>
                    </a:ext>
                  </a:extLst>
                </a:gridCol>
                <a:gridCol w="770296">
                  <a:extLst>
                    <a:ext uri="{9D8B030D-6E8A-4147-A177-3AD203B41FA5}">
                      <a16:colId xmlns:a16="http://schemas.microsoft.com/office/drawing/2014/main" val="1693145332"/>
                    </a:ext>
                  </a:extLst>
                </a:gridCol>
                <a:gridCol w="770296">
                  <a:extLst>
                    <a:ext uri="{9D8B030D-6E8A-4147-A177-3AD203B41FA5}">
                      <a16:colId xmlns:a16="http://schemas.microsoft.com/office/drawing/2014/main" val="1292116175"/>
                    </a:ext>
                  </a:extLst>
                </a:gridCol>
                <a:gridCol w="770296">
                  <a:extLst>
                    <a:ext uri="{9D8B030D-6E8A-4147-A177-3AD203B41FA5}">
                      <a16:colId xmlns:a16="http://schemas.microsoft.com/office/drawing/2014/main" val="565434415"/>
                    </a:ext>
                  </a:extLst>
                </a:gridCol>
                <a:gridCol w="770296">
                  <a:extLst>
                    <a:ext uri="{9D8B030D-6E8A-4147-A177-3AD203B41FA5}">
                      <a16:colId xmlns:a16="http://schemas.microsoft.com/office/drawing/2014/main" val="1621740042"/>
                    </a:ext>
                  </a:extLst>
                </a:gridCol>
                <a:gridCol w="770296">
                  <a:extLst>
                    <a:ext uri="{9D8B030D-6E8A-4147-A177-3AD203B41FA5}">
                      <a16:colId xmlns:a16="http://schemas.microsoft.com/office/drawing/2014/main" val="484212980"/>
                    </a:ext>
                  </a:extLst>
                </a:gridCol>
                <a:gridCol w="770296">
                  <a:extLst>
                    <a:ext uri="{9D8B030D-6E8A-4147-A177-3AD203B41FA5}">
                      <a16:colId xmlns:a16="http://schemas.microsoft.com/office/drawing/2014/main" val="2935450623"/>
                    </a:ext>
                  </a:extLst>
                </a:gridCol>
                <a:gridCol w="77736">
                  <a:extLst>
                    <a:ext uri="{9D8B030D-6E8A-4147-A177-3AD203B41FA5}">
                      <a16:colId xmlns:a16="http://schemas.microsoft.com/office/drawing/2014/main" val="1371643346"/>
                    </a:ext>
                  </a:extLst>
                </a:gridCol>
                <a:gridCol w="134272">
                  <a:extLst>
                    <a:ext uri="{9D8B030D-6E8A-4147-A177-3AD203B41FA5}">
                      <a16:colId xmlns:a16="http://schemas.microsoft.com/office/drawing/2014/main" val="1713963647"/>
                    </a:ext>
                  </a:extLst>
                </a:gridCol>
              </a:tblGrid>
              <a:tr h="224950">
                <a:tc gridSpan="13">
                  <a:txBody>
                    <a:bodyPr/>
                    <a:lstStyle/>
                    <a:p>
                      <a:pPr algn="ctr" fontAlgn="ctr"/>
                      <a:r>
                        <a:rPr lang="en-US" sz="1200" b="1" i="0" u="none" strike="noStrike">
                          <a:solidFill>
                            <a:srgbClr val="000000"/>
                          </a:solidFill>
                          <a:effectLst/>
                          <a:latin typeface="Calibri" panose="020F0502020204030204" pitchFamily="34" charset="0"/>
                        </a:rPr>
                        <a:t>Protocoles et évaluations</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8613588"/>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Existence de protocoles (1)</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392385244"/>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Protocoles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7030A0"/>
                          </a:solidFill>
                          <a:effectLst/>
                          <a:latin typeface="Calibri" panose="020F0502020204030204" pitchFamily="34" charset="0"/>
                        </a:rPr>
                        <a:t>Identification d’un référent</a:t>
                      </a:r>
                      <a:r>
                        <a:rPr lang="en-US" sz="700" b="0" i="0" u="none" strike="noStrike">
                          <a:solidFill>
                            <a:srgbClr val="7030A0"/>
                          </a:solidFill>
                          <a:effectLst/>
                          <a:latin typeface="Calibri" panose="020F0502020204030204" pitchFamily="34" charset="0"/>
                        </a:rPr>
                        <a:t> (2) </a:t>
                      </a:r>
                      <a:endParaRPr lang="en-US" sz="800" b="0" i="0" u="none" strike="noStrike">
                        <a:solidFill>
                          <a:srgbClr val="7030A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7947433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Chutes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3335735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Nutrition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4496390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Contention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1378669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Douleur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0367154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Escarre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0463236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Prévention de l’incontinence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5276842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Fin de vie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9878178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65051517"/>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441871426"/>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fr-FR" sz="1000" b="1" i="0" u="none" strike="noStrike" noProof="0">
                          <a:solidFill>
                            <a:srgbClr val="000000"/>
                          </a:solidFill>
                          <a:effectLst/>
                          <a:latin typeface="Calibri" panose="020F0502020204030204" pitchFamily="34" charset="0"/>
                        </a:rPr>
                        <a:t>Recensement</a:t>
                      </a:r>
                      <a:r>
                        <a:rPr lang="en-US" sz="1000" b="1" i="0" u="none" strike="noStrike">
                          <a:solidFill>
                            <a:srgbClr val="000000"/>
                          </a:solidFill>
                          <a:effectLst/>
                          <a:latin typeface="Calibri" panose="020F0502020204030204" pitchFamily="34" charset="0"/>
                        </a:rPr>
                        <a:t> des chutes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247034172"/>
                  </a:ext>
                </a:extLst>
              </a:tr>
              <a:tr h="29060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06246901"/>
                  </a:ext>
                </a:extLst>
              </a:tr>
              <a:tr h="314822">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Résidents de la file active ayant chuté au moins une fois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67225221"/>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Résidents entrés dans l’année dont le risque de chute est évalué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9112611"/>
                  </a:ext>
                </a:extLst>
              </a:tr>
              <a:tr h="30675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kern="1200">
                          <a:solidFill>
                            <a:srgbClr val="7030A0"/>
                          </a:solidFill>
                          <a:effectLst/>
                          <a:latin typeface="Calibri" panose="020F0502020204030204" pitchFamily="34" charset="0"/>
                          <a:ea typeface="Calibri" panose="020F0502020204030204" pitchFamily="34" charset="0"/>
                          <a:cs typeface="Calibri" panose="020F0502020204030204" pitchFamily="34" charset="0"/>
                        </a:rPr>
                        <a:t>Résidents « chuteurs itératifs » </a:t>
                      </a:r>
                      <a:r>
                        <a:rPr lang="fr-FR" sz="800" b="0" i="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de la file active (ayant chuté au moins 3 fois dans l'année en cours dans l’établissement) </a:t>
                      </a:r>
                      <a:r>
                        <a:rPr lang="fr-FR" sz="800" b="0" i="0" kern="1200">
                          <a:solidFill>
                            <a:srgbClr val="7030A0"/>
                          </a:solidFill>
                          <a:effectLst/>
                          <a:latin typeface="Calibri" panose="020F0502020204030204" pitchFamily="34" charset="0"/>
                          <a:ea typeface="Calibri" panose="020F0502020204030204" pitchFamily="34" charset="0"/>
                          <a:cs typeface="Calibri" panose="020F0502020204030204" pitchFamily="34" charset="0"/>
                        </a:rPr>
                        <a:t>(4)</a:t>
                      </a:r>
                      <a:endParaRPr lang="fr-FR" sz="800" b="0" i="0" u="none" strike="noStrike">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4466869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Chutes dans l’année dans l’EHPAD (5)</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4556017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023279958"/>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646115785"/>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Conséquence des chutes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4088688434"/>
                  </a:ext>
                </a:extLst>
              </a:tr>
              <a:tr h="29060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46105733"/>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Ayant entrainé l’appel du médecin du médecin traitant (6)</a:t>
                      </a:r>
                      <a:r>
                        <a:rPr lang="fr-FR" sz="700" b="0" i="0" u="none" strike="noStrike">
                          <a:solidFill>
                            <a:srgbClr val="7030A0"/>
                          </a:solidFill>
                          <a:effectLst/>
                          <a:latin typeface="Calibri" panose="020F0502020204030204" pitchFamily="34" charset="0"/>
                        </a:rPr>
                        <a:t> </a:t>
                      </a:r>
                      <a:endParaRPr lang="fr-FR" sz="800" b="0" i="0" u="none" strike="noStrike">
                        <a:solidFill>
                          <a:srgbClr val="7030A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99625291"/>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Ayant entrainé l’appel du médecin coordonnateur (7)</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8949488"/>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Chutes ayant entrainé un passage aux urgences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85031856"/>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chemeClr val="tx1"/>
                          </a:solidFill>
                          <a:effectLst/>
                          <a:latin typeface="Calibri" panose="020F0502020204030204" pitchFamily="34" charset="0"/>
                        </a:rPr>
                        <a:t>Chutes ayant entrainé une hospitalisation de au moins 24 heures (8)</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6625290"/>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Fractures de l’extrémité sup du fémur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23567994"/>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Fractures autres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43713591"/>
                  </a:ext>
                </a:extLst>
              </a:tr>
              <a:tr h="19373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Traumas crâniens ayant entrainé un transfert vers l’hôpital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0434273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4006273787"/>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483916394"/>
                  </a:ext>
                </a:extLst>
              </a:tr>
            </a:tbl>
          </a:graphicData>
        </a:graphic>
      </p:graphicFrame>
      <p:sp>
        <p:nvSpPr>
          <p:cNvPr id="2" name="Espace réservé du numéro de diapositive 3">
            <a:extLst>
              <a:ext uri="{FF2B5EF4-FFF2-40B4-BE49-F238E27FC236}">
                <a16:creationId xmlns:a16="http://schemas.microsoft.com/office/drawing/2014/main" id="{95A7C1E1-10E0-B5DF-AC0E-62823A0F3CBC}"/>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38</a:t>
            </a:fld>
            <a:endParaRPr lang="en-US"/>
          </a:p>
        </p:txBody>
      </p:sp>
      <p:grpSp>
        <p:nvGrpSpPr>
          <p:cNvPr id="3" name="Groupe 2">
            <a:extLst>
              <a:ext uri="{FF2B5EF4-FFF2-40B4-BE49-F238E27FC236}">
                <a16:creationId xmlns:a16="http://schemas.microsoft.com/office/drawing/2014/main" id="{3BB1E0C0-05BE-FA73-2F0A-D1F297299987}"/>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E7AB9F93-84BE-B6A5-8F3D-E5971BDBF805}"/>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A8F2E60E-9131-58F3-607F-8BDF89E7F2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1" name="Oval 5">
            <a:extLst>
              <a:ext uri="{FF2B5EF4-FFF2-40B4-BE49-F238E27FC236}">
                <a16:creationId xmlns:a16="http://schemas.microsoft.com/office/drawing/2014/main" id="{E9D7EA79-4CDB-DF1E-535B-EA96C63D78C5}"/>
              </a:ext>
            </a:extLst>
          </p:cNvPr>
          <p:cNvSpPr/>
          <p:nvPr/>
        </p:nvSpPr>
        <p:spPr>
          <a:xfrm>
            <a:off x="2222830" y="517357"/>
            <a:ext cx="429025" cy="3736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66031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1CCC1-A833-917E-76A7-B508D1C06A1D}"/>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96F36BE4-BAEC-3689-3E00-2670F93BC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3812E08-DC60-02BC-1357-400C272C4CB0}"/>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55ED5478-9E78-56F1-34E5-7BAA0DB7DE22}"/>
              </a:ext>
            </a:extLst>
          </p:cNvPr>
          <p:cNvSpPr txBox="1"/>
          <p:nvPr/>
        </p:nvSpPr>
        <p:spPr>
          <a:xfrm>
            <a:off x="1723974" y="10962201"/>
            <a:ext cx="10080450" cy="5264903"/>
          </a:xfrm>
          <a:prstGeom prst="rect">
            <a:avLst/>
          </a:prstGeom>
          <a:noFill/>
        </p:spPr>
        <p:txBody>
          <a:bodyPr wrap="square">
            <a:spAutoFit/>
          </a:bodyPr>
          <a:lstStyle/>
          <a:p>
            <a:pPr fontAlgn="base">
              <a:lnSpc>
                <a:spcPts val="1275"/>
              </a:lnSpc>
            </a:pPr>
            <a:endParaRPr lang="fr-FR" sz="1300">
              <a:solidFill>
                <a:srgbClr val="000000"/>
              </a:solidFill>
              <a:latin typeface="Aptos" panose="020B0004020202020204" pitchFamily="34" charset="0"/>
            </a:endParaRPr>
          </a:p>
          <a:p>
            <a:pPr fontAlgn="base">
              <a:lnSpc>
                <a:spcPts val="1275"/>
              </a:lnSpc>
            </a:pPr>
            <a:r>
              <a:rPr lang="fr-FR" sz="1300" u="sng">
                <a:solidFill>
                  <a:srgbClr val="000000"/>
                </a:solidFill>
              </a:rPr>
              <a:t>Informations complémentaires</a:t>
            </a:r>
            <a:r>
              <a:rPr lang="fr-FR" sz="1300">
                <a:solidFill>
                  <a:srgbClr val="000000"/>
                </a:solidFill>
              </a:rPr>
              <a:t> : </a:t>
            </a:r>
            <a:endParaRPr lang="fr-FR" sz="1300" b="1">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Facteurs prédisposants (d’après HAS) »</a:t>
            </a:r>
          </a:p>
          <a:p>
            <a:pPr algn="just" fontAlgn="base">
              <a:lnSpc>
                <a:spcPts val="1275"/>
              </a:lnSpc>
            </a:pPr>
            <a:r>
              <a:rPr lang="fr-FR" sz="1300" b="1">
                <a:solidFill>
                  <a:srgbClr val="000000"/>
                </a:solidFill>
              </a:rPr>
              <a:t>(1) ATC (</a:t>
            </a:r>
            <a:r>
              <a:rPr lang="fr-FR" sz="1300" b="1" err="1">
                <a:solidFill>
                  <a:srgbClr val="000000"/>
                </a:solidFill>
              </a:rPr>
              <a:t>Anatomical</a:t>
            </a:r>
            <a:r>
              <a:rPr lang="fr-FR" sz="1300" b="1">
                <a:solidFill>
                  <a:srgbClr val="000000"/>
                </a:solidFill>
              </a:rPr>
              <a:t> Thérapeutique Chemical)</a:t>
            </a:r>
            <a:r>
              <a:rPr lang="fr-FR" sz="1300">
                <a:solidFill>
                  <a:srgbClr val="000000"/>
                </a:solidFill>
              </a:rPr>
              <a:t> - Classes thérapeutiques. </a:t>
            </a:r>
            <a:endParaRPr lang="fr-FR" sz="1300" b="1">
              <a:solidFill>
                <a:srgbClr val="000000"/>
              </a:solidFill>
            </a:endParaRPr>
          </a:p>
          <a:p>
            <a:pPr algn="just" fontAlgn="base">
              <a:lnSpc>
                <a:spcPts val="1275"/>
              </a:lnSpc>
            </a:pPr>
            <a:r>
              <a:rPr lang="fr-FR" sz="1300" b="1">
                <a:solidFill>
                  <a:srgbClr val="000000"/>
                </a:solidFill>
              </a:rPr>
              <a:t>(2) Troubles cognitifs</a:t>
            </a:r>
            <a:r>
              <a:rPr lang="fr-FR" sz="1300">
                <a:solidFill>
                  <a:srgbClr val="000000"/>
                </a:solidFill>
              </a:rPr>
              <a:t> - un </a:t>
            </a:r>
            <a:r>
              <a:rPr lang="fr-FR" sz="1300" b="1">
                <a:solidFill>
                  <a:srgbClr val="000000"/>
                </a:solidFill>
              </a:rPr>
              <a:t>trouble neurocognitif (TNC) </a:t>
            </a:r>
            <a:r>
              <a:rPr lang="fr-FR" sz="1300">
                <a:solidFill>
                  <a:srgbClr val="000000"/>
                </a:solidFill>
              </a:rPr>
              <a:t>: une réduction acquise, significative et évolutive des capacités dans un ou plusieurs domaines cognitifs. Ce déclin cognitif est persistant, non expliqué par une dépression ou des troubles psychotiques, souvent associé à un changement de comportement, de personnalité.  </a:t>
            </a:r>
            <a:endParaRPr lang="fr-FR" sz="1300">
              <a:solidFill>
                <a:srgbClr val="000000"/>
              </a:solidFill>
              <a:highlight>
                <a:srgbClr val="00FFFF"/>
              </a:highlight>
            </a:endParaRPr>
          </a:p>
          <a:p>
            <a:pPr algn="just" fontAlgn="base">
              <a:lnSpc>
                <a:spcPts val="1275"/>
              </a:lnSpc>
            </a:pPr>
            <a:r>
              <a:rPr lang="fr-FR" sz="1300" b="1">
                <a:solidFill>
                  <a:srgbClr val="000000"/>
                </a:solidFill>
                <a:highlight>
                  <a:srgbClr val="FFFFFF"/>
                </a:highlight>
              </a:rPr>
              <a:t>Le TNC majeur </a:t>
            </a:r>
            <a:r>
              <a:rPr lang="fr-FR" sz="1300">
                <a:solidFill>
                  <a:srgbClr val="000000"/>
                </a:solidFill>
              </a:rPr>
              <a:t>(anciennement démence) est </a:t>
            </a:r>
            <a:r>
              <a:rPr lang="fr-FR" sz="1300" b="1">
                <a:solidFill>
                  <a:srgbClr val="000000"/>
                </a:solidFill>
              </a:rPr>
              <a:t> </a:t>
            </a:r>
            <a:r>
              <a:rPr lang="fr-FR" sz="1300">
                <a:solidFill>
                  <a:srgbClr val="000000"/>
                </a:solidFill>
              </a:rPr>
              <a:t>une réduction acquise, significative et évolutive des capacités dans un ou plusieurs domaines cognitifs, suffisamment importante pour ne plus être capable d’effectuer seul les activités de la vie quotidienne (perte d’autonomie). </a:t>
            </a:r>
            <a:endParaRPr lang="fr-FR" sz="1300">
              <a:solidFill>
                <a:srgbClr val="000000"/>
              </a:solidFill>
              <a:highlight>
                <a:srgbClr val="FFFFFF"/>
              </a:highlight>
            </a:endParaRPr>
          </a:p>
          <a:p>
            <a:pPr algn="just" fontAlgn="base">
              <a:lnSpc>
                <a:spcPts val="1275"/>
              </a:lnSpc>
            </a:pPr>
            <a:r>
              <a:rPr lang="fr-FR" sz="1300">
                <a:solidFill>
                  <a:srgbClr val="000000"/>
                </a:solidFill>
                <a:highlight>
                  <a:srgbClr val="FFFFFF"/>
                </a:highlight>
              </a:rPr>
              <a:t>Concernant ce tableau, c’est le nombre de résidents ayant chuté au moins une fois qui entre dans le calcul.</a:t>
            </a:r>
          </a:p>
          <a:p>
            <a:pPr algn="just" fontAlgn="base">
              <a:lnSpc>
                <a:spcPts val="1275"/>
              </a:lnSpc>
            </a:pPr>
            <a:r>
              <a:rPr lang="fr-FR" sz="1300">
                <a:solidFill>
                  <a:srgbClr val="000000"/>
                </a:solidFill>
                <a:highlight>
                  <a:srgbClr val="FFFFFF"/>
                </a:highlight>
              </a:rPr>
              <a:t>Par exemple, si un résident a chuté  deux fois une fois quand il était  sous diurétiques et une fois  sans diurétiques . On ne comptabilise le résident qu’une fois sous diurétiques car le dénominateur est le nombre de résidents ayant chuté au moins une fois .</a:t>
            </a:r>
          </a:p>
          <a:p>
            <a:pPr algn="just" fontAlgn="base">
              <a:lnSpc>
                <a:spcPts val="1275"/>
              </a:lnSpc>
            </a:pPr>
            <a:endParaRPr lang="fr-FR" sz="1300">
              <a:solidFill>
                <a:srgbClr val="000000"/>
              </a:solidFill>
              <a:highlight>
                <a:srgbClr val="FFFF00"/>
              </a:highlight>
            </a:endParaRPr>
          </a:p>
          <a:p>
            <a:pPr marL="285750" indent="-285750" fontAlgn="base">
              <a:lnSpc>
                <a:spcPts val="1275"/>
              </a:lnSpc>
              <a:buFont typeface="Arial" panose="020B0604020202020204" pitchFamily="34" charset="0"/>
              <a:buChar char="•"/>
            </a:pPr>
            <a:r>
              <a:rPr lang="fr-FR" sz="1300" b="1">
                <a:solidFill>
                  <a:srgbClr val="000000"/>
                </a:solidFill>
              </a:rPr>
              <a:t>Tableau  « Evaluation du risque de chute »</a:t>
            </a:r>
          </a:p>
          <a:p>
            <a:pPr fontAlgn="base">
              <a:lnSpc>
                <a:spcPts val="1275"/>
              </a:lnSpc>
            </a:pPr>
            <a:r>
              <a:rPr lang="fr-FR" sz="1300" b="1">
                <a:solidFill>
                  <a:srgbClr val="000000"/>
                </a:solidFill>
                <a:highlight>
                  <a:srgbClr val="FFFFFF"/>
                </a:highlight>
              </a:rPr>
              <a:t>(3) Tests de chute</a:t>
            </a:r>
            <a:r>
              <a:rPr lang="fr-FR" sz="1300">
                <a:solidFill>
                  <a:srgbClr val="000000"/>
                </a:solidFill>
                <a:highlight>
                  <a:srgbClr val="FFFFFF"/>
                </a:highlight>
              </a:rPr>
              <a:t> - Par </a:t>
            </a:r>
            <a:r>
              <a:rPr lang="fr-FR" sz="1300">
                <a:solidFill>
                  <a:srgbClr val="000000"/>
                </a:solidFill>
              </a:rPr>
              <a:t>exemples la vitesse de marche, le time up and go. </a:t>
            </a:r>
            <a:endParaRPr lang="fr-FR" sz="1300" b="1">
              <a:solidFill>
                <a:srgbClr val="000000"/>
              </a:solidFill>
            </a:endParaRPr>
          </a:p>
          <a:p>
            <a:pPr marL="285750" indent="-285750" fontAlgn="base">
              <a:lnSpc>
                <a:spcPts val="1275"/>
              </a:lnSpc>
              <a:buFont typeface="Arial" panose="020B0604020202020204" pitchFamily="34" charset="0"/>
              <a:buChar char="•"/>
            </a:pPr>
            <a:endParaRPr lang="fr-FR" sz="1300" b="1">
              <a:solidFill>
                <a:srgbClr val="000000"/>
              </a:solidFill>
            </a:endParaRPr>
          </a:p>
          <a:p>
            <a:pPr fontAlgn="base">
              <a:lnSpc>
                <a:spcPts val="1275"/>
              </a:lnSpc>
            </a:pPr>
            <a:r>
              <a:rPr lang="fr-FR" sz="1300" b="1">
                <a:solidFill>
                  <a:srgbClr val="000000"/>
                </a:solidFill>
              </a:rPr>
              <a:t>(4) Tableau «  Lieu de chute »  : </a:t>
            </a:r>
            <a:r>
              <a:rPr lang="fr-FR" sz="1300"/>
              <a:t>il faut renseigner le nombre de chutes.</a:t>
            </a:r>
            <a:endParaRPr lang="fr-FR" sz="1300" b="1">
              <a:solidFill>
                <a:srgbClr val="000000"/>
              </a:solidFill>
            </a:endParaRPr>
          </a:p>
          <a:p>
            <a:pPr fontAlgn="base">
              <a:lnSpc>
                <a:spcPts val="1275"/>
              </a:lnSpc>
            </a:pPr>
            <a:endParaRPr lang="fr-FR" sz="1300" b="1">
              <a:solidFill>
                <a:srgbClr val="000000"/>
              </a:solidFill>
            </a:endParaRPr>
          </a:p>
          <a:p>
            <a:pPr fontAlgn="base">
              <a:lnSpc>
                <a:spcPts val="1275"/>
              </a:lnSpc>
            </a:pPr>
            <a:r>
              <a:rPr lang="fr-FR" sz="1300" b="1">
                <a:solidFill>
                  <a:srgbClr val="000000"/>
                </a:solidFill>
              </a:rPr>
              <a:t>(5) Tableau «  Horaire de chute » : </a:t>
            </a:r>
            <a:r>
              <a:rPr lang="fr-FR" sz="1300"/>
              <a:t>il faut renseigner le nombre de chutes.</a:t>
            </a:r>
            <a:endParaRPr lang="fr-FR" sz="1300" b="1">
              <a:solidFill>
                <a:srgbClr val="000000"/>
              </a:solidFill>
            </a:endParaRPr>
          </a:p>
          <a:p>
            <a:pPr algn="just" fontAlgn="base">
              <a:lnSpc>
                <a:spcPts val="1275"/>
              </a:lnSpc>
            </a:pPr>
            <a:endParaRPr lang="fr-FR" sz="1300">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Nutrition »</a:t>
            </a:r>
            <a:endParaRPr lang="fr-FR" sz="1300">
              <a:solidFill>
                <a:srgbClr val="000000"/>
              </a:solidFill>
            </a:endParaRPr>
          </a:p>
          <a:p>
            <a:pPr algn="just" fontAlgn="base">
              <a:lnSpc>
                <a:spcPts val="1275"/>
              </a:lnSpc>
            </a:pPr>
            <a:r>
              <a:rPr lang="fr-FR" sz="1300" b="1">
                <a:solidFill>
                  <a:srgbClr val="000000"/>
                </a:solidFill>
              </a:rPr>
              <a:t>(6</a:t>
            </a:r>
            <a:r>
              <a:rPr lang="fr-FR" sz="1300" b="1">
                <a:solidFill>
                  <a:srgbClr val="000000"/>
                </a:solidFill>
                <a:highlight>
                  <a:srgbClr val="FFFFFF"/>
                </a:highlight>
              </a:rPr>
              <a:t>) Bénéficiant d’une pesée mensuelle </a:t>
            </a:r>
            <a:r>
              <a:rPr lang="fr-FR" sz="1300" b="1">
                <a:solidFill>
                  <a:srgbClr val="000000"/>
                </a:solidFill>
              </a:rPr>
              <a:t>au 31/12</a:t>
            </a:r>
            <a:r>
              <a:rPr lang="fr-FR" sz="1300">
                <a:solidFill>
                  <a:srgbClr val="000000"/>
                </a:solidFill>
              </a:rPr>
              <a:t> - dans la liste des résidents présents au 31/12, le nombre de résidents pesés tous les mois. </a:t>
            </a:r>
          </a:p>
          <a:p>
            <a:pPr algn="just" fontAlgn="base">
              <a:lnSpc>
                <a:spcPts val="1275"/>
              </a:lnSpc>
            </a:pPr>
            <a:r>
              <a:rPr lang="fr-FR" sz="1300">
                <a:solidFill>
                  <a:srgbClr val="000000"/>
                </a:solidFill>
              </a:rPr>
              <a:t>NB : Concernant l’indicateur relatif aux résidents « ayant bénéficié d’un bilan nutritionnel dans l’année » il est inscrit qu’il faut que le résident ait eu au moins un relevé de poids par mois dans les sous modules « relevés » dans la période du 01.01.25 au 31.12.25. Donc logiquement si un résident a été présent pendant toute la période du 01.01.25 au 31.12.25, qu’il a bénéficié de 11 relevés de poids sur 12, il ne sera pas pris en compte. Dans cet exemple  </a:t>
            </a:r>
            <a:r>
              <a:rPr lang="fr-FR" sz="1300" b="1">
                <a:solidFill>
                  <a:srgbClr val="000000"/>
                </a:solidFill>
              </a:rPr>
              <a:t>si on retrouve 11 relevés sur 12 de pesées et qu’une explication existe et est tracée dans le DUI  pour le relevé manquant il faut comptabiliser le résident</a:t>
            </a:r>
            <a:r>
              <a:rPr lang="fr-FR" b="1"/>
              <a:t>.</a:t>
            </a:r>
            <a:endParaRPr lang="fr-FR" sz="1300">
              <a:solidFill>
                <a:srgbClr val="000000"/>
              </a:solidFill>
            </a:endParaRPr>
          </a:p>
          <a:p>
            <a:pPr algn="just" fontAlgn="base">
              <a:lnSpc>
                <a:spcPts val="1275"/>
              </a:lnSpc>
            </a:pPr>
            <a:r>
              <a:rPr lang="fr-FR" sz="1300" b="1">
                <a:solidFill>
                  <a:srgbClr val="000000"/>
                </a:solidFill>
              </a:rPr>
              <a:t>(7) Soins dentaires réalisés</a:t>
            </a:r>
            <a:r>
              <a:rPr lang="fr-FR" sz="1300">
                <a:solidFill>
                  <a:srgbClr val="000000"/>
                </a:solidFill>
              </a:rPr>
              <a:t> - nombre de résidents ayant bénéficié de soins dentaires. Si plusieurs soins pour un résident on en compte 1.  </a:t>
            </a:r>
          </a:p>
          <a:p>
            <a:pPr algn="just" fontAlgn="base">
              <a:lnSpc>
                <a:spcPts val="1275"/>
              </a:lnSpc>
            </a:pPr>
            <a:endParaRPr lang="fr-FR" sz="1300">
              <a:solidFill>
                <a:srgbClr val="000000"/>
              </a:solidFill>
            </a:endParaRPr>
          </a:p>
        </p:txBody>
      </p:sp>
      <p:graphicFrame>
        <p:nvGraphicFramePr>
          <p:cNvPr id="5" name="Tableau 4">
            <a:extLst>
              <a:ext uri="{FF2B5EF4-FFF2-40B4-BE49-F238E27FC236}">
                <a16:creationId xmlns:a16="http://schemas.microsoft.com/office/drawing/2014/main" id="{01B6EBD7-D927-A83D-A16D-66EA2604B26C}"/>
              </a:ext>
            </a:extLst>
          </p:cNvPr>
          <p:cNvGraphicFramePr>
            <a:graphicFrameLocks noGrp="1"/>
          </p:cNvGraphicFramePr>
          <p:nvPr>
            <p:extLst>
              <p:ext uri="{D42A27DB-BD31-4B8C-83A1-F6EECF244321}">
                <p14:modId xmlns:p14="http://schemas.microsoft.com/office/powerpoint/2010/main" val="2046814297"/>
              </p:ext>
            </p:extLst>
          </p:nvPr>
        </p:nvGraphicFramePr>
        <p:xfrm>
          <a:off x="152403" y="1291768"/>
          <a:ext cx="1284571" cy="14837944"/>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4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28">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28">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45">
                <a:tc>
                  <a:txBody>
                    <a:bodyPr/>
                    <a:lstStyle/>
                    <a:p>
                      <a:pPr algn="ctr"/>
                      <a:r>
                        <a:rPr lang="fr-FR" sz="1300" b="1"/>
                        <a:t>Protocoles et évaluations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21190323"/>
                  </a:ext>
                </a:extLst>
              </a:tr>
              <a:tr h="1700528">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04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04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04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04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4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4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5" name="Tableau 24">
            <a:extLst>
              <a:ext uri="{FF2B5EF4-FFF2-40B4-BE49-F238E27FC236}">
                <a16:creationId xmlns:a16="http://schemas.microsoft.com/office/drawing/2014/main" id="{ADED32FF-C8DB-95D1-DAFE-5F083AF559D2}"/>
              </a:ext>
            </a:extLst>
          </p:cNvPr>
          <p:cNvGraphicFramePr>
            <a:graphicFrameLocks noGrp="1"/>
          </p:cNvGraphicFramePr>
          <p:nvPr>
            <p:extLst>
              <p:ext uri="{D42A27DB-BD31-4B8C-83A1-F6EECF244321}">
                <p14:modId xmlns:p14="http://schemas.microsoft.com/office/powerpoint/2010/main" val="3673654028"/>
              </p:ext>
            </p:extLst>
          </p:nvPr>
        </p:nvGraphicFramePr>
        <p:xfrm>
          <a:off x="2499138" y="1291769"/>
          <a:ext cx="7354723" cy="9762660"/>
        </p:xfrm>
        <a:graphic>
          <a:graphicData uri="http://schemas.openxmlformats.org/drawingml/2006/table">
            <a:tbl>
              <a:tblPr/>
              <a:tblGrid>
                <a:gridCol w="72479">
                  <a:extLst>
                    <a:ext uri="{9D8B030D-6E8A-4147-A177-3AD203B41FA5}">
                      <a16:colId xmlns:a16="http://schemas.microsoft.com/office/drawing/2014/main" val="3744286026"/>
                    </a:ext>
                  </a:extLst>
                </a:gridCol>
                <a:gridCol w="41962">
                  <a:extLst>
                    <a:ext uri="{9D8B030D-6E8A-4147-A177-3AD203B41FA5}">
                      <a16:colId xmlns:a16="http://schemas.microsoft.com/office/drawing/2014/main" val="2808227611"/>
                    </a:ext>
                  </a:extLst>
                </a:gridCol>
                <a:gridCol w="2120969">
                  <a:extLst>
                    <a:ext uri="{9D8B030D-6E8A-4147-A177-3AD203B41FA5}">
                      <a16:colId xmlns:a16="http://schemas.microsoft.com/office/drawing/2014/main" val="3430907330"/>
                    </a:ext>
                  </a:extLst>
                </a:gridCol>
                <a:gridCol w="625609">
                  <a:extLst>
                    <a:ext uri="{9D8B030D-6E8A-4147-A177-3AD203B41FA5}">
                      <a16:colId xmlns:a16="http://schemas.microsoft.com/office/drawing/2014/main" val="1655683130"/>
                    </a:ext>
                  </a:extLst>
                </a:gridCol>
                <a:gridCol w="625609">
                  <a:extLst>
                    <a:ext uri="{9D8B030D-6E8A-4147-A177-3AD203B41FA5}">
                      <a16:colId xmlns:a16="http://schemas.microsoft.com/office/drawing/2014/main" val="3423248508"/>
                    </a:ext>
                  </a:extLst>
                </a:gridCol>
                <a:gridCol w="625609">
                  <a:extLst>
                    <a:ext uri="{9D8B030D-6E8A-4147-A177-3AD203B41FA5}">
                      <a16:colId xmlns:a16="http://schemas.microsoft.com/office/drawing/2014/main" val="844623074"/>
                    </a:ext>
                  </a:extLst>
                </a:gridCol>
                <a:gridCol w="625609">
                  <a:extLst>
                    <a:ext uri="{9D8B030D-6E8A-4147-A177-3AD203B41FA5}">
                      <a16:colId xmlns:a16="http://schemas.microsoft.com/office/drawing/2014/main" val="2609146354"/>
                    </a:ext>
                  </a:extLst>
                </a:gridCol>
                <a:gridCol w="625609">
                  <a:extLst>
                    <a:ext uri="{9D8B030D-6E8A-4147-A177-3AD203B41FA5}">
                      <a16:colId xmlns:a16="http://schemas.microsoft.com/office/drawing/2014/main" val="3503354254"/>
                    </a:ext>
                  </a:extLst>
                </a:gridCol>
                <a:gridCol w="625609">
                  <a:extLst>
                    <a:ext uri="{9D8B030D-6E8A-4147-A177-3AD203B41FA5}">
                      <a16:colId xmlns:a16="http://schemas.microsoft.com/office/drawing/2014/main" val="36183939"/>
                    </a:ext>
                  </a:extLst>
                </a:gridCol>
                <a:gridCol w="625609">
                  <a:extLst>
                    <a:ext uri="{9D8B030D-6E8A-4147-A177-3AD203B41FA5}">
                      <a16:colId xmlns:a16="http://schemas.microsoft.com/office/drawing/2014/main" val="3175834083"/>
                    </a:ext>
                  </a:extLst>
                </a:gridCol>
                <a:gridCol w="625609">
                  <a:extLst>
                    <a:ext uri="{9D8B030D-6E8A-4147-A177-3AD203B41FA5}">
                      <a16:colId xmlns:a16="http://schemas.microsoft.com/office/drawing/2014/main" val="881883123"/>
                    </a:ext>
                  </a:extLst>
                </a:gridCol>
                <a:gridCol w="41962">
                  <a:extLst>
                    <a:ext uri="{9D8B030D-6E8A-4147-A177-3AD203B41FA5}">
                      <a16:colId xmlns:a16="http://schemas.microsoft.com/office/drawing/2014/main" val="3598891200"/>
                    </a:ext>
                  </a:extLst>
                </a:gridCol>
                <a:gridCol w="72479">
                  <a:extLst>
                    <a:ext uri="{9D8B030D-6E8A-4147-A177-3AD203B41FA5}">
                      <a16:colId xmlns:a16="http://schemas.microsoft.com/office/drawing/2014/main" val="1599722456"/>
                    </a:ext>
                  </a:extLst>
                </a:gridCol>
              </a:tblGrid>
              <a:tr h="110805">
                <a:tc gridSpan="3">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338121020"/>
                  </a:ext>
                </a:extLst>
              </a:tr>
              <a:tr h="118660">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800" b="1" i="0" u="none" strike="noStrike">
                          <a:solidFill>
                            <a:srgbClr val="000000"/>
                          </a:solidFill>
                          <a:effectLst/>
                          <a:latin typeface="Calibri" panose="020F0502020204030204" pitchFamily="34" charset="0"/>
                        </a:rPr>
                        <a:t>Facteurs prédisposants (d’après HAS)</a:t>
                      </a:r>
                    </a:p>
                  </a:txBody>
                  <a:tcPr marL="4417" marR="4417" marT="4417" marB="31802"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rgbClr val="E2EFDA"/>
                    </a:solidFill>
                  </a:tcPr>
                </a:tc>
                <a:extLst>
                  <a:ext uri="{0D108BD9-81ED-4DB2-BD59-A6C34878D82A}">
                    <a16:rowId xmlns:a16="http://schemas.microsoft.com/office/drawing/2014/main" val="1904970651"/>
                  </a:ext>
                </a:extLst>
              </a:tr>
              <a:tr h="137902">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fr-FR" sz="700" b="0" i="0" u="none" strike="noStrike">
                          <a:solidFill>
                            <a:srgbClr val="000000"/>
                          </a:solidFill>
                          <a:effectLst/>
                          <a:latin typeface="Calibri" panose="020F0502020204030204" pitchFamily="34" charset="0"/>
                        </a:rPr>
                        <a:t>Nombre de résidents ayant chuté</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09730906"/>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&gt;80 ans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82758029"/>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&lt;=80 ans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24826290"/>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Sexe féminin</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71252403"/>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Sexe masculin</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48381604"/>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000000"/>
                          </a:solidFill>
                          <a:effectLst/>
                          <a:latin typeface="Calibri" panose="020F0502020204030204" pitchFamily="34" charset="0"/>
                        </a:rPr>
                        <a:t>Ayant chuté dans les 6 mois précédents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87026585"/>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000000"/>
                          </a:solidFill>
                          <a:effectLst/>
                          <a:latin typeface="Calibri" panose="020F0502020204030204" pitchFamily="34" charset="0"/>
                        </a:rPr>
                        <a:t>N’ayant pas chuté dans les 6 mois précédents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99457537"/>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Avec polymédication (&gt; 4 médicaments)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005680660"/>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Sans polymédication  (&lt;= 4 médicaments)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31611863"/>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000000"/>
                          </a:solidFill>
                          <a:effectLst/>
                          <a:latin typeface="Calibri" panose="020F0502020204030204" pitchFamily="34" charset="0"/>
                        </a:rPr>
                        <a:t>Avec psychotropes (classe </a:t>
                      </a:r>
                      <a:r>
                        <a:rPr lang="fr-FR" sz="700" b="0" i="0" u="none" strike="noStrike">
                          <a:solidFill>
                            <a:srgbClr val="7030A0"/>
                          </a:solidFill>
                          <a:effectLst/>
                          <a:latin typeface="Calibri" panose="020F0502020204030204" pitchFamily="34" charset="0"/>
                        </a:rPr>
                        <a:t>ATC</a:t>
                      </a:r>
                      <a:r>
                        <a:rPr lang="fr-FR" sz="700" b="0" i="0" u="none" strike="noStrike">
                          <a:solidFill>
                            <a:srgbClr val="000000"/>
                          </a:solidFill>
                          <a:effectLst/>
                          <a:latin typeface="Calibri" panose="020F0502020204030204" pitchFamily="34" charset="0"/>
                        </a:rPr>
                        <a:t> N05) </a:t>
                      </a:r>
                      <a:r>
                        <a:rPr lang="fr-FR" sz="700" b="0" i="0" u="none" strike="noStrike">
                          <a:solidFill>
                            <a:srgbClr val="7030A0"/>
                          </a:solidFill>
                          <a:effectLst/>
                          <a:latin typeface="Calibri" panose="020F0502020204030204" pitchFamily="34" charset="0"/>
                        </a:rPr>
                        <a:t>(1)</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01623923"/>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000000"/>
                          </a:solidFill>
                          <a:effectLst/>
                          <a:latin typeface="Calibri" panose="020F0502020204030204" pitchFamily="34" charset="0"/>
                        </a:rPr>
                        <a:t>Sans psychotropes (sans classe ATC N05)</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077614316"/>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000000"/>
                          </a:solidFill>
                          <a:effectLst/>
                          <a:latin typeface="Calibri" panose="020F0502020204030204" pitchFamily="34" charset="0"/>
                        </a:rPr>
                        <a:t>Avec diurétiques (classe ATC C03)</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21089548"/>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000000"/>
                          </a:solidFill>
                          <a:effectLst/>
                          <a:latin typeface="Calibri" panose="020F0502020204030204" pitchFamily="34" charset="0"/>
                        </a:rPr>
                        <a:t>Sans diurétiques (sans classe ATC C03)</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90988356"/>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Avec hypotension orthostatique</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26931932"/>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Sans hypotension orthostatique</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019107254"/>
                  </a:ext>
                </a:extLst>
              </a:tr>
              <a:tr h="110805">
                <a:tc>
                  <a:txBody>
                    <a:bodyPr/>
                    <a:lstStyle/>
                    <a:p>
                      <a:pPr algn="l" fontAlgn="b"/>
                      <a:endParaRPr lang="en-US" sz="800" b="0" i="0" u="none" strike="noStrike">
                        <a:solidFill>
                          <a:srgbClr val="7030A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7030A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7030A0"/>
                          </a:solidFill>
                          <a:effectLst/>
                          <a:latin typeface="Calibri" panose="020F0502020204030204" pitchFamily="34" charset="0"/>
                        </a:rPr>
                        <a:t>Avec troubles cognitifs (2)</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82975636"/>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Sans troubles cognitifs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64446066"/>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Avec dénutrition sévère</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53887011"/>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Sans dénutrition sévère</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456603355"/>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615152660"/>
                  </a:ext>
                </a:extLst>
              </a:tr>
              <a:tr h="110805">
                <a:tc gridSpan="3">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371858713"/>
                  </a:ext>
                </a:extLst>
              </a:tr>
              <a:tr h="118660">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fr-FR" sz="800" b="1" i="0" u="none" strike="noStrike">
                          <a:solidFill>
                            <a:schemeClr val="tx1"/>
                          </a:solidFill>
                          <a:effectLst/>
                          <a:latin typeface="Calibri" panose="020F0502020204030204" pitchFamily="34" charset="0"/>
                        </a:rPr>
                        <a:t>Evaluation du risque de chute </a:t>
                      </a:r>
                    </a:p>
                  </a:txBody>
                  <a:tcPr marL="4417" marR="4417" marT="4417" marB="31802"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rgbClr val="E2EFDA"/>
                    </a:solidFill>
                  </a:tcPr>
                </a:tc>
                <a:extLst>
                  <a:ext uri="{0D108BD9-81ED-4DB2-BD59-A6C34878D82A}">
                    <a16:rowId xmlns:a16="http://schemas.microsoft.com/office/drawing/2014/main" val="3085275578"/>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7030A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7030A0"/>
                          </a:solidFill>
                          <a:effectLst/>
                          <a:latin typeface="Calibri" panose="020F0502020204030204" pitchFamily="34" charset="0"/>
                        </a:rPr>
                        <a:t>Test le plus souvent utilisé dans évaluation (3)   : </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9826569"/>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867790235"/>
                  </a:ext>
                </a:extLst>
              </a:tr>
              <a:tr h="110805">
                <a:tc gridSpan="3">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532392897"/>
                  </a:ext>
                </a:extLst>
              </a:tr>
              <a:tr h="118660">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800" b="1" i="0" u="none" strike="noStrike">
                          <a:solidFill>
                            <a:srgbClr val="7030A0"/>
                          </a:solidFill>
                          <a:effectLst/>
                          <a:latin typeface="Calibri" panose="020F0502020204030204" pitchFamily="34" charset="0"/>
                        </a:rPr>
                        <a:t>Lieu de chute (4)</a:t>
                      </a:r>
                    </a:p>
                  </a:txBody>
                  <a:tcPr marL="4417" marR="4417" marT="4417" marB="31802"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rgbClr val="E2EFDA"/>
                    </a:solidFill>
                  </a:tcPr>
                </a:tc>
                <a:extLst>
                  <a:ext uri="{0D108BD9-81ED-4DB2-BD59-A6C34878D82A}">
                    <a16:rowId xmlns:a16="http://schemas.microsoft.com/office/drawing/2014/main" val="1654270989"/>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Nombre de chutes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58463808"/>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Chambre</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26120234"/>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Salle de bains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54486159"/>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Couloir</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37794646"/>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Extérieur</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10625952"/>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Autres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37856943"/>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547534182"/>
                  </a:ext>
                </a:extLst>
              </a:tr>
              <a:tr h="110805">
                <a:tc gridSpan="3">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147800122"/>
                  </a:ext>
                </a:extLst>
              </a:tr>
              <a:tr h="118660">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800" b="1" i="0" u="none" strike="noStrike">
                          <a:solidFill>
                            <a:srgbClr val="7030A0"/>
                          </a:solidFill>
                          <a:effectLst/>
                          <a:latin typeface="Calibri" panose="020F0502020204030204" pitchFamily="34" charset="0"/>
                        </a:rPr>
                        <a:t>Horaire de chute (5)</a:t>
                      </a:r>
                    </a:p>
                  </a:txBody>
                  <a:tcPr marL="4417" marR="4417" marT="4417" marB="31802"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rgbClr val="E2EFDA"/>
                    </a:solidFill>
                  </a:tcPr>
                </a:tc>
                <a:extLst>
                  <a:ext uri="{0D108BD9-81ED-4DB2-BD59-A6C34878D82A}">
                    <a16:rowId xmlns:a16="http://schemas.microsoft.com/office/drawing/2014/main" val="3519988839"/>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Nombre de chutes</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11068316"/>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6H00 - 13H00</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37477557"/>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13H00 - 18H00</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69406110"/>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18H00 - 23H00</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91399432"/>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23H00 - 6H00</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08630299"/>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925941003"/>
                  </a:ext>
                </a:extLst>
              </a:tr>
              <a:tr h="110805">
                <a:tc gridSpan="3">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507813000"/>
                  </a:ext>
                </a:extLst>
              </a:tr>
              <a:tr h="118660">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800" b="1" i="0" u="none" strike="noStrike">
                          <a:solidFill>
                            <a:srgbClr val="000000"/>
                          </a:solidFill>
                          <a:effectLst/>
                          <a:latin typeface="Calibri" panose="020F0502020204030204" pitchFamily="34" charset="0"/>
                        </a:rPr>
                        <a:t>Nutrition</a:t>
                      </a:r>
                    </a:p>
                  </a:txBody>
                  <a:tcPr marL="4417" marR="4417" marT="4417" marB="31802"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rgbClr val="E2EFDA"/>
                    </a:solidFill>
                  </a:tcPr>
                </a:tc>
                <a:extLst>
                  <a:ext uri="{0D108BD9-81ED-4DB2-BD59-A6C34878D82A}">
                    <a16:rowId xmlns:a16="http://schemas.microsoft.com/office/drawing/2014/main" val="3092506815"/>
                  </a:ext>
                </a:extLst>
              </a:tr>
              <a:tr h="17487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Oui / Non</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fr-FR" sz="700" b="0" i="0" u="none" strike="noStrike">
                          <a:solidFill>
                            <a:srgbClr val="000000"/>
                          </a:solidFill>
                          <a:effectLst/>
                          <a:latin typeface="Calibri" panose="020F0502020204030204" pitchFamily="34" charset="0"/>
                        </a:rPr>
                        <a:t>Nombre de résidents parmi les résidents entrés dans l'année</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23022438"/>
                  </a:ext>
                </a:extLst>
              </a:tr>
              <a:tr h="17487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000000"/>
                          </a:solidFill>
                          <a:effectLst/>
                          <a:latin typeface="Calibri" panose="020F0502020204030204" pitchFamily="34" charset="0"/>
                        </a:rPr>
                        <a:t>Bilan systématique de l’état bucco-dentaire à l'entrée (grille OAG par exemple)</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71046973"/>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000000"/>
                          </a:solidFill>
                          <a:effectLst/>
                          <a:latin typeface="Calibri" panose="020F0502020204030204" pitchFamily="34" charset="0"/>
                        </a:rPr>
                        <a:t>Bilan nutritionnel systématique à l’entrée</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71091200"/>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7">
                  <a:txBody>
                    <a:bodyPr/>
                    <a:lstStyle/>
                    <a:p>
                      <a:pPr algn="ctr"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92494276"/>
                  </a:ext>
                </a:extLst>
              </a:tr>
              <a:tr h="17487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fr-FR" sz="700" b="0" i="0" u="none" strike="noStrike">
                          <a:solidFill>
                            <a:srgbClr val="000000"/>
                          </a:solidFill>
                          <a:effectLst/>
                          <a:latin typeface="Calibri" panose="020F0502020204030204" pitchFamily="34" charset="0"/>
                        </a:rPr>
                        <a:t>Nombre de résidents parmi les résidents présents au 31/12</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6350" cap="flat" cmpd="sng" algn="ctr">
                      <a:solidFill>
                        <a:srgbClr val="FFFFFF"/>
                      </a:solidFill>
                      <a:prstDash val="solid"/>
                      <a:round/>
                      <a:headEnd type="none" w="med" len="med"/>
                      <a:tailEnd type="none" w="med" len="med"/>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51561965"/>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7030A0"/>
                          </a:solidFill>
                          <a:effectLst/>
                          <a:latin typeface="Calibri" panose="020F0502020204030204" pitchFamily="34" charset="0"/>
                        </a:rPr>
                        <a:t>Bénéficiant d'une pesée mensuelle (6)</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42149407"/>
                  </a:ext>
                </a:extLst>
              </a:tr>
              <a:tr h="112246">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000000"/>
                          </a:solidFill>
                          <a:effectLst/>
                          <a:latin typeface="Calibri" panose="020F0502020204030204" pitchFamily="34" charset="0"/>
                        </a:rPr>
                        <a:t>Ayant bénéficié d’un bilan nutritionnel dans l’année</a:t>
                      </a:r>
                      <a:r>
                        <a:rPr lang="fr-FR" sz="600" b="0" i="0" u="none" strike="noStrike">
                          <a:solidFill>
                            <a:srgbClr val="000000"/>
                          </a:solidFill>
                          <a:effectLst/>
                          <a:latin typeface="Calibri" panose="020F0502020204030204" pitchFamily="34" charset="0"/>
                        </a:rPr>
                        <a:t> </a:t>
                      </a:r>
                      <a:endParaRPr lang="fr-FR"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73561787"/>
                  </a:ext>
                </a:extLst>
              </a:tr>
              <a:tr h="128282">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700" b="0" i="0" u="none" strike="noStrike">
                          <a:solidFill>
                            <a:srgbClr val="000000"/>
                          </a:solidFill>
                          <a:effectLst/>
                          <a:latin typeface="Calibri" panose="020F0502020204030204" pitchFamily="34" charset="0"/>
                        </a:rPr>
                        <a:t>Ayant bénéficié d’un dosage de l’albumine dans l’année</a:t>
                      </a:r>
                      <a:r>
                        <a:rPr lang="fr-FR" sz="600" b="0" i="0" u="none" strike="noStrike">
                          <a:solidFill>
                            <a:srgbClr val="000000"/>
                          </a:solidFill>
                          <a:effectLst/>
                          <a:latin typeface="Calibri" panose="020F0502020204030204" pitchFamily="34" charset="0"/>
                        </a:rPr>
                        <a:t> </a:t>
                      </a:r>
                      <a:endParaRPr lang="fr-FR"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496920567"/>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7030A0"/>
                          </a:solidFill>
                          <a:effectLst/>
                          <a:latin typeface="Calibri" panose="020F0502020204030204" pitchFamily="34" charset="0"/>
                        </a:rPr>
                        <a:t>Soins dentaires réalisés (7)</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4">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1792492"/>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Dans l’établissement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88506323"/>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En cabinet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53968093"/>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En hôpital</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31283098"/>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700" b="0" i="0" u="none" strike="noStrike">
                          <a:solidFill>
                            <a:srgbClr val="000000"/>
                          </a:solidFill>
                          <a:effectLst/>
                          <a:latin typeface="Calibri" panose="020F0502020204030204" pitchFamily="34" charset="0"/>
                        </a:rPr>
                        <a:t>Autre lieu</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7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700" b="0" i="0" u="none" strike="noStrike">
                          <a:solidFill>
                            <a:srgbClr val="000000"/>
                          </a:solidFill>
                          <a:effectLst/>
                          <a:latin typeface="Calibri" panose="020F0502020204030204" pitchFamily="34" charset="0"/>
                        </a:rPr>
                        <a:t>-</a:t>
                      </a:r>
                    </a:p>
                  </a:txBody>
                  <a:tcPr marL="4417" marR="4417" marT="4417" marB="318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38950849"/>
                  </a:ext>
                </a:extLst>
              </a:tr>
              <a:tr h="110805">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417" marR="4417" marT="4417" marB="31802"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w="12700" cap="flat" cmpd="sng" algn="ctr">
                      <a:solidFill>
                        <a:srgbClr val="A9D08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46038403"/>
                  </a:ext>
                </a:extLst>
              </a:tr>
              <a:tr h="110805">
                <a:tc gridSpan="3">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417" marR="4417" marT="4417" marB="31802"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34346690"/>
                  </a:ext>
                </a:extLst>
              </a:tr>
            </a:tbl>
          </a:graphicData>
        </a:graphic>
      </p:graphicFrame>
      <p:grpSp>
        <p:nvGrpSpPr>
          <p:cNvPr id="3" name="Groupe 2">
            <a:extLst>
              <a:ext uri="{FF2B5EF4-FFF2-40B4-BE49-F238E27FC236}">
                <a16:creationId xmlns:a16="http://schemas.microsoft.com/office/drawing/2014/main" id="{89AAEB95-7389-F2A5-4131-21D7C5C53CCC}"/>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1EB43DBC-5368-9221-27E7-775EAD93899D}"/>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D3C1B7AF-7F25-A50D-38E3-134146A0E9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115190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B25CE-D6B1-F48E-C791-E89275865B16}"/>
            </a:ext>
          </a:extLst>
        </p:cNvPr>
        <p:cNvGrpSpPr/>
        <p:nvPr/>
      </p:nvGrpSpPr>
      <p:grpSpPr>
        <a:xfrm>
          <a:off x="0" y="0"/>
          <a:ext cx="0" cy="0"/>
          <a:chOff x="0" y="0"/>
          <a:chExt cx="0" cy="0"/>
        </a:xfrm>
      </p:grpSpPr>
      <mc:AlternateContent xmlns:mc="http://schemas.openxmlformats.org/markup-compatibility/2006" xmlns:pslz="http://schemas.microsoft.com/office/powerpoint/2016/slidezoom">
        <mc:Choice Requires="pslz">
          <p:graphicFrame>
            <p:nvGraphicFramePr>
              <p:cNvPr id="54" name="Zoom de diapositive 53">
                <a:extLst>
                  <a:ext uri="{FF2B5EF4-FFF2-40B4-BE49-F238E27FC236}">
                    <a16:creationId xmlns:a16="http://schemas.microsoft.com/office/drawing/2014/main" id="{7268B5DD-1D2D-76F3-01C1-69017FE418D0}"/>
                  </a:ext>
                </a:extLst>
              </p:cNvPr>
              <p:cNvGraphicFramePr>
                <a:graphicFrameLocks noChangeAspect="1"/>
              </p:cNvGraphicFramePr>
              <p:nvPr>
                <p:extLst>
                  <p:ext uri="{D42A27DB-BD31-4B8C-83A1-F6EECF244321}">
                    <p14:modId xmlns:p14="http://schemas.microsoft.com/office/powerpoint/2010/main" val="2628949695"/>
                  </p:ext>
                </p:extLst>
              </p:nvPr>
            </p:nvGraphicFramePr>
            <p:xfrm>
              <a:off x="4631631" y="9880589"/>
              <a:ext cx="2510957" cy="4064000"/>
            </p:xfrm>
            <a:graphic>
              <a:graphicData uri="http://schemas.microsoft.com/office/powerpoint/2016/slidezoom">
                <pslz:sldZm>
                  <pslz:sldZmObj sldId="262" cId="2237243960">
                    <pslz:zmPr id="{FCAC5BA2-F211-48BE-A4F9-04A6D801C1ED}" returnToParent="0" transitionDur="1000">
                      <p166:blipFill xmlns:p166="http://schemas.microsoft.com/office/powerpoint/2016/6/main">
                        <a:blip r:embed="rId3"/>
                        <a:stretch>
                          <a:fillRect/>
                        </a:stretch>
                      </p166:blipFill>
                      <p166:spPr xmlns:p166="http://schemas.microsoft.com/office/powerpoint/2016/6/main">
                        <a:xfrm>
                          <a:off x="0" y="0"/>
                          <a:ext cx="2510957" cy="4064000"/>
                        </a:xfrm>
                        <a:prstGeom prst="rect">
                          <a:avLst/>
                        </a:prstGeom>
                        <a:ln w="3175">
                          <a:solidFill>
                            <a:prstClr val="ltGray"/>
                          </a:solidFill>
                        </a:ln>
                      </p166:spPr>
                    </pslz:zmPr>
                  </pslz:sldZmObj>
                </pslz:sldZm>
              </a:graphicData>
            </a:graphic>
          </p:graphicFrame>
        </mc:Choice>
        <mc:Fallback xmlns="">
          <p:pic>
            <p:nvPicPr>
              <p:cNvPr id="54" name="Zoom de diapositive 53">
                <a:hlinkClick r:id="rId5" action="ppaction://hlinksldjump"/>
                <a:extLst>
                  <a:ext uri="{FF2B5EF4-FFF2-40B4-BE49-F238E27FC236}">
                    <a16:creationId xmlns:a16="http://schemas.microsoft.com/office/drawing/2014/main" id="{7268B5DD-1D2D-76F3-01C1-69017FE418D0}"/>
                  </a:ext>
                </a:extLst>
              </p:cNvPr>
              <p:cNvPicPr>
                <a:picLocks noGrp="1" noRot="1" noChangeAspect="1" noMove="1" noResize="1" noEditPoints="1" noAdjustHandles="1" noChangeArrowheads="1" noChangeShapeType="1"/>
              </p:cNvPicPr>
              <p:nvPr/>
            </p:nvPicPr>
            <p:blipFill>
              <a:blip r:embed="rId6"/>
              <a:stretch>
                <a:fillRect/>
              </a:stretch>
            </p:blipFill>
            <p:spPr>
              <a:xfrm>
                <a:off x="4631631" y="9880589"/>
                <a:ext cx="2510957" cy="4064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2" name="Zoom de diapositive 51">
                <a:extLst>
                  <a:ext uri="{FF2B5EF4-FFF2-40B4-BE49-F238E27FC236}">
                    <a16:creationId xmlns:a16="http://schemas.microsoft.com/office/drawing/2014/main" id="{3D1483A1-6A96-7867-655A-97BC4AEFE86A}"/>
                  </a:ext>
                </a:extLst>
              </p:cNvPr>
              <p:cNvGraphicFramePr>
                <a:graphicFrameLocks noChangeAspect="1"/>
              </p:cNvGraphicFramePr>
              <p:nvPr>
                <p:extLst>
                  <p:ext uri="{D42A27DB-BD31-4B8C-83A1-F6EECF244321}">
                    <p14:modId xmlns:p14="http://schemas.microsoft.com/office/powerpoint/2010/main" val="4150058889"/>
                  </p:ext>
                </p:extLst>
              </p:nvPr>
            </p:nvGraphicFramePr>
            <p:xfrm>
              <a:off x="1180502" y="9932367"/>
              <a:ext cx="2510957" cy="4064000"/>
            </p:xfrm>
            <a:graphic>
              <a:graphicData uri="http://schemas.microsoft.com/office/powerpoint/2016/slidezoom">
                <pslz:sldZm>
                  <pslz:sldZmObj sldId="261" cId="1756870202">
                    <pslz:zmPr id="{A250795D-1FF9-41FF-9E01-B46150F48C0E}" returnToParent="0" transitionDur="1000">
                      <p166:blipFill xmlns:p166="http://schemas.microsoft.com/office/powerpoint/2016/6/main">
                        <a:blip r:embed="rId7"/>
                        <a:stretch>
                          <a:fillRect/>
                        </a:stretch>
                      </p166:blipFill>
                      <p166:spPr xmlns:p166="http://schemas.microsoft.com/office/powerpoint/2016/6/main">
                        <a:xfrm>
                          <a:off x="0" y="0"/>
                          <a:ext cx="2510957" cy="4064000"/>
                        </a:xfrm>
                        <a:prstGeom prst="rect">
                          <a:avLst/>
                        </a:prstGeom>
                        <a:ln w="3175">
                          <a:solidFill>
                            <a:prstClr val="ltGray"/>
                          </a:solidFill>
                        </a:ln>
                      </p166:spPr>
                    </pslz:zmPr>
                  </pslz:sldZmObj>
                </pslz:sldZm>
              </a:graphicData>
            </a:graphic>
          </p:graphicFrame>
        </mc:Choice>
        <mc:Fallback xmlns="">
          <p:pic>
            <p:nvPicPr>
              <p:cNvPr id="52" name="Zoom de diapositive 51">
                <a:hlinkClick r:id="rId8" action="ppaction://hlinksldjump"/>
                <a:extLst>
                  <a:ext uri="{FF2B5EF4-FFF2-40B4-BE49-F238E27FC236}">
                    <a16:creationId xmlns:a16="http://schemas.microsoft.com/office/drawing/2014/main" id="{3D1483A1-6A96-7867-655A-97BC4AEFE86A}"/>
                  </a:ext>
                </a:extLst>
              </p:cNvPr>
              <p:cNvPicPr>
                <a:picLocks noGrp="1" noRot="1" noChangeAspect="1" noMove="1" noResize="1" noEditPoints="1" noAdjustHandles="1" noChangeArrowheads="1" noChangeShapeType="1"/>
              </p:cNvPicPr>
              <p:nvPr/>
            </p:nvPicPr>
            <p:blipFill>
              <a:blip r:embed="rId9"/>
              <a:stretch>
                <a:fillRect/>
              </a:stretch>
            </p:blipFill>
            <p:spPr>
              <a:xfrm>
                <a:off x="1180502" y="9932367"/>
                <a:ext cx="2510957" cy="4064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6" name="Zoom de diapositive 45">
                <a:extLst>
                  <a:ext uri="{FF2B5EF4-FFF2-40B4-BE49-F238E27FC236}">
                    <a16:creationId xmlns:a16="http://schemas.microsoft.com/office/drawing/2014/main" id="{A8579CCE-74F3-5ED5-7F70-20A8E6B13148}"/>
                  </a:ext>
                </a:extLst>
              </p:cNvPr>
              <p:cNvGraphicFramePr>
                <a:graphicFrameLocks noChangeAspect="1"/>
              </p:cNvGraphicFramePr>
              <p:nvPr>
                <p:extLst>
                  <p:ext uri="{D42A27DB-BD31-4B8C-83A1-F6EECF244321}">
                    <p14:modId xmlns:p14="http://schemas.microsoft.com/office/powerpoint/2010/main" val="2919757245"/>
                  </p:ext>
                </p:extLst>
              </p:nvPr>
            </p:nvGraphicFramePr>
            <p:xfrm>
              <a:off x="8092181" y="5193963"/>
              <a:ext cx="2510959" cy="4064000"/>
            </p:xfrm>
            <a:graphic>
              <a:graphicData uri="http://schemas.microsoft.com/office/powerpoint/2016/slidezoom">
                <pslz:sldZm>
                  <pslz:sldZmObj sldId="260" cId="549748926">
                    <pslz:zmPr id="{CF79C05D-2B39-4038-BD59-144C5F79D064}" returnToParent="0" transitionDur="1000">
                      <p166:blipFill xmlns:p166="http://schemas.microsoft.com/office/powerpoint/2016/6/main">
                        <a:blip r:embed="rId10"/>
                        <a:stretch>
                          <a:fillRect/>
                        </a:stretch>
                      </p166:blipFill>
                      <p166:spPr xmlns:p166="http://schemas.microsoft.com/office/powerpoint/2016/6/main">
                        <a:xfrm>
                          <a:off x="0" y="0"/>
                          <a:ext cx="2510959" cy="4064000"/>
                        </a:xfrm>
                        <a:prstGeom prst="rect">
                          <a:avLst/>
                        </a:prstGeom>
                        <a:ln w="3175">
                          <a:solidFill>
                            <a:prstClr val="ltGray"/>
                          </a:solidFill>
                        </a:ln>
                      </p166:spPr>
                    </pslz:zmPr>
                  </pslz:sldZmObj>
                </pslz:sldZm>
              </a:graphicData>
            </a:graphic>
          </p:graphicFrame>
        </mc:Choice>
        <mc:Fallback xmlns="">
          <p:pic>
            <p:nvPicPr>
              <p:cNvPr id="46" name="Zoom de diapositive 45">
                <a:hlinkClick r:id="rId11" action="ppaction://hlinksldjump"/>
                <a:extLst>
                  <a:ext uri="{FF2B5EF4-FFF2-40B4-BE49-F238E27FC236}">
                    <a16:creationId xmlns:a16="http://schemas.microsoft.com/office/drawing/2014/main" id="{A8579CCE-74F3-5ED5-7F70-20A8E6B13148}"/>
                  </a:ext>
                </a:extLst>
              </p:cNvPr>
              <p:cNvPicPr>
                <a:picLocks noGrp="1" noRot="1" noChangeAspect="1" noMove="1" noResize="1" noEditPoints="1" noAdjustHandles="1" noChangeArrowheads="1" noChangeShapeType="1"/>
              </p:cNvPicPr>
              <p:nvPr/>
            </p:nvPicPr>
            <p:blipFill>
              <a:blip r:embed="rId12"/>
              <a:stretch>
                <a:fillRect/>
              </a:stretch>
            </p:blipFill>
            <p:spPr>
              <a:xfrm>
                <a:off x="8092181" y="5193963"/>
                <a:ext cx="2510959" cy="40640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4" name="Zoom de diapositive 43">
                <a:extLst>
                  <a:ext uri="{FF2B5EF4-FFF2-40B4-BE49-F238E27FC236}">
                    <a16:creationId xmlns:a16="http://schemas.microsoft.com/office/drawing/2014/main" id="{D1445A3B-B044-BCF7-F7AF-C0EEE6F20792}"/>
                  </a:ext>
                </a:extLst>
              </p:cNvPr>
              <p:cNvGraphicFramePr>
                <a:graphicFrameLocks noChangeAspect="1"/>
              </p:cNvGraphicFramePr>
              <p:nvPr>
                <p:extLst>
                  <p:ext uri="{D42A27DB-BD31-4B8C-83A1-F6EECF244321}">
                    <p14:modId xmlns:p14="http://schemas.microsoft.com/office/powerpoint/2010/main" val="1866427836"/>
                  </p:ext>
                </p:extLst>
              </p:nvPr>
            </p:nvGraphicFramePr>
            <p:xfrm>
              <a:off x="4633890" y="5199910"/>
              <a:ext cx="2515861" cy="4323650"/>
            </p:xfrm>
            <a:graphic>
              <a:graphicData uri="http://schemas.microsoft.com/office/powerpoint/2016/slidezoom">
                <pslz:sldZm>
                  <pslz:sldZmObj sldId="259" cId="546613483">
                    <pslz:zmPr id="{70582278-2EAB-49C9-9AEA-7F4F2366ECAE}" returnToParent="0" transitionDur="1000">
                      <p166:blipFill xmlns:p166="http://schemas.microsoft.com/office/powerpoint/2016/6/main">
                        <a:blip r:embed="rId13"/>
                        <a:stretch>
                          <a:fillRect/>
                        </a:stretch>
                      </p166:blipFill>
                      <p166:spPr xmlns:p166="http://schemas.microsoft.com/office/powerpoint/2016/6/main">
                        <a:xfrm>
                          <a:off x="0" y="0"/>
                          <a:ext cx="2515861" cy="4323650"/>
                        </a:xfrm>
                        <a:prstGeom prst="rect">
                          <a:avLst/>
                        </a:prstGeom>
                        <a:ln w="3175">
                          <a:solidFill>
                            <a:prstClr val="ltGray"/>
                          </a:solidFill>
                        </a:ln>
                      </p166:spPr>
                    </pslz:zmPr>
                  </pslz:sldZmObj>
                </pslz:sldZm>
              </a:graphicData>
            </a:graphic>
          </p:graphicFrame>
        </mc:Choice>
        <mc:Fallback xmlns="">
          <p:pic>
            <p:nvPicPr>
              <p:cNvPr id="44" name="Zoom de diapositive 43">
                <a:hlinkClick r:id="rId14" action="ppaction://hlinksldjump"/>
                <a:extLst>
                  <a:ext uri="{FF2B5EF4-FFF2-40B4-BE49-F238E27FC236}">
                    <a16:creationId xmlns:a16="http://schemas.microsoft.com/office/drawing/2014/main" id="{D1445A3B-B044-BCF7-F7AF-C0EEE6F20792}"/>
                  </a:ext>
                </a:extLst>
              </p:cNvPr>
              <p:cNvPicPr>
                <a:picLocks noGrp="1" noRot="1" noChangeAspect="1" noMove="1" noResize="1" noEditPoints="1" noAdjustHandles="1" noChangeArrowheads="1" noChangeShapeType="1"/>
              </p:cNvPicPr>
              <p:nvPr/>
            </p:nvPicPr>
            <p:blipFill>
              <a:blip r:embed="rId15"/>
              <a:stretch>
                <a:fillRect/>
              </a:stretch>
            </p:blipFill>
            <p:spPr>
              <a:xfrm>
                <a:off x="4633890" y="5199910"/>
                <a:ext cx="2515861" cy="43236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40" name="Zoom de diapositive 39">
                <a:extLst>
                  <a:ext uri="{FF2B5EF4-FFF2-40B4-BE49-F238E27FC236}">
                    <a16:creationId xmlns:a16="http://schemas.microsoft.com/office/drawing/2014/main" id="{7C081F4F-0CE4-4511-F3F5-B496A6EB1588}"/>
                  </a:ext>
                </a:extLst>
              </p:cNvPr>
              <p:cNvGraphicFramePr>
                <a:graphicFrameLocks/>
              </p:cNvGraphicFramePr>
              <p:nvPr>
                <p:extLst>
                  <p:ext uri="{D42A27DB-BD31-4B8C-83A1-F6EECF244321}">
                    <p14:modId xmlns:p14="http://schemas.microsoft.com/office/powerpoint/2010/main" val="1916231670"/>
                  </p:ext>
                </p:extLst>
              </p:nvPr>
            </p:nvGraphicFramePr>
            <p:xfrm>
              <a:off x="1176500" y="5193963"/>
              <a:ext cx="2514958" cy="4064000"/>
            </p:xfrm>
            <a:graphic>
              <a:graphicData uri="http://schemas.microsoft.com/office/powerpoint/2016/slidezoom">
                <pslz:sldZm>
                  <pslz:sldZmObj sldId="258" cId="1276160258">
                    <pslz:zmPr id="{42524C16-C5FE-4C75-9558-6FBEFBB59C8B}" returnToParent="0" transitionDur="1000">
                      <p166:blipFill xmlns:p166="http://schemas.microsoft.com/office/powerpoint/2016/6/main">
                        <a:blip r:embed="rId16"/>
                        <a:stretch>
                          <a:fillRect/>
                        </a:stretch>
                      </p166:blipFill>
                      <p166:spPr xmlns:p166="http://schemas.microsoft.com/office/powerpoint/2016/6/main">
                        <a:xfrm>
                          <a:off x="0" y="0"/>
                          <a:ext cx="2514958" cy="4064000"/>
                        </a:xfrm>
                        <a:prstGeom prst="rect">
                          <a:avLst/>
                        </a:prstGeom>
                        <a:ln w="3175">
                          <a:solidFill>
                            <a:prstClr val="ltGray"/>
                          </a:solidFill>
                        </a:ln>
                      </p166:spPr>
                    </pslz:zmPr>
                  </pslz:sldZmObj>
                </pslz:sldZm>
              </a:graphicData>
            </a:graphic>
          </p:graphicFrame>
        </mc:Choice>
        <mc:Fallback xmlns="">
          <p:pic>
            <p:nvPicPr>
              <p:cNvPr id="40" name="Zoom de diapositive 39">
                <a:hlinkClick r:id="rId17" action="ppaction://hlinksldjump"/>
                <a:extLst>
                  <a:ext uri="{FF2B5EF4-FFF2-40B4-BE49-F238E27FC236}">
                    <a16:creationId xmlns:a16="http://schemas.microsoft.com/office/drawing/2014/main" id="{7C081F4F-0CE4-4511-F3F5-B496A6EB1588}"/>
                  </a:ext>
                </a:extLst>
              </p:cNvPr>
              <p:cNvPicPr>
                <a:picLocks noGrp="1" noRot="1" noChangeAspect="1" noMove="1" noResize="1" noEditPoints="1" noAdjustHandles="1" noChangeArrowheads="1" noChangeShapeType="1"/>
              </p:cNvPicPr>
              <p:nvPr/>
            </p:nvPicPr>
            <p:blipFill>
              <a:blip r:embed="rId18"/>
              <a:stretch>
                <a:fillRect/>
              </a:stretch>
            </p:blipFill>
            <p:spPr>
              <a:xfrm>
                <a:off x="1176500" y="5193963"/>
                <a:ext cx="2514958" cy="4064000"/>
              </a:xfrm>
              <a:prstGeom prst="rect">
                <a:avLst/>
              </a:prstGeom>
              <a:ln w="3175">
                <a:solidFill>
                  <a:prstClr val="ltGray"/>
                </a:solidFill>
              </a:ln>
            </p:spPr>
          </p:pic>
        </mc:Fallback>
      </mc:AlternateContent>
      <p:pic>
        <p:nvPicPr>
          <p:cNvPr id="8" name="Picture 2">
            <a:extLst>
              <a:ext uri="{FF2B5EF4-FFF2-40B4-BE49-F238E27FC236}">
                <a16:creationId xmlns:a16="http://schemas.microsoft.com/office/drawing/2014/main" id="{7A9E69A7-9EFB-6528-81E9-DEAA919D796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4C60E6C-1501-364A-E7C8-68220DEE9F45}"/>
              </a:ext>
            </a:extLst>
          </p:cNvPr>
          <p:cNvSpPr txBox="1"/>
          <p:nvPr/>
        </p:nvSpPr>
        <p:spPr>
          <a:xfrm>
            <a:off x="531778" y="2441557"/>
            <a:ext cx="11128442" cy="892552"/>
          </a:xfrm>
          <a:prstGeom prst="rect">
            <a:avLst/>
          </a:prstGeom>
          <a:noFill/>
        </p:spPr>
        <p:txBody>
          <a:bodyPr wrap="square" rtlCol="0">
            <a:spAutoFit/>
          </a:bodyPr>
          <a:lstStyle/>
          <a:p>
            <a:pPr algn="just"/>
            <a:r>
              <a:rPr lang="fr-FR" sz="1300">
                <a:solidFill>
                  <a:srgbClr val="000000"/>
                </a:solidFill>
                <a:latin typeface="Aptos" panose="020B0004020202020204" pitchFamily="34" charset="0"/>
              </a:rPr>
              <a:t>Chaque médecin coordonnateur et chaque directeur d'EHPAD doivent posséder un compte attaché à une adresse </a:t>
            </a:r>
            <a:r>
              <a:rPr lang="fr-FR" sz="1300" b="1" dirty="0">
                <a:solidFill>
                  <a:srgbClr val="000000"/>
                </a:solidFill>
                <a:latin typeface="Aptos" panose="020B0004020202020204" pitchFamily="34" charset="0"/>
              </a:rPr>
              <a:t>email nominative professionnelle</a:t>
            </a:r>
            <a:r>
              <a:rPr lang="fr-FR" sz="1300" dirty="0">
                <a:solidFill>
                  <a:srgbClr val="000000"/>
                </a:solidFill>
                <a:latin typeface="Aptos" panose="020B0004020202020204" pitchFamily="34" charset="0"/>
              </a:rPr>
              <a:t> pour accéder au portail de dépôt RAMA dans le SIDOBA.</a:t>
            </a:r>
          </a:p>
          <a:p>
            <a:pPr algn="just"/>
            <a:r>
              <a:rPr lang="fr-FR" sz="1300">
                <a:solidFill>
                  <a:srgbClr val="000000"/>
                </a:solidFill>
                <a:latin typeface="Aptos" panose="020B0004020202020204" pitchFamily="34" charset="0"/>
              </a:rPr>
              <a:t> </a:t>
            </a:r>
          </a:p>
          <a:p>
            <a:pPr fontAlgn="base"/>
            <a:r>
              <a:rPr lang="fr-FR" sz="1300">
                <a:solidFill>
                  <a:srgbClr val="000000"/>
                </a:solidFill>
                <a:latin typeface="Aptos" panose="020B0004020202020204" pitchFamily="34" charset="0"/>
              </a:rPr>
              <a:t>Comme indiqué dans l’étape 1 de la capture d’écran ci-après, ce compte peut être créé sur le site de la CNSA à l’adresse suivante : </a:t>
            </a:r>
            <a:r>
              <a:rPr lang="fr-FR" sz="1300" u="sng">
                <a:latin typeface="Aptos" panose="020B0004020202020204" pitchFamily="34" charset="0"/>
                <a:hlinkClick r:id="rId20">
                  <a:extLst>
                    <a:ext uri="{A12FA001-AC4F-418D-AE19-62706E023703}">
                      <ahyp:hlinkClr xmlns:ahyp="http://schemas.microsoft.com/office/drawing/2018/hyperlinkcolor" val="tx"/>
                    </a:ext>
                  </a:extLst>
                </a:hlinkClick>
              </a:rPr>
              <a:t>https://portail.cnsa.fr</a:t>
            </a:r>
            <a:r>
              <a:rPr lang="fr-FR" sz="1300">
                <a:solidFill>
                  <a:srgbClr val="000000"/>
                </a:solidFill>
                <a:latin typeface="Aptos" panose="020B0004020202020204" pitchFamily="34" charset="0"/>
              </a:rPr>
              <a:t>.</a:t>
            </a:r>
            <a:endParaRPr lang="fr-FR">
              <a:solidFill>
                <a:srgbClr val="000000"/>
              </a:solidFill>
              <a:latin typeface="Segoe UI" panose="020B0502040204020203" pitchFamily="34" charset="0"/>
            </a:endParaRPr>
          </a:p>
        </p:txBody>
      </p:sp>
      <p:sp>
        <p:nvSpPr>
          <p:cNvPr id="11" name="ZoneTexte 10">
            <a:extLst>
              <a:ext uri="{FF2B5EF4-FFF2-40B4-BE49-F238E27FC236}">
                <a16:creationId xmlns:a16="http://schemas.microsoft.com/office/drawing/2014/main" id="{6FA3345B-595F-C1DD-7BC0-7999D031EF28}"/>
              </a:ext>
            </a:extLst>
          </p:cNvPr>
          <p:cNvSpPr txBox="1"/>
          <p:nvPr/>
        </p:nvSpPr>
        <p:spPr>
          <a:xfrm>
            <a:off x="531779" y="3711222"/>
            <a:ext cx="8709498" cy="307777"/>
          </a:xfrm>
          <a:prstGeom prst="rect">
            <a:avLst/>
          </a:prstGeom>
          <a:noFill/>
        </p:spPr>
        <p:txBody>
          <a:bodyPr wrap="square" rtlCol="0">
            <a:spAutoFit/>
          </a:bodyPr>
          <a:lstStyle/>
          <a:p>
            <a:r>
              <a:rPr lang="fr-FR" sz="1400" b="1"/>
              <a:t>a. Prérequis pour accéder à l’outil</a:t>
            </a:r>
          </a:p>
        </p:txBody>
      </p:sp>
      <p:sp>
        <p:nvSpPr>
          <p:cNvPr id="12" name="ZoneTexte 11">
            <a:extLst>
              <a:ext uri="{FF2B5EF4-FFF2-40B4-BE49-F238E27FC236}">
                <a16:creationId xmlns:a16="http://schemas.microsoft.com/office/drawing/2014/main" id="{5C093E2A-A126-EAB0-8D60-B39E9E222853}"/>
              </a:ext>
            </a:extLst>
          </p:cNvPr>
          <p:cNvSpPr txBox="1"/>
          <p:nvPr/>
        </p:nvSpPr>
        <p:spPr>
          <a:xfrm>
            <a:off x="618410" y="4286185"/>
            <a:ext cx="11041811" cy="692497"/>
          </a:xfrm>
          <a:prstGeom prst="rect">
            <a:avLst/>
          </a:prstGeom>
          <a:noFill/>
        </p:spPr>
        <p:txBody>
          <a:bodyPr wrap="square" rtlCol="0">
            <a:spAutoFit/>
          </a:bodyPr>
          <a:lstStyle/>
          <a:p>
            <a:pPr marL="285750" indent="-285750" fontAlgn="base">
              <a:buFont typeface="Courier New" panose="02070309020205020404" pitchFamily="49" charset="0"/>
              <a:buChar char="o"/>
            </a:pPr>
            <a:r>
              <a:rPr lang="fr-FR" sz="1300">
                <a:solidFill>
                  <a:srgbClr val="000000"/>
                </a:solidFill>
                <a:latin typeface="Aptos" panose="020B0004020202020204" pitchFamily="34" charset="0"/>
              </a:rPr>
              <a:t>Avoir un compte utilisateur PASS  </a:t>
            </a:r>
          </a:p>
          <a:p>
            <a:pPr marL="285750" indent="-285750" fontAlgn="base">
              <a:buFont typeface="Courier New" panose="02070309020205020404" pitchFamily="49" charset="0"/>
              <a:buChar char="o"/>
            </a:pPr>
            <a:r>
              <a:rPr lang="fr-FR" sz="1300">
                <a:solidFill>
                  <a:srgbClr val="000000"/>
                </a:solidFill>
                <a:latin typeface="Aptos" panose="020B0004020202020204" pitchFamily="34" charset="0"/>
              </a:rPr>
              <a:t>Si je n’ai pas encore de compte PASS : Je suis Médecin Coordonnateur/Directeur, je suis la procédure de création ci-dessous :</a:t>
            </a:r>
          </a:p>
          <a:p>
            <a:pPr marL="285750" indent="-285750" fontAlgn="base">
              <a:buFont typeface="Courier New" panose="02070309020205020404" pitchFamily="49" charset="0"/>
              <a:buChar char="o"/>
            </a:pPr>
            <a:endParaRPr lang="fr-FR" sz="1300">
              <a:solidFill>
                <a:srgbClr val="000000"/>
              </a:solidFill>
              <a:latin typeface="Aptos" panose="020B0004020202020204" pitchFamily="34" charset="0"/>
            </a:endParaRPr>
          </a:p>
        </p:txBody>
      </p:sp>
      <p:sp>
        <p:nvSpPr>
          <p:cNvPr id="20" name="Rectangle 19">
            <a:hlinkClick r:id="" action="ppaction://noaction"/>
            <a:extLst>
              <a:ext uri="{FF2B5EF4-FFF2-40B4-BE49-F238E27FC236}">
                <a16:creationId xmlns:a16="http://schemas.microsoft.com/office/drawing/2014/main" id="{6F40C2FA-6CD2-805E-B823-7DE927B614F8}"/>
              </a:ext>
            </a:extLst>
          </p:cNvPr>
          <p:cNvSpPr/>
          <p:nvPr/>
        </p:nvSpPr>
        <p:spPr>
          <a:xfrm>
            <a:off x="1166301" y="8432322"/>
            <a:ext cx="2510959" cy="1040924"/>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Accès au portail CNSA : </a:t>
            </a:r>
            <a:r>
              <a:rPr lang="fr-FR" sz="1300" u="sng">
                <a:solidFill>
                  <a:schemeClr val="tx1"/>
                </a:solidFill>
              </a:rPr>
              <a:t>https://portail.cnsa.fr</a:t>
            </a:r>
            <a:endParaRPr lang="fr-FR" sz="1300" b="1">
              <a:solidFill>
                <a:schemeClr val="tx1"/>
              </a:solidFill>
            </a:endParaRPr>
          </a:p>
          <a:p>
            <a:pPr algn="ctr"/>
            <a:r>
              <a:rPr lang="fr-FR" sz="1300" u="sng">
                <a:solidFill>
                  <a:srgbClr val="7030A0"/>
                </a:solidFill>
              </a:rPr>
              <a:t>Page 5</a:t>
            </a:r>
          </a:p>
        </p:txBody>
      </p:sp>
      <p:sp>
        <p:nvSpPr>
          <p:cNvPr id="21" name="Rectangle 20">
            <a:hlinkClick r:id="" action="ppaction://noaction"/>
            <a:extLst>
              <a:ext uri="{FF2B5EF4-FFF2-40B4-BE49-F238E27FC236}">
                <a16:creationId xmlns:a16="http://schemas.microsoft.com/office/drawing/2014/main" id="{898474CC-034C-0F97-34BF-75B22B7CD84B}"/>
              </a:ext>
            </a:extLst>
          </p:cNvPr>
          <p:cNvSpPr/>
          <p:nvPr/>
        </p:nvSpPr>
        <p:spPr>
          <a:xfrm>
            <a:off x="4638792" y="8437246"/>
            <a:ext cx="2510959" cy="107190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Je clique sur « faire une demande d’inscription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6</a:t>
            </a:r>
            <a:endParaRPr lang="fr-FR" sz="1300">
              <a:solidFill>
                <a:srgbClr val="7030A0"/>
              </a:solidFill>
            </a:endParaRPr>
          </a:p>
        </p:txBody>
      </p:sp>
      <p:sp>
        <p:nvSpPr>
          <p:cNvPr id="22" name="Rectangle 21">
            <a:hlinkClick r:id="" action="ppaction://noaction"/>
            <a:extLst>
              <a:ext uri="{FF2B5EF4-FFF2-40B4-BE49-F238E27FC236}">
                <a16:creationId xmlns:a16="http://schemas.microsoft.com/office/drawing/2014/main" id="{956C9E12-1A48-5B7E-9636-3C4AA0F92A77}"/>
              </a:ext>
            </a:extLst>
          </p:cNvPr>
          <p:cNvSpPr/>
          <p:nvPr/>
        </p:nvSpPr>
        <p:spPr>
          <a:xfrm>
            <a:off x="8105008" y="8451657"/>
            <a:ext cx="2510959" cy="107190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Je réalise ma demande d’inscription en remplissant les différents encarts</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7</a:t>
            </a:r>
            <a:endParaRPr lang="fr-FR" sz="1300">
              <a:solidFill>
                <a:srgbClr val="7030A0"/>
              </a:solidFill>
            </a:endParaRPr>
          </a:p>
        </p:txBody>
      </p:sp>
      <p:cxnSp>
        <p:nvCxnSpPr>
          <p:cNvPr id="23" name="Connecteur droit avec flèche 22">
            <a:extLst>
              <a:ext uri="{FF2B5EF4-FFF2-40B4-BE49-F238E27FC236}">
                <a16:creationId xmlns:a16="http://schemas.microsoft.com/office/drawing/2014/main" id="{9FE186D8-5C03-7DB1-B2E1-1D64303C95EE}"/>
              </a:ext>
            </a:extLst>
          </p:cNvPr>
          <p:cNvCxnSpPr>
            <a:cxnSpLocks/>
          </p:cNvCxnSpPr>
          <p:nvPr/>
        </p:nvCxnSpPr>
        <p:spPr>
          <a:xfrm>
            <a:off x="3813137" y="7692834"/>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B834C7F1-155A-954C-E196-B8F6D51CD2FB}"/>
              </a:ext>
            </a:extLst>
          </p:cNvPr>
          <p:cNvCxnSpPr>
            <a:cxnSpLocks/>
          </p:cNvCxnSpPr>
          <p:nvPr/>
        </p:nvCxnSpPr>
        <p:spPr>
          <a:xfrm>
            <a:off x="7282777" y="7692834"/>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Ellipse 26">
            <a:hlinkClick r:id="" action="ppaction://noaction"/>
            <a:extLst>
              <a:ext uri="{FF2B5EF4-FFF2-40B4-BE49-F238E27FC236}">
                <a16:creationId xmlns:a16="http://schemas.microsoft.com/office/drawing/2014/main" id="{54F23988-4956-1913-13CA-F1C8C83CF635}"/>
              </a:ext>
            </a:extLst>
          </p:cNvPr>
          <p:cNvSpPr/>
          <p:nvPr/>
        </p:nvSpPr>
        <p:spPr>
          <a:xfrm>
            <a:off x="3378761" y="5108490"/>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1</a:t>
            </a:r>
            <a:endParaRPr lang="fr-FR" sz="1600" b="1">
              <a:latin typeface="Ubuntu" panose="020B0504030602030204" pitchFamily="34" charset="0"/>
            </a:endParaRPr>
          </a:p>
        </p:txBody>
      </p:sp>
      <p:sp>
        <p:nvSpPr>
          <p:cNvPr id="28" name="Ellipse 27">
            <a:hlinkClick r:id="" action="ppaction://noaction"/>
            <a:extLst>
              <a:ext uri="{FF2B5EF4-FFF2-40B4-BE49-F238E27FC236}">
                <a16:creationId xmlns:a16="http://schemas.microsoft.com/office/drawing/2014/main" id="{BBFC1EA6-C9D1-5FAB-7780-9CB5DFCA7679}"/>
              </a:ext>
            </a:extLst>
          </p:cNvPr>
          <p:cNvSpPr/>
          <p:nvPr/>
        </p:nvSpPr>
        <p:spPr>
          <a:xfrm>
            <a:off x="6848071" y="5134825"/>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2</a:t>
            </a:r>
          </a:p>
        </p:txBody>
      </p:sp>
      <p:sp>
        <p:nvSpPr>
          <p:cNvPr id="29" name="Ellipse 28">
            <a:hlinkClick r:id="" action="ppaction://noaction"/>
            <a:extLst>
              <a:ext uri="{FF2B5EF4-FFF2-40B4-BE49-F238E27FC236}">
                <a16:creationId xmlns:a16="http://schemas.microsoft.com/office/drawing/2014/main" id="{30816F03-2FF0-0F77-9E01-7FA611632B2A}"/>
              </a:ext>
            </a:extLst>
          </p:cNvPr>
          <p:cNvSpPr/>
          <p:nvPr/>
        </p:nvSpPr>
        <p:spPr>
          <a:xfrm>
            <a:off x="10235792" y="5173232"/>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3</a:t>
            </a:r>
          </a:p>
        </p:txBody>
      </p:sp>
      <p:sp>
        <p:nvSpPr>
          <p:cNvPr id="30" name="Rectangle 29">
            <a:hlinkClick r:id="" action="ppaction://noaction"/>
            <a:extLst>
              <a:ext uri="{FF2B5EF4-FFF2-40B4-BE49-F238E27FC236}">
                <a16:creationId xmlns:a16="http://schemas.microsoft.com/office/drawing/2014/main" id="{4FAA3CA4-CF8A-D3F0-09C7-6E4538A88599}"/>
              </a:ext>
            </a:extLst>
          </p:cNvPr>
          <p:cNvSpPr/>
          <p:nvPr/>
        </p:nvSpPr>
        <p:spPr>
          <a:xfrm>
            <a:off x="1180500" y="13125284"/>
            <a:ext cx="2510959" cy="1040923"/>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Je reçois un mail de validation et clique sur le lien de ce mail</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8</a:t>
            </a:r>
            <a:endParaRPr lang="fr-FR" sz="1300">
              <a:solidFill>
                <a:srgbClr val="7030A0"/>
              </a:solidFill>
            </a:endParaRPr>
          </a:p>
        </p:txBody>
      </p:sp>
      <p:sp>
        <p:nvSpPr>
          <p:cNvPr id="31" name="Rectangle 30">
            <a:hlinkClick r:id="" action="ppaction://noaction"/>
            <a:extLst>
              <a:ext uri="{FF2B5EF4-FFF2-40B4-BE49-F238E27FC236}">
                <a16:creationId xmlns:a16="http://schemas.microsoft.com/office/drawing/2014/main" id="{E800856F-1ABC-DE1E-1042-418E68746E28}"/>
              </a:ext>
            </a:extLst>
          </p:cNvPr>
          <p:cNvSpPr/>
          <p:nvPr/>
        </p:nvSpPr>
        <p:spPr>
          <a:xfrm>
            <a:off x="4631967" y="13096560"/>
            <a:ext cx="2510959" cy="1040923"/>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Après le traitement de ma demande, je reçois mon identifiant par mail</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9</a:t>
            </a:r>
            <a:endParaRPr lang="fr-FR" sz="1300">
              <a:solidFill>
                <a:srgbClr val="7030A0"/>
              </a:solidFill>
            </a:endParaRPr>
          </a:p>
        </p:txBody>
      </p:sp>
      <p:cxnSp>
        <p:nvCxnSpPr>
          <p:cNvPr id="32" name="Connecteur droit avec flèche 31">
            <a:extLst>
              <a:ext uri="{FF2B5EF4-FFF2-40B4-BE49-F238E27FC236}">
                <a16:creationId xmlns:a16="http://schemas.microsoft.com/office/drawing/2014/main" id="{7DD74DC8-02D1-CA8F-5DC5-10D9B0618FE4}"/>
              </a:ext>
            </a:extLst>
          </p:cNvPr>
          <p:cNvCxnSpPr>
            <a:cxnSpLocks/>
          </p:cNvCxnSpPr>
          <p:nvPr/>
        </p:nvCxnSpPr>
        <p:spPr>
          <a:xfrm>
            <a:off x="3812585" y="12390352"/>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Ellipse 34">
            <a:hlinkClick r:id="" action="ppaction://noaction"/>
            <a:extLst>
              <a:ext uri="{FF2B5EF4-FFF2-40B4-BE49-F238E27FC236}">
                <a16:creationId xmlns:a16="http://schemas.microsoft.com/office/drawing/2014/main" id="{BF6CA334-C312-E131-83D8-FA3F85DA20B5}"/>
              </a:ext>
            </a:extLst>
          </p:cNvPr>
          <p:cNvSpPr/>
          <p:nvPr/>
        </p:nvSpPr>
        <p:spPr>
          <a:xfrm>
            <a:off x="6725215" y="9849917"/>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5</a:t>
            </a:r>
          </a:p>
        </p:txBody>
      </p:sp>
      <p:sp>
        <p:nvSpPr>
          <p:cNvPr id="36" name="Ellipse 35">
            <a:hlinkClick r:id="" action="ppaction://noaction"/>
            <a:extLst>
              <a:ext uri="{FF2B5EF4-FFF2-40B4-BE49-F238E27FC236}">
                <a16:creationId xmlns:a16="http://schemas.microsoft.com/office/drawing/2014/main" id="{107F4363-812B-DCC2-B294-A347F92CA55E}"/>
              </a:ext>
            </a:extLst>
          </p:cNvPr>
          <p:cNvSpPr/>
          <p:nvPr/>
        </p:nvSpPr>
        <p:spPr>
          <a:xfrm>
            <a:off x="3255023" y="9850822"/>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4</a:t>
            </a:r>
          </a:p>
        </p:txBody>
      </p:sp>
      <p:sp>
        <p:nvSpPr>
          <p:cNvPr id="2" name="ZoneTexte 1">
            <a:extLst>
              <a:ext uri="{FF2B5EF4-FFF2-40B4-BE49-F238E27FC236}">
                <a16:creationId xmlns:a16="http://schemas.microsoft.com/office/drawing/2014/main" id="{45BB0BC8-BC40-9111-099D-D8663D5441F7}"/>
              </a:ext>
            </a:extLst>
          </p:cNvPr>
          <p:cNvSpPr txBox="1"/>
          <p:nvPr/>
        </p:nvSpPr>
        <p:spPr>
          <a:xfrm>
            <a:off x="972766" y="1218997"/>
            <a:ext cx="8910536" cy="369332"/>
          </a:xfrm>
          <a:prstGeom prst="rect">
            <a:avLst/>
          </a:prstGeom>
          <a:noFill/>
        </p:spPr>
        <p:txBody>
          <a:bodyPr wrap="square" rtlCol="0">
            <a:spAutoFit/>
          </a:bodyPr>
          <a:lstStyle/>
          <a:p>
            <a:r>
              <a:rPr lang="fr-FR" b="1">
                <a:solidFill>
                  <a:schemeClr val="accent6"/>
                </a:solidFill>
              </a:rPr>
              <a:t>II. Méthode de connexion et de collecte</a:t>
            </a:r>
          </a:p>
        </p:txBody>
      </p:sp>
      <p:sp>
        <p:nvSpPr>
          <p:cNvPr id="3" name="ZoneTexte 2">
            <a:extLst>
              <a:ext uri="{FF2B5EF4-FFF2-40B4-BE49-F238E27FC236}">
                <a16:creationId xmlns:a16="http://schemas.microsoft.com/office/drawing/2014/main" id="{19AA8407-6DDF-1415-7969-08ADC1E5D3D9}"/>
              </a:ext>
            </a:extLst>
          </p:cNvPr>
          <p:cNvSpPr txBox="1"/>
          <p:nvPr/>
        </p:nvSpPr>
        <p:spPr>
          <a:xfrm>
            <a:off x="531778" y="1887488"/>
            <a:ext cx="11128442" cy="338554"/>
          </a:xfrm>
          <a:prstGeom prst="rect">
            <a:avLst/>
          </a:prstGeom>
          <a:noFill/>
        </p:spPr>
        <p:txBody>
          <a:bodyPr wrap="square" rtlCol="0">
            <a:spAutoFit/>
          </a:bodyPr>
          <a:lstStyle/>
          <a:p>
            <a:pPr marL="342900" indent="-342900" fontAlgn="base">
              <a:spcBef>
                <a:spcPts val="400"/>
              </a:spcBef>
              <a:buAutoNum type="arabicPeriod"/>
            </a:pPr>
            <a:r>
              <a:rPr lang="fr-FR" sz="1600" b="1">
                <a:solidFill>
                  <a:srgbClr val="7030A0"/>
                </a:solidFill>
              </a:rPr>
              <a:t>Connexion à l’outil SIDOBA</a:t>
            </a:r>
            <a:endParaRPr lang="fr-FR" sz="1300">
              <a:solidFill>
                <a:srgbClr val="000000"/>
              </a:solidFill>
            </a:endParaRPr>
          </a:p>
        </p:txBody>
      </p:sp>
      <p:sp>
        <p:nvSpPr>
          <p:cNvPr id="4" name="Espace réservé du numéro de diapositive 3">
            <a:extLst>
              <a:ext uri="{FF2B5EF4-FFF2-40B4-BE49-F238E27FC236}">
                <a16:creationId xmlns:a16="http://schemas.microsoft.com/office/drawing/2014/main" id="{E6474BEB-3649-989B-E966-483011134D21}"/>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a:t>
            </a:fld>
            <a:endParaRPr lang="en-US"/>
          </a:p>
        </p:txBody>
      </p:sp>
      <p:grpSp>
        <p:nvGrpSpPr>
          <p:cNvPr id="5" name="Groupe 4">
            <a:extLst>
              <a:ext uri="{FF2B5EF4-FFF2-40B4-BE49-F238E27FC236}">
                <a16:creationId xmlns:a16="http://schemas.microsoft.com/office/drawing/2014/main" id="{B8729F87-403C-8BAB-94CE-7267CC5E06B7}"/>
              </a:ext>
            </a:extLst>
          </p:cNvPr>
          <p:cNvGrpSpPr/>
          <p:nvPr/>
        </p:nvGrpSpPr>
        <p:grpSpPr>
          <a:xfrm>
            <a:off x="11449288" y="317210"/>
            <a:ext cx="421861" cy="419762"/>
            <a:chOff x="11231752" y="95107"/>
            <a:chExt cx="825500" cy="812800"/>
          </a:xfrm>
        </p:grpSpPr>
        <p:sp>
          <p:nvSpPr>
            <p:cNvPr id="7" name="Ellipse 6">
              <a:extLst>
                <a:ext uri="{FF2B5EF4-FFF2-40B4-BE49-F238E27FC236}">
                  <a16:creationId xmlns:a16="http://schemas.microsoft.com/office/drawing/2014/main" id="{C7E223EF-1530-8A25-191E-D7F4CE24024A}"/>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5" name="Graphique 3" descr="Logement avec un remplissage uni">
              <a:hlinkClick r:id="rId21" action="ppaction://hlinksldjump"/>
              <a:extLst>
                <a:ext uri="{FF2B5EF4-FFF2-40B4-BE49-F238E27FC236}">
                  <a16:creationId xmlns:a16="http://schemas.microsoft.com/office/drawing/2014/main" id="{03A7344E-8437-6D7C-ADDB-AD7328A91DF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362318" y="219323"/>
              <a:ext cx="564367" cy="564367"/>
            </a:xfrm>
            <a:prstGeom prst="rect">
              <a:avLst/>
            </a:prstGeom>
          </p:spPr>
        </p:pic>
      </p:grpSp>
      <p:sp>
        <p:nvSpPr>
          <p:cNvPr id="17" name="Flèche : droite 16">
            <a:extLst>
              <a:ext uri="{FF2B5EF4-FFF2-40B4-BE49-F238E27FC236}">
                <a16:creationId xmlns:a16="http://schemas.microsoft.com/office/drawing/2014/main" id="{69BD97FA-5A35-3EF5-FB6B-0C057B7E936B}"/>
              </a:ext>
            </a:extLst>
          </p:cNvPr>
          <p:cNvSpPr/>
          <p:nvPr/>
        </p:nvSpPr>
        <p:spPr>
          <a:xfrm>
            <a:off x="311695" y="14986268"/>
            <a:ext cx="2050490" cy="817892"/>
          </a:xfrm>
          <a:prstGeom prst="rightArrow">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a:solidFill>
                  <a:schemeClr val="tx1"/>
                </a:solidFill>
                <a:hlinkClick r:id="rId24" action="ppaction://hlinksldjump">
                  <a:extLst>
                    <a:ext uri="{A12FA001-AC4F-418D-AE19-62706E023703}">
                      <ahyp:hlinkClr xmlns:ahyp="http://schemas.microsoft.com/office/drawing/2018/hyperlinkcolor" val="tx"/>
                    </a:ext>
                  </a:extLst>
                </a:hlinkClick>
              </a:rPr>
              <a:t>Pour passer les explications détaillées </a:t>
            </a:r>
            <a:endParaRPr lang="en-US" sz="1300">
              <a:solidFill>
                <a:schemeClr val="tx1"/>
              </a:solidFill>
            </a:endParaRPr>
          </a:p>
        </p:txBody>
      </p:sp>
    </p:spTree>
    <p:extLst>
      <p:ext uri="{BB962C8B-B14F-4D97-AF65-F5344CB8AC3E}">
        <p14:creationId xmlns:p14="http://schemas.microsoft.com/office/powerpoint/2010/main" val="4219274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A5602-FEEB-D7F6-4A4A-9D4882751AE5}"/>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7BB2CA15-0FE1-449F-D807-3F7F1A6FE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BB32983-79CA-8689-EC2D-F19592EC7F09}"/>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56DC226A-60DB-4AA6-C54C-D307A4F7B7E3}"/>
              </a:ext>
            </a:extLst>
          </p:cNvPr>
          <p:cNvSpPr txBox="1"/>
          <p:nvPr/>
        </p:nvSpPr>
        <p:spPr>
          <a:xfrm>
            <a:off x="1780999" y="11712923"/>
            <a:ext cx="10001603" cy="3797835"/>
          </a:xfrm>
          <a:prstGeom prst="rect">
            <a:avLst/>
          </a:prstGeom>
          <a:noFill/>
        </p:spPr>
        <p:txBody>
          <a:bodyPr wrap="square">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Contention » </a:t>
            </a:r>
            <a:r>
              <a:rPr lang="fr-FR" sz="1300">
                <a:solidFill>
                  <a:srgbClr val="000000"/>
                </a:solidFill>
              </a:rPr>
              <a:t>- les données attendues concernent les résidents de la file active.</a:t>
            </a:r>
          </a:p>
          <a:p>
            <a:pPr marL="285750" indent="-285750" fontAlgn="base">
              <a:lnSpc>
                <a:spcPts val="1275"/>
              </a:lnSpc>
              <a:buFont typeface="Arial" panose="020B0604020202020204" pitchFamily="34" charset="0"/>
              <a:buChar char="•"/>
            </a:pPr>
            <a:endParaRPr lang="fr-FR" sz="1300">
              <a:solidFill>
                <a:srgbClr val="000000"/>
              </a:solidFill>
            </a:endParaRPr>
          </a:p>
          <a:p>
            <a:pPr fontAlgn="base">
              <a:lnSpc>
                <a:spcPts val="1275"/>
              </a:lnSpc>
            </a:pPr>
            <a:r>
              <a:rPr lang="fr-FR" sz="1300" b="1">
                <a:solidFill>
                  <a:srgbClr val="000000"/>
                </a:solidFill>
              </a:rPr>
              <a:t>(1) Contention physique (sangles et autres) </a:t>
            </a:r>
            <a:r>
              <a:rPr lang="fr-FR" sz="1300">
                <a:solidFill>
                  <a:srgbClr val="000000"/>
                </a:solidFill>
              </a:rPr>
              <a:t>– hors barrières de lit (deuxième onglet) </a:t>
            </a:r>
          </a:p>
          <a:p>
            <a:pPr fontAlgn="base">
              <a:lnSpc>
                <a:spcPts val="1275"/>
              </a:lnSpc>
            </a:pPr>
            <a:endParaRPr lang="fr-FR" sz="1300">
              <a:solidFill>
                <a:srgbClr val="000000"/>
              </a:solidFill>
            </a:endParaRPr>
          </a:p>
          <a:p>
            <a:pPr fontAlgn="base">
              <a:lnSpc>
                <a:spcPts val="1275"/>
              </a:lnSpc>
            </a:pPr>
            <a:r>
              <a:rPr lang="fr-FR" sz="1300" b="1">
                <a:solidFill>
                  <a:srgbClr val="000000"/>
                </a:solidFill>
              </a:rPr>
              <a:t>(2) Tableau « Douleur » </a:t>
            </a:r>
            <a:r>
              <a:rPr lang="fr-FR" sz="1300">
                <a:solidFill>
                  <a:srgbClr val="000000"/>
                </a:solidFill>
              </a:rPr>
              <a:t>- les données attendues concernent les résidents de la file active.</a:t>
            </a:r>
          </a:p>
          <a:p>
            <a:pPr fontAlgn="base">
              <a:lnSpc>
                <a:spcPts val="1275"/>
              </a:lnSpc>
            </a:pPr>
            <a:r>
              <a:rPr lang="fr-FR" sz="1300" b="1">
                <a:solidFill>
                  <a:srgbClr val="000000"/>
                </a:solidFill>
              </a:rPr>
              <a:t>Paliers antalgiques : </a:t>
            </a:r>
            <a:r>
              <a:rPr lang="fr-FR" sz="1300">
                <a:solidFill>
                  <a:srgbClr val="000000"/>
                </a:solidFill>
              </a:rPr>
              <a:t> </a:t>
            </a:r>
          </a:p>
          <a:p>
            <a:pPr lvl="1" fontAlgn="base">
              <a:lnSpc>
                <a:spcPts val="1275"/>
              </a:lnSpc>
            </a:pPr>
            <a:r>
              <a:rPr lang="fr-FR" sz="1300" b="1">
                <a:solidFill>
                  <a:srgbClr val="000000"/>
                </a:solidFill>
              </a:rPr>
              <a:t>Palier 1 </a:t>
            </a:r>
            <a:r>
              <a:rPr lang="fr-FR" sz="1300">
                <a:solidFill>
                  <a:srgbClr val="000000"/>
                </a:solidFill>
              </a:rPr>
              <a:t>– regroupe les antalgiques non morphiniques.  </a:t>
            </a:r>
          </a:p>
          <a:p>
            <a:pPr lvl="1" fontAlgn="base">
              <a:lnSpc>
                <a:spcPts val="1275"/>
              </a:lnSpc>
            </a:pPr>
            <a:r>
              <a:rPr lang="fr-FR" sz="1300" b="1">
                <a:solidFill>
                  <a:srgbClr val="000000"/>
                </a:solidFill>
              </a:rPr>
              <a:t>Palier 2</a:t>
            </a:r>
            <a:r>
              <a:rPr lang="fr-FR" sz="1300">
                <a:solidFill>
                  <a:srgbClr val="000000"/>
                </a:solidFill>
              </a:rPr>
              <a:t>– regroupe les antalgiques opioïdes faibles.</a:t>
            </a:r>
          </a:p>
          <a:p>
            <a:pPr lvl="1" fontAlgn="base">
              <a:lnSpc>
                <a:spcPts val="1275"/>
              </a:lnSpc>
            </a:pPr>
            <a:r>
              <a:rPr lang="fr-FR" sz="1300" b="1">
                <a:solidFill>
                  <a:srgbClr val="000000"/>
                </a:solidFill>
              </a:rPr>
              <a:t>Palier  3</a:t>
            </a:r>
            <a:r>
              <a:rPr lang="fr-FR" sz="1300">
                <a:solidFill>
                  <a:srgbClr val="000000"/>
                </a:solidFill>
              </a:rPr>
              <a:t> – regroupe les antalgiques opioïdes forts. </a:t>
            </a:r>
          </a:p>
          <a:p>
            <a:pPr fontAlgn="base">
              <a:lnSpc>
                <a:spcPts val="1275"/>
              </a:lnSpc>
            </a:pPr>
            <a:r>
              <a:rPr lang="fr-FR" sz="1300" b="1">
                <a:solidFill>
                  <a:srgbClr val="000000"/>
                </a:solidFill>
              </a:rPr>
              <a:t>	Résidents sous antalgique ayant eu une évaluation de la douleur </a:t>
            </a:r>
            <a:r>
              <a:rPr lang="fr-FR" sz="1300">
                <a:solidFill>
                  <a:srgbClr val="000000"/>
                </a:solidFill>
              </a:rPr>
              <a:t>– l’évaluation ici est entendue comme quotidienne. </a:t>
            </a:r>
          </a:p>
          <a:p>
            <a:pPr fontAlgn="base">
              <a:lnSpc>
                <a:spcPts val="1275"/>
              </a:lnSpc>
            </a:pPr>
            <a:endParaRPr lang="fr-FR" sz="1300">
              <a:solidFill>
                <a:srgbClr val="000000"/>
              </a:solidFill>
            </a:endParaRPr>
          </a:p>
          <a:p>
            <a:pPr fontAlgn="base">
              <a:lnSpc>
                <a:spcPts val="1275"/>
              </a:lnSpc>
            </a:pPr>
            <a:r>
              <a:rPr lang="fr-FR" sz="1300" b="1">
                <a:solidFill>
                  <a:srgbClr val="000000"/>
                </a:solidFill>
              </a:rPr>
              <a:t>(3) Tableau « Escarres » </a:t>
            </a:r>
            <a:r>
              <a:rPr lang="fr-FR" sz="1300">
                <a:solidFill>
                  <a:srgbClr val="000000"/>
                </a:solidFill>
              </a:rPr>
              <a:t>- les données attendues concernent les résidents de la file active. Les escarres sont à renseigner dès le stade 1.</a:t>
            </a:r>
          </a:p>
          <a:p>
            <a:pPr fontAlgn="base">
              <a:lnSpc>
                <a:spcPts val="1275"/>
              </a:lnSpc>
            </a:pPr>
            <a:endParaRPr lang="fr-FR" sz="1300" b="1">
              <a:solidFill>
                <a:srgbClr val="000000"/>
              </a:solidFill>
            </a:endParaRPr>
          </a:p>
          <a:p>
            <a:pPr fontAlgn="base">
              <a:lnSpc>
                <a:spcPts val="1275"/>
              </a:lnSpc>
            </a:pPr>
            <a:r>
              <a:rPr lang="fr-FR" sz="1300" b="1">
                <a:solidFill>
                  <a:srgbClr val="000000"/>
                </a:solidFill>
              </a:rPr>
              <a:t>(4) Tableau « Autres évaluations » </a:t>
            </a:r>
            <a:r>
              <a:rPr lang="fr-FR" sz="1300">
                <a:solidFill>
                  <a:srgbClr val="000000"/>
                </a:solidFill>
              </a:rPr>
              <a:t>- les données attendues concernent les résidents de la file active.</a:t>
            </a:r>
          </a:p>
          <a:p>
            <a:pPr fontAlgn="base">
              <a:lnSpc>
                <a:spcPts val="1275"/>
              </a:lnSpc>
            </a:pPr>
            <a:endParaRPr lang="fr-FR" sz="1300">
              <a:solidFill>
                <a:srgbClr val="000000"/>
              </a:solidFill>
            </a:endParaRPr>
          </a:p>
          <a:p>
            <a:pPr marR="0" lvl="0">
              <a:buSzPts val="1000"/>
              <a:tabLst>
                <a:tab pos="457200" algn="l"/>
              </a:tabLst>
            </a:pPr>
            <a:r>
              <a:rPr lang="fr-FR" sz="1300" b="1">
                <a:solidFill>
                  <a:srgbClr val="000000"/>
                </a:solidFill>
              </a:rPr>
              <a:t>(5) Capacités auditives</a:t>
            </a:r>
            <a:r>
              <a:rPr lang="fr-FR" sz="1300">
                <a:solidFill>
                  <a:srgbClr val="000000"/>
                </a:solidFill>
              </a:rPr>
              <a:t> - évaluation à réaliser par un </a:t>
            </a:r>
            <a:r>
              <a:rPr lang="fr-FR" sz="1300">
                <a:solidFill>
                  <a:srgbClr val="000000"/>
                </a:solidFill>
                <a:effectLst/>
                <a:ea typeface="Times New Roman" panose="02020603050405020304" pitchFamily="18" charset="0"/>
                <a:cs typeface="Aptos" panose="020B0004020202020204" pitchFamily="34" charset="0"/>
              </a:rPr>
              <a:t>audioprothésiste ou un ORL (plus rarement).</a:t>
            </a:r>
            <a:endParaRPr lang="fr-FR" sz="1300">
              <a:solidFill>
                <a:srgbClr val="000000"/>
              </a:solidFill>
              <a:effectLst/>
              <a:ea typeface="Calibri" panose="020F0502020204030204" pitchFamily="34" charset="0"/>
              <a:cs typeface="Aptos" panose="020B0004020202020204" pitchFamily="34" charset="0"/>
            </a:endParaRPr>
          </a:p>
          <a:p>
            <a:pPr algn="ctr" fontAlgn="base">
              <a:lnSpc>
                <a:spcPts val="1275"/>
              </a:lnSpc>
            </a:pPr>
            <a:endParaRPr lang="fr-FR" sz="1300" b="1">
              <a:solidFill>
                <a:srgbClr val="000000"/>
              </a:solidFill>
            </a:endParaRPr>
          </a:p>
          <a:p>
            <a:pPr fontAlgn="base">
              <a:lnSpc>
                <a:spcPts val="1275"/>
              </a:lnSpc>
            </a:pPr>
            <a:r>
              <a:rPr lang="fr-FR" sz="1300" b="1">
                <a:solidFill>
                  <a:srgbClr val="000000"/>
                </a:solidFill>
              </a:rPr>
              <a:t>(6) Projet individuel</a:t>
            </a:r>
            <a:r>
              <a:rPr lang="fr-FR" sz="1300">
                <a:solidFill>
                  <a:srgbClr val="000000"/>
                </a:solidFill>
              </a:rPr>
              <a:t> – Le projet individuel en EHPAD, ou Projet d'Accompagnement Personnalisé (PAP), est un document essentiel qui formalise les attentes, besoins et objectifs d’accompagnement de chaque résident.</a:t>
            </a:r>
          </a:p>
        </p:txBody>
      </p:sp>
      <p:graphicFrame>
        <p:nvGraphicFramePr>
          <p:cNvPr id="6" name="Tableau 5">
            <a:extLst>
              <a:ext uri="{FF2B5EF4-FFF2-40B4-BE49-F238E27FC236}">
                <a16:creationId xmlns:a16="http://schemas.microsoft.com/office/drawing/2014/main" id="{C8737AE2-FBA2-AF6F-D906-49CF9F799F7E}"/>
              </a:ext>
            </a:extLst>
          </p:cNvPr>
          <p:cNvGraphicFramePr>
            <a:graphicFrameLocks noGrp="1"/>
          </p:cNvGraphicFramePr>
          <p:nvPr>
            <p:extLst>
              <p:ext uri="{D42A27DB-BD31-4B8C-83A1-F6EECF244321}">
                <p14:modId xmlns:p14="http://schemas.microsoft.com/office/powerpoint/2010/main" val="1447273100"/>
              </p:ext>
            </p:extLst>
          </p:nvPr>
        </p:nvGraphicFramePr>
        <p:xfrm>
          <a:off x="152403" y="1291769"/>
          <a:ext cx="1284571" cy="1483782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4">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4">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1"/>
                        <a:t>Protocoles et évaluations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321190323"/>
                  </a:ext>
                </a:extLst>
              </a:tr>
              <a:tr h="1700514">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03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03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03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A6F2CAC7-402F-A931-007F-051CA4F5009C}"/>
              </a:ext>
            </a:extLst>
          </p:cNvPr>
          <p:cNvGraphicFramePr>
            <a:graphicFrameLocks noGrp="1"/>
          </p:cNvGraphicFramePr>
          <p:nvPr>
            <p:extLst>
              <p:ext uri="{D42A27DB-BD31-4B8C-83A1-F6EECF244321}">
                <p14:modId xmlns:p14="http://schemas.microsoft.com/office/powerpoint/2010/main" val="2508228293"/>
              </p:ext>
            </p:extLst>
          </p:nvPr>
        </p:nvGraphicFramePr>
        <p:xfrm>
          <a:off x="1857197" y="1291769"/>
          <a:ext cx="9925403" cy="10421154"/>
        </p:xfrm>
        <a:graphic>
          <a:graphicData uri="http://schemas.openxmlformats.org/drawingml/2006/table">
            <a:tbl>
              <a:tblPr/>
              <a:tblGrid>
                <a:gridCol w="97813">
                  <a:extLst>
                    <a:ext uri="{9D8B030D-6E8A-4147-A177-3AD203B41FA5}">
                      <a16:colId xmlns:a16="http://schemas.microsoft.com/office/drawing/2014/main" val="355191081"/>
                    </a:ext>
                  </a:extLst>
                </a:gridCol>
                <a:gridCol w="56628">
                  <a:extLst>
                    <a:ext uri="{9D8B030D-6E8A-4147-A177-3AD203B41FA5}">
                      <a16:colId xmlns:a16="http://schemas.microsoft.com/office/drawing/2014/main" val="1504454637"/>
                    </a:ext>
                  </a:extLst>
                </a:gridCol>
                <a:gridCol w="2862305">
                  <a:extLst>
                    <a:ext uri="{9D8B030D-6E8A-4147-A177-3AD203B41FA5}">
                      <a16:colId xmlns:a16="http://schemas.microsoft.com/office/drawing/2014/main" val="2998193451"/>
                    </a:ext>
                  </a:extLst>
                </a:gridCol>
                <a:gridCol w="844277">
                  <a:extLst>
                    <a:ext uri="{9D8B030D-6E8A-4147-A177-3AD203B41FA5}">
                      <a16:colId xmlns:a16="http://schemas.microsoft.com/office/drawing/2014/main" val="3304900780"/>
                    </a:ext>
                  </a:extLst>
                </a:gridCol>
                <a:gridCol w="844277">
                  <a:extLst>
                    <a:ext uri="{9D8B030D-6E8A-4147-A177-3AD203B41FA5}">
                      <a16:colId xmlns:a16="http://schemas.microsoft.com/office/drawing/2014/main" val="3370596815"/>
                    </a:ext>
                  </a:extLst>
                </a:gridCol>
                <a:gridCol w="844277">
                  <a:extLst>
                    <a:ext uri="{9D8B030D-6E8A-4147-A177-3AD203B41FA5}">
                      <a16:colId xmlns:a16="http://schemas.microsoft.com/office/drawing/2014/main" val="2629315059"/>
                    </a:ext>
                  </a:extLst>
                </a:gridCol>
                <a:gridCol w="844277">
                  <a:extLst>
                    <a:ext uri="{9D8B030D-6E8A-4147-A177-3AD203B41FA5}">
                      <a16:colId xmlns:a16="http://schemas.microsoft.com/office/drawing/2014/main" val="3142247252"/>
                    </a:ext>
                  </a:extLst>
                </a:gridCol>
                <a:gridCol w="844277">
                  <a:extLst>
                    <a:ext uri="{9D8B030D-6E8A-4147-A177-3AD203B41FA5}">
                      <a16:colId xmlns:a16="http://schemas.microsoft.com/office/drawing/2014/main" val="4233030436"/>
                    </a:ext>
                  </a:extLst>
                </a:gridCol>
                <a:gridCol w="844277">
                  <a:extLst>
                    <a:ext uri="{9D8B030D-6E8A-4147-A177-3AD203B41FA5}">
                      <a16:colId xmlns:a16="http://schemas.microsoft.com/office/drawing/2014/main" val="741224028"/>
                    </a:ext>
                  </a:extLst>
                </a:gridCol>
                <a:gridCol w="844277">
                  <a:extLst>
                    <a:ext uri="{9D8B030D-6E8A-4147-A177-3AD203B41FA5}">
                      <a16:colId xmlns:a16="http://schemas.microsoft.com/office/drawing/2014/main" val="1463081694"/>
                    </a:ext>
                  </a:extLst>
                </a:gridCol>
                <a:gridCol w="844277">
                  <a:extLst>
                    <a:ext uri="{9D8B030D-6E8A-4147-A177-3AD203B41FA5}">
                      <a16:colId xmlns:a16="http://schemas.microsoft.com/office/drawing/2014/main" val="1033445841"/>
                    </a:ext>
                  </a:extLst>
                </a:gridCol>
                <a:gridCol w="56628">
                  <a:extLst>
                    <a:ext uri="{9D8B030D-6E8A-4147-A177-3AD203B41FA5}">
                      <a16:colId xmlns:a16="http://schemas.microsoft.com/office/drawing/2014/main" val="736596491"/>
                    </a:ext>
                  </a:extLst>
                </a:gridCol>
                <a:gridCol w="97813">
                  <a:extLst>
                    <a:ext uri="{9D8B030D-6E8A-4147-A177-3AD203B41FA5}">
                      <a16:colId xmlns:a16="http://schemas.microsoft.com/office/drawing/2014/main" val="2486897022"/>
                    </a:ext>
                  </a:extLst>
                </a:gridCol>
              </a:tblGrid>
              <a:tr h="175752">
                <a:tc gridSpan="3">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906179017"/>
                  </a:ext>
                </a:extLst>
              </a:tr>
              <a:tr h="281914">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Contention (1)</a:t>
                      </a:r>
                    </a:p>
                  </a:txBody>
                  <a:tcPr marL="5080" marR="5080" marT="5080" marB="36573"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extLst>
                  <a:ext uri="{0D108BD9-81ED-4DB2-BD59-A6C34878D82A}">
                    <a16:rowId xmlns:a16="http://schemas.microsoft.com/office/drawing/2014/main" val="504201938"/>
                  </a:ext>
                </a:extLst>
              </a:tr>
              <a:tr h="426681">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fr-FR" sz="800" b="0" i="0" u="none" strike="noStrike">
                          <a:solidFill>
                            <a:srgbClr val="000000"/>
                          </a:solidFill>
                          <a:effectLst/>
                          <a:latin typeface="Calibri" panose="020F0502020204030204" pitchFamily="34" charset="0"/>
                        </a:rPr>
                        <a:t>Nombre de résidents dans l’année</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65020602"/>
                  </a:ext>
                </a:extLst>
              </a:tr>
              <a:tr h="175752">
                <a:tc>
                  <a:txBody>
                    <a:bodyPr/>
                    <a:lstStyle/>
                    <a:p>
                      <a:pPr algn="l" fontAlgn="b"/>
                      <a:endParaRPr lang="en-US" sz="900" b="0" i="0" u="none" strike="noStrike">
                        <a:solidFill>
                          <a:srgbClr val="7030A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7030A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Contention physique (sangles et autres…)</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6570010"/>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Barrières de lit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68592673"/>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Contention géographique (unités Alzheimer, demi portes, …)</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002065600"/>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Autres (bracelets, géolocalisation, …)</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74169191"/>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7">
                  <a:txBody>
                    <a:bodyPr/>
                    <a:lstStyle/>
                    <a:p>
                      <a:pPr algn="ctr"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59204763"/>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w="6350" cap="flat" cmpd="sng" algn="ctr">
                      <a:solidFill>
                        <a:srgbClr val="FFFFFF"/>
                      </a:solidFill>
                      <a:prstDash val="solid"/>
                      <a:round/>
                      <a:headEnd type="none" w="med" len="med"/>
                      <a:tailEnd type="none" w="med" len="med"/>
                    </a:lnB>
                    <a:noFill/>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02469672"/>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Prescription systématique de la contention :</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60150925"/>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Réévaluation systématique des contentions :</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15673991"/>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743308758"/>
                  </a:ext>
                </a:extLst>
              </a:tr>
              <a:tr h="175752">
                <a:tc gridSpan="3">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110176833"/>
                  </a:ext>
                </a:extLst>
              </a:tr>
              <a:tr h="281914">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Douleur (2)</a:t>
                      </a:r>
                    </a:p>
                  </a:txBody>
                  <a:tcPr marL="5080" marR="5080" marT="5080" marB="36573"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extLst>
                  <a:ext uri="{0D108BD9-81ED-4DB2-BD59-A6C34878D82A}">
                    <a16:rowId xmlns:a16="http://schemas.microsoft.com/office/drawing/2014/main" val="134898999"/>
                  </a:ext>
                </a:extLst>
              </a:tr>
              <a:tr h="281914">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dans l’année</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29909754"/>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Résidents évalués au moins une fois</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18942622"/>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Résidents sous antalgiques palier 3</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30520700"/>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Résidents sous antalgiques palier 2 sans palier 3</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29578019"/>
                  </a:ext>
                </a:extLst>
              </a:tr>
              <a:tr h="281914">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Résidents sous antalgiques palier 1 sans palier 2 et 3</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35502218"/>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Résidents sous antalgiques ayant eu une évaluation de la douleur</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97880757"/>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260270436"/>
                  </a:ext>
                </a:extLst>
              </a:tr>
              <a:tr h="175752">
                <a:tc gridSpan="3">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251958903"/>
                  </a:ext>
                </a:extLst>
              </a:tr>
              <a:tr h="281914">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Escarres (3) </a:t>
                      </a:r>
                    </a:p>
                  </a:txBody>
                  <a:tcPr marL="5080" marR="5080" marT="5080" marB="36573"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extLst>
                  <a:ext uri="{0D108BD9-81ED-4DB2-BD59-A6C34878D82A}">
                    <a16:rowId xmlns:a16="http://schemas.microsoft.com/office/drawing/2014/main" val="362086583"/>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dans l’année</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25808537"/>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Résidents ayant développé une escarre dans l'établissement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29648441"/>
                  </a:ext>
                </a:extLst>
              </a:tr>
              <a:tr h="259056">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Résidents ayant développé une escarre hors de l'établissement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92054954"/>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72414428"/>
                  </a:ext>
                </a:extLst>
              </a:tr>
              <a:tr h="175752">
                <a:tc gridSpan="3">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847009385"/>
                  </a:ext>
                </a:extLst>
              </a:tr>
              <a:tr h="281914">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Autres évaluations (4)</a:t>
                      </a:r>
                    </a:p>
                  </a:txBody>
                  <a:tcPr marL="5080" marR="5080" marT="5080" marB="36573"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extLst>
                  <a:ext uri="{0D108BD9-81ED-4DB2-BD59-A6C34878D82A}">
                    <a16:rowId xmlns:a16="http://schemas.microsoft.com/office/drawing/2014/main" val="1615900642"/>
                  </a:ext>
                </a:extLst>
              </a:tr>
              <a:tr h="285470">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fr-FR" sz="800" b="0" i="0" u="none" strike="noStrike">
                          <a:solidFill>
                            <a:srgbClr val="000000"/>
                          </a:solidFill>
                          <a:effectLst/>
                          <a:latin typeface="Calibri" panose="020F0502020204030204" pitchFamily="34" charset="0"/>
                        </a:rPr>
                        <a:t>Nombre de résidents évalués dans l’année</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066892264"/>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Evaluation cognitive</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78693297"/>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Capacités visuelles</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31281244"/>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Capacités auditives  (5)</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07101588"/>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Prévention de l’incontinence</a:t>
                      </a:r>
                      <a:r>
                        <a:rPr lang="en-US" sz="600" b="0" i="0" u="none" strike="noStrike">
                          <a:solidFill>
                            <a:srgbClr val="000000"/>
                          </a:solidFill>
                          <a:effectLst/>
                          <a:latin typeface="Calibri" panose="020F0502020204030204" pitchFamily="34" charset="0"/>
                        </a:rPr>
                        <a:t>  </a:t>
                      </a: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89328089"/>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Fin de vie </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48065830"/>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Projet individuel (6)</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49690138"/>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231316609"/>
                  </a:ext>
                </a:extLst>
              </a:tr>
              <a:tr h="175752">
                <a:tc gridSpan="3">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505334977"/>
                  </a:ext>
                </a:extLst>
              </a:tr>
              <a:tr h="281914">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Commissions</a:t>
                      </a:r>
                    </a:p>
                  </a:txBody>
                  <a:tcPr marL="5080" marR="5080" marT="5080" marB="36573"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extLst>
                  <a:ext uri="{0D108BD9-81ED-4DB2-BD59-A6C34878D82A}">
                    <a16:rowId xmlns:a16="http://schemas.microsoft.com/office/drawing/2014/main" val="3174832251"/>
                  </a:ext>
                </a:extLst>
              </a:tr>
              <a:tr h="426681">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ctr"/>
                      <a:r>
                        <a:rPr lang="en-US" sz="900" b="1" i="0" u="none" strike="noStrike">
                          <a:solidFill>
                            <a:srgbClr val="000000"/>
                          </a:solidFill>
                          <a:effectLst/>
                          <a:latin typeface="Calibri" panose="020F0502020204030204" pitchFamily="34" charset="0"/>
                        </a:rPr>
                        <a:t>Thème</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gridSpan="2">
                  <a:txBody>
                    <a:bodyPr/>
                    <a:lstStyle/>
                    <a:p>
                      <a:pPr algn="ctr" fontAlgn="ctr"/>
                      <a:r>
                        <a:rPr lang="fr-FR" sz="800" b="0" i="0" u="none" strike="noStrike">
                          <a:solidFill>
                            <a:srgbClr val="000000"/>
                          </a:solidFill>
                          <a:effectLst/>
                          <a:latin typeface="Calibri" panose="020F0502020204030204" pitchFamily="34" charset="0"/>
                        </a:rPr>
                        <a:t>Nombre de réunions dans l’année</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75377077"/>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Nutrition</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79318055"/>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Chute</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60344271"/>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Douleur</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44144155"/>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Autres</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81207003"/>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6350" cap="flat" cmpd="sng" algn="ctr">
                      <a:solidFill>
                        <a:srgbClr val="FFFFFF"/>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72872892"/>
                  </a:ext>
                </a:extLst>
              </a:tr>
              <a:tr h="289533">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Actions mises en place :</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8">
                  <a:txBody>
                    <a:bodyPr/>
                    <a:lstStyle/>
                    <a:p>
                      <a:pPr algn="ctr" fontAlgn="b"/>
                      <a:endParaRPr lang="en-US" sz="8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24472933"/>
                  </a:ext>
                </a:extLst>
              </a:tr>
              <a:tr h="289533">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Axes d’amélioration :</a:t>
                      </a:r>
                    </a:p>
                  </a:txBody>
                  <a:tcPr marL="5080" marR="5080" marT="5080" marB="365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8">
                  <a:txBody>
                    <a:bodyPr/>
                    <a:lstStyle/>
                    <a:p>
                      <a:pPr algn="ctr" fontAlgn="b"/>
                      <a:endParaRPr lang="en-US" sz="8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25209928"/>
                  </a:ext>
                </a:extLst>
              </a:tr>
              <a:tr h="175752">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080" marR="5080" marT="5080" marB="36573"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080" marR="5080" marT="5080" marB="36573" anchor="b">
                    <a:lnL>
                      <a:noFill/>
                    </a:lnL>
                    <a:lnR>
                      <a:noFill/>
                    </a:lnR>
                    <a:lnT>
                      <a:noFill/>
                    </a:lnT>
                    <a:lnB>
                      <a:noFill/>
                    </a:lnB>
                    <a:solidFill>
                      <a:srgbClr val="E2EFDA"/>
                    </a:solidFill>
                  </a:tcPr>
                </a:tc>
                <a:extLst>
                  <a:ext uri="{0D108BD9-81ED-4DB2-BD59-A6C34878D82A}">
                    <a16:rowId xmlns:a16="http://schemas.microsoft.com/office/drawing/2014/main" val="3372688962"/>
                  </a:ext>
                </a:extLst>
              </a:tr>
              <a:tr h="212324">
                <a:tc gridSpan="13">
                  <a:txBody>
                    <a:bodyPr/>
                    <a:lstStyle/>
                    <a:p>
                      <a:pPr algn="ctr" fontAlgn="ctr"/>
                      <a:endParaRPr lang="en-US" sz="1100" b="1" i="0" u="none" strike="noStrike">
                        <a:solidFill>
                          <a:srgbClr val="000000"/>
                        </a:solidFill>
                        <a:effectLst/>
                        <a:latin typeface="Calibri" panose="020F0502020204030204" pitchFamily="34" charset="0"/>
                      </a:endParaRPr>
                    </a:p>
                  </a:txBody>
                  <a:tcPr marL="5080" marR="5080" marT="5080" marB="36573"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99861599"/>
                  </a:ext>
                </a:extLst>
              </a:tr>
            </a:tbl>
          </a:graphicData>
        </a:graphic>
      </p:graphicFrame>
      <p:sp>
        <p:nvSpPr>
          <p:cNvPr id="3" name="Espace réservé du numéro de diapositive 3">
            <a:extLst>
              <a:ext uri="{FF2B5EF4-FFF2-40B4-BE49-F238E27FC236}">
                <a16:creationId xmlns:a16="http://schemas.microsoft.com/office/drawing/2014/main" id="{C39C9DAA-E95D-3C6E-1587-C43A28D7EC7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40</a:t>
            </a:fld>
            <a:endParaRPr lang="en-US"/>
          </a:p>
        </p:txBody>
      </p:sp>
      <p:grpSp>
        <p:nvGrpSpPr>
          <p:cNvPr id="4" name="Groupe 3">
            <a:extLst>
              <a:ext uri="{FF2B5EF4-FFF2-40B4-BE49-F238E27FC236}">
                <a16:creationId xmlns:a16="http://schemas.microsoft.com/office/drawing/2014/main" id="{67DAB705-E917-B814-FDC4-3F06B3CB1C6A}"/>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2725E3A1-3597-80BF-8F28-AF7763D55E60}"/>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B93AB2BF-6DA4-9B7F-70B6-464AFE75AD4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088367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B42AB-BB74-B877-D6FB-74DD9900E3E9}"/>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799765D9-BDD7-61D8-6C45-AE184FB2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3B41AD6-BF5B-B8D1-B0C5-0D4EC0278D9F}"/>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E62A254A-39A9-B71F-C828-76FDD4767ECD}"/>
              </a:ext>
            </a:extLst>
          </p:cNvPr>
          <p:cNvSpPr txBox="1"/>
          <p:nvPr/>
        </p:nvSpPr>
        <p:spPr>
          <a:xfrm>
            <a:off x="1690837" y="10459207"/>
            <a:ext cx="10180314" cy="3931204"/>
          </a:xfrm>
          <a:prstGeom prst="rect">
            <a:avLst/>
          </a:prstGeom>
          <a:noFill/>
        </p:spPr>
        <p:txBody>
          <a:bodyPr wrap="square">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a:solidFill>
                <a:srgbClr val="000000"/>
              </a:solidFill>
            </a:endParaRPr>
          </a:p>
          <a:p>
            <a:pPr algn="just" fontAlgn="base">
              <a:lnSpc>
                <a:spcPts val="1275"/>
              </a:lnSpc>
            </a:pPr>
            <a:r>
              <a:rPr lang="fr-FR" sz="1300" b="1">
                <a:solidFill>
                  <a:srgbClr val="000000"/>
                </a:solidFill>
              </a:rPr>
              <a:t>(1) Tableau « Suivi des résidents » </a:t>
            </a:r>
            <a:r>
              <a:rPr lang="fr-FR" sz="1300">
                <a:solidFill>
                  <a:srgbClr val="000000"/>
                </a:solidFill>
              </a:rPr>
              <a:t>- </a:t>
            </a:r>
            <a:r>
              <a:rPr lang="fr-FR" sz="1300" b="1">
                <a:solidFill>
                  <a:srgbClr val="000000"/>
                </a:solidFill>
              </a:rPr>
              <a:t> </a:t>
            </a:r>
            <a:r>
              <a:rPr lang="fr-FR" sz="1300">
                <a:solidFill>
                  <a:srgbClr val="000000"/>
                </a:solidFill>
              </a:rPr>
              <a:t>les données attendues concernent les résidents de la file active.</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highlight>
                  <a:srgbClr val="FFFFFF"/>
                </a:highlight>
              </a:rPr>
              <a:t>(2) Sans médecin traitant suivi par le médecin coordonnateur sur son temps salarié </a:t>
            </a:r>
            <a:r>
              <a:rPr lang="fr-FR" sz="1300">
                <a:solidFill>
                  <a:srgbClr val="000000"/>
                </a:solidFill>
                <a:highlight>
                  <a:srgbClr val="FFFFFF"/>
                </a:highlight>
              </a:rPr>
              <a:t>- Nombre de résidents ne disposant pas de médecin traitant et dont le suivi médical est assuré par le médecin coordonnateur dans le cadre de son temps de travail salarié pour la coordination  au sein de l’établissement.</a:t>
            </a:r>
          </a:p>
          <a:p>
            <a:pPr marL="285750" indent="-285750" algn="just" fontAlgn="base">
              <a:lnSpc>
                <a:spcPts val="1275"/>
              </a:lnSpc>
              <a:buFontTx/>
              <a:buChar char="-"/>
            </a:pPr>
            <a:r>
              <a:rPr lang="fr-FR" sz="1300">
                <a:solidFill>
                  <a:srgbClr val="000000"/>
                </a:solidFill>
              </a:rPr>
              <a:t>Si le médecin coordonnateur est également médecin libéral et suit des résidents sur son temps libéral, on compte le résident comme suivi par un médecin traitant </a:t>
            </a:r>
          </a:p>
          <a:p>
            <a:pPr marL="285750" indent="-285750" algn="just" fontAlgn="base">
              <a:lnSpc>
                <a:spcPts val="1275"/>
              </a:lnSpc>
              <a:buFontTx/>
              <a:buChar char="-"/>
            </a:pPr>
            <a:r>
              <a:rPr lang="fr-FR" sz="1300">
                <a:solidFill>
                  <a:srgbClr val="000000"/>
                </a:solidFill>
              </a:rPr>
              <a:t>Si le médecin coordonnateur possède un contrat de travail pour le soin et un contrat de travail pour la coordination . Les résidents suivis par le médecin coordonnateur sur le temps soignant sont comptés dans suivi par un médecin traitant.</a:t>
            </a:r>
          </a:p>
          <a:p>
            <a:pPr algn="just" fontAlgn="base">
              <a:lnSpc>
                <a:spcPts val="1275"/>
              </a:lnSpc>
            </a:pPr>
            <a:endParaRPr lang="fr-FR" sz="1300">
              <a:solidFill>
                <a:srgbClr val="000000"/>
              </a:solidFill>
              <a:highlight>
                <a:srgbClr val="FFFFFF"/>
              </a:highlight>
            </a:endParaRPr>
          </a:p>
          <a:p>
            <a:pPr algn="just" fontAlgn="base">
              <a:lnSpc>
                <a:spcPts val="1275"/>
              </a:lnSpc>
            </a:pPr>
            <a:r>
              <a:rPr lang="fr-FR" sz="1300" b="1">
                <a:solidFill>
                  <a:srgbClr val="000000"/>
                </a:solidFill>
                <a:highlight>
                  <a:srgbClr val="FFFFFF"/>
                </a:highlight>
              </a:rPr>
              <a:t>(3) Sans médecin traitant </a:t>
            </a:r>
            <a:r>
              <a:rPr lang="fr-FR" sz="1300">
                <a:solidFill>
                  <a:srgbClr val="000000"/>
                </a:solidFill>
              </a:rPr>
              <a:t>- Nombre de résidents ne disposant pas de médecin traitant désigné au cours de l’année.</a:t>
            </a: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(4) Tableau « Biologie » </a:t>
            </a:r>
            <a:r>
              <a:rPr lang="fr-FR" sz="1300">
                <a:solidFill>
                  <a:srgbClr val="000000"/>
                </a:solidFill>
              </a:rPr>
              <a:t>- les données attendues concernent les résidents de la file active.</a:t>
            </a:r>
          </a:p>
          <a:p>
            <a:pPr algn="just" fontAlgn="base">
              <a:lnSpc>
                <a:spcPts val="1275"/>
              </a:lnSpc>
            </a:pPr>
            <a:r>
              <a:rPr lang="fr-FR" sz="1300">
                <a:solidFill>
                  <a:srgbClr val="000000"/>
                </a:solidFill>
                <a:highlight>
                  <a:srgbClr val="800080"/>
                </a:highlight>
              </a:rPr>
              <a:t> </a:t>
            </a:r>
          </a:p>
          <a:p>
            <a:pPr algn="just" fontAlgn="base">
              <a:lnSpc>
                <a:spcPts val="1275"/>
              </a:lnSpc>
            </a:pPr>
            <a:r>
              <a:rPr lang="fr-FR" sz="1300" b="1">
                <a:solidFill>
                  <a:srgbClr val="000000"/>
                </a:solidFill>
              </a:rPr>
              <a:t>(5) Nombre de résidents ayant eu dans l’année - </a:t>
            </a:r>
            <a:r>
              <a:rPr lang="fr-FR" sz="1300">
                <a:solidFill>
                  <a:srgbClr val="000000"/>
                </a:solidFill>
              </a:rPr>
              <a:t>on retrouve au moins un dosage dans l’année d’une albuminémie, d’une surveillance de la fonction rénale et de l’ionogramme chez les résidents de la file active. </a:t>
            </a: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(6) Tableau « Permanence des soins » </a:t>
            </a:r>
            <a:r>
              <a:rPr lang="fr-FR" sz="1300">
                <a:solidFill>
                  <a:srgbClr val="000000"/>
                </a:solidFill>
              </a:rPr>
              <a:t>- on cherche à connaitre l’organisation de la permanence des soins 24H/24 et 7J/7 médecins salariés, médecin traitants, SOS médecins ou autres.   </a:t>
            </a:r>
          </a:p>
          <a:p>
            <a:pPr algn="just" fontAlgn="base">
              <a:lnSpc>
                <a:spcPts val="1275"/>
              </a:lnSpc>
            </a:pPr>
            <a:endParaRPr lang="fr-FR" sz="1300">
              <a:solidFill>
                <a:srgbClr val="000000"/>
              </a:solidFill>
            </a:endParaRPr>
          </a:p>
        </p:txBody>
      </p:sp>
      <p:graphicFrame>
        <p:nvGraphicFramePr>
          <p:cNvPr id="6" name="Tableau 5">
            <a:extLst>
              <a:ext uri="{FF2B5EF4-FFF2-40B4-BE49-F238E27FC236}">
                <a16:creationId xmlns:a16="http://schemas.microsoft.com/office/drawing/2014/main" id="{2686797E-4C09-BD8A-C72C-86906C79D691}"/>
              </a:ext>
            </a:extLst>
          </p:cNvPr>
          <p:cNvGraphicFramePr>
            <a:graphicFrameLocks noGrp="1"/>
          </p:cNvGraphicFramePr>
          <p:nvPr>
            <p:extLst>
              <p:ext uri="{D42A27DB-BD31-4B8C-83A1-F6EECF244321}">
                <p14:modId xmlns:p14="http://schemas.microsoft.com/office/powerpoint/2010/main" val="2302170267"/>
              </p:ext>
            </p:extLst>
          </p:nvPr>
        </p:nvGraphicFramePr>
        <p:xfrm>
          <a:off x="152403" y="1291770"/>
          <a:ext cx="1284571" cy="1483782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4">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4">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0514">
                <a:tc>
                  <a:txBody>
                    <a:bodyPr/>
                    <a:lstStyle/>
                    <a:p>
                      <a:pPr algn="ctr"/>
                      <a:r>
                        <a:rPr lang="fr-FR" sz="1300" b="1"/>
                        <a:t>Activité médicale et paramédicale</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54494711"/>
                  </a:ext>
                </a:extLst>
              </a:tr>
              <a:tr h="121703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03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03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E5DB817C-37F6-D24F-CE9E-7557FC8DE435}"/>
              </a:ext>
            </a:extLst>
          </p:cNvPr>
          <p:cNvGraphicFramePr>
            <a:graphicFrameLocks noGrp="1"/>
          </p:cNvGraphicFramePr>
          <p:nvPr>
            <p:extLst>
              <p:ext uri="{D42A27DB-BD31-4B8C-83A1-F6EECF244321}">
                <p14:modId xmlns:p14="http://schemas.microsoft.com/office/powerpoint/2010/main" val="2317044670"/>
              </p:ext>
            </p:extLst>
          </p:nvPr>
        </p:nvGraphicFramePr>
        <p:xfrm>
          <a:off x="1559958" y="1291770"/>
          <a:ext cx="10515600" cy="9167437"/>
        </p:xfrm>
        <a:graphic>
          <a:graphicData uri="http://schemas.openxmlformats.org/drawingml/2006/table">
            <a:tbl>
              <a:tblPr/>
              <a:tblGrid>
                <a:gridCol w="134272">
                  <a:extLst>
                    <a:ext uri="{9D8B030D-6E8A-4147-A177-3AD203B41FA5}">
                      <a16:colId xmlns:a16="http://schemas.microsoft.com/office/drawing/2014/main" val="2957672076"/>
                    </a:ext>
                  </a:extLst>
                </a:gridCol>
                <a:gridCol w="77736">
                  <a:extLst>
                    <a:ext uri="{9D8B030D-6E8A-4147-A177-3AD203B41FA5}">
                      <a16:colId xmlns:a16="http://schemas.microsoft.com/office/drawing/2014/main" val="1997815413"/>
                    </a:ext>
                  </a:extLst>
                </a:gridCol>
                <a:gridCol w="3929216">
                  <a:extLst>
                    <a:ext uri="{9D8B030D-6E8A-4147-A177-3AD203B41FA5}">
                      <a16:colId xmlns:a16="http://schemas.microsoft.com/office/drawing/2014/main" val="3055912852"/>
                    </a:ext>
                  </a:extLst>
                </a:gridCol>
                <a:gridCol w="770296">
                  <a:extLst>
                    <a:ext uri="{9D8B030D-6E8A-4147-A177-3AD203B41FA5}">
                      <a16:colId xmlns:a16="http://schemas.microsoft.com/office/drawing/2014/main" val="2143861837"/>
                    </a:ext>
                  </a:extLst>
                </a:gridCol>
                <a:gridCol w="770296">
                  <a:extLst>
                    <a:ext uri="{9D8B030D-6E8A-4147-A177-3AD203B41FA5}">
                      <a16:colId xmlns:a16="http://schemas.microsoft.com/office/drawing/2014/main" val="1374370894"/>
                    </a:ext>
                  </a:extLst>
                </a:gridCol>
                <a:gridCol w="770296">
                  <a:extLst>
                    <a:ext uri="{9D8B030D-6E8A-4147-A177-3AD203B41FA5}">
                      <a16:colId xmlns:a16="http://schemas.microsoft.com/office/drawing/2014/main" val="3826380435"/>
                    </a:ext>
                  </a:extLst>
                </a:gridCol>
                <a:gridCol w="770296">
                  <a:extLst>
                    <a:ext uri="{9D8B030D-6E8A-4147-A177-3AD203B41FA5}">
                      <a16:colId xmlns:a16="http://schemas.microsoft.com/office/drawing/2014/main" val="1506244397"/>
                    </a:ext>
                  </a:extLst>
                </a:gridCol>
                <a:gridCol w="770296">
                  <a:extLst>
                    <a:ext uri="{9D8B030D-6E8A-4147-A177-3AD203B41FA5}">
                      <a16:colId xmlns:a16="http://schemas.microsoft.com/office/drawing/2014/main" val="4058184016"/>
                    </a:ext>
                  </a:extLst>
                </a:gridCol>
                <a:gridCol w="770296">
                  <a:extLst>
                    <a:ext uri="{9D8B030D-6E8A-4147-A177-3AD203B41FA5}">
                      <a16:colId xmlns:a16="http://schemas.microsoft.com/office/drawing/2014/main" val="1597347336"/>
                    </a:ext>
                  </a:extLst>
                </a:gridCol>
                <a:gridCol w="770296">
                  <a:extLst>
                    <a:ext uri="{9D8B030D-6E8A-4147-A177-3AD203B41FA5}">
                      <a16:colId xmlns:a16="http://schemas.microsoft.com/office/drawing/2014/main" val="219373893"/>
                    </a:ext>
                  </a:extLst>
                </a:gridCol>
                <a:gridCol w="770296">
                  <a:extLst>
                    <a:ext uri="{9D8B030D-6E8A-4147-A177-3AD203B41FA5}">
                      <a16:colId xmlns:a16="http://schemas.microsoft.com/office/drawing/2014/main" val="4032695044"/>
                    </a:ext>
                  </a:extLst>
                </a:gridCol>
                <a:gridCol w="77736">
                  <a:extLst>
                    <a:ext uri="{9D8B030D-6E8A-4147-A177-3AD203B41FA5}">
                      <a16:colId xmlns:a16="http://schemas.microsoft.com/office/drawing/2014/main" val="3247161771"/>
                    </a:ext>
                  </a:extLst>
                </a:gridCol>
                <a:gridCol w="134272">
                  <a:extLst>
                    <a:ext uri="{9D8B030D-6E8A-4147-A177-3AD203B41FA5}">
                      <a16:colId xmlns:a16="http://schemas.microsoft.com/office/drawing/2014/main" val="3547661974"/>
                    </a:ext>
                  </a:extLst>
                </a:gridCol>
              </a:tblGrid>
              <a:tr h="224950">
                <a:tc gridSpan="13">
                  <a:txBody>
                    <a:bodyPr/>
                    <a:lstStyle/>
                    <a:p>
                      <a:pPr algn="ctr" fontAlgn="ctr"/>
                      <a:r>
                        <a:rPr lang="en-US" sz="1200" b="1" i="0" u="none" strike="noStrike">
                          <a:solidFill>
                            <a:srgbClr val="000000"/>
                          </a:solidFill>
                          <a:effectLst/>
                          <a:latin typeface="Calibri" panose="020F0502020204030204" pitchFamily="34" charset="0"/>
                        </a:rPr>
                        <a:t>Activité médicale et paramédicale</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159522"/>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Modalités d’admission</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26240926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4267502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Demandes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8855033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Personnes récusées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9545180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Avis du médecin coordonnateur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84918875"/>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Avis favorables du médecin coordonnateur pour les personnes récusées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83085977"/>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Avis défavorables du médecin coordonnateur pour les personnes récusées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300746"/>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Avis favorables du médecin coordonnateur pour les personnes admises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01345241"/>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Avis défavorables du médecin coordonnateur pour les personnes admises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1340352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885774434"/>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594307150"/>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Suivi des residents (1)</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58436029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de résidents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4416765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Suivis par un médecin traitant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83508291"/>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Sans médecin traitant suivi par le médecin coordonnateur sur son temps salarié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6528885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Sans médecin traitant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43853158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13243275"/>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912248369"/>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Biologie (4)</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676458312"/>
                  </a:ext>
                </a:extLst>
              </a:tr>
              <a:tr h="30244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fr-FR" sz="800" b="0" i="0" u="none" strike="noStrike">
                          <a:solidFill>
                            <a:srgbClr val="7030A0"/>
                          </a:solidFill>
                          <a:effectLst/>
                          <a:latin typeface="Calibri" panose="020F0502020204030204" pitchFamily="34" charset="0"/>
                        </a:rPr>
                        <a:t>Nombre de résidents ayant eu dans l'année (5)</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8475855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Une albuminémie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9677343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Une clairance à la créatinine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8559703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Une NFS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4021580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Un ionogramme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761380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966462788"/>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1912772"/>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Permanence des soins (6)</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79248286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181742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Médecin salarié de l’EHPAD</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615100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Médecins traitants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923217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SOS médecins ou équivalent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0477394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7248971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784394052"/>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97928562"/>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Logiciel de soins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27446733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4110152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Existence d’un logiciel de soins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2320140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Les dossiers de soins sont informatisés totalement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5434021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Le dossier de liaison d’urgence est dans le logiciel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175395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L’accès distant au logiciel est possible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3556030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16017423"/>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696428359"/>
                  </a:ext>
                </a:extLst>
              </a:tr>
            </a:tbl>
          </a:graphicData>
        </a:graphic>
      </p:graphicFrame>
      <p:sp>
        <p:nvSpPr>
          <p:cNvPr id="3" name="Espace réservé du numéro de diapositive 3">
            <a:extLst>
              <a:ext uri="{FF2B5EF4-FFF2-40B4-BE49-F238E27FC236}">
                <a16:creationId xmlns:a16="http://schemas.microsoft.com/office/drawing/2014/main" id="{FC919EE9-8E51-6788-A255-6437EE024586}"/>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41</a:t>
            </a:fld>
            <a:endParaRPr lang="en-US"/>
          </a:p>
        </p:txBody>
      </p:sp>
      <p:grpSp>
        <p:nvGrpSpPr>
          <p:cNvPr id="4" name="Groupe 3">
            <a:extLst>
              <a:ext uri="{FF2B5EF4-FFF2-40B4-BE49-F238E27FC236}">
                <a16:creationId xmlns:a16="http://schemas.microsoft.com/office/drawing/2014/main" id="{897194AA-1A13-BD67-7E11-91213D947A60}"/>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4BEAF243-B526-6531-6AF3-FB50571C384B}"/>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E7AFA55B-6F5A-91ED-ACE4-3E73E62F67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2867947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B25CE-D6B1-F48E-C791-E89275865B16}"/>
            </a:ext>
          </a:extLst>
        </p:cNvPr>
        <p:cNvGrpSpPr/>
        <p:nvPr/>
      </p:nvGrpSpPr>
      <p:grpSpPr>
        <a:xfrm>
          <a:off x="0" y="0"/>
          <a:ext cx="0" cy="0"/>
          <a:chOff x="0" y="0"/>
          <a:chExt cx="0" cy="0"/>
        </a:xfrm>
      </p:grpSpPr>
      <mc:AlternateContent xmlns:mc="http://schemas.openxmlformats.org/markup-compatibility/2006">
        <mc:Choice xmlns:pslz="http://schemas.microsoft.com/office/powerpoint/2016/slidezoom" Requires="pslz">
          <p:graphicFrame>
            <p:nvGraphicFramePr>
              <p:cNvPr id="54" name="Zoom de diapositive 53">
                <a:extLst>
                  <a:ext uri="{FF2B5EF4-FFF2-40B4-BE49-F238E27FC236}">
                    <a16:creationId xmlns:a16="http://schemas.microsoft.com/office/drawing/2014/main" id="{7268B5DD-1D2D-76F3-01C1-69017FE418D0}"/>
                  </a:ext>
                </a:extLst>
              </p:cNvPr>
              <p:cNvGraphicFramePr>
                <a:graphicFrameLocks noChangeAspect="1"/>
              </p:cNvGraphicFramePr>
              <p:nvPr>
                <p:extLst>
                  <p:ext uri="{D42A27DB-BD31-4B8C-83A1-F6EECF244321}">
                    <p14:modId xmlns:p14="http://schemas.microsoft.com/office/powerpoint/2010/main" val="2628949695"/>
                  </p:ext>
                </p:extLst>
              </p:nvPr>
            </p:nvGraphicFramePr>
            <p:xfrm>
              <a:off x="4631631" y="9880589"/>
              <a:ext cx="2510957" cy="4064000"/>
            </p:xfrm>
            <a:graphic>
              <a:graphicData uri="http://schemas.microsoft.com/office/powerpoint/2016/slidezoom">
                <pslz:sldZm>
                  <pslz:sldZmObj sldId="262" cId="2237243960">
                    <pslz:zmPr id="{FCAC5BA2-F211-48BE-A4F9-04A6D801C1ED}" returnToParent="0" transitionDur="1000">
                      <p166:blipFill xmlns:p166="http://schemas.microsoft.com/office/powerpoint/2016/6/main">
                        <a:blip r:embed="rId4"/>
                        <a:stretch>
                          <a:fillRect/>
                        </a:stretch>
                      </p166:blipFill>
                      <p166:spPr xmlns:p166="http://schemas.microsoft.com/office/powerpoint/2016/6/main">
                        <a:xfrm>
                          <a:off x="0" y="0"/>
                          <a:ext cx="2510957" cy="4064000"/>
                        </a:xfrm>
                        <a:prstGeom prst="rect">
                          <a:avLst/>
                        </a:prstGeom>
                        <a:ln w="3175">
                          <a:solidFill>
                            <a:prstClr val="ltGray"/>
                          </a:solidFill>
                        </a:ln>
                      </p166:spPr>
                    </pslz:zmPr>
                  </pslz:sldZmObj>
                </pslz:sldZm>
              </a:graphicData>
            </a:graphic>
          </p:graphicFrame>
        </mc:Choice>
        <mc:Fallback>
          <p:pic>
            <p:nvPicPr>
              <p:cNvPr id="54" name="Zoom de diapositive 53">
                <a:hlinkClick r:id="rId5" action="ppaction://hlinksldjump"/>
                <a:extLst>
                  <a:ext uri="{FF2B5EF4-FFF2-40B4-BE49-F238E27FC236}">
                    <a16:creationId xmlns:a16="http://schemas.microsoft.com/office/drawing/2014/main" id="{7268B5DD-1D2D-76F3-01C1-69017FE418D0}"/>
                  </a:ext>
                </a:extLst>
              </p:cNvPr>
              <p:cNvPicPr>
                <a:picLocks noGrp="1" noRot="1" noChangeAspect="1" noMove="1" noResize="1" noEditPoints="1" noAdjustHandles="1" noChangeArrowheads="1" noChangeShapeType="1"/>
              </p:cNvPicPr>
              <p:nvPr/>
            </p:nvPicPr>
            <p:blipFill>
              <a:blip r:embed="rId4"/>
              <a:stretch>
                <a:fillRect/>
              </a:stretch>
            </p:blipFill>
            <p:spPr>
              <a:xfrm>
                <a:off x="4631631" y="9880589"/>
                <a:ext cx="2510957"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52" name="Zoom de diapositive 51">
                <a:extLst>
                  <a:ext uri="{FF2B5EF4-FFF2-40B4-BE49-F238E27FC236}">
                    <a16:creationId xmlns:a16="http://schemas.microsoft.com/office/drawing/2014/main" id="{3D1483A1-6A96-7867-655A-97BC4AEFE86A}"/>
                  </a:ext>
                </a:extLst>
              </p:cNvPr>
              <p:cNvGraphicFramePr>
                <a:graphicFrameLocks noChangeAspect="1"/>
              </p:cNvGraphicFramePr>
              <p:nvPr>
                <p:extLst>
                  <p:ext uri="{D42A27DB-BD31-4B8C-83A1-F6EECF244321}">
                    <p14:modId xmlns:p14="http://schemas.microsoft.com/office/powerpoint/2010/main" val="4150058889"/>
                  </p:ext>
                </p:extLst>
              </p:nvPr>
            </p:nvGraphicFramePr>
            <p:xfrm>
              <a:off x="1180502" y="9932367"/>
              <a:ext cx="2510957" cy="4064000"/>
            </p:xfrm>
            <a:graphic>
              <a:graphicData uri="http://schemas.microsoft.com/office/powerpoint/2016/slidezoom">
                <pslz:sldZm>
                  <pslz:sldZmObj sldId="261" cId="1756870202">
                    <pslz:zmPr id="{A250795D-1FF9-41FF-9E01-B46150F48C0E}" returnToParent="0" transitionDur="1000">
                      <p166:blipFill xmlns:p166="http://schemas.microsoft.com/office/powerpoint/2016/6/main">
                        <a:blip r:embed="rId6"/>
                        <a:stretch>
                          <a:fillRect/>
                        </a:stretch>
                      </p166:blipFill>
                      <p166:spPr xmlns:p166="http://schemas.microsoft.com/office/powerpoint/2016/6/main">
                        <a:xfrm>
                          <a:off x="0" y="0"/>
                          <a:ext cx="2510957" cy="4064000"/>
                        </a:xfrm>
                        <a:prstGeom prst="rect">
                          <a:avLst/>
                        </a:prstGeom>
                        <a:ln w="3175">
                          <a:solidFill>
                            <a:prstClr val="ltGray"/>
                          </a:solidFill>
                        </a:ln>
                      </p166:spPr>
                    </pslz:zmPr>
                  </pslz:sldZmObj>
                </pslz:sldZm>
              </a:graphicData>
            </a:graphic>
          </p:graphicFrame>
        </mc:Choice>
        <mc:Fallback>
          <p:pic>
            <p:nvPicPr>
              <p:cNvPr id="52" name="Zoom de diapositive 51">
                <a:hlinkClick r:id="rId7" action="ppaction://hlinksldjump"/>
                <a:extLst>
                  <a:ext uri="{FF2B5EF4-FFF2-40B4-BE49-F238E27FC236}">
                    <a16:creationId xmlns:a16="http://schemas.microsoft.com/office/drawing/2014/main" id="{3D1483A1-6A96-7867-655A-97BC4AEFE86A}"/>
                  </a:ext>
                </a:extLst>
              </p:cNvPr>
              <p:cNvPicPr>
                <a:picLocks noGrp="1" noRot="1" noChangeAspect="1" noMove="1" noResize="1" noEditPoints="1" noAdjustHandles="1" noChangeArrowheads="1" noChangeShapeType="1"/>
              </p:cNvPicPr>
              <p:nvPr/>
            </p:nvPicPr>
            <p:blipFill>
              <a:blip r:embed="rId6"/>
              <a:stretch>
                <a:fillRect/>
              </a:stretch>
            </p:blipFill>
            <p:spPr>
              <a:xfrm>
                <a:off x="1180502" y="9932367"/>
                <a:ext cx="2510957"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46" name="Zoom de diapositive 45">
                <a:extLst>
                  <a:ext uri="{FF2B5EF4-FFF2-40B4-BE49-F238E27FC236}">
                    <a16:creationId xmlns:a16="http://schemas.microsoft.com/office/drawing/2014/main" id="{A8579CCE-74F3-5ED5-7F70-20A8E6B13148}"/>
                  </a:ext>
                </a:extLst>
              </p:cNvPr>
              <p:cNvGraphicFramePr>
                <a:graphicFrameLocks noChangeAspect="1"/>
              </p:cNvGraphicFramePr>
              <p:nvPr>
                <p:extLst>
                  <p:ext uri="{D42A27DB-BD31-4B8C-83A1-F6EECF244321}">
                    <p14:modId xmlns:p14="http://schemas.microsoft.com/office/powerpoint/2010/main" val="2919757245"/>
                  </p:ext>
                </p:extLst>
              </p:nvPr>
            </p:nvGraphicFramePr>
            <p:xfrm>
              <a:off x="8092181" y="5193963"/>
              <a:ext cx="2510959" cy="4064000"/>
            </p:xfrm>
            <a:graphic>
              <a:graphicData uri="http://schemas.microsoft.com/office/powerpoint/2016/slidezoom">
                <pslz:sldZm>
                  <pslz:sldZmObj sldId="260" cId="549748926">
                    <pslz:zmPr id="{CF79C05D-2B39-4038-BD59-144C5F79D064}" returnToParent="0" transitionDur="1000">
                      <p166:blipFill xmlns:p166="http://schemas.microsoft.com/office/powerpoint/2016/6/main">
                        <a:blip r:embed="rId8"/>
                        <a:stretch>
                          <a:fillRect/>
                        </a:stretch>
                      </p166:blipFill>
                      <p166:spPr xmlns:p166="http://schemas.microsoft.com/office/powerpoint/2016/6/main">
                        <a:xfrm>
                          <a:off x="0" y="0"/>
                          <a:ext cx="2510959" cy="4064000"/>
                        </a:xfrm>
                        <a:prstGeom prst="rect">
                          <a:avLst/>
                        </a:prstGeom>
                        <a:ln w="3175">
                          <a:solidFill>
                            <a:prstClr val="ltGray"/>
                          </a:solidFill>
                        </a:ln>
                      </p166:spPr>
                    </pslz:zmPr>
                  </pslz:sldZmObj>
                </pslz:sldZm>
              </a:graphicData>
            </a:graphic>
          </p:graphicFrame>
        </mc:Choice>
        <mc:Fallback>
          <p:pic>
            <p:nvPicPr>
              <p:cNvPr id="46" name="Zoom de diapositive 45">
                <a:hlinkClick r:id="rId9" action="ppaction://hlinksldjump"/>
                <a:extLst>
                  <a:ext uri="{FF2B5EF4-FFF2-40B4-BE49-F238E27FC236}">
                    <a16:creationId xmlns:a16="http://schemas.microsoft.com/office/drawing/2014/main" id="{A8579CCE-74F3-5ED5-7F70-20A8E6B13148}"/>
                  </a:ext>
                </a:extLst>
              </p:cNvPr>
              <p:cNvPicPr>
                <a:picLocks noGrp="1" noRot="1" noChangeAspect="1" noMove="1" noResize="1" noEditPoints="1" noAdjustHandles="1" noChangeArrowheads="1" noChangeShapeType="1"/>
              </p:cNvPicPr>
              <p:nvPr/>
            </p:nvPicPr>
            <p:blipFill>
              <a:blip r:embed="rId8"/>
              <a:stretch>
                <a:fillRect/>
              </a:stretch>
            </p:blipFill>
            <p:spPr>
              <a:xfrm>
                <a:off x="8092181" y="5193963"/>
                <a:ext cx="2510959" cy="40640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44" name="Zoom de diapositive 43">
                <a:extLst>
                  <a:ext uri="{FF2B5EF4-FFF2-40B4-BE49-F238E27FC236}">
                    <a16:creationId xmlns:a16="http://schemas.microsoft.com/office/drawing/2014/main" id="{D1445A3B-B044-BCF7-F7AF-C0EEE6F20792}"/>
                  </a:ext>
                </a:extLst>
              </p:cNvPr>
              <p:cNvGraphicFramePr>
                <a:graphicFrameLocks noChangeAspect="1"/>
              </p:cNvGraphicFramePr>
              <p:nvPr>
                <p:extLst>
                  <p:ext uri="{D42A27DB-BD31-4B8C-83A1-F6EECF244321}">
                    <p14:modId xmlns:p14="http://schemas.microsoft.com/office/powerpoint/2010/main" val="1866427836"/>
                  </p:ext>
                </p:extLst>
              </p:nvPr>
            </p:nvGraphicFramePr>
            <p:xfrm>
              <a:off x="4633890" y="5199910"/>
              <a:ext cx="2515861" cy="4323650"/>
            </p:xfrm>
            <a:graphic>
              <a:graphicData uri="http://schemas.microsoft.com/office/powerpoint/2016/slidezoom">
                <pslz:sldZm>
                  <pslz:sldZmObj sldId="259" cId="546613483">
                    <pslz:zmPr id="{70582278-2EAB-49C9-9AEA-7F4F2366ECAE}" returnToParent="0" transitionDur="1000">
                      <p166:blipFill xmlns:p166="http://schemas.microsoft.com/office/powerpoint/2016/6/main">
                        <a:blip r:embed="rId10"/>
                        <a:stretch>
                          <a:fillRect/>
                        </a:stretch>
                      </p166:blipFill>
                      <p166:spPr xmlns:p166="http://schemas.microsoft.com/office/powerpoint/2016/6/main">
                        <a:xfrm>
                          <a:off x="0" y="0"/>
                          <a:ext cx="2515861" cy="4323650"/>
                        </a:xfrm>
                        <a:prstGeom prst="rect">
                          <a:avLst/>
                        </a:prstGeom>
                        <a:ln w="3175">
                          <a:solidFill>
                            <a:prstClr val="ltGray"/>
                          </a:solidFill>
                        </a:ln>
                      </p166:spPr>
                    </pslz:zmPr>
                  </pslz:sldZmObj>
                </pslz:sldZm>
              </a:graphicData>
            </a:graphic>
          </p:graphicFrame>
        </mc:Choice>
        <mc:Fallback>
          <p:pic>
            <p:nvPicPr>
              <p:cNvPr id="44" name="Zoom de diapositive 43">
                <a:hlinkClick r:id="rId11" action="ppaction://hlinksldjump"/>
                <a:extLst>
                  <a:ext uri="{FF2B5EF4-FFF2-40B4-BE49-F238E27FC236}">
                    <a16:creationId xmlns:a16="http://schemas.microsoft.com/office/drawing/2014/main" id="{D1445A3B-B044-BCF7-F7AF-C0EEE6F20792}"/>
                  </a:ext>
                </a:extLst>
              </p:cNvPr>
              <p:cNvPicPr>
                <a:picLocks noGrp="1" noRot="1" noChangeAspect="1" noMove="1" noResize="1" noEditPoints="1" noAdjustHandles="1" noChangeArrowheads="1" noChangeShapeType="1"/>
              </p:cNvPicPr>
              <p:nvPr/>
            </p:nvPicPr>
            <p:blipFill>
              <a:blip r:embed="rId10"/>
              <a:stretch>
                <a:fillRect/>
              </a:stretch>
            </p:blipFill>
            <p:spPr>
              <a:xfrm>
                <a:off x="4633890" y="5199910"/>
                <a:ext cx="2515861" cy="432365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40" name="Zoom de diapositive 39">
                <a:extLst>
                  <a:ext uri="{FF2B5EF4-FFF2-40B4-BE49-F238E27FC236}">
                    <a16:creationId xmlns:a16="http://schemas.microsoft.com/office/drawing/2014/main" id="{7C081F4F-0CE4-4511-F3F5-B496A6EB1588}"/>
                  </a:ext>
                </a:extLst>
              </p:cNvPr>
              <p:cNvGraphicFramePr>
                <a:graphicFrameLocks/>
              </p:cNvGraphicFramePr>
              <p:nvPr>
                <p:extLst>
                  <p:ext uri="{D42A27DB-BD31-4B8C-83A1-F6EECF244321}">
                    <p14:modId xmlns:p14="http://schemas.microsoft.com/office/powerpoint/2010/main" val="1916231670"/>
                  </p:ext>
                </p:extLst>
              </p:nvPr>
            </p:nvGraphicFramePr>
            <p:xfrm>
              <a:off x="1176500" y="5193963"/>
              <a:ext cx="2514958" cy="4064000"/>
            </p:xfrm>
            <a:graphic>
              <a:graphicData uri="http://schemas.microsoft.com/office/powerpoint/2016/slidezoom">
                <pslz:sldZm>
                  <pslz:sldZmObj sldId="258" cId="1276160258">
                    <pslz:zmPr id="{42524C16-C5FE-4C75-9558-6FBEFBB59C8B}" returnToParent="0" transitionDur="1000">
                      <p166:blipFill xmlns:p166="http://schemas.microsoft.com/office/powerpoint/2016/6/main">
                        <a:blip r:embed="rId12"/>
                        <a:stretch>
                          <a:fillRect/>
                        </a:stretch>
                      </p166:blipFill>
                      <p166:spPr xmlns:p166="http://schemas.microsoft.com/office/powerpoint/2016/6/main">
                        <a:xfrm>
                          <a:off x="0" y="0"/>
                          <a:ext cx="2514958" cy="4064000"/>
                        </a:xfrm>
                        <a:prstGeom prst="rect">
                          <a:avLst/>
                        </a:prstGeom>
                        <a:ln w="3175">
                          <a:solidFill>
                            <a:prstClr val="ltGray"/>
                          </a:solidFill>
                        </a:ln>
                      </p166:spPr>
                    </pslz:zmPr>
                  </pslz:sldZmObj>
                </pslz:sldZm>
              </a:graphicData>
            </a:graphic>
          </p:graphicFrame>
        </mc:Choice>
        <mc:Fallback>
          <p:pic>
            <p:nvPicPr>
              <p:cNvPr id="40" name="Zoom de diapositive 39">
                <a:hlinkClick r:id="rId13" action="ppaction://hlinksldjump"/>
                <a:extLst>
                  <a:ext uri="{FF2B5EF4-FFF2-40B4-BE49-F238E27FC236}">
                    <a16:creationId xmlns:a16="http://schemas.microsoft.com/office/drawing/2014/main" id="{7C081F4F-0CE4-4511-F3F5-B496A6EB1588}"/>
                  </a:ext>
                </a:extLst>
              </p:cNvPr>
              <p:cNvPicPr>
                <a:picLocks noGrp="1" noRot="1" noChangeAspect="1" noMove="1" noResize="1" noEditPoints="1" noAdjustHandles="1" noChangeArrowheads="1" noChangeShapeType="1"/>
              </p:cNvPicPr>
              <p:nvPr/>
            </p:nvPicPr>
            <p:blipFill>
              <a:blip r:embed="rId12"/>
              <a:stretch>
                <a:fillRect/>
              </a:stretch>
            </p:blipFill>
            <p:spPr>
              <a:xfrm>
                <a:off x="1176500" y="5193963"/>
                <a:ext cx="2514958" cy="4064000"/>
              </a:xfrm>
              <a:prstGeom prst="rect">
                <a:avLst/>
              </a:prstGeom>
              <a:ln w="3175">
                <a:solidFill>
                  <a:prstClr val="ltGray"/>
                </a:solidFill>
              </a:ln>
            </p:spPr>
          </p:pic>
        </mc:Fallback>
      </mc:AlternateContent>
      <p:pic>
        <p:nvPicPr>
          <p:cNvPr id="8" name="Picture 2">
            <a:extLst>
              <a:ext uri="{FF2B5EF4-FFF2-40B4-BE49-F238E27FC236}">
                <a16:creationId xmlns:a16="http://schemas.microsoft.com/office/drawing/2014/main" id="{7A9E69A7-9EFB-6528-81E9-DEAA919D796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4C60E6C-1501-364A-E7C8-68220DEE9F45}"/>
              </a:ext>
            </a:extLst>
          </p:cNvPr>
          <p:cNvSpPr txBox="1"/>
          <p:nvPr/>
        </p:nvSpPr>
        <p:spPr>
          <a:xfrm>
            <a:off x="531778" y="2441557"/>
            <a:ext cx="11128442" cy="892552"/>
          </a:xfrm>
          <a:prstGeom prst="rect">
            <a:avLst/>
          </a:prstGeom>
          <a:noFill/>
        </p:spPr>
        <p:txBody>
          <a:bodyPr wrap="square" rtlCol="0">
            <a:spAutoFit/>
          </a:bodyPr>
          <a:lstStyle/>
          <a:p>
            <a:pPr algn="just"/>
            <a:r>
              <a:rPr lang="fr-FR" sz="1300">
                <a:solidFill>
                  <a:srgbClr val="000000"/>
                </a:solidFill>
                <a:latin typeface="Aptos" panose="020B0004020202020204" pitchFamily="34" charset="0"/>
              </a:rPr>
              <a:t>Chaque médecin coordonnateur et chaque directeur d'EHPAD doivent posséder un compte attaché à une adresse </a:t>
            </a:r>
            <a:r>
              <a:rPr lang="fr-FR" sz="1300" b="1">
                <a:solidFill>
                  <a:srgbClr val="000000"/>
                </a:solidFill>
                <a:highlight>
                  <a:srgbClr val="FFFF00"/>
                </a:highlight>
                <a:latin typeface="Aptos" panose="020B0004020202020204" pitchFamily="34" charset="0"/>
              </a:rPr>
              <a:t>email nominative professionnelle</a:t>
            </a:r>
            <a:r>
              <a:rPr lang="fr-FR" sz="1300">
                <a:solidFill>
                  <a:srgbClr val="000000"/>
                </a:solidFill>
                <a:highlight>
                  <a:srgbClr val="FFFF00"/>
                </a:highlight>
                <a:latin typeface="Aptos" panose="020B0004020202020204" pitchFamily="34" charset="0"/>
              </a:rPr>
              <a:t> pour accéder au portail de dépôt RAMA dans le SIDOBA.</a:t>
            </a:r>
          </a:p>
          <a:p>
            <a:pPr algn="just"/>
            <a:r>
              <a:rPr lang="fr-FR" sz="1300">
                <a:solidFill>
                  <a:srgbClr val="000000"/>
                </a:solidFill>
                <a:latin typeface="Aptos" panose="020B0004020202020204" pitchFamily="34" charset="0"/>
              </a:rPr>
              <a:t> </a:t>
            </a:r>
          </a:p>
          <a:p>
            <a:pPr fontAlgn="base"/>
            <a:r>
              <a:rPr lang="fr-FR" sz="1300">
                <a:solidFill>
                  <a:srgbClr val="000000"/>
                </a:solidFill>
                <a:latin typeface="Aptos" panose="020B0004020202020204" pitchFamily="34" charset="0"/>
              </a:rPr>
              <a:t>Comme indiqué dans l’étape 1 de la capture d’écran ci-après, ce compte peut être créé sur le site de la CNSA à l’adresse suivante : </a:t>
            </a:r>
            <a:r>
              <a:rPr lang="fr-FR" sz="1300" u="sng">
                <a:latin typeface="Aptos" panose="020B0004020202020204" pitchFamily="34" charset="0"/>
                <a:hlinkClick r:id="rId15">
                  <a:extLst>
                    <a:ext uri="{A12FA001-AC4F-418D-AE19-62706E023703}">
                      <ahyp:hlinkClr xmlns:ahyp="http://schemas.microsoft.com/office/drawing/2018/hyperlinkcolor" val="tx"/>
                    </a:ext>
                  </a:extLst>
                </a:hlinkClick>
              </a:rPr>
              <a:t>https://portail.cnsa.fr</a:t>
            </a:r>
            <a:r>
              <a:rPr lang="fr-FR" sz="1300">
                <a:solidFill>
                  <a:srgbClr val="000000"/>
                </a:solidFill>
                <a:latin typeface="Aptos" panose="020B0004020202020204" pitchFamily="34" charset="0"/>
              </a:rPr>
              <a:t>.</a:t>
            </a:r>
            <a:endParaRPr lang="fr-FR">
              <a:solidFill>
                <a:srgbClr val="000000"/>
              </a:solidFill>
              <a:latin typeface="Segoe UI" panose="020B0502040204020203" pitchFamily="34" charset="0"/>
            </a:endParaRPr>
          </a:p>
        </p:txBody>
      </p:sp>
      <p:sp>
        <p:nvSpPr>
          <p:cNvPr id="11" name="ZoneTexte 10">
            <a:extLst>
              <a:ext uri="{FF2B5EF4-FFF2-40B4-BE49-F238E27FC236}">
                <a16:creationId xmlns:a16="http://schemas.microsoft.com/office/drawing/2014/main" id="{6FA3345B-595F-C1DD-7BC0-7999D031EF28}"/>
              </a:ext>
            </a:extLst>
          </p:cNvPr>
          <p:cNvSpPr txBox="1"/>
          <p:nvPr/>
        </p:nvSpPr>
        <p:spPr>
          <a:xfrm>
            <a:off x="531779" y="3711222"/>
            <a:ext cx="8709498" cy="307777"/>
          </a:xfrm>
          <a:prstGeom prst="rect">
            <a:avLst/>
          </a:prstGeom>
          <a:noFill/>
        </p:spPr>
        <p:txBody>
          <a:bodyPr wrap="square" rtlCol="0">
            <a:spAutoFit/>
          </a:bodyPr>
          <a:lstStyle/>
          <a:p>
            <a:r>
              <a:rPr lang="fr-FR" sz="1400" b="1"/>
              <a:t>a. Prérequis pour accéder à l’outil</a:t>
            </a:r>
          </a:p>
        </p:txBody>
      </p:sp>
      <p:sp>
        <p:nvSpPr>
          <p:cNvPr id="12" name="ZoneTexte 11">
            <a:extLst>
              <a:ext uri="{FF2B5EF4-FFF2-40B4-BE49-F238E27FC236}">
                <a16:creationId xmlns:a16="http://schemas.microsoft.com/office/drawing/2014/main" id="{5C093E2A-A126-EAB0-8D60-B39E9E222853}"/>
              </a:ext>
            </a:extLst>
          </p:cNvPr>
          <p:cNvSpPr txBox="1"/>
          <p:nvPr/>
        </p:nvSpPr>
        <p:spPr>
          <a:xfrm>
            <a:off x="618410" y="4286185"/>
            <a:ext cx="11041811" cy="692497"/>
          </a:xfrm>
          <a:prstGeom prst="rect">
            <a:avLst/>
          </a:prstGeom>
          <a:noFill/>
        </p:spPr>
        <p:txBody>
          <a:bodyPr wrap="square" rtlCol="0">
            <a:spAutoFit/>
          </a:bodyPr>
          <a:lstStyle/>
          <a:p>
            <a:pPr marL="285750" indent="-285750" fontAlgn="base">
              <a:buFont typeface="Courier New" panose="02070309020205020404" pitchFamily="49" charset="0"/>
              <a:buChar char="o"/>
            </a:pPr>
            <a:r>
              <a:rPr lang="fr-FR" sz="1300">
                <a:solidFill>
                  <a:srgbClr val="000000"/>
                </a:solidFill>
                <a:latin typeface="Aptos" panose="020B0004020202020204" pitchFamily="34" charset="0"/>
              </a:rPr>
              <a:t>Avoir un compte utilisateur PASS  </a:t>
            </a:r>
          </a:p>
          <a:p>
            <a:pPr marL="285750" indent="-285750" fontAlgn="base">
              <a:buFont typeface="Courier New" panose="02070309020205020404" pitchFamily="49" charset="0"/>
              <a:buChar char="o"/>
            </a:pPr>
            <a:r>
              <a:rPr lang="fr-FR" sz="1300">
                <a:solidFill>
                  <a:srgbClr val="000000"/>
                </a:solidFill>
                <a:latin typeface="Aptos" panose="020B0004020202020204" pitchFamily="34" charset="0"/>
              </a:rPr>
              <a:t>Si je n’ai pas encore de compte PASS : Je suis Médecin Coordonnateur/Directeur, je suis la procédure de création ci-dessous :</a:t>
            </a:r>
          </a:p>
          <a:p>
            <a:pPr marL="285750" indent="-285750" fontAlgn="base">
              <a:buFont typeface="Courier New" panose="02070309020205020404" pitchFamily="49" charset="0"/>
              <a:buChar char="o"/>
            </a:pPr>
            <a:endParaRPr lang="fr-FR" sz="1300">
              <a:solidFill>
                <a:srgbClr val="000000"/>
              </a:solidFill>
              <a:latin typeface="Aptos" panose="020B0004020202020204" pitchFamily="34" charset="0"/>
            </a:endParaRPr>
          </a:p>
        </p:txBody>
      </p:sp>
      <p:sp>
        <p:nvSpPr>
          <p:cNvPr id="20" name="Rectangle 19">
            <a:hlinkClick r:id="" action="ppaction://noaction"/>
            <a:extLst>
              <a:ext uri="{FF2B5EF4-FFF2-40B4-BE49-F238E27FC236}">
                <a16:creationId xmlns:a16="http://schemas.microsoft.com/office/drawing/2014/main" id="{6F40C2FA-6CD2-805E-B823-7DE927B614F8}"/>
              </a:ext>
            </a:extLst>
          </p:cNvPr>
          <p:cNvSpPr/>
          <p:nvPr/>
        </p:nvSpPr>
        <p:spPr>
          <a:xfrm>
            <a:off x="1166301" y="8432322"/>
            <a:ext cx="2510959" cy="1040924"/>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Accès au portail CNSA : </a:t>
            </a:r>
            <a:r>
              <a:rPr lang="fr-FR" sz="1300" u="sng">
                <a:solidFill>
                  <a:schemeClr val="tx1"/>
                </a:solidFill>
              </a:rPr>
              <a:t>https://portail.cnsa.fr</a:t>
            </a:r>
            <a:endParaRPr lang="fr-FR" sz="1300" b="1">
              <a:solidFill>
                <a:schemeClr val="tx1"/>
              </a:solidFill>
            </a:endParaRPr>
          </a:p>
          <a:p>
            <a:pPr algn="ctr"/>
            <a:r>
              <a:rPr lang="fr-FR" sz="1300" u="sng">
                <a:solidFill>
                  <a:srgbClr val="7030A0"/>
                </a:solidFill>
              </a:rPr>
              <a:t>Page 5</a:t>
            </a:r>
          </a:p>
        </p:txBody>
      </p:sp>
      <p:sp>
        <p:nvSpPr>
          <p:cNvPr id="21" name="Rectangle 20">
            <a:hlinkClick r:id="" action="ppaction://noaction"/>
            <a:extLst>
              <a:ext uri="{FF2B5EF4-FFF2-40B4-BE49-F238E27FC236}">
                <a16:creationId xmlns:a16="http://schemas.microsoft.com/office/drawing/2014/main" id="{898474CC-034C-0F97-34BF-75B22B7CD84B}"/>
              </a:ext>
            </a:extLst>
          </p:cNvPr>
          <p:cNvSpPr/>
          <p:nvPr/>
        </p:nvSpPr>
        <p:spPr>
          <a:xfrm>
            <a:off x="4638792" y="8437246"/>
            <a:ext cx="2510959" cy="107190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Je clique sur « faire une demande d’inscription »</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6</a:t>
            </a:r>
            <a:endParaRPr lang="fr-FR" sz="1300">
              <a:solidFill>
                <a:srgbClr val="7030A0"/>
              </a:solidFill>
            </a:endParaRPr>
          </a:p>
        </p:txBody>
      </p:sp>
      <p:sp>
        <p:nvSpPr>
          <p:cNvPr id="22" name="Rectangle 21">
            <a:hlinkClick r:id="" action="ppaction://noaction"/>
            <a:extLst>
              <a:ext uri="{FF2B5EF4-FFF2-40B4-BE49-F238E27FC236}">
                <a16:creationId xmlns:a16="http://schemas.microsoft.com/office/drawing/2014/main" id="{956C9E12-1A48-5B7E-9636-3C4AA0F92A77}"/>
              </a:ext>
            </a:extLst>
          </p:cNvPr>
          <p:cNvSpPr/>
          <p:nvPr/>
        </p:nvSpPr>
        <p:spPr>
          <a:xfrm>
            <a:off x="8105008" y="8451657"/>
            <a:ext cx="2510959" cy="107190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Je réalise ma demande d’inscription en remplissant les différents encarts</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7</a:t>
            </a:r>
            <a:endParaRPr lang="fr-FR" sz="1300">
              <a:solidFill>
                <a:srgbClr val="7030A0"/>
              </a:solidFill>
            </a:endParaRPr>
          </a:p>
        </p:txBody>
      </p:sp>
      <p:cxnSp>
        <p:nvCxnSpPr>
          <p:cNvPr id="23" name="Connecteur droit avec flèche 22">
            <a:extLst>
              <a:ext uri="{FF2B5EF4-FFF2-40B4-BE49-F238E27FC236}">
                <a16:creationId xmlns:a16="http://schemas.microsoft.com/office/drawing/2014/main" id="{9FE186D8-5C03-7DB1-B2E1-1D64303C95EE}"/>
              </a:ext>
            </a:extLst>
          </p:cNvPr>
          <p:cNvCxnSpPr>
            <a:cxnSpLocks/>
          </p:cNvCxnSpPr>
          <p:nvPr/>
        </p:nvCxnSpPr>
        <p:spPr>
          <a:xfrm>
            <a:off x="3813137" y="7692834"/>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B834C7F1-155A-954C-E196-B8F6D51CD2FB}"/>
              </a:ext>
            </a:extLst>
          </p:cNvPr>
          <p:cNvCxnSpPr>
            <a:cxnSpLocks/>
          </p:cNvCxnSpPr>
          <p:nvPr/>
        </p:nvCxnSpPr>
        <p:spPr>
          <a:xfrm>
            <a:off x="7282777" y="7692834"/>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Ellipse 26">
            <a:hlinkClick r:id="" action="ppaction://noaction"/>
            <a:extLst>
              <a:ext uri="{FF2B5EF4-FFF2-40B4-BE49-F238E27FC236}">
                <a16:creationId xmlns:a16="http://schemas.microsoft.com/office/drawing/2014/main" id="{54F23988-4956-1913-13CA-F1C8C83CF635}"/>
              </a:ext>
            </a:extLst>
          </p:cNvPr>
          <p:cNvSpPr/>
          <p:nvPr/>
        </p:nvSpPr>
        <p:spPr>
          <a:xfrm>
            <a:off x="3378761" y="5108490"/>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1</a:t>
            </a:r>
            <a:endParaRPr lang="fr-FR" sz="1600" b="1">
              <a:latin typeface="Ubuntu" panose="020B0504030602030204" pitchFamily="34" charset="0"/>
            </a:endParaRPr>
          </a:p>
        </p:txBody>
      </p:sp>
      <p:sp>
        <p:nvSpPr>
          <p:cNvPr id="28" name="Ellipse 27">
            <a:hlinkClick r:id="" action="ppaction://noaction"/>
            <a:extLst>
              <a:ext uri="{FF2B5EF4-FFF2-40B4-BE49-F238E27FC236}">
                <a16:creationId xmlns:a16="http://schemas.microsoft.com/office/drawing/2014/main" id="{BBFC1EA6-C9D1-5FAB-7780-9CB5DFCA7679}"/>
              </a:ext>
            </a:extLst>
          </p:cNvPr>
          <p:cNvSpPr/>
          <p:nvPr/>
        </p:nvSpPr>
        <p:spPr>
          <a:xfrm>
            <a:off x="6848071" y="5134825"/>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2</a:t>
            </a:r>
          </a:p>
        </p:txBody>
      </p:sp>
      <p:sp>
        <p:nvSpPr>
          <p:cNvPr id="29" name="Ellipse 28">
            <a:hlinkClick r:id="" action="ppaction://noaction"/>
            <a:extLst>
              <a:ext uri="{FF2B5EF4-FFF2-40B4-BE49-F238E27FC236}">
                <a16:creationId xmlns:a16="http://schemas.microsoft.com/office/drawing/2014/main" id="{30816F03-2FF0-0F77-9E01-7FA611632B2A}"/>
              </a:ext>
            </a:extLst>
          </p:cNvPr>
          <p:cNvSpPr/>
          <p:nvPr/>
        </p:nvSpPr>
        <p:spPr>
          <a:xfrm>
            <a:off x="10235792" y="5173232"/>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3</a:t>
            </a:r>
          </a:p>
        </p:txBody>
      </p:sp>
      <p:sp>
        <p:nvSpPr>
          <p:cNvPr id="30" name="Rectangle 29">
            <a:hlinkClick r:id="" action="ppaction://noaction"/>
            <a:extLst>
              <a:ext uri="{FF2B5EF4-FFF2-40B4-BE49-F238E27FC236}">
                <a16:creationId xmlns:a16="http://schemas.microsoft.com/office/drawing/2014/main" id="{4FAA3CA4-CF8A-D3F0-09C7-6E4538A88599}"/>
              </a:ext>
            </a:extLst>
          </p:cNvPr>
          <p:cNvSpPr/>
          <p:nvPr/>
        </p:nvSpPr>
        <p:spPr>
          <a:xfrm>
            <a:off x="1180500" y="13125284"/>
            <a:ext cx="2510959" cy="1040923"/>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Je reçois un mail de validation et clique sur le lien de ce mail</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8</a:t>
            </a:r>
            <a:endParaRPr lang="fr-FR" sz="1300">
              <a:solidFill>
                <a:srgbClr val="7030A0"/>
              </a:solidFill>
            </a:endParaRPr>
          </a:p>
        </p:txBody>
      </p:sp>
      <p:sp>
        <p:nvSpPr>
          <p:cNvPr id="31" name="Rectangle 30">
            <a:hlinkClick r:id="" action="ppaction://noaction"/>
            <a:extLst>
              <a:ext uri="{FF2B5EF4-FFF2-40B4-BE49-F238E27FC236}">
                <a16:creationId xmlns:a16="http://schemas.microsoft.com/office/drawing/2014/main" id="{E800856F-1ABC-DE1E-1042-418E68746E28}"/>
              </a:ext>
            </a:extLst>
          </p:cNvPr>
          <p:cNvSpPr/>
          <p:nvPr/>
        </p:nvSpPr>
        <p:spPr>
          <a:xfrm>
            <a:off x="4631967" y="13096560"/>
            <a:ext cx="2510959" cy="1040923"/>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tx1"/>
                </a:solidFill>
              </a:rPr>
              <a:t>Après le traitement de ma demande, je reçois mon identifiant par mail</a:t>
            </a:r>
          </a:p>
          <a:p>
            <a:pPr algn="ctr"/>
            <a:r>
              <a:rPr lang="fr-FR" sz="1300">
                <a:solidFill>
                  <a:srgbClr val="7030A0"/>
                </a:solidFill>
                <a:hlinkClick r:id="" action="ppaction://noaction">
                  <a:extLst>
                    <a:ext uri="{A12FA001-AC4F-418D-AE19-62706E023703}">
                      <ahyp:hlinkClr xmlns:ahyp="http://schemas.microsoft.com/office/drawing/2018/hyperlinkcolor" val="tx"/>
                    </a:ext>
                  </a:extLst>
                </a:hlinkClick>
              </a:rPr>
              <a:t>Page 9</a:t>
            </a:r>
            <a:endParaRPr lang="fr-FR" sz="1300">
              <a:solidFill>
                <a:srgbClr val="7030A0"/>
              </a:solidFill>
            </a:endParaRPr>
          </a:p>
        </p:txBody>
      </p:sp>
      <p:cxnSp>
        <p:nvCxnSpPr>
          <p:cNvPr id="32" name="Connecteur droit avec flèche 31">
            <a:extLst>
              <a:ext uri="{FF2B5EF4-FFF2-40B4-BE49-F238E27FC236}">
                <a16:creationId xmlns:a16="http://schemas.microsoft.com/office/drawing/2014/main" id="{7DD74DC8-02D1-CA8F-5DC5-10D9B0618FE4}"/>
              </a:ext>
            </a:extLst>
          </p:cNvPr>
          <p:cNvCxnSpPr>
            <a:cxnSpLocks/>
          </p:cNvCxnSpPr>
          <p:nvPr/>
        </p:nvCxnSpPr>
        <p:spPr>
          <a:xfrm>
            <a:off x="3812585" y="12390352"/>
            <a:ext cx="711324"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5" name="Ellipse 34">
            <a:hlinkClick r:id="" action="ppaction://noaction"/>
            <a:extLst>
              <a:ext uri="{FF2B5EF4-FFF2-40B4-BE49-F238E27FC236}">
                <a16:creationId xmlns:a16="http://schemas.microsoft.com/office/drawing/2014/main" id="{BF6CA334-C312-E131-83D8-FA3F85DA20B5}"/>
              </a:ext>
            </a:extLst>
          </p:cNvPr>
          <p:cNvSpPr/>
          <p:nvPr/>
        </p:nvSpPr>
        <p:spPr>
          <a:xfrm>
            <a:off x="6725215" y="9849917"/>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5</a:t>
            </a:r>
          </a:p>
        </p:txBody>
      </p:sp>
      <p:sp>
        <p:nvSpPr>
          <p:cNvPr id="36" name="Ellipse 35">
            <a:hlinkClick r:id="" action="ppaction://noaction"/>
            <a:extLst>
              <a:ext uri="{FF2B5EF4-FFF2-40B4-BE49-F238E27FC236}">
                <a16:creationId xmlns:a16="http://schemas.microsoft.com/office/drawing/2014/main" id="{107F4363-812B-DCC2-B294-A347F92CA55E}"/>
              </a:ext>
            </a:extLst>
          </p:cNvPr>
          <p:cNvSpPr/>
          <p:nvPr/>
        </p:nvSpPr>
        <p:spPr>
          <a:xfrm>
            <a:off x="3255023" y="9850822"/>
            <a:ext cx="557562" cy="35440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Ubuntu" panose="020B0504030602030204" pitchFamily="34" charset="0"/>
              </a:rPr>
              <a:t>4</a:t>
            </a:r>
          </a:p>
        </p:txBody>
      </p:sp>
      <p:sp>
        <p:nvSpPr>
          <p:cNvPr id="2" name="ZoneTexte 1">
            <a:extLst>
              <a:ext uri="{FF2B5EF4-FFF2-40B4-BE49-F238E27FC236}">
                <a16:creationId xmlns:a16="http://schemas.microsoft.com/office/drawing/2014/main" id="{45BB0BC8-BC40-9111-099D-D8663D5441F7}"/>
              </a:ext>
            </a:extLst>
          </p:cNvPr>
          <p:cNvSpPr txBox="1"/>
          <p:nvPr/>
        </p:nvSpPr>
        <p:spPr>
          <a:xfrm>
            <a:off x="972766" y="1218997"/>
            <a:ext cx="8910536" cy="369332"/>
          </a:xfrm>
          <a:prstGeom prst="rect">
            <a:avLst/>
          </a:prstGeom>
          <a:noFill/>
        </p:spPr>
        <p:txBody>
          <a:bodyPr wrap="square" rtlCol="0">
            <a:spAutoFit/>
          </a:bodyPr>
          <a:lstStyle/>
          <a:p>
            <a:r>
              <a:rPr lang="fr-FR" b="1">
                <a:solidFill>
                  <a:schemeClr val="accent6"/>
                </a:solidFill>
              </a:rPr>
              <a:t>II. Méthode de connexion et de collecte</a:t>
            </a:r>
          </a:p>
        </p:txBody>
      </p:sp>
      <p:sp>
        <p:nvSpPr>
          <p:cNvPr id="3" name="ZoneTexte 2">
            <a:extLst>
              <a:ext uri="{FF2B5EF4-FFF2-40B4-BE49-F238E27FC236}">
                <a16:creationId xmlns:a16="http://schemas.microsoft.com/office/drawing/2014/main" id="{19AA8407-6DDF-1415-7969-08ADC1E5D3D9}"/>
              </a:ext>
            </a:extLst>
          </p:cNvPr>
          <p:cNvSpPr txBox="1"/>
          <p:nvPr/>
        </p:nvSpPr>
        <p:spPr>
          <a:xfrm>
            <a:off x="531778" y="1887488"/>
            <a:ext cx="11128442" cy="338554"/>
          </a:xfrm>
          <a:prstGeom prst="rect">
            <a:avLst/>
          </a:prstGeom>
          <a:noFill/>
        </p:spPr>
        <p:txBody>
          <a:bodyPr wrap="square" rtlCol="0">
            <a:spAutoFit/>
          </a:bodyPr>
          <a:lstStyle/>
          <a:p>
            <a:pPr marL="342900" indent="-342900" fontAlgn="base">
              <a:spcBef>
                <a:spcPts val="400"/>
              </a:spcBef>
              <a:buAutoNum type="arabicPeriod"/>
            </a:pPr>
            <a:r>
              <a:rPr lang="fr-FR" sz="1600" b="1">
                <a:solidFill>
                  <a:srgbClr val="7030A0"/>
                </a:solidFill>
              </a:rPr>
              <a:t>Connexion à l’outil SIDOBA</a:t>
            </a:r>
            <a:endParaRPr lang="fr-FR" sz="1300">
              <a:solidFill>
                <a:srgbClr val="000000"/>
              </a:solidFill>
            </a:endParaRPr>
          </a:p>
        </p:txBody>
      </p:sp>
      <p:sp>
        <p:nvSpPr>
          <p:cNvPr id="4" name="Espace réservé du numéro de diapositive 3">
            <a:extLst>
              <a:ext uri="{FF2B5EF4-FFF2-40B4-BE49-F238E27FC236}">
                <a16:creationId xmlns:a16="http://schemas.microsoft.com/office/drawing/2014/main" id="{E6474BEB-3649-989B-E966-483011134D21}"/>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a:t>
            </a:fld>
            <a:endParaRPr lang="en-US"/>
          </a:p>
        </p:txBody>
      </p:sp>
      <p:grpSp>
        <p:nvGrpSpPr>
          <p:cNvPr id="5" name="Groupe 4">
            <a:extLst>
              <a:ext uri="{FF2B5EF4-FFF2-40B4-BE49-F238E27FC236}">
                <a16:creationId xmlns:a16="http://schemas.microsoft.com/office/drawing/2014/main" id="{B8729F87-403C-8BAB-94CE-7267CC5E06B7}"/>
              </a:ext>
            </a:extLst>
          </p:cNvPr>
          <p:cNvGrpSpPr/>
          <p:nvPr/>
        </p:nvGrpSpPr>
        <p:grpSpPr>
          <a:xfrm>
            <a:off x="11449288" y="317210"/>
            <a:ext cx="421861" cy="419762"/>
            <a:chOff x="11231752" y="95107"/>
            <a:chExt cx="825500" cy="812800"/>
          </a:xfrm>
        </p:grpSpPr>
        <p:sp>
          <p:nvSpPr>
            <p:cNvPr id="7" name="Ellipse 6">
              <a:extLst>
                <a:ext uri="{FF2B5EF4-FFF2-40B4-BE49-F238E27FC236}">
                  <a16:creationId xmlns:a16="http://schemas.microsoft.com/office/drawing/2014/main" id="{C7E223EF-1530-8A25-191E-D7F4CE24024A}"/>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5" name="Graphique 3" descr="Logement avec un remplissage uni">
              <a:hlinkClick r:id="rId16" action="ppaction://hlinksldjump"/>
              <a:extLst>
                <a:ext uri="{FF2B5EF4-FFF2-40B4-BE49-F238E27FC236}">
                  <a16:creationId xmlns:a16="http://schemas.microsoft.com/office/drawing/2014/main" id="{03A7344E-8437-6D7C-ADDB-AD7328A91DF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362318" y="219323"/>
              <a:ext cx="564367" cy="564367"/>
            </a:xfrm>
            <a:prstGeom prst="rect">
              <a:avLst/>
            </a:prstGeom>
          </p:spPr>
        </p:pic>
      </p:grpSp>
      <p:sp>
        <p:nvSpPr>
          <p:cNvPr id="17" name="Flèche : droite 16">
            <a:extLst>
              <a:ext uri="{FF2B5EF4-FFF2-40B4-BE49-F238E27FC236}">
                <a16:creationId xmlns:a16="http://schemas.microsoft.com/office/drawing/2014/main" id="{69BD97FA-5A35-3EF5-FB6B-0C057B7E936B}"/>
              </a:ext>
            </a:extLst>
          </p:cNvPr>
          <p:cNvSpPr/>
          <p:nvPr/>
        </p:nvSpPr>
        <p:spPr>
          <a:xfrm>
            <a:off x="311695" y="14986268"/>
            <a:ext cx="2050490" cy="817892"/>
          </a:xfrm>
          <a:prstGeom prst="rightArrow">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300">
                <a:solidFill>
                  <a:schemeClr val="tx1"/>
                </a:solidFill>
                <a:hlinkClick r:id="rId19" action="ppaction://hlinksldjump">
                  <a:extLst>
                    <a:ext uri="{A12FA001-AC4F-418D-AE19-62706E023703}">
                      <ahyp:hlinkClr xmlns:ahyp="http://schemas.microsoft.com/office/drawing/2018/hyperlinkcolor" val="tx"/>
                    </a:ext>
                  </a:extLst>
                </a:hlinkClick>
              </a:rPr>
              <a:t>Pour passer les explications détaillées </a:t>
            </a:r>
            <a:endParaRPr lang="en-US" sz="1300">
              <a:solidFill>
                <a:schemeClr val="tx1"/>
              </a:solidFill>
            </a:endParaRPr>
          </a:p>
        </p:txBody>
      </p:sp>
    </p:spTree>
    <p:extLst>
      <p:ext uri="{BB962C8B-B14F-4D97-AF65-F5344CB8AC3E}">
        <p14:creationId xmlns:p14="http://schemas.microsoft.com/office/powerpoint/2010/main" val="4219274583"/>
      </p:ext>
    </p:extLst>
  </p:cSld>
  <p:clrMapOvr>
    <a:masterClrMapping/>
  </p:clrMapOvr>
  <p:extLst>
    <p:ext uri="{6950BFC3-D8DA-4A85-94F7-54DA5524770B}">
      <p188:commentRel xmlns:p188="http://schemas.microsoft.com/office/powerpoint/2018/8/main" r:id="rId3"/>
    </p:ext>
  </p:extLst>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B42AB-BB74-B877-D6FB-74DD9900E3E9}"/>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799765D9-BDD7-61D8-6C45-AE184FB24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3B41AD6-BF5B-B8D1-B0C5-0D4EC0278D9F}"/>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E62A254A-39A9-B71F-C828-76FDD4767ECD}"/>
              </a:ext>
            </a:extLst>
          </p:cNvPr>
          <p:cNvSpPr txBox="1"/>
          <p:nvPr/>
        </p:nvSpPr>
        <p:spPr>
          <a:xfrm>
            <a:off x="1690837" y="10459207"/>
            <a:ext cx="10180314" cy="3931204"/>
          </a:xfrm>
          <a:prstGeom prst="rect">
            <a:avLst/>
          </a:prstGeom>
          <a:noFill/>
        </p:spPr>
        <p:txBody>
          <a:bodyPr wrap="square">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a:solidFill>
                <a:srgbClr val="000000"/>
              </a:solidFill>
            </a:endParaRPr>
          </a:p>
          <a:p>
            <a:pPr algn="just" fontAlgn="base">
              <a:lnSpc>
                <a:spcPts val="1275"/>
              </a:lnSpc>
            </a:pPr>
            <a:r>
              <a:rPr lang="fr-FR" sz="1300" b="1">
                <a:solidFill>
                  <a:srgbClr val="000000"/>
                </a:solidFill>
              </a:rPr>
              <a:t>(1) Tableau « Suivi des résidents » </a:t>
            </a:r>
            <a:r>
              <a:rPr lang="fr-FR" sz="1300">
                <a:solidFill>
                  <a:srgbClr val="000000"/>
                </a:solidFill>
              </a:rPr>
              <a:t>- </a:t>
            </a:r>
            <a:r>
              <a:rPr lang="fr-FR" sz="1300" b="1">
                <a:solidFill>
                  <a:srgbClr val="000000"/>
                </a:solidFill>
              </a:rPr>
              <a:t> </a:t>
            </a:r>
            <a:r>
              <a:rPr lang="fr-FR" sz="1300">
                <a:solidFill>
                  <a:srgbClr val="000000"/>
                </a:solidFill>
              </a:rPr>
              <a:t>les données attendues concernent les résidents de la file active.</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highlight>
                  <a:srgbClr val="FFFFFF"/>
                </a:highlight>
              </a:rPr>
              <a:t>(2) Sans médecin traitant suivi par le médecin coordonnateur sur son temps salarié </a:t>
            </a:r>
            <a:r>
              <a:rPr lang="fr-FR" sz="1300">
                <a:solidFill>
                  <a:srgbClr val="000000"/>
                </a:solidFill>
                <a:highlight>
                  <a:srgbClr val="FFFFFF"/>
                </a:highlight>
              </a:rPr>
              <a:t>- Nombre de résidents ne disposant pas de médecin traitant et dont le suivi médical est assuré par le médecin coordonnateur dans le cadre de son temps de travail salarié pour la coordination  au sein de l’établissement.</a:t>
            </a:r>
          </a:p>
          <a:p>
            <a:pPr marL="285750" indent="-285750" algn="just" fontAlgn="base">
              <a:lnSpc>
                <a:spcPts val="1275"/>
              </a:lnSpc>
              <a:buFontTx/>
              <a:buChar char="-"/>
            </a:pPr>
            <a:r>
              <a:rPr lang="fr-FR" sz="1300">
                <a:solidFill>
                  <a:srgbClr val="000000"/>
                </a:solidFill>
              </a:rPr>
              <a:t>Si le médecin coordonnateur est également médecin libéral et suit des résidents sur son temps libéral, on compte le résident comme suivi par un médecin traitant </a:t>
            </a:r>
          </a:p>
          <a:p>
            <a:pPr marL="285750" indent="-285750" algn="just" fontAlgn="base">
              <a:lnSpc>
                <a:spcPts val="1275"/>
              </a:lnSpc>
              <a:buFontTx/>
              <a:buChar char="-"/>
            </a:pPr>
            <a:r>
              <a:rPr lang="fr-FR" sz="1300">
                <a:solidFill>
                  <a:srgbClr val="000000"/>
                </a:solidFill>
              </a:rPr>
              <a:t>Si le médecin coordonnateur possède un contrat de travail pour le soin et un contrat de travail pour la coordination . Les résidents suivis par le médecin coordonnateur sur le temps soignant sont comptés dans suivi par un médecin traitant.</a:t>
            </a:r>
          </a:p>
          <a:p>
            <a:pPr algn="just" fontAlgn="base">
              <a:lnSpc>
                <a:spcPts val="1275"/>
              </a:lnSpc>
            </a:pPr>
            <a:endParaRPr lang="fr-FR" sz="1300">
              <a:solidFill>
                <a:srgbClr val="000000"/>
              </a:solidFill>
              <a:highlight>
                <a:srgbClr val="FFFFFF"/>
              </a:highlight>
            </a:endParaRPr>
          </a:p>
          <a:p>
            <a:pPr algn="just" fontAlgn="base">
              <a:lnSpc>
                <a:spcPts val="1275"/>
              </a:lnSpc>
            </a:pPr>
            <a:r>
              <a:rPr lang="fr-FR" sz="1300" b="1">
                <a:solidFill>
                  <a:srgbClr val="000000"/>
                </a:solidFill>
                <a:highlight>
                  <a:srgbClr val="FFFFFF"/>
                </a:highlight>
              </a:rPr>
              <a:t>(3) Sans médecin traitant </a:t>
            </a:r>
            <a:r>
              <a:rPr lang="fr-FR" sz="1300">
                <a:solidFill>
                  <a:srgbClr val="000000"/>
                </a:solidFill>
              </a:rPr>
              <a:t>- Nombre de résidents ne disposant pas de médecin traitant désigné au cours de l’année.</a:t>
            </a: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(4) Tableau « Biologie » </a:t>
            </a:r>
            <a:r>
              <a:rPr lang="fr-FR" sz="1300">
                <a:solidFill>
                  <a:srgbClr val="000000"/>
                </a:solidFill>
              </a:rPr>
              <a:t>- les données attendues concernent les résidents de la file active.</a:t>
            </a:r>
          </a:p>
          <a:p>
            <a:pPr algn="just" fontAlgn="base">
              <a:lnSpc>
                <a:spcPts val="1275"/>
              </a:lnSpc>
            </a:pPr>
            <a:r>
              <a:rPr lang="fr-FR" sz="1300">
                <a:solidFill>
                  <a:srgbClr val="000000"/>
                </a:solidFill>
                <a:highlight>
                  <a:srgbClr val="800080"/>
                </a:highlight>
              </a:rPr>
              <a:t> </a:t>
            </a:r>
          </a:p>
          <a:p>
            <a:pPr algn="just" fontAlgn="base">
              <a:lnSpc>
                <a:spcPts val="1275"/>
              </a:lnSpc>
            </a:pPr>
            <a:r>
              <a:rPr lang="fr-FR" sz="1300" b="1">
                <a:solidFill>
                  <a:srgbClr val="000000"/>
                </a:solidFill>
              </a:rPr>
              <a:t>(5) Nombre de résidents ayant eu dans l’année - </a:t>
            </a:r>
            <a:r>
              <a:rPr lang="fr-FR" sz="1300">
                <a:solidFill>
                  <a:srgbClr val="000000"/>
                </a:solidFill>
              </a:rPr>
              <a:t>on retrouve au moins un dosage dans l’année d’une albuminémie, d’une surveillance de la fonction rénale et de l’ionogramme chez les résidents de la file active. </a:t>
            </a: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(6) Tableau « Permanence des soins » </a:t>
            </a:r>
            <a:r>
              <a:rPr lang="fr-FR" sz="1300">
                <a:solidFill>
                  <a:srgbClr val="000000"/>
                </a:solidFill>
              </a:rPr>
              <a:t>- on cherche à connaitre l’organisation de la permanence des soins 24H/24 et 7J/7 médecins salariés, médecin traitants, SOS médecins ou autres.   </a:t>
            </a:r>
          </a:p>
          <a:p>
            <a:pPr algn="just" fontAlgn="base">
              <a:lnSpc>
                <a:spcPts val="1275"/>
              </a:lnSpc>
            </a:pPr>
            <a:endParaRPr lang="fr-FR" sz="1300">
              <a:solidFill>
                <a:srgbClr val="000000"/>
              </a:solidFill>
            </a:endParaRPr>
          </a:p>
        </p:txBody>
      </p:sp>
      <p:graphicFrame>
        <p:nvGraphicFramePr>
          <p:cNvPr id="6" name="Tableau 5">
            <a:extLst>
              <a:ext uri="{FF2B5EF4-FFF2-40B4-BE49-F238E27FC236}">
                <a16:creationId xmlns:a16="http://schemas.microsoft.com/office/drawing/2014/main" id="{2686797E-4C09-BD8A-C72C-86906C79D691}"/>
              </a:ext>
            </a:extLst>
          </p:cNvPr>
          <p:cNvGraphicFramePr>
            <a:graphicFrameLocks noGrp="1"/>
          </p:cNvGraphicFramePr>
          <p:nvPr>
            <p:extLst>
              <p:ext uri="{D42A27DB-BD31-4B8C-83A1-F6EECF244321}">
                <p14:modId xmlns:p14="http://schemas.microsoft.com/office/powerpoint/2010/main" val="2302170267"/>
              </p:ext>
            </p:extLst>
          </p:nvPr>
        </p:nvGraphicFramePr>
        <p:xfrm>
          <a:off x="152403" y="1291770"/>
          <a:ext cx="1284571" cy="1483782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4">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4">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0514">
                <a:tc>
                  <a:txBody>
                    <a:bodyPr/>
                    <a:lstStyle/>
                    <a:p>
                      <a:pPr algn="ctr"/>
                      <a:r>
                        <a:rPr lang="fr-FR" sz="1300" b="1"/>
                        <a:t>Activité médicale et paramédicale</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54494711"/>
                  </a:ext>
                </a:extLst>
              </a:tr>
              <a:tr h="121703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03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03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E5DB817C-37F6-D24F-CE9E-7557FC8DE435}"/>
              </a:ext>
            </a:extLst>
          </p:cNvPr>
          <p:cNvGraphicFramePr>
            <a:graphicFrameLocks noGrp="1"/>
          </p:cNvGraphicFramePr>
          <p:nvPr>
            <p:extLst>
              <p:ext uri="{D42A27DB-BD31-4B8C-83A1-F6EECF244321}">
                <p14:modId xmlns:p14="http://schemas.microsoft.com/office/powerpoint/2010/main" val="2317044670"/>
              </p:ext>
            </p:extLst>
          </p:nvPr>
        </p:nvGraphicFramePr>
        <p:xfrm>
          <a:off x="1559958" y="1291770"/>
          <a:ext cx="10515600" cy="9167437"/>
        </p:xfrm>
        <a:graphic>
          <a:graphicData uri="http://schemas.openxmlformats.org/drawingml/2006/table">
            <a:tbl>
              <a:tblPr/>
              <a:tblGrid>
                <a:gridCol w="134272">
                  <a:extLst>
                    <a:ext uri="{9D8B030D-6E8A-4147-A177-3AD203B41FA5}">
                      <a16:colId xmlns:a16="http://schemas.microsoft.com/office/drawing/2014/main" val="2957672076"/>
                    </a:ext>
                  </a:extLst>
                </a:gridCol>
                <a:gridCol w="77736">
                  <a:extLst>
                    <a:ext uri="{9D8B030D-6E8A-4147-A177-3AD203B41FA5}">
                      <a16:colId xmlns:a16="http://schemas.microsoft.com/office/drawing/2014/main" val="1997815413"/>
                    </a:ext>
                  </a:extLst>
                </a:gridCol>
                <a:gridCol w="3929216">
                  <a:extLst>
                    <a:ext uri="{9D8B030D-6E8A-4147-A177-3AD203B41FA5}">
                      <a16:colId xmlns:a16="http://schemas.microsoft.com/office/drawing/2014/main" val="3055912852"/>
                    </a:ext>
                  </a:extLst>
                </a:gridCol>
                <a:gridCol w="770296">
                  <a:extLst>
                    <a:ext uri="{9D8B030D-6E8A-4147-A177-3AD203B41FA5}">
                      <a16:colId xmlns:a16="http://schemas.microsoft.com/office/drawing/2014/main" val="2143861837"/>
                    </a:ext>
                  </a:extLst>
                </a:gridCol>
                <a:gridCol w="770296">
                  <a:extLst>
                    <a:ext uri="{9D8B030D-6E8A-4147-A177-3AD203B41FA5}">
                      <a16:colId xmlns:a16="http://schemas.microsoft.com/office/drawing/2014/main" val="1374370894"/>
                    </a:ext>
                  </a:extLst>
                </a:gridCol>
                <a:gridCol w="770296">
                  <a:extLst>
                    <a:ext uri="{9D8B030D-6E8A-4147-A177-3AD203B41FA5}">
                      <a16:colId xmlns:a16="http://schemas.microsoft.com/office/drawing/2014/main" val="3826380435"/>
                    </a:ext>
                  </a:extLst>
                </a:gridCol>
                <a:gridCol w="770296">
                  <a:extLst>
                    <a:ext uri="{9D8B030D-6E8A-4147-A177-3AD203B41FA5}">
                      <a16:colId xmlns:a16="http://schemas.microsoft.com/office/drawing/2014/main" val="1506244397"/>
                    </a:ext>
                  </a:extLst>
                </a:gridCol>
                <a:gridCol w="770296">
                  <a:extLst>
                    <a:ext uri="{9D8B030D-6E8A-4147-A177-3AD203B41FA5}">
                      <a16:colId xmlns:a16="http://schemas.microsoft.com/office/drawing/2014/main" val="4058184016"/>
                    </a:ext>
                  </a:extLst>
                </a:gridCol>
                <a:gridCol w="770296">
                  <a:extLst>
                    <a:ext uri="{9D8B030D-6E8A-4147-A177-3AD203B41FA5}">
                      <a16:colId xmlns:a16="http://schemas.microsoft.com/office/drawing/2014/main" val="1597347336"/>
                    </a:ext>
                  </a:extLst>
                </a:gridCol>
                <a:gridCol w="770296">
                  <a:extLst>
                    <a:ext uri="{9D8B030D-6E8A-4147-A177-3AD203B41FA5}">
                      <a16:colId xmlns:a16="http://schemas.microsoft.com/office/drawing/2014/main" val="219373893"/>
                    </a:ext>
                  </a:extLst>
                </a:gridCol>
                <a:gridCol w="770296">
                  <a:extLst>
                    <a:ext uri="{9D8B030D-6E8A-4147-A177-3AD203B41FA5}">
                      <a16:colId xmlns:a16="http://schemas.microsoft.com/office/drawing/2014/main" val="4032695044"/>
                    </a:ext>
                  </a:extLst>
                </a:gridCol>
                <a:gridCol w="77736">
                  <a:extLst>
                    <a:ext uri="{9D8B030D-6E8A-4147-A177-3AD203B41FA5}">
                      <a16:colId xmlns:a16="http://schemas.microsoft.com/office/drawing/2014/main" val="3247161771"/>
                    </a:ext>
                  </a:extLst>
                </a:gridCol>
                <a:gridCol w="134272">
                  <a:extLst>
                    <a:ext uri="{9D8B030D-6E8A-4147-A177-3AD203B41FA5}">
                      <a16:colId xmlns:a16="http://schemas.microsoft.com/office/drawing/2014/main" val="3547661974"/>
                    </a:ext>
                  </a:extLst>
                </a:gridCol>
              </a:tblGrid>
              <a:tr h="224950">
                <a:tc gridSpan="13">
                  <a:txBody>
                    <a:bodyPr/>
                    <a:lstStyle/>
                    <a:p>
                      <a:pPr algn="ctr" fontAlgn="ctr"/>
                      <a:r>
                        <a:rPr lang="en-US" sz="1200" b="1" i="0" u="none" strike="noStrike">
                          <a:solidFill>
                            <a:srgbClr val="000000"/>
                          </a:solidFill>
                          <a:effectLst/>
                          <a:latin typeface="Calibri" panose="020F0502020204030204" pitchFamily="34" charset="0"/>
                        </a:rPr>
                        <a:t>Activité médicale et paramédicale</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159522"/>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Modalités d’admission</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26240926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4267502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Demandes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8855033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Personnes récusées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9545180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Avis du médecin coordonnateur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84918875"/>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Avis favorables du médecin coordonnateur pour les personnes récusées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83085977"/>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Avis défavorables du médecin coordonnateur pour les personnes récusées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300746"/>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Avis favorables du médecin coordonnateur pour les personnes admises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01345241"/>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Avis défavorables du médecin coordonnateur pour les personnes admises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1340352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885774434"/>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594307150"/>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Suivi des residents (1)</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58436029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de résidents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4416765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Suivis par un médecin traitant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83508291"/>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Sans médecin traitant suivi par le médecin coordonnateur sur son temps salarié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6528885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Sans </a:t>
                      </a:r>
                      <a:r>
                        <a:rPr lang="en-US" sz="800" b="0" i="0" u="none" strike="noStrike" err="1">
                          <a:solidFill>
                            <a:srgbClr val="7030A0"/>
                          </a:solidFill>
                          <a:effectLst/>
                          <a:latin typeface="Calibri" panose="020F0502020204030204" pitchFamily="34" charset="0"/>
                        </a:rPr>
                        <a:t>médecin</a:t>
                      </a:r>
                      <a:r>
                        <a:rPr lang="en-US" sz="800" b="0" i="0" u="none" strike="noStrike">
                          <a:solidFill>
                            <a:srgbClr val="7030A0"/>
                          </a:solidFill>
                          <a:effectLst/>
                          <a:latin typeface="Calibri" panose="020F0502020204030204" pitchFamily="34" charset="0"/>
                        </a:rPr>
                        <a:t> </a:t>
                      </a:r>
                      <a:r>
                        <a:rPr lang="en-US" sz="800" b="0" i="0" u="none" strike="noStrike" err="1">
                          <a:solidFill>
                            <a:srgbClr val="7030A0"/>
                          </a:solidFill>
                          <a:effectLst/>
                          <a:latin typeface="Calibri" panose="020F0502020204030204" pitchFamily="34" charset="0"/>
                        </a:rPr>
                        <a:t>traitant</a:t>
                      </a:r>
                      <a:r>
                        <a:rPr lang="en-US" sz="800" b="0" i="0" u="none" strike="noStrike">
                          <a:solidFill>
                            <a:srgbClr val="7030A0"/>
                          </a:solidFill>
                          <a:effectLst/>
                          <a:latin typeface="Calibri" panose="020F0502020204030204" pitchFamily="34" charset="0"/>
                        </a:rPr>
                        <a:t>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43853158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13243275"/>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912248369"/>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Biologie (4)</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676458312"/>
                  </a:ext>
                </a:extLst>
              </a:tr>
              <a:tr h="30244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fr-FR" sz="800" b="0" i="0" u="none" strike="noStrike">
                          <a:solidFill>
                            <a:srgbClr val="7030A0"/>
                          </a:solidFill>
                          <a:effectLst/>
                          <a:latin typeface="Calibri" panose="020F0502020204030204" pitchFamily="34" charset="0"/>
                        </a:rPr>
                        <a:t>Nombre de résidents ayant eu dans l'année (5)</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8475855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Une albuminémie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9677343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Une clairance à la créatinine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8559703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Une NFS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4021580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Un ionogramme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761380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966462788"/>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461912772"/>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Permanence des soins (6)</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79248286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181742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Médecin salarié de l’EHPAD</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615100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Médecins traitants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923217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SOS médecins ou équivalent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0477394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7248971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784394052"/>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97928562"/>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Logiciel de soins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27446733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4110152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Existence d’un logiciel de soins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2320140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Les dossiers de soins sont informatisés totalement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5434021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Le dossier de liaison d’urgence est dans le logiciel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175395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L’accès distant au logiciel est possible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3556030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16017423"/>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696428359"/>
                  </a:ext>
                </a:extLst>
              </a:tr>
            </a:tbl>
          </a:graphicData>
        </a:graphic>
      </p:graphicFrame>
      <p:sp>
        <p:nvSpPr>
          <p:cNvPr id="3" name="Espace réservé du numéro de diapositive 3">
            <a:extLst>
              <a:ext uri="{FF2B5EF4-FFF2-40B4-BE49-F238E27FC236}">
                <a16:creationId xmlns:a16="http://schemas.microsoft.com/office/drawing/2014/main" id="{FC919EE9-8E51-6788-A255-6437EE024586}"/>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41</a:t>
            </a:fld>
            <a:endParaRPr lang="en-US"/>
          </a:p>
        </p:txBody>
      </p:sp>
      <p:grpSp>
        <p:nvGrpSpPr>
          <p:cNvPr id="4" name="Groupe 3">
            <a:extLst>
              <a:ext uri="{FF2B5EF4-FFF2-40B4-BE49-F238E27FC236}">
                <a16:creationId xmlns:a16="http://schemas.microsoft.com/office/drawing/2014/main" id="{897194AA-1A13-BD67-7E11-91213D947A60}"/>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4BEAF243-B526-6531-6AF3-FB50571C384B}"/>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E7AFA55B-6F5A-91ED-ACE4-3E73E62F67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1" name="Oval 5">
            <a:extLst>
              <a:ext uri="{FF2B5EF4-FFF2-40B4-BE49-F238E27FC236}">
                <a16:creationId xmlns:a16="http://schemas.microsoft.com/office/drawing/2014/main" id="{4B42F6B0-6D5A-3426-A9A8-DDFEA6DDC8F6}"/>
              </a:ext>
            </a:extLst>
          </p:cNvPr>
          <p:cNvSpPr/>
          <p:nvPr/>
        </p:nvSpPr>
        <p:spPr>
          <a:xfrm>
            <a:off x="2222830" y="517357"/>
            <a:ext cx="429025" cy="3736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8679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696E7-4981-390F-036D-B21A2F834311}"/>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ECF0F8D8-C7A1-CED7-F4DD-1FDD77902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EA6703A7-7581-6008-3C34-87863800DDB3}"/>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F7E5129F-1BDC-08DA-7472-2A58AAA7E4A1}"/>
              </a:ext>
            </a:extLst>
          </p:cNvPr>
          <p:cNvSpPr txBox="1"/>
          <p:nvPr/>
        </p:nvSpPr>
        <p:spPr>
          <a:xfrm>
            <a:off x="1787896" y="11652401"/>
            <a:ext cx="10016531" cy="4598054"/>
          </a:xfrm>
          <a:prstGeom prst="rect">
            <a:avLst/>
          </a:prstGeom>
          <a:noFill/>
        </p:spPr>
        <p:txBody>
          <a:bodyPr wrap="square">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a:solidFill>
                <a:srgbClr val="000000"/>
              </a:solidFill>
            </a:endParaRPr>
          </a:p>
          <a:p>
            <a:pPr marL="285750" indent="-285750" fontAlgn="base">
              <a:lnSpc>
                <a:spcPts val="1275"/>
              </a:lnSpc>
              <a:buFont typeface="Arial" panose="020B0604020202020204" pitchFamily="34" charset="0"/>
              <a:buChar char="•"/>
            </a:pPr>
            <a:r>
              <a:rPr lang="fr-FR" sz="1300" b="1"/>
              <a:t>Tableau « Validation des observations dans le logiciel de soins entre le 15 novembre et le 15 décembre »</a:t>
            </a:r>
          </a:p>
          <a:p>
            <a:pPr algn="ctr" fontAlgn="base">
              <a:lnSpc>
                <a:spcPts val="1275"/>
              </a:lnSpc>
            </a:pPr>
            <a:r>
              <a:rPr lang="fr-FR" sz="1300">
                <a:solidFill>
                  <a:srgbClr val="000000"/>
                </a:solidFill>
                <a:highlight>
                  <a:srgbClr val="800080"/>
                </a:highlight>
              </a:rPr>
              <a:t> </a:t>
            </a:r>
          </a:p>
          <a:p>
            <a:pPr algn="just" fontAlgn="base">
              <a:lnSpc>
                <a:spcPts val="1275"/>
              </a:lnSpc>
            </a:pPr>
            <a:r>
              <a:rPr lang="fr-FR" sz="1300" b="1">
                <a:solidFill>
                  <a:srgbClr val="000000"/>
                </a:solidFill>
              </a:rPr>
              <a:t>(1) Validation des observations dans les logiciels de soins et transmissions ciblées </a:t>
            </a:r>
            <a:r>
              <a:rPr lang="fr-FR" sz="1300">
                <a:solidFill>
                  <a:srgbClr val="000000"/>
                </a:solidFill>
              </a:rPr>
              <a:t>- si les transmissions ciblées apparaissent dans les transmissions AS pas de problème pour les prendre en compte. On cherche à connaitre la traçabilité des transmissions dans le dossier informatisé. Les pourcentages ne sont pas à renseigner dans le tableau.</a:t>
            </a:r>
          </a:p>
          <a:p>
            <a:pPr marL="342900" indent="-342900" algn="just" fontAlgn="base">
              <a:lnSpc>
                <a:spcPts val="1275"/>
              </a:lnSpc>
              <a:buAutoNum type="arabicParenBoth"/>
            </a:pPr>
            <a:endParaRPr lang="fr-FR" sz="1300" b="1">
              <a:solidFill>
                <a:srgbClr val="000000"/>
              </a:solidFill>
              <a:highlight>
                <a:srgbClr val="800080"/>
              </a:highlight>
            </a:endParaRPr>
          </a:p>
          <a:p>
            <a:pPr fontAlgn="base">
              <a:lnSpc>
                <a:spcPts val="1275"/>
              </a:lnSpc>
            </a:pPr>
            <a:r>
              <a:rPr lang="fr-FR" sz="1300" b="1">
                <a:ea typeface="Calibri" panose="020F0502020204030204" pitchFamily="34" charset="0"/>
                <a:cs typeface="Calibri" panose="020F0502020204030204" pitchFamily="34" charset="0"/>
              </a:rPr>
              <a:t>(2) Tableau « Type de prise en charge de télémédecine » </a:t>
            </a:r>
            <a:r>
              <a:rPr lang="fr-FR" sz="1300">
                <a:ea typeface="Calibri" panose="020F0502020204030204" pitchFamily="34" charset="0"/>
                <a:cs typeface="Calibri" panose="020F0502020204030204" pitchFamily="34" charset="0"/>
              </a:rPr>
              <a:t>- </a:t>
            </a:r>
            <a:r>
              <a:rPr lang="fr-FR" sz="1300">
                <a:solidFill>
                  <a:srgbClr val="000000"/>
                </a:solidFill>
                <a:ea typeface="Calibri" panose="020F0502020204030204" pitchFamily="34" charset="0"/>
                <a:cs typeface="Calibri" panose="020F0502020204030204" pitchFamily="34" charset="0"/>
              </a:rPr>
              <a:t>l</a:t>
            </a:r>
            <a:r>
              <a:rPr lang="fr-FR" sz="1300">
                <a:solidFill>
                  <a:srgbClr val="000000"/>
                </a:solidFill>
              </a:rPr>
              <a:t>es données attendues concernent la population au 31/12.</a:t>
            </a:r>
          </a:p>
          <a:p>
            <a:pPr marL="285750" indent="-285750" fontAlgn="base">
              <a:lnSpc>
                <a:spcPts val="1275"/>
              </a:lnSpc>
              <a:buFontTx/>
              <a:buChar char="-"/>
            </a:pPr>
            <a:r>
              <a:rPr lang="fr-FR" sz="1300" b="1">
                <a:solidFill>
                  <a:srgbClr val="000000"/>
                </a:solidFill>
              </a:rPr>
              <a:t>Télé consultation </a:t>
            </a:r>
            <a:r>
              <a:rPr lang="fr-FR" sz="1300">
                <a:solidFill>
                  <a:srgbClr val="000000"/>
                </a:solidFill>
              </a:rPr>
              <a:t>- permet à un professionnel médical de donner une consultation à distance à un patient. Un professionnel de santé peut être présent auprès du patient et, le cas échéant, assister le professionnel médical au cours de la téléconsultation.</a:t>
            </a:r>
          </a:p>
          <a:p>
            <a:pPr marL="285750" indent="-285750" fontAlgn="base">
              <a:lnSpc>
                <a:spcPts val="1275"/>
              </a:lnSpc>
              <a:buFontTx/>
              <a:buChar char="-"/>
            </a:pPr>
            <a:r>
              <a:rPr lang="fr-FR" sz="1300" b="1">
                <a:solidFill>
                  <a:srgbClr val="000000"/>
                </a:solidFill>
              </a:rPr>
              <a:t>Télé expertise </a:t>
            </a:r>
            <a:r>
              <a:rPr lang="fr-FR" sz="1300">
                <a:solidFill>
                  <a:srgbClr val="000000"/>
                </a:solidFill>
              </a:rPr>
              <a:t>- permet à un professionnel médical de solliciter à distance l'avis d'un ou de plusieurs professionnels médicaux en raison de leurs formations ou de leurs compétences particulières, sur la base des informations médicales liées à la prise en charge d'un patient.</a:t>
            </a:r>
          </a:p>
          <a:p>
            <a:pPr marL="285750" indent="-285750" fontAlgn="base">
              <a:lnSpc>
                <a:spcPts val="1275"/>
              </a:lnSpc>
              <a:buFontTx/>
              <a:buChar char="-"/>
            </a:pPr>
            <a:r>
              <a:rPr lang="fr-FR" sz="1300" b="1">
                <a:solidFill>
                  <a:srgbClr val="000000"/>
                </a:solidFill>
              </a:rPr>
              <a:t>Télé soins </a:t>
            </a:r>
            <a:r>
              <a:rPr lang="fr-FR" sz="1300">
                <a:solidFill>
                  <a:srgbClr val="000000"/>
                </a:solidFill>
              </a:rPr>
              <a:t>- permet à un auxiliaire médical ou à un pharmacien de prendre en charge un patient et de le suivre à distance grâce aux technologies de l’information et de la communication. </a:t>
            </a:r>
          </a:p>
          <a:p>
            <a:pPr fontAlgn="base">
              <a:lnSpc>
                <a:spcPts val="1275"/>
              </a:lnSpc>
            </a:pPr>
            <a:endParaRPr lang="fr-FR" sz="1300" b="1">
              <a:solidFill>
                <a:srgbClr val="000000"/>
              </a:solidFill>
              <a:highlight>
                <a:srgbClr val="800080"/>
              </a:highlight>
            </a:endParaRPr>
          </a:p>
          <a:p>
            <a:pPr fontAlgn="base">
              <a:lnSpc>
                <a:spcPts val="1275"/>
              </a:lnSpc>
            </a:pPr>
            <a:r>
              <a:rPr lang="fr-FR" sz="1300" b="1"/>
              <a:t>(3) Tableau « Consultations spécialisées de télémédecine </a:t>
            </a:r>
            <a:r>
              <a:rPr lang="fr-FR" sz="1300" b="1">
                <a:ea typeface="Calibri" panose="020F0502020204030204" pitchFamily="34" charset="0"/>
                <a:cs typeface="Calibri" panose="020F0502020204030204" pitchFamily="34" charset="0"/>
              </a:rPr>
              <a:t>» </a:t>
            </a:r>
            <a:r>
              <a:rPr lang="fr-FR" sz="1300">
                <a:ea typeface="Calibri" panose="020F0502020204030204" pitchFamily="34" charset="0"/>
                <a:cs typeface="Calibri" panose="020F0502020204030204" pitchFamily="34" charset="0"/>
              </a:rPr>
              <a:t>- </a:t>
            </a:r>
            <a:r>
              <a:rPr lang="fr-FR" sz="1300">
                <a:solidFill>
                  <a:srgbClr val="000000"/>
                </a:solidFill>
                <a:ea typeface="Calibri" panose="020F0502020204030204" pitchFamily="34" charset="0"/>
                <a:cs typeface="Calibri" panose="020F0502020204030204" pitchFamily="34" charset="0"/>
              </a:rPr>
              <a:t>l</a:t>
            </a:r>
            <a:r>
              <a:rPr lang="fr-FR" sz="1300">
                <a:solidFill>
                  <a:srgbClr val="000000"/>
                </a:solidFill>
              </a:rPr>
              <a:t>es données attendues concernent la population au 31/12.</a:t>
            </a:r>
          </a:p>
          <a:p>
            <a:pPr fontAlgn="base">
              <a:lnSpc>
                <a:spcPts val="1275"/>
              </a:lnSpc>
            </a:pPr>
            <a:endParaRPr lang="fr-FR" sz="1300" b="1">
              <a:solidFill>
                <a:srgbClr val="000000"/>
              </a:solidFill>
              <a:highlight>
                <a:srgbClr val="800080"/>
              </a:highlight>
            </a:endParaRPr>
          </a:p>
          <a:p>
            <a:pPr fontAlgn="base">
              <a:lnSpc>
                <a:spcPts val="1275"/>
              </a:lnSpc>
            </a:pPr>
            <a:r>
              <a:rPr lang="fr-FR" sz="1300" b="1"/>
              <a:t>(4) Tableau « Prises en charge en soins cognitive » </a:t>
            </a:r>
            <a:r>
              <a:rPr lang="fr-FR" sz="1300"/>
              <a:t>-</a:t>
            </a:r>
            <a:r>
              <a:rPr lang="fr-FR" sz="1300" b="1"/>
              <a:t> </a:t>
            </a:r>
            <a:r>
              <a:rPr lang="fr-FR" sz="1300">
                <a:solidFill>
                  <a:srgbClr val="000000"/>
                </a:solidFill>
              </a:rPr>
              <a:t>les données attendues concernent la population au 31/12.</a:t>
            </a:r>
            <a:endParaRPr lang="fr-FR" sz="1300" b="1"/>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(5) Les ateliers de prise en charge cognitive</a:t>
            </a:r>
            <a:r>
              <a:rPr lang="fr-FR" sz="1300">
                <a:solidFill>
                  <a:srgbClr val="000000"/>
                </a:solidFill>
              </a:rPr>
              <a:t> - sont à prendre en compte ceux proposés par des professionnels paramédicaux. Les activités proposées par les animateurs ou d'autres catégories professionnelles ne sont pas concernées par cet indicateur.</a:t>
            </a:r>
          </a:p>
          <a:p>
            <a:pPr algn="just" fontAlgn="base">
              <a:lnSpc>
                <a:spcPts val="1275"/>
              </a:lnSpc>
            </a:pPr>
            <a:r>
              <a:rPr lang="fr-FR">
                <a:solidFill>
                  <a:srgbClr val="000000"/>
                </a:solidFill>
                <a:latin typeface="Aptos" panose="020B0004020202020204" pitchFamily="34" charset="0"/>
              </a:rPr>
              <a:t> </a:t>
            </a:r>
            <a:endParaRPr lang="fr-FR" sz="1400">
              <a:solidFill>
                <a:srgbClr val="000000"/>
              </a:solidFill>
              <a:latin typeface="Segoe UI" panose="020B0502040204020203" pitchFamily="34" charset="0"/>
            </a:endParaRPr>
          </a:p>
          <a:p>
            <a:pPr fontAlgn="base">
              <a:lnSpc>
                <a:spcPts val="1275"/>
              </a:lnSpc>
            </a:pPr>
            <a:endParaRPr lang="fr-FR" sz="1300">
              <a:solidFill>
                <a:srgbClr val="000000"/>
              </a:solidFill>
            </a:endParaRPr>
          </a:p>
          <a:p>
            <a:pPr algn="just" fontAlgn="base">
              <a:lnSpc>
                <a:spcPts val="1275"/>
              </a:lnSpc>
            </a:pPr>
            <a:endParaRPr lang="fr-FR" sz="1300">
              <a:solidFill>
                <a:srgbClr val="000000"/>
              </a:solidFill>
            </a:endParaRPr>
          </a:p>
        </p:txBody>
      </p:sp>
      <p:graphicFrame>
        <p:nvGraphicFramePr>
          <p:cNvPr id="6" name="Tableau 5">
            <a:extLst>
              <a:ext uri="{FF2B5EF4-FFF2-40B4-BE49-F238E27FC236}">
                <a16:creationId xmlns:a16="http://schemas.microsoft.com/office/drawing/2014/main" id="{B5390CEC-16EC-FD42-1DF4-DD0AA0DB4943}"/>
              </a:ext>
            </a:extLst>
          </p:cNvPr>
          <p:cNvGraphicFramePr>
            <a:graphicFrameLocks noGrp="1"/>
          </p:cNvGraphicFramePr>
          <p:nvPr>
            <p:extLst>
              <p:ext uri="{D42A27DB-BD31-4B8C-83A1-F6EECF244321}">
                <p14:modId xmlns:p14="http://schemas.microsoft.com/office/powerpoint/2010/main" val="1710391072"/>
              </p:ext>
            </p:extLst>
          </p:nvPr>
        </p:nvGraphicFramePr>
        <p:xfrm>
          <a:off x="152403" y="1291770"/>
          <a:ext cx="1284571" cy="1482719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6163">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699296">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699296">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6163">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699296">
                <a:tc>
                  <a:txBody>
                    <a:bodyPr/>
                    <a:lstStyle/>
                    <a:p>
                      <a:pPr algn="ctr"/>
                      <a:r>
                        <a:rPr lang="fr-FR" sz="1300" b="1"/>
                        <a:t>Activité médicale et paramédicale</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54494711"/>
                  </a:ext>
                </a:extLst>
              </a:tr>
              <a:tr h="1216163">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6163">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6163">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6163">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6163">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6163">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292960FA-5959-F156-38FA-383E11FEE147}"/>
              </a:ext>
            </a:extLst>
          </p:cNvPr>
          <p:cNvGraphicFramePr>
            <a:graphicFrameLocks noGrp="1"/>
          </p:cNvGraphicFramePr>
          <p:nvPr>
            <p:extLst>
              <p:ext uri="{D42A27DB-BD31-4B8C-83A1-F6EECF244321}">
                <p14:modId xmlns:p14="http://schemas.microsoft.com/office/powerpoint/2010/main" val="3129964167"/>
              </p:ext>
            </p:extLst>
          </p:nvPr>
        </p:nvGraphicFramePr>
        <p:xfrm>
          <a:off x="1787895" y="1291770"/>
          <a:ext cx="10058660" cy="10360629"/>
        </p:xfrm>
        <a:graphic>
          <a:graphicData uri="http://schemas.openxmlformats.org/drawingml/2006/table">
            <a:tbl>
              <a:tblPr/>
              <a:tblGrid>
                <a:gridCol w="99126">
                  <a:extLst>
                    <a:ext uri="{9D8B030D-6E8A-4147-A177-3AD203B41FA5}">
                      <a16:colId xmlns:a16="http://schemas.microsoft.com/office/drawing/2014/main" val="2677118819"/>
                    </a:ext>
                  </a:extLst>
                </a:gridCol>
                <a:gridCol w="57389">
                  <a:extLst>
                    <a:ext uri="{9D8B030D-6E8A-4147-A177-3AD203B41FA5}">
                      <a16:colId xmlns:a16="http://schemas.microsoft.com/office/drawing/2014/main" val="2380885333"/>
                    </a:ext>
                  </a:extLst>
                </a:gridCol>
                <a:gridCol w="2900734">
                  <a:extLst>
                    <a:ext uri="{9D8B030D-6E8A-4147-A177-3AD203B41FA5}">
                      <a16:colId xmlns:a16="http://schemas.microsoft.com/office/drawing/2014/main" val="430365899"/>
                    </a:ext>
                  </a:extLst>
                </a:gridCol>
                <a:gridCol w="855612">
                  <a:extLst>
                    <a:ext uri="{9D8B030D-6E8A-4147-A177-3AD203B41FA5}">
                      <a16:colId xmlns:a16="http://schemas.microsoft.com/office/drawing/2014/main" val="2278101791"/>
                    </a:ext>
                  </a:extLst>
                </a:gridCol>
                <a:gridCol w="855612">
                  <a:extLst>
                    <a:ext uri="{9D8B030D-6E8A-4147-A177-3AD203B41FA5}">
                      <a16:colId xmlns:a16="http://schemas.microsoft.com/office/drawing/2014/main" val="1374797333"/>
                    </a:ext>
                  </a:extLst>
                </a:gridCol>
                <a:gridCol w="855612">
                  <a:extLst>
                    <a:ext uri="{9D8B030D-6E8A-4147-A177-3AD203B41FA5}">
                      <a16:colId xmlns:a16="http://schemas.microsoft.com/office/drawing/2014/main" val="2094476702"/>
                    </a:ext>
                  </a:extLst>
                </a:gridCol>
                <a:gridCol w="855612">
                  <a:extLst>
                    <a:ext uri="{9D8B030D-6E8A-4147-A177-3AD203B41FA5}">
                      <a16:colId xmlns:a16="http://schemas.microsoft.com/office/drawing/2014/main" val="969423615"/>
                    </a:ext>
                  </a:extLst>
                </a:gridCol>
                <a:gridCol w="855612">
                  <a:extLst>
                    <a:ext uri="{9D8B030D-6E8A-4147-A177-3AD203B41FA5}">
                      <a16:colId xmlns:a16="http://schemas.microsoft.com/office/drawing/2014/main" val="4188732900"/>
                    </a:ext>
                  </a:extLst>
                </a:gridCol>
                <a:gridCol w="855612">
                  <a:extLst>
                    <a:ext uri="{9D8B030D-6E8A-4147-A177-3AD203B41FA5}">
                      <a16:colId xmlns:a16="http://schemas.microsoft.com/office/drawing/2014/main" val="1786796520"/>
                    </a:ext>
                  </a:extLst>
                </a:gridCol>
                <a:gridCol w="855612">
                  <a:extLst>
                    <a:ext uri="{9D8B030D-6E8A-4147-A177-3AD203B41FA5}">
                      <a16:colId xmlns:a16="http://schemas.microsoft.com/office/drawing/2014/main" val="2528012661"/>
                    </a:ext>
                  </a:extLst>
                </a:gridCol>
                <a:gridCol w="855612">
                  <a:extLst>
                    <a:ext uri="{9D8B030D-6E8A-4147-A177-3AD203B41FA5}">
                      <a16:colId xmlns:a16="http://schemas.microsoft.com/office/drawing/2014/main" val="3816056335"/>
                    </a:ext>
                  </a:extLst>
                </a:gridCol>
                <a:gridCol w="57389">
                  <a:extLst>
                    <a:ext uri="{9D8B030D-6E8A-4147-A177-3AD203B41FA5}">
                      <a16:colId xmlns:a16="http://schemas.microsoft.com/office/drawing/2014/main" val="611948355"/>
                    </a:ext>
                  </a:extLst>
                </a:gridCol>
                <a:gridCol w="99126">
                  <a:extLst>
                    <a:ext uri="{9D8B030D-6E8A-4147-A177-3AD203B41FA5}">
                      <a16:colId xmlns:a16="http://schemas.microsoft.com/office/drawing/2014/main" val="233306920"/>
                    </a:ext>
                  </a:extLst>
                </a:gridCol>
              </a:tblGrid>
              <a:tr h="160384">
                <a:tc gridSpan="3">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852461923"/>
                  </a:ext>
                </a:extLst>
              </a:tr>
              <a:tr h="285699">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fr-FR" sz="1000" b="1" i="0" u="none" strike="noStrike">
                          <a:solidFill>
                            <a:srgbClr val="7030A0"/>
                          </a:solidFill>
                          <a:effectLst/>
                          <a:latin typeface="Calibri" panose="020F0502020204030204" pitchFamily="34" charset="0"/>
                        </a:rPr>
                        <a:t>Validation des observations dans le logiciel de soins entre le 15 novembre et le 15 décembre (1)</a:t>
                      </a:r>
                    </a:p>
                  </a:txBody>
                  <a:tcPr marL="5148" marR="5148" marT="5148" marB="37064"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rgbClr val="A9D08E"/>
                      </a:solidFill>
                      <a:prstDash val="solid"/>
                      <a:round/>
                      <a:headEnd type="none" w="med" len="med"/>
                      <a:tailEnd type="none" w="med" len="med"/>
                    </a:lnT>
                  </a:tcPr>
                </a:tc>
                <a:tc hMerge="1">
                  <a:txBody>
                    <a:bodyPr/>
                    <a:lstStyle/>
                    <a:p>
                      <a:endParaRPr lang="en-US"/>
                    </a:p>
                  </a:txBody>
                  <a:tcPr>
                    <a:lnT w="12700" cap="flat" cmpd="sng" algn="ctr">
                      <a:solidFill>
                        <a:srgbClr val="A9D08E"/>
                      </a:solidFill>
                      <a:prstDash val="solid"/>
                      <a:round/>
                      <a:headEnd type="none" w="med" len="med"/>
                      <a:tailEnd type="none" w="med" len="med"/>
                    </a:lnT>
                  </a:tcPr>
                </a:tc>
                <a:tc hMerge="1">
                  <a:txBody>
                    <a:bodyPr/>
                    <a:lstStyle/>
                    <a:p>
                      <a:endParaRPr lang="en-US"/>
                    </a:p>
                  </a:txBody>
                  <a:tcPr>
                    <a:lnT w="12700" cap="flat" cmpd="sng" algn="ctr">
                      <a:solidFill>
                        <a:srgbClr val="A9D08E"/>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rgbClr val="E2EFDA"/>
                    </a:solidFill>
                  </a:tcPr>
                </a:tc>
                <a:extLst>
                  <a:ext uri="{0D108BD9-81ED-4DB2-BD59-A6C34878D82A}">
                    <a16:rowId xmlns:a16="http://schemas.microsoft.com/office/drawing/2014/main" val="3573545552"/>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ctr" fontAlgn="ctr"/>
                      <a:r>
                        <a:rPr lang="fr-FR" sz="900" b="1" i="0" u="none" strike="noStrike">
                          <a:solidFill>
                            <a:srgbClr val="000000"/>
                          </a:solidFill>
                          <a:effectLst/>
                          <a:latin typeface="Calibri" panose="020F0502020204030204" pitchFamily="34" charset="0"/>
                        </a:rPr>
                        <a:t>Nombre de dossiers actifs dans le mois ayant au moins :</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E0B4"/>
                    </a:solidFill>
                  </a:tcPr>
                </a:tc>
                <a:tc gridSpan="2">
                  <a:txBody>
                    <a:bodyPr/>
                    <a:lstStyle/>
                    <a:p>
                      <a:pPr algn="ctr" fontAlgn="ctr"/>
                      <a:r>
                        <a:rPr lang="en-US" sz="800" b="0" i="0" u="none" strike="noStrike">
                          <a:solidFill>
                            <a:srgbClr val="000000"/>
                          </a:solidFill>
                          <a:effectLst/>
                          <a:latin typeface="Calibri" panose="020F0502020204030204" pitchFamily="34" charset="0"/>
                        </a:rPr>
                        <a:t>Nombre de résidents</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mpd="sng">
                      <a:noFill/>
                      <a:prstDash val="solid"/>
                    </a:lnL>
                    <a:lnR w="6350" cap="flat" cmpd="sng" algn="ctr">
                      <a:noFill/>
                      <a:prstDash val="solid"/>
                      <a:round/>
                      <a:headEnd type="none" w="med" len="med"/>
                      <a:tailEnd type="none" w="med" len="me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31368802"/>
                  </a:ext>
                </a:extLst>
              </a:tr>
              <a:tr h="447852">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Une observation médicale renseignée par le médecin traitant dans son dossier d’usager informatisé</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mpd="sng">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7156476"/>
                  </a:ext>
                </a:extLst>
              </a:tr>
              <a:tr h="289302">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Une prescription en cours de validité dans son dossier d’usager informatisé</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mpd="sng">
                      <a:noFill/>
                      <a:prstDash val="soli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22002227"/>
                  </a:ext>
                </a:extLst>
              </a:tr>
              <a:tr h="424688">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Une observation médicale renseignée par le médecin coordonnateur dans son dossier d’usager informatisé</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mpd="sng">
                      <a:noFill/>
                      <a:prstDash val="soli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51815015"/>
                  </a:ext>
                </a:extLst>
              </a:tr>
              <a:tr h="289302">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Une observation renseignée par le masseur kinésithérapeute dans son dossier d’usager informatisé</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mpd="sng">
                      <a:noFill/>
                      <a:prstDash val="soli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66040921"/>
                  </a:ext>
                </a:extLst>
              </a:tr>
              <a:tr h="332028">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Une observation renseignée par la psychologue dans son dossier d’usager informatisé</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mpd="sng">
                      <a:noFill/>
                      <a:prstDash val="soli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01992648"/>
                  </a:ext>
                </a:extLst>
              </a:tr>
              <a:tr h="289302">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Une transmission narrative soignante renseignée dans son dossier d’usager informatisé</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mpd="sng">
                      <a:noFill/>
                      <a:prstDash val="soli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9737728"/>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no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148" marR="5148" marT="5148" marB="37064"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lnT w="6350" cap="flat" cmpd="sng" algn="ctr">
                      <a:solidFill>
                        <a:srgbClr val="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235441597"/>
                  </a:ext>
                </a:extLst>
              </a:tr>
              <a:tr h="178111">
                <a:tc gridSpan="3">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no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no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mpd="sng">
                      <a:noFill/>
                      <a:prstDash val="soli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mpd="sng">
                      <a:noFill/>
                      <a:prstDash val="soli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mpd="sng">
                      <a:noFill/>
                      <a:prstDash val="soli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no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no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no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no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679699864"/>
                  </a:ext>
                </a:extLst>
              </a:tr>
              <a:tr h="285699">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fr-FR" sz="1000" b="1" i="0" u="none" strike="noStrike">
                          <a:solidFill>
                            <a:srgbClr val="7030A0"/>
                          </a:solidFill>
                          <a:effectLst/>
                          <a:latin typeface="Calibri" panose="020F0502020204030204" pitchFamily="34" charset="0"/>
                        </a:rPr>
                        <a:t>Type de prise en charge de télémédecine (2)</a:t>
                      </a:r>
                    </a:p>
                  </a:txBody>
                  <a:tcPr marL="5148" marR="5148" marT="5148" marB="37064"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rgbClr val="A9D08E"/>
                      </a:solidFill>
                      <a:prstDash val="solid"/>
                      <a:round/>
                      <a:headEnd type="none" w="med" len="med"/>
                      <a:tailEnd type="none" w="med" len="med"/>
                    </a:lnT>
                  </a:tcPr>
                </a:tc>
                <a:tc hMerge="1">
                  <a:txBody>
                    <a:bodyPr/>
                    <a:lstStyle/>
                    <a:p>
                      <a:endParaRPr lang="en-US"/>
                    </a:p>
                  </a:txBody>
                  <a:tcPr>
                    <a:lnT w="12700" cap="flat" cmpd="sng" algn="ctr">
                      <a:solidFill>
                        <a:srgbClr val="A9D08E"/>
                      </a:solidFill>
                      <a:prstDash val="solid"/>
                      <a:round/>
                      <a:headEnd type="none" w="med" len="med"/>
                      <a:tailEnd type="none" w="med" len="med"/>
                    </a:lnT>
                  </a:tcPr>
                </a:tc>
                <a:tc hMerge="1">
                  <a:txBody>
                    <a:bodyPr/>
                    <a:lstStyle/>
                    <a:p>
                      <a:endParaRPr lang="en-US"/>
                    </a:p>
                  </a:txBody>
                  <a:tcPr>
                    <a:lnT w="12700" cap="flat" cmpd="sng" algn="ctr">
                      <a:solidFill>
                        <a:srgbClr val="A9D08E"/>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rgbClr val="E2EFDA"/>
                    </a:solidFill>
                  </a:tcPr>
                </a:tc>
                <a:extLst>
                  <a:ext uri="{0D108BD9-81ED-4DB2-BD59-A6C34878D82A}">
                    <a16:rowId xmlns:a16="http://schemas.microsoft.com/office/drawing/2014/main" val="1744589556"/>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de résidents</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83386368"/>
                  </a:ext>
                </a:extLst>
              </a:tr>
              <a:tr h="178111">
                <a:tc>
                  <a:txBody>
                    <a:bodyPr/>
                    <a:lstStyle/>
                    <a:p>
                      <a:pPr algn="l" fontAlgn="b"/>
                      <a:endParaRPr lang="en-US" sz="900" b="0" i="0" u="none" strike="noStrike">
                        <a:solidFill>
                          <a:srgbClr val="000000"/>
                        </a:solidFill>
                        <a:effectLst/>
                        <a:highlight>
                          <a:srgbClr val="FFFF00"/>
                        </a:highligh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highlight>
                          <a:srgbClr val="FFFF00"/>
                        </a:highligh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Télé consultation</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3444001"/>
                  </a:ext>
                </a:extLst>
              </a:tr>
              <a:tr h="178111">
                <a:tc>
                  <a:txBody>
                    <a:bodyPr/>
                    <a:lstStyle/>
                    <a:p>
                      <a:pPr algn="l" fontAlgn="b"/>
                      <a:endParaRPr lang="en-US" sz="900" b="0" i="0" u="none" strike="noStrike">
                        <a:solidFill>
                          <a:srgbClr val="000000"/>
                        </a:solidFill>
                        <a:effectLst/>
                        <a:highlight>
                          <a:srgbClr val="FFFF00"/>
                        </a:highligh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highlight>
                          <a:srgbClr val="FFFF00"/>
                        </a:highligh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Télé expertise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79459293"/>
                  </a:ext>
                </a:extLst>
              </a:tr>
              <a:tr h="178111">
                <a:tc>
                  <a:txBody>
                    <a:bodyPr/>
                    <a:lstStyle/>
                    <a:p>
                      <a:pPr algn="l" fontAlgn="b"/>
                      <a:endParaRPr lang="en-US" sz="900" b="0" i="0" u="none" strike="noStrike">
                        <a:solidFill>
                          <a:srgbClr val="000000"/>
                        </a:solidFill>
                        <a:effectLst/>
                        <a:highlight>
                          <a:srgbClr val="FFFF00"/>
                        </a:highligh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highlight>
                          <a:srgbClr val="FFFF00"/>
                        </a:highligh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Télé soins</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08745154"/>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lnT w="6350" cap="flat" cmpd="sng" algn="ctr">
                      <a:solidFill>
                        <a:srgbClr val="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rgbClr val="E2EFDA"/>
                    </a:solidFill>
                  </a:tcPr>
                </a:tc>
                <a:extLst>
                  <a:ext uri="{0D108BD9-81ED-4DB2-BD59-A6C34878D82A}">
                    <a16:rowId xmlns:a16="http://schemas.microsoft.com/office/drawing/2014/main" val="445161781"/>
                  </a:ext>
                </a:extLst>
              </a:tr>
              <a:tr h="178111">
                <a:tc gridSpan="2">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rgbClr val="E2EFDA"/>
                    </a:solidFill>
                  </a:tcPr>
                </a:tc>
                <a:tc hMerge="1">
                  <a:txBody>
                    <a:bodyPr/>
                    <a:lstStyle/>
                    <a:p>
                      <a:endParaRPr lang="en-US"/>
                    </a:p>
                  </a:txBody>
                  <a:tcPr/>
                </a:tc>
                <a:tc gridSpan="9">
                  <a:txBody>
                    <a:bodyPr/>
                    <a:lstStyle/>
                    <a:p>
                      <a:pPr algn="ctr"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47321030"/>
                  </a:ext>
                </a:extLst>
              </a:tr>
              <a:tr h="293420">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7030A0"/>
                          </a:solidFill>
                          <a:effectLst/>
                          <a:latin typeface="Calibri" panose="020F0502020204030204" pitchFamily="34" charset="0"/>
                        </a:rPr>
                        <a:t>Consultations spécialisées de télémédecine (3)</a:t>
                      </a:r>
                    </a:p>
                  </a:txBody>
                  <a:tcPr marL="5148" marR="5148" marT="5148" marB="37064"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rgbClr val="E2EFDA"/>
                    </a:solidFill>
                  </a:tcPr>
                </a:tc>
                <a:extLst>
                  <a:ext uri="{0D108BD9-81ED-4DB2-BD59-A6C34878D82A}">
                    <a16:rowId xmlns:a16="http://schemas.microsoft.com/office/drawing/2014/main" val="1899293567"/>
                  </a:ext>
                </a:extLst>
              </a:tr>
              <a:tr h="285699">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de consultations réalisées</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 de résidents</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Pourcentage de résidents</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27597759"/>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Dermatologie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95318761"/>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Gériatrie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81966071"/>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Cardiologie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80675318"/>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Psychiatrie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60406339"/>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Soins Palliatifs</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85154493"/>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Chirurgie dentaire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84413099"/>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Diabétologie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35646644"/>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Médecine générale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85825678"/>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Néphrologie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76203694"/>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Neurologie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45544558"/>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Oncologie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74969149"/>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Ophtalmologie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36242231"/>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ORL</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22412214"/>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Pneumologie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971744204"/>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Soins de suite et réadaptation</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63917625"/>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Urgence/régulation</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98552221"/>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618081501"/>
                  </a:ext>
                </a:extLst>
              </a:tr>
              <a:tr h="178111">
                <a:tc gridSpan="3">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916813272"/>
                  </a:ext>
                </a:extLst>
              </a:tr>
              <a:tr h="285699">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fr-FR" sz="1000" b="1" i="0" u="none" strike="noStrike">
                          <a:solidFill>
                            <a:srgbClr val="7030A0"/>
                          </a:solidFill>
                          <a:effectLst/>
                          <a:latin typeface="Calibri" panose="020F0502020204030204" pitchFamily="34" charset="0"/>
                        </a:rPr>
                        <a:t>Prises en charge en soins cognitive (4 et 5)</a:t>
                      </a:r>
                    </a:p>
                  </a:txBody>
                  <a:tcPr marL="5148" marR="5148" marT="5148" marB="37064"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rgbClr val="A9D08E"/>
                      </a:solidFill>
                      <a:prstDash val="solid"/>
                      <a:round/>
                      <a:headEnd type="none" w="med" len="med"/>
                      <a:tailEnd type="none" w="med" len="med"/>
                    </a:lnT>
                  </a:tcPr>
                </a:tc>
                <a:tc hMerge="1">
                  <a:txBody>
                    <a:bodyPr/>
                    <a:lstStyle/>
                    <a:p>
                      <a:endParaRPr lang="en-US"/>
                    </a:p>
                  </a:txBody>
                  <a:tcPr>
                    <a:lnT w="12700" cap="flat" cmpd="sng" algn="ctr">
                      <a:solidFill>
                        <a:srgbClr val="A9D08E"/>
                      </a:solidFill>
                      <a:prstDash val="solid"/>
                      <a:round/>
                      <a:headEnd type="none" w="med" len="med"/>
                      <a:tailEnd type="none" w="med" len="med"/>
                    </a:lnT>
                  </a:tcPr>
                </a:tc>
                <a:tc hMerge="1">
                  <a:txBody>
                    <a:bodyPr/>
                    <a:lstStyle/>
                    <a:p>
                      <a:endParaRPr lang="en-US"/>
                    </a:p>
                  </a:txBody>
                  <a:tcPr>
                    <a:lnT w="12700" cap="flat" cmpd="sng" algn="ctr">
                      <a:solidFill>
                        <a:srgbClr val="A9D08E"/>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rgbClr val="E2EFDA"/>
                    </a:solidFill>
                  </a:tcPr>
                </a:tc>
                <a:extLst>
                  <a:ext uri="{0D108BD9-81ED-4DB2-BD59-A6C34878D82A}">
                    <a16:rowId xmlns:a16="http://schemas.microsoft.com/office/drawing/2014/main" val="3513394029"/>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fr-FR" sz="800" b="0" i="0" u="none" strike="noStrike">
                          <a:solidFill>
                            <a:srgbClr val="000000"/>
                          </a:solidFill>
                          <a:effectLst/>
                          <a:latin typeface="Calibri" panose="020F0502020204030204" pitchFamily="34" charset="0"/>
                        </a:rPr>
                        <a:t>Nombre de résidents pris en soins</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12212829"/>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Atelier mémoire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9818118"/>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Atelier lecture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57016608"/>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Activité physique </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56216803"/>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Réminiscence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08241505"/>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Repas thérapeutiques</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63389709"/>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Atelier cuisine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27189965"/>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Orthophonie</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148" marR="5148" marT="5148" marB="3706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a:noFill/>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39240624"/>
                  </a:ext>
                </a:extLst>
              </a:tr>
              <a:tr h="178111">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148" marR="5148" marT="5148" marB="37064"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lnT w="6350" cap="flat" cmpd="sng" algn="ctr">
                      <a:solidFill>
                        <a:srgbClr val="FFFFFF"/>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148" marR="5148" marT="5148" marB="37064" anchor="b">
                    <a:lnL>
                      <a:noFill/>
                    </a:lnL>
                    <a:lnR>
                      <a:noFill/>
                    </a:lnR>
                    <a:lnT>
                      <a:noFill/>
                    </a:lnT>
                    <a:lnB>
                      <a:noFill/>
                    </a:lnB>
                    <a:solidFill>
                      <a:srgbClr val="E2EFDA"/>
                    </a:solidFill>
                  </a:tcPr>
                </a:tc>
                <a:extLst>
                  <a:ext uri="{0D108BD9-81ED-4DB2-BD59-A6C34878D82A}">
                    <a16:rowId xmlns:a16="http://schemas.microsoft.com/office/drawing/2014/main" val="2996169868"/>
                  </a:ext>
                </a:extLst>
              </a:tr>
              <a:tr h="215175">
                <a:tc gridSpan="13">
                  <a:txBody>
                    <a:bodyPr/>
                    <a:lstStyle/>
                    <a:p>
                      <a:pPr algn="ctr" fontAlgn="ctr"/>
                      <a:endParaRPr lang="en-US" sz="1100" b="1" i="0" u="none" strike="noStrike">
                        <a:solidFill>
                          <a:srgbClr val="000000"/>
                        </a:solidFill>
                        <a:effectLst/>
                        <a:latin typeface="Calibri" panose="020F0502020204030204" pitchFamily="34" charset="0"/>
                      </a:endParaRPr>
                    </a:p>
                  </a:txBody>
                  <a:tcPr marL="5148" marR="5148" marT="5148" marB="37064"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6548467"/>
                  </a:ext>
                </a:extLst>
              </a:tr>
            </a:tbl>
          </a:graphicData>
        </a:graphic>
      </p:graphicFrame>
      <p:sp>
        <p:nvSpPr>
          <p:cNvPr id="3" name="Espace réservé du numéro de diapositive 3">
            <a:extLst>
              <a:ext uri="{FF2B5EF4-FFF2-40B4-BE49-F238E27FC236}">
                <a16:creationId xmlns:a16="http://schemas.microsoft.com/office/drawing/2014/main" id="{C636CD2D-A3EE-36D4-658B-CE7C90ED7275}"/>
              </a:ext>
            </a:extLst>
          </p:cNvPr>
          <p:cNvSpPr>
            <a:spLocks noGrp="1"/>
          </p:cNvSpPr>
          <p:nvPr>
            <p:ph type="sldNum" sz="quarter" idx="12"/>
          </p:nvPr>
        </p:nvSpPr>
        <p:spPr>
          <a:xfrm>
            <a:off x="8653113" y="15181699"/>
            <a:ext cx="2743200" cy="865481"/>
          </a:xfrm>
        </p:spPr>
        <p:txBody>
          <a:bodyPr/>
          <a:lstStyle/>
          <a:p>
            <a:fld id="{DA71D0DA-2192-41E7-AF8C-615B831F1F54}" type="slidenum">
              <a:rPr lang="en-US" smtClean="0"/>
              <a:t>42</a:t>
            </a:fld>
            <a:endParaRPr lang="en-US"/>
          </a:p>
        </p:txBody>
      </p:sp>
      <p:grpSp>
        <p:nvGrpSpPr>
          <p:cNvPr id="4" name="Groupe 3">
            <a:extLst>
              <a:ext uri="{FF2B5EF4-FFF2-40B4-BE49-F238E27FC236}">
                <a16:creationId xmlns:a16="http://schemas.microsoft.com/office/drawing/2014/main" id="{21259EC6-4307-2772-CEA4-C113093BC3DB}"/>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8AF486D1-675F-F03A-5E1D-50EEBC5409BC}"/>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ED84AD37-42A7-C5F2-2B01-DFDE8B043A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054976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26AE8-4992-0A91-4426-F883B32981E2}"/>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04E1F093-CFD0-1157-D4C0-4186F1B57441}"/>
              </a:ext>
            </a:extLst>
          </p:cNvPr>
          <p:cNvPicPr>
            <a:picLocks noChangeAspect="1"/>
          </p:cNvPicPr>
          <p:nvPr/>
        </p:nvPicPr>
        <p:blipFill>
          <a:blip r:embed="rId3"/>
          <a:stretch>
            <a:fillRect/>
          </a:stretch>
        </p:blipFill>
        <p:spPr>
          <a:xfrm>
            <a:off x="1765299" y="1291768"/>
            <a:ext cx="10105849" cy="5854700"/>
          </a:xfrm>
          <a:prstGeom prst="rect">
            <a:avLst/>
          </a:prstGeom>
        </p:spPr>
      </p:pic>
      <p:pic>
        <p:nvPicPr>
          <p:cNvPr id="8" name="Picture 2">
            <a:extLst>
              <a:ext uri="{FF2B5EF4-FFF2-40B4-BE49-F238E27FC236}">
                <a16:creationId xmlns:a16="http://schemas.microsoft.com/office/drawing/2014/main" id="{03FD82B9-E7DA-31B3-D6EB-B124272A5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60BD807-D947-7EAD-030A-6BA5280526A2}"/>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42CB3725-40D1-C48E-ED26-E687C02C197A}"/>
              </a:ext>
            </a:extLst>
          </p:cNvPr>
          <p:cNvSpPr txBox="1"/>
          <p:nvPr/>
        </p:nvSpPr>
        <p:spPr>
          <a:xfrm>
            <a:off x="1698574" y="7292657"/>
            <a:ext cx="10105850" cy="4064574"/>
          </a:xfrm>
          <a:prstGeom prst="rect">
            <a:avLst/>
          </a:prstGeom>
          <a:noFill/>
        </p:spPr>
        <p:txBody>
          <a:bodyPr wrap="square">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b="1">
              <a:solidFill>
                <a:srgbClr val="000000"/>
              </a:solidFill>
            </a:endParaRPr>
          </a:p>
          <a:p>
            <a:pPr marL="285750" indent="-285750" algn="just" fontAlgn="base">
              <a:lnSpc>
                <a:spcPts val="1275"/>
              </a:lnSpc>
              <a:buFont typeface="Arial" panose="020B0604020202020204" pitchFamily="34" charset="0"/>
              <a:buChar char="•"/>
            </a:pPr>
            <a:r>
              <a:rPr lang="fr-FR" sz="1300" b="1">
                <a:solidFill>
                  <a:srgbClr val="000000"/>
                </a:solidFill>
              </a:rPr>
              <a:t>Tableau « Prévention du risque infectieux »</a:t>
            </a: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(1) Consommation annuelle de gel hydroalcoolique en litres </a:t>
            </a:r>
            <a:r>
              <a:rPr lang="fr-FR" sz="1300">
                <a:solidFill>
                  <a:srgbClr val="000000"/>
                </a:solidFill>
              </a:rPr>
              <a:t>- l’indicateur attendu est l'indicateur de consommation des solutions hydro-alcooliques (ICSHA).</a:t>
            </a:r>
          </a:p>
          <a:p>
            <a:pPr algn="just" fontAlgn="base">
              <a:lnSpc>
                <a:spcPts val="1275"/>
              </a:lnSpc>
            </a:pPr>
            <a:endParaRPr lang="fr-FR" sz="1300">
              <a:solidFill>
                <a:srgbClr val="000000"/>
              </a:solidFill>
              <a:highlight>
                <a:srgbClr val="FFFFFF"/>
              </a:highlight>
            </a:endParaRPr>
          </a:p>
          <a:p>
            <a:pPr algn="just" fontAlgn="base">
              <a:lnSpc>
                <a:spcPts val="1275"/>
              </a:lnSpc>
            </a:pPr>
            <a:r>
              <a:rPr lang="fr-FR" sz="1300" b="1">
                <a:solidFill>
                  <a:srgbClr val="000000"/>
                </a:solidFill>
              </a:rPr>
              <a:t>(2) Tableau « Vaccinations » </a:t>
            </a:r>
            <a:r>
              <a:rPr lang="fr-FR" sz="1300">
                <a:solidFill>
                  <a:srgbClr val="000000"/>
                </a:solidFill>
              </a:rPr>
              <a:t>- les données attendues concernent la population au 31/12.</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(3) Vaccination anti pneumococcique chez les résidents </a:t>
            </a:r>
            <a:r>
              <a:rPr lang="fr-FR" sz="1300">
                <a:solidFill>
                  <a:srgbClr val="000000"/>
                </a:solidFill>
              </a:rPr>
              <a:t>– Un résident est compté une seule fois, quel que soit le nombre d’injections réalisées au cours de l’année.</a:t>
            </a:r>
          </a:p>
          <a:p>
            <a:pPr algn="just" fontAlgn="base">
              <a:lnSpc>
                <a:spcPts val="1275"/>
              </a:lnSpc>
            </a:pPr>
            <a:endParaRPr lang="fr-FR" sz="1300" b="1">
              <a:solidFill>
                <a:srgbClr val="000000"/>
              </a:solidFill>
            </a:endParaRPr>
          </a:p>
          <a:p>
            <a:pPr algn="just" fontAlgn="base">
              <a:lnSpc>
                <a:spcPts val="1275"/>
              </a:lnSpc>
            </a:pPr>
            <a:r>
              <a:rPr lang="fr-FR" sz="1300" b="1"/>
              <a:t>(4) </a:t>
            </a:r>
            <a:r>
              <a:rPr lang="fr-FR" sz="1300" b="1" i="0" u="none" strike="noStrike">
                <a:effectLst/>
              </a:rPr>
              <a:t>Vaccination anti-covid </a:t>
            </a:r>
            <a:r>
              <a:rPr lang="fr-FR" sz="1300" b="0" i="0" u="none" strike="noStrike">
                <a:effectLst/>
              </a:rPr>
              <a:t>- </a:t>
            </a:r>
            <a:r>
              <a:rPr lang="fr-FR" sz="1300">
                <a:solidFill>
                  <a:srgbClr val="7030A0"/>
                </a:solidFill>
              </a:rPr>
              <a:t>i</a:t>
            </a:r>
            <a:r>
              <a:rPr lang="fr-FR" sz="1300"/>
              <a:t>mmunisation au covid : une infection = une injection.</a:t>
            </a:r>
            <a:endParaRPr lang="fr-FR" sz="1300">
              <a:solidFill>
                <a:srgbClr val="000000"/>
              </a:solidFill>
            </a:endParaRP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(5) Tableau « Episodes épidémiques » </a:t>
            </a:r>
            <a:r>
              <a:rPr lang="fr-FR" sz="1300">
                <a:solidFill>
                  <a:srgbClr val="000000"/>
                </a:solidFill>
              </a:rPr>
              <a:t>- les données attendues concernent la population de la file active.</a:t>
            </a: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(6) Episodes épidémiques: </a:t>
            </a:r>
            <a:r>
              <a:rPr lang="fr-FR" sz="1300">
                <a:solidFill>
                  <a:srgbClr val="000000"/>
                </a:solidFill>
              </a:rPr>
              <a:t>On recueille le nombre d’épisodes de cas groupés dans l'année ( et non le nombre de cas parmi les résidents)</a:t>
            </a:r>
          </a:p>
          <a:p>
            <a:pPr marL="285750" indent="-285750">
              <a:buFontTx/>
              <a:buChar char="-"/>
            </a:pPr>
            <a:r>
              <a:rPr lang="fr-FR" sz="1300" b="1">
                <a:solidFill>
                  <a:srgbClr val="000000"/>
                </a:solidFill>
              </a:rPr>
              <a:t>GEA</a:t>
            </a:r>
            <a:r>
              <a:rPr lang="fr-FR" sz="1300">
                <a:solidFill>
                  <a:srgbClr val="000000"/>
                </a:solidFill>
              </a:rPr>
              <a:t> (gastro-entérites aigües) : au moins 5 cas parmi les résidents sur une période de 4 jours</a:t>
            </a:r>
          </a:p>
          <a:p>
            <a:pPr marL="285750" indent="-285750">
              <a:buFontTx/>
              <a:buChar char="-"/>
            </a:pPr>
            <a:r>
              <a:rPr lang="fr-FR" sz="1300" b="1">
                <a:solidFill>
                  <a:srgbClr val="000000"/>
                </a:solidFill>
              </a:rPr>
              <a:t>IRA </a:t>
            </a:r>
            <a:r>
              <a:rPr lang="fr-FR" sz="1300">
                <a:solidFill>
                  <a:srgbClr val="000000"/>
                </a:solidFill>
              </a:rPr>
              <a:t>(infections respiratoires aigües) : au moins 3 cas parmi les résidents sur une période de 4 jours</a:t>
            </a:r>
          </a:p>
          <a:p>
            <a:pPr marL="285750" indent="-285750">
              <a:buFontTx/>
              <a:buChar char="-"/>
            </a:pPr>
            <a:r>
              <a:rPr lang="fr-FR" sz="1300" b="1">
                <a:solidFill>
                  <a:srgbClr val="000000"/>
                </a:solidFill>
              </a:rPr>
              <a:t>Gale </a:t>
            </a:r>
            <a:r>
              <a:rPr lang="fr-FR" sz="1300">
                <a:solidFill>
                  <a:srgbClr val="000000"/>
                </a:solidFill>
              </a:rPr>
              <a:t>(cas groupés) : au moins 2 cas parmi les résidents</a:t>
            </a:r>
          </a:p>
          <a:p>
            <a:pPr marL="285750" indent="-285750">
              <a:buFontTx/>
              <a:buChar char="-"/>
            </a:pPr>
            <a:r>
              <a:rPr lang="fr-FR" sz="1300" b="1">
                <a:solidFill>
                  <a:srgbClr val="000000"/>
                </a:solidFill>
              </a:rPr>
              <a:t>ICD</a:t>
            </a:r>
            <a:r>
              <a:rPr lang="fr-FR" sz="1300">
                <a:solidFill>
                  <a:srgbClr val="000000"/>
                </a:solidFill>
              </a:rPr>
              <a:t> (Infections à </a:t>
            </a:r>
            <a:r>
              <a:rPr lang="fr-FR" sz="1300" err="1">
                <a:solidFill>
                  <a:srgbClr val="000000"/>
                </a:solidFill>
              </a:rPr>
              <a:t>Clostridioides</a:t>
            </a:r>
            <a:r>
              <a:rPr lang="fr-FR" sz="1300">
                <a:solidFill>
                  <a:srgbClr val="000000"/>
                </a:solidFill>
              </a:rPr>
              <a:t> difficile) (corriger le nom) : au moins 2 cas parmi les résidents</a:t>
            </a:r>
          </a:p>
          <a:p>
            <a:pPr algn="just" fontAlgn="base">
              <a:lnSpc>
                <a:spcPts val="1275"/>
              </a:lnSpc>
            </a:pPr>
            <a:endParaRPr lang="fr-FR" sz="1300">
              <a:solidFill>
                <a:srgbClr val="000000"/>
              </a:solidFill>
            </a:endParaRPr>
          </a:p>
        </p:txBody>
      </p:sp>
      <p:graphicFrame>
        <p:nvGraphicFramePr>
          <p:cNvPr id="6" name="Tableau 5">
            <a:extLst>
              <a:ext uri="{FF2B5EF4-FFF2-40B4-BE49-F238E27FC236}">
                <a16:creationId xmlns:a16="http://schemas.microsoft.com/office/drawing/2014/main" id="{1F8891D6-400C-8339-D41E-7C1CF1B640F3}"/>
              </a:ext>
            </a:extLst>
          </p:cNvPr>
          <p:cNvGraphicFramePr>
            <a:graphicFrameLocks noGrp="1"/>
          </p:cNvGraphicFramePr>
          <p:nvPr>
            <p:extLst>
              <p:ext uri="{D42A27DB-BD31-4B8C-83A1-F6EECF244321}">
                <p14:modId xmlns:p14="http://schemas.microsoft.com/office/powerpoint/2010/main" val="2400137710"/>
              </p:ext>
            </p:extLst>
          </p:nvPr>
        </p:nvGraphicFramePr>
        <p:xfrm>
          <a:off x="152403" y="1291769"/>
          <a:ext cx="1284571" cy="1483782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4">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4">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0514">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035">
                <a:tc>
                  <a:txBody>
                    <a:bodyPr/>
                    <a:lstStyle/>
                    <a:p>
                      <a:pPr algn="ctr"/>
                      <a:r>
                        <a:rPr lang="fr-FR" sz="1300" b="1"/>
                        <a:t>Prévention du risque infectieux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59424549"/>
                  </a:ext>
                </a:extLst>
              </a:tr>
              <a:tr h="121703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03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pSp>
        <p:nvGrpSpPr>
          <p:cNvPr id="3" name="Groupe 2">
            <a:extLst>
              <a:ext uri="{FF2B5EF4-FFF2-40B4-BE49-F238E27FC236}">
                <a16:creationId xmlns:a16="http://schemas.microsoft.com/office/drawing/2014/main" id="{9A8A8C0E-74F7-D362-640A-4DF6A5F8EB7C}"/>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39BCCF27-52EE-D9B0-D62E-62D183060BA5}"/>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5" name="Graphique 3" descr="Logement avec un remplissage uni">
              <a:hlinkClick r:id="rId5" action="ppaction://hlinksldjump"/>
              <a:extLst>
                <a:ext uri="{FF2B5EF4-FFF2-40B4-BE49-F238E27FC236}">
                  <a16:creationId xmlns:a16="http://schemas.microsoft.com/office/drawing/2014/main" id="{4A65DFB5-75F3-64CE-CB57-5B30FE9E93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106228970"/>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26AE8-4992-0A91-4426-F883B32981E2}"/>
            </a:ext>
          </a:extLst>
        </p:cNvPr>
        <p:cNvGrpSpPr/>
        <p:nvPr/>
      </p:nvGrpSpPr>
      <p:grpSpPr>
        <a:xfrm>
          <a:off x="0" y="0"/>
          <a:ext cx="0" cy="0"/>
          <a:chOff x="0" y="0"/>
          <a:chExt cx="0" cy="0"/>
        </a:xfrm>
      </p:grpSpPr>
      <p:pic>
        <p:nvPicPr>
          <p:cNvPr id="10" name="Image 9">
            <a:extLst>
              <a:ext uri="{FF2B5EF4-FFF2-40B4-BE49-F238E27FC236}">
                <a16:creationId xmlns:a16="http://schemas.microsoft.com/office/drawing/2014/main" id="{04E1F093-CFD0-1157-D4C0-4186F1B57441}"/>
              </a:ext>
            </a:extLst>
          </p:cNvPr>
          <p:cNvPicPr>
            <a:picLocks noChangeAspect="1"/>
          </p:cNvPicPr>
          <p:nvPr/>
        </p:nvPicPr>
        <p:blipFill>
          <a:blip r:embed="rId3"/>
          <a:stretch>
            <a:fillRect/>
          </a:stretch>
        </p:blipFill>
        <p:spPr>
          <a:xfrm>
            <a:off x="1765299" y="1291768"/>
            <a:ext cx="10105849" cy="5854700"/>
          </a:xfrm>
          <a:prstGeom prst="rect">
            <a:avLst/>
          </a:prstGeom>
        </p:spPr>
      </p:pic>
      <p:pic>
        <p:nvPicPr>
          <p:cNvPr id="8" name="Picture 2">
            <a:extLst>
              <a:ext uri="{FF2B5EF4-FFF2-40B4-BE49-F238E27FC236}">
                <a16:creationId xmlns:a16="http://schemas.microsoft.com/office/drawing/2014/main" id="{03FD82B9-E7DA-31B3-D6EB-B124272A5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760BD807-D947-7EAD-030A-6BA5280526A2}"/>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42CB3725-40D1-C48E-ED26-E687C02C197A}"/>
              </a:ext>
            </a:extLst>
          </p:cNvPr>
          <p:cNvSpPr txBox="1"/>
          <p:nvPr/>
        </p:nvSpPr>
        <p:spPr>
          <a:xfrm>
            <a:off x="1698574" y="7292657"/>
            <a:ext cx="10105850" cy="4064574"/>
          </a:xfrm>
          <a:prstGeom prst="rect">
            <a:avLst/>
          </a:prstGeom>
          <a:noFill/>
        </p:spPr>
        <p:txBody>
          <a:bodyPr wrap="square">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b="1">
              <a:solidFill>
                <a:srgbClr val="000000"/>
              </a:solidFill>
            </a:endParaRPr>
          </a:p>
          <a:p>
            <a:pPr marL="285750" indent="-285750" algn="just" fontAlgn="base">
              <a:lnSpc>
                <a:spcPts val="1275"/>
              </a:lnSpc>
              <a:buFont typeface="Arial" panose="020B0604020202020204" pitchFamily="34" charset="0"/>
              <a:buChar char="•"/>
            </a:pPr>
            <a:r>
              <a:rPr lang="fr-FR" sz="1300" b="1">
                <a:solidFill>
                  <a:srgbClr val="000000"/>
                </a:solidFill>
              </a:rPr>
              <a:t>Tableau « Prévention du risque infectieux »</a:t>
            </a: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(1) Consommation annuelle de gel hydroalcoolique en litres </a:t>
            </a:r>
            <a:r>
              <a:rPr lang="fr-FR" sz="1300">
                <a:solidFill>
                  <a:srgbClr val="000000"/>
                </a:solidFill>
              </a:rPr>
              <a:t>- l’indicateur attendu est l'indicateur de consommation des solutions hydro-alcooliques (ICSHA).</a:t>
            </a:r>
          </a:p>
          <a:p>
            <a:pPr algn="just" fontAlgn="base">
              <a:lnSpc>
                <a:spcPts val="1275"/>
              </a:lnSpc>
            </a:pPr>
            <a:endParaRPr lang="fr-FR" sz="1300">
              <a:solidFill>
                <a:srgbClr val="000000"/>
              </a:solidFill>
              <a:highlight>
                <a:srgbClr val="FFFFFF"/>
              </a:highlight>
            </a:endParaRPr>
          </a:p>
          <a:p>
            <a:pPr algn="just" fontAlgn="base">
              <a:lnSpc>
                <a:spcPts val="1275"/>
              </a:lnSpc>
            </a:pPr>
            <a:r>
              <a:rPr lang="fr-FR" sz="1300" b="1">
                <a:solidFill>
                  <a:srgbClr val="000000"/>
                </a:solidFill>
              </a:rPr>
              <a:t>(2) Tableau « Vaccinations » </a:t>
            </a:r>
            <a:r>
              <a:rPr lang="fr-FR" sz="1300">
                <a:solidFill>
                  <a:srgbClr val="000000"/>
                </a:solidFill>
              </a:rPr>
              <a:t>- les données attendues concernent la population au 31/12.</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(3) Vaccination anti pneumococcique chez les résidents </a:t>
            </a:r>
            <a:r>
              <a:rPr lang="fr-FR" sz="1300">
                <a:solidFill>
                  <a:srgbClr val="000000"/>
                </a:solidFill>
              </a:rPr>
              <a:t>– Un résident est compté une seule fois, quel que soit le nombre d’injections réalisées au cours de l’année.</a:t>
            </a:r>
          </a:p>
          <a:p>
            <a:pPr algn="just" fontAlgn="base">
              <a:lnSpc>
                <a:spcPts val="1275"/>
              </a:lnSpc>
            </a:pPr>
            <a:endParaRPr lang="fr-FR" sz="1300" b="1">
              <a:solidFill>
                <a:srgbClr val="000000"/>
              </a:solidFill>
            </a:endParaRPr>
          </a:p>
          <a:p>
            <a:pPr algn="just" fontAlgn="base">
              <a:lnSpc>
                <a:spcPts val="1275"/>
              </a:lnSpc>
            </a:pPr>
            <a:r>
              <a:rPr lang="fr-FR" sz="1300" b="1"/>
              <a:t>(4) </a:t>
            </a:r>
            <a:r>
              <a:rPr lang="fr-FR" sz="1300" b="1" i="0" u="none" strike="noStrike">
                <a:effectLst/>
              </a:rPr>
              <a:t>Vaccination anti-covid </a:t>
            </a:r>
            <a:r>
              <a:rPr lang="fr-FR" sz="1300" b="0" i="0" u="none" strike="noStrike">
                <a:effectLst/>
              </a:rPr>
              <a:t>- </a:t>
            </a:r>
            <a:r>
              <a:rPr lang="fr-FR" sz="1300">
                <a:solidFill>
                  <a:srgbClr val="7030A0"/>
                </a:solidFill>
              </a:rPr>
              <a:t>i</a:t>
            </a:r>
            <a:r>
              <a:rPr lang="fr-FR" sz="1300"/>
              <a:t>mmunisation au covid : une infection = une injection.</a:t>
            </a:r>
            <a:endParaRPr lang="fr-FR" sz="1300">
              <a:solidFill>
                <a:srgbClr val="000000"/>
              </a:solidFill>
            </a:endParaRP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(5) Tableau « Episodes épidémiques » </a:t>
            </a:r>
            <a:r>
              <a:rPr lang="fr-FR" sz="1300">
                <a:solidFill>
                  <a:srgbClr val="000000"/>
                </a:solidFill>
              </a:rPr>
              <a:t>- les données attendues concernent la population de la file active.</a:t>
            </a:r>
          </a:p>
          <a:p>
            <a:pPr algn="just" fontAlgn="base">
              <a:lnSpc>
                <a:spcPts val="1275"/>
              </a:lnSpc>
            </a:pPr>
            <a:endParaRPr lang="fr-FR" sz="1300" b="1">
              <a:solidFill>
                <a:srgbClr val="000000"/>
              </a:solidFill>
            </a:endParaRPr>
          </a:p>
          <a:p>
            <a:pPr algn="just" fontAlgn="base">
              <a:lnSpc>
                <a:spcPts val="1275"/>
              </a:lnSpc>
            </a:pPr>
            <a:r>
              <a:rPr lang="fr-FR" sz="1300" b="1">
                <a:solidFill>
                  <a:srgbClr val="000000"/>
                </a:solidFill>
              </a:rPr>
              <a:t>(6) Episodes épidémiques: </a:t>
            </a:r>
            <a:r>
              <a:rPr lang="fr-FR" sz="1300">
                <a:solidFill>
                  <a:srgbClr val="000000"/>
                </a:solidFill>
              </a:rPr>
              <a:t>On recueille le nombre d’épisodes de cas groupés dans l'année ( et non le nombre de cas parmi les résidents)</a:t>
            </a:r>
          </a:p>
          <a:p>
            <a:pPr marL="285750" indent="-285750">
              <a:buFontTx/>
              <a:buChar char="-"/>
            </a:pPr>
            <a:r>
              <a:rPr lang="fr-FR" sz="1300" b="1">
                <a:solidFill>
                  <a:srgbClr val="000000"/>
                </a:solidFill>
              </a:rPr>
              <a:t>GEA</a:t>
            </a:r>
            <a:r>
              <a:rPr lang="fr-FR" sz="1300">
                <a:solidFill>
                  <a:srgbClr val="000000"/>
                </a:solidFill>
              </a:rPr>
              <a:t> (gastro-entérites aigües) : au moins 5 cas parmi les résidents sur une période de 4 jours</a:t>
            </a:r>
          </a:p>
          <a:p>
            <a:pPr marL="285750" indent="-285750">
              <a:buFontTx/>
              <a:buChar char="-"/>
            </a:pPr>
            <a:r>
              <a:rPr lang="fr-FR" sz="1300" b="1">
                <a:solidFill>
                  <a:srgbClr val="000000"/>
                </a:solidFill>
              </a:rPr>
              <a:t>IRA </a:t>
            </a:r>
            <a:r>
              <a:rPr lang="fr-FR" sz="1300">
                <a:solidFill>
                  <a:srgbClr val="000000"/>
                </a:solidFill>
              </a:rPr>
              <a:t>(infections respiratoires aigües) : au moins 3 cas parmi les résidents sur une période de 4 jours</a:t>
            </a:r>
          </a:p>
          <a:p>
            <a:pPr marL="285750" indent="-285750">
              <a:buFontTx/>
              <a:buChar char="-"/>
            </a:pPr>
            <a:r>
              <a:rPr lang="fr-FR" sz="1300" b="1">
                <a:solidFill>
                  <a:srgbClr val="000000"/>
                </a:solidFill>
              </a:rPr>
              <a:t>Gale </a:t>
            </a:r>
            <a:r>
              <a:rPr lang="fr-FR" sz="1300">
                <a:solidFill>
                  <a:srgbClr val="000000"/>
                </a:solidFill>
              </a:rPr>
              <a:t>(cas groupés) : au moins 2 cas parmi les résidents</a:t>
            </a:r>
          </a:p>
          <a:p>
            <a:pPr marL="285750" indent="-285750">
              <a:buFontTx/>
              <a:buChar char="-"/>
            </a:pPr>
            <a:r>
              <a:rPr lang="fr-FR" sz="1300" b="1">
                <a:solidFill>
                  <a:srgbClr val="000000"/>
                </a:solidFill>
              </a:rPr>
              <a:t>ICD</a:t>
            </a:r>
            <a:r>
              <a:rPr lang="fr-FR" sz="1300">
                <a:solidFill>
                  <a:srgbClr val="000000"/>
                </a:solidFill>
              </a:rPr>
              <a:t> (Infections à </a:t>
            </a:r>
            <a:r>
              <a:rPr lang="fr-FR" sz="1300" err="1">
                <a:solidFill>
                  <a:srgbClr val="000000"/>
                </a:solidFill>
              </a:rPr>
              <a:t>Clostridioides</a:t>
            </a:r>
            <a:r>
              <a:rPr lang="fr-FR" sz="1300">
                <a:solidFill>
                  <a:srgbClr val="000000"/>
                </a:solidFill>
              </a:rPr>
              <a:t> difficile) (corriger le nom) : au moins 2 cas parmi les résidents</a:t>
            </a:r>
          </a:p>
          <a:p>
            <a:pPr algn="just" fontAlgn="base">
              <a:lnSpc>
                <a:spcPts val="1275"/>
              </a:lnSpc>
            </a:pPr>
            <a:endParaRPr lang="fr-FR" sz="1300">
              <a:solidFill>
                <a:srgbClr val="000000"/>
              </a:solidFill>
            </a:endParaRPr>
          </a:p>
        </p:txBody>
      </p:sp>
      <p:graphicFrame>
        <p:nvGraphicFramePr>
          <p:cNvPr id="6" name="Tableau 5">
            <a:extLst>
              <a:ext uri="{FF2B5EF4-FFF2-40B4-BE49-F238E27FC236}">
                <a16:creationId xmlns:a16="http://schemas.microsoft.com/office/drawing/2014/main" id="{1F8891D6-400C-8339-D41E-7C1CF1B640F3}"/>
              </a:ext>
            </a:extLst>
          </p:cNvPr>
          <p:cNvGraphicFramePr>
            <a:graphicFrameLocks noGrp="1"/>
          </p:cNvGraphicFramePr>
          <p:nvPr>
            <p:extLst>
              <p:ext uri="{D42A27DB-BD31-4B8C-83A1-F6EECF244321}">
                <p14:modId xmlns:p14="http://schemas.microsoft.com/office/powerpoint/2010/main" val="2400137710"/>
              </p:ext>
            </p:extLst>
          </p:nvPr>
        </p:nvGraphicFramePr>
        <p:xfrm>
          <a:off x="152403" y="1291769"/>
          <a:ext cx="1284571" cy="1483782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4">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4">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0514">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035">
                <a:tc>
                  <a:txBody>
                    <a:bodyPr/>
                    <a:lstStyle/>
                    <a:p>
                      <a:pPr algn="ctr"/>
                      <a:r>
                        <a:rPr lang="fr-FR" sz="1300" b="1"/>
                        <a:t>Prévention du risque infectieux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59424549"/>
                  </a:ext>
                </a:extLst>
              </a:tr>
              <a:tr h="121703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03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pSp>
        <p:nvGrpSpPr>
          <p:cNvPr id="3" name="Groupe 2">
            <a:extLst>
              <a:ext uri="{FF2B5EF4-FFF2-40B4-BE49-F238E27FC236}">
                <a16:creationId xmlns:a16="http://schemas.microsoft.com/office/drawing/2014/main" id="{9A8A8C0E-74F7-D362-640A-4DF6A5F8EB7C}"/>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39BCCF27-52EE-D9B0-D62E-62D183060BA5}"/>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5" name="Graphique 3" descr="Logement avec un remplissage uni">
              <a:hlinkClick r:id="rId5" action="ppaction://hlinksldjump"/>
              <a:extLst>
                <a:ext uri="{FF2B5EF4-FFF2-40B4-BE49-F238E27FC236}">
                  <a16:creationId xmlns:a16="http://schemas.microsoft.com/office/drawing/2014/main" id="{4A65DFB5-75F3-64CE-CB57-5B30FE9E93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
        <p:nvSpPr>
          <p:cNvPr id="15" name="Oval 5">
            <a:extLst>
              <a:ext uri="{FF2B5EF4-FFF2-40B4-BE49-F238E27FC236}">
                <a16:creationId xmlns:a16="http://schemas.microsoft.com/office/drawing/2014/main" id="{46284F2D-1F90-35A7-ABC8-9EE5A214D5D8}"/>
              </a:ext>
            </a:extLst>
          </p:cNvPr>
          <p:cNvSpPr/>
          <p:nvPr/>
        </p:nvSpPr>
        <p:spPr>
          <a:xfrm>
            <a:off x="2222830" y="517357"/>
            <a:ext cx="429025" cy="3736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228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BF9A1-DB7D-9364-6254-7B0E1E2A39B8}"/>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28DADFF6-B0C7-C288-71C0-06203A91E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138C5A9E-DBB9-08EF-6026-19C371A827DF}"/>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0BAC4804-80B7-7934-3811-68217984CE1A}"/>
              </a:ext>
            </a:extLst>
          </p:cNvPr>
          <p:cNvSpPr txBox="1"/>
          <p:nvPr/>
        </p:nvSpPr>
        <p:spPr>
          <a:xfrm>
            <a:off x="1701800" y="10857359"/>
            <a:ext cx="10169350" cy="2930995"/>
          </a:xfrm>
          <a:prstGeom prst="rect">
            <a:avLst/>
          </a:prstGeom>
          <a:noFill/>
        </p:spPr>
        <p:txBody>
          <a:bodyPr wrap="square" lIns="91440" tIns="45720" rIns="91440" bIns="45720" anchor="t">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b="1">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Prescription »</a:t>
            </a:r>
          </a:p>
          <a:p>
            <a:pPr algn="ctr" fontAlgn="base">
              <a:lnSpc>
                <a:spcPts val="1275"/>
              </a:lnSpc>
            </a:pPr>
            <a:endParaRPr lang="fr-FR" sz="1300">
              <a:solidFill>
                <a:srgbClr val="000000"/>
              </a:solidFill>
            </a:endParaRPr>
          </a:p>
          <a:p>
            <a:pPr algn="just" fontAlgn="base">
              <a:lnSpc>
                <a:spcPts val="1275"/>
              </a:lnSpc>
            </a:pPr>
            <a:r>
              <a:rPr lang="fr-FR" sz="1300" b="1">
                <a:solidFill>
                  <a:srgbClr val="000000"/>
                </a:solidFill>
              </a:rPr>
              <a:t>(1) Nombre moyen de médicaments par résident </a:t>
            </a:r>
            <a:r>
              <a:rPr lang="fr-FR" sz="1300">
                <a:solidFill>
                  <a:srgbClr val="000000"/>
                </a:solidFill>
              </a:rPr>
              <a:t>-</a:t>
            </a:r>
            <a:r>
              <a:rPr lang="fr-FR" sz="1300" b="1">
                <a:solidFill>
                  <a:srgbClr val="000000"/>
                </a:solidFill>
              </a:rPr>
              <a:t> </a:t>
            </a:r>
            <a:r>
              <a:rPr lang="fr-FR" sz="1300">
                <a:solidFill>
                  <a:srgbClr val="000000"/>
                </a:solidFill>
              </a:rPr>
              <a:t>médicaments à prendre en compte : Calcul par principe actif et non par médicament, selon la Classification Anatomique Thérapeutique Chimique : code </a:t>
            </a:r>
            <a:r>
              <a:rPr lang="fr-FR" sz="1300">
                <a:solidFill>
                  <a:srgbClr val="000000"/>
                </a:solidFill>
                <a:highlight>
                  <a:srgbClr val="FFFFFF"/>
                </a:highlight>
              </a:rPr>
              <a:t>ATC. Le calcul se fait sur la  moyenne de 3 délivrances de molécules dans l’année. Les données attendues concernent la population de la file active.</a:t>
            </a:r>
          </a:p>
          <a:p>
            <a:pPr algn="just">
              <a:lnSpc>
                <a:spcPts val="1275"/>
              </a:lnSpc>
            </a:pPr>
            <a:r>
              <a:rPr lang="fr-FR" sz="1300">
                <a:solidFill>
                  <a:srgbClr val="000000"/>
                </a:solidFill>
                <a:highlight>
                  <a:srgbClr val="FFFFFF"/>
                </a:highlight>
                <a:ea typeface="+mn-lt"/>
                <a:cs typeface="+mn-lt"/>
              </a:rPr>
              <a:t>Prescriptions de toutes les classes ATC</a:t>
            </a:r>
            <a:r>
              <a:rPr lang="fr-FR" sz="1300">
                <a:solidFill>
                  <a:srgbClr val="000000"/>
                </a:solidFill>
                <a:highlight>
                  <a:srgbClr val="FFFFFF"/>
                </a:highlight>
              </a:rPr>
              <a:t> sauf les suivantes : J07 (vaccins), D02A (émollients et protecteurs), D08A (antiseptiques et désinfectants) et S01XA20 (larmes artificielles et diverses autres préparations)</a:t>
            </a:r>
          </a:p>
          <a:p>
            <a:pPr algn="just">
              <a:lnSpc>
                <a:spcPts val="1275"/>
              </a:lnSpc>
            </a:pPr>
            <a:r>
              <a:rPr lang="fr-FR" sz="1300">
                <a:highlight>
                  <a:srgbClr val="FFFFFF"/>
                </a:highlight>
              </a:rPr>
              <a:t>Méthode de calcul : prendre le nombre de médicaments de chaque résident pour chaque jour de l’année puis le diviser par le nombre de jours de présence de l’année du résident.</a:t>
            </a:r>
          </a:p>
          <a:p>
            <a:pPr algn="just">
              <a:lnSpc>
                <a:spcPts val="1275"/>
              </a:lnSpc>
            </a:pPr>
            <a:endParaRPr lang="fr-FR" sz="1300">
              <a:highlight>
                <a:srgbClr val="FFFF00"/>
              </a:highlight>
            </a:endParaRPr>
          </a:p>
          <a:p>
            <a:pPr marL="285750" indent="-285750" algn="just" fontAlgn="base">
              <a:lnSpc>
                <a:spcPts val="1275"/>
              </a:lnSpc>
              <a:buFont typeface="Arial" panose="020B0604020202020204" pitchFamily="34" charset="0"/>
              <a:buChar char="•"/>
            </a:pPr>
            <a:r>
              <a:rPr lang="fr-FR" sz="1300" b="1">
                <a:solidFill>
                  <a:srgbClr val="000000"/>
                </a:solidFill>
              </a:rPr>
              <a:t>Tableau « Administration »</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(2) Identitovigilance</a:t>
            </a:r>
            <a:r>
              <a:rPr lang="fr-FR" sz="1300">
                <a:solidFill>
                  <a:srgbClr val="000000"/>
                </a:solidFill>
              </a:rPr>
              <a:t> - l'établissement indique s'il possède des procédures d'identitovigilance et de traçabilité lors de l'administration des médicaments.</a:t>
            </a:r>
          </a:p>
        </p:txBody>
      </p:sp>
      <p:graphicFrame>
        <p:nvGraphicFramePr>
          <p:cNvPr id="4" name="Tableau 3">
            <a:extLst>
              <a:ext uri="{FF2B5EF4-FFF2-40B4-BE49-F238E27FC236}">
                <a16:creationId xmlns:a16="http://schemas.microsoft.com/office/drawing/2014/main" id="{2802E50D-7A22-A713-8B78-6C9481515D37}"/>
              </a:ext>
            </a:extLst>
          </p:cNvPr>
          <p:cNvGraphicFramePr>
            <a:graphicFrameLocks noGrp="1"/>
          </p:cNvGraphicFramePr>
          <p:nvPr>
            <p:extLst>
              <p:ext uri="{D42A27DB-BD31-4B8C-83A1-F6EECF244321}">
                <p14:modId xmlns:p14="http://schemas.microsoft.com/office/powerpoint/2010/main" val="237327690"/>
              </p:ext>
            </p:extLst>
          </p:nvPr>
        </p:nvGraphicFramePr>
        <p:xfrm>
          <a:off x="152403" y="1291770"/>
          <a:ext cx="1284571" cy="1483782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4">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4">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0514">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03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035">
                <a:tc>
                  <a:txBody>
                    <a:bodyPr/>
                    <a:lstStyle/>
                    <a:p>
                      <a:pPr algn="ctr"/>
                      <a:r>
                        <a:rPr lang="fr-FR" sz="1300" b="1"/>
                        <a:t>Gestion des médicaments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365089"/>
                  </a:ext>
                </a:extLst>
              </a:tr>
              <a:tr h="121703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E7E1AB69-172E-6BF8-ED47-79282469AE51}"/>
              </a:ext>
            </a:extLst>
          </p:cNvPr>
          <p:cNvGraphicFramePr>
            <a:graphicFrameLocks noGrp="1"/>
          </p:cNvGraphicFramePr>
          <p:nvPr>
            <p:extLst>
              <p:ext uri="{D42A27DB-BD31-4B8C-83A1-F6EECF244321}">
                <p14:modId xmlns:p14="http://schemas.microsoft.com/office/powerpoint/2010/main" val="291744324"/>
              </p:ext>
            </p:extLst>
          </p:nvPr>
        </p:nvGraphicFramePr>
        <p:xfrm>
          <a:off x="1562499" y="1291770"/>
          <a:ext cx="10515600" cy="9555984"/>
        </p:xfrm>
        <a:graphic>
          <a:graphicData uri="http://schemas.openxmlformats.org/drawingml/2006/table">
            <a:tbl>
              <a:tblPr/>
              <a:tblGrid>
                <a:gridCol w="134272">
                  <a:extLst>
                    <a:ext uri="{9D8B030D-6E8A-4147-A177-3AD203B41FA5}">
                      <a16:colId xmlns:a16="http://schemas.microsoft.com/office/drawing/2014/main" val="327074608"/>
                    </a:ext>
                  </a:extLst>
                </a:gridCol>
                <a:gridCol w="77736">
                  <a:extLst>
                    <a:ext uri="{9D8B030D-6E8A-4147-A177-3AD203B41FA5}">
                      <a16:colId xmlns:a16="http://schemas.microsoft.com/office/drawing/2014/main" val="852548395"/>
                    </a:ext>
                  </a:extLst>
                </a:gridCol>
                <a:gridCol w="3929216">
                  <a:extLst>
                    <a:ext uri="{9D8B030D-6E8A-4147-A177-3AD203B41FA5}">
                      <a16:colId xmlns:a16="http://schemas.microsoft.com/office/drawing/2014/main" val="3685531474"/>
                    </a:ext>
                  </a:extLst>
                </a:gridCol>
                <a:gridCol w="770296">
                  <a:extLst>
                    <a:ext uri="{9D8B030D-6E8A-4147-A177-3AD203B41FA5}">
                      <a16:colId xmlns:a16="http://schemas.microsoft.com/office/drawing/2014/main" val="3378227554"/>
                    </a:ext>
                  </a:extLst>
                </a:gridCol>
                <a:gridCol w="770296">
                  <a:extLst>
                    <a:ext uri="{9D8B030D-6E8A-4147-A177-3AD203B41FA5}">
                      <a16:colId xmlns:a16="http://schemas.microsoft.com/office/drawing/2014/main" val="3489558335"/>
                    </a:ext>
                  </a:extLst>
                </a:gridCol>
                <a:gridCol w="770296">
                  <a:extLst>
                    <a:ext uri="{9D8B030D-6E8A-4147-A177-3AD203B41FA5}">
                      <a16:colId xmlns:a16="http://schemas.microsoft.com/office/drawing/2014/main" val="1650054505"/>
                    </a:ext>
                  </a:extLst>
                </a:gridCol>
                <a:gridCol w="770296">
                  <a:extLst>
                    <a:ext uri="{9D8B030D-6E8A-4147-A177-3AD203B41FA5}">
                      <a16:colId xmlns:a16="http://schemas.microsoft.com/office/drawing/2014/main" val="1780598535"/>
                    </a:ext>
                  </a:extLst>
                </a:gridCol>
                <a:gridCol w="770296">
                  <a:extLst>
                    <a:ext uri="{9D8B030D-6E8A-4147-A177-3AD203B41FA5}">
                      <a16:colId xmlns:a16="http://schemas.microsoft.com/office/drawing/2014/main" val="2094129215"/>
                    </a:ext>
                  </a:extLst>
                </a:gridCol>
                <a:gridCol w="770296">
                  <a:extLst>
                    <a:ext uri="{9D8B030D-6E8A-4147-A177-3AD203B41FA5}">
                      <a16:colId xmlns:a16="http://schemas.microsoft.com/office/drawing/2014/main" val="2406670430"/>
                    </a:ext>
                  </a:extLst>
                </a:gridCol>
                <a:gridCol w="770296">
                  <a:extLst>
                    <a:ext uri="{9D8B030D-6E8A-4147-A177-3AD203B41FA5}">
                      <a16:colId xmlns:a16="http://schemas.microsoft.com/office/drawing/2014/main" val="2690344989"/>
                    </a:ext>
                  </a:extLst>
                </a:gridCol>
                <a:gridCol w="770296">
                  <a:extLst>
                    <a:ext uri="{9D8B030D-6E8A-4147-A177-3AD203B41FA5}">
                      <a16:colId xmlns:a16="http://schemas.microsoft.com/office/drawing/2014/main" val="1316147172"/>
                    </a:ext>
                  </a:extLst>
                </a:gridCol>
                <a:gridCol w="77736">
                  <a:extLst>
                    <a:ext uri="{9D8B030D-6E8A-4147-A177-3AD203B41FA5}">
                      <a16:colId xmlns:a16="http://schemas.microsoft.com/office/drawing/2014/main" val="2130518607"/>
                    </a:ext>
                  </a:extLst>
                </a:gridCol>
                <a:gridCol w="134272">
                  <a:extLst>
                    <a:ext uri="{9D8B030D-6E8A-4147-A177-3AD203B41FA5}">
                      <a16:colId xmlns:a16="http://schemas.microsoft.com/office/drawing/2014/main" val="3370471605"/>
                    </a:ext>
                  </a:extLst>
                </a:gridCol>
              </a:tblGrid>
              <a:tr h="224950">
                <a:tc gridSpan="13">
                  <a:txBody>
                    <a:bodyPr/>
                    <a:lstStyle/>
                    <a:p>
                      <a:pPr algn="ctr" fontAlgn="ctr"/>
                      <a:r>
                        <a:rPr lang="en-US" sz="1200" b="1" i="0" u="none" strike="noStrike">
                          <a:solidFill>
                            <a:srgbClr val="000000"/>
                          </a:solidFill>
                          <a:effectLst/>
                          <a:latin typeface="Calibri" panose="020F0502020204030204" pitchFamily="34" charset="0"/>
                        </a:rPr>
                        <a:t>Gestion des médicaments</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6223623"/>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Circuit du médicament</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74164520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9793612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Procédure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3121814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Évaluation du circuit du médicament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56055503"/>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Disposez vous d’une pharmacie tenue à jour des produits de première nécessité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2120628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091045875"/>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274304471"/>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fr-FR" sz="1000" b="1" i="0" u="none" strike="noStrike">
                          <a:solidFill>
                            <a:srgbClr val="000000"/>
                          </a:solidFill>
                          <a:effectLst/>
                          <a:latin typeface="Calibri" panose="020F0502020204030204" pitchFamily="34" charset="0"/>
                        </a:rPr>
                        <a:t>Formation à la prise en charge médicamenteuse</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87126830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99003452"/>
                  </a:ext>
                </a:extLst>
              </a:tr>
              <a:tr h="30244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 plan de formation pluriannuel sur la qualité et la sécurité de la prise en charge médicamenteuse est élaboré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12349020"/>
                  </a:ext>
                </a:extLst>
              </a:tr>
              <a:tr h="30244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Il existe une formation du personnel aux procédures en vigueur et lors de la mise en place de nouvelles procédures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57252876"/>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La bonne application des procédures est vérifiée par la mise en œuvre d'auto-évaluations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369587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411492548"/>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219469915"/>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Prescription</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418728838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Nombre moyen de médicaments par résident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5298512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Le dossier médical est informatisé dans sa totalité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79641726"/>
                  </a:ext>
                </a:extLst>
              </a:tr>
              <a:tr h="314822">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Il existe encore des prescriptions sous format "papier"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437251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Pharmacie de première nécessité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6656489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 protocole décrit les modalités de prescription en cas d'urgence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62102521"/>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Des prescriptions anticipées sont établies si besoin (par exemple en soins palliatif)</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36225784"/>
                  </a:ext>
                </a:extLst>
              </a:tr>
              <a:tr h="42783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La procédure en cas de modification d'un traitement (retrait, ajout, remplacement) est définie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5385604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504133626"/>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905060555"/>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Préparation</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89211285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9783257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Convention avec une officine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74155638"/>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Présence d’un pharmacien pour la préparation des piluliers nominatifs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8424871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Préparation robotisée des piluliers nominatifs (PDA)</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3767998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Préparation des piluliers nominatifs en pharmacie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592557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Préparation des piluliers nominatifs en EHPAD</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06009137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Procédure correspondant à l'écrasement des médicaments per os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75011610"/>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Liste de médicaments à ne pas écraser ou de gélules à ne pas ouvrir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3202194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959039048"/>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17928163"/>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Administration</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5506897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4213750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Identitovigilance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77443807"/>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L’administration est tracée : date, heure d'administration, identité du personnel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08074294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679465942"/>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819942860"/>
                  </a:ext>
                </a:extLst>
              </a:tr>
            </a:tbl>
          </a:graphicData>
        </a:graphic>
      </p:graphicFrame>
      <p:sp>
        <p:nvSpPr>
          <p:cNvPr id="10" name="Espace réservé du numéro de diapositive 3">
            <a:extLst>
              <a:ext uri="{FF2B5EF4-FFF2-40B4-BE49-F238E27FC236}">
                <a16:creationId xmlns:a16="http://schemas.microsoft.com/office/drawing/2014/main" id="{8AED6E48-9FD4-C076-9299-9C4AED4F598E}"/>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44</a:t>
            </a:fld>
            <a:endParaRPr lang="en-US"/>
          </a:p>
        </p:txBody>
      </p:sp>
      <p:grpSp>
        <p:nvGrpSpPr>
          <p:cNvPr id="11" name="Groupe 10">
            <a:extLst>
              <a:ext uri="{FF2B5EF4-FFF2-40B4-BE49-F238E27FC236}">
                <a16:creationId xmlns:a16="http://schemas.microsoft.com/office/drawing/2014/main" id="{9737BD4D-631C-AACB-29AB-E9110CDB28CB}"/>
              </a:ext>
            </a:extLst>
          </p:cNvPr>
          <p:cNvGrpSpPr/>
          <p:nvPr/>
        </p:nvGrpSpPr>
        <p:grpSpPr>
          <a:xfrm>
            <a:off x="11449288" y="317210"/>
            <a:ext cx="421861" cy="419762"/>
            <a:chOff x="11231752" y="95107"/>
            <a:chExt cx="825500" cy="812800"/>
          </a:xfrm>
        </p:grpSpPr>
        <p:sp>
          <p:nvSpPr>
            <p:cNvPr id="12" name="Ellipse 11">
              <a:extLst>
                <a:ext uri="{FF2B5EF4-FFF2-40B4-BE49-F238E27FC236}">
                  <a16:creationId xmlns:a16="http://schemas.microsoft.com/office/drawing/2014/main" id="{C0B76BED-9C22-BF40-8A29-5238E67AF23A}"/>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EE752BF6-D739-27C5-382E-DC0F0135AF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013883918"/>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BF9A1-DB7D-9364-6254-7B0E1E2A39B8}"/>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28DADFF6-B0C7-C288-71C0-06203A91E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138C5A9E-DBB9-08EF-6026-19C371A827DF}"/>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0BAC4804-80B7-7934-3811-68217984CE1A}"/>
              </a:ext>
            </a:extLst>
          </p:cNvPr>
          <p:cNvSpPr txBox="1"/>
          <p:nvPr/>
        </p:nvSpPr>
        <p:spPr>
          <a:xfrm>
            <a:off x="1701800" y="10857359"/>
            <a:ext cx="10169350" cy="2930995"/>
          </a:xfrm>
          <a:prstGeom prst="rect">
            <a:avLst/>
          </a:prstGeom>
          <a:noFill/>
        </p:spPr>
        <p:txBody>
          <a:bodyPr wrap="square" lIns="91440" tIns="45720" rIns="91440" bIns="45720" anchor="t">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b="1">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Prescription »</a:t>
            </a:r>
          </a:p>
          <a:p>
            <a:pPr algn="ctr" fontAlgn="base">
              <a:lnSpc>
                <a:spcPts val="1275"/>
              </a:lnSpc>
            </a:pPr>
            <a:endParaRPr lang="fr-FR" sz="1300">
              <a:solidFill>
                <a:srgbClr val="000000"/>
              </a:solidFill>
            </a:endParaRPr>
          </a:p>
          <a:p>
            <a:pPr algn="just" fontAlgn="base">
              <a:lnSpc>
                <a:spcPts val="1275"/>
              </a:lnSpc>
            </a:pPr>
            <a:r>
              <a:rPr lang="fr-FR" sz="1300" b="1">
                <a:solidFill>
                  <a:srgbClr val="000000"/>
                </a:solidFill>
              </a:rPr>
              <a:t>(1) Nombre moyen de médicaments par résident </a:t>
            </a:r>
            <a:r>
              <a:rPr lang="fr-FR" sz="1300">
                <a:solidFill>
                  <a:srgbClr val="000000"/>
                </a:solidFill>
              </a:rPr>
              <a:t>-</a:t>
            </a:r>
            <a:r>
              <a:rPr lang="fr-FR" sz="1300" b="1">
                <a:solidFill>
                  <a:srgbClr val="000000"/>
                </a:solidFill>
              </a:rPr>
              <a:t> </a:t>
            </a:r>
            <a:r>
              <a:rPr lang="fr-FR" sz="1300">
                <a:solidFill>
                  <a:srgbClr val="000000"/>
                </a:solidFill>
              </a:rPr>
              <a:t>médicaments à prendre en compte : Calcul par principe actif et non par médicament, selon la Classification Anatomique Thérapeutique Chimique : code </a:t>
            </a:r>
            <a:r>
              <a:rPr lang="fr-FR" sz="1300">
                <a:solidFill>
                  <a:srgbClr val="000000"/>
                </a:solidFill>
                <a:highlight>
                  <a:srgbClr val="FFFFFF"/>
                </a:highlight>
              </a:rPr>
              <a:t>ATC. Le calcul se fait sur la  moyenne de 3 délivrances de molécules dans l’année. Les données attendues concernent la population de la file active.</a:t>
            </a:r>
          </a:p>
          <a:p>
            <a:pPr algn="just">
              <a:lnSpc>
                <a:spcPts val="1275"/>
              </a:lnSpc>
            </a:pPr>
            <a:r>
              <a:rPr lang="fr-FR" sz="1300">
                <a:solidFill>
                  <a:srgbClr val="000000"/>
                </a:solidFill>
                <a:highlight>
                  <a:srgbClr val="FFFFFF"/>
                </a:highlight>
                <a:ea typeface="+mn-lt"/>
                <a:cs typeface="+mn-lt"/>
              </a:rPr>
              <a:t>Prescriptions de toutes les classes ATC</a:t>
            </a:r>
            <a:r>
              <a:rPr lang="fr-FR" sz="1300">
                <a:solidFill>
                  <a:srgbClr val="000000"/>
                </a:solidFill>
                <a:highlight>
                  <a:srgbClr val="FFFFFF"/>
                </a:highlight>
              </a:rPr>
              <a:t> sauf les suivantes : J07 (vaccins), D02A (émollients et protecteurs), D08A (antiseptiques et désinfectants) et S01XA20 (larmes artificielles et diverses autres préparations)</a:t>
            </a:r>
          </a:p>
          <a:p>
            <a:pPr algn="just">
              <a:lnSpc>
                <a:spcPts val="1275"/>
              </a:lnSpc>
            </a:pPr>
            <a:r>
              <a:rPr lang="fr-FR" sz="1300">
                <a:highlight>
                  <a:srgbClr val="FFFFFF"/>
                </a:highlight>
              </a:rPr>
              <a:t>Méthode de calcul : prendre le nombre de médicaments de chaque résident pour chaque jour de l’année puis le diviser par le nombre de jours de présence de l’année du résident.</a:t>
            </a:r>
          </a:p>
          <a:p>
            <a:pPr algn="just">
              <a:lnSpc>
                <a:spcPts val="1275"/>
              </a:lnSpc>
            </a:pPr>
            <a:endParaRPr lang="fr-FR" sz="1300">
              <a:highlight>
                <a:srgbClr val="FFFF00"/>
              </a:highlight>
            </a:endParaRPr>
          </a:p>
          <a:p>
            <a:pPr marL="285750" indent="-285750" algn="just" fontAlgn="base">
              <a:lnSpc>
                <a:spcPts val="1275"/>
              </a:lnSpc>
              <a:buFont typeface="Arial" panose="020B0604020202020204" pitchFamily="34" charset="0"/>
              <a:buChar char="•"/>
            </a:pPr>
            <a:r>
              <a:rPr lang="fr-FR" sz="1300" b="1">
                <a:solidFill>
                  <a:srgbClr val="000000"/>
                </a:solidFill>
              </a:rPr>
              <a:t>Tableau « Administration »</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(2) Identitovigilance</a:t>
            </a:r>
            <a:r>
              <a:rPr lang="fr-FR" sz="1300">
                <a:solidFill>
                  <a:srgbClr val="000000"/>
                </a:solidFill>
              </a:rPr>
              <a:t> - l'établissement indique s'il possède des procédures d'identitovigilance et de traçabilité lors de l'administration des médicaments.</a:t>
            </a:r>
          </a:p>
        </p:txBody>
      </p:sp>
      <p:graphicFrame>
        <p:nvGraphicFramePr>
          <p:cNvPr id="4" name="Tableau 3">
            <a:extLst>
              <a:ext uri="{FF2B5EF4-FFF2-40B4-BE49-F238E27FC236}">
                <a16:creationId xmlns:a16="http://schemas.microsoft.com/office/drawing/2014/main" id="{2802E50D-7A22-A713-8B78-6C9481515D37}"/>
              </a:ext>
            </a:extLst>
          </p:cNvPr>
          <p:cNvGraphicFramePr>
            <a:graphicFrameLocks noGrp="1"/>
          </p:cNvGraphicFramePr>
          <p:nvPr>
            <p:extLst>
              <p:ext uri="{D42A27DB-BD31-4B8C-83A1-F6EECF244321}">
                <p14:modId xmlns:p14="http://schemas.microsoft.com/office/powerpoint/2010/main" val="237327690"/>
              </p:ext>
            </p:extLst>
          </p:nvPr>
        </p:nvGraphicFramePr>
        <p:xfrm>
          <a:off x="152403" y="1291770"/>
          <a:ext cx="1284571" cy="1483782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4">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4">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0514">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03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035">
                <a:tc>
                  <a:txBody>
                    <a:bodyPr/>
                    <a:lstStyle/>
                    <a:p>
                      <a:pPr algn="ctr"/>
                      <a:r>
                        <a:rPr lang="fr-FR" sz="1300" b="1"/>
                        <a:t>Gestion des médicaments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365089"/>
                  </a:ext>
                </a:extLst>
              </a:tr>
              <a:tr h="1217035">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E7E1AB69-172E-6BF8-ED47-79282469AE51}"/>
              </a:ext>
            </a:extLst>
          </p:cNvPr>
          <p:cNvGraphicFramePr>
            <a:graphicFrameLocks noGrp="1"/>
          </p:cNvGraphicFramePr>
          <p:nvPr>
            <p:extLst>
              <p:ext uri="{D42A27DB-BD31-4B8C-83A1-F6EECF244321}">
                <p14:modId xmlns:p14="http://schemas.microsoft.com/office/powerpoint/2010/main" val="291744324"/>
              </p:ext>
            </p:extLst>
          </p:nvPr>
        </p:nvGraphicFramePr>
        <p:xfrm>
          <a:off x="1562499" y="1291770"/>
          <a:ext cx="10515600" cy="9555984"/>
        </p:xfrm>
        <a:graphic>
          <a:graphicData uri="http://schemas.openxmlformats.org/drawingml/2006/table">
            <a:tbl>
              <a:tblPr/>
              <a:tblGrid>
                <a:gridCol w="134272">
                  <a:extLst>
                    <a:ext uri="{9D8B030D-6E8A-4147-A177-3AD203B41FA5}">
                      <a16:colId xmlns:a16="http://schemas.microsoft.com/office/drawing/2014/main" val="327074608"/>
                    </a:ext>
                  </a:extLst>
                </a:gridCol>
                <a:gridCol w="77736">
                  <a:extLst>
                    <a:ext uri="{9D8B030D-6E8A-4147-A177-3AD203B41FA5}">
                      <a16:colId xmlns:a16="http://schemas.microsoft.com/office/drawing/2014/main" val="852548395"/>
                    </a:ext>
                  </a:extLst>
                </a:gridCol>
                <a:gridCol w="3929216">
                  <a:extLst>
                    <a:ext uri="{9D8B030D-6E8A-4147-A177-3AD203B41FA5}">
                      <a16:colId xmlns:a16="http://schemas.microsoft.com/office/drawing/2014/main" val="3685531474"/>
                    </a:ext>
                  </a:extLst>
                </a:gridCol>
                <a:gridCol w="770296">
                  <a:extLst>
                    <a:ext uri="{9D8B030D-6E8A-4147-A177-3AD203B41FA5}">
                      <a16:colId xmlns:a16="http://schemas.microsoft.com/office/drawing/2014/main" val="3378227554"/>
                    </a:ext>
                  </a:extLst>
                </a:gridCol>
                <a:gridCol w="770296">
                  <a:extLst>
                    <a:ext uri="{9D8B030D-6E8A-4147-A177-3AD203B41FA5}">
                      <a16:colId xmlns:a16="http://schemas.microsoft.com/office/drawing/2014/main" val="3489558335"/>
                    </a:ext>
                  </a:extLst>
                </a:gridCol>
                <a:gridCol w="770296">
                  <a:extLst>
                    <a:ext uri="{9D8B030D-6E8A-4147-A177-3AD203B41FA5}">
                      <a16:colId xmlns:a16="http://schemas.microsoft.com/office/drawing/2014/main" val="1650054505"/>
                    </a:ext>
                  </a:extLst>
                </a:gridCol>
                <a:gridCol w="770296">
                  <a:extLst>
                    <a:ext uri="{9D8B030D-6E8A-4147-A177-3AD203B41FA5}">
                      <a16:colId xmlns:a16="http://schemas.microsoft.com/office/drawing/2014/main" val="1780598535"/>
                    </a:ext>
                  </a:extLst>
                </a:gridCol>
                <a:gridCol w="770296">
                  <a:extLst>
                    <a:ext uri="{9D8B030D-6E8A-4147-A177-3AD203B41FA5}">
                      <a16:colId xmlns:a16="http://schemas.microsoft.com/office/drawing/2014/main" val="2094129215"/>
                    </a:ext>
                  </a:extLst>
                </a:gridCol>
                <a:gridCol w="770296">
                  <a:extLst>
                    <a:ext uri="{9D8B030D-6E8A-4147-A177-3AD203B41FA5}">
                      <a16:colId xmlns:a16="http://schemas.microsoft.com/office/drawing/2014/main" val="2406670430"/>
                    </a:ext>
                  </a:extLst>
                </a:gridCol>
                <a:gridCol w="770296">
                  <a:extLst>
                    <a:ext uri="{9D8B030D-6E8A-4147-A177-3AD203B41FA5}">
                      <a16:colId xmlns:a16="http://schemas.microsoft.com/office/drawing/2014/main" val="2690344989"/>
                    </a:ext>
                  </a:extLst>
                </a:gridCol>
                <a:gridCol w="770296">
                  <a:extLst>
                    <a:ext uri="{9D8B030D-6E8A-4147-A177-3AD203B41FA5}">
                      <a16:colId xmlns:a16="http://schemas.microsoft.com/office/drawing/2014/main" val="1316147172"/>
                    </a:ext>
                  </a:extLst>
                </a:gridCol>
                <a:gridCol w="77736">
                  <a:extLst>
                    <a:ext uri="{9D8B030D-6E8A-4147-A177-3AD203B41FA5}">
                      <a16:colId xmlns:a16="http://schemas.microsoft.com/office/drawing/2014/main" val="2130518607"/>
                    </a:ext>
                  </a:extLst>
                </a:gridCol>
                <a:gridCol w="134272">
                  <a:extLst>
                    <a:ext uri="{9D8B030D-6E8A-4147-A177-3AD203B41FA5}">
                      <a16:colId xmlns:a16="http://schemas.microsoft.com/office/drawing/2014/main" val="3370471605"/>
                    </a:ext>
                  </a:extLst>
                </a:gridCol>
              </a:tblGrid>
              <a:tr h="224950">
                <a:tc gridSpan="13">
                  <a:txBody>
                    <a:bodyPr/>
                    <a:lstStyle/>
                    <a:p>
                      <a:pPr algn="ctr" fontAlgn="ctr"/>
                      <a:r>
                        <a:rPr lang="en-US" sz="1200" b="1" i="0" u="none" strike="noStrike">
                          <a:solidFill>
                            <a:srgbClr val="000000"/>
                          </a:solidFill>
                          <a:effectLst/>
                          <a:latin typeface="Calibri" panose="020F0502020204030204" pitchFamily="34" charset="0"/>
                        </a:rPr>
                        <a:t>Gestion des médicaments</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6223623"/>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Circuit du médicament</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74164520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9793612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Procédure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3121814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Évaluation du circuit du médicament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56055503"/>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Disposez vous d’une pharmacie tenue à jour des produits de première nécessité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2120628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2091045875"/>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274304471"/>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fr-FR" sz="1000" b="1" i="0" u="none" strike="noStrike">
                          <a:solidFill>
                            <a:srgbClr val="000000"/>
                          </a:solidFill>
                          <a:effectLst/>
                          <a:latin typeface="Calibri" panose="020F0502020204030204" pitchFamily="34" charset="0"/>
                        </a:rPr>
                        <a:t>Formation à la prise en charge médicamenteuse</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87126830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99003452"/>
                  </a:ext>
                </a:extLst>
              </a:tr>
              <a:tr h="30244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 plan de formation pluriannuel sur la qualité et la sécurité de la prise en charge médicamenteuse est élaboré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12349020"/>
                  </a:ext>
                </a:extLst>
              </a:tr>
              <a:tr h="30244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Il existe une formation du personnel aux procédures en vigueur et lors de la mise en place de nouvelles procédures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57252876"/>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La bonne application des procédures est vérifiée par la mise en œuvre d'auto-évaluations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369587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411492548"/>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219469915"/>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Prescription</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418728838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Nombre moyen de médicaments par résident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5298512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Le dossier médical est informatisé dans sa totalité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79641726"/>
                  </a:ext>
                </a:extLst>
              </a:tr>
              <a:tr h="314822">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Il existe encore des prescriptions sous format "papier"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437251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Pharmacie de première nécessité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6656489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Un protocole décrit les modalités de prescription en cas d'urgence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62102521"/>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Des prescriptions anticipées sont établies si besoin (par exemple en soins palliatif)</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36225784"/>
                  </a:ext>
                </a:extLst>
              </a:tr>
              <a:tr h="42783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La procédure en cas de modification d'un traitement (retrait, ajout, remplacement) est définie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5385604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504133626"/>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905060555"/>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Préparation</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89211285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9783257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Convention avec une officine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74155638"/>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Présence d’un pharmacien pour la préparation des piluliers nominatifs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8424871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Préparation robotisée des piluliers nominatifs (PDA)</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3767998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Préparation des piluliers nominatifs en pharmacie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592557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Préparation des piluliers nominatifs en EHPAD</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06009137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Procédure correspondant à l'écrasement des médicaments per os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75011610"/>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Liste de médicaments à ne pas écraser ou de gélules à ne pas ouvrir</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3202194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959039048"/>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17928163"/>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Administration</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5506897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4213750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Identitovigilance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77443807"/>
                  </a:ext>
                </a:extLst>
              </a:tr>
              <a:tr h="27446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L’administration est tracée : date, heure d'administration, identité du personnel</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08074294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679465942"/>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a:noFill/>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819942860"/>
                  </a:ext>
                </a:extLst>
              </a:tr>
            </a:tbl>
          </a:graphicData>
        </a:graphic>
      </p:graphicFrame>
      <p:sp>
        <p:nvSpPr>
          <p:cNvPr id="10" name="Espace réservé du numéro de diapositive 3">
            <a:extLst>
              <a:ext uri="{FF2B5EF4-FFF2-40B4-BE49-F238E27FC236}">
                <a16:creationId xmlns:a16="http://schemas.microsoft.com/office/drawing/2014/main" id="{8AED6E48-9FD4-C076-9299-9C4AED4F598E}"/>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44</a:t>
            </a:fld>
            <a:endParaRPr lang="en-US"/>
          </a:p>
        </p:txBody>
      </p:sp>
      <p:grpSp>
        <p:nvGrpSpPr>
          <p:cNvPr id="11" name="Groupe 10">
            <a:extLst>
              <a:ext uri="{FF2B5EF4-FFF2-40B4-BE49-F238E27FC236}">
                <a16:creationId xmlns:a16="http://schemas.microsoft.com/office/drawing/2014/main" id="{9737BD4D-631C-AACB-29AB-E9110CDB28CB}"/>
              </a:ext>
            </a:extLst>
          </p:cNvPr>
          <p:cNvGrpSpPr/>
          <p:nvPr/>
        </p:nvGrpSpPr>
        <p:grpSpPr>
          <a:xfrm>
            <a:off x="11449288" y="317210"/>
            <a:ext cx="421861" cy="419762"/>
            <a:chOff x="11231752" y="95107"/>
            <a:chExt cx="825500" cy="812800"/>
          </a:xfrm>
        </p:grpSpPr>
        <p:sp>
          <p:nvSpPr>
            <p:cNvPr id="12" name="Ellipse 11">
              <a:extLst>
                <a:ext uri="{FF2B5EF4-FFF2-40B4-BE49-F238E27FC236}">
                  <a16:creationId xmlns:a16="http://schemas.microsoft.com/office/drawing/2014/main" id="{C0B76BED-9C22-BF40-8A29-5238E67AF23A}"/>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EE752BF6-D739-27C5-382E-DC0F0135AF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5" name="Oval 5">
            <a:extLst>
              <a:ext uri="{FF2B5EF4-FFF2-40B4-BE49-F238E27FC236}">
                <a16:creationId xmlns:a16="http://schemas.microsoft.com/office/drawing/2014/main" id="{3E79343B-EEAA-6A8E-A340-60496D47D6F9}"/>
              </a:ext>
            </a:extLst>
          </p:cNvPr>
          <p:cNvSpPr/>
          <p:nvPr/>
        </p:nvSpPr>
        <p:spPr>
          <a:xfrm>
            <a:off x="2222830" y="517357"/>
            <a:ext cx="429025" cy="3736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138839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0E31E-E7B9-AF04-9618-D5BA7B429A01}"/>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F585F6BB-86F0-2E46-2DD0-21D807D87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BB0E5324-9A0D-8856-903F-EE5F93CBF9BE}"/>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5766C227-10DD-0E6C-10EC-5CC60F63CBA9}"/>
              </a:ext>
            </a:extLst>
          </p:cNvPr>
          <p:cNvSpPr txBox="1"/>
          <p:nvPr/>
        </p:nvSpPr>
        <p:spPr>
          <a:xfrm>
            <a:off x="1739901" y="7009072"/>
            <a:ext cx="10131251" cy="6098529"/>
          </a:xfrm>
          <a:prstGeom prst="rect">
            <a:avLst/>
          </a:prstGeom>
          <a:noFill/>
        </p:spPr>
        <p:txBody>
          <a:bodyPr wrap="square" lIns="91440" tIns="45720" rIns="91440" bIns="45720" anchor="t">
            <a:spAutoFit/>
          </a:bodyPr>
          <a:lstStyle/>
          <a:p>
            <a:pPr fontAlgn="base">
              <a:lnSpc>
                <a:spcPts val="1275"/>
              </a:lnSpc>
            </a:pPr>
            <a:endParaRPr lang="fr-FR" sz="1300">
              <a:solidFill>
                <a:srgbClr val="000000"/>
              </a:solidFill>
              <a:latin typeface="Aptos" panose="020B0004020202020204" pitchFamily="34" charset="0"/>
            </a:endParaRPr>
          </a:p>
          <a:p>
            <a:pPr fontAlgn="base">
              <a:lnSpc>
                <a:spcPts val="1275"/>
              </a:lnSpc>
            </a:pPr>
            <a:r>
              <a:rPr lang="fr-FR" sz="1300" u="sng">
                <a:solidFill>
                  <a:srgbClr val="000000"/>
                </a:solidFill>
              </a:rPr>
              <a:t>Informations complémentaires</a:t>
            </a:r>
            <a:r>
              <a:rPr lang="fr-FR" sz="1300">
                <a:solidFill>
                  <a:srgbClr val="000000"/>
                </a:solidFill>
              </a:rPr>
              <a:t> :</a:t>
            </a:r>
          </a:p>
          <a:p>
            <a:pPr algn="just" fontAlgn="base">
              <a:lnSpc>
                <a:spcPts val="1275"/>
              </a:lnSpc>
            </a:pPr>
            <a:endParaRPr lang="fr-FR" sz="1300">
              <a:solidFill>
                <a:srgbClr val="000000"/>
              </a:solidFill>
            </a:endParaRPr>
          </a:p>
          <a:p>
            <a:pPr algn="just" fontAlgn="base">
              <a:lnSpc>
                <a:spcPts val="1275"/>
              </a:lnSpc>
            </a:pPr>
            <a:r>
              <a:rPr lang="fr-FR" sz="1300" b="1">
                <a:solidFill>
                  <a:srgbClr val="000000"/>
                </a:solidFill>
              </a:rPr>
              <a:t>(1) </a:t>
            </a:r>
            <a:r>
              <a:rPr lang="fr-FR" sz="1300" b="1"/>
              <a:t>Tableau « Prévention de la iatrogénie » </a:t>
            </a:r>
            <a:r>
              <a:rPr lang="fr-FR" sz="1300"/>
              <a:t>- </a:t>
            </a:r>
            <a:r>
              <a:rPr lang="fr-FR" sz="1300">
                <a:solidFill>
                  <a:srgbClr val="000000"/>
                </a:solidFill>
              </a:rPr>
              <a:t>les données attendues concernent la population au 31/12.</a:t>
            </a:r>
          </a:p>
          <a:p>
            <a:pPr algn="just" fontAlgn="base">
              <a:lnSpc>
                <a:spcPts val="1275"/>
              </a:lnSpc>
            </a:pPr>
            <a:endParaRPr lang="fr-FR" sz="1300">
              <a:solidFill>
                <a:srgbClr val="000000"/>
              </a:solidFill>
            </a:endParaRPr>
          </a:p>
          <a:p>
            <a:pPr algn="just" fontAlgn="base">
              <a:lnSpc>
                <a:spcPts val="1275"/>
              </a:lnSpc>
              <a:spcAft>
                <a:spcPts val="1000"/>
              </a:spcAft>
            </a:pPr>
            <a:r>
              <a:rPr lang="fr-FR" sz="1300" b="1">
                <a:solidFill>
                  <a:srgbClr val="000000"/>
                </a:solidFill>
              </a:rPr>
              <a:t>(2) Résidents polymédicamentés (&gt;= 10 médicaments) </a:t>
            </a:r>
            <a:r>
              <a:rPr lang="fr-FR" sz="1300">
                <a:solidFill>
                  <a:srgbClr val="000000"/>
                </a:solidFill>
              </a:rPr>
              <a:t>- </a:t>
            </a:r>
            <a:r>
              <a:rPr lang="fr-FR" sz="1300">
                <a:solidFill>
                  <a:srgbClr val="000000"/>
                </a:solidFill>
                <a:ea typeface="+mn-lt"/>
                <a:cs typeface="+mn-lt"/>
              </a:rPr>
              <a:t>Taux de résidents auxquels sont délivrés 10 molécules ou plus au moins 3 fois/an (moyenne nationale : 29%). Médicaments à prendre en compte : Calcul par principe actif et non par médicament, selon la Classification Anatomique Thérapeutique Chimique : code ATC. </a:t>
            </a:r>
            <a:endParaRPr lang="fr-FR"/>
          </a:p>
          <a:p>
            <a:pPr algn="just" fontAlgn="base">
              <a:lnSpc>
                <a:spcPts val="1275"/>
              </a:lnSpc>
              <a:spcAft>
                <a:spcPts val="1000"/>
              </a:spcAft>
            </a:pPr>
            <a:r>
              <a:rPr lang="fr-FR" sz="1300" b="1">
                <a:solidFill>
                  <a:srgbClr val="000000"/>
                </a:solidFill>
              </a:rPr>
              <a:t>(3) Résidents prenant un psycholeptique </a:t>
            </a:r>
            <a:r>
              <a:rPr lang="fr-FR" sz="1300">
                <a:solidFill>
                  <a:srgbClr val="000000"/>
                </a:solidFill>
              </a:rPr>
              <a:t>-</a:t>
            </a:r>
            <a:r>
              <a:rPr lang="fr-FR" sz="1300" b="1">
                <a:solidFill>
                  <a:srgbClr val="000000"/>
                </a:solidFill>
              </a:rPr>
              <a:t> </a:t>
            </a:r>
            <a:r>
              <a:rPr lang="fr-FR" sz="1300">
                <a:solidFill>
                  <a:srgbClr val="000000"/>
                </a:solidFill>
              </a:rPr>
              <a:t>nombres de résidents recevant un psycholeptique </a:t>
            </a:r>
            <a:r>
              <a:rPr lang="fr-FR" sz="1300">
                <a:solidFill>
                  <a:srgbClr val="000000"/>
                </a:solidFill>
                <a:highlight>
                  <a:srgbClr val="FFFFFF"/>
                </a:highlight>
              </a:rPr>
              <a:t>(ATC = N05).</a:t>
            </a:r>
          </a:p>
          <a:p>
            <a:pPr algn="just" fontAlgn="base">
              <a:lnSpc>
                <a:spcPts val="1275"/>
              </a:lnSpc>
              <a:spcAft>
                <a:spcPts val="1000"/>
              </a:spcAft>
            </a:pPr>
            <a:r>
              <a:rPr lang="fr-FR" sz="1300" b="1">
                <a:solidFill>
                  <a:srgbClr val="000000"/>
                </a:solidFill>
              </a:rPr>
              <a:t>(4) Résidents prenant des benzodiazépines </a:t>
            </a:r>
            <a:r>
              <a:rPr lang="fr-FR" sz="1300">
                <a:solidFill>
                  <a:srgbClr val="000000"/>
                </a:solidFill>
              </a:rPr>
              <a:t>- nombres de résidents recevant des benzodiazépines (ATC = N05BA). </a:t>
            </a:r>
          </a:p>
          <a:p>
            <a:pPr algn="just" fontAlgn="base">
              <a:lnSpc>
                <a:spcPts val="1275"/>
              </a:lnSpc>
              <a:spcAft>
                <a:spcPts val="1000"/>
              </a:spcAft>
            </a:pPr>
            <a:r>
              <a:rPr lang="fr-FR" sz="1300" b="1">
                <a:solidFill>
                  <a:srgbClr val="000000"/>
                </a:solidFill>
              </a:rPr>
              <a:t>(5) Résidents prenant des benzodiazépines à demi-vie longue</a:t>
            </a:r>
            <a:r>
              <a:rPr lang="fr-FR" sz="1300">
                <a:solidFill>
                  <a:srgbClr val="000000"/>
                </a:solidFill>
              </a:rPr>
              <a:t> - nombres de résidents recevant des benzodiazépines à demi-vie longue </a:t>
            </a:r>
          </a:p>
          <a:p>
            <a:pPr algn="just" fontAlgn="base">
              <a:lnSpc>
                <a:spcPts val="1275"/>
              </a:lnSpc>
              <a:spcAft>
                <a:spcPts val="1000"/>
              </a:spcAft>
            </a:pPr>
            <a:r>
              <a:rPr lang="fr-FR" sz="1300">
                <a:solidFill>
                  <a:srgbClr val="000000"/>
                </a:solidFill>
              </a:rPr>
              <a:t>A noter demi-vie longue &gt; 20h et demi-vie courte </a:t>
            </a:r>
            <a:r>
              <a:rPr lang="fr-FR" sz="1300">
                <a:solidFill>
                  <a:srgbClr val="000000"/>
                </a:solidFill>
                <a:ea typeface="+mn-lt"/>
                <a:cs typeface="+mn-lt"/>
              </a:rPr>
              <a:t>&lt;ou=20h.</a:t>
            </a:r>
            <a:endParaRPr lang="fr-FR" sz="1300"/>
          </a:p>
          <a:p>
            <a:pPr algn="just" fontAlgn="base">
              <a:lnSpc>
                <a:spcPts val="1275"/>
              </a:lnSpc>
              <a:spcAft>
                <a:spcPts val="1000"/>
              </a:spcAft>
            </a:pPr>
            <a:r>
              <a:rPr lang="fr-FR" sz="1300" b="1">
                <a:solidFill>
                  <a:srgbClr val="000000"/>
                </a:solidFill>
              </a:rPr>
              <a:t>(6) Résidents prenant des neuroleptiques </a:t>
            </a:r>
            <a:r>
              <a:rPr lang="fr-FR" sz="1300">
                <a:solidFill>
                  <a:srgbClr val="000000"/>
                </a:solidFill>
              </a:rPr>
              <a:t>- nombre de résidents recevant des neuroleptiques (ATC = N05A). </a:t>
            </a:r>
          </a:p>
          <a:p>
            <a:pPr algn="just" fontAlgn="base">
              <a:lnSpc>
                <a:spcPts val="1275"/>
              </a:lnSpc>
              <a:spcAft>
                <a:spcPts val="1000"/>
              </a:spcAft>
            </a:pPr>
            <a:r>
              <a:rPr lang="fr-FR" sz="1300" b="1">
                <a:solidFill>
                  <a:srgbClr val="000000"/>
                </a:solidFill>
                <a:highlight>
                  <a:srgbClr val="FFFFFF"/>
                </a:highlight>
              </a:rPr>
              <a:t>(7) Résidents malades Alzheimer et apparentés avec traitement neuroleptique </a:t>
            </a:r>
            <a:r>
              <a:rPr lang="fr-FR" sz="1300">
                <a:solidFill>
                  <a:srgbClr val="000000"/>
                </a:solidFill>
              </a:rPr>
              <a:t>- nombre de résidents présentant une maladie d’Alzheimer ou une maladie apparentée et recevant un traitement par neuroleptiques (ATC = N05A).</a:t>
            </a:r>
          </a:p>
          <a:p>
            <a:pPr algn="just" fontAlgn="base">
              <a:lnSpc>
                <a:spcPts val="1275"/>
              </a:lnSpc>
              <a:spcAft>
                <a:spcPts val="1000"/>
              </a:spcAft>
            </a:pPr>
            <a:r>
              <a:rPr lang="fr-FR" sz="1300" b="1">
                <a:solidFill>
                  <a:srgbClr val="000000"/>
                </a:solidFill>
              </a:rPr>
              <a:t>(8) Résidents prenant </a:t>
            </a:r>
            <a:r>
              <a:rPr lang="fr-FR" sz="1300" b="1">
                <a:solidFill>
                  <a:srgbClr val="000000"/>
                </a:solidFill>
                <a:highlight>
                  <a:srgbClr val="FFFFFF"/>
                </a:highlight>
              </a:rPr>
              <a:t>des diurétiques</a:t>
            </a:r>
            <a:r>
              <a:rPr lang="fr-FR" sz="1300">
                <a:solidFill>
                  <a:srgbClr val="000000"/>
                </a:solidFill>
              </a:rPr>
              <a:t> - nombre de résidents recevant des diurétiques (ATC = C03).</a:t>
            </a:r>
          </a:p>
          <a:p>
            <a:pPr algn="just" fontAlgn="base">
              <a:lnSpc>
                <a:spcPts val="1275"/>
              </a:lnSpc>
              <a:spcAft>
                <a:spcPts val="1000"/>
              </a:spcAft>
            </a:pPr>
            <a:r>
              <a:rPr lang="fr-FR" sz="1300" b="1">
                <a:solidFill>
                  <a:srgbClr val="000000"/>
                </a:solidFill>
              </a:rPr>
              <a:t>(9) Résidents prenant des AINS</a:t>
            </a:r>
            <a:r>
              <a:rPr lang="fr-FR" sz="1300">
                <a:solidFill>
                  <a:srgbClr val="000000"/>
                </a:solidFill>
              </a:rPr>
              <a:t> - nombre de résidents recevant des AINS </a:t>
            </a:r>
            <a:r>
              <a:rPr lang="fr-FR" sz="1300"/>
              <a:t>(ATC = M01A).</a:t>
            </a:r>
          </a:p>
          <a:p>
            <a:pPr algn="just" fontAlgn="base">
              <a:lnSpc>
                <a:spcPts val="1275"/>
              </a:lnSpc>
              <a:spcAft>
                <a:spcPts val="1000"/>
              </a:spcAft>
            </a:pPr>
            <a:r>
              <a:rPr lang="fr-FR" sz="1300" b="1">
                <a:solidFill>
                  <a:srgbClr val="000000"/>
                </a:solidFill>
              </a:rPr>
              <a:t>(10) Résidents prenant des </a:t>
            </a:r>
            <a:r>
              <a:rPr lang="en-US" sz="1300" b="1" i="0" err="1">
                <a:solidFill>
                  <a:srgbClr val="000000"/>
                </a:solidFill>
                <a:effectLst/>
              </a:rPr>
              <a:t>antithrombotiques</a:t>
            </a:r>
            <a:r>
              <a:rPr lang="fr-FR" sz="1300">
                <a:solidFill>
                  <a:srgbClr val="000000"/>
                </a:solidFill>
              </a:rPr>
              <a:t> - nombre de résidents recevant des </a:t>
            </a:r>
            <a:r>
              <a:rPr lang="en-US" sz="1300" err="1">
                <a:effectLst/>
              </a:rPr>
              <a:t>antithrombotiques</a:t>
            </a:r>
            <a:r>
              <a:rPr lang="fr-FR" sz="1300">
                <a:solidFill>
                  <a:srgbClr val="000000"/>
                </a:solidFill>
              </a:rPr>
              <a:t> (ATC = B01A). </a:t>
            </a:r>
          </a:p>
          <a:p>
            <a:pPr algn="just" fontAlgn="base">
              <a:lnSpc>
                <a:spcPts val="1275"/>
              </a:lnSpc>
              <a:spcAft>
                <a:spcPts val="1000"/>
              </a:spcAft>
            </a:pPr>
            <a:r>
              <a:rPr lang="fr-FR" sz="1300" b="1">
                <a:solidFill>
                  <a:srgbClr val="000000"/>
                </a:solidFill>
              </a:rPr>
              <a:t>(11) Prescriptions d’antibiotiques / 100 résidents</a:t>
            </a:r>
            <a:r>
              <a:rPr lang="fr-FR" sz="1300">
                <a:solidFill>
                  <a:srgbClr val="000000"/>
                </a:solidFill>
              </a:rPr>
              <a:t> </a:t>
            </a:r>
            <a:r>
              <a:rPr lang="fr-FR" sz="1300" b="1">
                <a:solidFill>
                  <a:srgbClr val="000000"/>
                </a:solidFill>
              </a:rPr>
              <a:t>jour </a:t>
            </a:r>
            <a:r>
              <a:rPr lang="fr-FR" sz="1300">
                <a:solidFill>
                  <a:srgbClr val="000000"/>
                </a:solidFill>
              </a:rPr>
              <a:t>cet item n’est pas à renseigner pour la campagne en cours </a:t>
            </a:r>
          </a:p>
          <a:p>
            <a:pPr algn="just" fontAlgn="base">
              <a:lnSpc>
                <a:spcPts val="1275"/>
              </a:lnSpc>
              <a:spcAft>
                <a:spcPts val="1000"/>
              </a:spcAft>
            </a:pPr>
            <a:r>
              <a:rPr lang="fr-FR" sz="1300" b="1">
                <a:solidFill>
                  <a:srgbClr val="000000"/>
                </a:solidFill>
              </a:rPr>
              <a:t>(12) Déclarations d’évènements indésirables dus à des erreurs médicamenteuses </a:t>
            </a:r>
            <a:r>
              <a:rPr lang="fr-FR" sz="1300">
                <a:solidFill>
                  <a:srgbClr val="000000"/>
                </a:solidFill>
              </a:rPr>
              <a:t>- Nombre d’événements indésirables liés à une erreur médicamenteuse (prescription, dispensation ou administration) ayant fait l’objet d’une déclaration au cours de l’année. Un événement correspond à un dommage ou un risque de dommage pour le résident.</a:t>
            </a:r>
          </a:p>
          <a:p>
            <a:pPr fontAlgn="base">
              <a:lnSpc>
                <a:spcPts val="1275"/>
              </a:lnSpc>
              <a:spcAft>
                <a:spcPts val="1000"/>
              </a:spcAft>
            </a:pPr>
            <a:endParaRPr lang="fr-FR" sz="1300">
              <a:solidFill>
                <a:srgbClr val="000000"/>
              </a:solidFill>
            </a:endParaRPr>
          </a:p>
          <a:p>
            <a:pPr fontAlgn="base">
              <a:lnSpc>
                <a:spcPts val="1275"/>
              </a:lnSpc>
            </a:pPr>
            <a:endParaRPr lang="fr-FR" sz="1300">
              <a:solidFill>
                <a:srgbClr val="000000"/>
              </a:solidFill>
              <a:latin typeface="Aptos" panose="020B0004020202020204" pitchFamily="34" charset="0"/>
            </a:endParaRPr>
          </a:p>
          <a:p>
            <a:pPr fontAlgn="base">
              <a:lnSpc>
                <a:spcPts val="1275"/>
              </a:lnSpc>
            </a:pPr>
            <a:endParaRPr lang="fr-FR" sz="1300">
              <a:solidFill>
                <a:srgbClr val="000000"/>
              </a:solidFill>
              <a:latin typeface="Aptos" panose="020B0004020202020204" pitchFamily="34" charset="0"/>
            </a:endParaRPr>
          </a:p>
          <a:p>
            <a:pPr algn="just" fontAlgn="base">
              <a:lnSpc>
                <a:spcPts val="1275"/>
              </a:lnSpc>
            </a:pPr>
            <a:endParaRPr lang="fr-FR" sz="1300">
              <a:solidFill>
                <a:srgbClr val="000000"/>
              </a:solidFill>
            </a:endParaRPr>
          </a:p>
        </p:txBody>
      </p:sp>
      <p:graphicFrame>
        <p:nvGraphicFramePr>
          <p:cNvPr id="5" name="Tableau 4">
            <a:extLst>
              <a:ext uri="{FF2B5EF4-FFF2-40B4-BE49-F238E27FC236}">
                <a16:creationId xmlns:a16="http://schemas.microsoft.com/office/drawing/2014/main" id="{BDFF8B8F-6F9E-4400-3E6C-75713A3D9598}"/>
              </a:ext>
            </a:extLst>
          </p:cNvPr>
          <p:cNvGraphicFramePr>
            <a:graphicFrameLocks noGrp="1"/>
          </p:cNvGraphicFramePr>
          <p:nvPr>
            <p:extLst>
              <p:ext uri="{D42A27DB-BD31-4B8C-83A1-F6EECF244321}">
                <p14:modId xmlns:p14="http://schemas.microsoft.com/office/powerpoint/2010/main" val="3894463973"/>
              </p:ext>
            </p:extLst>
          </p:nvPr>
        </p:nvGraphicFramePr>
        <p:xfrm>
          <a:off x="152403" y="1291770"/>
          <a:ext cx="1284571" cy="14848455"/>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907">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1733">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1733">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907">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1733">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907">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907">
                <a:tc>
                  <a:txBody>
                    <a:bodyPr/>
                    <a:lstStyle/>
                    <a:p>
                      <a:pPr algn="ctr"/>
                      <a:r>
                        <a:rPr lang="fr-FR" sz="1300" b="1"/>
                        <a:t>Gestion des médicaments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6365089"/>
                  </a:ext>
                </a:extLst>
              </a:tr>
              <a:tr h="1217907">
                <a:tc>
                  <a:txBody>
                    <a:bodyPr/>
                    <a:lstStyle/>
                    <a:p>
                      <a:pPr algn="ctr"/>
                      <a:r>
                        <a:rPr lang="fr-FR" sz="1300" b="0"/>
                        <a:t>Formations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907">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907">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907">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DA0F32CA-8946-9E3C-04F7-C64825F4FF3B}"/>
              </a:ext>
            </a:extLst>
          </p:cNvPr>
          <p:cNvGraphicFramePr>
            <a:graphicFrameLocks noGrp="1"/>
          </p:cNvGraphicFramePr>
          <p:nvPr>
            <p:extLst>
              <p:ext uri="{D42A27DB-BD31-4B8C-83A1-F6EECF244321}">
                <p14:modId xmlns:p14="http://schemas.microsoft.com/office/powerpoint/2010/main" val="4043607139"/>
              </p:ext>
            </p:extLst>
          </p:nvPr>
        </p:nvGraphicFramePr>
        <p:xfrm>
          <a:off x="1568343" y="1291769"/>
          <a:ext cx="10515605" cy="5529105"/>
        </p:xfrm>
        <a:graphic>
          <a:graphicData uri="http://schemas.openxmlformats.org/drawingml/2006/table">
            <a:tbl>
              <a:tblPr/>
              <a:tblGrid>
                <a:gridCol w="103629">
                  <a:extLst>
                    <a:ext uri="{9D8B030D-6E8A-4147-A177-3AD203B41FA5}">
                      <a16:colId xmlns:a16="http://schemas.microsoft.com/office/drawing/2014/main" val="3934925223"/>
                    </a:ext>
                  </a:extLst>
                </a:gridCol>
                <a:gridCol w="59996">
                  <a:extLst>
                    <a:ext uri="{9D8B030D-6E8A-4147-A177-3AD203B41FA5}">
                      <a16:colId xmlns:a16="http://schemas.microsoft.com/office/drawing/2014/main" val="1178631341"/>
                    </a:ext>
                  </a:extLst>
                </a:gridCol>
                <a:gridCol w="72769">
                  <a:extLst>
                    <a:ext uri="{9D8B030D-6E8A-4147-A177-3AD203B41FA5}">
                      <a16:colId xmlns:a16="http://schemas.microsoft.com/office/drawing/2014/main" val="4049530165"/>
                    </a:ext>
                  </a:extLst>
                </a:gridCol>
                <a:gridCol w="2959738">
                  <a:extLst>
                    <a:ext uri="{9D8B030D-6E8A-4147-A177-3AD203B41FA5}">
                      <a16:colId xmlns:a16="http://schemas.microsoft.com/office/drawing/2014/main" val="647056179"/>
                    </a:ext>
                  </a:extLst>
                </a:gridCol>
                <a:gridCol w="894481">
                  <a:extLst>
                    <a:ext uri="{9D8B030D-6E8A-4147-A177-3AD203B41FA5}">
                      <a16:colId xmlns:a16="http://schemas.microsoft.com/office/drawing/2014/main" val="1724554746"/>
                    </a:ext>
                  </a:extLst>
                </a:gridCol>
                <a:gridCol w="894481">
                  <a:extLst>
                    <a:ext uri="{9D8B030D-6E8A-4147-A177-3AD203B41FA5}">
                      <a16:colId xmlns:a16="http://schemas.microsoft.com/office/drawing/2014/main" val="1136898826"/>
                    </a:ext>
                  </a:extLst>
                </a:gridCol>
                <a:gridCol w="894481">
                  <a:extLst>
                    <a:ext uri="{9D8B030D-6E8A-4147-A177-3AD203B41FA5}">
                      <a16:colId xmlns:a16="http://schemas.microsoft.com/office/drawing/2014/main" val="2068079488"/>
                    </a:ext>
                  </a:extLst>
                </a:gridCol>
                <a:gridCol w="894481">
                  <a:extLst>
                    <a:ext uri="{9D8B030D-6E8A-4147-A177-3AD203B41FA5}">
                      <a16:colId xmlns:a16="http://schemas.microsoft.com/office/drawing/2014/main" val="2386062530"/>
                    </a:ext>
                  </a:extLst>
                </a:gridCol>
                <a:gridCol w="894481">
                  <a:extLst>
                    <a:ext uri="{9D8B030D-6E8A-4147-A177-3AD203B41FA5}">
                      <a16:colId xmlns:a16="http://schemas.microsoft.com/office/drawing/2014/main" val="3653409092"/>
                    </a:ext>
                  </a:extLst>
                </a:gridCol>
                <a:gridCol w="894481">
                  <a:extLst>
                    <a:ext uri="{9D8B030D-6E8A-4147-A177-3AD203B41FA5}">
                      <a16:colId xmlns:a16="http://schemas.microsoft.com/office/drawing/2014/main" val="4258758395"/>
                    </a:ext>
                  </a:extLst>
                </a:gridCol>
                <a:gridCol w="894481">
                  <a:extLst>
                    <a:ext uri="{9D8B030D-6E8A-4147-A177-3AD203B41FA5}">
                      <a16:colId xmlns:a16="http://schemas.microsoft.com/office/drawing/2014/main" val="2784636107"/>
                    </a:ext>
                  </a:extLst>
                </a:gridCol>
                <a:gridCol w="894481">
                  <a:extLst>
                    <a:ext uri="{9D8B030D-6E8A-4147-A177-3AD203B41FA5}">
                      <a16:colId xmlns:a16="http://schemas.microsoft.com/office/drawing/2014/main" val="927548502"/>
                    </a:ext>
                  </a:extLst>
                </a:gridCol>
                <a:gridCol w="59996">
                  <a:extLst>
                    <a:ext uri="{9D8B030D-6E8A-4147-A177-3AD203B41FA5}">
                      <a16:colId xmlns:a16="http://schemas.microsoft.com/office/drawing/2014/main" val="227474067"/>
                    </a:ext>
                  </a:extLst>
                </a:gridCol>
                <a:gridCol w="103629">
                  <a:extLst>
                    <a:ext uri="{9D8B030D-6E8A-4147-A177-3AD203B41FA5}">
                      <a16:colId xmlns:a16="http://schemas.microsoft.com/office/drawing/2014/main" val="4053204023"/>
                    </a:ext>
                  </a:extLst>
                </a:gridCol>
              </a:tblGrid>
              <a:tr h="186203">
                <a:tc gridSpan="4">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475426368"/>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2">
                  <a:txBody>
                    <a:bodyPr/>
                    <a:lstStyle/>
                    <a:p>
                      <a:pPr algn="ctr" fontAlgn="ctr"/>
                      <a:r>
                        <a:rPr lang="en-US" sz="1000" b="1" i="0" u="none" strike="noStrike">
                          <a:solidFill>
                            <a:srgbClr val="000000"/>
                          </a:solidFill>
                          <a:effectLst/>
                          <a:latin typeface="Calibri" panose="020F0502020204030204" pitchFamily="34" charset="0"/>
                        </a:rPr>
                        <a:t>Gestion des stupéfiants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fr-F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26625156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3947806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gridSpan="2">
                  <a:txBody>
                    <a:bodyPr/>
                    <a:lstStyle/>
                    <a:p>
                      <a:pPr algn="l" fontAlgn="ctr"/>
                      <a:r>
                        <a:rPr lang="fr-FR" sz="800" b="0" i="0" u="none" strike="noStrike">
                          <a:solidFill>
                            <a:srgbClr val="000000"/>
                          </a:solidFill>
                          <a:effectLst/>
                          <a:latin typeface="Calibri" panose="020F0502020204030204" pitchFamily="34" charset="0"/>
                        </a:rPr>
                        <a:t>Procédure de gestion des stupéfiants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algn="l" fontAlgn="ctr"/>
                      <a:endParaRPr lang="fr-FR"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9800703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gridSpan="2">
                  <a:txBody>
                    <a:bodyPr/>
                    <a:lstStyle/>
                    <a:p>
                      <a:pPr algn="l" fontAlgn="ctr"/>
                      <a:r>
                        <a:rPr lang="en-US" sz="800" b="0" i="0" u="none" strike="noStrike">
                          <a:solidFill>
                            <a:srgbClr val="000000"/>
                          </a:solidFill>
                          <a:effectLst/>
                          <a:latin typeface="Calibri" panose="020F0502020204030204" pitchFamily="34" charset="0"/>
                        </a:rPr>
                        <a:t>Stockage sécurisé</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algn="l"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9907193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gridSpan="2">
                  <a:txBody>
                    <a:bodyPr/>
                    <a:lstStyle/>
                    <a:p>
                      <a:pPr algn="l" fontAlgn="ctr"/>
                      <a:r>
                        <a:rPr lang="fr-FR" sz="800" b="0" i="0" u="none" strike="noStrike">
                          <a:solidFill>
                            <a:srgbClr val="000000"/>
                          </a:solidFill>
                          <a:effectLst/>
                          <a:latin typeface="Calibri" panose="020F0502020204030204" pitchFamily="34" charset="0"/>
                        </a:rPr>
                        <a:t>Un relevé nominatif des stupéfiants est mis en place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pPr algn="l" fontAlgn="ctr"/>
                      <a:endParaRPr lang="fr-FR"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45522712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fr-F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152187268"/>
                  </a:ext>
                </a:extLst>
              </a:tr>
              <a:tr h="186203">
                <a:tc gridSpan="4">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313049187"/>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2">
                  <a:txBody>
                    <a:bodyPr/>
                    <a:lstStyle/>
                    <a:p>
                      <a:pPr algn="ctr" fontAlgn="ctr"/>
                      <a:r>
                        <a:rPr lang="en-US" sz="1000" b="1" i="0" u="none" strike="noStrike">
                          <a:solidFill>
                            <a:srgbClr val="7030A0"/>
                          </a:solidFill>
                          <a:effectLst/>
                          <a:latin typeface="Calibri" panose="020F0502020204030204" pitchFamily="34" charset="0"/>
                        </a:rPr>
                        <a:t>Prévention de la iatrogénie (1)</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fr-F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76607681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hMerge="1">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400343577"/>
                  </a:ext>
                </a:extLst>
              </a:tr>
              <a:tr h="30244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fr-FR" sz="800" b="0" i="0" u="none" strike="noStrike">
                          <a:solidFill>
                            <a:srgbClr val="000000"/>
                          </a:solidFill>
                          <a:effectLst/>
                          <a:latin typeface="Calibri" panose="020F0502020204030204" pitchFamily="34" charset="0"/>
                        </a:rPr>
                        <a:t>Résidents ayant bénéficié d’une réévaluation de leur prescription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fr-FR" sz="800" b="0" i="0" u="none" strike="noStrike">
                          <a:solidFill>
                            <a:srgbClr val="000000"/>
                          </a:solidFill>
                          <a:effectLst/>
                          <a:latin typeface="Calibri" panose="020F0502020204030204" pitchFamily="34" charset="0"/>
                        </a:rPr>
                        <a:t>Résidents ayant bénéficié d’une réévaluation de leur prescription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9437586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en-US" sz="800" b="0" i="0" u="none" strike="noStrike">
                          <a:solidFill>
                            <a:srgbClr val="7030A0"/>
                          </a:solidFill>
                          <a:effectLst/>
                          <a:latin typeface="Calibri" panose="020F0502020204030204" pitchFamily="34" charset="0"/>
                        </a:rPr>
                        <a:t>Résidents polymédicamentés (&gt;= 10 médicaments)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7030A0"/>
                          </a:solidFill>
                          <a:effectLst/>
                          <a:latin typeface="Calibri" panose="020F0502020204030204" pitchFamily="34" charset="0"/>
                        </a:rPr>
                        <a:t>Résidents polymédicamentés (&gt;= 10 médicaments)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89241522"/>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fr-FR" sz="800" b="0" i="0" u="none" strike="noStrike">
                          <a:solidFill>
                            <a:srgbClr val="000000"/>
                          </a:solidFill>
                          <a:effectLst/>
                          <a:latin typeface="Calibri" panose="020F0502020204030204" pitchFamily="34" charset="0"/>
                        </a:rPr>
                        <a:t>Résidents </a:t>
                      </a:r>
                      <a:r>
                        <a:rPr lang="fr-FR" sz="800" b="0" i="0" u="none" strike="noStrike">
                          <a:solidFill>
                            <a:schemeClr val="tx1"/>
                          </a:solidFill>
                          <a:effectLst/>
                          <a:latin typeface="Calibri" panose="020F0502020204030204" pitchFamily="34" charset="0"/>
                        </a:rPr>
                        <a:t>polymédicamentés (&gt;4 médicaments)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fr-FR" sz="800" b="0" i="0" u="none" strike="noStrike">
                          <a:solidFill>
                            <a:srgbClr val="000000"/>
                          </a:solidFill>
                          <a:effectLst/>
                          <a:latin typeface="Calibri" panose="020F0502020204030204" pitchFamily="34" charset="0"/>
                        </a:rPr>
                        <a:t>Résidents </a:t>
                      </a:r>
                      <a:r>
                        <a:rPr lang="fr-FR" sz="800" b="0" i="0" u="none" strike="noStrike">
                          <a:solidFill>
                            <a:schemeClr val="tx1"/>
                          </a:solidFill>
                          <a:effectLst/>
                          <a:latin typeface="Calibri" panose="020F0502020204030204" pitchFamily="34" charset="0"/>
                        </a:rPr>
                        <a:t>polymédicamentés (&gt;4 médicaments)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99902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en-US" sz="800" b="0" i="0" u="none" strike="noStrike">
                          <a:solidFill>
                            <a:srgbClr val="7030A0"/>
                          </a:solidFill>
                          <a:effectLst/>
                          <a:latin typeface="Calibri" panose="020F0502020204030204" pitchFamily="34" charset="0"/>
                        </a:rPr>
                        <a:t>Résidents prenant un psycholeptique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7030A0"/>
                          </a:solidFill>
                          <a:effectLst/>
                          <a:latin typeface="Calibri" panose="020F0502020204030204" pitchFamily="34" charset="0"/>
                        </a:rPr>
                        <a:t>Résidents prenant un psycholeptique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5519961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en-US" sz="800" b="0" i="0" u="none" strike="noStrike">
                          <a:solidFill>
                            <a:srgbClr val="7030A0"/>
                          </a:solidFill>
                          <a:effectLst/>
                          <a:latin typeface="Calibri" panose="020F0502020204030204" pitchFamily="34" charset="0"/>
                        </a:rPr>
                        <a:t>Résidents prenant des benzodiazepines (4)</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7030A0"/>
                          </a:solidFill>
                          <a:effectLst/>
                          <a:latin typeface="Calibri" panose="020F0502020204030204" pitchFamily="34" charset="0"/>
                        </a:rPr>
                        <a:t>Résidents prenant des benzodiazepines (4)</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74790696"/>
                  </a:ext>
                </a:extLst>
              </a:tr>
              <a:tr h="26638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fr-FR" sz="800" b="0" i="0" u="none" strike="noStrike">
                          <a:solidFill>
                            <a:srgbClr val="7030A0"/>
                          </a:solidFill>
                          <a:effectLst/>
                          <a:latin typeface="Calibri" panose="020F0502020204030204" pitchFamily="34" charset="0"/>
                        </a:rPr>
                        <a:t>Résidents prenant des benzodiazépines à demi-vie longue (5)</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fr-FR" sz="800" b="0" i="0" u="none" strike="noStrike">
                          <a:solidFill>
                            <a:srgbClr val="7030A0"/>
                          </a:solidFill>
                          <a:effectLst/>
                          <a:latin typeface="Calibri" panose="020F0502020204030204" pitchFamily="34" charset="0"/>
                        </a:rPr>
                        <a:t>Résidents prenant des benzodiazépines à demi-vie longue (5)</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9484556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en-US" sz="800" b="0" i="0" u="none" strike="noStrike">
                          <a:solidFill>
                            <a:srgbClr val="7030A0"/>
                          </a:solidFill>
                          <a:effectLst/>
                          <a:latin typeface="Calibri" panose="020F0502020204030204" pitchFamily="34" charset="0"/>
                        </a:rPr>
                        <a:t>Résidents prenant des neuroleptiques (6)</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7030A0"/>
                          </a:solidFill>
                          <a:effectLst/>
                          <a:latin typeface="Calibri" panose="020F0502020204030204" pitchFamily="34" charset="0"/>
                        </a:rPr>
                        <a:t>Résidents prenant des neuroleptiques (6)</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783545740"/>
                  </a:ext>
                </a:extLst>
              </a:tr>
              <a:tr h="302445">
                <a:tc>
                  <a:txBody>
                    <a:bodyPr/>
                    <a:lstStyle/>
                    <a:p>
                      <a:pPr algn="l" fontAlgn="b"/>
                      <a:endParaRPr lang="en-US" sz="900" b="0" i="0" u="none" strike="noStrike">
                        <a:solidFill>
                          <a:srgbClr val="000000"/>
                        </a:solidFill>
                        <a:effectLst/>
                        <a:highlight>
                          <a:srgbClr val="FFFF00"/>
                        </a:highligh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highlight>
                          <a:srgbClr val="FFFF00"/>
                        </a:highligh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fr-FR" sz="800" b="0" i="0" u="none" strike="noStrike">
                          <a:solidFill>
                            <a:srgbClr val="7030A0"/>
                          </a:solidFill>
                          <a:effectLst/>
                          <a:highlight>
                            <a:srgbClr val="FFFF00"/>
                          </a:highlight>
                          <a:latin typeface="Calibri" panose="020F0502020204030204" pitchFamily="34" charset="0"/>
                        </a:rPr>
                        <a:t>Résidents malades Alzheimer et apparentés avec traitement neuroleptique (7)</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fr-FR" sz="800" b="0" i="0" u="none" strike="noStrike">
                          <a:solidFill>
                            <a:srgbClr val="7030A0"/>
                          </a:solidFill>
                          <a:effectLst/>
                          <a:highlight>
                            <a:srgbClr val="FFFFFF"/>
                          </a:highlight>
                          <a:latin typeface="Calibri" panose="020F0502020204030204" pitchFamily="34" charset="0"/>
                        </a:rPr>
                        <a:t>Résidents malades Alzheimer et apparentés avec traitement neuroleptique (7)</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2140369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en-US" sz="800" b="0" i="0" u="none" strike="noStrike">
                          <a:solidFill>
                            <a:srgbClr val="7030A0"/>
                          </a:solidFill>
                          <a:effectLst/>
                          <a:latin typeface="Calibri" panose="020F0502020204030204" pitchFamily="34" charset="0"/>
                        </a:rPr>
                        <a:t>Résidents prenant des diurétiques (8)</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7030A0"/>
                          </a:solidFill>
                          <a:effectLst/>
                          <a:latin typeface="Calibri" panose="020F0502020204030204" pitchFamily="34" charset="0"/>
                        </a:rPr>
                        <a:t>Résidents prenant des diurétiques (8)</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61032733"/>
                  </a:ext>
                </a:extLst>
              </a:tr>
              <a:tr h="23947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en-US" sz="800" b="0" i="0" u="none" strike="noStrike">
                          <a:solidFill>
                            <a:srgbClr val="7030A0"/>
                          </a:solidFill>
                          <a:effectLst/>
                          <a:latin typeface="Calibri" panose="020F0502020204030204" pitchFamily="34" charset="0"/>
                        </a:rPr>
                        <a:t>Résidents prenant des AINS (9)</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US" sz="800" b="0" i="0" u="none" strike="noStrike" err="1">
                          <a:solidFill>
                            <a:srgbClr val="7030A0"/>
                          </a:solidFill>
                          <a:effectLst/>
                          <a:latin typeface="Calibri" panose="020F0502020204030204" pitchFamily="34" charset="0"/>
                        </a:rPr>
                        <a:t>Résidents</a:t>
                      </a:r>
                      <a:r>
                        <a:rPr lang="en-US" sz="800" b="0" i="0" u="none" strike="noStrike">
                          <a:solidFill>
                            <a:srgbClr val="7030A0"/>
                          </a:solidFill>
                          <a:effectLst/>
                          <a:latin typeface="Calibri" panose="020F0502020204030204" pitchFamily="34" charset="0"/>
                        </a:rPr>
                        <a:t> </a:t>
                      </a:r>
                      <a:r>
                        <a:rPr lang="en-US" sz="800" b="0" i="0" u="none" strike="noStrike" err="1">
                          <a:solidFill>
                            <a:srgbClr val="7030A0"/>
                          </a:solidFill>
                          <a:effectLst/>
                          <a:latin typeface="Calibri" panose="020F0502020204030204" pitchFamily="34" charset="0"/>
                        </a:rPr>
                        <a:t>prenant</a:t>
                      </a:r>
                      <a:r>
                        <a:rPr lang="en-US" sz="800" b="0" i="0" u="none" strike="noStrike">
                          <a:solidFill>
                            <a:srgbClr val="7030A0"/>
                          </a:solidFill>
                          <a:effectLst/>
                          <a:latin typeface="Calibri" panose="020F0502020204030204" pitchFamily="34" charset="0"/>
                        </a:rPr>
                        <a:t> des AINS (9)</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1693078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r>
                        <a:rPr lang="en-US" sz="800" b="0" i="0" u="none" strike="noStrike" err="1">
                          <a:solidFill>
                            <a:srgbClr val="7030A0"/>
                          </a:solidFill>
                          <a:effectLst/>
                          <a:latin typeface="Calibri" panose="020F0502020204030204" pitchFamily="34" charset="0"/>
                        </a:rPr>
                        <a:t>Résidents</a:t>
                      </a:r>
                      <a:r>
                        <a:rPr lang="en-US" sz="800" b="0" i="0" u="none" strike="noStrike">
                          <a:solidFill>
                            <a:srgbClr val="7030A0"/>
                          </a:solidFill>
                          <a:effectLst/>
                          <a:latin typeface="Calibri" panose="020F0502020204030204" pitchFamily="34" charset="0"/>
                        </a:rPr>
                        <a:t> </a:t>
                      </a:r>
                      <a:r>
                        <a:rPr lang="en-US" sz="800" b="0" i="0" u="none" strike="noStrike" err="1">
                          <a:solidFill>
                            <a:srgbClr val="7030A0"/>
                          </a:solidFill>
                          <a:effectLst/>
                          <a:latin typeface="Calibri" panose="020F0502020204030204" pitchFamily="34" charset="0"/>
                        </a:rPr>
                        <a:t>prenant</a:t>
                      </a:r>
                      <a:r>
                        <a:rPr lang="en-US" sz="800" b="0" i="0" u="none" strike="noStrike">
                          <a:solidFill>
                            <a:srgbClr val="7030A0"/>
                          </a:solidFill>
                          <a:effectLst/>
                          <a:latin typeface="Calibri" panose="020F0502020204030204" pitchFamily="34" charset="0"/>
                        </a:rPr>
                        <a:t> des </a:t>
                      </a:r>
                      <a:r>
                        <a:rPr lang="en-US" sz="800" b="0" i="0" err="1">
                          <a:solidFill>
                            <a:srgbClr val="7030A0"/>
                          </a:solidFill>
                          <a:effectLst/>
                          <a:latin typeface="Calibri" panose="020F0502020204030204" pitchFamily="34" charset="0"/>
                          <a:ea typeface="Calibri" panose="020F0502020204030204" pitchFamily="34" charset="0"/>
                          <a:cs typeface="Calibri" panose="020F0502020204030204" pitchFamily="34" charset="0"/>
                        </a:rPr>
                        <a:t>antithrombotiques</a:t>
                      </a:r>
                      <a:r>
                        <a:rPr lang="en-US" sz="800" b="0" i="0" u="none" strike="noStrike">
                          <a:solidFill>
                            <a:srgbClr val="7030A0"/>
                          </a:solidFill>
                          <a:effectLst/>
                          <a:latin typeface="Calibri" panose="020F0502020204030204" pitchFamily="34" charset="0"/>
                        </a:rPr>
                        <a:t> (10)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7030A0"/>
                          </a:solidFill>
                          <a:effectLst/>
                          <a:latin typeface="Calibri" panose="020F0502020204030204" pitchFamily="34" charset="0"/>
                        </a:rPr>
                        <a:t>Résidents prenant des </a:t>
                      </a:r>
                      <a:r>
                        <a:rPr lang="en-US" sz="800" b="0" i="0">
                          <a:solidFill>
                            <a:srgbClr val="7030A0"/>
                          </a:solidFill>
                          <a:effectLst/>
                          <a:latin typeface="Calibri" panose="020F0502020204030204" pitchFamily="34" charset="0"/>
                          <a:ea typeface="Calibri" panose="020F0502020204030204" pitchFamily="34" charset="0"/>
                          <a:cs typeface="Calibri" panose="020F0502020204030204" pitchFamily="34" charset="0"/>
                        </a:rPr>
                        <a:t>antithrombotiques</a:t>
                      </a:r>
                      <a:r>
                        <a:rPr lang="en-US" sz="800" b="0" i="0" u="none" strike="noStrike">
                          <a:solidFill>
                            <a:srgbClr val="7030A0"/>
                          </a:solidFill>
                          <a:effectLst/>
                          <a:latin typeface="Calibri" panose="020F0502020204030204" pitchFamily="34" charset="0"/>
                        </a:rPr>
                        <a:t> (10)</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0032422"/>
                  </a:ext>
                </a:extLst>
              </a:tr>
              <a:tr h="34833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buNone/>
                      </a:pPr>
                      <a:r>
                        <a:rPr lang="fr-FR" sz="1000" b="0" i="0" u="none" strike="noStrike">
                          <a:solidFill>
                            <a:srgbClr val="7030A0"/>
                          </a:solidFill>
                          <a:effectLst/>
                          <a:latin typeface="Calibri" panose="020F0502020204030204" pitchFamily="34" charset="0"/>
                        </a:rPr>
                        <a:t>Prescriptions d’antibiotiques / 100 résidents jour ( 11)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marL="0" algn="l" defTabSz="1219170" rtl="0" eaLnBrk="1" fontAlgn="ctr" latinLnBrk="0" hangingPunct="1">
                        <a:buNone/>
                      </a:pPr>
                      <a:r>
                        <a:rPr lang="fr-FR" sz="800" b="0" i="0" u="none" strike="noStrike" kern="1200">
                          <a:solidFill>
                            <a:srgbClr val="7030A0"/>
                          </a:solidFill>
                          <a:effectLst/>
                          <a:latin typeface="Calibri" panose="020F0502020204030204" pitchFamily="34" charset="0"/>
                          <a:ea typeface="+mn-ea"/>
                          <a:cs typeface="+mn-cs"/>
                        </a:rPr>
                        <a:t>Prescriptions d’antibiotiques / 100 résidents jour ( 11)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48228384"/>
                  </a:ext>
                </a:extLst>
              </a:tr>
              <a:tr h="266413">
                <a:tc>
                  <a:txBody>
                    <a:bodyPr/>
                    <a:lstStyle/>
                    <a:p>
                      <a:pPr algn="l" fontAlgn="b"/>
                      <a:endParaRPr lang="en-US" sz="900" b="0" i="0" u="none" strike="noStrike">
                        <a:solidFill>
                          <a:srgbClr val="7030A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7030A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pPr algn="l" fontAlgn="ctr">
                        <a:buNone/>
                      </a:pPr>
                      <a:r>
                        <a:rPr lang="fr-FR" sz="1000" b="0" i="0" u="none" strike="noStrike">
                          <a:solidFill>
                            <a:srgbClr val="7030A0"/>
                          </a:solidFill>
                          <a:effectLst/>
                          <a:latin typeface="Calibri" panose="020F0502020204030204" pitchFamily="34" charset="0"/>
                        </a:rPr>
                        <a:t>Déclarations d’évènements indésirables dus à des erreurs médicamenteuses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buNone/>
                      </a:pPr>
                      <a:r>
                        <a:rPr lang="fr-FR" sz="800" b="0" i="0" u="none" strike="noStrike" kern="1200">
                          <a:solidFill>
                            <a:srgbClr val="7030A0"/>
                          </a:solidFill>
                          <a:effectLst/>
                          <a:latin typeface="Calibri" panose="020F0502020204030204" pitchFamily="34" charset="0"/>
                          <a:ea typeface="+mn-ea"/>
                          <a:cs typeface="+mn-cs"/>
                        </a:rPr>
                        <a:t>Déclarations d’évènements indésirables dus à des erreurs médicamenteuses (12)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1000" b="0" i="0" u="none" strike="noStrike" kern="1200">
                        <a:solidFill>
                          <a:srgbClr val="7030A0"/>
                        </a:solidFill>
                        <a:effectLst/>
                        <a:latin typeface="Calibri" panose="020F0502020204030204" pitchFamily="34" charset="0"/>
                        <a:ea typeface="+mn-ea"/>
                        <a:cs typeface="+mn-cs"/>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608514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2">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fr-F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3321134406"/>
                  </a:ext>
                </a:extLst>
              </a:tr>
              <a:tr h="224950">
                <a:tc gridSpan="14">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fr-F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9189548"/>
                  </a:ext>
                </a:extLst>
              </a:tr>
            </a:tbl>
          </a:graphicData>
        </a:graphic>
      </p:graphicFrame>
      <p:sp>
        <p:nvSpPr>
          <p:cNvPr id="10" name="Espace réservé du numéro de diapositive 3">
            <a:extLst>
              <a:ext uri="{FF2B5EF4-FFF2-40B4-BE49-F238E27FC236}">
                <a16:creationId xmlns:a16="http://schemas.microsoft.com/office/drawing/2014/main" id="{5AB03259-06C6-A23A-FE83-C962B0707072}"/>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45</a:t>
            </a:fld>
            <a:endParaRPr lang="en-US"/>
          </a:p>
        </p:txBody>
      </p:sp>
      <p:grpSp>
        <p:nvGrpSpPr>
          <p:cNvPr id="11" name="Groupe 10">
            <a:extLst>
              <a:ext uri="{FF2B5EF4-FFF2-40B4-BE49-F238E27FC236}">
                <a16:creationId xmlns:a16="http://schemas.microsoft.com/office/drawing/2014/main" id="{6F969BF9-7A6C-0F84-4443-2554F5323427}"/>
              </a:ext>
            </a:extLst>
          </p:cNvPr>
          <p:cNvGrpSpPr/>
          <p:nvPr/>
        </p:nvGrpSpPr>
        <p:grpSpPr>
          <a:xfrm>
            <a:off x="11449288" y="317210"/>
            <a:ext cx="421861" cy="419762"/>
            <a:chOff x="11231752" y="95107"/>
            <a:chExt cx="825500" cy="812800"/>
          </a:xfrm>
        </p:grpSpPr>
        <p:sp>
          <p:nvSpPr>
            <p:cNvPr id="12" name="Ellipse 11">
              <a:extLst>
                <a:ext uri="{FF2B5EF4-FFF2-40B4-BE49-F238E27FC236}">
                  <a16:creationId xmlns:a16="http://schemas.microsoft.com/office/drawing/2014/main" id="{DC7E7B92-1781-97CD-6780-97DDB71F14DF}"/>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7C2C8095-36AF-DB01-4F49-2FDD424B1D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1557875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85909-D2C6-F546-CD3A-46A3439FE1C0}"/>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D93CC458-7017-3710-C03B-0EC3B45E6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325C4600-80DD-8829-6087-6541E229D1B6}"/>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DD040B50-7664-0472-B6D4-89032622C8F0}"/>
              </a:ext>
            </a:extLst>
          </p:cNvPr>
          <p:cNvSpPr txBox="1"/>
          <p:nvPr/>
        </p:nvSpPr>
        <p:spPr>
          <a:xfrm>
            <a:off x="1765301" y="5450169"/>
            <a:ext cx="10105850" cy="1725537"/>
          </a:xfrm>
          <a:prstGeom prst="rect">
            <a:avLst/>
          </a:prstGeom>
          <a:noFill/>
        </p:spPr>
        <p:txBody>
          <a:bodyPr wrap="square">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b="1">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Professionnels formés »</a:t>
            </a:r>
          </a:p>
          <a:p>
            <a:pPr fontAlgn="base">
              <a:lnSpc>
                <a:spcPts val="1275"/>
              </a:lnSpc>
            </a:pPr>
            <a:endParaRPr lang="fr-FR" sz="1300">
              <a:solidFill>
                <a:srgbClr val="000000"/>
              </a:solidFill>
            </a:endParaRPr>
          </a:p>
          <a:p>
            <a:pPr fontAlgn="base">
              <a:lnSpc>
                <a:spcPts val="1275"/>
              </a:lnSpc>
              <a:spcAft>
                <a:spcPts val="1000"/>
              </a:spcAft>
            </a:pPr>
            <a:r>
              <a:rPr lang="fr-FR" sz="1300" b="1">
                <a:solidFill>
                  <a:srgbClr val="000000"/>
                </a:solidFill>
              </a:rPr>
              <a:t>(1) Médecin coordonnateur</a:t>
            </a:r>
            <a:r>
              <a:rPr lang="fr-FR" sz="1300">
                <a:solidFill>
                  <a:srgbClr val="000000"/>
                </a:solidFill>
              </a:rPr>
              <a:t> - en poste au 31 décembre de l'année civile. </a:t>
            </a:r>
          </a:p>
          <a:p>
            <a:pPr fontAlgn="base">
              <a:lnSpc>
                <a:spcPts val="1275"/>
              </a:lnSpc>
            </a:pPr>
            <a:endParaRPr lang="fr-FR" sz="1300">
              <a:solidFill>
                <a:srgbClr val="000000"/>
              </a:solidFill>
            </a:endParaRPr>
          </a:p>
          <a:p>
            <a:pPr fontAlgn="base">
              <a:lnSpc>
                <a:spcPts val="1275"/>
              </a:lnSpc>
            </a:pPr>
            <a:endParaRPr lang="fr-FR" sz="1300">
              <a:solidFill>
                <a:srgbClr val="000000"/>
              </a:solidFill>
              <a:latin typeface="Aptos" panose="020B0004020202020204" pitchFamily="34" charset="0"/>
            </a:endParaRPr>
          </a:p>
          <a:p>
            <a:pPr algn="just" fontAlgn="base">
              <a:lnSpc>
                <a:spcPts val="1275"/>
              </a:lnSpc>
            </a:pPr>
            <a:endParaRPr lang="fr-FR" sz="1300">
              <a:solidFill>
                <a:srgbClr val="000000"/>
              </a:solidFill>
            </a:endParaRPr>
          </a:p>
        </p:txBody>
      </p:sp>
      <p:graphicFrame>
        <p:nvGraphicFramePr>
          <p:cNvPr id="5" name="Tableau 4">
            <a:extLst>
              <a:ext uri="{FF2B5EF4-FFF2-40B4-BE49-F238E27FC236}">
                <a16:creationId xmlns:a16="http://schemas.microsoft.com/office/drawing/2014/main" id="{7FCB8BCD-D44B-0E26-959A-95284356BFB3}"/>
              </a:ext>
            </a:extLst>
          </p:cNvPr>
          <p:cNvGraphicFramePr>
            <a:graphicFrameLocks noGrp="1"/>
          </p:cNvGraphicFramePr>
          <p:nvPr>
            <p:extLst>
              <p:ext uri="{D42A27DB-BD31-4B8C-83A1-F6EECF244321}">
                <p14:modId xmlns:p14="http://schemas.microsoft.com/office/powerpoint/2010/main" val="2673567208"/>
              </p:ext>
            </p:extLst>
          </p:nvPr>
        </p:nvGraphicFramePr>
        <p:xfrm>
          <a:off x="152403" y="1291771"/>
          <a:ext cx="1284571" cy="14837825"/>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5">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5">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0515">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03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03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035">
                <a:tc>
                  <a:txBody>
                    <a:bodyPr/>
                    <a:lstStyle/>
                    <a:p>
                      <a:pPr algn="ctr"/>
                      <a:r>
                        <a:rPr lang="fr-FR" sz="1300" b="1"/>
                        <a:t>Formations</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6" name="Tableau 5">
            <a:extLst>
              <a:ext uri="{FF2B5EF4-FFF2-40B4-BE49-F238E27FC236}">
                <a16:creationId xmlns:a16="http://schemas.microsoft.com/office/drawing/2014/main" id="{CAC2ADB6-B3CB-4A30-016D-01922F4E8BDE}"/>
              </a:ext>
            </a:extLst>
          </p:cNvPr>
          <p:cNvGraphicFramePr>
            <a:graphicFrameLocks noGrp="1"/>
          </p:cNvGraphicFramePr>
          <p:nvPr>
            <p:extLst>
              <p:ext uri="{D42A27DB-BD31-4B8C-83A1-F6EECF244321}">
                <p14:modId xmlns:p14="http://schemas.microsoft.com/office/powerpoint/2010/main" val="483042611"/>
              </p:ext>
            </p:extLst>
          </p:nvPr>
        </p:nvGraphicFramePr>
        <p:xfrm>
          <a:off x="1552409" y="1291770"/>
          <a:ext cx="10515600" cy="4144168"/>
        </p:xfrm>
        <a:graphic>
          <a:graphicData uri="http://schemas.openxmlformats.org/drawingml/2006/table">
            <a:tbl>
              <a:tblPr/>
              <a:tblGrid>
                <a:gridCol w="134272">
                  <a:extLst>
                    <a:ext uri="{9D8B030D-6E8A-4147-A177-3AD203B41FA5}">
                      <a16:colId xmlns:a16="http://schemas.microsoft.com/office/drawing/2014/main" val="3691993021"/>
                    </a:ext>
                  </a:extLst>
                </a:gridCol>
                <a:gridCol w="77736">
                  <a:extLst>
                    <a:ext uri="{9D8B030D-6E8A-4147-A177-3AD203B41FA5}">
                      <a16:colId xmlns:a16="http://schemas.microsoft.com/office/drawing/2014/main" val="3389164289"/>
                    </a:ext>
                  </a:extLst>
                </a:gridCol>
                <a:gridCol w="3929216">
                  <a:extLst>
                    <a:ext uri="{9D8B030D-6E8A-4147-A177-3AD203B41FA5}">
                      <a16:colId xmlns:a16="http://schemas.microsoft.com/office/drawing/2014/main" val="4253709498"/>
                    </a:ext>
                  </a:extLst>
                </a:gridCol>
                <a:gridCol w="770296">
                  <a:extLst>
                    <a:ext uri="{9D8B030D-6E8A-4147-A177-3AD203B41FA5}">
                      <a16:colId xmlns:a16="http://schemas.microsoft.com/office/drawing/2014/main" val="3178300625"/>
                    </a:ext>
                  </a:extLst>
                </a:gridCol>
                <a:gridCol w="770296">
                  <a:extLst>
                    <a:ext uri="{9D8B030D-6E8A-4147-A177-3AD203B41FA5}">
                      <a16:colId xmlns:a16="http://schemas.microsoft.com/office/drawing/2014/main" val="158388258"/>
                    </a:ext>
                  </a:extLst>
                </a:gridCol>
                <a:gridCol w="770296">
                  <a:extLst>
                    <a:ext uri="{9D8B030D-6E8A-4147-A177-3AD203B41FA5}">
                      <a16:colId xmlns:a16="http://schemas.microsoft.com/office/drawing/2014/main" val="2464386461"/>
                    </a:ext>
                  </a:extLst>
                </a:gridCol>
                <a:gridCol w="770296">
                  <a:extLst>
                    <a:ext uri="{9D8B030D-6E8A-4147-A177-3AD203B41FA5}">
                      <a16:colId xmlns:a16="http://schemas.microsoft.com/office/drawing/2014/main" val="1216021637"/>
                    </a:ext>
                  </a:extLst>
                </a:gridCol>
                <a:gridCol w="770296">
                  <a:extLst>
                    <a:ext uri="{9D8B030D-6E8A-4147-A177-3AD203B41FA5}">
                      <a16:colId xmlns:a16="http://schemas.microsoft.com/office/drawing/2014/main" val="3880250147"/>
                    </a:ext>
                  </a:extLst>
                </a:gridCol>
                <a:gridCol w="770296">
                  <a:extLst>
                    <a:ext uri="{9D8B030D-6E8A-4147-A177-3AD203B41FA5}">
                      <a16:colId xmlns:a16="http://schemas.microsoft.com/office/drawing/2014/main" val="481660451"/>
                    </a:ext>
                  </a:extLst>
                </a:gridCol>
                <a:gridCol w="770296">
                  <a:extLst>
                    <a:ext uri="{9D8B030D-6E8A-4147-A177-3AD203B41FA5}">
                      <a16:colId xmlns:a16="http://schemas.microsoft.com/office/drawing/2014/main" val="801947646"/>
                    </a:ext>
                  </a:extLst>
                </a:gridCol>
                <a:gridCol w="770296">
                  <a:extLst>
                    <a:ext uri="{9D8B030D-6E8A-4147-A177-3AD203B41FA5}">
                      <a16:colId xmlns:a16="http://schemas.microsoft.com/office/drawing/2014/main" val="2837417014"/>
                    </a:ext>
                  </a:extLst>
                </a:gridCol>
                <a:gridCol w="77736">
                  <a:extLst>
                    <a:ext uri="{9D8B030D-6E8A-4147-A177-3AD203B41FA5}">
                      <a16:colId xmlns:a16="http://schemas.microsoft.com/office/drawing/2014/main" val="2689483832"/>
                    </a:ext>
                  </a:extLst>
                </a:gridCol>
                <a:gridCol w="134272">
                  <a:extLst>
                    <a:ext uri="{9D8B030D-6E8A-4147-A177-3AD203B41FA5}">
                      <a16:colId xmlns:a16="http://schemas.microsoft.com/office/drawing/2014/main" val="580951903"/>
                    </a:ext>
                  </a:extLst>
                </a:gridCol>
              </a:tblGrid>
              <a:tr h="224950">
                <a:tc gridSpan="13">
                  <a:txBody>
                    <a:bodyPr/>
                    <a:lstStyle/>
                    <a:p>
                      <a:pPr algn="ctr" fontAlgn="ctr"/>
                      <a:r>
                        <a:rPr lang="en-US" sz="1200" b="1" i="0" u="none" strike="noStrike">
                          <a:solidFill>
                            <a:srgbClr val="000000"/>
                          </a:solidFill>
                          <a:effectLst/>
                          <a:latin typeface="Calibri" panose="020F0502020204030204" pitchFamily="34" charset="0"/>
                        </a:rPr>
                        <a:t>Formations</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5485124"/>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Professionnels formés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86922580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31053636"/>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Le médecin coordonnateur est-il associé au plan de formation ?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ctr" fontAlgn="ctr"/>
                      <a:r>
                        <a:rPr lang="fr-FR" sz="800" b="0" i="0" u="none" strike="noStrike">
                          <a:solidFill>
                            <a:srgbClr val="000000"/>
                          </a:solidFill>
                          <a:effectLst/>
                          <a:latin typeface="Calibri" panose="020F0502020204030204" pitchFamily="34" charset="0"/>
                        </a:rPr>
                        <a:t>IDE ayant suivi une formation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04453520"/>
                  </a:ext>
                </a:extLst>
              </a:tr>
              <a:tr h="33096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L’IDEC a-t-il suivi une formation au cours de l’année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ctr" fontAlgn="ctr"/>
                      <a:r>
                        <a:rPr lang="fr-FR" sz="800" b="0" i="0" u="none" strike="noStrike">
                          <a:solidFill>
                            <a:srgbClr val="000000"/>
                          </a:solidFill>
                          <a:effectLst/>
                          <a:latin typeface="Calibri" panose="020F0502020204030204" pitchFamily="34" charset="0"/>
                        </a:rPr>
                        <a:t>AS ayant suivi une formation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0255745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382436154"/>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863740045"/>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Programme de formation</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947167208"/>
                  </a:ext>
                </a:extLst>
              </a:tr>
              <a:tr h="30244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fr-FR" sz="800" b="0" i="0" u="none" strike="noStrike">
                          <a:solidFill>
                            <a:srgbClr val="000000"/>
                          </a:solidFill>
                          <a:effectLst/>
                          <a:latin typeface="Calibri" panose="020F0502020204030204" pitchFamily="34" charset="0"/>
                        </a:rPr>
                        <a:t>Nombre de professionnels formés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920912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Bientraitance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7410319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Douleur / soins palliatifs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523105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Prévention dénutrition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1536237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Prise en charge des troubles cognitifs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02404641"/>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Prise en charge non médicamenteuse des troubles du comportement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00066261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Prévention du risque infectieux</a:t>
                      </a:r>
                      <a:r>
                        <a:rPr lang="en-US" sz="700" b="0" i="0" u="none" strike="noStrike">
                          <a:solidFill>
                            <a:srgbClr val="000000"/>
                          </a:solidFill>
                          <a:effectLst/>
                          <a:latin typeface="Calibri" panose="020F0502020204030204" pitchFamily="34" charset="0"/>
                        </a:rPr>
                        <a:t> </a:t>
                      </a: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2104178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Prévention du risque suicidaire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42782790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563022480"/>
                  </a:ext>
                </a:extLst>
              </a:tr>
              <a:tr h="224950">
                <a:tc gridSpan="13">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6567212"/>
                  </a:ext>
                </a:extLst>
              </a:tr>
            </a:tbl>
          </a:graphicData>
        </a:graphic>
      </p:graphicFrame>
      <p:sp>
        <p:nvSpPr>
          <p:cNvPr id="2" name="Espace réservé du numéro de diapositive 3">
            <a:extLst>
              <a:ext uri="{FF2B5EF4-FFF2-40B4-BE49-F238E27FC236}">
                <a16:creationId xmlns:a16="http://schemas.microsoft.com/office/drawing/2014/main" id="{4098E721-0135-2361-5530-0F14281ADB3F}"/>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46</a:t>
            </a:fld>
            <a:endParaRPr lang="en-US"/>
          </a:p>
        </p:txBody>
      </p:sp>
      <p:grpSp>
        <p:nvGrpSpPr>
          <p:cNvPr id="3" name="Groupe 2">
            <a:extLst>
              <a:ext uri="{FF2B5EF4-FFF2-40B4-BE49-F238E27FC236}">
                <a16:creationId xmlns:a16="http://schemas.microsoft.com/office/drawing/2014/main" id="{C32E190D-5A3C-B19D-EB9C-D82018597DF8}"/>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9C18BE0B-17B3-3F88-CCA7-8BE5421114F8}"/>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91DA342D-13D4-E089-0C77-FABEB178B1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3509924610"/>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85909-D2C6-F546-CD3A-46A3439FE1C0}"/>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D93CC458-7017-3710-C03B-0EC3B45E6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325C4600-80DD-8829-6087-6541E229D1B6}"/>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7" name="ZoneTexte 6">
            <a:extLst>
              <a:ext uri="{FF2B5EF4-FFF2-40B4-BE49-F238E27FC236}">
                <a16:creationId xmlns:a16="http://schemas.microsoft.com/office/drawing/2014/main" id="{DD040B50-7664-0472-B6D4-89032622C8F0}"/>
              </a:ext>
            </a:extLst>
          </p:cNvPr>
          <p:cNvSpPr txBox="1"/>
          <p:nvPr/>
        </p:nvSpPr>
        <p:spPr>
          <a:xfrm>
            <a:off x="1765301" y="5450169"/>
            <a:ext cx="10105850" cy="1725537"/>
          </a:xfrm>
          <a:prstGeom prst="rect">
            <a:avLst/>
          </a:prstGeom>
          <a:noFill/>
        </p:spPr>
        <p:txBody>
          <a:bodyPr wrap="square">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b="1">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Professionnels formés »</a:t>
            </a:r>
          </a:p>
          <a:p>
            <a:pPr fontAlgn="base">
              <a:lnSpc>
                <a:spcPts val="1275"/>
              </a:lnSpc>
            </a:pPr>
            <a:endParaRPr lang="fr-FR" sz="1300">
              <a:solidFill>
                <a:srgbClr val="000000"/>
              </a:solidFill>
            </a:endParaRPr>
          </a:p>
          <a:p>
            <a:pPr fontAlgn="base">
              <a:lnSpc>
                <a:spcPts val="1275"/>
              </a:lnSpc>
              <a:spcAft>
                <a:spcPts val="1000"/>
              </a:spcAft>
            </a:pPr>
            <a:r>
              <a:rPr lang="fr-FR" sz="1300" b="1">
                <a:solidFill>
                  <a:srgbClr val="000000"/>
                </a:solidFill>
              </a:rPr>
              <a:t>(1) Médecin coordonnateur</a:t>
            </a:r>
            <a:r>
              <a:rPr lang="fr-FR" sz="1300">
                <a:solidFill>
                  <a:srgbClr val="000000"/>
                </a:solidFill>
              </a:rPr>
              <a:t> - en poste au 31 décembre de l'année civile. </a:t>
            </a:r>
          </a:p>
          <a:p>
            <a:pPr fontAlgn="base">
              <a:lnSpc>
                <a:spcPts val="1275"/>
              </a:lnSpc>
            </a:pPr>
            <a:endParaRPr lang="fr-FR" sz="1300">
              <a:solidFill>
                <a:srgbClr val="000000"/>
              </a:solidFill>
            </a:endParaRPr>
          </a:p>
          <a:p>
            <a:pPr fontAlgn="base">
              <a:lnSpc>
                <a:spcPts val="1275"/>
              </a:lnSpc>
            </a:pPr>
            <a:endParaRPr lang="fr-FR" sz="1300">
              <a:solidFill>
                <a:srgbClr val="000000"/>
              </a:solidFill>
              <a:latin typeface="Aptos" panose="020B0004020202020204" pitchFamily="34" charset="0"/>
            </a:endParaRPr>
          </a:p>
          <a:p>
            <a:pPr algn="just" fontAlgn="base">
              <a:lnSpc>
                <a:spcPts val="1275"/>
              </a:lnSpc>
            </a:pPr>
            <a:endParaRPr lang="fr-FR" sz="1300">
              <a:solidFill>
                <a:srgbClr val="000000"/>
              </a:solidFill>
            </a:endParaRPr>
          </a:p>
        </p:txBody>
      </p:sp>
      <p:graphicFrame>
        <p:nvGraphicFramePr>
          <p:cNvPr id="5" name="Tableau 4">
            <a:extLst>
              <a:ext uri="{FF2B5EF4-FFF2-40B4-BE49-F238E27FC236}">
                <a16:creationId xmlns:a16="http://schemas.microsoft.com/office/drawing/2014/main" id="{7FCB8BCD-D44B-0E26-959A-95284356BFB3}"/>
              </a:ext>
            </a:extLst>
          </p:cNvPr>
          <p:cNvGraphicFramePr>
            <a:graphicFrameLocks noGrp="1"/>
          </p:cNvGraphicFramePr>
          <p:nvPr>
            <p:extLst>
              <p:ext uri="{D42A27DB-BD31-4B8C-83A1-F6EECF244321}">
                <p14:modId xmlns:p14="http://schemas.microsoft.com/office/powerpoint/2010/main" val="2673567208"/>
              </p:ext>
            </p:extLst>
          </p:nvPr>
        </p:nvGraphicFramePr>
        <p:xfrm>
          <a:off x="152403" y="1291771"/>
          <a:ext cx="1284571" cy="14837825"/>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035">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0515">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0515">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035">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0515">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035">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035">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035">
                <a:tc>
                  <a:txBody>
                    <a:bodyPr/>
                    <a:lstStyle/>
                    <a:p>
                      <a:pPr algn="ctr"/>
                      <a:r>
                        <a:rPr lang="fr-FR" sz="1300" b="1"/>
                        <a:t>Formations</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1595755"/>
                  </a:ext>
                </a:extLst>
              </a:tr>
              <a:tr h="1217035">
                <a:tc>
                  <a:txBody>
                    <a:bodyPr/>
                    <a:lstStyle/>
                    <a:p>
                      <a:pPr algn="ctr"/>
                      <a:r>
                        <a:rPr lang="fr-FR" sz="1300" b="0"/>
                        <a:t>Ressources humaines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035">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035">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6" name="Tableau 5">
            <a:extLst>
              <a:ext uri="{FF2B5EF4-FFF2-40B4-BE49-F238E27FC236}">
                <a16:creationId xmlns:a16="http://schemas.microsoft.com/office/drawing/2014/main" id="{CAC2ADB6-B3CB-4A30-016D-01922F4E8BDE}"/>
              </a:ext>
            </a:extLst>
          </p:cNvPr>
          <p:cNvGraphicFramePr>
            <a:graphicFrameLocks noGrp="1"/>
          </p:cNvGraphicFramePr>
          <p:nvPr>
            <p:extLst>
              <p:ext uri="{D42A27DB-BD31-4B8C-83A1-F6EECF244321}">
                <p14:modId xmlns:p14="http://schemas.microsoft.com/office/powerpoint/2010/main" val="483042611"/>
              </p:ext>
            </p:extLst>
          </p:nvPr>
        </p:nvGraphicFramePr>
        <p:xfrm>
          <a:off x="1552409" y="1291770"/>
          <a:ext cx="10515600" cy="4144168"/>
        </p:xfrm>
        <a:graphic>
          <a:graphicData uri="http://schemas.openxmlformats.org/drawingml/2006/table">
            <a:tbl>
              <a:tblPr/>
              <a:tblGrid>
                <a:gridCol w="134272">
                  <a:extLst>
                    <a:ext uri="{9D8B030D-6E8A-4147-A177-3AD203B41FA5}">
                      <a16:colId xmlns:a16="http://schemas.microsoft.com/office/drawing/2014/main" val="3691993021"/>
                    </a:ext>
                  </a:extLst>
                </a:gridCol>
                <a:gridCol w="77736">
                  <a:extLst>
                    <a:ext uri="{9D8B030D-6E8A-4147-A177-3AD203B41FA5}">
                      <a16:colId xmlns:a16="http://schemas.microsoft.com/office/drawing/2014/main" val="3389164289"/>
                    </a:ext>
                  </a:extLst>
                </a:gridCol>
                <a:gridCol w="3929216">
                  <a:extLst>
                    <a:ext uri="{9D8B030D-6E8A-4147-A177-3AD203B41FA5}">
                      <a16:colId xmlns:a16="http://schemas.microsoft.com/office/drawing/2014/main" val="4253709498"/>
                    </a:ext>
                  </a:extLst>
                </a:gridCol>
                <a:gridCol w="770296">
                  <a:extLst>
                    <a:ext uri="{9D8B030D-6E8A-4147-A177-3AD203B41FA5}">
                      <a16:colId xmlns:a16="http://schemas.microsoft.com/office/drawing/2014/main" val="3178300625"/>
                    </a:ext>
                  </a:extLst>
                </a:gridCol>
                <a:gridCol w="770296">
                  <a:extLst>
                    <a:ext uri="{9D8B030D-6E8A-4147-A177-3AD203B41FA5}">
                      <a16:colId xmlns:a16="http://schemas.microsoft.com/office/drawing/2014/main" val="158388258"/>
                    </a:ext>
                  </a:extLst>
                </a:gridCol>
                <a:gridCol w="770296">
                  <a:extLst>
                    <a:ext uri="{9D8B030D-6E8A-4147-A177-3AD203B41FA5}">
                      <a16:colId xmlns:a16="http://schemas.microsoft.com/office/drawing/2014/main" val="2464386461"/>
                    </a:ext>
                  </a:extLst>
                </a:gridCol>
                <a:gridCol w="770296">
                  <a:extLst>
                    <a:ext uri="{9D8B030D-6E8A-4147-A177-3AD203B41FA5}">
                      <a16:colId xmlns:a16="http://schemas.microsoft.com/office/drawing/2014/main" val="1216021637"/>
                    </a:ext>
                  </a:extLst>
                </a:gridCol>
                <a:gridCol w="770296">
                  <a:extLst>
                    <a:ext uri="{9D8B030D-6E8A-4147-A177-3AD203B41FA5}">
                      <a16:colId xmlns:a16="http://schemas.microsoft.com/office/drawing/2014/main" val="3880250147"/>
                    </a:ext>
                  </a:extLst>
                </a:gridCol>
                <a:gridCol w="770296">
                  <a:extLst>
                    <a:ext uri="{9D8B030D-6E8A-4147-A177-3AD203B41FA5}">
                      <a16:colId xmlns:a16="http://schemas.microsoft.com/office/drawing/2014/main" val="481660451"/>
                    </a:ext>
                  </a:extLst>
                </a:gridCol>
                <a:gridCol w="770296">
                  <a:extLst>
                    <a:ext uri="{9D8B030D-6E8A-4147-A177-3AD203B41FA5}">
                      <a16:colId xmlns:a16="http://schemas.microsoft.com/office/drawing/2014/main" val="801947646"/>
                    </a:ext>
                  </a:extLst>
                </a:gridCol>
                <a:gridCol w="770296">
                  <a:extLst>
                    <a:ext uri="{9D8B030D-6E8A-4147-A177-3AD203B41FA5}">
                      <a16:colId xmlns:a16="http://schemas.microsoft.com/office/drawing/2014/main" val="2837417014"/>
                    </a:ext>
                  </a:extLst>
                </a:gridCol>
                <a:gridCol w="77736">
                  <a:extLst>
                    <a:ext uri="{9D8B030D-6E8A-4147-A177-3AD203B41FA5}">
                      <a16:colId xmlns:a16="http://schemas.microsoft.com/office/drawing/2014/main" val="2689483832"/>
                    </a:ext>
                  </a:extLst>
                </a:gridCol>
                <a:gridCol w="134272">
                  <a:extLst>
                    <a:ext uri="{9D8B030D-6E8A-4147-A177-3AD203B41FA5}">
                      <a16:colId xmlns:a16="http://schemas.microsoft.com/office/drawing/2014/main" val="580951903"/>
                    </a:ext>
                  </a:extLst>
                </a:gridCol>
              </a:tblGrid>
              <a:tr h="224950">
                <a:tc gridSpan="13">
                  <a:txBody>
                    <a:bodyPr/>
                    <a:lstStyle/>
                    <a:p>
                      <a:pPr algn="ctr" fontAlgn="ctr"/>
                      <a:r>
                        <a:rPr lang="en-US" sz="1200" b="1" i="0" u="none" strike="noStrike">
                          <a:solidFill>
                            <a:srgbClr val="000000"/>
                          </a:solidFill>
                          <a:effectLst/>
                          <a:latin typeface="Calibri" panose="020F0502020204030204" pitchFamily="34" charset="0"/>
                        </a:rPr>
                        <a:t>Formations</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5485124"/>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Professionnels formés</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186922580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531053636"/>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7030A0"/>
                          </a:solidFill>
                          <a:effectLst/>
                          <a:latin typeface="Calibri" panose="020F0502020204030204" pitchFamily="34" charset="0"/>
                        </a:rPr>
                        <a:t>Le médecin coordonnateur est-il associé au plan de formation ?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ctr" fontAlgn="ctr"/>
                      <a:r>
                        <a:rPr lang="fr-FR" sz="800" b="0" i="0" u="none" strike="noStrike">
                          <a:solidFill>
                            <a:srgbClr val="000000"/>
                          </a:solidFill>
                          <a:effectLst/>
                          <a:latin typeface="Calibri" panose="020F0502020204030204" pitchFamily="34" charset="0"/>
                        </a:rPr>
                        <a:t>IDE ayant suivi une formation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04453520"/>
                  </a:ext>
                </a:extLst>
              </a:tr>
              <a:tr h="33096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L’IDEC a-t-il suivi une formation au cours de l’année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ctr" fontAlgn="ctr"/>
                      <a:r>
                        <a:rPr lang="fr-FR" sz="800" b="0" i="0" u="none" strike="noStrike">
                          <a:solidFill>
                            <a:srgbClr val="000000"/>
                          </a:solidFill>
                          <a:effectLst/>
                          <a:latin typeface="Calibri" panose="020F0502020204030204" pitchFamily="34" charset="0"/>
                        </a:rPr>
                        <a:t>AS ayant suivi une formation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0255745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382436154"/>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863740045"/>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Programme de formation</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947167208"/>
                  </a:ext>
                </a:extLst>
              </a:tr>
              <a:tr h="302445">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fr-FR" sz="800" b="0" i="0" u="none" strike="noStrike">
                          <a:solidFill>
                            <a:srgbClr val="000000"/>
                          </a:solidFill>
                          <a:effectLst/>
                          <a:latin typeface="Calibri" panose="020F0502020204030204" pitchFamily="34" charset="0"/>
                        </a:rPr>
                        <a:t>Nombre de professionnels formés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920912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Bientraitance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7410319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Douleur / soins palliatifs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5231058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Prévention dénutrition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1536237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Prise en charge des troubles cognitifs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02404641"/>
                  </a:ext>
                </a:extLst>
              </a:tr>
              <a:tr h="298677">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Prise en charge non médicamenteuse des troubles du comportement</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00066261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Prévention du risque infectieux</a:t>
                      </a:r>
                      <a:r>
                        <a:rPr lang="en-US" sz="700" b="0" i="0" u="none" strike="noStrike">
                          <a:solidFill>
                            <a:srgbClr val="000000"/>
                          </a:solidFill>
                          <a:effectLst/>
                          <a:latin typeface="Calibri" panose="020F0502020204030204" pitchFamily="34" charset="0"/>
                        </a:rPr>
                        <a:t> </a:t>
                      </a: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2104178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Prévention du risque suicidaire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42782790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563022480"/>
                  </a:ext>
                </a:extLst>
              </a:tr>
              <a:tr h="224950">
                <a:tc gridSpan="13">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6567212"/>
                  </a:ext>
                </a:extLst>
              </a:tr>
            </a:tbl>
          </a:graphicData>
        </a:graphic>
      </p:graphicFrame>
      <p:sp>
        <p:nvSpPr>
          <p:cNvPr id="2" name="Espace réservé du numéro de diapositive 3">
            <a:extLst>
              <a:ext uri="{FF2B5EF4-FFF2-40B4-BE49-F238E27FC236}">
                <a16:creationId xmlns:a16="http://schemas.microsoft.com/office/drawing/2014/main" id="{4098E721-0135-2361-5530-0F14281ADB3F}"/>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46</a:t>
            </a:fld>
            <a:endParaRPr lang="en-US"/>
          </a:p>
        </p:txBody>
      </p:sp>
      <p:grpSp>
        <p:nvGrpSpPr>
          <p:cNvPr id="3" name="Groupe 2">
            <a:extLst>
              <a:ext uri="{FF2B5EF4-FFF2-40B4-BE49-F238E27FC236}">
                <a16:creationId xmlns:a16="http://schemas.microsoft.com/office/drawing/2014/main" id="{C32E190D-5A3C-B19D-EB9C-D82018597DF8}"/>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9C18BE0B-17B3-3F88-CCA7-8BE5421114F8}"/>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91DA342D-13D4-E089-0C77-FABEB178B1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1" name="Oval 5">
            <a:extLst>
              <a:ext uri="{FF2B5EF4-FFF2-40B4-BE49-F238E27FC236}">
                <a16:creationId xmlns:a16="http://schemas.microsoft.com/office/drawing/2014/main" id="{97F36207-BA8B-2D91-297B-83D3C2889F29}"/>
              </a:ext>
            </a:extLst>
          </p:cNvPr>
          <p:cNvSpPr/>
          <p:nvPr/>
        </p:nvSpPr>
        <p:spPr>
          <a:xfrm>
            <a:off x="2222830" y="517357"/>
            <a:ext cx="429025" cy="3736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9924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240F8-B333-6393-496F-E045A294D60C}"/>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3507BC7D-6524-E151-E979-753287517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2D24716-6B2D-0F8E-F5CD-2C286BF28A6C}"/>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graphicFrame>
        <p:nvGraphicFramePr>
          <p:cNvPr id="5" name="Tableau 4">
            <a:extLst>
              <a:ext uri="{FF2B5EF4-FFF2-40B4-BE49-F238E27FC236}">
                <a16:creationId xmlns:a16="http://schemas.microsoft.com/office/drawing/2014/main" id="{7CFD991E-5AC2-594E-D67F-FB3A14E14296}"/>
              </a:ext>
            </a:extLst>
          </p:cNvPr>
          <p:cNvGraphicFramePr>
            <a:graphicFrameLocks noGrp="1"/>
          </p:cNvGraphicFramePr>
          <p:nvPr>
            <p:extLst>
              <p:ext uri="{D42A27DB-BD31-4B8C-83A1-F6EECF244321}">
                <p14:modId xmlns:p14="http://schemas.microsoft.com/office/powerpoint/2010/main" val="566409505"/>
              </p:ext>
            </p:extLst>
          </p:nvPr>
        </p:nvGraphicFramePr>
        <p:xfrm>
          <a:off x="152403" y="1291769"/>
          <a:ext cx="1284571" cy="14859088"/>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8779">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2952">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2952">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8779">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2952">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8779">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8779">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8779">
                <a:tc>
                  <a:txBody>
                    <a:bodyPr/>
                    <a:lstStyle/>
                    <a:p>
                      <a:pPr algn="ctr"/>
                      <a:r>
                        <a:rPr lang="fr-FR" sz="1300"/>
                        <a:t>Formations</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8779">
                <a:tc>
                  <a:txBody>
                    <a:bodyPr/>
                    <a:lstStyle/>
                    <a:p>
                      <a:pPr algn="ctr"/>
                      <a:r>
                        <a:rPr lang="fr-FR" sz="1300" b="1"/>
                        <a:t>Ressources humaines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7069986"/>
                  </a:ext>
                </a:extLst>
              </a:tr>
              <a:tr h="1218779">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8779">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DC069007-E1BC-4D6F-FF31-EF00EDC2392A}"/>
              </a:ext>
            </a:extLst>
          </p:cNvPr>
          <p:cNvGraphicFramePr>
            <a:graphicFrameLocks noGrp="1"/>
          </p:cNvGraphicFramePr>
          <p:nvPr>
            <p:extLst>
              <p:ext uri="{D42A27DB-BD31-4B8C-83A1-F6EECF244321}">
                <p14:modId xmlns:p14="http://schemas.microsoft.com/office/powerpoint/2010/main" val="959899026"/>
              </p:ext>
            </p:extLst>
          </p:nvPr>
        </p:nvGraphicFramePr>
        <p:xfrm>
          <a:off x="2025861" y="1291769"/>
          <a:ext cx="9560950" cy="9672310"/>
        </p:xfrm>
        <a:graphic>
          <a:graphicData uri="http://schemas.openxmlformats.org/drawingml/2006/table">
            <a:tbl>
              <a:tblPr/>
              <a:tblGrid>
                <a:gridCol w="103039">
                  <a:extLst>
                    <a:ext uri="{9D8B030D-6E8A-4147-A177-3AD203B41FA5}">
                      <a16:colId xmlns:a16="http://schemas.microsoft.com/office/drawing/2014/main" val="3698629639"/>
                    </a:ext>
                  </a:extLst>
                </a:gridCol>
                <a:gridCol w="59654">
                  <a:extLst>
                    <a:ext uri="{9D8B030D-6E8A-4147-A177-3AD203B41FA5}">
                      <a16:colId xmlns:a16="http://schemas.microsoft.com/office/drawing/2014/main" val="601869174"/>
                    </a:ext>
                  </a:extLst>
                </a:gridCol>
                <a:gridCol w="3015252">
                  <a:extLst>
                    <a:ext uri="{9D8B030D-6E8A-4147-A177-3AD203B41FA5}">
                      <a16:colId xmlns:a16="http://schemas.microsoft.com/office/drawing/2014/main" val="4288410467"/>
                    </a:ext>
                  </a:extLst>
                </a:gridCol>
                <a:gridCol w="889391">
                  <a:extLst>
                    <a:ext uri="{9D8B030D-6E8A-4147-A177-3AD203B41FA5}">
                      <a16:colId xmlns:a16="http://schemas.microsoft.com/office/drawing/2014/main" val="1162945578"/>
                    </a:ext>
                  </a:extLst>
                </a:gridCol>
                <a:gridCol w="889391">
                  <a:extLst>
                    <a:ext uri="{9D8B030D-6E8A-4147-A177-3AD203B41FA5}">
                      <a16:colId xmlns:a16="http://schemas.microsoft.com/office/drawing/2014/main" val="2896322305"/>
                    </a:ext>
                  </a:extLst>
                </a:gridCol>
                <a:gridCol w="889391">
                  <a:extLst>
                    <a:ext uri="{9D8B030D-6E8A-4147-A177-3AD203B41FA5}">
                      <a16:colId xmlns:a16="http://schemas.microsoft.com/office/drawing/2014/main" val="3909069836"/>
                    </a:ext>
                  </a:extLst>
                </a:gridCol>
                <a:gridCol w="889391">
                  <a:extLst>
                    <a:ext uri="{9D8B030D-6E8A-4147-A177-3AD203B41FA5}">
                      <a16:colId xmlns:a16="http://schemas.microsoft.com/office/drawing/2014/main" val="2480083986"/>
                    </a:ext>
                  </a:extLst>
                </a:gridCol>
                <a:gridCol w="889391">
                  <a:extLst>
                    <a:ext uri="{9D8B030D-6E8A-4147-A177-3AD203B41FA5}">
                      <a16:colId xmlns:a16="http://schemas.microsoft.com/office/drawing/2014/main" val="502634705"/>
                    </a:ext>
                  </a:extLst>
                </a:gridCol>
                <a:gridCol w="591119">
                  <a:extLst>
                    <a:ext uri="{9D8B030D-6E8A-4147-A177-3AD203B41FA5}">
                      <a16:colId xmlns:a16="http://schemas.microsoft.com/office/drawing/2014/main" val="1579969670"/>
                    </a:ext>
                  </a:extLst>
                </a:gridCol>
                <a:gridCol w="591119">
                  <a:extLst>
                    <a:ext uri="{9D8B030D-6E8A-4147-A177-3AD203B41FA5}">
                      <a16:colId xmlns:a16="http://schemas.microsoft.com/office/drawing/2014/main" val="3659614563"/>
                    </a:ext>
                  </a:extLst>
                </a:gridCol>
                <a:gridCol w="591119">
                  <a:extLst>
                    <a:ext uri="{9D8B030D-6E8A-4147-A177-3AD203B41FA5}">
                      <a16:colId xmlns:a16="http://schemas.microsoft.com/office/drawing/2014/main" val="426189356"/>
                    </a:ext>
                  </a:extLst>
                </a:gridCol>
                <a:gridCol w="59654">
                  <a:extLst>
                    <a:ext uri="{9D8B030D-6E8A-4147-A177-3AD203B41FA5}">
                      <a16:colId xmlns:a16="http://schemas.microsoft.com/office/drawing/2014/main" val="3222251854"/>
                    </a:ext>
                  </a:extLst>
                </a:gridCol>
                <a:gridCol w="103039">
                  <a:extLst>
                    <a:ext uri="{9D8B030D-6E8A-4147-A177-3AD203B41FA5}">
                      <a16:colId xmlns:a16="http://schemas.microsoft.com/office/drawing/2014/main" val="1580646309"/>
                    </a:ext>
                  </a:extLst>
                </a:gridCol>
              </a:tblGrid>
              <a:tr h="193422">
                <a:tc gridSpan="13">
                  <a:txBody>
                    <a:bodyPr/>
                    <a:lstStyle/>
                    <a:p>
                      <a:pPr algn="ctr" fontAlgn="ctr"/>
                      <a:r>
                        <a:rPr lang="fr-FR" sz="1100" b="1" i="0" u="none" strike="noStrike">
                          <a:solidFill>
                            <a:srgbClr val="000000"/>
                          </a:solidFill>
                          <a:effectLst/>
                          <a:latin typeface="Calibri" panose="020F0502020204030204" pitchFamily="34" charset="0"/>
                        </a:rPr>
                        <a:t>Ressources humaines (au 31 décembre de l’année civile)</a:t>
                      </a:r>
                    </a:p>
                  </a:txBody>
                  <a:tcPr marL="4893" marR="4893" marT="4893" marB="35230"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2892177"/>
                  </a:ext>
                </a:extLst>
              </a:tr>
              <a:tr h="223893">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900" b="1" i="0" u="none" strike="noStrike">
                          <a:solidFill>
                            <a:srgbClr val="000000"/>
                          </a:solidFill>
                          <a:effectLst/>
                          <a:latin typeface="Calibri" panose="020F0502020204030204" pitchFamily="34" charset="0"/>
                        </a:rPr>
                        <a:t>Médecin coordonnateur</a:t>
                      </a:r>
                    </a:p>
                  </a:txBody>
                  <a:tcPr marL="4893" marR="4893" marT="4893" marB="35230"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175450165"/>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ETP médecin coordonnateur</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39889337"/>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Qualification du médecin coordonnateur</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20952418"/>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Exerce une activité libérale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99012250"/>
                  </a:ext>
                </a:extLst>
              </a:tr>
              <a:tr h="211791">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Médecin traitant de résidents sur son activité libérale </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53055640"/>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Médecin traitant de résidents sur son activité salariée dédiée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24097257"/>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Médecin traitant de résidents sur son activité de coordination</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017707531"/>
                  </a:ext>
                </a:extLst>
              </a:tr>
              <a:tr h="205740">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Adhère à une association de médecins coordonnateurs </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35563466"/>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787459171"/>
                  </a:ext>
                </a:extLst>
              </a:tr>
              <a:tr h="150858">
                <a:tc gridSpan="3">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68135683"/>
                  </a:ext>
                </a:extLst>
              </a:tr>
              <a:tr h="223893">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900" b="1" i="0" u="none" strike="noStrike">
                          <a:solidFill>
                            <a:srgbClr val="000000"/>
                          </a:solidFill>
                          <a:effectLst/>
                          <a:latin typeface="Calibri" panose="020F0502020204030204" pitchFamily="34" charset="0"/>
                        </a:rPr>
                        <a:t>IDEC </a:t>
                      </a:r>
                    </a:p>
                  </a:txBody>
                  <a:tcPr marL="4893" marR="4893" marT="4893" marB="35230"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1227241072"/>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ETP IDEC</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4750546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Qualification de l’IDEC</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86171147"/>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Nombre d’IDEC ayant exercé au cours de l’année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15944172"/>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kern="1200">
                          <a:solidFill>
                            <a:srgbClr val="7030A0"/>
                          </a:solidFill>
                          <a:effectLst/>
                          <a:latin typeface="Calibri" panose="020F0502020204030204" pitchFamily="34" charset="0"/>
                          <a:ea typeface="Calibri" panose="020F0502020204030204" pitchFamily="34" charset="0"/>
                          <a:cs typeface="Calibri" panose="020F0502020204030204" pitchFamily="34" charset="0"/>
                        </a:rPr>
                        <a:t>Nombre de mois couverts par une présence IDEC (1)</a:t>
                      </a:r>
                      <a:endParaRPr lang="fr-FR" sz="800" b="0" i="0" u="none" strike="noStrike">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50063096"/>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2843095256"/>
                  </a:ext>
                </a:extLst>
              </a:tr>
              <a:tr h="150858">
                <a:tc gridSpan="2">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tc hMerge="1">
                  <a:txBody>
                    <a:bodyPr/>
                    <a:lstStyle/>
                    <a:p>
                      <a:endParaRPr lang="en-US"/>
                    </a:p>
                  </a:txBody>
                  <a:tcPr/>
                </a:tc>
                <a:tc gridSpan="9">
                  <a:txBody>
                    <a:bodyPr/>
                    <a:lstStyle/>
                    <a:p>
                      <a:pPr algn="ctr"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170192570"/>
                  </a:ext>
                </a:extLst>
              </a:tr>
              <a:tr h="223893">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fr-FR" sz="900" b="1" i="0" u="none" strike="noStrike">
                          <a:solidFill>
                            <a:srgbClr val="7030A0"/>
                          </a:solidFill>
                          <a:effectLst/>
                          <a:highlight>
                            <a:srgbClr val="FFFFFF"/>
                          </a:highlight>
                          <a:latin typeface="Calibri" panose="020F0502020204030204" pitchFamily="34" charset="0"/>
                        </a:rPr>
                        <a:t>Autres ressources médicales et paramédicales (2)</a:t>
                      </a:r>
                    </a:p>
                  </a:txBody>
                  <a:tcPr marL="4893" marR="4893" marT="4893" marB="35230"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166693749"/>
                  </a:ext>
                </a:extLst>
              </a:tr>
              <a:tr h="205740">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7030A0"/>
                          </a:solidFill>
                          <a:effectLst/>
                          <a:latin typeface="Calibri" panose="020F0502020204030204" pitchFamily="34" charset="0"/>
                        </a:rPr>
                        <a:t>Salariés (ETP) (3)</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highlight>
                            <a:srgbClr val="FFFFFF"/>
                          </a:highlight>
                          <a:latin typeface="Calibri" panose="020F0502020204030204" pitchFamily="34" charset="0"/>
                        </a:rPr>
                        <a:t>Salariés (4)</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Libéraux</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highlight>
                            <a:srgbClr val="FFFFFF"/>
                          </a:highlight>
                          <a:latin typeface="Calibri" panose="020F0502020204030204" pitchFamily="34" charset="0"/>
                        </a:rPr>
                        <a:t>Taux de rotation (5)</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Taux d’absentéisme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84768916"/>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Médecins traitants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81034699"/>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Infirmiers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38166283"/>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Infirmiers psy</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42717037"/>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Kinésithérapeutes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22154380"/>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Psychologue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48672726"/>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Ergothérapeute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90074743"/>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Psychomotricien</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98737893"/>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Orthophoniste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4821514"/>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Diététicienne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97993102"/>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Pédicure podologue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58033070"/>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AS non ASG</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49605784"/>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AS ASG</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46248628"/>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AMP</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800805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AES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84629026"/>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7030A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APA (activité physique adaptée) (6)</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17965449"/>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Dentiste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36542369"/>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Opticien</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9385962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Audio-prothésiste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84005548"/>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Art-thérapeute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7313472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Musico-thérapeute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95189283"/>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Animateurs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5716837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84071520"/>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78094638"/>
                  </a:ext>
                </a:extLst>
              </a:tr>
              <a:tr h="150858">
                <a:tc gridSpan="3">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096428206"/>
                  </a:ext>
                </a:extLst>
              </a:tr>
              <a:tr h="223893">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900" b="1" i="0" u="none" strike="noStrike">
                          <a:solidFill>
                            <a:srgbClr val="000000"/>
                          </a:solidFill>
                          <a:effectLst/>
                          <a:latin typeface="Calibri" panose="020F0502020204030204" pitchFamily="34" charset="0"/>
                        </a:rPr>
                        <a:t>IDE Nuit</a:t>
                      </a:r>
                    </a:p>
                  </a:txBody>
                  <a:tcPr marL="4893" marR="4893" marT="4893" marB="35230"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2971380075"/>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7030A0"/>
                          </a:solidFill>
                          <a:effectLst/>
                          <a:highlight>
                            <a:srgbClr val="FFFFFF"/>
                          </a:highlight>
                          <a:latin typeface="Calibri" panose="020F0502020204030204" pitchFamily="34" charset="0"/>
                        </a:rPr>
                        <a:t>Oui / Non (7)</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6712290"/>
                  </a:ext>
                </a:extLst>
              </a:tr>
              <a:tr h="150858">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IDE de nuit sur site en permanence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23427900"/>
                  </a:ext>
                </a:extLst>
              </a:tr>
              <a:tr h="150858">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IDE de nuit sur site partagé entre plusieurs EHPAD</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91608457"/>
                  </a:ext>
                </a:extLst>
              </a:tr>
              <a:tr h="150858">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IDE de nuit d’astreinte ou de garde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33384333"/>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noFill/>
                  </a:tcPr>
                </a:tc>
                <a:tc gridSpan="4">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a:noFill/>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31137191"/>
                  </a:ext>
                </a:extLst>
              </a:tr>
              <a:tr h="264363">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Si astreinte ou garde</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Au cours de l’année passée :</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69829104"/>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Appels de l’IDE de nuit</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41100230"/>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Interventions sur site de l’IDE de nuit</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5777290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Interventions à distance de l’IDE de nuit</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82006668"/>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2608369623"/>
                  </a:ext>
                </a:extLst>
              </a:tr>
              <a:tr h="193422">
                <a:tc gridSpan="13">
                  <a:txBody>
                    <a:bodyPr/>
                    <a:lstStyle/>
                    <a:p>
                      <a:pPr algn="ctr" fontAlgn="ctr"/>
                      <a:endParaRPr lang="en-US" sz="1100" b="1" i="0" u="none" strike="noStrike">
                        <a:solidFill>
                          <a:srgbClr val="000000"/>
                        </a:solidFill>
                        <a:effectLst/>
                        <a:latin typeface="Calibri" panose="020F0502020204030204" pitchFamily="34" charset="0"/>
                      </a:endParaRPr>
                    </a:p>
                  </a:txBody>
                  <a:tcPr marL="4893" marR="4893" marT="4893" marB="35230"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0410224"/>
                  </a:ext>
                </a:extLst>
              </a:tr>
            </a:tbl>
          </a:graphicData>
        </a:graphic>
      </p:graphicFrame>
      <p:sp>
        <p:nvSpPr>
          <p:cNvPr id="4" name="ZoneTexte 3">
            <a:extLst>
              <a:ext uri="{FF2B5EF4-FFF2-40B4-BE49-F238E27FC236}">
                <a16:creationId xmlns:a16="http://schemas.microsoft.com/office/drawing/2014/main" id="{86414826-6055-3929-2C9F-EF287E94ACC9}"/>
              </a:ext>
            </a:extLst>
          </p:cNvPr>
          <p:cNvSpPr txBox="1"/>
          <p:nvPr/>
        </p:nvSpPr>
        <p:spPr>
          <a:xfrm>
            <a:off x="1533525" y="10964079"/>
            <a:ext cx="10126693" cy="6631944"/>
          </a:xfrm>
          <a:prstGeom prst="rect">
            <a:avLst/>
          </a:prstGeom>
          <a:noFill/>
        </p:spPr>
        <p:txBody>
          <a:bodyPr wrap="square">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b="1">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IDEC »</a:t>
            </a:r>
          </a:p>
          <a:p>
            <a:pPr marL="285750" indent="-285750" fontAlgn="base">
              <a:lnSpc>
                <a:spcPts val="1275"/>
              </a:lnSpc>
              <a:buFont typeface="Arial" panose="020B0604020202020204" pitchFamily="34" charset="0"/>
              <a:buChar char="•"/>
            </a:pPr>
            <a:endParaRPr lang="fr-FR" sz="1300">
              <a:solidFill>
                <a:srgbClr val="000000"/>
              </a:solidFill>
            </a:endParaRPr>
          </a:p>
          <a:p>
            <a:pPr algn="l" fontAlgn="ctr"/>
            <a:r>
              <a:rPr lang="fr-FR" sz="1300" b="1" i="0" u="none" strike="noStrike">
                <a:effectLst/>
              </a:rPr>
              <a:t>(1) </a:t>
            </a:r>
            <a:r>
              <a:rPr lang="fr-FR" sz="1300" b="1" i="0">
                <a:solidFill>
                  <a:srgbClr val="000000"/>
                </a:solidFill>
                <a:effectLst/>
              </a:rPr>
              <a:t>Nombre de mois couverts par une présence IDEC </a:t>
            </a:r>
            <a:r>
              <a:rPr lang="fr-FR" sz="1300" i="0" u="none" strike="noStrike">
                <a:effectLst/>
              </a:rPr>
              <a:t>- </a:t>
            </a:r>
            <a:r>
              <a:rPr lang="fr-FR" sz="1300">
                <a:effectLst/>
              </a:rPr>
              <a:t>ou nombre de mois où une IDEC a été présente (s’il y a eu plusieurs IDEC dans l’année). Les données attendues concernent la population au 31/12.</a:t>
            </a:r>
          </a:p>
          <a:p>
            <a:pPr algn="l" fontAlgn="ctr"/>
            <a:endParaRPr lang="fr-FR" sz="1300"/>
          </a:p>
          <a:p>
            <a:pPr fontAlgn="ctr"/>
            <a:r>
              <a:rPr lang="fr-FR" sz="1300" b="1">
                <a:highlight>
                  <a:srgbClr val="FFFFFF"/>
                </a:highlight>
              </a:rPr>
              <a:t>(2) Professions </a:t>
            </a:r>
            <a:r>
              <a:rPr lang="fr-FR" sz="1300"/>
              <a:t>telles que définies dans le Code de la santé publique.</a:t>
            </a:r>
          </a:p>
          <a:p>
            <a:pPr fontAlgn="ctr"/>
            <a:endParaRPr lang="fr-FR" sz="1300" b="1" i="0" u="none" strike="noStrike">
              <a:effectLst/>
            </a:endParaRPr>
          </a:p>
          <a:p>
            <a:pPr algn="l" fontAlgn="ctr"/>
            <a:r>
              <a:rPr lang="fr-FR" sz="1300" b="1" i="0" u="none" strike="noStrike">
                <a:effectLst/>
              </a:rPr>
              <a:t>(3) Salariés (ETP) </a:t>
            </a:r>
            <a:r>
              <a:rPr lang="fr-FR" sz="1300" i="0" u="none" strike="noStrike">
                <a:effectLst/>
              </a:rPr>
              <a:t>– Ne compléter que  les cases blanches. Le remplissage des cases grisées se fait par intégration des données ERRD.</a:t>
            </a:r>
          </a:p>
          <a:p>
            <a:pPr algn="l" fontAlgn="ctr"/>
            <a:endParaRPr lang="fr-FR" sz="1300"/>
          </a:p>
          <a:p>
            <a:pPr fontAlgn="ctr"/>
            <a:r>
              <a:rPr lang="fr-FR" sz="1300" b="1" i="0" u="none" strike="noStrike">
                <a:effectLst/>
                <a:highlight>
                  <a:srgbClr val="FFFFFF"/>
                </a:highlight>
              </a:rPr>
              <a:t>(4) Salariés - </a:t>
            </a:r>
            <a:r>
              <a:rPr lang="fr-FR" sz="1300" i="0" u="none" strike="noStrike">
                <a:effectLst/>
              </a:rPr>
              <a:t>Nombre de professionnels salariés de l’établissement, quel que soit leur temps de travail.</a:t>
            </a:r>
          </a:p>
          <a:p>
            <a:pPr fontAlgn="ctr"/>
            <a:endParaRPr lang="fr-FR" sz="1300"/>
          </a:p>
          <a:p>
            <a:pPr fontAlgn="ctr"/>
            <a:r>
              <a:rPr lang="fr-FR" sz="1300" b="1" i="0" u="none" strike="noStrike">
                <a:effectLst/>
                <a:highlight>
                  <a:srgbClr val="FFFFFF"/>
                </a:highlight>
              </a:rPr>
              <a:t>(5) Taux de rotation </a:t>
            </a:r>
            <a:r>
              <a:rPr lang="fr-FR" sz="1300" i="0" u="none" strike="noStrike">
                <a:effectLst/>
                <a:highlight>
                  <a:srgbClr val="FFFFFF"/>
                </a:highlight>
              </a:rPr>
              <a:t>- </a:t>
            </a:r>
            <a:r>
              <a:rPr lang="fr-FR" sz="1300"/>
              <a:t>Cet indicateur permet d’estimer la stabilité des effectifs CDI ou titulaires ainsi que l’importance du renouvellement des équipes. Ainsi, plus le taux est élevé, plus le renouvellement des équipes a été important au cours de l’année. </a:t>
            </a:r>
          </a:p>
          <a:p>
            <a:pPr fontAlgn="ctr"/>
            <a:r>
              <a:rPr lang="fr-FR" sz="1300"/>
              <a:t>Numérateur : Somme du taux d’entrée et du taux de sortie </a:t>
            </a:r>
          </a:p>
          <a:p>
            <a:pPr marL="285750" indent="-285750" fontAlgn="ctr">
              <a:buFontTx/>
              <a:buChar char="-"/>
            </a:pPr>
            <a:r>
              <a:rPr lang="fr-FR" sz="1300"/>
              <a:t>Taux d’entrée : Nombre de recrutements au cours de l’année / Effectifs réels en nombre de personnes au 31/12/N-1 </a:t>
            </a:r>
          </a:p>
          <a:p>
            <a:pPr marL="285750" indent="-285750" fontAlgn="ctr">
              <a:buFontTx/>
              <a:buChar char="-"/>
            </a:pPr>
            <a:r>
              <a:rPr lang="fr-FR" sz="1300"/>
              <a:t>Taux de sortie : Nombre de départs dans l’année / Effectifs réels en nombre de personnes au 31/12/N-1 </a:t>
            </a:r>
          </a:p>
          <a:p>
            <a:pPr fontAlgn="ctr"/>
            <a:r>
              <a:rPr lang="fr-FR" sz="1300"/>
              <a:t>Dénominateur : 2 </a:t>
            </a:r>
          </a:p>
          <a:p>
            <a:pPr fontAlgn="ctr"/>
            <a:endParaRPr lang="fr-FR" sz="1300" b="1"/>
          </a:p>
          <a:p>
            <a:pPr fontAlgn="ctr"/>
            <a:r>
              <a:rPr lang="fr-FR" sz="1300" b="1"/>
              <a:t>(6) APA</a:t>
            </a:r>
            <a:r>
              <a:rPr lang="fr-FR" sz="1300"/>
              <a:t> – ce terme désigne les salariés éducateurs d’APA.</a:t>
            </a:r>
            <a:br>
              <a:rPr lang="fr-FR" sz="1300" i="0" u="none" strike="noStrike">
                <a:effectLst/>
              </a:rPr>
            </a:br>
            <a:endParaRPr lang="fr-FR" sz="1300" i="0" u="none" strike="noStrike">
              <a:effectLst/>
            </a:endParaRPr>
          </a:p>
          <a:p>
            <a:pPr marL="285750" indent="-285750" fontAlgn="ctr">
              <a:buFont typeface="Arial" panose="020B0604020202020204" pitchFamily="34" charset="0"/>
              <a:buChar char="•"/>
            </a:pPr>
            <a:r>
              <a:rPr lang="fr-FR" sz="1300" b="1">
                <a:solidFill>
                  <a:srgbClr val="000000"/>
                </a:solidFill>
              </a:rPr>
              <a:t>Tableau « IDE Nuit »</a:t>
            </a:r>
          </a:p>
          <a:p>
            <a:pPr marL="285750" indent="-285750" fontAlgn="ctr">
              <a:buFont typeface="Arial" panose="020B0604020202020204" pitchFamily="34" charset="0"/>
              <a:buChar char="•"/>
            </a:pPr>
            <a:endParaRPr lang="fr-FR" sz="1300" i="0" u="none" strike="noStrike">
              <a:effectLst/>
            </a:endParaRPr>
          </a:p>
          <a:p>
            <a:pPr fontAlgn="ctr"/>
            <a:r>
              <a:rPr lang="fr-FR" sz="1300" b="1">
                <a:highlight>
                  <a:srgbClr val="FFFFFF"/>
                </a:highlight>
              </a:rPr>
              <a:t>(7) Oui / Non </a:t>
            </a:r>
            <a:r>
              <a:rPr lang="fr-FR" sz="1300"/>
              <a:t>- Indiquer “Oui” pour chaque modalité d’organisation effectivement mise en place dans l’établissement au cours de l’année. Plusieurs modalités peuvent coexister.</a:t>
            </a:r>
          </a:p>
          <a:p>
            <a:pPr marL="342900" indent="-342900" algn="l" fontAlgn="ctr">
              <a:buAutoNum type="arabicParenBoth"/>
            </a:pPr>
            <a:endParaRPr lang="fr-FR" sz="1300">
              <a:effectLst/>
            </a:endParaRPr>
          </a:p>
          <a:p>
            <a:pPr algn="l" fontAlgn="ctr"/>
            <a:endParaRPr lang="fr-FR" sz="1300" b="1" i="0" u="none" strike="noStrike">
              <a:effectLst/>
            </a:endParaRPr>
          </a:p>
          <a:p>
            <a:pPr algn="l" fontAlgn="ctr"/>
            <a:endParaRPr lang="fr-FR" sz="1300" b="1" i="0" u="none" strike="noStrike">
              <a:effectLst/>
            </a:endParaRPr>
          </a:p>
          <a:p>
            <a:pPr fontAlgn="base">
              <a:lnSpc>
                <a:spcPts val="1275"/>
              </a:lnSpc>
            </a:pPr>
            <a:endParaRPr lang="fr-FR" sz="1300">
              <a:solidFill>
                <a:srgbClr val="000000"/>
              </a:solidFill>
              <a:latin typeface="Aptos" panose="020B0004020202020204" pitchFamily="34" charset="0"/>
            </a:endParaRPr>
          </a:p>
          <a:p>
            <a:pPr fontAlgn="base">
              <a:lnSpc>
                <a:spcPts val="1275"/>
              </a:lnSpc>
            </a:pPr>
            <a:endParaRPr lang="fr-FR" sz="1300">
              <a:solidFill>
                <a:srgbClr val="000000"/>
              </a:solidFill>
              <a:latin typeface="Aptos" panose="020B0004020202020204" pitchFamily="34" charset="0"/>
            </a:endParaRPr>
          </a:p>
          <a:p>
            <a:pPr algn="just" fontAlgn="base">
              <a:lnSpc>
                <a:spcPts val="1275"/>
              </a:lnSpc>
            </a:pPr>
            <a:endParaRPr lang="fr-FR" sz="1300">
              <a:solidFill>
                <a:srgbClr val="000000"/>
              </a:solidFill>
            </a:endParaRPr>
          </a:p>
        </p:txBody>
      </p:sp>
      <p:sp>
        <p:nvSpPr>
          <p:cNvPr id="3" name="Espace réservé du numéro de diapositive 3">
            <a:extLst>
              <a:ext uri="{FF2B5EF4-FFF2-40B4-BE49-F238E27FC236}">
                <a16:creationId xmlns:a16="http://schemas.microsoft.com/office/drawing/2014/main" id="{031271CF-6D59-0DE9-F7BD-88BFA08E0FA3}"/>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47</a:t>
            </a:fld>
            <a:endParaRPr lang="en-US"/>
          </a:p>
        </p:txBody>
      </p:sp>
      <p:grpSp>
        <p:nvGrpSpPr>
          <p:cNvPr id="6" name="Groupe 5">
            <a:extLst>
              <a:ext uri="{FF2B5EF4-FFF2-40B4-BE49-F238E27FC236}">
                <a16:creationId xmlns:a16="http://schemas.microsoft.com/office/drawing/2014/main" id="{77441FF8-DC86-89F9-3143-D92341215E8C}"/>
              </a:ext>
            </a:extLst>
          </p:cNvPr>
          <p:cNvGrpSpPr/>
          <p:nvPr/>
        </p:nvGrpSpPr>
        <p:grpSpPr>
          <a:xfrm>
            <a:off x="11449288" y="317210"/>
            <a:ext cx="421861" cy="419762"/>
            <a:chOff x="11231752" y="95107"/>
            <a:chExt cx="825500" cy="812800"/>
          </a:xfrm>
        </p:grpSpPr>
        <p:sp>
          <p:nvSpPr>
            <p:cNvPr id="12" name="Ellipse 11">
              <a:extLst>
                <a:ext uri="{FF2B5EF4-FFF2-40B4-BE49-F238E27FC236}">
                  <a16:creationId xmlns:a16="http://schemas.microsoft.com/office/drawing/2014/main" id="{FBC5D185-AA02-21EA-7D1A-25DB95485710}"/>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F085B575-C6B8-85A5-B6F1-8CBE421DCF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810584118"/>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240F8-B333-6393-496F-E045A294D60C}"/>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3507BC7D-6524-E151-E979-753287517A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2D24716-6B2D-0F8E-F5CD-2C286BF28A6C}"/>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graphicFrame>
        <p:nvGraphicFramePr>
          <p:cNvPr id="5" name="Tableau 4">
            <a:extLst>
              <a:ext uri="{FF2B5EF4-FFF2-40B4-BE49-F238E27FC236}">
                <a16:creationId xmlns:a16="http://schemas.microsoft.com/office/drawing/2014/main" id="{7CFD991E-5AC2-594E-D67F-FB3A14E14296}"/>
              </a:ext>
            </a:extLst>
          </p:cNvPr>
          <p:cNvGraphicFramePr>
            <a:graphicFrameLocks noGrp="1"/>
          </p:cNvGraphicFramePr>
          <p:nvPr>
            <p:extLst>
              <p:ext uri="{D42A27DB-BD31-4B8C-83A1-F6EECF244321}">
                <p14:modId xmlns:p14="http://schemas.microsoft.com/office/powerpoint/2010/main" val="566409505"/>
              </p:ext>
            </p:extLst>
          </p:nvPr>
        </p:nvGraphicFramePr>
        <p:xfrm>
          <a:off x="152403" y="1291769"/>
          <a:ext cx="1284571" cy="14859088"/>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8779">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2952">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2952">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8779">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2952">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8779">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8779">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8779">
                <a:tc>
                  <a:txBody>
                    <a:bodyPr/>
                    <a:lstStyle/>
                    <a:p>
                      <a:pPr algn="ctr"/>
                      <a:r>
                        <a:rPr lang="fr-FR" sz="1300"/>
                        <a:t>Formations</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8779">
                <a:tc>
                  <a:txBody>
                    <a:bodyPr/>
                    <a:lstStyle/>
                    <a:p>
                      <a:pPr algn="ctr"/>
                      <a:r>
                        <a:rPr lang="fr-FR" sz="1300" b="1"/>
                        <a:t>Ressources humaines </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7069986"/>
                  </a:ext>
                </a:extLst>
              </a:tr>
              <a:tr h="1218779">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8779">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DC069007-E1BC-4D6F-FF31-EF00EDC2392A}"/>
              </a:ext>
            </a:extLst>
          </p:cNvPr>
          <p:cNvGraphicFramePr>
            <a:graphicFrameLocks noGrp="1"/>
          </p:cNvGraphicFramePr>
          <p:nvPr>
            <p:extLst>
              <p:ext uri="{D42A27DB-BD31-4B8C-83A1-F6EECF244321}">
                <p14:modId xmlns:p14="http://schemas.microsoft.com/office/powerpoint/2010/main" val="959899026"/>
              </p:ext>
            </p:extLst>
          </p:nvPr>
        </p:nvGraphicFramePr>
        <p:xfrm>
          <a:off x="2025861" y="1291769"/>
          <a:ext cx="9560950" cy="9672310"/>
        </p:xfrm>
        <a:graphic>
          <a:graphicData uri="http://schemas.openxmlformats.org/drawingml/2006/table">
            <a:tbl>
              <a:tblPr/>
              <a:tblGrid>
                <a:gridCol w="103039">
                  <a:extLst>
                    <a:ext uri="{9D8B030D-6E8A-4147-A177-3AD203B41FA5}">
                      <a16:colId xmlns:a16="http://schemas.microsoft.com/office/drawing/2014/main" val="3698629639"/>
                    </a:ext>
                  </a:extLst>
                </a:gridCol>
                <a:gridCol w="59654">
                  <a:extLst>
                    <a:ext uri="{9D8B030D-6E8A-4147-A177-3AD203B41FA5}">
                      <a16:colId xmlns:a16="http://schemas.microsoft.com/office/drawing/2014/main" val="601869174"/>
                    </a:ext>
                  </a:extLst>
                </a:gridCol>
                <a:gridCol w="3015252">
                  <a:extLst>
                    <a:ext uri="{9D8B030D-6E8A-4147-A177-3AD203B41FA5}">
                      <a16:colId xmlns:a16="http://schemas.microsoft.com/office/drawing/2014/main" val="4288410467"/>
                    </a:ext>
                  </a:extLst>
                </a:gridCol>
                <a:gridCol w="889391">
                  <a:extLst>
                    <a:ext uri="{9D8B030D-6E8A-4147-A177-3AD203B41FA5}">
                      <a16:colId xmlns:a16="http://schemas.microsoft.com/office/drawing/2014/main" val="1162945578"/>
                    </a:ext>
                  </a:extLst>
                </a:gridCol>
                <a:gridCol w="889391">
                  <a:extLst>
                    <a:ext uri="{9D8B030D-6E8A-4147-A177-3AD203B41FA5}">
                      <a16:colId xmlns:a16="http://schemas.microsoft.com/office/drawing/2014/main" val="2896322305"/>
                    </a:ext>
                  </a:extLst>
                </a:gridCol>
                <a:gridCol w="889391">
                  <a:extLst>
                    <a:ext uri="{9D8B030D-6E8A-4147-A177-3AD203B41FA5}">
                      <a16:colId xmlns:a16="http://schemas.microsoft.com/office/drawing/2014/main" val="3909069836"/>
                    </a:ext>
                  </a:extLst>
                </a:gridCol>
                <a:gridCol w="889391">
                  <a:extLst>
                    <a:ext uri="{9D8B030D-6E8A-4147-A177-3AD203B41FA5}">
                      <a16:colId xmlns:a16="http://schemas.microsoft.com/office/drawing/2014/main" val="2480083986"/>
                    </a:ext>
                  </a:extLst>
                </a:gridCol>
                <a:gridCol w="889391">
                  <a:extLst>
                    <a:ext uri="{9D8B030D-6E8A-4147-A177-3AD203B41FA5}">
                      <a16:colId xmlns:a16="http://schemas.microsoft.com/office/drawing/2014/main" val="502634705"/>
                    </a:ext>
                  </a:extLst>
                </a:gridCol>
                <a:gridCol w="591119">
                  <a:extLst>
                    <a:ext uri="{9D8B030D-6E8A-4147-A177-3AD203B41FA5}">
                      <a16:colId xmlns:a16="http://schemas.microsoft.com/office/drawing/2014/main" val="1579969670"/>
                    </a:ext>
                  </a:extLst>
                </a:gridCol>
                <a:gridCol w="591119">
                  <a:extLst>
                    <a:ext uri="{9D8B030D-6E8A-4147-A177-3AD203B41FA5}">
                      <a16:colId xmlns:a16="http://schemas.microsoft.com/office/drawing/2014/main" val="3659614563"/>
                    </a:ext>
                  </a:extLst>
                </a:gridCol>
                <a:gridCol w="591119">
                  <a:extLst>
                    <a:ext uri="{9D8B030D-6E8A-4147-A177-3AD203B41FA5}">
                      <a16:colId xmlns:a16="http://schemas.microsoft.com/office/drawing/2014/main" val="426189356"/>
                    </a:ext>
                  </a:extLst>
                </a:gridCol>
                <a:gridCol w="59654">
                  <a:extLst>
                    <a:ext uri="{9D8B030D-6E8A-4147-A177-3AD203B41FA5}">
                      <a16:colId xmlns:a16="http://schemas.microsoft.com/office/drawing/2014/main" val="3222251854"/>
                    </a:ext>
                  </a:extLst>
                </a:gridCol>
                <a:gridCol w="103039">
                  <a:extLst>
                    <a:ext uri="{9D8B030D-6E8A-4147-A177-3AD203B41FA5}">
                      <a16:colId xmlns:a16="http://schemas.microsoft.com/office/drawing/2014/main" val="1580646309"/>
                    </a:ext>
                  </a:extLst>
                </a:gridCol>
              </a:tblGrid>
              <a:tr h="193422">
                <a:tc gridSpan="13">
                  <a:txBody>
                    <a:bodyPr/>
                    <a:lstStyle/>
                    <a:p>
                      <a:pPr algn="ctr" fontAlgn="ctr"/>
                      <a:r>
                        <a:rPr lang="fr-FR" sz="1100" b="1" i="0" u="none" strike="noStrike">
                          <a:solidFill>
                            <a:srgbClr val="000000"/>
                          </a:solidFill>
                          <a:effectLst/>
                          <a:latin typeface="Calibri" panose="020F0502020204030204" pitchFamily="34" charset="0"/>
                        </a:rPr>
                        <a:t>Ressources humaines (au 31 décembre de l’année civile)</a:t>
                      </a:r>
                    </a:p>
                  </a:txBody>
                  <a:tcPr marL="4893" marR="4893" marT="4893" marB="35230"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2892177"/>
                  </a:ext>
                </a:extLst>
              </a:tr>
              <a:tr h="223893">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900" b="1" i="0" u="none" strike="noStrike">
                          <a:solidFill>
                            <a:srgbClr val="000000"/>
                          </a:solidFill>
                          <a:effectLst/>
                          <a:latin typeface="Calibri" panose="020F0502020204030204" pitchFamily="34" charset="0"/>
                        </a:rPr>
                        <a:t>Médecin coordonnateur</a:t>
                      </a:r>
                    </a:p>
                  </a:txBody>
                  <a:tcPr marL="4893" marR="4893" marT="4893" marB="35230"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175450165"/>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ETP médecin coordonnateur</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639889337"/>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Qualification du médecin coordonnateur</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20952418"/>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Exerce une activité libérale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399012250"/>
                  </a:ext>
                </a:extLst>
              </a:tr>
              <a:tr h="211791">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Médecin traitant de résidents sur son activité libérale </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53055640"/>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Médecin traitant de résidents sur son activité salariée dédiée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24097257"/>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Médecin traitant de résidents sur son activité de coordination</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017707531"/>
                  </a:ext>
                </a:extLst>
              </a:tr>
              <a:tr h="205740">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Adhère à une association de médecins coordonnateurs </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35563466"/>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787459171"/>
                  </a:ext>
                </a:extLst>
              </a:tr>
              <a:tr h="150858">
                <a:tc gridSpan="3">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chemeClr val="accent6">
                        <a:lumMod val="20000"/>
                        <a:lumOff val="8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68135683"/>
                  </a:ext>
                </a:extLst>
              </a:tr>
              <a:tr h="223893">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900" b="1" i="0" u="none" strike="noStrike">
                          <a:solidFill>
                            <a:srgbClr val="000000"/>
                          </a:solidFill>
                          <a:effectLst/>
                          <a:latin typeface="Calibri" panose="020F0502020204030204" pitchFamily="34" charset="0"/>
                        </a:rPr>
                        <a:t>IDEC </a:t>
                      </a:r>
                    </a:p>
                  </a:txBody>
                  <a:tcPr marL="4893" marR="4893" marT="4893" marB="35230"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1227241072"/>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ETP IDEC</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4750546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Qualification de l’IDEC</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86171147"/>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Nombre d’IDEC ayant exercé au cours de l’année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15944172"/>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kern="1200">
                          <a:solidFill>
                            <a:srgbClr val="7030A0"/>
                          </a:solidFill>
                          <a:effectLst/>
                          <a:latin typeface="Calibri" panose="020F0502020204030204" pitchFamily="34" charset="0"/>
                          <a:ea typeface="Calibri" panose="020F0502020204030204" pitchFamily="34" charset="0"/>
                          <a:cs typeface="Calibri" panose="020F0502020204030204" pitchFamily="34" charset="0"/>
                        </a:rPr>
                        <a:t>Nombre de mois couverts par une présence IDEC (1)</a:t>
                      </a:r>
                      <a:endParaRPr lang="fr-FR" sz="800" b="0" i="0" u="none" strike="noStrike">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50063096"/>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2843095256"/>
                  </a:ext>
                </a:extLst>
              </a:tr>
              <a:tr h="150858">
                <a:tc gridSpan="2">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tc hMerge="1">
                  <a:txBody>
                    <a:bodyPr/>
                    <a:lstStyle/>
                    <a:p>
                      <a:endParaRPr lang="en-US"/>
                    </a:p>
                  </a:txBody>
                  <a:tcPr/>
                </a:tc>
                <a:tc gridSpan="9">
                  <a:txBody>
                    <a:bodyPr/>
                    <a:lstStyle/>
                    <a:p>
                      <a:pPr algn="ctr"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4170192570"/>
                  </a:ext>
                </a:extLst>
              </a:tr>
              <a:tr h="223893">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fr-FR" sz="900" b="1" i="0" u="none" strike="noStrike">
                          <a:solidFill>
                            <a:srgbClr val="7030A0"/>
                          </a:solidFill>
                          <a:effectLst/>
                          <a:highlight>
                            <a:srgbClr val="FFFFFF"/>
                          </a:highlight>
                          <a:latin typeface="Calibri" panose="020F0502020204030204" pitchFamily="34" charset="0"/>
                        </a:rPr>
                        <a:t>Autres ressources médicales et paramédicales (2)</a:t>
                      </a:r>
                    </a:p>
                  </a:txBody>
                  <a:tcPr marL="4893" marR="4893" marT="4893" marB="35230"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166693749"/>
                  </a:ext>
                </a:extLst>
              </a:tr>
              <a:tr h="205740">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7030A0"/>
                          </a:solidFill>
                          <a:effectLst/>
                          <a:latin typeface="Calibri" panose="020F0502020204030204" pitchFamily="34" charset="0"/>
                        </a:rPr>
                        <a:t>Salariés (ETP) (3)</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highlight>
                            <a:srgbClr val="FFFFFF"/>
                          </a:highlight>
                          <a:latin typeface="Calibri" panose="020F0502020204030204" pitchFamily="34" charset="0"/>
                        </a:rPr>
                        <a:t>Salariés (4)</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Libéraux</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7030A0"/>
                          </a:solidFill>
                          <a:effectLst/>
                          <a:highlight>
                            <a:srgbClr val="FFFFFF"/>
                          </a:highlight>
                          <a:latin typeface="Calibri" panose="020F0502020204030204" pitchFamily="34" charset="0"/>
                        </a:rPr>
                        <a:t>Taux de rotation (5)</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800" b="0" i="0" u="none" strike="noStrike">
                          <a:solidFill>
                            <a:srgbClr val="000000"/>
                          </a:solidFill>
                          <a:effectLst/>
                          <a:latin typeface="Calibri" panose="020F0502020204030204" pitchFamily="34" charset="0"/>
                        </a:rPr>
                        <a:t>Taux d’absentéisme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84768916"/>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Médecins traitants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81034699"/>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Infirmiers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838166283"/>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Infirmiers psy</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542717037"/>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Kinésithérapeutes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22154380"/>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Psychologue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48672726"/>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Ergothérapeute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90074743"/>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Psychomotricien</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98737893"/>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Orthophoniste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24821514"/>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Diététicienne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97993102"/>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Pédicure podologue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58033070"/>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AS non ASG</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49605784"/>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AS ASG</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46248628"/>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AMP</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800805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AES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84629026"/>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7030A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APA (activité physique adaptée) (6)</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617965449"/>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Dentiste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36542369"/>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Opticien</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9385962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Audio-prothésiste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684005548"/>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Art-thérapeute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97313472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Musico-thérapeute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95189283"/>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Animateurs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15716837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Autres</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84071520"/>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78094638"/>
                  </a:ext>
                </a:extLst>
              </a:tr>
              <a:tr h="150858">
                <a:tc gridSpan="3">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096428206"/>
                  </a:ext>
                </a:extLst>
              </a:tr>
              <a:tr h="223893">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900" b="1" i="0" u="none" strike="noStrike">
                          <a:solidFill>
                            <a:srgbClr val="000000"/>
                          </a:solidFill>
                          <a:effectLst/>
                          <a:latin typeface="Calibri" panose="020F0502020204030204" pitchFamily="34" charset="0"/>
                        </a:rPr>
                        <a:t>IDE Nuit</a:t>
                      </a:r>
                    </a:p>
                  </a:txBody>
                  <a:tcPr marL="4893" marR="4893" marT="4893" marB="35230"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2971380075"/>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7030A0"/>
                          </a:solidFill>
                          <a:effectLst/>
                          <a:highlight>
                            <a:srgbClr val="FFFFFF"/>
                          </a:highlight>
                          <a:latin typeface="Calibri" panose="020F0502020204030204" pitchFamily="34" charset="0"/>
                        </a:rPr>
                        <a:t>Oui / Non (7)</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6712290"/>
                  </a:ext>
                </a:extLst>
              </a:tr>
              <a:tr h="150858">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IDE de nuit sur site en permanence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823427900"/>
                  </a:ext>
                </a:extLst>
              </a:tr>
              <a:tr h="150858">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IDE de nuit sur site partagé entre plusieurs EHPAD</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91608457"/>
                  </a:ext>
                </a:extLst>
              </a:tr>
              <a:tr h="150858">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highlight>
                          <a:srgbClr val="FFFF00"/>
                        </a:highligh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IDE de nuit d’astreinte ou de garde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33384333"/>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noFill/>
                  </a:tcPr>
                </a:tc>
                <a:tc gridSpan="4">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a:noFill/>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31137191"/>
                  </a:ext>
                </a:extLst>
              </a:tr>
              <a:tr h="264363">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Si astreinte ou garde</a:t>
                      </a:r>
                      <a:br>
                        <a:rPr lang="fr-FR" sz="800" b="0" i="0" u="none" strike="noStrike">
                          <a:solidFill>
                            <a:srgbClr val="000000"/>
                          </a:solidFill>
                          <a:effectLst/>
                          <a:latin typeface="Calibri" panose="020F0502020204030204" pitchFamily="34" charset="0"/>
                        </a:rPr>
                      </a:br>
                      <a:r>
                        <a:rPr lang="fr-FR" sz="800" b="0" i="0" u="none" strike="noStrike">
                          <a:solidFill>
                            <a:srgbClr val="000000"/>
                          </a:solidFill>
                          <a:effectLst/>
                          <a:latin typeface="Calibri" panose="020F0502020204030204" pitchFamily="34" charset="0"/>
                        </a:rPr>
                        <a:t>Au cours de l’année passée :</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169829104"/>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Appels de l’IDE de nuit</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41100230"/>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Interventions sur site de l’IDE de nuit</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57772901"/>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Interventions à distance de l’IDE de nuit</a:t>
                      </a: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82006668"/>
                  </a:ext>
                </a:extLst>
              </a:tr>
              <a:tr h="150858">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800" b="0" i="0" u="none" strike="noStrike">
                        <a:solidFill>
                          <a:srgbClr val="000000"/>
                        </a:solidFill>
                        <a:effectLst/>
                        <a:latin typeface="Calibri" panose="020F0502020204030204" pitchFamily="34" charset="0"/>
                      </a:endParaRPr>
                    </a:p>
                  </a:txBody>
                  <a:tcPr marL="4893" marR="4893" marT="4893" marB="35230"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893" marR="4893" marT="4893" marB="35230" anchor="b">
                    <a:lnL>
                      <a:noFill/>
                    </a:lnL>
                    <a:lnR>
                      <a:noFill/>
                    </a:lnR>
                    <a:lnT>
                      <a:noFill/>
                    </a:lnT>
                    <a:lnB>
                      <a:noFill/>
                    </a:lnB>
                    <a:solidFill>
                      <a:srgbClr val="E2EFDA"/>
                    </a:solidFill>
                  </a:tcPr>
                </a:tc>
                <a:extLst>
                  <a:ext uri="{0D108BD9-81ED-4DB2-BD59-A6C34878D82A}">
                    <a16:rowId xmlns:a16="http://schemas.microsoft.com/office/drawing/2014/main" val="2608369623"/>
                  </a:ext>
                </a:extLst>
              </a:tr>
              <a:tr h="193422">
                <a:tc gridSpan="13">
                  <a:txBody>
                    <a:bodyPr/>
                    <a:lstStyle/>
                    <a:p>
                      <a:pPr algn="ctr" fontAlgn="ctr"/>
                      <a:endParaRPr lang="en-US" sz="1100" b="1" i="0" u="none" strike="noStrike">
                        <a:solidFill>
                          <a:srgbClr val="000000"/>
                        </a:solidFill>
                        <a:effectLst/>
                        <a:latin typeface="Calibri" panose="020F0502020204030204" pitchFamily="34" charset="0"/>
                      </a:endParaRPr>
                    </a:p>
                  </a:txBody>
                  <a:tcPr marL="4893" marR="4893" marT="4893" marB="35230"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0410224"/>
                  </a:ext>
                </a:extLst>
              </a:tr>
            </a:tbl>
          </a:graphicData>
        </a:graphic>
      </p:graphicFrame>
      <p:sp>
        <p:nvSpPr>
          <p:cNvPr id="4" name="ZoneTexte 3">
            <a:extLst>
              <a:ext uri="{FF2B5EF4-FFF2-40B4-BE49-F238E27FC236}">
                <a16:creationId xmlns:a16="http://schemas.microsoft.com/office/drawing/2014/main" id="{86414826-6055-3929-2C9F-EF287E94ACC9}"/>
              </a:ext>
            </a:extLst>
          </p:cNvPr>
          <p:cNvSpPr txBox="1"/>
          <p:nvPr/>
        </p:nvSpPr>
        <p:spPr>
          <a:xfrm>
            <a:off x="1533525" y="10964079"/>
            <a:ext cx="10126693" cy="6631944"/>
          </a:xfrm>
          <a:prstGeom prst="rect">
            <a:avLst/>
          </a:prstGeom>
          <a:noFill/>
        </p:spPr>
        <p:txBody>
          <a:bodyPr wrap="square">
            <a:spAutoFit/>
          </a:bodyPr>
          <a:lstStyle/>
          <a:p>
            <a:pPr fontAlgn="base">
              <a:lnSpc>
                <a:spcPts val="1275"/>
              </a:lnSpc>
            </a:pPr>
            <a:endParaRPr lang="fr-FR" sz="1300">
              <a:solidFill>
                <a:srgbClr val="000000"/>
              </a:solidFill>
            </a:endParaRPr>
          </a:p>
          <a:p>
            <a:pPr fontAlgn="base">
              <a:lnSpc>
                <a:spcPts val="1275"/>
              </a:lnSpc>
            </a:pPr>
            <a:r>
              <a:rPr lang="fr-FR" sz="1300" u="sng">
                <a:solidFill>
                  <a:srgbClr val="000000"/>
                </a:solidFill>
              </a:rPr>
              <a:t>Informations complémentaires</a:t>
            </a:r>
            <a:r>
              <a:rPr lang="fr-FR" sz="1300">
                <a:solidFill>
                  <a:srgbClr val="000000"/>
                </a:solidFill>
              </a:rPr>
              <a:t> :</a:t>
            </a:r>
          </a:p>
          <a:p>
            <a:pPr fontAlgn="base">
              <a:lnSpc>
                <a:spcPts val="1275"/>
              </a:lnSpc>
            </a:pPr>
            <a:endParaRPr lang="fr-FR" sz="1300" b="1">
              <a:solidFill>
                <a:srgbClr val="000000"/>
              </a:solidFill>
            </a:endParaRPr>
          </a:p>
          <a:p>
            <a:pPr marL="285750" indent="-285750" fontAlgn="base">
              <a:lnSpc>
                <a:spcPts val="1275"/>
              </a:lnSpc>
              <a:buFont typeface="Arial" panose="020B0604020202020204" pitchFamily="34" charset="0"/>
              <a:buChar char="•"/>
            </a:pPr>
            <a:r>
              <a:rPr lang="fr-FR" sz="1300" b="1">
                <a:solidFill>
                  <a:srgbClr val="000000"/>
                </a:solidFill>
              </a:rPr>
              <a:t>Tableau « IDEC »</a:t>
            </a:r>
          </a:p>
          <a:p>
            <a:pPr marL="285750" indent="-285750" fontAlgn="base">
              <a:lnSpc>
                <a:spcPts val="1275"/>
              </a:lnSpc>
              <a:buFont typeface="Arial" panose="020B0604020202020204" pitchFamily="34" charset="0"/>
              <a:buChar char="•"/>
            </a:pPr>
            <a:endParaRPr lang="fr-FR" sz="1300">
              <a:solidFill>
                <a:srgbClr val="000000"/>
              </a:solidFill>
            </a:endParaRPr>
          </a:p>
          <a:p>
            <a:pPr algn="l" fontAlgn="ctr"/>
            <a:r>
              <a:rPr lang="fr-FR" sz="1300" b="1" i="0" u="none" strike="noStrike">
                <a:effectLst/>
              </a:rPr>
              <a:t>(1) </a:t>
            </a:r>
            <a:r>
              <a:rPr lang="fr-FR" sz="1300" b="1" i="0">
                <a:solidFill>
                  <a:srgbClr val="000000"/>
                </a:solidFill>
                <a:effectLst/>
              </a:rPr>
              <a:t>Nombre de mois couverts par une présence IDEC </a:t>
            </a:r>
            <a:r>
              <a:rPr lang="fr-FR" sz="1300" i="0" u="none" strike="noStrike">
                <a:effectLst/>
              </a:rPr>
              <a:t>- </a:t>
            </a:r>
            <a:r>
              <a:rPr lang="fr-FR" sz="1300">
                <a:effectLst/>
              </a:rPr>
              <a:t>ou nombre de mois où une IDEC a été présente (s’il y a eu plusieurs IDEC dans l’année). Les données attendues concernent la population au 31/12.</a:t>
            </a:r>
          </a:p>
          <a:p>
            <a:pPr algn="l" fontAlgn="ctr"/>
            <a:endParaRPr lang="fr-FR" sz="1300"/>
          </a:p>
          <a:p>
            <a:pPr fontAlgn="ctr"/>
            <a:r>
              <a:rPr lang="fr-FR" sz="1300" b="1">
                <a:highlight>
                  <a:srgbClr val="FFFFFF"/>
                </a:highlight>
              </a:rPr>
              <a:t>(2) Professions </a:t>
            </a:r>
            <a:r>
              <a:rPr lang="fr-FR" sz="1300"/>
              <a:t>telles que définies dans le Code de la santé publique.</a:t>
            </a:r>
          </a:p>
          <a:p>
            <a:pPr fontAlgn="ctr"/>
            <a:endParaRPr lang="fr-FR" sz="1300" b="1" i="0" u="none" strike="noStrike">
              <a:effectLst/>
            </a:endParaRPr>
          </a:p>
          <a:p>
            <a:pPr algn="l" fontAlgn="ctr"/>
            <a:r>
              <a:rPr lang="fr-FR" sz="1300" b="1" i="0" u="none" strike="noStrike">
                <a:effectLst/>
              </a:rPr>
              <a:t>(3) Salariés (ETP) </a:t>
            </a:r>
            <a:r>
              <a:rPr lang="fr-FR" sz="1300" i="0" u="none" strike="noStrike">
                <a:effectLst/>
              </a:rPr>
              <a:t>– Ne compléter que  les cases blanches. Le remplissage des cases grisées se fait par intégration des données ERRD.</a:t>
            </a:r>
          </a:p>
          <a:p>
            <a:pPr algn="l" fontAlgn="ctr"/>
            <a:endParaRPr lang="fr-FR" sz="1300"/>
          </a:p>
          <a:p>
            <a:pPr fontAlgn="ctr"/>
            <a:r>
              <a:rPr lang="fr-FR" sz="1300" b="1" i="0" u="none" strike="noStrike">
                <a:effectLst/>
                <a:highlight>
                  <a:srgbClr val="FFFFFF"/>
                </a:highlight>
              </a:rPr>
              <a:t>(4) Salariés - </a:t>
            </a:r>
            <a:r>
              <a:rPr lang="fr-FR" sz="1300" i="0" u="none" strike="noStrike">
                <a:effectLst/>
              </a:rPr>
              <a:t>Nombre de professionnels salariés de l’établissement, quel que soit leur temps de travail.</a:t>
            </a:r>
          </a:p>
          <a:p>
            <a:pPr fontAlgn="ctr"/>
            <a:endParaRPr lang="fr-FR" sz="1300"/>
          </a:p>
          <a:p>
            <a:pPr fontAlgn="ctr"/>
            <a:r>
              <a:rPr lang="fr-FR" sz="1300" b="1" i="0" u="none" strike="noStrike">
                <a:effectLst/>
                <a:highlight>
                  <a:srgbClr val="FFFFFF"/>
                </a:highlight>
              </a:rPr>
              <a:t>(5) Taux de rotation </a:t>
            </a:r>
            <a:r>
              <a:rPr lang="fr-FR" sz="1300" i="0" u="none" strike="noStrike">
                <a:effectLst/>
                <a:highlight>
                  <a:srgbClr val="FFFFFF"/>
                </a:highlight>
              </a:rPr>
              <a:t>- </a:t>
            </a:r>
            <a:r>
              <a:rPr lang="fr-FR" sz="1300"/>
              <a:t>Cet indicateur permet d’estimer la stabilité des effectifs CDI ou titulaires ainsi que l’importance du renouvellement des équipes. Ainsi, plus le taux est élevé, plus le renouvellement des équipes a été important au cours de l’année. </a:t>
            </a:r>
          </a:p>
          <a:p>
            <a:pPr fontAlgn="ctr"/>
            <a:r>
              <a:rPr lang="fr-FR" sz="1300"/>
              <a:t>Numérateur : Somme du taux d’entrée et du taux de sortie </a:t>
            </a:r>
          </a:p>
          <a:p>
            <a:pPr marL="285750" indent="-285750" fontAlgn="ctr">
              <a:buFontTx/>
              <a:buChar char="-"/>
            </a:pPr>
            <a:r>
              <a:rPr lang="fr-FR" sz="1300"/>
              <a:t>Taux d’entrée : Nombre de recrutements au cours de l’année / Effectifs réels en nombre de personnes au 31/12/N-1 </a:t>
            </a:r>
          </a:p>
          <a:p>
            <a:pPr marL="285750" indent="-285750" fontAlgn="ctr">
              <a:buFontTx/>
              <a:buChar char="-"/>
            </a:pPr>
            <a:r>
              <a:rPr lang="fr-FR" sz="1300"/>
              <a:t>Taux de sortie : Nombre de départs dans l’année / Effectifs réels en nombre de personnes au 31/12/N-1 </a:t>
            </a:r>
          </a:p>
          <a:p>
            <a:pPr fontAlgn="ctr"/>
            <a:r>
              <a:rPr lang="fr-FR" sz="1300"/>
              <a:t>Dénominateur : 2 </a:t>
            </a:r>
          </a:p>
          <a:p>
            <a:pPr fontAlgn="ctr"/>
            <a:endParaRPr lang="fr-FR" sz="1300" b="1"/>
          </a:p>
          <a:p>
            <a:pPr fontAlgn="ctr"/>
            <a:r>
              <a:rPr lang="fr-FR" sz="1300" b="1"/>
              <a:t>(6) APA</a:t>
            </a:r>
            <a:r>
              <a:rPr lang="fr-FR" sz="1300"/>
              <a:t> – ce terme désigne les salariés éducateurs d’APA.</a:t>
            </a:r>
            <a:br>
              <a:rPr lang="fr-FR" sz="1300" i="0" u="none" strike="noStrike">
                <a:effectLst/>
              </a:rPr>
            </a:br>
            <a:endParaRPr lang="fr-FR" sz="1300" i="0" u="none" strike="noStrike">
              <a:effectLst/>
            </a:endParaRPr>
          </a:p>
          <a:p>
            <a:pPr marL="285750" indent="-285750" fontAlgn="ctr">
              <a:buFont typeface="Arial" panose="020B0604020202020204" pitchFamily="34" charset="0"/>
              <a:buChar char="•"/>
            </a:pPr>
            <a:r>
              <a:rPr lang="fr-FR" sz="1300" b="1">
                <a:solidFill>
                  <a:srgbClr val="000000"/>
                </a:solidFill>
              </a:rPr>
              <a:t>Tableau « IDE Nuit »</a:t>
            </a:r>
          </a:p>
          <a:p>
            <a:pPr marL="285750" indent="-285750" fontAlgn="ctr">
              <a:buFont typeface="Arial" panose="020B0604020202020204" pitchFamily="34" charset="0"/>
              <a:buChar char="•"/>
            </a:pPr>
            <a:endParaRPr lang="fr-FR" sz="1300" i="0" u="none" strike="noStrike">
              <a:effectLst/>
            </a:endParaRPr>
          </a:p>
          <a:p>
            <a:pPr fontAlgn="ctr"/>
            <a:r>
              <a:rPr lang="fr-FR" sz="1300" b="1">
                <a:highlight>
                  <a:srgbClr val="FFFFFF"/>
                </a:highlight>
              </a:rPr>
              <a:t>(7) Oui / Non </a:t>
            </a:r>
            <a:r>
              <a:rPr lang="fr-FR" sz="1300"/>
              <a:t>- Indiquer “Oui” pour chaque modalité d’organisation effectivement mise en place dans l’établissement au cours de l’année. Plusieurs modalités peuvent coexister.</a:t>
            </a:r>
          </a:p>
          <a:p>
            <a:pPr marL="342900" indent="-342900" algn="l" fontAlgn="ctr">
              <a:buAutoNum type="arabicParenBoth"/>
            </a:pPr>
            <a:endParaRPr lang="fr-FR" sz="1300">
              <a:effectLst/>
            </a:endParaRPr>
          </a:p>
          <a:p>
            <a:pPr algn="l" fontAlgn="ctr"/>
            <a:endParaRPr lang="fr-FR" sz="1300" b="1" i="0" u="none" strike="noStrike">
              <a:effectLst/>
            </a:endParaRPr>
          </a:p>
          <a:p>
            <a:pPr algn="l" fontAlgn="ctr"/>
            <a:endParaRPr lang="fr-FR" sz="1300" b="1" i="0" u="none" strike="noStrike">
              <a:effectLst/>
            </a:endParaRPr>
          </a:p>
          <a:p>
            <a:pPr fontAlgn="base">
              <a:lnSpc>
                <a:spcPts val="1275"/>
              </a:lnSpc>
            </a:pPr>
            <a:endParaRPr lang="fr-FR" sz="1300">
              <a:solidFill>
                <a:srgbClr val="000000"/>
              </a:solidFill>
              <a:latin typeface="Aptos" panose="020B0004020202020204" pitchFamily="34" charset="0"/>
            </a:endParaRPr>
          </a:p>
          <a:p>
            <a:pPr fontAlgn="base">
              <a:lnSpc>
                <a:spcPts val="1275"/>
              </a:lnSpc>
            </a:pPr>
            <a:endParaRPr lang="fr-FR" sz="1300">
              <a:solidFill>
                <a:srgbClr val="000000"/>
              </a:solidFill>
              <a:latin typeface="Aptos" panose="020B0004020202020204" pitchFamily="34" charset="0"/>
            </a:endParaRPr>
          </a:p>
          <a:p>
            <a:pPr algn="just" fontAlgn="base">
              <a:lnSpc>
                <a:spcPts val="1275"/>
              </a:lnSpc>
            </a:pPr>
            <a:endParaRPr lang="fr-FR" sz="1300">
              <a:solidFill>
                <a:srgbClr val="000000"/>
              </a:solidFill>
            </a:endParaRPr>
          </a:p>
        </p:txBody>
      </p:sp>
      <p:sp>
        <p:nvSpPr>
          <p:cNvPr id="3" name="Espace réservé du numéro de diapositive 3">
            <a:extLst>
              <a:ext uri="{FF2B5EF4-FFF2-40B4-BE49-F238E27FC236}">
                <a16:creationId xmlns:a16="http://schemas.microsoft.com/office/drawing/2014/main" id="{031271CF-6D59-0DE9-F7BD-88BFA08E0FA3}"/>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47</a:t>
            </a:fld>
            <a:endParaRPr lang="en-US"/>
          </a:p>
        </p:txBody>
      </p:sp>
      <p:grpSp>
        <p:nvGrpSpPr>
          <p:cNvPr id="6" name="Groupe 5">
            <a:extLst>
              <a:ext uri="{FF2B5EF4-FFF2-40B4-BE49-F238E27FC236}">
                <a16:creationId xmlns:a16="http://schemas.microsoft.com/office/drawing/2014/main" id="{77441FF8-DC86-89F9-3143-D92341215E8C}"/>
              </a:ext>
            </a:extLst>
          </p:cNvPr>
          <p:cNvGrpSpPr/>
          <p:nvPr/>
        </p:nvGrpSpPr>
        <p:grpSpPr>
          <a:xfrm>
            <a:off x="11449288" y="317210"/>
            <a:ext cx="421861" cy="419762"/>
            <a:chOff x="11231752" y="95107"/>
            <a:chExt cx="825500" cy="812800"/>
          </a:xfrm>
        </p:grpSpPr>
        <p:sp>
          <p:nvSpPr>
            <p:cNvPr id="12" name="Ellipse 11">
              <a:extLst>
                <a:ext uri="{FF2B5EF4-FFF2-40B4-BE49-F238E27FC236}">
                  <a16:creationId xmlns:a16="http://schemas.microsoft.com/office/drawing/2014/main" id="{FBC5D185-AA02-21EA-7D1A-25DB95485710}"/>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3" name="Graphique 3" descr="Logement avec un remplissage uni">
              <a:hlinkClick r:id="rId4" action="ppaction://hlinksldjump"/>
              <a:extLst>
                <a:ext uri="{FF2B5EF4-FFF2-40B4-BE49-F238E27FC236}">
                  <a16:creationId xmlns:a16="http://schemas.microsoft.com/office/drawing/2014/main" id="{F085B575-C6B8-85A5-B6F1-8CBE421DCF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0" name="Oval 5">
            <a:extLst>
              <a:ext uri="{FF2B5EF4-FFF2-40B4-BE49-F238E27FC236}">
                <a16:creationId xmlns:a16="http://schemas.microsoft.com/office/drawing/2014/main" id="{E4D55E78-3B1E-AE27-9749-EFAA15C9DBA5}"/>
              </a:ext>
            </a:extLst>
          </p:cNvPr>
          <p:cNvSpPr/>
          <p:nvPr/>
        </p:nvSpPr>
        <p:spPr>
          <a:xfrm>
            <a:off x="2222830" y="517357"/>
            <a:ext cx="429025" cy="3736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0584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369A0-48CB-791A-A619-19B91404BA6D}"/>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D8BD8E21-C5AE-E448-4B18-AAD90A606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3B64375-5C2D-BCE4-AF26-E9DD971712BC}"/>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graphicFrame>
        <p:nvGraphicFramePr>
          <p:cNvPr id="6" name="Tableau 5">
            <a:extLst>
              <a:ext uri="{FF2B5EF4-FFF2-40B4-BE49-F238E27FC236}">
                <a16:creationId xmlns:a16="http://schemas.microsoft.com/office/drawing/2014/main" id="{7F76AE1D-1EAB-F135-49EF-5C3E4B7E51BC}"/>
              </a:ext>
            </a:extLst>
          </p:cNvPr>
          <p:cNvGraphicFramePr>
            <a:graphicFrameLocks noGrp="1"/>
          </p:cNvGraphicFramePr>
          <p:nvPr>
            <p:extLst>
              <p:ext uri="{D42A27DB-BD31-4B8C-83A1-F6EECF244321}">
                <p14:modId xmlns:p14="http://schemas.microsoft.com/office/powerpoint/2010/main" val="686272343"/>
              </p:ext>
            </p:extLst>
          </p:nvPr>
        </p:nvGraphicFramePr>
        <p:xfrm>
          <a:off x="152403" y="1291768"/>
          <a:ext cx="1284571" cy="1484845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907">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1732">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1732">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907">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1732">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907">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907">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907">
                <a:tc>
                  <a:txBody>
                    <a:bodyPr/>
                    <a:lstStyle/>
                    <a:p>
                      <a:pPr algn="ctr"/>
                      <a:r>
                        <a:rPr lang="fr-FR" sz="1300"/>
                        <a:t>Formations</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907">
                <a:tc>
                  <a:txBody>
                    <a:bodyPr/>
                    <a:lstStyle/>
                    <a:p>
                      <a:pPr algn="ctr"/>
                      <a:r>
                        <a:rPr lang="fr-FR" sz="1300"/>
                        <a:t>Ressources humaines </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907">
                <a:tc>
                  <a:txBody>
                    <a:bodyPr/>
                    <a:lstStyle/>
                    <a:p>
                      <a:pPr algn="ctr"/>
                      <a:r>
                        <a:rPr lang="fr-FR" sz="1300" b="1"/>
                        <a:t>Matériel médical dans l’EHPAD</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55308562"/>
                  </a:ext>
                </a:extLst>
              </a:tr>
              <a:tr h="1217907">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A4010366-B739-BCA8-66C4-2ADD13628E86}"/>
              </a:ext>
            </a:extLst>
          </p:cNvPr>
          <p:cNvGraphicFramePr>
            <a:graphicFrameLocks noGrp="1"/>
          </p:cNvGraphicFramePr>
          <p:nvPr>
            <p:extLst>
              <p:ext uri="{D42A27DB-BD31-4B8C-83A1-F6EECF244321}">
                <p14:modId xmlns:p14="http://schemas.microsoft.com/office/powerpoint/2010/main" val="2334700533"/>
              </p:ext>
            </p:extLst>
          </p:nvPr>
        </p:nvGraphicFramePr>
        <p:xfrm>
          <a:off x="1557867" y="1276165"/>
          <a:ext cx="10515600" cy="3173335"/>
        </p:xfrm>
        <a:graphic>
          <a:graphicData uri="http://schemas.openxmlformats.org/drawingml/2006/table">
            <a:tbl>
              <a:tblPr/>
              <a:tblGrid>
                <a:gridCol w="134272">
                  <a:extLst>
                    <a:ext uri="{9D8B030D-6E8A-4147-A177-3AD203B41FA5}">
                      <a16:colId xmlns:a16="http://schemas.microsoft.com/office/drawing/2014/main" val="3967714228"/>
                    </a:ext>
                  </a:extLst>
                </a:gridCol>
                <a:gridCol w="77736">
                  <a:extLst>
                    <a:ext uri="{9D8B030D-6E8A-4147-A177-3AD203B41FA5}">
                      <a16:colId xmlns:a16="http://schemas.microsoft.com/office/drawing/2014/main" val="316770241"/>
                    </a:ext>
                  </a:extLst>
                </a:gridCol>
                <a:gridCol w="3929216">
                  <a:extLst>
                    <a:ext uri="{9D8B030D-6E8A-4147-A177-3AD203B41FA5}">
                      <a16:colId xmlns:a16="http://schemas.microsoft.com/office/drawing/2014/main" val="3881975761"/>
                    </a:ext>
                  </a:extLst>
                </a:gridCol>
                <a:gridCol w="1540592">
                  <a:extLst>
                    <a:ext uri="{9D8B030D-6E8A-4147-A177-3AD203B41FA5}">
                      <a16:colId xmlns:a16="http://schemas.microsoft.com/office/drawing/2014/main" val="1057370240"/>
                    </a:ext>
                  </a:extLst>
                </a:gridCol>
                <a:gridCol w="770296">
                  <a:extLst>
                    <a:ext uri="{9D8B030D-6E8A-4147-A177-3AD203B41FA5}">
                      <a16:colId xmlns:a16="http://schemas.microsoft.com/office/drawing/2014/main" val="461503548"/>
                    </a:ext>
                  </a:extLst>
                </a:gridCol>
                <a:gridCol w="770296">
                  <a:extLst>
                    <a:ext uri="{9D8B030D-6E8A-4147-A177-3AD203B41FA5}">
                      <a16:colId xmlns:a16="http://schemas.microsoft.com/office/drawing/2014/main" val="3605372186"/>
                    </a:ext>
                  </a:extLst>
                </a:gridCol>
                <a:gridCol w="770296">
                  <a:extLst>
                    <a:ext uri="{9D8B030D-6E8A-4147-A177-3AD203B41FA5}">
                      <a16:colId xmlns:a16="http://schemas.microsoft.com/office/drawing/2014/main" val="2913998491"/>
                    </a:ext>
                  </a:extLst>
                </a:gridCol>
                <a:gridCol w="770296">
                  <a:extLst>
                    <a:ext uri="{9D8B030D-6E8A-4147-A177-3AD203B41FA5}">
                      <a16:colId xmlns:a16="http://schemas.microsoft.com/office/drawing/2014/main" val="4117870519"/>
                    </a:ext>
                  </a:extLst>
                </a:gridCol>
                <a:gridCol w="770296">
                  <a:extLst>
                    <a:ext uri="{9D8B030D-6E8A-4147-A177-3AD203B41FA5}">
                      <a16:colId xmlns:a16="http://schemas.microsoft.com/office/drawing/2014/main" val="3111013509"/>
                    </a:ext>
                  </a:extLst>
                </a:gridCol>
                <a:gridCol w="770296">
                  <a:extLst>
                    <a:ext uri="{9D8B030D-6E8A-4147-A177-3AD203B41FA5}">
                      <a16:colId xmlns:a16="http://schemas.microsoft.com/office/drawing/2014/main" val="1780781772"/>
                    </a:ext>
                  </a:extLst>
                </a:gridCol>
                <a:gridCol w="77736">
                  <a:extLst>
                    <a:ext uri="{9D8B030D-6E8A-4147-A177-3AD203B41FA5}">
                      <a16:colId xmlns:a16="http://schemas.microsoft.com/office/drawing/2014/main" val="2732908729"/>
                    </a:ext>
                  </a:extLst>
                </a:gridCol>
                <a:gridCol w="134272">
                  <a:extLst>
                    <a:ext uri="{9D8B030D-6E8A-4147-A177-3AD203B41FA5}">
                      <a16:colId xmlns:a16="http://schemas.microsoft.com/office/drawing/2014/main" val="1819965563"/>
                    </a:ext>
                  </a:extLst>
                </a:gridCol>
              </a:tblGrid>
              <a:tr h="224950">
                <a:tc gridSpan="12">
                  <a:txBody>
                    <a:bodyPr/>
                    <a:lstStyle/>
                    <a:p>
                      <a:pPr algn="ctr" fontAlgn="ctr"/>
                      <a:r>
                        <a:rPr lang="en-US" sz="1200" b="1" i="0" u="none" strike="noStrike">
                          <a:solidFill>
                            <a:srgbClr val="000000"/>
                          </a:solidFill>
                          <a:effectLst/>
                          <a:latin typeface="Calibri" panose="020F0502020204030204" pitchFamily="34" charset="0"/>
                        </a:rPr>
                        <a:t>Matériel médical dans l’EHPAD</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5556323"/>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0">
                  <a:txBody>
                    <a:bodyPr/>
                    <a:lstStyle/>
                    <a:p>
                      <a:pPr algn="ctr" fontAlgn="ctr"/>
                      <a:r>
                        <a:rPr lang="en-US" sz="1000" b="1" i="0" u="none" strike="noStrike">
                          <a:solidFill>
                            <a:srgbClr val="000000"/>
                          </a:solidFill>
                          <a:effectLst/>
                          <a:latin typeface="Calibri" panose="020F0502020204030204" pitchFamily="34" charset="0"/>
                        </a:rPr>
                        <a:t>Disposez-vous dans l’EHPAD :</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13646638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0354826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D’un électrocardiographe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ctr" fontAlgn="ctr"/>
                      <a:r>
                        <a:rPr lang="en-US" sz="800" b="0" i="0" u="none" strike="noStrike">
                          <a:solidFill>
                            <a:srgbClr val="000000"/>
                          </a:solidFill>
                          <a:effectLst/>
                          <a:latin typeface="Calibri" panose="020F0502020204030204" pitchFamily="34" charset="0"/>
                        </a:rPr>
                        <a:t>Lits équipés de rails</a:t>
                      </a:r>
                      <a:r>
                        <a:rPr lang="en-US" sz="700" b="0" i="0" u="none" strike="noStrike">
                          <a:solidFill>
                            <a:srgbClr val="000000"/>
                          </a:solidFill>
                          <a:effectLst/>
                          <a:latin typeface="Calibri" panose="020F0502020204030204" pitchFamily="34" charset="0"/>
                        </a:rPr>
                        <a:t> </a:t>
                      </a: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359828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D’un bladder scann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ctr" fontAlgn="ctr"/>
                      <a:r>
                        <a:rPr lang="en-US" sz="800" b="0" i="0" u="none" strike="noStrike">
                          <a:solidFill>
                            <a:srgbClr val="7030A0"/>
                          </a:solidFill>
                          <a:effectLst/>
                          <a:latin typeface="Calibri" panose="020F0502020204030204" pitchFamily="34" charset="0"/>
                        </a:rPr>
                        <a:t>Lève malades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1664802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De seringues électriques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4107859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D’autres appareils d’échographie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540912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De matériel spécifique à la télémédecine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2401225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Extracteur d’oxygène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3262600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Bouteille d’oxygène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0636640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Saturomètre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5409198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Fluides muraux (O2, vide)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254911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Extracteur de cérumen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0605049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Doppler vasculaire de poche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1258849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0">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529833754"/>
                  </a:ext>
                </a:extLst>
              </a:tr>
              <a:tr h="224950">
                <a:tc gridSpan="12">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4890559"/>
                  </a:ext>
                </a:extLst>
              </a:tr>
            </a:tbl>
          </a:graphicData>
        </a:graphic>
      </p:graphicFrame>
      <p:sp>
        <p:nvSpPr>
          <p:cNvPr id="3" name="Espace réservé du numéro de diapositive 3">
            <a:extLst>
              <a:ext uri="{FF2B5EF4-FFF2-40B4-BE49-F238E27FC236}">
                <a16:creationId xmlns:a16="http://schemas.microsoft.com/office/drawing/2014/main" id="{E7017782-168D-2DD9-6B79-DA4A27170D37}"/>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48</a:t>
            </a:fld>
            <a:endParaRPr lang="en-US"/>
          </a:p>
        </p:txBody>
      </p:sp>
      <p:grpSp>
        <p:nvGrpSpPr>
          <p:cNvPr id="4" name="Groupe 3">
            <a:extLst>
              <a:ext uri="{FF2B5EF4-FFF2-40B4-BE49-F238E27FC236}">
                <a16:creationId xmlns:a16="http://schemas.microsoft.com/office/drawing/2014/main" id="{FD80F306-B29A-638A-F19A-3F7AD052ECE0}"/>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147CD8E6-D2D9-C37C-5869-8EF7C8D1009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93319DD1-2EBE-552B-39CE-C10841DDD2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5" name="ZoneTexte 14">
            <a:extLst>
              <a:ext uri="{FF2B5EF4-FFF2-40B4-BE49-F238E27FC236}">
                <a16:creationId xmlns:a16="http://schemas.microsoft.com/office/drawing/2014/main" id="{100942B7-28A9-61E3-7DAE-5D0DF8435D60}"/>
              </a:ext>
            </a:extLst>
          </p:cNvPr>
          <p:cNvSpPr txBox="1"/>
          <p:nvPr/>
        </p:nvSpPr>
        <p:spPr>
          <a:xfrm>
            <a:off x="1557867" y="4838700"/>
            <a:ext cx="10246557" cy="2569934"/>
          </a:xfrm>
          <a:prstGeom prst="rect">
            <a:avLst/>
          </a:prstGeom>
          <a:noFill/>
        </p:spPr>
        <p:txBody>
          <a:bodyPr wrap="square" rtlCol="0">
            <a:spAutoFit/>
          </a:bodyPr>
          <a:lstStyle/>
          <a:p>
            <a:r>
              <a:rPr lang="fr-FR" sz="1300" b="1"/>
              <a:t>(1) Lève malades - </a:t>
            </a:r>
            <a:r>
              <a:rPr lang="fr-FR" sz="1300"/>
              <a:t>les verticalisateurs et guidons de transfert peuvent être comptabilisés dans cet item .</a:t>
            </a:r>
          </a:p>
          <a:p>
            <a:r>
              <a:rPr lang="fr-FR" sz="1300"/>
              <a:t>En effet, selon l’ANESM Mise au point sur la bonne utilisation des lève personnes de 2015, il existe différents types de lève-personnes : </a:t>
            </a:r>
          </a:p>
          <a:p>
            <a:pPr marL="285750" indent="-285750">
              <a:buFontTx/>
              <a:buChar char="-"/>
            </a:pPr>
            <a:r>
              <a:rPr lang="fr-FR" sz="1300"/>
              <a:t>les lève-personnes mobiles, qui peuvent être déplacés librement sur le sol; </a:t>
            </a:r>
          </a:p>
          <a:p>
            <a:pPr marL="285750" indent="-285750">
              <a:buFontTx/>
              <a:buChar char="-"/>
            </a:pPr>
            <a:r>
              <a:rPr lang="fr-FR" sz="1300"/>
              <a:t>les lève-personnes fixés au plafond : lève-personnes aériens comprenant un système de cheminement (rail de transfert) ; </a:t>
            </a:r>
          </a:p>
          <a:p>
            <a:pPr marL="285750" indent="-285750">
              <a:buFontTx/>
              <a:buChar char="-"/>
            </a:pPr>
            <a:r>
              <a:rPr lang="fr-FR" sz="1300"/>
              <a:t>les lève-personnes avec un système de pesée : n’importe quel type de lève-personne étant équipé d’un module de pesée ; </a:t>
            </a:r>
          </a:p>
          <a:p>
            <a:pPr marL="285750" indent="-285750">
              <a:buFontTx/>
              <a:buChar char="-"/>
            </a:pPr>
            <a:r>
              <a:rPr lang="fr-FR" sz="1300"/>
              <a:t>les lève-personnes d’aide à la verticalisation et/ou au levage, dans lesquels la masse de la personne est en partie soutenue par un repose-pied ou un équipement semblable ;  </a:t>
            </a:r>
          </a:p>
          <a:p>
            <a:pPr marL="285750" indent="-285750">
              <a:buFontTx/>
              <a:buChar char="-"/>
            </a:pPr>
            <a:r>
              <a:rPr lang="fr-FR" sz="1300"/>
              <a:t>les lève-personnes de bain et/ou de piscine, de transfert en bateau, etc.; </a:t>
            </a:r>
          </a:p>
          <a:p>
            <a:pPr marL="285750" indent="-285750">
              <a:buFontTx/>
              <a:buChar char="-"/>
            </a:pPr>
            <a:r>
              <a:rPr lang="fr-FR" sz="1300"/>
              <a:t>les lève-personnes muraux ;  </a:t>
            </a:r>
          </a:p>
          <a:p>
            <a:pPr marL="285750" indent="-285750">
              <a:buFontTx/>
              <a:buChar char="-"/>
            </a:pPr>
            <a:r>
              <a:rPr lang="fr-FR" sz="1300"/>
              <a:t>les lève-personnes multifonctions, pouvant être assemblés, par exemple au moyen de parties distinctes, afin de répondre à une grande variété d’utilisations (notamment : lève-personnes mobiles ou verticalisateurs selon le montage choisi)</a:t>
            </a:r>
          </a:p>
          <a:p>
            <a:endParaRPr lang="fr-FR"/>
          </a:p>
        </p:txBody>
      </p:sp>
    </p:spTree>
    <p:extLst>
      <p:ext uri="{BB962C8B-B14F-4D97-AF65-F5344CB8AC3E}">
        <p14:creationId xmlns:p14="http://schemas.microsoft.com/office/powerpoint/2010/main" val="3694016348"/>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369A0-48CB-791A-A619-19B91404BA6D}"/>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D8BD8E21-C5AE-E448-4B18-AAD90A606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C3B64375-5C2D-BCE4-AF26-E9DD971712BC}"/>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graphicFrame>
        <p:nvGraphicFramePr>
          <p:cNvPr id="6" name="Tableau 5">
            <a:extLst>
              <a:ext uri="{FF2B5EF4-FFF2-40B4-BE49-F238E27FC236}">
                <a16:creationId xmlns:a16="http://schemas.microsoft.com/office/drawing/2014/main" id="{7F76AE1D-1EAB-F135-49EF-5C3E4B7E51BC}"/>
              </a:ext>
            </a:extLst>
          </p:cNvPr>
          <p:cNvGraphicFramePr>
            <a:graphicFrameLocks noGrp="1"/>
          </p:cNvGraphicFramePr>
          <p:nvPr>
            <p:extLst>
              <p:ext uri="{D42A27DB-BD31-4B8C-83A1-F6EECF244321}">
                <p14:modId xmlns:p14="http://schemas.microsoft.com/office/powerpoint/2010/main" val="686272343"/>
              </p:ext>
            </p:extLst>
          </p:nvPr>
        </p:nvGraphicFramePr>
        <p:xfrm>
          <a:off x="152403" y="1291768"/>
          <a:ext cx="1284571" cy="14848452"/>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907">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1732">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1732">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907">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1732">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907">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907">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907">
                <a:tc>
                  <a:txBody>
                    <a:bodyPr/>
                    <a:lstStyle/>
                    <a:p>
                      <a:pPr algn="ctr"/>
                      <a:r>
                        <a:rPr lang="fr-FR" sz="1300"/>
                        <a:t>Formations</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907">
                <a:tc>
                  <a:txBody>
                    <a:bodyPr/>
                    <a:lstStyle/>
                    <a:p>
                      <a:pPr algn="ctr"/>
                      <a:r>
                        <a:rPr lang="fr-FR" sz="1300"/>
                        <a:t>Ressources humaines </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907">
                <a:tc>
                  <a:txBody>
                    <a:bodyPr/>
                    <a:lstStyle/>
                    <a:p>
                      <a:pPr algn="ctr"/>
                      <a:r>
                        <a:rPr lang="fr-FR" sz="1300" b="1"/>
                        <a:t>Matériel médical dans l’EHPAD</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55308562"/>
                  </a:ext>
                </a:extLst>
              </a:tr>
              <a:tr h="1217907">
                <a:tc>
                  <a:txBody>
                    <a:bodyPr/>
                    <a:lstStyle/>
                    <a:p>
                      <a:pPr algn="ctr"/>
                      <a:r>
                        <a:rPr lang="fr-FR" sz="1300" b="0"/>
                        <a:t>Conventions et partenaires</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A4010366-B739-BCA8-66C4-2ADD13628E86}"/>
              </a:ext>
            </a:extLst>
          </p:cNvPr>
          <p:cNvGraphicFramePr>
            <a:graphicFrameLocks noGrp="1"/>
          </p:cNvGraphicFramePr>
          <p:nvPr>
            <p:extLst>
              <p:ext uri="{D42A27DB-BD31-4B8C-83A1-F6EECF244321}">
                <p14:modId xmlns:p14="http://schemas.microsoft.com/office/powerpoint/2010/main" val="2334700533"/>
              </p:ext>
            </p:extLst>
          </p:nvPr>
        </p:nvGraphicFramePr>
        <p:xfrm>
          <a:off x="1557867" y="1276165"/>
          <a:ext cx="10515600" cy="3173335"/>
        </p:xfrm>
        <a:graphic>
          <a:graphicData uri="http://schemas.openxmlformats.org/drawingml/2006/table">
            <a:tbl>
              <a:tblPr/>
              <a:tblGrid>
                <a:gridCol w="134272">
                  <a:extLst>
                    <a:ext uri="{9D8B030D-6E8A-4147-A177-3AD203B41FA5}">
                      <a16:colId xmlns:a16="http://schemas.microsoft.com/office/drawing/2014/main" val="3967714228"/>
                    </a:ext>
                  </a:extLst>
                </a:gridCol>
                <a:gridCol w="77736">
                  <a:extLst>
                    <a:ext uri="{9D8B030D-6E8A-4147-A177-3AD203B41FA5}">
                      <a16:colId xmlns:a16="http://schemas.microsoft.com/office/drawing/2014/main" val="316770241"/>
                    </a:ext>
                  </a:extLst>
                </a:gridCol>
                <a:gridCol w="3929216">
                  <a:extLst>
                    <a:ext uri="{9D8B030D-6E8A-4147-A177-3AD203B41FA5}">
                      <a16:colId xmlns:a16="http://schemas.microsoft.com/office/drawing/2014/main" val="3881975761"/>
                    </a:ext>
                  </a:extLst>
                </a:gridCol>
                <a:gridCol w="1540592">
                  <a:extLst>
                    <a:ext uri="{9D8B030D-6E8A-4147-A177-3AD203B41FA5}">
                      <a16:colId xmlns:a16="http://schemas.microsoft.com/office/drawing/2014/main" val="1057370240"/>
                    </a:ext>
                  </a:extLst>
                </a:gridCol>
                <a:gridCol w="770296">
                  <a:extLst>
                    <a:ext uri="{9D8B030D-6E8A-4147-A177-3AD203B41FA5}">
                      <a16:colId xmlns:a16="http://schemas.microsoft.com/office/drawing/2014/main" val="461503548"/>
                    </a:ext>
                  </a:extLst>
                </a:gridCol>
                <a:gridCol w="770296">
                  <a:extLst>
                    <a:ext uri="{9D8B030D-6E8A-4147-A177-3AD203B41FA5}">
                      <a16:colId xmlns:a16="http://schemas.microsoft.com/office/drawing/2014/main" val="3605372186"/>
                    </a:ext>
                  </a:extLst>
                </a:gridCol>
                <a:gridCol w="770296">
                  <a:extLst>
                    <a:ext uri="{9D8B030D-6E8A-4147-A177-3AD203B41FA5}">
                      <a16:colId xmlns:a16="http://schemas.microsoft.com/office/drawing/2014/main" val="2913998491"/>
                    </a:ext>
                  </a:extLst>
                </a:gridCol>
                <a:gridCol w="770296">
                  <a:extLst>
                    <a:ext uri="{9D8B030D-6E8A-4147-A177-3AD203B41FA5}">
                      <a16:colId xmlns:a16="http://schemas.microsoft.com/office/drawing/2014/main" val="4117870519"/>
                    </a:ext>
                  </a:extLst>
                </a:gridCol>
                <a:gridCol w="770296">
                  <a:extLst>
                    <a:ext uri="{9D8B030D-6E8A-4147-A177-3AD203B41FA5}">
                      <a16:colId xmlns:a16="http://schemas.microsoft.com/office/drawing/2014/main" val="3111013509"/>
                    </a:ext>
                  </a:extLst>
                </a:gridCol>
                <a:gridCol w="770296">
                  <a:extLst>
                    <a:ext uri="{9D8B030D-6E8A-4147-A177-3AD203B41FA5}">
                      <a16:colId xmlns:a16="http://schemas.microsoft.com/office/drawing/2014/main" val="1780781772"/>
                    </a:ext>
                  </a:extLst>
                </a:gridCol>
                <a:gridCol w="77736">
                  <a:extLst>
                    <a:ext uri="{9D8B030D-6E8A-4147-A177-3AD203B41FA5}">
                      <a16:colId xmlns:a16="http://schemas.microsoft.com/office/drawing/2014/main" val="2732908729"/>
                    </a:ext>
                  </a:extLst>
                </a:gridCol>
                <a:gridCol w="134272">
                  <a:extLst>
                    <a:ext uri="{9D8B030D-6E8A-4147-A177-3AD203B41FA5}">
                      <a16:colId xmlns:a16="http://schemas.microsoft.com/office/drawing/2014/main" val="1819965563"/>
                    </a:ext>
                  </a:extLst>
                </a:gridCol>
              </a:tblGrid>
              <a:tr h="224950">
                <a:tc gridSpan="12">
                  <a:txBody>
                    <a:bodyPr/>
                    <a:lstStyle/>
                    <a:p>
                      <a:pPr algn="ctr" fontAlgn="ctr"/>
                      <a:r>
                        <a:rPr lang="en-US" sz="1200" b="1" i="0" u="none" strike="noStrike">
                          <a:solidFill>
                            <a:srgbClr val="000000"/>
                          </a:solidFill>
                          <a:effectLst/>
                          <a:latin typeface="Calibri" panose="020F0502020204030204" pitchFamily="34" charset="0"/>
                        </a:rPr>
                        <a:t>Matériel médical dans l’EHPAD</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5556323"/>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0">
                  <a:txBody>
                    <a:bodyPr/>
                    <a:lstStyle/>
                    <a:p>
                      <a:pPr algn="ctr" fontAlgn="ctr"/>
                      <a:r>
                        <a:rPr lang="en-US" sz="1000" b="1" i="0" u="none" strike="noStrike">
                          <a:solidFill>
                            <a:srgbClr val="000000"/>
                          </a:solidFill>
                          <a:effectLst/>
                          <a:latin typeface="Calibri" panose="020F0502020204030204" pitchFamily="34" charset="0"/>
                        </a:rPr>
                        <a:t>Disposez-vous dans l’EHPAD :</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13646638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50354826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D’un électrocardiographe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ctr" fontAlgn="ctr"/>
                      <a:r>
                        <a:rPr lang="en-US" sz="800" b="0" i="0" u="none" strike="noStrike">
                          <a:solidFill>
                            <a:srgbClr val="000000"/>
                          </a:solidFill>
                          <a:effectLst/>
                          <a:latin typeface="Calibri" panose="020F0502020204030204" pitchFamily="34" charset="0"/>
                        </a:rPr>
                        <a:t>Lits équipés de rails</a:t>
                      </a:r>
                      <a:r>
                        <a:rPr lang="en-US" sz="700" b="0" i="0" u="none" strike="noStrike">
                          <a:solidFill>
                            <a:srgbClr val="000000"/>
                          </a:solidFill>
                          <a:effectLst/>
                          <a:latin typeface="Calibri" panose="020F0502020204030204" pitchFamily="34" charset="0"/>
                        </a:rPr>
                        <a:t> </a:t>
                      </a: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359828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D’un bladder scann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gridSpan="3">
                  <a:txBody>
                    <a:bodyPr/>
                    <a:lstStyle/>
                    <a:p>
                      <a:pPr algn="ctr" fontAlgn="ctr"/>
                      <a:r>
                        <a:rPr lang="en-US" sz="800" b="0" i="0" u="none" strike="noStrike">
                          <a:solidFill>
                            <a:srgbClr val="7030A0"/>
                          </a:solidFill>
                          <a:effectLst/>
                          <a:latin typeface="Calibri" panose="020F0502020204030204" pitchFamily="34" charset="0"/>
                        </a:rPr>
                        <a:t>Lève malades (1)</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1664802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De seringues électriques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44107859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D’autres appareils d’échographie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540912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De matériel spécifique à la télémédecine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2401225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Extracteur d’oxygène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3262600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Bouteille d’oxygène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00636640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Saturomètre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5409198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Fluides muraux (O2, vide)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7254911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Extracteur de cérumen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10605049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Doppler vasculaire de poche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31258849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0">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529833754"/>
                  </a:ext>
                </a:extLst>
              </a:tr>
              <a:tr h="224950">
                <a:tc gridSpan="12">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04890559"/>
                  </a:ext>
                </a:extLst>
              </a:tr>
            </a:tbl>
          </a:graphicData>
        </a:graphic>
      </p:graphicFrame>
      <p:sp>
        <p:nvSpPr>
          <p:cNvPr id="3" name="Espace réservé du numéro de diapositive 3">
            <a:extLst>
              <a:ext uri="{FF2B5EF4-FFF2-40B4-BE49-F238E27FC236}">
                <a16:creationId xmlns:a16="http://schemas.microsoft.com/office/drawing/2014/main" id="{E7017782-168D-2DD9-6B79-DA4A27170D37}"/>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48</a:t>
            </a:fld>
            <a:endParaRPr lang="en-US"/>
          </a:p>
        </p:txBody>
      </p:sp>
      <p:grpSp>
        <p:nvGrpSpPr>
          <p:cNvPr id="4" name="Groupe 3">
            <a:extLst>
              <a:ext uri="{FF2B5EF4-FFF2-40B4-BE49-F238E27FC236}">
                <a16:creationId xmlns:a16="http://schemas.microsoft.com/office/drawing/2014/main" id="{FD80F306-B29A-638A-F19A-3F7AD052ECE0}"/>
              </a:ext>
            </a:extLst>
          </p:cNvPr>
          <p:cNvGrpSpPr/>
          <p:nvPr/>
        </p:nvGrpSpPr>
        <p:grpSpPr>
          <a:xfrm>
            <a:off x="11449288" y="317210"/>
            <a:ext cx="421861" cy="419762"/>
            <a:chOff x="11231752" y="95107"/>
            <a:chExt cx="825500" cy="812800"/>
          </a:xfrm>
        </p:grpSpPr>
        <p:sp>
          <p:nvSpPr>
            <p:cNvPr id="5" name="Ellipse 4">
              <a:extLst>
                <a:ext uri="{FF2B5EF4-FFF2-40B4-BE49-F238E27FC236}">
                  <a16:creationId xmlns:a16="http://schemas.microsoft.com/office/drawing/2014/main" id="{147CD8E6-D2D9-C37C-5869-8EF7C8D10092}"/>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93319DD1-2EBE-552B-39CE-C10841DDD2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5" name="ZoneTexte 14">
            <a:extLst>
              <a:ext uri="{FF2B5EF4-FFF2-40B4-BE49-F238E27FC236}">
                <a16:creationId xmlns:a16="http://schemas.microsoft.com/office/drawing/2014/main" id="{100942B7-28A9-61E3-7DAE-5D0DF8435D60}"/>
              </a:ext>
            </a:extLst>
          </p:cNvPr>
          <p:cNvSpPr txBox="1"/>
          <p:nvPr/>
        </p:nvSpPr>
        <p:spPr>
          <a:xfrm>
            <a:off x="1557867" y="4838700"/>
            <a:ext cx="10246557" cy="2569934"/>
          </a:xfrm>
          <a:prstGeom prst="rect">
            <a:avLst/>
          </a:prstGeom>
          <a:noFill/>
        </p:spPr>
        <p:txBody>
          <a:bodyPr wrap="square" rtlCol="0">
            <a:spAutoFit/>
          </a:bodyPr>
          <a:lstStyle/>
          <a:p>
            <a:r>
              <a:rPr lang="fr-FR" sz="1300" b="1"/>
              <a:t>(1) Lève malades - </a:t>
            </a:r>
            <a:r>
              <a:rPr lang="fr-FR" sz="1300"/>
              <a:t>les verticalisateurs et guidons de transfert peuvent être comptabilisés dans cet item .</a:t>
            </a:r>
          </a:p>
          <a:p>
            <a:r>
              <a:rPr lang="fr-FR" sz="1300"/>
              <a:t>En effet, selon l’ANESM Mise au point sur la bonne utilisation des lève personnes de 2015, il existe différents types de lève-personnes : </a:t>
            </a:r>
          </a:p>
          <a:p>
            <a:pPr marL="285750" indent="-285750">
              <a:buFontTx/>
              <a:buChar char="-"/>
            </a:pPr>
            <a:r>
              <a:rPr lang="fr-FR" sz="1300"/>
              <a:t>les lève-personnes mobiles, qui peuvent être déplacés librement sur le sol; </a:t>
            </a:r>
          </a:p>
          <a:p>
            <a:pPr marL="285750" indent="-285750">
              <a:buFontTx/>
              <a:buChar char="-"/>
            </a:pPr>
            <a:r>
              <a:rPr lang="fr-FR" sz="1300"/>
              <a:t>les lève-personnes fixés au plafond : lève-personnes aériens comprenant un système de cheminement (rail de transfert) ; </a:t>
            </a:r>
          </a:p>
          <a:p>
            <a:pPr marL="285750" indent="-285750">
              <a:buFontTx/>
              <a:buChar char="-"/>
            </a:pPr>
            <a:r>
              <a:rPr lang="fr-FR" sz="1300"/>
              <a:t>les lève-personnes avec un système de pesée : n’importe quel type de lève-personne étant équipé d’un module de pesée ; </a:t>
            </a:r>
          </a:p>
          <a:p>
            <a:pPr marL="285750" indent="-285750">
              <a:buFontTx/>
              <a:buChar char="-"/>
            </a:pPr>
            <a:r>
              <a:rPr lang="fr-FR" sz="1300"/>
              <a:t>les lève-personnes d’aide à la verticalisation et/ou au levage, dans lesquels la masse de la personne est en partie soutenue par un repose-pied ou un équipement semblable ;  </a:t>
            </a:r>
          </a:p>
          <a:p>
            <a:pPr marL="285750" indent="-285750">
              <a:buFontTx/>
              <a:buChar char="-"/>
            </a:pPr>
            <a:r>
              <a:rPr lang="fr-FR" sz="1300"/>
              <a:t>les lève-personnes de bain et/ou de piscine, de transfert en bateau, etc.; </a:t>
            </a:r>
          </a:p>
          <a:p>
            <a:pPr marL="285750" indent="-285750">
              <a:buFontTx/>
              <a:buChar char="-"/>
            </a:pPr>
            <a:r>
              <a:rPr lang="fr-FR" sz="1300"/>
              <a:t>les lève-personnes muraux ;  </a:t>
            </a:r>
          </a:p>
          <a:p>
            <a:pPr marL="285750" indent="-285750">
              <a:buFontTx/>
              <a:buChar char="-"/>
            </a:pPr>
            <a:r>
              <a:rPr lang="fr-FR" sz="1300"/>
              <a:t>les lève-personnes multifonctions, pouvant être assemblés, par exemple au moyen de parties distinctes, afin de répondre à une grande variété d’utilisations (notamment : lève-personnes mobiles ou verticalisateurs selon le montage choisi)</a:t>
            </a:r>
          </a:p>
          <a:p>
            <a:endParaRPr lang="fr-FR"/>
          </a:p>
        </p:txBody>
      </p:sp>
      <p:sp>
        <p:nvSpPr>
          <p:cNvPr id="16" name="Oval 5">
            <a:extLst>
              <a:ext uri="{FF2B5EF4-FFF2-40B4-BE49-F238E27FC236}">
                <a16:creationId xmlns:a16="http://schemas.microsoft.com/office/drawing/2014/main" id="{1AC11D2D-D15A-3DEB-5F8B-7A9AB05EB039}"/>
              </a:ext>
            </a:extLst>
          </p:cNvPr>
          <p:cNvSpPr/>
          <p:nvPr/>
        </p:nvSpPr>
        <p:spPr>
          <a:xfrm>
            <a:off x="2222830" y="517357"/>
            <a:ext cx="429025" cy="3736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94016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9D170-7DBA-FCBD-74C0-E279B04A249F}"/>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30A630FC-CE91-11CB-8366-62EEB9225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11210E98-275C-0116-8652-67DFBB8891D5}"/>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graphicFrame>
        <p:nvGraphicFramePr>
          <p:cNvPr id="4" name="Tableau 3">
            <a:extLst>
              <a:ext uri="{FF2B5EF4-FFF2-40B4-BE49-F238E27FC236}">
                <a16:creationId xmlns:a16="http://schemas.microsoft.com/office/drawing/2014/main" id="{3B346CC5-6C65-C531-3F3D-468AE4C5821E}"/>
              </a:ext>
            </a:extLst>
          </p:cNvPr>
          <p:cNvGraphicFramePr>
            <a:graphicFrameLocks noGrp="1"/>
          </p:cNvGraphicFramePr>
          <p:nvPr>
            <p:extLst>
              <p:ext uri="{D42A27DB-BD31-4B8C-83A1-F6EECF244321}">
                <p14:modId xmlns:p14="http://schemas.microsoft.com/office/powerpoint/2010/main" val="578980293"/>
              </p:ext>
            </p:extLst>
          </p:nvPr>
        </p:nvGraphicFramePr>
        <p:xfrm>
          <a:off x="152403" y="1291768"/>
          <a:ext cx="1284571" cy="14848455"/>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907">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1733">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1733">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907">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1733">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907">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907">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907">
                <a:tc>
                  <a:txBody>
                    <a:bodyPr/>
                    <a:lstStyle/>
                    <a:p>
                      <a:pPr algn="ctr"/>
                      <a:r>
                        <a:rPr lang="fr-FR" sz="1300"/>
                        <a:t>Formations</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907">
                <a:tc>
                  <a:txBody>
                    <a:bodyPr/>
                    <a:lstStyle/>
                    <a:p>
                      <a:pPr algn="ctr"/>
                      <a:r>
                        <a:rPr lang="fr-FR" sz="1300"/>
                        <a:t>Ressources humaines </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907">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907">
                <a:tc>
                  <a:txBody>
                    <a:bodyPr/>
                    <a:lstStyle/>
                    <a:p>
                      <a:pPr algn="ctr"/>
                      <a:r>
                        <a:rPr lang="fr-FR" sz="1300" b="1"/>
                        <a:t>Conventions et partenaires</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648A92DC-4265-EE85-6DA9-EA207536DA44}"/>
              </a:ext>
            </a:extLst>
          </p:cNvPr>
          <p:cNvGraphicFramePr>
            <a:graphicFrameLocks noGrp="1"/>
          </p:cNvGraphicFramePr>
          <p:nvPr>
            <p:extLst>
              <p:ext uri="{D42A27DB-BD31-4B8C-83A1-F6EECF244321}">
                <p14:modId xmlns:p14="http://schemas.microsoft.com/office/powerpoint/2010/main" val="35834383"/>
              </p:ext>
            </p:extLst>
          </p:nvPr>
        </p:nvGraphicFramePr>
        <p:xfrm>
          <a:off x="1562909" y="1291767"/>
          <a:ext cx="10515600" cy="5608432"/>
        </p:xfrm>
        <a:graphic>
          <a:graphicData uri="http://schemas.openxmlformats.org/drawingml/2006/table">
            <a:tbl>
              <a:tblPr/>
              <a:tblGrid>
                <a:gridCol w="134272">
                  <a:extLst>
                    <a:ext uri="{9D8B030D-6E8A-4147-A177-3AD203B41FA5}">
                      <a16:colId xmlns:a16="http://schemas.microsoft.com/office/drawing/2014/main" val="2049981015"/>
                    </a:ext>
                  </a:extLst>
                </a:gridCol>
                <a:gridCol w="77736">
                  <a:extLst>
                    <a:ext uri="{9D8B030D-6E8A-4147-A177-3AD203B41FA5}">
                      <a16:colId xmlns:a16="http://schemas.microsoft.com/office/drawing/2014/main" val="1423336824"/>
                    </a:ext>
                  </a:extLst>
                </a:gridCol>
                <a:gridCol w="3929216">
                  <a:extLst>
                    <a:ext uri="{9D8B030D-6E8A-4147-A177-3AD203B41FA5}">
                      <a16:colId xmlns:a16="http://schemas.microsoft.com/office/drawing/2014/main" val="968086549"/>
                    </a:ext>
                  </a:extLst>
                </a:gridCol>
                <a:gridCol w="770296">
                  <a:extLst>
                    <a:ext uri="{9D8B030D-6E8A-4147-A177-3AD203B41FA5}">
                      <a16:colId xmlns:a16="http://schemas.microsoft.com/office/drawing/2014/main" val="3996531425"/>
                    </a:ext>
                  </a:extLst>
                </a:gridCol>
                <a:gridCol w="770296">
                  <a:extLst>
                    <a:ext uri="{9D8B030D-6E8A-4147-A177-3AD203B41FA5}">
                      <a16:colId xmlns:a16="http://schemas.microsoft.com/office/drawing/2014/main" val="3261974844"/>
                    </a:ext>
                  </a:extLst>
                </a:gridCol>
                <a:gridCol w="770296">
                  <a:extLst>
                    <a:ext uri="{9D8B030D-6E8A-4147-A177-3AD203B41FA5}">
                      <a16:colId xmlns:a16="http://schemas.microsoft.com/office/drawing/2014/main" val="2925897583"/>
                    </a:ext>
                  </a:extLst>
                </a:gridCol>
                <a:gridCol w="770296">
                  <a:extLst>
                    <a:ext uri="{9D8B030D-6E8A-4147-A177-3AD203B41FA5}">
                      <a16:colId xmlns:a16="http://schemas.microsoft.com/office/drawing/2014/main" val="4127024519"/>
                    </a:ext>
                  </a:extLst>
                </a:gridCol>
                <a:gridCol w="770296">
                  <a:extLst>
                    <a:ext uri="{9D8B030D-6E8A-4147-A177-3AD203B41FA5}">
                      <a16:colId xmlns:a16="http://schemas.microsoft.com/office/drawing/2014/main" val="3108431496"/>
                    </a:ext>
                  </a:extLst>
                </a:gridCol>
                <a:gridCol w="770296">
                  <a:extLst>
                    <a:ext uri="{9D8B030D-6E8A-4147-A177-3AD203B41FA5}">
                      <a16:colId xmlns:a16="http://schemas.microsoft.com/office/drawing/2014/main" val="394782165"/>
                    </a:ext>
                  </a:extLst>
                </a:gridCol>
                <a:gridCol w="770296">
                  <a:extLst>
                    <a:ext uri="{9D8B030D-6E8A-4147-A177-3AD203B41FA5}">
                      <a16:colId xmlns:a16="http://schemas.microsoft.com/office/drawing/2014/main" val="2763985802"/>
                    </a:ext>
                  </a:extLst>
                </a:gridCol>
                <a:gridCol w="770296">
                  <a:extLst>
                    <a:ext uri="{9D8B030D-6E8A-4147-A177-3AD203B41FA5}">
                      <a16:colId xmlns:a16="http://schemas.microsoft.com/office/drawing/2014/main" val="74886838"/>
                    </a:ext>
                  </a:extLst>
                </a:gridCol>
                <a:gridCol w="77736">
                  <a:extLst>
                    <a:ext uri="{9D8B030D-6E8A-4147-A177-3AD203B41FA5}">
                      <a16:colId xmlns:a16="http://schemas.microsoft.com/office/drawing/2014/main" val="656032369"/>
                    </a:ext>
                  </a:extLst>
                </a:gridCol>
                <a:gridCol w="134272">
                  <a:extLst>
                    <a:ext uri="{9D8B030D-6E8A-4147-A177-3AD203B41FA5}">
                      <a16:colId xmlns:a16="http://schemas.microsoft.com/office/drawing/2014/main" val="1971413460"/>
                    </a:ext>
                  </a:extLst>
                </a:gridCol>
              </a:tblGrid>
              <a:tr h="224950">
                <a:tc gridSpan="13">
                  <a:txBody>
                    <a:bodyPr/>
                    <a:lstStyle/>
                    <a:p>
                      <a:pPr algn="ctr" fontAlgn="ctr"/>
                      <a:r>
                        <a:rPr lang="en-US" sz="1200" b="1" i="0" u="none" strike="noStrike">
                          <a:solidFill>
                            <a:srgbClr val="7030A0"/>
                          </a:solidFill>
                          <a:effectLst/>
                          <a:latin typeface="Calibri" panose="020F0502020204030204" pitchFamily="34" charset="0"/>
                        </a:rPr>
                        <a:t>Conventions et partenariats (1)</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8322672"/>
                  </a:ext>
                </a:extLst>
              </a:tr>
              <a:tr h="19911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1000" b="1"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600476440"/>
                  </a:ext>
                </a:extLst>
              </a:tr>
              <a:tr h="565066">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fr-FR" sz="800" b="0" i="0" u="none" strike="noStrike">
                          <a:solidFill>
                            <a:srgbClr val="000000"/>
                          </a:solidFill>
                          <a:effectLst/>
                          <a:latin typeface="Calibri" panose="020F0502020204030204" pitchFamily="34" charset="0"/>
                        </a:rPr>
                        <a:t>Nombre de résidents ayant bénéficié d’une intervention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749599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Equipe mobile de gériatrie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735219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Equipe mobile de soins palliatifs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2433024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HAD</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0424008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Equipe mobile d'hygiène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8535131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Equipe multidisciplinaire en antibiothérapie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7205200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Service hospitalier de psychogériatrie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0308543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Service hospitalier de gériatrie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2124120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Service d'urgences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095848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Filière gériatrique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81032500"/>
                  </a:ext>
                </a:extLst>
              </a:tr>
              <a:tr h="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Pharmacie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0163026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Autres équipes (prévention)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290352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053351423"/>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299505089"/>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Commissions de coordination gériatrique :</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54029418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2274633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Réunions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4586281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Participants libéraux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8467374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Médecins</a:t>
                      </a:r>
                      <a:r>
                        <a:rPr lang="en-US" sz="700" b="0" i="0" u="none" strike="noStrike">
                          <a:solidFill>
                            <a:srgbClr val="000000"/>
                          </a:solidFill>
                          <a:effectLst/>
                          <a:latin typeface="Calibri" panose="020F0502020204030204" pitchFamily="34" charset="0"/>
                        </a:rPr>
                        <a:t>  </a:t>
                      </a:r>
                      <a:r>
                        <a:rPr lang="en-US" sz="800" b="0" i="0" u="none" strike="noStrike">
                          <a:solidFill>
                            <a:srgbClr val="000000"/>
                          </a:solidFill>
                          <a:effectLst/>
                          <a:latin typeface="Calibri" panose="020F0502020204030204" pitchFamily="34" charset="0"/>
                        </a:rPr>
                        <a:t>libéraux</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0525953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Kinésithérapeutes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1843699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Orthophoniste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849172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Pharmacien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0651162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2772858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179019784"/>
                  </a:ext>
                </a:extLst>
              </a:tr>
              <a:tr h="224950">
                <a:tc gridSpan="13">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0999896"/>
                  </a:ext>
                </a:extLst>
              </a:tr>
            </a:tbl>
          </a:graphicData>
        </a:graphic>
      </p:graphicFrame>
      <p:sp>
        <p:nvSpPr>
          <p:cNvPr id="3" name="Espace réservé du numéro de diapositive 3">
            <a:extLst>
              <a:ext uri="{FF2B5EF4-FFF2-40B4-BE49-F238E27FC236}">
                <a16:creationId xmlns:a16="http://schemas.microsoft.com/office/drawing/2014/main" id="{E2AF8D22-187A-5AAD-6BFA-7E88E281EFE3}"/>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49</a:t>
            </a:fld>
            <a:endParaRPr lang="en-US"/>
          </a:p>
        </p:txBody>
      </p:sp>
      <p:grpSp>
        <p:nvGrpSpPr>
          <p:cNvPr id="5" name="Groupe 4">
            <a:extLst>
              <a:ext uri="{FF2B5EF4-FFF2-40B4-BE49-F238E27FC236}">
                <a16:creationId xmlns:a16="http://schemas.microsoft.com/office/drawing/2014/main" id="{06F70210-3218-D5DB-4252-71AFE8102AD1}"/>
              </a:ext>
            </a:extLst>
          </p:cNvPr>
          <p:cNvGrpSpPr/>
          <p:nvPr/>
        </p:nvGrpSpPr>
        <p:grpSpPr>
          <a:xfrm>
            <a:off x="11449288" y="317210"/>
            <a:ext cx="421861" cy="419762"/>
            <a:chOff x="11231752" y="95107"/>
            <a:chExt cx="825500" cy="812800"/>
          </a:xfrm>
        </p:grpSpPr>
        <p:sp>
          <p:nvSpPr>
            <p:cNvPr id="6" name="Ellipse 5">
              <a:extLst>
                <a:ext uri="{FF2B5EF4-FFF2-40B4-BE49-F238E27FC236}">
                  <a16:creationId xmlns:a16="http://schemas.microsoft.com/office/drawing/2014/main" id="{9F5BD7F4-6D55-FD02-2124-ACDC9B67C231}"/>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CF9BC77D-78A9-BFF8-4AF3-595582C3CA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1" name="ZoneTexte 10">
            <a:extLst>
              <a:ext uri="{FF2B5EF4-FFF2-40B4-BE49-F238E27FC236}">
                <a16:creationId xmlns:a16="http://schemas.microsoft.com/office/drawing/2014/main" id="{0A1F0195-12B6-A5AF-588A-67E1B2C902D5}"/>
              </a:ext>
            </a:extLst>
          </p:cNvPr>
          <p:cNvSpPr txBox="1"/>
          <p:nvPr/>
        </p:nvSpPr>
        <p:spPr>
          <a:xfrm>
            <a:off x="1554368" y="6900401"/>
            <a:ext cx="10105850" cy="3862019"/>
          </a:xfrm>
          <a:prstGeom prst="rect">
            <a:avLst/>
          </a:prstGeom>
          <a:noFill/>
        </p:spPr>
        <p:txBody>
          <a:bodyPr wrap="square">
            <a:spAutoFit/>
          </a:bodyPr>
          <a:lstStyle/>
          <a:p>
            <a:pPr fontAlgn="base">
              <a:lnSpc>
                <a:spcPts val="1275"/>
              </a:lnSpc>
            </a:pPr>
            <a:endParaRPr lang="fr-FR" sz="1300" noProof="1">
              <a:solidFill>
                <a:srgbClr val="000000"/>
              </a:solidFill>
            </a:endParaRPr>
          </a:p>
          <a:p>
            <a:pPr fontAlgn="base">
              <a:lnSpc>
                <a:spcPts val="1275"/>
              </a:lnSpc>
            </a:pPr>
            <a:r>
              <a:rPr lang="fr-FR" sz="1300" u="sng" noProof="1">
                <a:solidFill>
                  <a:srgbClr val="000000"/>
                </a:solidFill>
              </a:rPr>
              <a:t>Informations complémentaires</a:t>
            </a:r>
            <a:r>
              <a:rPr lang="fr-FR" sz="1300" noProof="1">
                <a:solidFill>
                  <a:srgbClr val="000000"/>
                </a:solidFill>
              </a:rPr>
              <a:t> :</a:t>
            </a:r>
          </a:p>
          <a:p>
            <a:pPr fontAlgn="base">
              <a:lnSpc>
                <a:spcPts val="1275"/>
              </a:lnSpc>
            </a:pPr>
            <a:endParaRPr lang="fr-FR" sz="1300" b="1" noProof="1">
              <a:solidFill>
                <a:srgbClr val="000000"/>
              </a:solidFill>
            </a:endParaRPr>
          </a:p>
          <a:p>
            <a:pPr fontAlgn="base">
              <a:lnSpc>
                <a:spcPts val="1275"/>
              </a:lnSpc>
            </a:pPr>
            <a:r>
              <a:rPr lang="fr-FR" sz="1300" b="1" noProof="1">
                <a:solidFill>
                  <a:srgbClr val="000000"/>
                </a:solidFill>
              </a:rPr>
              <a:t>(1) Tableau « </a:t>
            </a:r>
            <a:r>
              <a:rPr lang="fr-FR" sz="1300" b="1" noProof="1">
                <a:solidFill>
                  <a:srgbClr val="000000"/>
                </a:solidFill>
                <a:highlight>
                  <a:srgbClr val="FFFFFF"/>
                </a:highlight>
              </a:rPr>
              <a:t>Convention et partenariats » </a:t>
            </a:r>
            <a:r>
              <a:rPr lang="fr-FR" sz="1300" noProof="1">
                <a:solidFill>
                  <a:srgbClr val="000000"/>
                </a:solidFill>
              </a:rPr>
              <a:t>-</a:t>
            </a:r>
            <a:r>
              <a:rPr lang="fr-FR" sz="1300" noProof="1"/>
              <a:t> existence de conventions formalisées ou de partenariats organisés avec des structures ou équipes extérieures intervenant auprès des résidents.</a:t>
            </a:r>
          </a:p>
          <a:p>
            <a:pPr fontAlgn="ctr"/>
            <a:endParaRPr lang="fr-FR" sz="1300" i="0" u="none" strike="noStrike" noProof="1">
              <a:effectLst/>
            </a:endParaRPr>
          </a:p>
          <a:p>
            <a:pPr fontAlgn="ctr"/>
            <a:r>
              <a:rPr lang="fr-FR" sz="1300" i="0" u="none" strike="noStrike" noProof="1">
                <a:effectLst/>
                <a:highlight>
                  <a:srgbClr val="FFFFFF"/>
                </a:highlight>
              </a:rPr>
              <a:t>Les équipes mentionnées </a:t>
            </a:r>
            <a:r>
              <a:rPr lang="fr-FR" sz="1300" i="0" u="none" strike="noStrike" noProof="1">
                <a:effectLst/>
              </a:rPr>
              <a:t>correspondent à des dispositifs organisés, généralement hospitaliers ou territoriaux, intervenant en appui de l’établissement conformément aux recommandations et organisations en vigueur (notamment HAS).</a:t>
            </a:r>
          </a:p>
          <a:p>
            <a:pPr marL="342900" indent="-342900" algn="l" fontAlgn="ctr">
              <a:buAutoNum type="arabicParenBoth"/>
            </a:pPr>
            <a:endParaRPr lang="fr-FR" sz="1300" noProof="1"/>
          </a:p>
          <a:p>
            <a:pPr fontAlgn="ctr"/>
            <a:r>
              <a:rPr lang="fr-FR" sz="1300" b="1" noProof="1">
                <a:solidFill>
                  <a:srgbClr val="000000"/>
                </a:solidFill>
                <a:highlight>
                  <a:srgbClr val="FFFFFF"/>
                </a:highlight>
              </a:rPr>
              <a:t>(2) Equipe mobile d'hygiène: </a:t>
            </a:r>
            <a:r>
              <a:rPr lang="fr-FR" sz="1300" noProof="1"/>
              <a:t>il faut  renseigner </a:t>
            </a:r>
            <a:r>
              <a:rPr lang="fr-FR" sz="1400" b="1" noProof="1"/>
              <a:t>oui</a:t>
            </a:r>
            <a:r>
              <a:rPr lang="fr-FR" sz="1300" noProof="1"/>
              <a:t> à cet ITEM  s’il existe une équipe d ’hygiene que ce soit une EOH ou une  EMH car certains Ehpad sont affiliés à un établissement sanitaire  donc avec accès à une EOH. </a:t>
            </a:r>
          </a:p>
          <a:p>
            <a:pPr fontAlgn="ctr"/>
            <a:endParaRPr lang="fr-FR" sz="1300" noProof="1"/>
          </a:p>
          <a:p>
            <a:pPr fontAlgn="ctr"/>
            <a:r>
              <a:rPr lang="fr-FR" sz="1300" b="1" noProof="1">
                <a:solidFill>
                  <a:srgbClr val="000000"/>
                </a:solidFill>
                <a:highlight>
                  <a:srgbClr val="FFFFFF"/>
                </a:highlight>
              </a:rPr>
              <a:t>(3) Equipe multidisciplinaire en antibiothérapie</a:t>
            </a:r>
            <a:r>
              <a:rPr lang="fr-FR" sz="1400" b="1" noProof="1">
                <a:latin typeface="Calibri" panose="020F0502020204030204" pitchFamily="34" charset="0"/>
              </a:rPr>
              <a:t>: </a:t>
            </a:r>
            <a:r>
              <a:rPr lang="fr-FR" sz="1300" noProof="1"/>
              <a:t>il faut cocher </a:t>
            </a:r>
            <a:r>
              <a:rPr lang="fr-FR" sz="1400" b="1" noProof="1"/>
              <a:t>oui</a:t>
            </a:r>
            <a:r>
              <a:rPr lang="fr-FR" sz="1400" noProof="1"/>
              <a:t> </a:t>
            </a:r>
            <a:r>
              <a:rPr lang="fr-FR" sz="1300" noProof="1"/>
              <a:t>à l’ITEM si un référent ATB d’un ES de proximité intervient dans l’EHPAD.</a:t>
            </a:r>
          </a:p>
          <a:p>
            <a:pPr fontAlgn="ctr"/>
            <a:endParaRPr lang="fr-FR" sz="1400" b="1" noProof="1">
              <a:latin typeface="Calibri" panose="020F0502020204030204" pitchFamily="34" charset="0"/>
            </a:endParaRPr>
          </a:p>
          <a:p>
            <a:pPr marL="342900" indent="-342900" algn="l" fontAlgn="ctr">
              <a:buAutoNum type="arabicParenBoth"/>
            </a:pPr>
            <a:endParaRPr lang="fr-FR" sz="1300" noProof="1">
              <a:effectLst/>
            </a:endParaRPr>
          </a:p>
          <a:p>
            <a:pPr algn="l" fontAlgn="ctr"/>
            <a:endParaRPr lang="fr-FR" sz="1300" b="1" i="0" u="none" strike="noStrike" noProof="1">
              <a:effectLst/>
            </a:endParaRPr>
          </a:p>
          <a:p>
            <a:pPr algn="l" fontAlgn="ctr"/>
            <a:endParaRPr lang="fr-FR" sz="1300" b="1" i="0" u="none" strike="noStrike" noProof="1">
              <a:effectLst/>
            </a:endParaRPr>
          </a:p>
          <a:p>
            <a:pPr fontAlgn="base">
              <a:lnSpc>
                <a:spcPts val="1275"/>
              </a:lnSpc>
            </a:pPr>
            <a:endParaRPr lang="fr-FR" sz="1300" noProof="1">
              <a:solidFill>
                <a:srgbClr val="000000"/>
              </a:solidFill>
              <a:latin typeface="Aptos" panose="020B0004020202020204" pitchFamily="34" charset="0"/>
            </a:endParaRPr>
          </a:p>
          <a:p>
            <a:pPr fontAlgn="base">
              <a:lnSpc>
                <a:spcPts val="1275"/>
              </a:lnSpc>
            </a:pPr>
            <a:endParaRPr lang="fr-FR" sz="1300" noProof="1">
              <a:solidFill>
                <a:srgbClr val="000000"/>
              </a:solidFill>
              <a:latin typeface="Aptos" panose="020B0004020202020204" pitchFamily="34" charset="0"/>
            </a:endParaRPr>
          </a:p>
          <a:p>
            <a:pPr algn="just" fontAlgn="base">
              <a:lnSpc>
                <a:spcPts val="1275"/>
              </a:lnSpc>
            </a:pPr>
            <a:endParaRPr lang="fr-FR" sz="1300" noProof="1">
              <a:solidFill>
                <a:srgbClr val="000000"/>
              </a:solidFill>
            </a:endParaRPr>
          </a:p>
        </p:txBody>
      </p:sp>
    </p:spTree>
    <p:extLst>
      <p:ext uri="{BB962C8B-B14F-4D97-AF65-F5344CB8AC3E}">
        <p14:creationId xmlns:p14="http://schemas.microsoft.com/office/powerpoint/2010/main" val="3327187401"/>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9D170-7DBA-FCBD-74C0-E279B04A249F}"/>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30A630FC-CE91-11CB-8366-62EEB9225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11210E98-275C-0116-8652-67DFBB8891D5}"/>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graphicFrame>
        <p:nvGraphicFramePr>
          <p:cNvPr id="4" name="Tableau 3">
            <a:extLst>
              <a:ext uri="{FF2B5EF4-FFF2-40B4-BE49-F238E27FC236}">
                <a16:creationId xmlns:a16="http://schemas.microsoft.com/office/drawing/2014/main" id="{3B346CC5-6C65-C531-3F3D-468AE4C5821E}"/>
              </a:ext>
            </a:extLst>
          </p:cNvPr>
          <p:cNvGraphicFramePr>
            <a:graphicFrameLocks noGrp="1"/>
          </p:cNvGraphicFramePr>
          <p:nvPr>
            <p:extLst>
              <p:ext uri="{D42A27DB-BD31-4B8C-83A1-F6EECF244321}">
                <p14:modId xmlns:p14="http://schemas.microsoft.com/office/powerpoint/2010/main" val="578980293"/>
              </p:ext>
            </p:extLst>
          </p:nvPr>
        </p:nvGraphicFramePr>
        <p:xfrm>
          <a:off x="152403" y="1291768"/>
          <a:ext cx="1284571" cy="14848455"/>
        </p:xfrm>
        <a:graphic>
          <a:graphicData uri="http://schemas.openxmlformats.org/drawingml/2006/table">
            <a:tbl>
              <a:tblPr firstRow="1" bandRow="1">
                <a:tableStyleId>{5C22544A-7EE6-4342-B048-85BDC9FD1C3A}</a:tableStyleId>
              </a:tblPr>
              <a:tblGrid>
                <a:gridCol w="1284571">
                  <a:extLst>
                    <a:ext uri="{9D8B030D-6E8A-4147-A177-3AD203B41FA5}">
                      <a16:colId xmlns:a16="http://schemas.microsoft.com/office/drawing/2014/main" val="3586213876"/>
                    </a:ext>
                  </a:extLst>
                </a:gridCol>
              </a:tblGrid>
              <a:tr h="1217907">
                <a:tc>
                  <a:txBody>
                    <a:bodyPr/>
                    <a:lstStyle/>
                    <a:p>
                      <a:pPr algn="ctr"/>
                      <a:r>
                        <a:rPr lang="fr-FR" sz="1300" b="0">
                          <a:solidFill>
                            <a:schemeClr val="tx1"/>
                          </a:solidFill>
                        </a:rPr>
                        <a:t>Etablissement</a:t>
                      </a:r>
                      <a:endParaRPr lang="en-US" sz="13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8982678"/>
                  </a:ext>
                </a:extLst>
              </a:tr>
              <a:tr h="1701733">
                <a:tc>
                  <a:txBody>
                    <a:bodyPr/>
                    <a:lstStyle/>
                    <a:p>
                      <a:pPr algn="ctr"/>
                      <a:r>
                        <a:rPr lang="fr-FR" sz="1300" b="0"/>
                        <a:t>Population en hébergement permanent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1463760"/>
                  </a:ext>
                </a:extLst>
              </a:tr>
              <a:tr h="1701733">
                <a:tc>
                  <a:txBody>
                    <a:bodyPr/>
                    <a:lstStyle/>
                    <a:p>
                      <a:pPr algn="ctr"/>
                      <a:r>
                        <a:rPr lang="fr-FR" sz="1300" b="0"/>
                        <a:t>Mouvements des résidents en hébergement permanent</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554540"/>
                  </a:ext>
                </a:extLst>
              </a:tr>
              <a:tr h="1217907">
                <a:tc>
                  <a:txBody>
                    <a:bodyPr/>
                    <a:lstStyle/>
                    <a:p>
                      <a:pPr algn="ctr"/>
                      <a:r>
                        <a:rPr lang="fr-FR" sz="1300" b="0"/>
                        <a:t>Protocoles et évaluations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1190323"/>
                  </a:ext>
                </a:extLst>
              </a:tr>
              <a:tr h="1701733">
                <a:tc>
                  <a:txBody>
                    <a:bodyPr/>
                    <a:lstStyle/>
                    <a:p>
                      <a:pPr algn="ctr"/>
                      <a:r>
                        <a:rPr lang="fr-FR" sz="1300" b="0"/>
                        <a:t>Activité médicale et paramédicale</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4494711"/>
                  </a:ext>
                </a:extLst>
              </a:tr>
              <a:tr h="1217907">
                <a:tc>
                  <a:txBody>
                    <a:bodyPr/>
                    <a:lstStyle/>
                    <a:p>
                      <a:pPr algn="ctr"/>
                      <a:r>
                        <a:rPr lang="fr-FR" sz="1300" b="0"/>
                        <a:t>Prévention du risque infectieux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9424549"/>
                  </a:ext>
                </a:extLst>
              </a:tr>
              <a:tr h="1217907">
                <a:tc>
                  <a:txBody>
                    <a:bodyPr/>
                    <a:lstStyle/>
                    <a:p>
                      <a:pPr algn="ctr"/>
                      <a:r>
                        <a:rPr lang="fr-FR" sz="1300" b="0"/>
                        <a:t>Gestion des médicaments </a:t>
                      </a:r>
                      <a:endParaRPr lang="en-US" sz="1300" b="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365089"/>
                  </a:ext>
                </a:extLst>
              </a:tr>
              <a:tr h="1217907">
                <a:tc>
                  <a:txBody>
                    <a:bodyPr/>
                    <a:lstStyle/>
                    <a:p>
                      <a:pPr algn="ctr"/>
                      <a:r>
                        <a:rPr lang="fr-FR" sz="1300"/>
                        <a:t>Formations</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595755"/>
                  </a:ext>
                </a:extLst>
              </a:tr>
              <a:tr h="1217907">
                <a:tc>
                  <a:txBody>
                    <a:bodyPr/>
                    <a:lstStyle/>
                    <a:p>
                      <a:pPr algn="ctr"/>
                      <a:r>
                        <a:rPr lang="fr-FR" sz="1300"/>
                        <a:t>Ressources humaines </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069986"/>
                  </a:ext>
                </a:extLst>
              </a:tr>
              <a:tr h="1217907">
                <a:tc>
                  <a:txBody>
                    <a:bodyPr/>
                    <a:lstStyle/>
                    <a:p>
                      <a:pPr algn="ctr"/>
                      <a:r>
                        <a:rPr lang="fr-FR" sz="1300"/>
                        <a:t>Matériel médical dans l’EHPAD</a:t>
                      </a:r>
                      <a:endParaRPr lang="en-US" sz="1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308562"/>
                  </a:ext>
                </a:extLst>
              </a:tr>
              <a:tr h="1217907">
                <a:tc>
                  <a:txBody>
                    <a:bodyPr/>
                    <a:lstStyle/>
                    <a:p>
                      <a:pPr algn="ctr"/>
                      <a:r>
                        <a:rPr lang="fr-FR" sz="1300" b="1"/>
                        <a:t>Conventions et partenaires</a:t>
                      </a:r>
                      <a:endParaRPr lang="en-US" sz="13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64727515"/>
                  </a:ext>
                </a:extLst>
              </a:tr>
            </a:tbl>
          </a:graphicData>
        </a:graphic>
      </p:graphicFrame>
      <p:graphicFrame>
        <p:nvGraphicFramePr>
          <p:cNvPr id="2" name="Tableau 1">
            <a:extLst>
              <a:ext uri="{FF2B5EF4-FFF2-40B4-BE49-F238E27FC236}">
                <a16:creationId xmlns:a16="http://schemas.microsoft.com/office/drawing/2014/main" id="{648A92DC-4265-EE85-6DA9-EA207536DA44}"/>
              </a:ext>
            </a:extLst>
          </p:cNvPr>
          <p:cNvGraphicFramePr>
            <a:graphicFrameLocks noGrp="1"/>
          </p:cNvGraphicFramePr>
          <p:nvPr>
            <p:extLst>
              <p:ext uri="{D42A27DB-BD31-4B8C-83A1-F6EECF244321}">
                <p14:modId xmlns:p14="http://schemas.microsoft.com/office/powerpoint/2010/main" val="35834383"/>
              </p:ext>
            </p:extLst>
          </p:nvPr>
        </p:nvGraphicFramePr>
        <p:xfrm>
          <a:off x="1562909" y="1291767"/>
          <a:ext cx="10515600" cy="5608432"/>
        </p:xfrm>
        <a:graphic>
          <a:graphicData uri="http://schemas.openxmlformats.org/drawingml/2006/table">
            <a:tbl>
              <a:tblPr/>
              <a:tblGrid>
                <a:gridCol w="134272">
                  <a:extLst>
                    <a:ext uri="{9D8B030D-6E8A-4147-A177-3AD203B41FA5}">
                      <a16:colId xmlns:a16="http://schemas.microsoft.com/office/drawing/2014/main" val="2049981015"/>
                    </a:ext>
                  </a:extLst>
                </a:gridCol>
                <a:gridCol w="77736">
                  <a:extLst>
                    <a:ext uri="{9D8B030D-6E8A-4147-A177-3AD203B41FA5}">
                      <a16:colId xmlns:a16="http://schemas.microsoft.com/office/drawing/2014/main" val="1423336824"/>
                    </a:ext>
                  </a:extLst>
                </a:gridCol>
                <a:gridCol w="3929216">
                  <a:extLst>
                    <a:ext uri="{9D8B030D-6E8A-4147-A177-3AD203B41FA5}">
                      <a16:colId xmlns:a16="http://schemas.microsoft.com/office/drawing/2014/main" val="968086549"/>
                    </a:ext>
                  </a:extLst>
                </a:gridCol>
                <a:gridCol w="770296">
                  <a:extLst>
                    <a:ext uri="{9D8B030D-6E8A-4147-A177-3AD203B41FA5}">
                      <a16:colId xmlns:a16="http://schemas.microsoft.com/office/drawing/2014/main" val="3996531425"/>
                    </a:ext>
                  </a:extLst>
                </a:gridCol>
                <a:gridCol w="770296">
                  <a:extLst>
                    <a:ext uri="{9D8B030D-6E8A-4147-A177-3AD203B41FA5}">
                      <a16:colId xmlns:a16="http://schemas.microsoft.com/office/drawing/2014/main" val="3261974844"/>
                    </a:ext>
                  </a:extLst>
                </a:gridCol>
                <a:gridCol w="770296">
                  <a:extLst>
                    <a:ext uri="{9D8B030D-6E8A-4147-A177-3AD203B41FA5}">
                      <a16:colId xmlns:a16="http://schemas.microsoft.com/office/drawing/2014/main" val="2925897583"/>
                    </a:ext>
                  </a:extLst>
                </a:gridCol>
                <a:gridCol w="770296">
                  <a:extLst>
                    <a:ext uri="{9D8B030D-6E8A-4147-A177-3AD203B41FA5}">
                      <a16:colId xmlns:a16="http://schemas.microsoft.com/office/drawing/2014/main" val="4127024519"/>
                    </a:ext>
                  </a:extLst>
                </a:gridCol>
                <a:gridCol w="770296">
                  <a:extLst>
                    <a:ext uri="{9D8B030D-6E8A-4147-A177-3AD203B41FA5}">
                      <a16:colId xmlns:a16="http://schemas.microsoft.com/office/drawing/2014/main" val="3108431496"/>
                    </a:ext>
                  </a:extLst>
                </a:gridCol>
                <a:gridCol w="770296">
                  <a:extLst>
                    <a:ext uri="{9D8B030D-6E8A-4147-A177-3AD203B41FA5}">
                      <a16:colId xmlns:a16="http://schemas.microsoft.com/office/drawing/2014/main" val="394782165"/>
                    </a:ext>
                  </a:extLst>
                </a:gridCol>
                <a:gridCol w="770296">
                  <a:extLst>
                    <a:ext uri="{9D8B030D-6E8A-4147-A177-3AD203B41FA5}">
                      <a16:colId xmlns:a16="http://schemas.microsoft.com/office/drawing/2014/main" val="2763985802"/>
                    </a:ext>
                  </a:extLst>
                </a:gridCol>
                <a:gridCol w="770296">
                  <a:extLst>
                    <a:ext uri="{9D8B030D-6E8A-4147-A177-3AD203B41FA5}">
                      <a16:colId xmlns:a16="http://schemas.microsoft.com/office/drawing/2014/main" val="74886838"/>
                    </a:ext>
                  </a:extLst>
                </a:gridCol>
                <a:gridCol w="77736">
                  <a:extLst>
                    <a:ext uri="{9D8B030D-6E8A-4147-A177-3AD203B41FA5}">
                      <a16:colId xmlns:a16="http://schemas.microsoft.com/office/drawing/2014/main" val="656032369"/>
                    </a:ext>
                  </a:extLst>
                </a:gridCol>
                <a:gridCol w="134272">
                  <a:extLst>
                    <a:ext uri="{9D8B030D-6E8A-4147-A177-3AD203B41FA5}">
                      <a16:colId xmlns:a16="http://schemas.microsoft.com/office/drawing/2014/main" val="1971413460"/>
                    </a:ext>
                  </a:extLst>
                </a:gridCol>
              </a:tblGrid>
              <a:tr h="224950">
                <a:tc gridSpan="13">
                  <a:txBody>
                    <a:bodyPr/>
                    <a:lstStyle/>
                    <a:p>
                      <a:pPr algn="ctr" fontAlgn="ctr"/>
                      <a:r>
                        <a:rPr lang="en-US" sz="1200" b="1" i="0" u="none" strike="noStrike">
                          <a:solidFill>
                            <a:srgbClr val="7030A0"/>
                          </a:solidFill>
                          <a:effectLst/>
                          <a:latin typeface="Calibri" panose="020F0502020204030204" pitchFamily="34" charset="0"/>
                        </a:rPr>
                        <a:t>Conventions et </a:t>
                      </a:r>
                      <a:r>
                        <a:rPr lang="en-US" sz="1200" b="1" i="0" u="none" strike="noStrike" err="1">
                          <a:solidFill>
                            <a:srgbClr val="7030A0"/>
                          </a:solidFill>
                          <a:effectLst/>
                          <a:latin typeface="Calibri" panose="020F0502020204030204" pitchFamily="34" charset="0"/>
                        </a:rPr>
                        <a:t>partenariats</a:t>
                      </a:r>
                      <a:r>
                        <a:rPr lang="en-US" sz="1200" b="1" i="0" u="none" strike="noStrike">
                          <a:solidFill>
                            <a:srgbClr val="7030A0"/>
                          </a:solidFill>
                          <a:effectLst/>
                          <a:latin typeface="Calibri" panose="020F0502020204030204" pitchFamily="34" charset="0"/>
                        </a:rPr>
                        <a:t> (1)</a:t>
                      </a: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8322672"/>
                  </a:ext>
                </a:extLst>
              </a:tr>
              <a:tr h="19911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1000" b="1"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600476440"/>
                  </a:ext>
                </a:extLst>
              </a:tr>
              <a:tr h="565066">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Oui / Non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ctr"/>
                      <a:r>
                        <a:rPr lang="fr-FR" sz="800" b="0" i="0" u="none" strike="noStrike">
                          <a:solidFill>
                            <a:srgbClr val="000000"/>
                          </a:solidFill>
                          <a:effectLst/>
                          <a:latin typeface="Calibri" panose="020F0502020204030204" pitchFamily="34" charset="0"/>
                        </a:rPr>
                        <a:t>Nombre de résidents ayant bénéficié d’une intervention dans l’année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749599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Equipe mobile de gériatrie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17352197"/>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fr-FR" sz="800" b="0" i="0" u="none" strike="noStrike">
                          <a:solidFill>
                            <a:srgbClr val="000000"/>
                          </a:solidFill>
                          <a:effectLst/>
                          <a:latin typeface="Calibri" panose="020F0502020204030204" pitchFamily="34" charset="0"/>
                        </a:rPr>
                        <a:t>Equipe mobile de soins palliatifs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2433024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HAD</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0424008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Equipe mobile d'hygiène (2)</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685351311"/>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7030A0"/>
                          </a:solidFill>
                          <a:effectLst/>
                          <a:latin typeface="Calibri" panose="020F0502020204030204" pitchFamily="34" charset="0"/>
                        </a:rPr>
                        <a:t>Equipe multidisciplinaire en antibiothérapie (3)</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7205200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Service hospitalier de psychogériatrie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0308543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Service hospitalier de gériatrie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2124120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Service d'urgences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909584846"/>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Filière gériatrique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281032500"/>
                  </a:ext>
                </a:extLst>
              </a:tr>
              <a:tr h="0">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Pharmacie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1701630268"/>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Autres équipes (prévention)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8290352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w="12700" cap="flat" cmpd="sng" algn="ctr">
                      <a:solidFill>
                        <a:srgbClr val="A9D08E"/>
                      </a:solidFill>
                      <a:prstDash val="solid"/>
                      <a:round/>
                      <a:headEnd type="none" w="med" len="med"/>
                      <a:tailEnd type="none" w="med" len="med"/>
                    </a:lnB>
                    <a:solidFill>
                      <a:srgbClr val="E2EFDA"/>
                    </a:solidFill>
                  </a:tcPr>
                </a:tc>
                <a:extLst>
                  <a:ext uri="{0D108BD9-81ED-4DB2-BD59-A6C34878D82A}">
                    <a16:rowId xmlns:a16="http://schemas.microsoft.com/office/drawing/2014/main" val="3053351423"/>
                  </a:ext>
                </a:extLst>
              </a:tr>
              <a:tr h="186203">
                <a:tc gridSpan="3">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w="12700" cap="flat" cmpd="sng" algn="ctr">
                      <a:solidFill>
                        <a:srgbClr val="A9D08E"/>
                      </a:solidFill>
                      <a:prstDash val="solid"/>
                      <a:round/>
                      <a:headEnd type="none" w="med" len="med"/>
                      <a:tailEnd type="none" w="med" len="med"/>
                    </a:lnT>
                    <a:lnB w="12700" cap="flat" cmpd="sng" algn="ctr">
                      <a:solidFill>
                        <a:srgbClr val="A9D08E"/>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299505089"/>
                  </a:ext>
                </a:extLst>
              </a:tr>
              <a:tr h="298678">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r>
                        <a:rPr lang="en-US" sz="1000" b="1" i="0" u="none" strike="noStrike">
                          <a:solidFill>
                            <a:srgbClr val="000000"/>
                          </a:solidFill>
                          <a:effectLst/>
                          <a:latin typeface="Calibri" panose="020F0502020204030204" pitchFamily="34" charset="0"/>
                        </a:rPr>
                        <a:t>Commissions de coordination gériatrique :</a:t>
                      </a:r>
                    </a:p>
                  </a:txBody>
                  <a:tcPr marL="5382" marR="5382" marT="5382" marB="38747" anchor="ctr">
                    <a:lnL w="12700" cap="flat" cmpd="sng" algn="ctr">
                      <a:solidFill>
                        <a:srgbClr val="A9D08E"/>
                      </a:solidFill>
                      <a:prstDash val="solid"/>
                      <a:round/>
                      <a:headEnd type="none" w="med" len="med"/>
                      <a:tailEnd type="none" w="med" len="med"/>
                    </a:lnL>
                    <a:lnR>
                      <a:noFill/>
                    </a:lnR>
                    <a:lnT w="12700" cap="flat" cmpd="sng" algn="ctr">
                      <a:solidFill>
                        <a:srgbClr val="A9D08E"/>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54029418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2">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gridSpan="2">
                  <a:txBody>
                    <a:bodyPr/>
                    <a:lstStyle/>
                    <a:p>
                      <a:pPr algn="ctr" fontAlgn="ctr"/>
                      <a:r>
                        <a:rPr lang="en-US" sz="800" b="0" i="0" u="none" strike="noStrike">
                          <a:solidFill>
                            <a:srgbClr val="000000"/>
                          </a:solidFill>
                          <a:effectLst/>
                          <a:latin typeface="Calibri" panose="020F0502020204030204" pitchFamily="34" charset="0"/>
                        </a:rPr>
                        <a:t>Nombre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2274633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Réunions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3945862814"/>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Participants libéraux :</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58467374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Médecins</a:t>
                      </a:r>
                      <a:r>
                        <a:rPr lang="en-US" sz="700" b="0" i="0" u="none" strike="noStrike">
                          <a:solidFill>
                            <a:srgbClr val="000000"/>
                          </a:solidFill>
                          <a:effectLst/>
                          <a:latin typeface="Calibri" panose="020F0502020204030204" pitchFamily="34" charset="0"/>
                        </a:rPr>
                        <a:t>  </a:t>
                      </a:r>
                      <a:r>
                        <a:rPr lang="en-US" sz="800" b="0" i="0" u="none" strike="noStrike">
                          <a:solidFill>
                            <a:srgbClr val="000000"/>
                          </a:solidFill>
                          <a:effectLst/>
                          <a:latin typeface="Calibri" panose="020F0502020204030204" pitchFamily="34" charset="0"/>
                        </a:rPr>
                        <a:t>libéraux</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205259539"/>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Kinésithérapeutes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2318436995"/>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Orthophoniste</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884917280"/>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Pharmacien</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20651162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a:txBody>
                    <a:bodyPr/>
                    <a:lstStyle/>
                    <a:p>
                      <a:pPr algn="l" fontAlgn="ctr"/>
                      <a:r>
                        <a:rPr lang="en-US" sz="800" b="0" i="0" u="none" strike="noStrike">
                          <a:solidFill>
                            <a:srgbClr val="000000"/>
                          </a:solidFill>
                          <a:effectLst/>
                          <a:latin typeface="Calibri" panose="020F0502020204030204" pitchFamily="34" charset="0"/>
                        </a:rPr>
                        <a:t>Autres</a:t>
                      </a: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gridSpan="2">
                  <a:txBody>
                    <a:bodyPr/>
                    <a:lstStyle/>
                    <a:p>
                      <a:pPr algn="ctr" fontAlgn="ctr"/>
                      <a:endParaRPr lang="en-US" sz="8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6350" cap="flat" cmpd="sng" algn="ctr">
                      <a:solidFill>
                        <a:srgbClr val="FFFFFF"/>
                      </a:solidFill>
                      <a:prstDash val="solid"/>
                      <a:round/>
                      <a:headEnd type="none" w="med" len="med"/>
                      <a:tailEnd type="none" w="med" len="med"/>
                    </a:lnL>
                    <a:lnR w="12700" cap="flat" cmpd="sng" algn="ctr">
                      <a:solidFill>
                        <a:srgbClr val="A9D08E"/>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w="12700" cap="flat" cmpd="sng" algn="ctr">
                      <a:solidFill>
                        <a:srgbClr val="A9D08E"/>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727728583"/>
                  </a:ext>
                </a:extLst>
              </a:tr>
              <a:tr h="186203">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w="12700" cap="flat" cmpd="sng" algn="ctr">
                      <a:solidFill>
                        <a:srgbClr val="A9D08E"/>
                      </a:solidFill>
                      <a:prstDash val="solid"/>
                      <a:round/>
                      <a:headEnd type="none" w="med" len="med"/>
                      <a:tailEnd type="none" w="med" len="med"/>
                    </a:lnR>
                    <a:lnT>
                      <a:noFill/>
                    </a:lnT>
                    <a:lnB>
                      <a:noFill/>
                    </a:lnB>
                    <a:solidFill>
                      <a:srgbClr val="E2EFDA"/>
                    </a:solidFill>
                  </a:tcPr>
                </a:tc>
                <a:tc gridSpan="11">
                  <a:txBody>
                    <a:bodyPr/>
                    <a:lstStyle/>
                    <a:p>
                      <a:pPr algn="ctr" fontAlgn="ctr"/>
                      <a:endParaRPr lang="en-US" sz="900" b="0" i="0" u="none" strike="noStrike">
                        <a:solidFill>
                          <a:srgbClr val="000000"/>
                        </a:solidFill>
                        <a:effectLst/>
                        <a:latin typeface="Calibri" panose="020F0502020204030204" pitchFamily="34" charset="0"/>
                      </a:endParaRPr>
                    </a:p>
                  </a:txBody>
                  <a:tcPr marL="5382" marR="5382" marT="5382" marB="38747" anchor="ctr">
                    <a:lnL w="12700" cap="flat" cmpd="sng" algn="ctr">
                      <a:solidFill>
                        <a:srgbClr val="A9D08E"/>
                      </a:solidFill>
                      <a:prstDash val="solid"/>
                      <a:round/>
                      <a:headEnd type="none" w="med" len="med"/>
                      <a:tailEnd type="none" w="med" len="med"/>
                    </a:lnL>
                    <a:lnR>
                      <a:noFill/>
                    </a:lnR>
                    <a:lnT>
                      <a:noFill/>
                    </a:lnT>
                    <a:lnB w="12700" cap="flat" cmpd="sng" algn="ctr">
                      <a:solidFill>
                        <a:srgbClr val="A9D08E"/>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5382" marR="5382" marT="5382" marB="38747" anchor="b">
                    <a:lnL>
                      <a:noFill/>
                    </a:lnL>
                    <a:lnR>
                      <a:noFill/>
                    </a:lnR>
                    <a:lnT>
                      <a:noFill/>
                    </a:lnT>
                    <a:lnB>
                      <a:noFill/>
                    </a:lnB>
                    <a:solidFill>
                      <a:srgbClr val="E2EFDA"/>
                    </a:solidFill>
                  </a:tcPr>
                </a:tc>
                <a:extLst>
                  <a:ext uri="{0D108BD9-81ED-4DB2-BD59-A6C34878D82A}">
                    <a16:rowId xmlns:a16="http://schemas.microsoft.com/office/drawing/2014/main" val="2179019784"/>
                  </a:ext>
                </a:extLst>
              </a:tr>
              <a:tr h="224950">
                <a:tc gridSpan="13">
                  <a:txBody>
                    <a:bodyPr/>
                    <a:lstStyle/>
                    <a:p>
                      <a:pPr algn="ctr" fontAlgn="ctr"/>
                      <a:endParaRPr lang="en-US" sz="1200" b="1" i="0" u="none" strike="noStrike">
                        <a:solidFill>
                          <a:srgbClr val="000000"/>
                        </a:solidFill>
                        <a:effectLst/>
                        <a:latin typeface="Calibri" panose="020F0502020204030204" pitchFamily="34" charset="0"/>
                      </a:endParaRPr>
                    </a:p>
                  </a:txBody>
                  <a:tcPr marL="5382" marR="5382" marT="5382" marB="38747" anchor="ctr">
                    <a:lnL>
                      <a:noFill/>
                    </a:lnL>
                    <a:lnR>
                      <a:noFill/>
                    </a:lnR>
                    <a:lnT>
                      <a:noFill/>
                    </a:lnT>
                    <a:lnB>
                      <a:noFill/>
                    </a:lnB>
                    <a:solidFill>
                      <a:srgbClr val="E2E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0999896"/>
                  </a:ext>
                </a:extLst>
              </a:tr>
            </a:tbl>
          </a:graphicData>
        </a:graphic>
      </p:graphicFrame>
      <p:sp>
        <p:nvSpPr>
          <p:cNvPr id="3" name="Espace réservé du numéro de diapositive 3">
            <a:extLst>
              <a:ext uri="{FF2B5EF4-FFF2-40B4-BE49-F238E27FC236}">
                <a16:creationId xmlns:a16="http://schemas.microsoft.com/office/drawing/2014/main" id="{E2AF8D22-187A-5AAD-6BFA-7E88E281EFE3}"/>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49</a:t>
            </a:fld>
            <a:endParaRPr lang="en-US"/>
          </a:p>
        </p:txBody>
      </p:sp>
      <p:grpSp>
        <p:nvGrpSpPr>
          <p:cNvPr id="5" name="Groupe 4">
            <a:extLst>
              <a:ext uri="{FF2B5EF4-FFF2-40B4-BE49-F238E27FC236}">
                <a16:creationId xmlns:a16="http://schemas.microsoft.com/office/drawing/2014/main" id="{06F70210-3218-D5DB-4252-71AFE8102AD1}"/>
              </a:ext>
            </a:extLst>
          </p:cNvPr>
          <p:cNvGrpSpPr/>
          <p:nvPr/>
        </p:nvGrpSpPr>
        <p:grpSpPr>
          <a:xfrm>
            <a:off x="11449288" y="317210"/>
            <a:ext cx="421861" cy="419762"/>
            <a:chOff x="11231752" y="95107"/>
            <a:chExt cx="825500" cy="812800"/>
          </a:xfrm>
        </p:grpSpPr>
        <p:sp>
          <p:nvSpPr>
            <p:cNvPr id="6" name="Ellipse 5">
              <a:extLst>
                <a:ext uri="{FF2B5EF4-FFF2-40B4-BE49-F238E27FC236}">
                  <a16:creationId xmlns:a16="http://schemas.microsoft.com/office/drawing/2014/main" id="{9F5BD7F4-6D55-FD02-2124-ACDC9B67C231}"/>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2" name="Graphique 3" descr="Logement avec un remplissage uni">
              <a:hlinkClick r:id="rId4" action="ppaction://hlinksldjump"/>
              <a:extLst>
                <a:ext uri="{FF2B5EF4-FFF2-40B4-BE49-F238E27FC236}">
                  <a16:creationId xmlns:a16="http://schemas.microsoft.com/office/drawing/2014/main" id="{CF9BC77D-78A9-BFF8-4AF3-595582C3CA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1" name="ZoneTexte 10">
            <a:extLst>
              <a:ext uri="{FF2B5EF4-FFF2-40B4-BE49-F238E27FC236}">
                <a16:creationId xmlns:a16="http://schemas.microsoft.com/office/drawing/2014/main" id="{0A1F0195-12B6-A5AF-588A-67E1B2C902D5}"/>
              </a:ext>
            </a:extLst>
          </p:cNvPr>
          <p:cNvSpPr txBox="1"/>
          <p:nvPr/>
        </p:nvSpPr>
        <p:spPr>
          <a:xfrm>
            <a:off x="1554368" y="6900401"/>
            <a:ext cx="10105850" cy="3862019"/>
          </a:xfrm>
          <a:prstGeom prst="rect">
            <a:avLst/>
          </a:prstGeom>
          <a:noFill/>
        </p:spPr>
        <p:txBody>
          <a:bodyPr wrap="square">
            <a:spAutoFit/>
          </a:bodyPr>
          <a:lstStyle/>
          <a:p>
            <a:pPr fontAlgn="base">
              <a:lnSpc>
                <a:spcPts val="1275"/>
              </a:lnSpc>
            </a:pPr>
            <a:endParaRPr lang="fr-FR" sz="1300" noProof="1">
              <a:solidFill>
                <a:srgbClr val="000000"/>
              </a:solidFill>
            </a:endParaRPr>
          </a:p>
          <a:p>
            <a:pPr fontAlgn="base">
              <a:lnSpc>
                <a:spcPts val="1275"/>
              </a:lnSpc>
            </a:pPr>
            <a:r>
              <a:rPr lang="fr-FR" sz="1300" u="sng" noProof="1">
                <a:solidFill>
                  <a:srgbClr val="000000"/>
                </a:solidFill>
              </a:rPr>
              <a:t>Informations complémentaires</a:t>
            </a:r>
            <a:r>
              <a:rPr lang="fr-FR" sz="1300" noProof="1">
                <a:solidFill>
                  <a:srgbClr val="000000"/>
                </a:solidFill>
              </a:rPr>
              <a:t> :</a:t>
            </a:r>
          </a:p>
          <a:p>
            <a:pPr fontAlgn="base">
              <a:lnSpc>
                <a:spcPts val="1275"/>
              </a:lnSpc>
            </a:pPr>
            <a:endParaRPr lang="fr-FR" sz="1300" b="1" noProof="1">
              <a:solidFill>
                <a:srgbClr val="000000"/>
              </a:solidFill>
            </a:endParaRPr>
          </a:p>
          <a:p>
            <a:pPr fontAlgn="base">
              <a:lnSpc>
                <a:spcPts val="1275"/>
              </a:lnSpc>
            </a:pPr>
            <a:r>
              <a:rPr lang="fr-FR" sz="1300" b="1" noProof="1">
                <a:solidFill>
                  <a:srgbClr val="000000"/>
                </a:solidFill>
              </a:rPr>
              <a:t>(1) Tableau « </a:t>
            </a:r>
            <a:r>
              <a:rPr lang="fr-FR" sz="1300" b="1" noProof="1">
                <a:solidFill>
                  <a:srgbClr val="000000"/>
                </a:solidFill>
                <a:highlight>
                  <a:srgbClr val="FFFFFF"/>
                </a:highlight>
              </a:rPr>
              <a:t>Convention et partenariats » </a:t>
            </a:r>
            <a:r>
              <a:rPr lang="fr-FR" sz="1300" noProof="1">
                <a:solidFill>
                  <a:srgbClr val="000000"/>
                </a:solidFill>
              </a:rPr>
              <a:t>-</a:t>
            </a:r>
            <a:r>
              <a:rPr lang="fr-FR" sz="1300" noProof="1"/>
              <a:t> existence de conventions formalisées ou de partenariats organisés avec des structures ou équipes extérieures intervenant auprès des résidents.</a:t>
            </a:r>
          </a:p>
          <a:p>
            <a:pPr fontAlgn="ctr"/>
            <a:endParaRPr lang="fr-FR" sz="1300" i="0" u="none" strike="noStrike" noProof="1">
              <a:effectLst/>
            </a:endParaRPr>
          </a:p>
          <a:p>
            <a:pPr fontAlgn="ctr"/>
            <a:r>
              <a:rPr lang="fr-FR" sz="1300" i="0" u="none" strike="noStrike" noProof="1">
                <a:effectLst/>
                <a:highlight>
                  <a:srgbClr val="FFFFFF"/>
                </a:highlight>
              </a:rPr>
              <a:t>Les équipes mentionnées </a:t>
            </a:r>
            <a:r>
              <a:rPr lang="fr-FR" sz="1300" i="0" u="none" strike="noStrike" noProof="1">
                <a:effectLst/>
              </a:rPr>
              <a:t>correspondent à des dispositifs organisés, généralement hospitaliers ou territoriaux, intervenant en appui de l’établissement conformément aux recommandations et organisations en vigueur (notamment HAS).</a:t>
            </a:r>
          </a:p>
          <a:p>
            <a:pPr marL="342900" indent="-342900" algn="l" fontAlgn="ctr">
              <a:buAutoNum type="arabicParenBoth"/>
            </a:pPr>
            <a:endParaRPr lang="fr-FR" sz="1300" noProof="1"/>
          </a:p>
          <a:p>
            <a:pPr fontAlgn="ctr"/>
            <a:r>
              <a:rPr lang="fr-FR" sz="1300" b="1" noProof="1">
                <a:solidFill>
                  <a:srgbClr val="000000"/>
                </a:solidFill>
                <a:highlight>
                  <a:srgbClr val="FFFFFF"/>
                </a:highlight>
              </a:rPr>
              <a:t>(2) Equipe mobile d'hygiène: </a:t>
            </a:r>
            <a:r>
              <a:rPr lang="fr-FR" sz="1300" noProof="1"/>
              <a:t>il faut  renseigner </a:t>
            </a:r>
            <a:r>
              <a:rPr lang="fr-FR" sz="1400" b="1" noProof="1"/>
              <a:t>oui</a:t>
            </a:r>
            <a:r>
              <a:rPr lang="fr-FR" sz="1300" noProof="1"/>
              <a:t> à cet ITEM  s’il existe une équipe d ’hygiene que ce soit une EOH ou une  EMH car certains Ehpad sont affiliés à un établissement sanitaire  donc avec accès à une EOH. </a:t>
            </a:r>
          </a:p>
          <a:p>
            <a:pPr fontAlgn="ctr"/>
            <a:endParaRPr lang="fr-FR" sz="1300" noProof="1"/>
          </a:p>
          <a:p>
            <a:pPr fontAlgn="ctr"/>
            <a:r>
              <a:rPr lang="fr-FR" sz="1300" b="1" noProof="1">
                <a:solidFill>
                  <a:srgbClr val="000000"/>
                </a:solidFill>
                <a:highlight>
                  <a:srgbClr val="FFFFFF"/>
                </a:highlight>
              </a:rPr>
              <a:t>(3) Equipe multidisciplinaire en antibiothérapie</a:t>
            </a:r>
            <a:r>
              <a:rPr lang="fr-FR" sz="1400" b="1" noProof="1">
                <a:latin typeface="Calibri" panose="020F0502020204030204" pitchFamily="34" charset="0"/>
              </a:rPr>
              <a:t>: </a:t>
            </a:r>
            <a:r>
              <a:rPr lang="fr-FR" sz="1300" noProof="1"/>
              <a:t>il faut cocher </a:t>
            </a:r>
            <a:r>
              <a:rPr lang="fr-FR" sz="1400" b="1" noProof="1"/>
              <a:t>oui</a:t>
            </a:r>
            <a:r>
              <a:rPr lang="fr-FR" sz="1400" noProof="1"/>
              <a:t> </a:t>
            </a:r>
            <a:r>
              <a:rPr lang="fr-FR" sz="1300" noProof="1"/>
              <a:t>à l’ITEM si un référent ATB d’un ES de proximité intervient dans l’EHPAD.</a:t>
            </a:r>
          </a:p>
          <a:p>
            <a:pPr fontAlgn="ctr"/>
            <a:endParaRPr lang="fr-FR" sz="1400" b="1" noProof="1">
              <a:latin typeface="Calibri" panose="020F0502020204030204" pitchFamily="34" charset="0"/>
            </a:endParaRPr>
          </a:p>
          <a:p>
            <a:pPr marL="342900" indent="-342900" algn="l" fontAlgn="ctr">
              <a:buAutoNum type="arabicParenBoth"/>
            </a:pPr>
            <a:endParaRPr lang="fr-FR" sz="1300" noProof="1">
              <a:effectLst/>
            </a:endParaRPr>
          </a:p>
          <a:p>
            <a:pPr algn="l" fontAlgn="ctr"/>
            <a:endParaRPr lang="fr-FR" sz="1300" b="1" i="0" u="none" strike="noStrike" noProof="1">
              <a:effectLst/>
            </a:endParaRPr>
          </a:p>
          <a:p>
            <a:pPr algn="l" fontAlgn="ctr"/>
            <a:endParaRPr lang="fr-FR" sz="1300" b="1" i="0" u="none" strike="noStrike" noProof="1">
              <a:effectLst/>
            </a:endParaRPr>
          </a:p>
          <a:p>
            <a:pPr fontAlgn="base">
              <a:lnSpc>
                <a:spcPts val="1275"/>
              </a:lnSpc>
            </a:pPr>
            <a:endParaRPr lang="fr-FR" sz="1300" noProof="1">
              <a:solidFill>
                <a:srgbClr val="000000"/>
              </a:solidFill>
              <a:latin typeface="Aptos" panose="020B0004020202020204" pitchFamily="34" charset="0"/>
            </a:endParaRPr>
          </a:p>
          <a:p>
            <a:pPr fontAlgn="base">
              <a:lnSpc>
                <a:spcPts val="1275"/>
              </a:lnSpc>
            </a:pPr>
            <a:endParaRPr lang="fr-FR" sz="1300" noProof="1">
              <a:solidFill>
                <a:srgbClr val="000000"/>
              </a:solidFill>
              <a:latin typeface="Aptos" panose="020B0004020202020204" pitchFamily="34" charset="0"/>
            </a:endParaRPr>
          </a:p>
          <a:p>
            <a:pPr algn="just" fontAlgn="base">
              <a:lnSpc>
                <a:spcPts val="1275"/>
              </a:lnSpc>
            </a:pPr>
            <a:endParaRPr lang="fr-FR" sz="1300" noProof="1">
              <a:solidFill>
                <a:srgbClr val="000000"/>
              </a:solidFill>
            </a:endParaRPr>
          </a:p>
        </p:txBody>
      </p:sp>
      <p:sp>
        <p:nvSpPr>
          <p:cNvPr id="13" name="Oval 5">
            <a:extLst>
              <a:ext uri="{FF2B5EF4-FFF2-40B4-BE49-F238E27FC236}">
                <a16:creationId xmlns:a16="http://schemas.microsoft.com/office/drawing/2014/main" id="{19648E2C-B3E7-F8C1-BC7E-A9A1F22B1C9E}"/>
              </a:ext>
            </a:extLst>
          </p:cNvPr>
          <p:cNvSpPr/>
          <p:nvPr/>
        </p:nvSpPr>
        <p:spPr>
          <a:xfrm>
            <a:off x="2222830" y="517357"/>
            <a:ext cx="429025" cy="373699"/>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718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C6567-2479-9B37-12E1-C8961BAEE734}"/>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1D5B5B7C-9F2C-53A0-2D48-AECD4E0AF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texte, capture d’écran, logiciel, Page web&#10;&#10;Description générée automatiquement">
            <a:hlinkClick r:id="rId3" action="ppaction://hlinksldjump"/>
            <a:extLst>
              <a:ext uri="{FF2B5EF4-FFF2-40B4-BE49-F238E27FC236}">
                <a16:creationId xmlns:a16="http://schemas.microsoft.com/office/drawing/2014/main" id="{649783EE-82F1-3509-BD11-E450FDAFD6BF}"/>
              </a:ext>
            </a:extLst>
          </p:cNvPr>
          <p:cNvPicPr>
            <a:picLocks noChangeAspect="1"/>
          </p:cNvPicPr>
          <p:nvPr/>
        </p:nvPicPr>
        <p:blipFill>
          <a:blip r:embed="rId4">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10" name="Ellipse 9">
            <a:extLst>
              <a:ext uri="{FF2B5EF4-FFF2-40B4-BE49-F238E27FC236}">
                <a16:creationId xmlns:a16="http://schemas.microsoft.com/office/drawing/2014/main" id="{4B1DC9F6-2DEE-8552-5FB2-2334F404E67D}"/>
              </a:ext>
            </a:extLst>
          </p:cNvPr>
          <p:cNvSpPr/>
          <p:nvPr/>
        </p:nvSpPr>
        <p:spPr>
          <a:xfrm>
            <a:off x="8255002" y="4038429"/>
            <a:ext cx="2832098" cy="1168571"/>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FontTx/>
              <a:buAutoNum type="arabicPeriod"/>
            </a:pPr>
            <a:r>
              <a:rPr lang="fr-FR" sz="1300" b="1">
                <a:solidFill>
                  <a:schemeClr val="bg1"/>
                </a:solidFill>
              </a:rPr>
              <a:t>J’accède au portail de connexion via le lien : </a:t>
            </a:r>
            <a:endParaRPr lang="fr-FR" sz="1300" b="1" u="sng">
              <a:solidFill>
                <a:schemeClr val="bg1"/>
              </a:solidFill>
            </a:endParaRPr>
          </a:p>
          <a:p>
            <a:pPr algn="ctr"/>
            <a:r>
              <a:rPr lang="fr-FR" sz="1300" u="sng">
                <a:solidFill>
                  <a:schemeClr val="bg1"/>
                </a:solidFill>
                <a:hlinkClick r:id="rId5">
                  <a:extLst>
                    <a:ext uri="{A12FA001-AC4F-418D-AE19-62706E023703}">
                      <ahyp:hlinkClr xmlns:ahyp="http://schemas.microsoft.com/office/drawing/2018/hyperlinkcolor" val="tx"/>
                    </a:ext>
                  </a:extLst>
                </a:hlinkClick>
              </a:rPr>
              <a:t>https://portail.cnsa.fr</a:t>
            </a:r>
            <a:endParaRPr lang="fr-FR" sz="1300" b="1">
              <a:solidFill>
                <a:schemeClr val="bg1"/>
              </a:solidFill>
            </a:endParaRPr>
          </a:p>
        </p:txBody>
      </p:sp>
      <p:sp>
        <p:nvSpPr>
          <p:cNvPr id="4" name="ZoneTexte 3">
            <a:extLst>
              <a:ext uri="{FF2B5EF4-FFF2-40B4-BE49-F238E27FC236}">
                <a16:creationId xmlns:a16="http://schemas.microsoft.com/office/drawing/2014/main" id="{39F17572-1769-0E5B-2028-58C525DA21C3}"/>
              </a:ext>
            </a:extLst>
          </p:cNvPr>
          <p:cNvSpPr txBox="1"/>
          <p:nvPr/>
        </p:nvSpPr>
        <p:spPr>
          <a:xfrm>
            <a:off x="531778" y="1887488"/>
            <a:ext cx="11128442" cy="307777"/>
          </a:xfrm>
          <a:prstGeom prst="rect">
            <a:avLst/>
          </a:prstGeom>
          <a:noFill/>
        </p:spPr>
        <p:txBody>
          <a:bodyPr wrap="square" rtlCol="0">
            <a:spAutoFit/>
          </a:bodyPr>
          <a:lstStyle/>
          <a:p>
            <a:pPr algn="ctr"/>
            <a:r>
              <a:rPr lang="fr-FR" sz="1400" b="1"/>
              <a:t>Vue détaillée : Prérequis pour accéder à l'outil</a:t>
            </a:r>
          </a:p>
        </p:txBody>
      </p:sp>
      <p:grpSp>
        <p:nvGrpSpPr>
          <p:cNvPr id="7" name="Groupe 6">
            <a:extLst>
              <a:ext uri="{FF2B5EF4-FFF2-40B4-BE49-F238E27FC236}">
                <a16:creationId xmlns:a16="http://schemas.microsoft.com/office/drawing/2014/main" id="{59EEAF64-B48C-91EA-6535-3E39C18A171E}"/>
              </a:ext>
            </a:extLst>
          </p:cNvPr>
          <p:cNvGrpSpPr/>
          <p:nvPr/>
        </p:nvGrpSpPr>
        <p:grpSpPr>
          <a:xfrm>
            <a:off x="11449289" y="323346"/>
            <a:ext cx="421861" cy="419762"/>
            <a:chOff x="11231752" y="95107"/>
            <a:chExt cx="825500" cy="812800"/>
          </a:xfrm>
        </p:grpSpPr>
        <p:sp>
          <p:nvSpPr>
            <p:cNvPr id="8" name="Ellipse 7">
              <a:hlinkClick r:id="rId6" action="ppaction://hlinksldjump"/>
              <a:extLst>
                <a:ext uri="{FF2B5EF4-FFF2-40B4-BE49-F238E27FC236}">
                  <a16:creationId xmlns:a16="http://schemas.microsoft.com/office/drawing/2014/main" id="{EDD0DB7C-5596-68F3-9049-E8875CE9148C}"/>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1" name="Graphique 3" descr="Logement avec un remplissage uni">
              <a:hlinkClick r:id="rId7" action="ppaction://hlinksldjump"/>
              <a:extLst>
                <a:ext uri="{FF2B5EF4-FFF2-40B4-BE49-F238E27FC236}">
                  <a16:creationId xmlns:a16="http://schemas.microsoft.com/office/drawing/2014/main" id="{FF63F0D1-0323-B1FA-A67D-5A56E3B559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2318" y="219323"/>
              <a:ext cx="564367" cy="564367"/>
            </a:xfrm>
            <a:prstGeom prst="rect">
              <a:avLst/>
            </a:prstGeom>
          </p:spPr>
        </p:pic>
      </p:grpSp>
      <p:sp>
        <p:nvSpPr>
          <p:cNvPr id="2" name="Espace réservé du numéro de diapositive 3">
            <a:extLst>
              <a:ext uri="{FF2B5EF4-FFF2-40B4-BE49-F238E27FC236}">
                <a16:creationId xmlns:a16="http://schemas.microsoft.com/office/drawing/2014/main" id="{A0E34207-3FB9-A8F4-E554-EE9726D249B0}"/>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5</a:t>
            </a:fld>
            <a:endParaRPr lang="en-US"/>
          </a:p>
        </p:txBody>
      </p:sp>
    </p:spTree>
    <p:extLst>
      <p:ext uri="{BB962C8B-B14F-4D97-AF65-F5344CB8AC3E}">
        <p14:creationId xmlns:p14="http://schemas.microsoft.com/office/powerpoint/2010/main" val="1276160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A8C46-805A-371C-6F1F-EB5DF96C0D4C}"/>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2564855D-CB87-7D13-A034-C6924A317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CA8E2F3-58FD-40BB-E07D-9F752984A48C}"/>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graphicFrame>
        <p:nvGraphicFramePr>
          <p:cNvPr id="12" name="Tableau 11">
            <a:extLst>
              <a:ext uri="{FF2B5EF4-FFF2-40B4-BE49-F238E27FC236}">
                <a16:creationId xmlns:a16="http://schemas.microsoft.com/office/drawing/2014/main" id="{93F79D39-5EAC-D83F-F596-4AC3DE58C7AE}"/>
              </a:ext>
            </a:extLst>
          </p:cNvPr>
          <p:cNvGraphicFramePr>
            <a:graphicFrameLocks noGrp="1"/>
          </p:cNvGraphicFramePr>
          <p:nvPr>
            <p:extLst>
              <p:ext uri="{D42A27DB-BD31-4B8C-83A1-F6EECF244321}">
                <p14:modId xmlns:p14="http://schemas.microsoft.com/office/powerpoint/2010/main" val="1024077100"/>
              </p:ext>
            </p:extLst>
          </p:nvPr>
        </p:nvGraphicFramePr>
        <p:xfrm>
          <a:off x="795689" y="1965308"/>
          <a:ext cx="10501162" cy="4034918"/>
        </p:xfrm>
        <a:graphic>
          <a:graphicData uri="http://schemas.openxmlformats.org/drawingml/2006/table">
            <a:tbl>
              <a:tblPr firstRow="1" bandRow="1">
                <a:tableStyleId>{5C22544A-7EE6-4342-B048-85BDC9FD1C3A}</a:tableStyleId>
              </a:tblPr>
              <a:tblGrid>
                <a:gridCol w="1540632">
                  <a:extLst>
                    <a:ext uri="{9D8B030D-6E8A-4147-A177-3AD203B41FA5}">
                      <a16:colId xmlns:a16="http://schemas.microsoft.com/office/drawing/2014/main" val="3322207914"/>
                    </a:ext>
                  </a:extLst>
                </a:gridCol>
                <a:gridCol w="8960530">
                  <a:extLst>
                    <a:ext uri="{9D8B030D-6E8A-4147-A177-3AD203B41FA5}">
                      <a16:colId xmlns:a16="http://schemas.microsoft.com/office/drawing/2014/main" val="340747475"/>
                    </a:ext>
                  </a:extLst>
                </a:gridCol>
              </a:tblGrid>
              <a:tr h="370840">
                <a:tc>
                  <a:txBody>
                    <a:bodyPr/>
                    <a:lstStyle/>
                    <a:p>
                      <a:r>
                        <a:rPr lang="fr-FR" sz="1400">
                          <a:solidFill>
                            <a:schemeClr val="accent3"/>
                          </a:solidFill>
                        </a:rPr>
                        <a:t>Lexique </a:t>
                      </a:r>
                      <a:endParaRPr lang="en-US" sz="140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solidFill>
                            <a:schemeClr val="accent3"/>
                          </a:solidFill>
                        </a:rPr>
                        <a:t>Définition</a:t>
                      </a:r>
                      <a:endParaRPr lang="en-US" sz="140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900064"/>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Campagne</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466"/>
                        </a:lnSpc>
                      </a:pPr>
                      <a:r>
                        <a:rPr lang="fr-FR" sz="1300" b="0" i="0">
                          <a:solidFill>
                            <a:srgbClr val="000000"/>
                          </a:solidFill>
                          <a:effectLst/>
                          <a:latin typeface="Aptos" panose="020B0004020202020204" pitchFamily="34" charset="0"/>
                        </a:rPr>
                        <a:t>Une campagne est une période définie par une date de début et une date de fin durant laquelle les utilisateurs saisissent ou remontent l’ensemble de leurs données. </a:t>
                      </a:r>
                      <a:endParaRPr lang="fr-FR" sz="1300" b="0" i="0">
                        <a:effectLst/>
                      </a:endParaRPr>
                    </a:p>
                    <a:p>
                      <a:pPr algn="l" rtl="0" fontAlgn="base">
                        <a:lnSpc>
                          <a:spcPts val="1275"/>
                        </a:lnSpc>
                        <a:spcAft>
                          <a:spcPts val="1000"/>
                        </a:spcAft>
                      </a:pPr>
                      <a:r>
                        <a:rPr lang="fr-FR" sz="1300" b="0" i="0">
                          <a:solidFill>
                            <a:srgbClr val="000000"/>
                          </a:solidFill>
                          <a:effectLst/>
                          <a:latin typeface="Aptos" panose="020B0004020202020204" pitchFamily="34" charset="0"/>
                        </a:rPr>
                        <a:t>Chaque campagne donne accès à un certain nombre de dossiers accessibles uniquement par les utilisateurs habilités.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3802055"/>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Catégorie</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Une catégorie désigne un ensemble de variables regroupées pour des raisons métier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955383"/>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Compte</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Espace personnel unique accessible via le portail CNSA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201048"/>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Dossier</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Le dossier correspond à l’établissement pour lequel les données sont renseignées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3835083"/>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FINESS ET</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Numéro de l’établissement au sein du Fichier National des Etablissements Sanitaires et Sociaux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595453"/>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Fichier cadre </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Fichier Excel à compléter avec les données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5985322"/>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Module/flux</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Un module ou un flux est une application du SIDOBA</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5998872"/>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Modèle d’export </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Modèle résultat du remplissage du fichier cadre – Modèle extrait de SIDOBA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195569"/>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Modèle métier</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Le modèle métier définit les données à collecter dans le cadre de la campagne – variabilisation des données du fichier cadre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407186"/>
                  </a:ext>
                </a:extLst>
              </a:tr>
            </a:tbl>
          </a:graphicData>
        </a:graphic>
      </p:graphicFrame>
      <p:sp>
        <p:nvSpPr>
          <p:cNvPr id="14" name="ZoneTexte 13">
            <a:extLst>
              <a:ext uri="{FF2B5EF4-FFF2-40B4-BE49-F238E27FC236}">
                <a16:creationId xmlns:a16="http://schemas.microsoft.com/office/drawing/2014/main" id="{07E5878F-E1A3-AED3-3D67-0CA489AF2B2E}"/>
              </a:ext>
            </a:extLst>
          </p:cNvPr>
          <p:cNvSpPr txBox="1"/>
          <p:nvPr/>
        </p:nvSpPr>
        <p:spPr>
          <a:xfrm>
            <a:off x="972766" y="1218997"/>
            <a:ext cx="8910536" cy="369332"/>
          </a:xfrm>
          <a:prstGeom prst="rect">
            <a:avLst/>
          </a:prstGeom>
          <a:noFill/>
        </p:spPr>
        <p:txBody>
          <a:bodyPr wrap="square" rtlCol="0">
            <a:spAutoFit/>
          </a:bodyPr>
          <a:lstStyle/>
          <a:p>
            <a:r>
              <a:rPr lang="fr-FR" b="1">
                <a:solidFill>
                  <a:schemeClr val="accent6"/>
                </a:solidFill>
              </a:rPr>
              <a:t>V. Glossaire </a:t>
            </a:r>
            <a:endParaRPr lang="en-US" b="1">
              <a:solidFill>
                <a:schemeClr val="accent6"/>
              </a:solidFill>
            </a:endParaRPr>
          </a:p>
        </p:txBody>
      </p:sp>
      <p:sp>
        <p:nvSpPr>
          <p:cNvPr id="2" name="Espace réservé du numéro de diapositive 3">
            <a:extLst>
              <a:ext uri="{FF2B5EF4-FFF2-40B4-BE49-F238E27FC236}">
                <a16:creationId xmlns:a16="http://schemas.microsoft.com/office/drawing/2014/main" id="{D1BDCDF5-C843-E7AE-6EFA-E9C09EB67901}"/>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50</a:t>
            </a:fld>
            <a:endParaRPr lang="en-US"/>
          </a:p>
        </p:txBody>
      </p:sp>
      <p:grpSp>
        <p:nvGrpSpPr>
          <p:cNvPr id="3" name="Groupe 2">
            <a:extLst>
              <a:ext uri="{FF2B5EF4-FFF2-40B4-BE49-F238E27FC236}">
                <a16:creationId xmlns:a16="http://schemas.microsoft.com/office/drawing/2014/main" id="{104FEFC6-44DE-28FD-AA60-88B1DEA44067}"/>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D89C00FD-EF55-E813-B0F3-F388B493DBC1}"/>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0" name="Graphique 3" descr="Logement avec un remplissage uni">
              <a:hlinkClick r:id="rId4" action="ppaction://hlinksldjump"/>
              <a:extLst>
                <a:ext uri="{FF2B5EF4-FFF2-40B4-BE49-F238E27FC236}">
                  <a16:creationId xmlns:a16="http://schemas.microsoft.com/office/drawing/2014/main" id="{53536F64-1205-6E10-9325-D96CDFD3CA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2860752178"/>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A8C46-805A-371C-6F1F-EB5DF96C0D4C}"/>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2564855D-CB87-7D13-A034-C6924A317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CA8E2F3-58FD-40BB-E07D-9F752984A48C}"/>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graphicFrame>
        <p:nvGraphicFramePr>
          <p:cNvPr id="12" name="Tableau 11">
            <a:extLst>
              <a:ext uri="{FF2B5EF4-FFF2-40B4-BE49-F238E27FC236}">
                <a16:creationId xmlns:a16="http://schemas.microsoft.com/office/drawing/2014/main" id="{93F79D39-5EAC-D83F-F596-4AC3DE58C7AE}"/>
              </a:ext>
            </a:extLst>
          </p:cNvPr>
          <p:cNvGraphicFramePr>
            <a:graphicFrameLocks noGrp="1"/>
          </p:cNvGraphicFramePr>
          <p:nvPr>
            <p:extLst>
              <p:ext uri="{D42A27DB-BD31-4B8C-83A1-F6EECF244321}">
                <p14:modId xmlns:p14="http://schemas.microsoft.com/office/powerpoint/2010/main" val="1024077100"/>
              </p:ext>
            </p:extLst>
          </p:nvPr>
        </p:nvGraphicFramePr>
        <p:xfrm>
          <a:off x="795689" y="1965308"/>
          <a:ext cx="10501162" cy="4034918"/>
        </p:xfrm>
        <a:graphic>
          <a:graphicData uri="http://schemas.openxmlformats.org/drawingml/2006/table">
            <a:tbl>
              <a:tblPr firstRow="1" bandRow="1">
                <a:tableStyleId>{5C22544A-7EE6-4342-B048-85BDC9FD1C3A}</a:tableStyleId>
              </a:tblPr>
              <a:tblGrid>
                <a:gridCol w="1540632">
                  <a:extLst>
                    <a:ext uri="{9D8B030D-6E8A-4147-A177-3AD203B41FA5}">
                      <a16:colId xmlns:a16="http://schemas.microsoft.com/office/drawing/2014/main" val="3322207914"/>
                    </a:ext>
                  </a:extLst>
                </a:gridCol>
                <a:gridCol w="8960530">
                  <a:extLst>
                    <a:ext uri="{9D8B030D-6E8A-4147-A177-3AD203B41FA5}">
                      <a16:colId xmlns:a16="http://schemas.microsoft.com/office/drawing/2014/main" val="340747475"/>
                    </a:ext>
                  </a:extLst>
                </a:gridCol>
              </a:tblGrid>
              <a:tr h="370840">
                <a:tc>
                  <a:txBody>
                    <a:bodyPr/>
                    <a:lstStyle/>
                    <a:p>
                      <a:r>
                        <a:rPr lang="fr-FR" sz="1400">
                          <a:solidFill>
                            <a:schemeClr val="accent3"/>
                          </a:solidFill>
                        </a:rPr>
                        <a:t>Lexique </a:t>
                      </a:r>
                      <a:endParaRPr lang="en-US" sz="140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sz="1400">
                          <a:solidFill>
                            <a:schemeClr val="accent3"/>
                          </a:solidFill>
                        </a:rPr>
                        <a:t>Définition</a:t>
                      </a:r>
                      <a:endParaRPr lang="en-US" sz="1400">
                        <a:solidFill>
                          <a:schemeClr val="accent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8900064"/>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Campagne</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466"/>
                        </a:lnSpc>
                      </a:pPr>
                      <a:r>
                        <a:rPr lang="fr-FR" sz="1300" b="0" i="0">
                          <a:solidFill>
                            <a:srgbClr val="000000"/>
                          </a:solidFill>
                          <a:effectLst/>
                          <a:latin typeface="Aptos" panose="020B0004020202020204" pitchFamily="34" charset="0"/>
                        </a:rPr>
                        <a:t>Une campagne est une période définie par une date de début et une date de fin durant laquelle les utilisateurs saisissent ou remontent l’ensemble de leurs données. </a:t>
                      </a:r>
                      <a:endParaRPr lang="fr-FR" sz="1300" b="0" i="0">
                        <a:effectLst/>
                      </a:endParaRPr>
                    </a:p>
                    <a:p>
                      <a:pPr algn="l" rtl="0" fontAlgn="base">
                        <a:lnSpc>
                          <a:spcPts val="1275"/>
                        </a:lnSpc>
                        <a:spcAft>
                          <a:spcPts val="1000"/>
                        </a:spcAft>
                      </a:pPr>
                      <a:r>
                        <a:rPr lang="fr-FR" sz="1300" b="0" i="0">
                          <a:solidFill>
                            <a:srgbClr val="000000"/>
                          </a:solidFill>
                          <a:effectLst/>
                          <a:latin typeface="Aptos" panose="020B0004020202020204" pitchFamily="34" charset="0"/>
                        </a:rPr>
                        <a:t>Chaque campagne donne accès à un certain nombre de dossiers accessibles uniquement par les utilisateurs habilités.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3802055"/>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Catégorie</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Une catégorie désigne un ensemble de variables regroupées pour des raisons métier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8955383"/>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Compte</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Espace personnel unique accessible via le portail CNSA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8201048"/>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Dossier</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Le dossier correspond à l’établissement pour lequel les données sont renseignées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3835083"/>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FINESS ET</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Numéro de l’établissement au sein du Fichier National des Etablissements Sanitaires et Sociaux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595453"/>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Fichier cadre </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Fichier Excel à compléter avec les données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5985322"/>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Module/flux</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Un module ou un flux est une application du SIDOBA</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55998872"/>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Modèle d’export </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Modèle résultat du remplissage du fichier cadre – Modèle extrait de SIDOBA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195569"/>
                  </a:ext>
                </a:extLst>
              </a:tr>
              <a:tr h="370840">
                <a:tc>
                  <a:txBody>
                    <a:bodyPr/>
                    <a:lstStyle/>
                    <a:p>
                      <a:pPr algn="l" rtl="0" fontAlgn="base">
                        <a:lnSpc>
                          <a:spcPts val="1275"/>
                        </a:lnSpc>
                        <a:spcAft>
                          <a:spcPts val="1000"/>
                        </a:spcAft>
                      </a:pPr>
                      <a:r>
                        <a:rPr lang="fr-FR" sz="1300" b="1" i="0">
                          <a:solidFill>
                            <a:srgbClr val="000000"/>
                          </a:solidFill>
                          <a:effectLst/>
                          <a:latin typeface="Aptos" panose="020B0004020202020204" pitchFamily="34" charset="0"/>
                        </a:rPr>
                        <a:t>Modèle métier</a:t>
                      </a:r>
                      <a:r>
                        <a:rPr lang="fr-FR" sz="1300" b="0" i="0">
                          <a:solidFill>
                            <a:srgbClr val="000000"/>
                          </a:solidFill>
                          <a:effectLst/>
                          <a:latin typeface="Aptos" panose="020B0004020202020204" pitchFamily="34" charset="0"/>
                        </a:rPr>
                        <a:t>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lnSpc>
                          <a:spcPts val="1275"/>
                        </a:lnSpc>
                        <a:spcAft>
                          <a:spcPts val="1000"/>
                        </a:spcAft>
                      </a:pPr>
                      <a:r>
                        <a:rPr lang="fr-FR" sz="1300" b="0" i="0">
                          <a:solidFill>
                            <a:srgbClr val="000000"/>
                          </a:solidFill>
                          <a:effectLst/>
                          <a:latin typeface="Aptos" panose="020B0004020202020204" pitchFamily="34" charset="0"/>
                        </a:rPr>
                        <a:t>Le modèle métier définit les données à collecter dans le cadre de la campagne – variabilisation des données du fichier cadre  </a:t>
                      </a:r>
                      <a:endParaRPr lang="fr-FR" sz="13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407186"/>
                  </a:ext>
                </a:extLst>
              </a:tr>
            </a:tbl>
          </a:graphicData>
        </a:graphic>
      </p:graphicFrame>
      <p:sp>
        <p:nvSpPr>
          <p:cNvPr id="14" name="ZoneTexte 13">
            <a:extLst>
              <a:ext uri="{FF2B5EF4-FFF2-40B4-BE49-F238E27FC236}">
                <a16:creationId xmlns:a16="http://schemas.microsoft.com/office/drawing/2014/main" id="{07E5878F-E1A3-AED3-3D67-0CA489AF2B2E}"/>
              </a:ext>
            </a:extLst>
          </p:cNvPr>
          <p:cNvSpPr txBox="1"/>
          <p:nvPr/>
        </p:nvSpPr>
        <p:spPr>
          <a:xfrm>
            <a:off x="972766" y="1218997"/>
            <a:ext cx="8910536" cy="369332"/>
          </a:xfrm>
          <a:prstGeom prst="rect">
            <a:avLst/>
          </a:prstGeom>
          <a:noFill/>
        </p:spPr>
        <p:txBody>
          <a:bodyPr wrap="square" rtlCol="0">
            <a:spAutoFit/>
          </a:bodyPr>
          <a:lstStyle/>
          <a:p>
            <a:r>
              <a:rPr lang="fr-FR" b="1">
                <a:solidFill>
                  <a:schemeClr val="accent6"/>
                </a:solidFill>
              </a:rPr>
              <a:t>V. Glossaire </a:t>
            </a:r>
            <a:endParaRPr lang="en-US" b="1">
              <a:solidFill>
                <a:schemeClr val="accent6"/>
              </a:solidFill>
            </a:endParaRPr>
          </a:p>
        </p:txBody>
      </p:sp>
      <p:sp>
        <p:nvSpPr>
          <p:cNvPr id="2" name="Espace réservé du numéro de diapositive 3">
            <a:extLst>
              <a:ext uri="{FF2B5EF4-FFF2-40B4-BE49-F238E27FC236}">
                <a16:creationId xmlns:a16="http://schemas.microsoft.com/office/drawing/2014/main" id="{D1BDCDF5-C843-E7AE-6EFA-E9C09EB67901}"/>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50</a:t>
            </a:fld>
            <a:endParaRPr lang="en-US"/>
          </a:p>
        </p:txBody>
      </p:sp>
      <p:grpSp>
        <p:nvGrpSpPr>
          <p:cNvPr id="3" name="Groupe 2">
            <a:extLst>
              <a:ext uri="{FF2B5EF4-FFF2-40B4-BE49-F238E27FC236}">
                <a16:creationId xmlns:a16="http://schemas.microsoft.com/office/drawing/2014/main" id="{104FEFC6-44DE-28FD-AA60-88B1DEA44067}"/>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D89C00FD-EF55-E813-B0F3-F388B493DBC1}"/>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0" name="Graphique 3" descr="Logement avec un remplissage uni">
              <a:hlinkClick r:id="rId4" action="ppaction://hlinksldjump"/>
              <a:extLst>
                <a:ext uri="{FF2B5EF4-FFF2-40B4-BE49-F238E27FC236}">
                  <a16:creationId xmlns:a16="http://schemas.microsoft.com/office/drawing/2014/main" id="{53536F64-1205-6E10-9325-D96CDFD3CA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2860752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F1FE-5D78-3C21-2F6D-7F3389127697}"/>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8F7CD4BB-9270-6B18-4E6A-C39DAEC3A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E99ADB4-FE10-06F3-2543-04925DA7C197}"/>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16" name="ZoneTexte 15">
            <a:extLst>
              <a:ext uri="{FF2B5EF4-FFF2-40B4-BE49-F238E27FC236}">
                <a16:creationId xmlns:a16="http://schemas.microsoft.com/office/drawing/2014/main" id="{8103B499-306B-A8A9-AA14-82B4379979F4}"/>
              </a:ext>
            </a:extLst>
          </p:cNvPr>
          <p:cNvSpPr txBox="1"/>
          <p:nvPr/>
        </p:nvSpPr>
        <p:spPr>
          <a:xfrm>
            <a:off x="972766" y="918218"/>
            <a:ext cx="10586988" cy="1195199"/>
          </a:xfrm>
          <a:prstGeom prst="rect">
            <a:avLst/>
          </a:prstGeom>
          <a:noFill/>
        </p:spPr>
        <p:txBody>
          <a:bodyPr wrap="square">
            <a:spAutoFit/>
          </a:bodyPr>
          <a:lstStyle/>
          <a:p>
            <a:pPr fontAlgn="base">
              <a:lnSpc>
                <a:spcPts val="1530"/>
              </a:lnSpc>
              <a:spcAft>
                <a:spcPts val="1000"/>
              </a:spcAft>
            </a:pPr>
            <a:endParaRPr lang="fr-FR">
              <a:solidFill>
                <a:srgbClr val="000000"/>
              </a:solidFill>
            </a:endParaRPr>
          </a:p>
          <a:p>
            <a:pPr fontAlgn="base">
              <a:lnSpc>
                <a:spcPts val="2325"/>
              </a:lnSpc>
            </a:pPr>
            <a:r>
              <a:rPr lang="fr-FR" b="1">
                <a:solidFill>
                  <a:schemeClr val="accent6"/>
                </a:solidFill>
              </a:rPr>
              <a:t>VI. Contact utile </a:t>
            </a:r>
          </a:p>
          <a:p>
            <a:pPr fontAlgn="base">
              <a:lnSpc>
                <a:spcPts val="2325"/>
              </a:lnSpc>
            </a:pPr>
            <a:endParaRPr lang="fr-FR" sz="1300">
              <a:solidFill>
                <a:srgbClr val="3A7C22"/>
              </a:solidFill>
            </a:endParaRPr>
          </a:p>
          <a:p>
            <a:pPr fontAlgn="base">
              <a:lnSpc>
                <a:spcPts val="1530"/>
              </a:lnSpc>
              <a:spcAft>
                <a:spcPts val="1000"/>
              </a:spcAft>
            </a:pPr>
            <a:r>
              <a:rPr lang="fr-FR" sz="1300">
                <a:solidFill>
                  <a:srgbClr val="000000"/>
                </a:solidFill>
              </a:rPr>
              <a:t>Si je ne trouve pas de solution à mon problème, je peux contacter le support utilisateur : </a:t>
            </a:r>
            <a:r>
              <a:rPr lang="fr-FR" sz="1300" u="sng">
                <a:hlinkClick r:id="rId5">
                  <a:extLst>
                    <a:ext uri="{A12FA001-AC4F-418D-AE19-62706E023703}">
                      <ahyp:hlinkClr xmlns:ahyp="http://schemas.microsoft.com/office/drawing/2018/hyperlinkcolor" val="tx"/>
                    </a:ext>
                  </a:extLst>
                </a:hlinkClick>
              </a:rPr>
              <a:t>contact-rama@cnsa.fr</a:t>
            </a:r>
            <a:r>
              <a:rPr lang="fr-FR" sz="1300"/>
              <a:t> </a:t>
            </a:r>
          </a:p>
        </p:txBody>
      </p:sp>
      <p:sp>
        <p:nvSpPr>
          <p:cNvPr id="2" name="Espace réservé du numéro de diapositive 3">
            <a:extLst>
              <a:ext uri="{FF2B5EF4-FFF2-40B4-BE49-F238E27FC236}">
                <a16:creationId xmlns:a16="http://schemas.microsoft.com/office/drawing/2014/main" id="{E2376104-1DE7-F81E-6A8A-CF8A6516AF9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51</a:t>
            </a:fld>
            <a:endParaRPr lang="en-US"/>
          </a:p>
        </p:txBody>
      </p:sp>
      <p:grpSp>
        <p:nvGrpSpPr>
          <p:cNvPr id="3" name="Groupe 2">
            <a:extLst>
              <a:ext uri="{FF2B5EF4-FFF2-40B4-BE49-F238E27FC236}">
                <a16:creationId xmlns:a16="http://schemas.microsoft.com/office/drawing/2014/main" id="{9B1587BB-D3DD-6C11-77B0-9FB72160AF22}"/>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8418546F-E603-9F4D-DD81-FAEFEB2254BA}"/>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0" name="Graphique 3" descr="Logement avec un remplissage uni">
              <a:hlinkClick r:id="rId6" action="ppaction://hlinksldjump"/>
              <a:extLst>
                <a:ext uri="{FF2B5EF4-FFF2-40B4-BE49-F238E27FC236}">
                  <a16:creationId xmlns:a16="http://schemas.microsoft.com/office/drawing/2014/main" id="{6EA56E3B-C220-DDFB-5C76-67FEF1470C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1315783499"/>
      </p:ext>
    </p:extLst>
  </p:cSld>
  <p:clrMapOvr>
    <a:masterClrMapping/>
  </p:clrMapOvr>
  <p:extLst>
    <p:ext uri="{6950BFC3-D8DA-4A85-94F7-54DA5524770B}">
      <p188:commentRel xmlns:p188="http://schemas.microsoft.com/office/powerpoint/2018/8/main" r:id="rId3"/>
    </p:ext>
  </p:extLst>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F1FE-5D78-3C21-2F6D-7F3389127697}"/>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8F7CD4BB-9270-6B18-4E6A-C39DAEC3A4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AE99ADB4-FE10-06F3-2543-04925DA7C197}"/>
              </a:ext>
            </a:extLst>
          </p:cNvPr>
          <p:cNvSpPr txBox="1"/>
          <p:nvPr/>
        </p:nvSpPr>
        <p:spPr>
          <a:xfrm>
            <a:off x="895150" y="2216504"/>
            <a:ext cx="10501163" cy="646331"/>
          </a:xfrm>
          <a:prstGeom prst="rect">
            <a:avLst/>
          </a:prstGeom>
          <a:noFill/>
        </p:spPr>
        <p:txBody>
          <a:bodyPr wrap="square" rtlCol="0">
            <a:spAutoFit/>
          </a:bodyPr>
          <a:lstStyle/>
          <a:p>
            <a:pPr fontAlgn="base"/>
            <a:endParaRPr lang="fr-FR">
              <a:solidFill>
                <a:srgbClr val="000000"/>
              </a:solidFill>
              <a:latin typeface="Segoe UI" panose="020B0502040204020203" pitchFamily="34" charset="0"/>
            </a:endParaRPr>
          </a:p>
          <a:p>
            <a:pPr algn="just"/>
            <a:endParaRPr lang="en-US"/>
          </a:p>
        </p:txBody>
      </p:sp>
      <p:sp>
        <p:nvSpPr>
          <p:cNvPr id="16" name="ZoneTexte 15">
            <a:extLst>
              <a:ext uri="{FF2B5EF4-FFF2-40B4-BE49-F238E27FC236}">
                <a16:creationId xmlns:a16="http://schemas.microsoft.com/office/drawing/2014/main" id="{8103B499-306B-A8A9-AA14-82B4379979F4}"/>
              </a:ext>
            </a:extLst>
          </p:cNvPr>
          <p:cNvSpPr txBox="1"/>
          <p:nvPr/>
        </p:nvSpPr>
        <p:spPr>
          <a:xfrm>
            <a:off x="972766" y="918218"/>
            <a:ext cx="10586988" cy="1195199"/>
          </a:xfrm>
          <a:prstGeom prst="rect">
            <a:avLst/>
          </a:prstGeom>
          <a:noFill/>
        </p:spPr>
        <p:txBody>
          <a:bodyPr wrap="square">
            <a:spAutoFit/>
          </a:bodyPr>
          <a:lstStyle/>
          <a:p>
            <a:pPr fontAlgn="base">
              <a:lnSpc>
                <a:spcPts val="1530"/>
              </a:lnSpc>
              <a:spcAft>
                <a:spcPts val="1000"/>
              </a:spcAft>
            </a:pPr>
            <a:endParaRPr lang="fr-FR">
              <a:solidFill>
                <a:srgbClr val="000000"/>
              </a:solidFill>
            </a:endParaRPr>
          </a:p>
          <a:p>
            <a:pPr fontAlgn="base">
              <a:lnSpc>
                <a:spcPts val="2325"/>
              </a:lnSpc>
            </a:pPr>
            <a:r>
              <a:rPr lang="fr-FR" b="1">
                <a:solidFill>
                  <a:schemeClr val="accent6"/>
                </a:solidFill>
              </a:rPr>
              <a:t>VI. Contact utile </a:t>
            </a:r>
          </a:p>
          <a:p>
            <a:pPr fontAlgn="base">
              <a:lnSpc>
                <a:spcPts val="2325"/>
              </a:lnSpc>
            </a:pPr>
            <a:endParaRPr lang="fr-FR" sz="1300">
              <a:solidFill>
                <a:srgbClr val="3A7C22"/>
              </a:solidFill>
            </a:endParaRPr>
          </a:p>
          <a:p>
            <a:pPr fontAlgn="base">
              <a:lnSpc>
                <a:spcPts val="1530"/>
              </a:lnSpc>
              <a:spcAft>
                <a:spcPts val="1000"/>
              </a:spcAft>
            </a:pPr>
            <a:r>
              <a:rPr lang="fr-FR" sz="1300">
                <a:solidFill>
                  <a:srgbClr val="000000"/>
                </a:solidFill>
              </a:rPr>
              <a:t>Si je ne trouve pas de solution à mon problème, je peux contacter le support utilisateur : </a:t>
            </a:r>
            <a:r>
              <a:rPr lang="fr-FR" sz="1300" u="sng">
                <a:hlinkClick r:id="rId5">
                  <a:extLst>
                    <a:ext uri="{A12FA001-AC4F-418D-AE19-62706E023703}">
                      <ahyp:hlinkClr xmlns:ahyp="http://schemas.microsoft.com/office/drawing/2018/hyperlinkcolor" val="tx"/>
                    </a:ext>
                  </a:extLst>
                </a:hlinkClick>
              </a:rPr>
              <a:t>contact-rama@cnsa.fr</a:t>
            </a:r>
            <a:r>
              <a:rPr lang="fr-FR" sz="1300"/>
              <a:t> </a:t>
            </a:r>
          </a:p>
        </p:txBody>
      </p:sp>
      <p:sp>
        <p:nvSpPr>
          <p:cNvPr id="2" name="Espace réservé du numéro de diapositive 3">
            <a:extLst>
              <a:ext uri="{FF2B5EF4-FFF2-40B4-BE49-F238E27FC236}">
                <a16:creationId xmlns:a16="http://schemas.microsoft.com/office/drawing/2014/main" id="{E2376104-1DE7-F81E-6A8A-CF8A6516AF9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51</a:t>
            </a:fld>
            <a:endParaRPr lang="en-US"/>
          </a:p>
        </p:txBody>
      </p:sp>
      <p:grpSp>
        <p:nvGrpSpPr>
          <p:cNvPr id="3" name="Groupe 2">
            <a:extLst>
              <a:ext uri="{FF2B5EF4-FFF2-40B4-BE49-F238E27FC236}">
                <a16:creationId xmlns:a16="http://schemas.microsoft.com/office/drawing/2014/main" id="{9B1587BB-D3DD-6C11-77B0-9FB72160AF22}"/>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8418546F-E603-9F4D-DD81-FAEFEB2254BA}"/>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0" name="Graphique 3" descr="Logement avec un remplissage uni">
              <a:hlinkClick r:id="rId6" action="ppaction://hlinksldjump"/>
              <a:extLst>
                <a:ext uri="{FF2B5EF4-FFF2-40B4-BE49-F238E27FC236}">
                  <a16:creationId xmlns:a16="http://schemas.microsoft.com/office/drawing/2014/main" id="{6EA56E3B-C220-DDFB-5C76-67FEF1470C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362318" y="219323"/>
              <a:ext cx="564367" cy="564367"/>
            </a:xfrm>
            <a:prstGeom prst="rect">
              <a:avLst/>
            </a:prstGeom>
          </p:spPr>
        </p:pic>
      </p:grpSp>
      <p:sp>
        <p:nvSpPr>
          <p:cNvPr id="5" name="Oval 4">
            <a:extLst>
              <a:ext uri="{FF2B5EF4-FFF2-40B4-BE49-F238E27FC236}">
                <a16:creationId xmlns:a16="http://schemas.microsoft.com/office/drawing/2014/main" id="{62B7D82E-59B4-5F73-A648-5533BB61008F}"/>
              </a:ext>
            </a:extLst>
          </p:cNvPr>
          <p:cNvSpPr/>
          <p:nvPr/>
        </p:nvSpPr>
        <p:spPr>
          <a:xfrm>
            <a:off x="3619500" y="615950"/>
            <a:ext cx="222250" cy="22606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5783499"/>
      </p:ext>
    </p:extLst>
  </p:cSld>
  <p:clrMapOvr>
    <a:masterClrMapping/>
  </p:clrMapOvr>
  <p:extLst>
    <p:ext uri="{6950BFC3-D8DA-4A85-94F7-54DA5524770B}">
      <p188:commentRel xmlns:p188="http://schemas.microsoft.com/office/powerpoint/2018/8/main" r:id="rId3"/>
    </p:ext>
  </p:extLs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C6567-2479-9B37-12E1-C8961BAEE734}"/>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1D5B5B7C-9F2C-53A0-2D48-AECD4E0AF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Une image contenant texte, capture d’écran, logiciel, Page web&#10;&#10;Description générée automatiquement">
            <a:hlinkClick r:id="rId3" action="ppaction://hlinksldjump"/>
            <a:extLst>
              <a:ext uri="{FF2B5EF4-FFF2-40B4-BE49-F238E27FC236}">
                <a16:creationId xmlns:a16="http://schemas.microsoft.com/office/drawing/2014/main" id="{649783EE-82F1-3509-BD11-E450FDAFD6BF}"/>
              </a:ext>
            </a:extLst>
          </p:cNvPr>
          <p:cNvPicPr>
            <a:picLocks noChangeAspect="1"/>
          </p:cNvPicPr>
          <p:nvPr/>
        </p:nvPicPr>
        <p:blipFill>
          <a:blip r:embed="rId4">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10" name="Ellipse 9">
            <a:extLst>
              <a:ext uri="{FF2B5EF4-FFF2-40B4-BE49-F238E27FC236}">
                <a16:creationId xmlns:a16="http://schemas.microsoft.com/office/drawing/2014/main" id="{4B1DC9F6-2DEE-8552-5FB2-2334F404E67D}"/>
              </a:ext>
            </a:extLst>
          </p:cNvPr>
          <p:cNvSpPr/>
          <p:nvPr/>
        </p:nvSpPr>
        <p:spPr>
          <a:xfrm>
            <a:off x="8255002" y="4038429"/>
            <a:ext cx="2832098" cy="1168571"/>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FontTx/>
              <a:buAutoNum type="arabicPeriod"/>
            </a:pPr>
            <a:r>
              <a:rPr lang="fr-FR" sz="1300" b="1">
                <a:solidFill>
                  <a:schemeClr val="bg1"/>
                </a:solidFill>
              </a:rPr>
              <a:t>J’accède au portail de connexion via le lien : </a:t>
            </a:r>
            <a:endParaRPr lang="fr-FR" sz="1300" b="1" u="sng">
              <a:solidFill>
                <a:schemeClr val="bg1"/>
              </a:solidFill>
            </a:endParaRPr>
          </a:p>
          <a:p>
            <a:pPr algn="ctr"/>
            <a:r>
              <a:rPr lang="fr-FR" sz="1300" u="sng">
                <a:solidFill>
                  <a:schemeClr val="bg1"/>
                </a:solidFill>
                <a:hlinkClick r:id="rId5">
                  <a:extLst>
                    <a:ext uri="{A12FA001-AC4F-418D-AE19-62706E023703}">
                      <ahyp:hlinkClr xmlns:ahyp="http://schemas.microsoft.com/office/drawing/2018/hyperlinkcolor" val="tx"/>
                    </a:ext>
                  </a:extLst>
                </a:hlinkClick>
              </a:rPr>
              <a:t>https://portail.cnsa.fr</a:t>
            </a:r>
            <a:endParaRPr lang="fr-FR" sz="1300" b="1">
              <a:solidFill>
                <a:schemeClr val="bg1"/>
              </a:solidFill>
            </a:endParaRPr>
          </a:p>
        </p:txBody>
      </p:sp>
      <p:sp>
        <p:nvSpPr>
          <p:cNvPr id="4" name="ZoneTexte 3">
            <a:extLst>
              <a:ext uri="{FF2B5EF4-FFF2-40B4-BE49-F238E27FC236}">
                <a16:creationId xmlns:a16="http://schemas.microsoft.com/office/drawing/2014/main" id="{39F17572-1769-0E5B-2028-58C525DA21C3}"/>
              </a:ext>
            </a:extLst>
          </p:cNvPr>
          <p:cNvSpPr txBox="1"/>
          <p:nvPr/>
        </p:nvSpPr>
        <p:spPr>
          <a:xfrm>
            <a:off x="531778" y="1887488"/>
            <a:ext cx="11128442" cy="307777"/>
          </a:xfrm>
          <a:prstGeom prst="rect">
            <a:avLst/>
          </a:prstGeom>
          <a:noFill/>
        </p:spPr>
        <p:txBody>
          <a:bodyPr wrap="square" rtlCol="0">
            <a:spAutoFit/>
          </a:bodyPr>
          <a:lstStyle/>
          <a:p>
            <a:pPr algn="ctr"/>
            <a:r>
              <a:rPr lang="fr-FR" sz="1400" b="1"/>
              <a:t>Vue détaillée : Prérequis pour accéder à l'outil</a:t>
            </a:r>
          </a:p>
        </p:txBody>
      </p:sp>
      <p:grpSp>
        <p:nvGrpSpPr>
          <p:cNvPr id="7" name="Groupe 6">
            <a:extLst>
              <a:ext uri="{FF2B5EF4-FFF2-40B4-BE49-F238E27FC236}">
                <a16:creationId xmlns:a16="http://schemas.microsoft.com/office/drawing/2014/main" id="{59EEAF64-B48C-91EA-6535-3E39C18A171E}"/>
              </a:ext>
            </a:extLst>
          </p:cNvPr>
          <p:cNvGrpSpPr/>
          <p:nvPr/>
        </p:nvGrpSpPr>
        <p:grpSpPr>
          <a:xfrm>
            <a:off x="11449289" y="323346"/>
            <a:ext cx="421861" cy="419762"/>
            <a:chOff x="11231752" y="95107"/>
            <a:chExt cx="825500" cy="812800"/>
          </a:xfrm>
        </p:grpSpPr>
        <p:sp>
          <p:nvSpPr>
            <p:cNvPr id="8" name="Ellipse 7">
              <a:hlinkClick r:id="rId6" action="ppaction://hlinksldjump"/>
              <a:extLst>
                <a:ext uri="{FF2B5EF4-FFF2-40B4-BE49-F238E27FC236}">
                  <a16:creationId xmlns:a16="http://schemas.microsoft.com/office/drawing/2014/main" id="{EDD0DB7C-5596-68F3-9049-E8875CE9148C}"/>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1" name="Graphique 3" descr="Logement avec un remplissage uni">
              <a:hlinkClick r:id="rId7" action="ppaction://hlinksldjump"/>
              <a:extLst>
                <a:ext uri="{FF2B5EF4-FFF2-40B4-BE49-F238E27FC236}">
                  <a16:creationId xmlns:a16="http://schemas.microsoft.com/office/drawing/2014/main" id="{FF63F0D1-0323-B1FA-A67D-5A56E3B559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62318" y="219323"/>
              <a:ext cx="564367" cy="564367"/>
            </a:xfrm>
            <a:prstGeom prst="rect">
              <a:avLst/>
            </a:prstGeom>
          </p:spPr>
        </p:pic>
      </p:grpSp>
      <p:sp>
        <p:nvSpPr>
          <p:cNvPr id="2" name="Espace réservé du numéro de diapositive 3">
            <a:extLst>
              <a:ext uri="{FF2B5EF4-FFF2-40B4-BE49-F238E27FC236}">
                <a16:creationId xmlns:a16="http://schemas.microsoft.com/office/drawing/2014/main" id="{A0E34207-3FB9-A8F4-E554-EE9726D249B0}"/>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5</a:t>
            </a:fld>
            <a:endParaRPr lang="en-US"/>
          </a:p>
        </p:txBody>
      </p:sp>
      <p:sp>
        <p:nvSpPr>
          <p:cNvPr id="3" name="Oval 2">
            <a:extLst>
              <a:ext uri="{FF2B5EF4-FFF2-40B4-BE49-F238E27FC236}">
                <a16:creationId xmlns:a16="http://schemas.microsoft.com/office/drawing/2014/main" id="{A7BDBCFF-2CF8-CF99-39B5-06489146E31B}"/>
              </a:ext>
            </a:extLst>
          </p:cNvPr>
          <p:cNvSpPr/>
          <p:nvPr/>
        </p:nvSpPr>
        <p:spPr>
          <a:xfrm>
            <a:off x="4359349" y="38631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616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2B02-FA56-7DD0-ECD5-33D1E5382230}"/>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BAEDECD8-7CF5-B81D-D385-0439EA0D3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texte, capture d’écran, logiciel, Page web&#10;&#10;Description générée automatiquement">
            <a:hlinkClick r:id="rId3" action="ppaction://hlinksldjump"/>
            <a:extLst>
              <a:ext uri="{FF2B5EF4-FFF2-40B4-BE49-F238E27FC236}">
                <a16:creationId xmlns:a16="http://schemas.microsoft.com/office/drawing/2014/main" id="{0B6217D2-31BA-C041-2C2F-5FFC0E36E46A}"/>
              </a:ext>
            </a:extLst>
          </p:cNvPr>
          <p:cNvPicPr>
            <a:picLocks noChangeAspect="1"/>
          </p:cNvPicPr>
          <p:nvPr/>
        </p:nvPicPr>
        <p:blipFill>
          <a:blip r:embed="rId4">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10" name="Ellipse 9">
            <a:extLst>
              <a:ext uri="{FF2B5EF4-FFF2-40B4-BE49-F238E27FC236}">
                <a16:creationId xmlns:a16="http://schemas.microsoft.com/office/drawing/2014/main" id="{B072A89F-5C84-D3F2-108F-0CF94AC3CA04}"/>
              </a:ext>
            </a:extLst>
          </p:cNvPr>
          <p:cNvSpPr/>
          <p:nvPr/>
        </p:nvSpPr>
        <p:spPr>
          <a:xfrm>
            <a:off x="8255002" y="4038429"/>
            <a:ext cx="2692399" cy="1178565"/>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2. Sur la page de connexion, je clique sur « faire une demande d’inscription »</a:t>
            </a:r>
            <a:endParaRPr lang="fr-FR" sz="1300">
              <a:solidFill>
                <a:schemeClr val="bg1"/>
              </a:solidFill>
            </a:endParaRPr>
          </a:p>
        </p:txBody>
      </p:sp>
      <p:cxnSp>
        <p:nvCxnSpPr>
          <p:cNvPr id="12" name="Connecteur droit avec flèche 11">
            <a:extLst>
              <a:ext uri="{FF2B5EF4-FFF2-40B4-BE49-F238E27FC236}">
                <a16:creationId xmlns:a16="http://schemas.microsoft.com/office/drawing/2014/main" id="{8D6F1E11-2F86-E823-780C-395D6B927F01}"/>
              </a:ext>
            </a:extLst>
          </p:cNvPr>
          <p:cNvCxnSpPr>
            <a:stCxn id="10" idx="5"/>
          </p:cNvCxnSpPr>
          <p:nvPr/>
        </p:nvCxnSpPr>
        <p:spPr>
          <a:xfrm flipH="1">
            <a:off x="9804400" y="5044397"/>
            <a:ext cx="748706" cy="495050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 name="Espace réservé du numéro de diapositive 3">
            <a:extLst>
              <a:ext uri="{FF2B5EF4-FFF2-40B4-BE49-F238E27FC236}">
                <a16:creationId xmlns:a16="http://schemas.microsoft.com/office/drawing/2014/main" id="{1BF025DA-C679-C9DB-3165-739D5B05E76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6</a:t>
            </a:fld>
            <a:endParaRPr lang="en-US"/>
          </a:p>
        </p:txBody>
      </p:sp>
      <p:grpSp>
        <p:nvGrpSpPr>
          <p:cNvPr id="3" name="Groupe 2">
            <a:extLst>
              <a:ext uri="{FF2B5EF4-FFF2-40B4-BE49-F238E27FC236}">
                <a16:creationId xmlns:a16="http://schemas.microsoft.com/office/drawing/2014/main" id="{D854D3F1-D68F-B6EB-91FC-CF0D009A3FC6}"/>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03C22E03-914B-91C5-F3A1-A72183093B64}"/>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1" name="Graphique 3" descr="Logement avec un remplissage uni">
              <a:hlinkClick r:id="rId5" action="ppaction://hlinksldjump"/>
              <a:extLst>
                <a:ext uri="{FF2B5EF4-FFF2-40B4-BE49-F238E27FC236}">
                  <a16:creationId xmlns:a16="http://schemas.microsoft.com/office/drawing/2014/main" id="{F49674FE-13FD-9103-4414-C847C3A54C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546613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2B02-FA56-7DD0-ECD5-33D1E5382230}"/>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BAEDECD8-7CF5-B81D-D385-0439EA0D3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texte, capture d’écran, logiciel, Page web&#10;&#10;Description générée automatiquement">
            <a:hlinkClick r:id="rId3" action="ppaction://hlinksldjump"/>
            <a:extLst>
              <a:ext uri="{FF2B5EF4-FFF2-40B4-BE49-F238E27FC236}">
                <a16:creationId xmlns:a16="http://schemas.microsoft.com/office/drawing/2014/main" id="{0B6217D2-31BA-C041-2C2F-5FFC0E36E46A}"/>
              </a:ext>
            </a:extLst>
          </p:cNvPr>
          <p:cNvPicPr>
            <a:picLocks noChangeAspect="1"/>
          </p:cNvPicPr>
          <p:nvPr/>
        </p:nvPicPr>
        <p:blipFill>
          <a:blip r:embed="rId4">
            <a:extLst>
              <a:ext uri="{28A0092B-C50C-407E-A947-70E740481C1C}">
                <a14:useLocalDpi xmlns:a14="http://schemas.microsoft.com/office/drawing/2010/main" val="0"/>
              </a:ext>
            </a:extLst>
          </a:blip>
          <a:srcRect l="10103" t="17223" r="10313" b="6852"/>
          <a:stretch/>
        </p:blipFill>
        <p:spPr>
          <a:xfrm>
            <a:off x="1244599" y="5397500"/>
            <a:ext cx="9702800" cy="5207000"/>
          </a:xfrm>
          <a:prstGeom prst="rect">
            <a:avLst/>
          </a:prstGeom>
        </p:spPr>
      </p:pic>
      <p:sp>
        <p:nvSpPr>
          <p:cNvPr id="10" name="Ellipse 9">
            <a:extLst>
              <a:ext uri="{FF2B5EF4-FFF2-40B4-BE49-F238E27FC236}">
                <a16:creationId xmlns:a16="http://schemas.microsoft.com/office/drawing/2014/main" id="{B072A89F-5C84-D3F2-108F-0CF94AC3CA04}"/>
              </a:ext>
            </a:extLst>
          </p:cNvPr>
          <p:cNvSpPr/>
          <p:nvPr/>
        </p:nvSpPr>
        <p:spPr>
          <a:xfrm>
            <a:off x="8255002" y="4038429"/>
            <a:ext cx="2692399" cy="1178565"/>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2. Sur la page de connexion, je clique sur « faire une demande d’inscription »</a:t>
            </a:r>
            <a:endParaRPr lang="fr-FR" sz="1300">
              <a:solidFill>
                <a:schemeClr val="bg1"/>
              </a:solidFill>
            </a:endParaRPr>
          </a:p>
        </p:txBody>
      </p:sp>
      <p:cxnSp>
        <p:nvCxnSpPr>
          <p:cNvPr id="12" name="Connecteur droit avec flèche 11">
            <a:extLst>
              <a:ext uri="{FF2B5EF4-FFF2-40B4-BE49-F238E27FC236}">
                <a16:creationId xmlns:a16="http://schemas.microsoft.com/office/drawing/2014/main" id="{8D6F1E11-2F86-E823-780C-395D6B927F01}"/>
              </a:ext>
            </a:extLst>
          </p:cNvPr>
          <p:cNvCxnSpPr>
            <a:stCxn id="10" idx="5"/>
          </p:cNvCxnSpPr>
          <p:nvPr/>
        </p:nvCxnSpPr>
        <p:spPr>
          <a:xfrm flipH="1">
            <a:off x="9804400" y="5044397"/>
            <a:ext cx="748706" cy="495050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 name="Espace réservé du numéro de diapositive 3">
            <a:extLst>
              <a:ext uri="{FF2B5EF4-FFF2-40B4-BE49-F238E27FC236}">
                <a16:creationId xmlns:a16="http://schemas.microsoft.com/office/drawing/2014/main" id="{1BF025DA-C679-C9DB-3165-739D5B05E765}"/>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6</a:t>
            </a:fld>
            <a:endParaRPr lang="en-US"/>
          </a:p>
        </p:txBody>
      </p:sp>
      <p:grpSp>
        <p:nvGrpSpPr>
          <p:cNvPr id="3" name="Groupe 2">
            <a:extLst>
              <a:ext uri="{FF2B5EF4-FFF2-40B4-BE49-F238E27FC236}">
                <a16:creationId xmlns:a16="http://schemas.microsoft.com/office/drawing/2014/main" id="{D854D3F1-D68F-B6EB-91FC-CF0D009A3FC6}"/>
              </a:ext>
            </a:extLst>
          </p:cNvPr>
          <p:cNvGrpSpPr/>
          <p:nvPr/>
        </p:nvGrpSpPr>
        <p:grpSpPr>
          <a:xfrm>
            <a:off x="11449288" y="317210"/>
            <a:ext cx="421861" cy="419762"/>
            <a:chOff x="11231752" y="95107"/>
            <a:chExt cx="825500" cy="812800"/>
          </a:xfrm>
        </p:grpSpPr>
        <p:sp>
          <p:nvSpPr>
            <p:cNvPr id="4" name="Ellipse 3">
              <a:extLst>
                <a:ext uri="{FF2B5EF4-FFF2-40B4-BE49-F238E27FC236}">
                  <a16:creationId xmlns:a16="http://schemas.microsoft.com/office/drawing/2014/main" id="{03C22E03-914B-91C5-F3A1-A72183093B64}"/>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1" name="Graphique 3" descr="Logement avec un remplissage uni">
              <a:hlinkClick r:id="rId5" action="ppaction://hlinksldjump"/>
              <a:extLst>
                <a:ext uri="{FF2B5EF4-FFF2-40B4-BE49-F238E27FC236}">
                  <a16:creationId xmlns:a16="http://schemas.microsoft.com/office/drawing/2014/main" id="{F49674FE-13FD-9103-4414-C847C3A54C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
        <p:nvSpPr>
          <p:cNvPr id="5" name="Oval 4">
            <a:extLst>
              <a:ext uri="{FF2B5EF4-FFF2-40B4-BE49-F238E27FC236}">
                <a16:creationId xmlns:a16="http://schemas.microsoft.com/office/drawing/2014/main" id="{7A0C3EFE-39E3-2964-03DB-0D92BFF791EB}"/>
              </a:ext>
            </a:extLst>
          </p:cNvPr>
          <p:cNvSpPr/>
          <p:nvPr/>
        </p:nvSpPr>
        <p:spPr>
          <a:xfrm>
            <a:off x="4359349" y="38631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661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59A6C-566C-3DD9-00AE-50122A394138}"/>
            </a:ext>
          </a:extLst>
        </p:cNvPr>
        <p:cNvGrpSpPr/>
        <p:nvPr/>
      </p:nvGrpSpPr>
      <p:grpSpPr>
        <a:xfrm>
          <a:off x="0" y="0"/>
          <a:ext cx="0" cy="0"/>
          <a:chOff x="0" y="0"/>
          <a:chExt cx="0" cy="0"/>
        </a:xfrm>
      </p:grpSpPr>
      <p:pic>
        <p:nvPicPr>
          <p:cNvPr id="17" name="Image 16" descr="Une image contenant texte, capture d’écran, logiciel, Icône d’ordinateur&#10;&#10;Description générée automatiquement">
            <a:extLst>
              <a:ext uri="{FF2B5EF4-FFF2-40B4-BE49-F238E27FC236}">
                <a16:creationId xmlns:a16="http://schemas.microsoft.com/office/drawing/2014/main" id="{0B29B451-F4A9-54B8-7343-1EEA726E07DB}"/>
              </a:ext>
            </a:extLst>
          </p:cNvPr>
          <p:cNvPicPr>
            <a:picLocks noChangeAspect="1"/>
          </p:cNvPicPr>
          <p:nvPr/>
        </p:nvPicPr>
        <p:blipFill>
          <a:blip r:embed="rId2">
            <a:extLst>
              <a:ext uri="{28A0092B-C50C-407E-A947-70E740481C1C}">
                <a14:useLocalDpi xmlns:a14="http://schemas.microsoft.com/office/drawing/2010/main" val="0"/>
              </a:ext>
            </a:extLst>
          </a:blip>
          <a:srcRect l="13056" t="14980" r="11876" b="8642"/>
          <a:stretch/>
        </p:blipFill>
        <p:spPr>
          <a:xfrm>
            <a:off x="1596685" y="3126327"/>
            <a:ext cx="9152466" cy="5237945"/>
          </a:xfrm>
          <a:prstGeom prst="rect">
            <a:avLst/>
          </a:prstGeom>
        </p:spPr>
      </p:pic>
      <p:pic>
        <p:nvPicPr>
          <p:cNvPr id="7" name="Picture 2">
            <a:extLst>
              <a:ext uri="{FF2B5EF4-FFF2-40B4-BE49-F238E27FC236}">
                <a16:creationId xmlns:a16="http://schemas.microsoft.com/office/drawing/2014/main" id="{A2F85670-BCA9-2661-46C2-EADCB7129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B8AC6C4F-D711-0D12-E3F0-AB8CE2BC78AE}"/>
              </a:ext>
            </a:extLst>
          </p:cNvPr>
          <p:cNvSpPr/>
          <p:nvPr/>
        </p:nvSpPr>
        <p:spPr>
          <a:xfrm>
            <a:off x="8920071" y="4622343"/>
            <a:ext cx="2692399" cy="163424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3. Je renseigne les informations nécessaires dans les encarts dédiés et je clique sur suivant jusqu’au récapitulatif que je valide </a:t>
            </a:r>
            <a:endParaRPr lang="fr-FR" sz="1300">
              <a:solidFill>
                <a:schemeClr val="bg1"/>
              </a:solidFill>
            </a:endParaRPr>
          </a:p>
        </p:txBody>
      </p:sp>
      <p:cxnSp>
        <p:nvCxnSpPr>
          <p:cNvPr id="11" name="Connecteur droit avec flèche 10">
            <a:extLst>
              <a:ext uri="{FF2B5EF4-FFF2-40B4-BE49-F238E27FC236}">
                <a16:creationId xmlns:a16="http://schemas.microsoft.com/office/drawing/2014/main" id="{556729AA-8C09-4ECB-F88D-32C15D288E02}"/>
              </a:ext>
            </a:extLst>
          </p:cNvPr>
          <p:cNvCxnSpPr>
            <a:cxnSpLocks/>
            <a:stCxn id="10" idx="2"/>
          </p:cNvCxnSpPr>
          <p:nvPr/>
        </p:nvCxnSpPr>
        <p:spPr>
          <a:xfrm flipH="1" flipV="1">
            <a:off x="4453467" y="4763530"/>
            <a:ext cx="4466602" cy="67593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Connecteur droit avec flèche 13">
            <a:extLst>
              <a:ext uri="{FF2B5EF4-FFF2-40B4-BE49-F238E27FC236}">
                <a16:creationId xmlns:a16="http://schemas.microsoft.com/office/drawing/2014/main" id="{7AE15051-214B-9537-576D-D72B7412FAB0}"/>
              </a:ext>
            </a:extLst>
          </p:cNvPr>
          <p:cNvCxnSpPr>
            <a:cxnSpLocks/>
          </p:cNvCxnSpPr>
          <p:nvPr/>
        </p:nvCxnSpPr>
        <p:spPr>
          <a:xfrm flipH="1" flipV="1">
            <a:off x="5486400" y="4763528"/>
            <a:ext cx="609600" cy="2593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Connecteur droit avec flèche 15">
            <a:extLst>
              <a:ext uri="{FF2B5EF4-FFF2-40B4-BE49-F238E27FC236}">
                <a16:creationId xmlns:a16="http://schemas.microsoft.com/office/drawing/2014/main" id="{D02E1512-1BE5-7070-AE28-E6D04895F5FA}"/>
              </a:ext>
            </a:extLst>
          </p:cNvPr>
          <p:cNvCxnSpPr>
            <a:cxnSpLocks/>
          </p:cNvCxnSpPr>
          <p:nvPr/>
        </p:nvCxnSpPr>
        <p:spPr>
          <a:xfrm flipV="1">
            <a:off x="6096000" y="4763528"/>
            <a:ext cx="501650" cy="2593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 name="Connecteur droit avec flèche 17">
            <a:extLst>
              <a:ext uri="{FF2B5EF4-FFF2-40B4-BE49-F238E27FC236}">
                <a16:creationId xmlns:a16="http://schemas.microsoft.com/office/drawing/2014/main" id="{423D8AF2-9BC3-F525-BBD5-A15A0E18EF46}"/>
              </a:ext>
            </a:extLst>
          </p:cNvPr>
          <p:cNvCxnSpPr>
            <a:cxnSpLocks/>
          </p:cNvCxnSpPr>
          <p:nvPr/>
        </p:nvCxnSpPr>
        <p:spPr>
          <a:xfrm flipV="1">
            <a:off x="6096000" y="4763528"/>
            <a:ext cx="1562100" cy="2593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20" name="Image 19" descr="Une image contenant texte, capture d’écran, logiciel, Icône d’ordinateur&#10;&#10;Description générée automatiquement">
            <a:extLst>
              <a:ext uri="{FF2B5EF4-FFF2-40B4-BE49-F238E27FC236}">
                <a16:creationId xmlns:a16="http://schemas.microsoft.com/office/drawing/2014/main" id="{3CBC3C7F-10AC-4DC0-7195-C7A253F9787B}"/>
              </a:ext>
            </a:extLst>
          </p:cNvPr>
          <p:cNvPicPr>
            <a:picLocks noChangeAspect="1"/>
          </p:cNvPicPr>
          <p:nvPr/>
        </p:nvPicPr>
        <p:blipFill>
          <a:blip r:embed="rId4">
            <a:extLst>
              <a:ext uri="{28A0092B-C50C-407E-A947-70E740481C1C}">
                <a14:useLocalDpi xmlns:a14="http://schemas.microsoft.com/office/drawing/2010/main" val="0"/>
              </a:ext>
            </a:extLst>
          </a:blip>
          <a:srcRect l="12378" t="15508" r="12553" b="8115"/>
          <a:stretch/>
        </p:blipFill>
        <p:spPr>
          <a:xfrm>
            <a:off x="1510060" y="8364272"/>
            <a:ext cx="9152466" cy="5237945"/>
          </a:xfrm>
          <a:prstGeom prst="rect">
            <a:avLst/>
          </a:prstGeom>
        </p:spPr>
      </p:pic>
      <p:grpSp>
        <p:nvGrpSpPr>
          <p:cNvPr id="2" name="Groupe 1">
            <a:extLst>
              <a:ext uri="{FF2B5EF4-FFF2-40B4-BE49-F238E27FC236}">
                <a16:creationId xmlns:a16="http://schemas.microsoft.com/office/drawing/2014/main" id="{4A2BE72E-23AE-790D-3DA2-5C984DD41092}"/>
              </a:ext>
            </a:extLst>
          </p:cNvPr>
          <p:cNvGrpSpPr/>
          <p:nvPr/>
        </p:nvGrpSpPr>
        <p:grpSpPr>
          <a:xfrm>
            <a:off x="11449288" y="317210"/>
            <a:ext cx="421861" cy="419762"/>
            <a:chOff x="11231752" y="95107"/>
            <a:chExt cx="825500" cy="812800"/>
          </a:xfrm>
        </p:grpSpPr>
        <p:sp>
          <p:nvSpPr>
            <p:cNvPr id="3" name="Ellipse 2">
              <a:extLst>
                <a:ext uri="{FF2B5EF4-FFF2-40B4-BE49-F238E27FC236}">
                  <a16:creationId xmlns:a16="http://schemas.microsoft.com/office/drawing/2014/main" id="{5E783251-0B66-3E6F-FC4B-FC68CCB6B20D}"/>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4" name="Graphique 3" descr="Logement avec un remplissage uni">
              <a:hlinkClick r:id="rId5" action="ppaction://hlinksldjump"/>
              <a:extLst>
                <a:ext uri="{FF2B5EF4-FFF2-40B4-BE49-F238E27FC236}">
                  <a16:creationId xmlns:a16="http://schemas.microsoft.com/office/drawing/2014/main" id="{C7AD5624-BB4D-6FBC-58F2-1345E9FB84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5497489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59A6C-566C-3DD9-00AE-50122A394138}"/>
            </a:ext>
          </a:extLst>
        </p:cNvPr>
        <p:cNvGrpSpPr/>
        <p:nvPr/>
      </p:nvGrpSpPr>
      <p:grpSpPr>
        <a:xfrm>
          <a:off x="0" y="0"/>
          <a:ext cx="0" cy="0"/>
          <a:chOff x="0" y="0"/>
          <a:chExt cx="0" cy="0"/>
        </a:xfrm>
      </p:grpSpPr>
      <p:pic>
        <p:nvPicPr>
          <p:cNvPr id="17" name="Image 16" descr="Une image contenant texte, capture d’écran, logiciel, Icône d’ordinateur&#10;&#10;Description générée automatiquement">
            <a:extLst>
              <a:ext uri="{FF2B5EF4-FFF2-40B4-BE49-F238E27FC236}">
                <a16:creationId xmlns:a16="http://schemas.microsoft.com/office/drawing/2014/main" id="{0B29B451-F4A9-54B8-7343-1EEA726E07DB}"/>
              </a:ext>
            </a:extLst>
          </p:cNvPr>
          <p:cNvPicPr>
            <a:picLocks noChangeAspect="1"/>
          </p:cNvPicPr>
          <p:nvPr/>
        </p:nvPicPr>
        <p:blipFill>
          <a:blip r:embed="rId2">
            <a:extLst>
              <a:ext uri="{28A0092B-C50C-407E-A947-70E740481C1C}">
                <a14:useLocalDpi xmlns:a14="http://schemas.microsoft.com/office/drawing/2010/main" val="0"/>
              </a:ext>
            </a:extLst>
          </a:blip>
          <a:srcRect l="13056" t="14980" r="11876" b="8642"/>
          <a:stretch/>
        </p:blipFill>
        <p:spPr>
          <a:xfrm>
            <a:off x="1596685" y="3126327"/>
            <a:ext cx="9152466" cy="5237945"/>
          </a:xfrm>
          <a:prstGeom prst="rect">
            <a:avLst/>
          </a:prstGeom>
        </p:spPr>
      </p:pic>
      <p:pic>
        <p:nvPicPr>
          <p:cNvPr id="7" name="Picture 2">
            <a:extLst>
              <a:ext uri="{FF2B5EF4-FFF2-40B4-BE49-F238E27FC236}">
                <a16:creationId xmlns:a16="http://schemas.microsoft.com/office/drawing/2014/main" id="{A2F85670-BCA9-2661-46C2-EADCB7129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B8AC6C4F-D711-0D12-E3F0-AB8CE2BC78AE}"/>
              </a:ext>
            </a:extLst>
          </p:cNvPr>
          <p:cNvSpPr/>
          <p:nvPr/>
        </p:nvSpPr>
        <p:spPr>
          <a:xfrm>
            <a:off x="8920071" y="4622343"/>
            <a:ext cx="2692399" cy="1634240"/>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3. Je renseigne les informations nécessaires dans les encarts dédiés et je clique sur suivant jusqu’au récapitulatif que je valide </a:t>
            </a:r>
            <a:endParaRPr lang="fr-FR" sz="1300">
              <a:solidFill>
                <a:schemeClr val="bg1"/>
              </a:solidFill>
            </a:endParaRPr>
          </a:p>
        </p:txBody>
      </p:sp>
      <p:cxnSp>
        <p:nvCxnSpPr>
          <p:cNvPr id="11" name="Connecteur droit avec flèche 10">
            <a:extLst>
              <a:ext uri="{FF2B5EF4-FFF2-40B4-BE49-F238E27FC236}">
                <a16:creationId xmlns:a16="http://schemas.microsoft.com/office/drawing/2014/main" id="{556729AA-8C09-4ECB-F88D-32C15D288E02}"/>
              </a:ext>
            </a:extLst>
          </p:cNvPr>
          <p:cNvCxnSpPr>
            <a:cxnSpLocks/>
            <a:stCxn id="10" idx="2"/>
          </p:cNvCxnSpPr>
          <p:nvPr/>
        </p:nvCxnSpPr>
        <p:spPr>
          <a:xfrm flipH="1" flipV="1">
            <a:off x="4453467" y="4763530"/>
            <a:ext cx="4466602" cy="67593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Connecteur droit avec flèche 13">
            <a:extLst>
              <a:ext uri="{FF2B5EF4-FFF2-40B4-BE49-F238E27FC236}">
                <a16:creationId xmlns:a16="http://schemas.microsoft.com/office/drawing/2014/main" id="{7AE15051-214B-9537-576D-D72B7412FAB0}"/>
              </a:ext>
            </a:extLst>
          </p:cNvPr>
          <p:cNvCxnSpPr>
            <a:cxnSpLocks/>
          </p:cNvCxnSpPr>
          <p:nvPr/>
        </p:nvCxnSpPr>
        <p:spPr>
          <a:xfrm flipH="1" flipV="1">
            <a:off x="5486400" y="4763528"/>
            <a:ext cx="609600" cy="2593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6" name="Connecteur droit avec flèche 15">
            <a:extLst>
              <a:ext uri="{FF2B5EF4-FFF2-40B4-BE49-F238E27FC236}">
                <a16:creationId xmlns:a16="http://schemas.microsoft.com/office/drawing/2014/main" id="{D02E1512-1BE5-7070-AE28-E6D04895F5FA}"/>
              </a:ext>
            </a:extLst>
          </p:cNvPr>
          <p:cNvCxnSpPr>
            <a:cxnSpLocks/>
          </p:cNvCxnSpPr>
          <p:nvPr/>
        </p:nvCxnSpPr>
        <p:spPr>
          <a:xfrm flipV="1">
            <a:off x="6096000" y="4763528"/>
            <a:ext cx="501650" cy="2593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8" name="Connecteur droit avec flèche 17">
            <a:extLst>
              <a:ext uri="{FF2B5EF4-FFF2-40B4-BE49-F238E27FC236}">
                <a16:creationId xmlns:a16="http://schemas.microsoft.com/office/drawing/2014/main" id="{423D8AF2-9BC3-F525-BBD5-A15A0E18EF46}"/>
              </a:ext>
            </a:extLst>
          </p:cNvPr>
          <p:cNvCxnSpPr>
            <a:cxnSpLocks/>
          </p:cNvCxnSpPr>
          <p:nvPr/>
        </p:nvCxnSpPr>
        <p:spPr>
          <a:xfrm flipV="1">
            <a:off x="6096000" y="4763528"/>
            <a:ext cx="1562100" cy="25932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pic>
        <p:nvPicPr>
          <p:cNvPr id="20" name="Image 19" descr="Une image contenant texte, capture d’écran, logiciel, Icône d’ordinateur&#10;&#10;Description générée automatiquement">
            <a:extLst>
              <a:ext uri="{FF2B5EF4-FFF2-40B4-BE49-F238E27FC236}">
                <a16:creationId xmlns:a16="http://schemas.microsoft.com/office/drawing/2014/main" id="{3CBC3C7F-10AC-4DC0-7195-C7A253F9787B}"/>
              </a:ext>
            </a:extLst>
          </p:cNvPr>
          <p:cNvPicPr>
            <a:picLocks noChangeAspect="1"/>
          </p:cNvPicPr>
          <p:nvPr/>
        </p:nvPicPr>
        <p:blipFill>
          <a:blip r:embed="rId4">
            <a:extLst>
              <a:ext uri="{28A0092B-C50C-407E-A947-70E740481C1C}">
                <a14:useLocalDpi xmlns:a14="http://schemas.microsoft.com/office/drawing/2010/main" val="0"/>
              </a:ext>
            </a:extLst>
          </a:blip>
          <a:srcRect l="12378" t="15508" r="12553" b="8115"/>
          <a:stretch/>
        </p:blipFill>
        <p:spPr>
          <a:xfrm>
            <a:off x="1510060" y="8364272"/>
            <a:ext cx="9152466" cy="5237945"/>
          </a:xfrm>
          <a:prstGeom prst="rect">
            <a:avLst/>
          </a:prstGeom>
        </p:spPr>
      </p:pic>
      <p:grpSp>
        <p:nvGrpSpPr>
          <p:cNvPr id="2" name="Groupe 1">
            <a:extLst>
              <a:ext uri="{FF2B5EF4-FFF2-40B4-BE49-F238E27FC236}">
                <a16:creationId xmlns:a16="http://schemas.microsoft.com/office/drawing/2014/main" id="{4A2BE72E-23AE-790D-3DA2-5C984DD41092}"/>
              </a:ext>
            </a:extLst>
          </p:cNvPr>
          <p:cNvGrpSpPr/>
          <p:nvPr/>
        </p:nvGrpSpPr>
        <p:grpSpPr>
          <a:xfrm>
            <a:off x="11449288" y="317210"/>
            <a:ext cx="421861" cy="419762"/>
            <a:chOff x="11231752" y="95107"/>
            <a:chExt cx="825500" cy="812800"/>
          </a:xfrm>
        </p:grpSpPr>
        <p:sp>
          <p:nvSpPr>
            <p:cNvPr id="3" name="Ellipse 2">
              <a:extLst>
                <a:ext uri="{FF2B5EF4-FFF2-40B4-BE49-F238E27FC236}">
                  <a16:creationId xmlns:a16="http://schemas.microsoft.com/office/drawing/2014/main" id="{5E783251-0B66-3E6F-FC4B-FC68CCB6B20D}"/>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4" name="Graphique 3" descr="Logement avec un remplissage uni">
              <a:hlinkClick r:id="rId5" action="ppaction://hlinksldjump"/>
              <a:extLst>
                <a:ext uri="{FF2B5EF4-FFF2-40B4-BE49-F238E27FC236}">
                  <a16:creationId xmlns:a16="http://schemas.microsoft.com/office/drawing/2014/main" id="{C7AD5624-BB4D-6FBC-58F2-1345E9FB84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
        <p:nvSpPr>
          <p:cNvPr id="5" name="Oval 4">
            <a:extLst>
              <a:ext uri="{FF2B5EF4-FFF2-40B4-BE49-F238E27FC236}">
                <a16:creationId xmlns:a16="http://schemas.microsoft.com/office/drawing/2014/main" id="{80585B4D-59FD-C9F5-4D81-118869ACA529}"/>
              </a:ext>
            </a:extLst>
          </p:cNvPr>
          <p:cNvSpPr/>
          <p:nvPr/>
        </p:nvSpPr>
        <p:spPr>
          <a:xfrm>
            <a:off x="3749749" y="2098531"/>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974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AE1D-EEBD-D28A-42F6-CB44FCE1E48F}"/>
            </a:ext>
          </a:extLst>
        </p:cNvPr>
        <p:cNvGrpSpPr/>
        <p:nvPr/>
      </p:nvGrpSpPr>
      <p:grpSpPr>
        <a:xfrm>
          <a:off x="0" y="0"/>
          <a:ext cx="0" cy="0"/>
          <a:chOff x="0" y="0"/>
          <a:chExt cx="0" cy="0"/>
        </a:xfrm>
      </p:grpSpPr>
      <p:grpSp>
        <p:nvGrpSpPr>
          <p:cNvPr id="11" name="Groupe 10">
            <a:extLst>
              <a:ext uri="{FF2B5EF4-FFF2-40B4-BE49-F238E27FC236}">
                <a16:creationId xmlns:a16="http://schemas.microsoft.com/office/drawing/2014/main" id="{03679932-F1BD-0456-8DC7-8E62619883E1}"/>
              </a:ext>
            </a:extLst>
          </p:cNvPr>
          <p:cNvGrpSpPr/>
          <p:nvPr/>
        </p:nvGrpSpPr>
        <p:grpSpPr>
          <a:xfrm>
            <a:off x="1218109" y="4957849"/>
            <a:ext cx="9501778" cy="4949596"/>
            <a:chOff x="1387443" y="5736784"/>
            <a:chExt cx="9501778" cy="4949596"/>
          </a:xfrm>
        </p:grpSpPr>
        <p:grpSp>
          <p:nvGrpSpPr>
            <p:cNvPr id="6" name="Groupe 5">
              <a:extLst>
                <a:ext uri="{FF2B5EF4-FFF2-40B4-BE49-F238E27FC236}">
                  <a16:creationId xmlns:a16="http://schemas.microsoft.com/office/drawing/2014/main" id="{40A1D5FF-504E-54DB-B833-EB3DD401B8A8}"/>
                </a:ext>
              </a:extLst>
            </p:cNvPr>
            <p:cNvGrpSpPr/>
            <p:nvPr/>
          </p:nvGrpSpPr>
          <p:grpSpPr>
            <a:xfrm>
              <a:off x="1387443" y="5736784"/>
              <a:ext cx="9501778" cy="4949596"/>
              <a:chOff x="1387443" y="5736784"/>
              <a:chExt cx="9501778" cy="4949596"/>
            </a:xfrm>
          </p:grpSpPr>
          <p:pic>
            <p:nvPicPr>
              <p:cNvPr id="9" name="Image 8">
                <a:extLst>
                  <a:ext uri="{FF2B5EF4-FFF2-40B4-BE49-F238E27FC236}">
                    <a16:creationId xmlns:a16="http://schemas.microsoft.com/office/drawing/2014/main" id="{CECE664D-1C9E-89F9-4192-FB8BC4B7C00B}"/>
                  </a:ext>
                </a:extLst>
              </p:cNvPr>
              <p:cNvPicPr>
                <a:picLocks noChangeAspect="1"/>
              </p:cNvPicPr>
              <p:nvPr/>
            </p:nvPicPr>
            <p:blipFill>
              <a:blip r:embed="rId2"/>
              <a:srcRect t="-29687" b="29687"/>
              <a:stretch/>
            </p:blipFill>
            <p:spPr>
              <a:xfrm>
                <a:off x="1387443" y="5736784"/>
                <a:ext cx="9501778" cy="4949596"/>
              </a:xfrm>
              <a:prstGeom prst="rect">
                <a:avLst/>
              </a:prstGeom>
            </p:spPr>
          </p:pic>
          <p:sp>
            <p:nvSpPr>
              <p:cNvPr id="8" name="Rectangle 7">
                <a:extLst>
                  <a:ext uri="{FF2B5EF4-FFF2-40B4-BE49-F238E27FC236}">
                    <a16:creationId xmlns:a16="http://schemas.microsoft.com/office/drawing/2014/main" id="{170F07F1-9A3B-AB42-8E7D-C001A78C5C43}"/>
                  </a:ext>
                </a:extLst>
              </p:cNvPr>
              <p:cNvSpPr/>
              <p:nvPr/>
            </p:nvSpPr>
            <p:spPr>
              <a:xfrm>
                <a:off x="1514445" y="7305481"/>
                <a:ext cx="1549400" cy="238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b="1">
                    <a:solidFill>
                      <a:schemeClr val="tx1"/>
                    </a:solidFill>
                  </a:rPr>
                  <a:t>Annuaire CNSA</a:t>
                </a:r>
                <a:endParaRPr lang="en-US" sz="1500" b="1">
                  <a:solidFill>
                    <a:schemeClr val="tx1"/>
                  </a:solidFill>
                </a:endParaRPr>
              </a:p>
            </p:txBody>
          </p:sp>
        </p:grpSp>
        <p:sp>
          <p:nvSpPr>
            <p:cNvPr id="5" name="Rectangle 4">
              <a:extLst>
                <a:ext uri="{FF2B5EF4-FFF2-40B4-BE49-F238E27FC236}">
                  <a16:creationId xmlns:a16="http://schemas.microsoft.com/office/drawing/2014/main" id="{5B170F58-2C9E-837E-342A-FC8F45F3115F}"/>
                </a:ext>
              </a:extLst>
            </p:cNvPr>
            <p:cNvSpPr/>
            <p:nvPr/>
          </p:nvSpPr>
          <p:spPr>
            <a:xfrm>
              <a:off x="1913468" y="7696201"/>
              <a:ext cx="999067" cy="238056"/>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a:solidFill>
                    <a:schemeClr val="tx1"/>
                  </a:solidFill>
                </a:rPr>
                <a:t>Thomas Dupond</a:t>
              </a:r>
            </a:p>
          </p:txBody>
        </p:sp>
      </p:grpSp>
      <p:pic>
        <p:nvPicPr>
          <p:cNvPr id="7" name="Picture 2">
            <a:extLst>
              <a:ext uri="{FF2B5EF4-FFF2-40B4-BE49-F238E27FC236}">
                <a16:creationId xmlns:a16="http://schemas.microsoft.com/office/drawing/2014/main" id="{F10539B6-434F-24AD-20D9-360A0E724B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2ED81F89-003F-B54B-C04C-6E9E2378ABD4}"/>
              </a:ext>
            </a:extLst>
          </p:cNvPr>
          <p:cNvSpPr/>
          <p:nvPr/>
        </p:nvSpPr>
        <p:spPr>
          <a:xfrm>
            <a:off x="8935493" y="4267199"/>
            <a:ext cx="2692399" cy="1353313"/>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4. Je reçois un mail de validation comprenant un lien sur lequel je clique pour valider ma demande d’accès</a:t>
            </a:r>
            <a:endParaRPr lang="fr-FR" sz="1300">
              <a:solidFill>
                <a:schemeClr val="bg1"/>
              </a:solidFill>
            </a:endParaRPr>
          </a:p>
        </p:txBody>
      </p:sp>
      <p:cxnSp>
        <p:nvCxnSpPr>
          <p:cNvPr id="14" name="Connecteur droit avec flèche 13">
            <a:extLst>
              <a:ext uri="{FF2B5EF4-FFF2-40B4-BE49-F238E27FC236}">
                <a16:creationId xmlns:a16="http://schemas.microsoft.com/office/drawing/2014/main" id="{710F0A23-8EE2-E6F4-BF35-3A3309A2A987}"/>
              </a:ext>
            </a:extLst>
          </p:cNvPr>
          <p:cNvCxnSpPr>
            <a:cxnSpLocks/>
            <a:stCxn id="10" idx="3"/>
          </p:cNvCxnSpPr>
          <p:nvPr/>
        </p:nvCxnSpPr>
        <p:spPr>
          <a:xfrm flipH="1">
            <a:off x="6921500" y="5422324"/>
            <a:ext cx="2408286" cy="224847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 name="Rectangle 2">
            <a:extLst>
              <a:ext uri="{FF2B5EF4-FFF2-40B4-BE49-F238E27FC236}">
                <a16:creationId xmlns:a16="http://schemas.microsoft.com/office/drawing/2014/main" id="{9C22C5F7-867D-B259-72A7-4864CC92ABAE}"/>
              </a:ext>
            </a:extLst>
          </p:cNvPr>
          <p:cNvSpPr/>
          <p:nvPr/>
        </p:nvSpPr>
        <p:spPr>
          <a:xfrm>
            <a:off x="1345111" y="6536267"/>
            <a:ext cx="8548190" cy="2380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3">
            <a:extLst>
              <a:ext uri="{FF2B5EF4-FFF2-40B4-BE49-F238E27FC236}">
                <a16:creationId xmlns:a16="http://schemas.microsoft.com/office/drawing/2014/main" id="{35C8B97B-889A-32E2-D087-BBE19D3B7C59}"/>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8</a:t>
            </a:fld>
            <a:endParaRPr lang="en-US"/>
          </a:p>
        </p:txBody>
      </p:sp>
      <p:grpSp>
        <p:nvGrpSpPr>
          <p:cNvPr id="4" name="Groupe 3">
            <a:extLst>
              <a:ext uri="{FF2B5EF4-FFF2-40B4-BE49-F238E27FC236}">
                <a16:creationId xmlns:a16="http://schemas.microsoft.com/office/drawing/2014/main" id="{FF48CE98-B0EE-AF2B-1BB4-D08F873F521A}"/>
              </a:ext>
            </a:extLst>
          </p:cNvPr>
          <p:cNvGrpSpPr/>
          <p:nvPr/>
        </p:nvGrpSpPr>
        <p:grpSpPr>
          <a:xfrm>
            <a:off x="11449288" y="317210"/>
            <a:ext cx="421861" cy="419762"/>
            <a:chOff x="11231752" y="95107"/>
            <a:chExt cx="825500" cy="812800"/>
          </a:xfrm>
        </p:grpSpPr>
        <p:sp>
          <p:nvSpPr>
            <p:cNvPr id="12" name="Ellipse 11">
              <a:extLst>
                <a:ext uri="{FF2B5EF4-FFF2-40B4-BE49-F238E27FC236}">
                  <a16:creationId xmlns:a16="http://schemas.microsoft.com/office/drawing/2014/main" id="{7B64F0E6-AA6D-E8D4-1F39-7F24996743B9}"/>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7" name="Graphique 3" descr="Logement avec un remplissage uni">
              <a:hlinkClick r:id="rId4" action="ppaction://hlinksldjump"/>
              <a:extLst>
                <a:ext uri="{FF2B5EF4-FFF2-40B4-BE49-F238E27FC236}">
                  <a16:creationId xmlns:a16="http://schemas.microsoft.com/office/drawing/2014/main" id="{E207E89A-37CD-5429-02EE-8DC14A124F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17568702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AE1D-EEBD-D28A-42F6-CB44FCE1E48F}"/>
            </a:ext>
          </a:extLst>
        </p:cNvPr>
        <p:cNvGrpSpPr/>
        <p:nvPr/>
      </p:nvGrpSpPr>
      <p:grpSpPr>
        <a:xfrm>
          <a:off x="0" y="0"/>
          <a:ext cx="0" cy="0"/>
          <a:chOff x="0" y="0"/>
          <a:chExt cx="0" cy="0"/>
        </a:xfrm>
      </p:grpSpPr>
      <p:grpSp>
        <p:nvGrpSpPr>
          <p:cNvPr id="11" name="Groupe 10">
            <a:extLst>
              <a:ext uri="{FF2B5EF4-FFF2-40B4-BE49-F238E27FC236}">
                <a16:creationId xmlns:a16="http://schemas.microsoft.com/office/drawing/2014/main" id="{03679932-F1BD-0456-8DC7-8E62619883E1}"/>
              </a:ext>
            </a:extLst>
          </p:cNvPr>
          <p:cNvGrpSpPr/>
          <p:nvPr/>
        </p:nvGrpSpPr>
        <p:grpSpPr>
          <a:xfrm>
            <a:off x="1218109" y="4957849"/>
            <a:ext cx="9501778" cy="4949596"/>
            <a:chOff x="1387443" y="5736784"/>
            <a:chExt cx="9501778" cy="4949596"/>
          </a:xfrm>
        </p:grpSpPr>
        <p:grpSp>
          <p:nvGrpSpPr>
            <p:cNvPr id="6" name="Groupe 5">
              <a:extLst>
                <a:ext uri="{FF2B5EF4-FFF2-40B4-BE49-F238E27FC236}">
                  <a16:creationId xmlns:a16="http://schemas.microsoft.com/office/drawing/2014/main" id="{40A1D5FF-504E-54DB-B833-EB3DD401B8A8}"/>
                </a:ext>
              </a:extLst>
            </p:cNvPr>
            <p:cNvGrpSpPr/>
            <p:nvPr/>
          </p:nvGrpSpPr>
          <p:grpSpPr>
            <a:xfrm>
              <a:off x="1387443" y="5736784"/>
              <a:ext cx="9501778" cy="4949596"/>
              <a:chOff x="1387443" y="5736784"/>
              <a:chExt cx="9501778" cy="4949596"/>
            </a:xfrm>
          </p:grpSpPr>
          <p:pic>
            <p:nvPicPr>
              <p:cNvPr id="9" name="Image 8">
                <a:extLst>
                  <a:ext uri="{FF2B5EF4-FFF2-40B4-BE49-F238E27FC236}">
                    <a16:creationId xmlns:a16="http://schemas.microsoft.com/office/drawing/2014/main" id="{CECE664D-1C9E-89F9-4192-FB8BC4B7C00B}"/>
                  </a:ext>
                </a:extLst>
              </p:cNvPr>
              <p:cNvPicPr>
                <a:picLocks noChangeAspect="1"/>
              </p:cNvPicPr>
              <p:nvPr/>
            </p:nvPicPr>
            <p:blipFill>
              <a:blip r:embed="rId3"/>
              <a:srcRect t="-29687" b="29687"/>
              <a:stretch/>
            </p:blipFill>
            <p:spPr>
              <a:xfrm>
                <a:off x="1387443" y="5736784"/>
                <a:ext cx="9501778" cy="4949596"/>
              </a:xfrm>
              <a:prstGeom prst="rect">
                <a:avLst/>
              </a:prstGeom>
            </p:spPr>
          </p:pic>
          <p:sp>
            <p:nvSpPr>
              <p:cNvPr id="8" name="Rectangle 7">
                <a:extLst>
                  <a:ext uri="{FF2B5EF4-FFF2-40B4-BE49-F238E27FC236}">
                    <a16:creationId xmlns:a16="http://schemas.microsoft.com/office/drawing/2014/main" id="{170F07F1-9A3B-AB42-8E7D-C001A78C5C43}"/>
                  </a:ext>
                </a:extLst>
              </p:cNvPr>
              <p:cNvSpPr/>
              <p:nvPr/>
            </p:nvSpPr>
            <p:spPr>
              <a:xfrm>
                <a:off x="1514445" y="7305481"/>
                <a:ext cx="1549400" cy="238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500" b="1">
                    <a:solidFill>
                      <a:schemeClr val="tx1"/>
                    </a:solidFill>
                  </a:rPr>
                  <a:t>Annuaire CNSA</a:t>
                </a:r>
                <a:endParaRPr lang="en-US" sz="1500" b="1">
                  <a:solidFill>
                    <a:schemeClr val="tx1"/>
                  </a:solidFill>
                </a:endParaRPr>
              </a:p>
            </p:txBody>
          </p:sp>
        </p:grpSp>
        <p:sp>
          <p:nvSpPr>
            <p:cNvPr id="5" name="Rectangle 4">
              <a:extLst>
                <a:ext uri="{FF2B5EF4-FFF2-40B4-BE49-F238E27FC236}">
                  <a16:creationId xmlns:a16="http://schemas.microsoft.com/office/drawing/2014/main" id="{5B170F58-2C9E-837E-342A-FC8F45F3115F}"/>
                </a:ext>
              </a:extLst>
            </p:cNvPr>
            <p:cNvSpPr/>
            <p:nvPr/>
          </p:nvSpPr>
          <p:spPr>
            <a:xfrm>
              <a:off x="1913468" y="7696201"/>
              <a:ext cx="999067" cy="238056"/>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a:solidFill>
                    <a:schemeClr val="tx1"/>
                  </a:solidFill>
                </a:rPr>
                <a:t>Thomas Dupond</a:t>
              </a:r>
            </a:p>
          </p:txBody>
        </p:sp>
      </p:grpSp>
      <p:pic>
        <p:nvPicPr>
          <p:cNvPr id="7" name="Picture 2">
            <a:extLst>
              <a:ext uri="{FF2B5EF4-FFF2-40B4-BE49-F238E27FC236}">
                <a16:creationId xmlns:a16="http://schemas.microsoft.com/office/drawing/2014/main" id="{F10539B6-434F-24AD-20D9-360A0E724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2ED81F89-003F-B54B-C04C-6E9E2378ABD4}"/>
              </a:ext>
            </a:extLst>
          </p:cNvPr>
          <p:cNvSpPr/>
          <p:nvPr/>
        </p:nvSpPr>
        <p:spPr>
          <a:xfrm>
            <a:off x="8935493" y="4267199"/>
            <a:ext cx="2692399" cy="1353313"/>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rPr>
              <a:t>4. Je reçois un mail de validation comprenant un lien sur lequel je clique pour valider ma demande d’accès</a:t>
            </a:r>
            <a:endParaRPr lang="fr-FR" sz="1300">
              <a:solidFill>
                <a:schemeClr val="bg1"/>
              </a:solidFill>
            </a:endParaRPr>
          </a:p>
        </p:txBody>
      </p:sp>
      <p:cxnSp>
        <p:nvCxnSpPr>
          <p:cNvPr id="14" name="Connecteur droit avec flèche 13">
            <a:extLst>
              <a:ext uri="{FF2B5EF4-FFF2-40B4-BE49-F238E27FC236}">
                <a16:creationId xmlns:a16="http://schemas.microsoft.com/office/drawing/2014/main" id="{710F0A23-8EE2-E6F4-BF35-3A3309A2A987}"/>
              </a:ext>
            </a:extLst>
          </p:cNvPr>
          <p:cNvCxnSpPr>
            <a:cxnSpLocks/>
            <a:stCxn id="10" idx="3"/>
          </p:cNvCxnSpPr>
          <p:nvPr/>
        </p:nvCxnSpPr>
        <p:spPr>
          <a:xfrm flipH="1">
            <a:off x="6921500" y="5422324"/>
            <a:ext cx="2408286" cy="224847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 name="Rectangle 2">
            <a:extLst>
              <a:ext uri="{FF2B5EF4-FFF2-40B4-BE49-F238E27FC236}">
                <a16:creationId xmlns:a16="http://schemas.microsoft.com/office/drawing/2014/main" id="{9C22C5F7-867D-B259-72A7-4864CC92ABAE}"/>
              </a:ext>
            </a:extLst>
          </p:cNvPr>
          <p:cNvSpPr/>
          <p:nvPr/>
        </p:nvSpPr>
        <p:spPr>
          <a:xfrm>
            <a:off x="1345111" y="6536267"/>
            <a:ext cx="8548190" cy="23805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3">
            <a:extLst>
              <a:ext uri="{FF2B5EF4-FFF2-40B4-BE49-F238E27FC236}">
                <a16:creationId xmlns:a16="http://schemas.microsoft.com/office/drawing/2014/main" id="{35C8B97B-889A-32E2-D087-BBE19D3B7C59}"/>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8</a:t>
            </a:fld>
            <a:endParaRPr lang="en-US"/>
          </a:p>
        </p:txBody>
      </p:sp>
      <p:grpSp>
        <p:nvGrpSpPr>
          <p:cNvPr id="4" name="Groupe 3">
            <a:extLst>
              <a:ext uri="{FF2B5EF4-FFF2-40B4-BE49-F238E27FC236}">
                <a16:creationId xmlns:a16="http://schemas.microsoft.com/office/drawing/2014/main" id="{FF48CE98-B0EE-AF2B-1BB4-D08F873F521A}"/>
              </a:ext>
            </a:extLst>
          </p:cNvPr>
          <p:cNvGrpSpPr/>
          <p:nvPr/>
        </p:nvGrpSpPr>
        <p:grpSpPr>
          <a:xfrm>
            <a:off x="11449288" y="317210"/>
            <a:ext cx="421861" cy="419762"/>
            <a:chOff x="11231752" y="95107"/>
            <a:chExt cx="825500" cy="812800"/>
          </a:xfrm>
        </p:grpSpPr>
        <p:sp>
          <p:nvSpPr>
            <p:cNvPr id="12" name="Ellipse 11">
              <a:extLst>
                <a:ext uri="{FF2B5EF4-FFF2-40B4-BE49-F238E27FC236}">
                  <a16:creationId xmlns:a16="http://schemas.microsoft.com/office/drawing/2014/main" id="{7B64F0E6-AA6D-E8D4-1F39-7F24996743B9}"/>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7" name="Graphique 3" descr="Logement avec un remplissage uni">
              <a:hlinkClick r:id="rId5" action="ppaction://hlinksldjump"/>
              <a:extLst>
                <a:ext uri="{FF2B5EF4-FFF2-40B4-BE49-F238E27FC236}">
                  <a16:creationId xmlns:a16="http://schemas.microsoft.com/office/drawing/2014/main" id="{E207E89A-37CD-5429-02EE-8DC14A124F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2318" y="219323"/>
              <a:ext cx="564367" cy="564367"/>
            </a:xfrm>
            <a:prstGeom prst="rect">
              <a:avLst/>
            </a:prstGeom>
          </p:spPr>
        </p:pic>
      </p:grpSp>
      <p:sp>
        <p:nvSpPr>
          <p:cNvPr id="15" name="Oval 4">
            <a:extLst>
              <a:ext uri="{FF2B5EF4-FFF2-40B4-BE49-F238E27FC236}">
                <a16:creationId xmlns:a16="http://schemas.microsoft.com/office/drawing/2014/main" id="{836C193E-FE02-0258-C4ED-4CB98B16AEEF}"/>
              </a:ext>
            </a:extLst>
          </p:cNvPr>
          <p:cNvSpPr/>
          <p:nvPr/>
        </p:nvSpPr>
        <p:spPr>
          <a:xfrm>
            <a:off x="3749749" y="2098531"/>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6870202"/>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6633-0A4B-7873-84D9-89EF82DD8C06}"/>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57C2ADCA-AAE3-44ED-321D-C7C0697A7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2C41DC37-B761-780E-056E-DFCA004ED53B}"/>
              </a:ext>
            </a:extLst>
          </p:cNvPr>
          <p:cNvSpPr/>
          <p:nvPr/>
        </p:nvSpPr>
        <p:spPr>
          <a:xfrm>
            <a:off x="8067384" y="5259227"/>
            <a:ext cx="2962850" cy="1458469"/>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latin typeface="Aptos" panose="020B0004020202020204" pitchFamily="34" charset="0"/>
              </a:rPr>
              <a:t>5. Une fois ma demande traitée, je reçois un mail de confirmation contenant mon identifiant </a:t>
            </a:r>
          </a:p>
        </p:txBody>
      </p:sp>
      <p:pic>
        <p:nvPicPr>
          <p:cNvPr id="5" name="Image 4">
            <a:extLst>
              <a:ext uri="{FF2B5EF4-FFF2-40B4-BE49-F238E27FC236}">
                <a16:creationId xmlns:a16="http://schemas.microsoft.com/office/drawing/2014/main" id="{1CA26C8F-6E4E-2E39-62C1-033662C5DAB1}"/>
              </a:ext>
            </a:extLst>
          </p:cNvPr>
          <p:cNvPicPr>
            <a:picLocks noChangeAspect="1"/>
          </p:cNvPicPr>
          <p:nvPr/>
        </p:nvPicPr>
        <p:blipFill>
          <a:blip r:embed="rId3"/>
          <a:srcRect b="58572"/>
          <a:stretch/>
        </p:blipFill>
        <p:spPr>
          <a:xfrm>
            <a:off x="1650892" y="6902367"/>
            <a:ext cx="8890214" cy="2659745"/>
          </a:xfrm>
          <a:prstGeom prst="rect">
            <a:avLst/>
          </a:prstGeom>
        </p:spPr>
      </p:pic>
      <p:cxnSp>
        <p:nvCxnSpPr>
          <p:cNvPr id="11" name="Connecteur droit avec flèche 10">
            <a:extLst>
              <a:ext uri="{FF2B5EF4-FFF2-40B4-BE49-F238E27FC236}">
                <a16:creationId xmlns:a16="http://schemas.microsoft.com/office/drawing/2014/main" id="{9A384416-B3E6-0251-C267-BBE5CEF41889}"/>
              </a:ext>
            </a:extLst>
          </p:cNvPr>
          <p:cNvCxnSpPr>
            <a:cxnSpLocks/>
            <a:stCxn id="10" idx="3"/>
          </p:cNvCxnSpPr>
          <p:nvPr/>
        </p:nvCxnSpPr>
        <p:spPr>
          <a:xfrm flipH="1">
            <a:off x="4689168" y="6504108"/>
            <a:ext cx="3812117" cy="236831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 name="Rectangle 5">
            <a:extLst>
              <a:ext uri="{FF2B5EF4-FFF2-40B4-BE49-F238E27FC236}">
                <a16:creationId xmlns:a16="http://schemas.microsoft.com/office/drawing/2014/main" id="{C57A4840-3E1E-2D21-9767-30715FC67782}"/>
              </a:ext>
            </a:extLst>
          </p:cNvPr>
          <p:cNvSpPr/>
          <p:nvPr/>
        </p:nvSpPr>
        <p:spPr>
          <a:xfrm>
            <a:off x="1650892" y="8872423"/>
            <a:ext cx="3517874" cy="2062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5588CD6-1CF1-1849-DFC1-671348C579A1}"/>
              </a:ext>
            </a:extLst>
          </p:cNvPr>
          <p:cNvSpPr/>
          <p:nvPr/>
        </p:nvSpPr>
        <p:spPr>
          <a:xfrm>
            <a:off x="1244602" y="7041026"/>
            <a:ext cx="1701801" cy="3825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700" b="1">
                <a:solidFill>
                  <a:schemeClr val="tx1"/>
                </a:solidFill>
              </a:rPr>
              <a:t>[INTEGRATION]</a:t>
            </a:r>
          </a:p>
        </p:txBody>
      </p:sp>
      <p:sp>
        <p:nvSpPr>
          <p:cNvPr id="4" name="Rectangle 3">
            <a:extLst>
              <a:ext uri="{FF2B5EF4-FFF2-40B4-BE49-F238E27FC236}">
                <a16:creationId xmlns:a16="http://schemas.microsoft.com/office/drawing/2014/main" id="{D7881C70-A1E6-0151-5A0E-395D956FEF01}"/>
              </a:ext>
            </a:extLst>
          </p:cNvPr>
          <p:cNvSpPr/>
          <p:nvPr/>
        </p:nvSpPr>
        <p:spPr>
          <a:xfrm>
            <a:off x="4119435" y="8872423"/>
            <a:ext cx="909091" cy="2062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rPr>
              <a:t>tdupond</a:t>
            </a:r>
          </a:p>
        </p:txBody>
      </p:sp>
      <p:sp>
        <p:nvSpPr>
          <p:cNvPr id="18" name="Rectangle 17">
            <a:extLst>
              <a:ext uri="{FF2B5EF4-FFF2-40B4-BE49-F238E27FC236}">
                <a16:creationId xmlns:a16="http://schemas.microsoft.com/office/drawing/2014/main" id="{0218A036-BD76-77B6-49B3-17416921DA89}"/>
              </a:ext>
            </a:extLst>
          </p:cNvPr>
          <p:cNvSpPr/>
          <p:nvPr/>
        </p:nvSpPr>
        <p:spPr>
          <a:xfrm>
            <a:off x="7672107" y="9245281"/>
            <a:ext cx="1962962" cy="19829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rPr>
              <a:t>tdupond@externe-cnsa.fr</a:t>
            </a:r>
          </a:p>
        </p:txBody>
      </p:sp>
      <p:sp>
        <p:nvSpPr>
          <p:cNvPr id="8" name="Rectangle 7">
            <a:extLst>
              <a:ext uri="{FF2B5EF4-FFF2-40B4-BE49-F238E27FC236}">
                <a16:creationId xmlns:a16="http://schemas.microsoft.com/office/drawing/2014/main" id="{68E7B7E2-A186-5AD1-A01D-801FF9D17981}"/>
              </a:ext>
            </a:extLst>
          </p:cNvPr>
          <p:cNvSpPr/>
          <p:nvPr/>
        </p:nvSpPr>
        <p:spPr>
          <a:xfrm>
            <a:off x="2410762" y="7821786"/>
            <a:ext cx="1189086" cy="223179"/>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rPr>
              <a:t>Thomas Dupond</a:t>
            </a:r>
          </a:p>
        </p:txBody>
      </p:sp>
      <p:sp>
        <p:nvSpPr>
          <p:cNvPr id="2" name="Espace réservé du numéro de diapositive 3">
            <a:extLst>
              <a:ext uri="{FF2B5EF4-FFF2-40B4-BE49-F238E27FC236}">
                <a16:creationId xmlns:a16="http://schemas.microsoft.com/office/drawing/2014/main" id="{8BBCD0D3-F132-E26B-D73C-638B9A50D78B}"/>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9</a:t>
            </a:fld>
            <a:endParaRPr lang="en-US"/>
          </a:p>
        </p:txBody>
      </p:sp>
      <p:grpSp>
        <p:nvGrpSpPr>
          <p:cNvPr id="9" name="Groupe 8">
            <a:extLst>
              <a:ext uri="{FF2B5EF4-FFF2-40B4-BE49-F238E27FC236}">
                <a16:creationId xmlns:a16="http://schemas.microsoft.com/office/drawing/2014/main" id="{EC87F7ED-6BB2-0D05-D29E-2E199308A20E}"/>
              </a:ext>
            </a:extLst>
          </p:cNvPr>
          <p:cNvGrpSpPr/>
          <p:nvPr/>
        </p:nvGrpSpPr>
        <p:grpSpPr>
          <a:xfrm>
            <a:off x="11449288" y="317210"/>
            <a:ext cx="421861" cy="419762"/>
            <a:chOff x="11231752" y="95107"/>
            <a:chExt cx="825500" cy="812800"/>
          </a:xfrm>
        </p:grpSpPr>
        <p:sp>
          <p:nvSpPr>
            <p:cNvPr id="12" name="Ellipse 11">
              <a:extLst>
                <a:ext uri="{FF2B5EF4-FFF2-40B4-BE49-F238E27FC236}">
                  <a16:creationId xmlns:a16="http://schemas.microsoft.com/office/drawing/2014/main" id="{9CC8A1E5-3B96-3EB1-D343-FCB20451F9BB}"/>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6" name="Graphique 3" descr="Logement avec un remplissage uni">
              <a:hlinkClick r:id="rId4" action="ppaction://hlinksldjump"/>
              <a:extLst>
                <a:ext uri="{FF2B5EF4-FFF2-40B4-BE49-F238E27FC236}">
                  <a16:creationId xmlns:a16="http://schemas.microsoft.com/office/drawing/2014/main" id="{E8549314-9AB6-5E7D-CF3B-179E852AE9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Tree>
    <p:extLst>
      <p:ext uri="{BB962C8B-B14F-4D97-AF65-F5344CB8AC3E}">
        <p14:creationId xmlns:p14="http://schemas.microsoft.com/office/powerpoint/2010/main" val="22372439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6633-0A4B-7873-84D9-89EF82DD8C06}"/>
            </a:ext>
          </a:extLst>
        </p:cNvPr>
        <p:cNvGrpSpPr/>
        <p:nvPr/>
      </p:nvGrpSpPr>
      <p:grpSpPr>
        <a:xfrm>
          <a:off x="0" y="0"/>
          <a:ext cx="0" cy="0"/>
          <a:chOff x="0" y="0"/>
          <a:chExt cx="0" cy="0"/>
        </a:xfrm>
      </p:grpSpPr>
      <p:pic>
        <p:nvPicPr>
          <p:cNvPr id="7" name="Picture 2">
            <a:extLst>
              <a:ext uri="{FF2B5EF4-FFF2-40B4-BE49-F238E27FC236}">
                <a16:creationId xmlns:a16="http://schemas.microsoft.com/office/drawing/2014/main" id="{57C2ADCA-AAE3-44ED-321D-C7C0697A7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024" y="224436"/>
            <a:ext cx="2211951" cy="617582"/>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a:extLst>
              <a:ext uri="{FF2B5EF4-FFF2-40B4-BE49-F238E27FC236}">
                <a16:creationId xmlns:a16="http://schemas.microsoft.com/office/drawing/2014/main" id="{2C41DC37-B761-780E-056E-DFCA004ED53B}"/>
              </a:ext>
            </a:extLst>
          </p:cNvPr>
          <p:cNvSpPr/>
          <p:nvPr/>
        </p:nvSpPr>
        <p:spPr>
          <a:xfrm>
            <a:off x="8067384" y="5259227"/>
            <a:ext cx="2962850" cy="1458469"/>
          </a:xfrm>
          <a:prstGeom prst="ellipse">
            <a:avLst/>
          </a:prstGeom>
          <a:solidFill>
            <a:schemeClr val="accent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a:solidFill>
                  <a:schemeClr val="bg1"/>
                </a:solidFill>
                <a:latin typeface="Aptos" panose="020B0004020202020204" pitchFamily="34" charset="0"/>
              </a:rPr>
              <a:t>5. Une fois ma demande traitée, je reçois un mail de confirmation contenant mon identifiant </a:t>
            </a:r>
          </a:p>
        </p:txBody>
      </p:sp>
      <p:pic>
        <p:nvPicPr>
          <p:cNvPr id="5" name="Image 4">
            <a:extLst>
              <a:ext uri="{FF2B5EF4-FFF2-40B4-BE49-F238E27FC236}">
                <a16:creationId xmlns:a16="http://schemas.microsoft.com/office/drawing/2014/main" id="{1CA26C8F-6E4E-2E39-62C1-033662C5DAB1}"/>
              </a:ext>
            </a:extLst>
          </p:cNvPr>
          <p:cNvPicPr>
            <a:picLocks noChangeAspect="1"/>
          </p:cNvPicPr>
          <p:nvPr/>
        </p:nvPicPr>
        <p:blipFill>
          <a:blip r:embed="rId3"/>
          <a:srcRect b="58572"/>
          <a:stretch/>
        </p:blipFill>
        <p:spPr>
          <a:xfrm>
            <a:off x="1650892" y="6902367"/>
            <a:ext cx="8890214" cy="2659745"/>
          </a:xfrm>
          <a:prstGeom prst="rect">
            <a:avLst/>
          </a:prstGeom>
        </p:spPr>
      </p:pic>
      <p:cxnSp>
        <p:nvCxnSpPr>
          <p:cNvPr id="11" name="Connecteur droit avec flèche 10">
            <a:extLst>
              <a:ext uri="{FF2B5EF4-FFF2-40B4-BE49-F238E27FC236}">
                <a16:creationId xmlns:a16="http://schemas.microsoft.com/office/drawing/2014/main" id="{9A384416-B3E6-0251-C267-BBE5CEF41889}"/>
              </a:ext>
            </a:extLst>
          </p:cNvPr>
          <p:cNvCxnSpPr>
            <a:cxnSpLocks/>
            <a:stCxn id="10" idx="3"/>
          </p:cNvCxnSpPr>
          <p:nvPr/>
        </p:nvCxnSpPr>
        <p:spPr>
          <a:xfrm flipH="1">
            <a:off x="4689168" y="6504108"/>
            <a:ext cx="3812117" cy="236831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6" name="Rectangle 5">
            <a:extLst>
              <a:ext uri="{FF2B5EF4-FFF2-40B4-BE49-F238E27FC236}">
                <a16:creationId xmlns:a16="http://schemas.microsoft.com/office/drawing/2014/main" id="{C57A4840-3E1E-2D21-9767-30715FC67782}"/>
              </a:ext>
            </a:extLst>
          </p:cNvPr>
          <p:cNvSpPr/>
          <p:nvPr/>
        </p:nvSpPr>
        <p:spPr>
          <a:xfrm>
            <a:off x="1650892" y="8872423"/>
            <a:ext cx="3517874" cy="2062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5588CD6-1CF1-1849-DFC1-671348C579A1}"/>
              </a:ext>
            </a:extLst>
          </p:cNvPr>
          <p:cNvSpPr/>
          <p:nvPr/>
        </p:nvSpPr>
        <p:spPr>
          <a:xfrm>
            <a:off x="1244602" y="7041026"/>
            <a:ext cx="1701801" cy="38250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700" b="1">
                <a:solidFill>
                  <a:schemeClr val="tx1"/>
                </a:solidFill>
              </a:rPr>
              <a:t>[INTEGRATION]</a:t>
            </a:r>
          </a:p>
        </p:txBody>
      </p:sp>
      <p:sp>
        <p:nvSpPr>
          <p:cNvPr id="4" name="Rectangle 3">
            <a:extLst>
              <a:ext uri="{FF2B5EF4-FFF2-40B4-BE49-F238E27FC236}">
                <a16:creationId xmlns:a16="http://schemas.microsoft.com/office/drawing/2014/main" id="{D7881C70-A1E6-0151-5A0E-395D956FEF01}"/>
              </a:ext>
            </a:extLst>
          </p:cNvPr>
          <p:cNvSpPr/>
          <p:nvPr/>
        </p:nvSpPr>
        <p:spPr>
          <a:xfrm>
            <a:off x="4119435" y="8872423"/>
            <a:ext cx="909091" cy="2062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rPr>
              <a:t>tdupond</a:t>
            </a:r>
          </a:p>
        </p:txBody>
      </p:sp>
      <p:sp>
        <p:nvSpPr>
          <p:cNvPr id="18" name="Rectangle 17">
            <a:extLst>
              <a:ext uri="{FF2B5EF4-FFF2-40B4-BE49-F238E27FC236}">
                <a16:creationId xmlns:a16="http://schemas.microsoft.com/office/drawing/2014/main" id="{0218A036-BD76-77B6-49B3-17416921DA89}"/>
              </a:ext>
            </a:extLst>
          </p:cNvPr>
          <p:cNvSpPr/>
          <p:nvPr/>
        </p:nvSpPr>
        <p:spPr>
          <a:xfrm>
            <a:off x="7672107" y="9245281"/>
            <a:ext cx="1962962" cy="19829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100">
                <a:solidFill>
                  <a:schemeClr val="tx1"/>
                </a:solidFill>
              </a:rPr>
              <a:t>tdupond@externe-cnsa.fr</a:t>
            </a:r>
          </a:p>
        </p:txBody>
      </p:sp>
      <p:sp>
        <p:nvSpPr>
          <p:cNvPr id="8" name="Rectangle 7">
            <a:extLst>
              <a:ext uri="{FF2B5EF4-FFF2-40B4-BE49-F238E27FC236}">
                <a16:creationId xmlns:a16="http://schemas.microsoft.com/office/drawing/2014/main" id="{68E7B7E2-A186-5AD1-A01D-801FF9D17981}"/>
              </a:ext>
            </a:extLst>
          </p:cNvPr>
          <p:cNvSpPr/>
          <p:nvPr/>
        </p:nvSpPr>
        <p:spPr>
          <a:xfrm>
            <a:off x="2410762" y="7821786"/>
            <a:ext cx="1189086" cy="223179"/>
          </a:xfrm>
          <a:prstGeom prst="rect">
            <a:avLst/>
          </a:prstGeom>
          <a:solidFill>
            <a:srgbClr val="FF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rPr>
              <a:t>Thomas Dupond</a:t>
            </a:r>
          </a:p>
        </p:txBody>
      </p:sp>
      <p:sp>
        <p:nvSpPr>
          <p:cNvPr id="2" name="Espace réservé du numéro de diapositive 3">
            <a:extLst>
              <a:ext uri="{FF2B5EF4-FFF2-40B4-BE49-F238E27FC236}">
                <a16:creationId xmlns:a16="http://schemas.microsoft.com/office/drawing/2014/main" id="{8BBCD0D3-F132-E26B-D73C-638B9A50D78B}"/>
              </a:ext>
            </a:extLst>
          </p:cNvPr>
          <p:cNvSpPr>
            <a:spLocks noGrp="1"/>
          </p:cNvSpPr>
          <p:nvPr>
            <p:ph type="sldNum" sz="quarter" idx="12"/>
          </p:nvPr>
        </p:nvSpPr>
        <p:spPr>
          <a:xfrm>
            <a:off x="8610600" y="15066909"/>
            <a:ext cx="2743200" cy="865481"/>
          </a:xfrm>
        </p:spPr>
        <p:txBody>
          <a:bodyPr/>
          <a:lstStyle/>
          <a:p>
            <a:fld id="{DA71D0DA-2192-41E7-AF8C-615B831F1F54}" type="slidenum">
              <a:rPr lang="en-US" smtClean="0"/>
              <a:t>9</a:t>
            </a:fld>
            <a:endParaRPr lang="en-US"/>
          </a:p>
        </p:txBody>
      </p:sp>
      <p:grpSp>
        <p:nvGrpSpPr>
          <p:cNvPr id="9" name="Groupe 8">
            <a:extLst>
              <a:ext uri="{FF2B5EF4-FFF2-40B4-BE49-F238E27FC236}">
                <a16:creationId xmlns:a16="http://schemas.microsoft.com/office/drawing/2014/main" id="{EC87F7ED-6BB2-0D05-D29E-2E199308A20E}"/>
              </a:ext>
            </a:extLst>
          </p:cNvPr>
          <p:cNvGrpSpPr/>
          <p:nvPr/>
        </p:nvGrpSpPr>
        <p:grpSpPr>
          <a:xfrm>
            <a:off x="11449288" y="317210"/>
            <a:ext cx="421861" cy="419762"/>
            <a:chOff x="11231752" y="95107"/>
            <a:chExt cx="825500" cy="812800"/>
          </a:xfrm>
        </p:grpSpPr>
        <p:sp>
          <p:nvSpPr>
            <p:cNvPr id="12" name="Ellipse 11">
              <a:extLst>
                <a:ext uri="{FF2B5EF4-FFF2-40B4-BE49-F238E27FC236}">
                  <a16:creationId xmlns:a16="http://schemas.microsoft.com/office/drawing/2014/main" id="{9CC8A1E5-3B96-3EB1-D343-FCB20451F9BB}"/>
                </a:ext>
              </a:extLst>
            </p:cNvPr>
            <p:cNvSpPr/>
            <p:nvPr/>
          </p:nvSpPr>
          <p:spPr>
            <a:xfrm>
              <a:off x="11231752" y="95107"/>
              <a:ext cx="825500" cy="812800"/>
            </a:xfrm>
            <a:prstGeom prst="ellipse">
              <a:avLst/>
            </a:prstGeom>
            <a:ln>
              <a:solidFill>
                <a:srgbClr val="4A12B9"/>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pic>
          <p:nvPicPr>
            <p:cNvPr id="16" name="Graphique 3" descr="Logement avec un remplissage uni">
              <a:hlinkClick r:id="rId4" action="ppaction://hlinksldjump"/>
              <a:extLst>
                <a:ext uri="{FF2B5EF4-FFF2-40B4-BE49-F238E27FC236}">
                  <a16:creationId xmlns:a16="http://schemas.microsoft.com/office/drawing/2014/main" id="{E8549314-9AB6-5E7D-CF3B-179E852AE9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2318" y="219323"/>
              <a:ext cx="564367" cy="564367"/>
            </a:xfrm>
            <a:prstGeom prst="rect">
              <a:avLst/>
            </a:prstGeom>
          </p:spPr>
        </p:pic>
      </p:grpSp>
      <p:sp>
        <p:nvSpPr>
          <p:cNvPr id="13" name="Oval 12">
            <a:extLst>
              <a:ext uri="{FF2B5EF4-FFF2-40B4-BE49-F238E27FC236}">
                <a16:creationId xmlns:a16="http://schemas.microsoft.com/office/drawing/2014/main" id="{F29E450E-BFC6-7E0C-0A58-868FBEC6046B}"/>
              </a:ext>
            </a:extLst>
          </p:cNvPr>
          <p:cNvSpPr/>
          <p:nvPr/>
        </p:nvSpPr>
        <p:spPr>
          <a:xfrm>
            <a:off x="4359349" y="3863163"/>
            <a:ext cx="368595" cy="382772"/>
          </a:xfrm>
          <a:prstGeom prst="ellipse">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724396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0.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99FDF31C8E5D468D0279E3C4F453B2" ma:contentTypeVersion="10" ma:contentTypeDescription="Crée un document." ma:contentTypeScope="" ma:versionID="a41a497e30576ba2c53f968d744e8bdc">
  <xsd:schema xmlns:xsd="http://www.w3.org/2001/XMLSchema" xmlns:xs="http://www.w3.org/2001/XMLSchema" xmlns:p="http://schemas.microsoft.com/office/2006/metadata/properties" xmlns:ns2="a1396509-4d05-4c39-bed8-d16ba9eb52d9" targetNamespace="http://schemas.microsoft.com/office/2006/metadata/properties" ma:root="true" ma:fieldsID="3e7bcb989224809dfb3b2228e75860f9" ns2:_="">
    <xsd:import namespace="a1396509-4d05-4c39-bed8-d16ba9eb52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396509-4d05-4c39-bed8-d16ba9eb5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e0dec428-4417-4531-8d24-fd80b400180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396509-4d05-4c39-bed8-d16ba9eb52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663905-E7CC-41C9-A530-BD2157405932}">
  <ds:schemaRefs>
    <ds:schemaRef ds:uri="http://schemas.microsoft.com/sharepoint/v3/contenttype/forms"/>
  </ds:schemaRefs>
</ds:datastoreItem>
</file>

<file path=customXml/itemProps2.xml><?xml version="1.0" encoding="utf-8"?>
<ds:datastoreItem xmlns:ds="http://schemas.openxmlformats.org/officeDocument/2006/customXml" ds:itemID="{A5B1E617-E135-46F2-9AFF-9545B1C83F7B}">
  <ds:schemaRefs>
    <ds:schemaRef ds:uri="a1396509-4d05-4c39-bed8-d16ba9eb52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EB128D-8A9E-478C-BFA4-A89AE5CED981}">
  <ds:schemaRef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http://purl.org/dc/dcmitype/"/>
    <ds:schemaRef ds:uri="a1396509-4d05-4c39-bed8-d16ba9eb52d9"/>
    <ds:schemaRef ds:uri="http://purl.org/dc/terms/"/>
  </ds:schemaRefs>
</ds:datastoreItem>
</file>

<file path=docMetadata/LabelInfo.xml><?xml version="1.0" encoding="utf-8"?>
<clbl:labelList xmlns:clbl="http://schemas.microsoft.com/office/2020/mipLabelMetadata">
  <clbl:label id="{76a2ae5a-9f00-4f6b-95ed-5d33d77c4d61}" enabled="0" method="" siteId="{76a2ae5a-9f00-4f6b-95ed-5d33d77c4d61}" removed="1"/>
  <clbl:label id="{bc00071c-1e29-437d-8383-94b6ffb288a7}" enabled="0" method="" siteId="{bc00071c-1e29-437d-8383-94b6ffb288a7}" removed="1"/>
</clbl:labelList>
</file>

<file path=docProps/app.xml><?xml version="1.0" encoding="utf-8"?>
<Properties xmlns="http://schemas.openxmlformats.org/officeDocument/2006/extended-properties" xmlns:vt="http://schemas.openxmlformats.org/officeDocument/2006/docPropsVTypes">
  <Template>Office Theme</Template>
  <TotalTime>87</TotalTime>
  <Words>10654</Words>
  <Application>Microsoft Office PowerPoint</Application>
  <PresentationFormat>Personnalisé</PresentationFormat>
  <Paragraphs>1728</Paragraphs>
  <Slides>51</Slides>
  <Notes>25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51</vt:i4>
      </vt:variant>
    </vt:vector>
  </HeadingPairs>
  <TitlesOfParts>
    <vt:vector size="63" baseType="lpstr">
      <vt:lpstr>Aptos</vt:lpstr>
      <vt:lpstr>Aptos Display</vt:lpstr>
      <vt:lpstr>Arial</vt:lpstr>
      <vt:lpstr>Arial,Sans-Serif</vt:lpstr>
      <vt:lpstr>Calibri</vt:lpstr>
      <vt:lpstr>Courier New</vt:lpstr>
      <vt:lpstr>Segoe UI</vt:lpstr>
      <vt:lpstr>Symbol</vt:lpstr>
      <vt:lpstr>Times New Roman</vt:lpstr>
      <vt:lpstr>Ubuntu</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YVONNET, Clemence</dc:creator>
  <cp:lastModifiedBy>GAILLANDRE Christine</cp:lastModifiedBy>
  <cp:revision>2</cp:revision>
  <dcterms:created xsi:type="dcterms:W3CDTF">2025-01-15T16:37:43Z</dcterms:created>
  <dcterms:modified xsi:type="dcterms:W3CDTF">2026-03-27T16:18:20Z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0x0101004F99FDF31C8E5D468D0279E3C4F453B2</vt:lpwstr>
  </property>
  <property fmtid="{D5CDD505-2E9C-101B-9397-08002B2CF9AE}" pid="3" name="MediaServiceImageTags">
    <vt:lpwstr/>
  </property>
</Properties>
</file>