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 id="2147483700" r:id="rId5"/>
    <p:sldMasterId id="2147483785" r:id="rId6"/>
  </p:sldMasterIdLst>
  <p:notesMasterIdLst>
    <p:notesMasterId r:id="rId34"/>
  </p:notesMasterIdLst>
  <p:handoutMasterIdLst>
    <p:handoutMasterId r:id="rId35"/>
  </p:handoutMasterIdLst>
  <p:sldIdLst>
    <p:sldId id="2567" r:id="rId7"/>
    <p:sldId id="2616" r:id="rId8"/>
    <p:sldId id="2587" r:id="rId9"/>
    <p:sldId id="2604" r:id="rId10"/>
    <p:sldId id="2605" r:id="rId11"/>
    <p:sldId id="2606" r:id="rId12"/>
    <p:sldId id="2607" r:id="rId13"/>
    <p:sldId id="2609" r:id="rId14"/>
    <p:sldId id="2608" r:id="rId15"/>
    <p:sldId id="2588" r:id="rId16"/>
    <p:sldId id="2610" r:id="rId17"/>
    <p:sldId id="2599" r:id="rId18"/>
    <p:sldId id="2601" r:id="rId19"/>
    <p:sldId id="2602" r:id="rId20"/>
    <p:sldId id="2586" r:id="rId21"/>
    <p:sldId id="2589" r:id="rId22"/>
    <p:sldId id="2590" r:id="rId23"/>
    <p:sldId id="2472" r:id="rId24"/>
    <p:sldId id="2624" r:id="rId25"/>
    <p:sldId id="2613" r:id="rId26"/>
    <p:sldId id="2621" r:id="rId27"/>
    <p:sldId id="2623" r:id="rId28"/>
    <p:sldId id="2625" r:id="rId29"/>
    <p:sldId id="2626" r:id="rId30"/>
    <p:sldId id="2627" r:id="rId31"/>
    <p:sldId id="2581" r:id="rId32"/>
    <p:sldId id="2452" r:id="rId33"/>
  </p:sldIdLst>
  <p:sldSz cx="13439775"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B43A83-34CC-252D-995E-B9C81FF53E97}" name="Camille MICHEL" initials="CM" userId="S::cmichel@pluricite.fr::49bfd01b-d328-4af3-b0a5-8e37a5b238fb" providerId="AD"/>
  <p188:author id="{6983E388-29A2-D556-81DD-EBAF7640AF36}" name="Sabine MENGIN" initials="SM" userId="S::mengin@credoc.fr::998783b5-0746-48c1-ab74-3648aeec6e8b" providerId="AD"/>
  <p188:author id="{D5F4618D-32A4-905F-1EAB-AE3F707E122A}" name="Marion Chevallier" initials="MC" userId="S::mchevallier@pluricite.fr::c95f5119-6d3a-4605-96e5-67cf919b05fa" providerId="AD"/>
  <p188:author id="{7994A79C-62E9-F5CE-E120-C0E33D4A2F53}" name="NIDERKORN Béatrice" initials="BN" userId="S::Beatrice.NIDERKORN@cnsa.fr::e60857e9-d100-4680-8bd7-90b8113ccd2b" providerId="AD"/>
  <p188:author id="{EC8CBEE8-C415-DBEF-5974-1E025B999509}" name="Elsa CALVI" initials="EC" userId="S::ecalvi@pluricite.fr::e23256ec-7738-41b9-824f-7756f1fc5c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x" initials="ASA" lastIdx="1" clrIdx="0">
    <p:extLst>
      <p:ext uri="{19B8F6BF-5375-455C-9EA6-DF929625EA0E}">
        <p15:presenceInfo xmlns:p15="http://schemas.microsoft.com/office/powerpoint/2012/main" userId="Ali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0F"/>
    <a:srgbClr val="F05A32"/>
    <a:srgbClr val="FFEEDF"/>
    <a:srgbClr val="FFEAD7"/>
    <a:srgbClr val="DFEDF0"/>
    <a:srgbClr val="FFFFFF"/>
    <a:srgbClr val="F4F4F6"/>
    <a:srgbClr val="00465A"/>
    <a:srgbClr val="0F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7" autoAdjust="0"/>
    <p:restoredTop sz="94005" autoAdjust="0"/>
  </p:normalViewPr>
  <p:slideViewPr>
    <p:cSldViewPr snapToGrid="0" snapToObjects="1">
      <p:cViewPr varScale="1">
        <p:scale>
          <a:sx n="56" d="100"/>
          <a:sy n="56" d="100"/>
        </p:scale>
        <p:origin x="64" y="1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016"/>
    </p:cViewPr>
  </p:sorterViewPr>
  <p:notesViewPr>
    <p:cSldViewPr snapToGrid="0" snapToObjects="1">
      <p:cViewPr varScale="1">
        <p:scale>
          <a:sx n="171" d="100"/>
          <a:sy n="171" d="100"/>
        </p:scale>
        <p:origin x="655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Rodolphe\Desktop\Exploitation%20CNSA\2024\Donn&#233;es%20efficience%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69.1.252\1.%20Affaires\1.%20Affaires%20en%20cours%20Pluricit&#233;\P23.024%20-%20CNSA%20-%20Evaluation%20Plateformes\Phase%201%20-%20Cadrage\01%20-%20Traitement%20document\2022.04.25.%20CNSA%20-%20Tableau%20ressource%20plateform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a:t>Les partenaires présents dans les</a:t>
            </a:r>
            <a:r>
              <a:rPr lang="fr-FR" sz="1600" b="1" baseline="0"/>
              <a:t> comités de pilotage des plateformes au premier semestre 2024 (n=19)</a:t>
            </a:r>
            <a:endParaRPr lang="fr-FR"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00B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0-A443-4074-94E9-E2DFDB6537F8}"/>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A443-4074-94E9-E2DFDB6537F8}"/>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A443-4074-94E9-E2DFDB6537F8}"/>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A443-4074-94E9-E2DFDB6537F8}"/>
                </c:ext>
              </c:extLst>
            </c:dLbl>
            <c:dLbl>
              <c:idx val="4"/>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4-A443-4074-94E9-E2DFDB6537F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'types de partenaires'!$A$2:$A$13</c:f>
              <c:strCache>
                <c:ptCount val="12"/>
                <c:pt idx="0">
                  <c:v>CD</c:v>
                </c:pt>
                <c:pt idx="1">
                  <c:v>ARS</c:v>
                </c:pt>
                <c:pt idx="2">
                  <c:v>CR</c:v>
                </c:pt>
                <c:pt idx="3">
                  <c:v>DREETS / DDETS</c:v>
                </c:pt>
                <c:pt idx="4">
                  <c:v>France Travail</c:v>
                </c:pt>
                <c:pt idx="5">
                  <c:v>Fédérations employeurs</c:v>
                </c:pt>
                <c:pt idx="6">
                  <c:v>OPCO</c:v>
                </c:pt>
                <c:pt idx="7">
                  <c:v>Missions Locales</c:v>
                </c:pt>
                <c:pt idx="8">
                  <c:v>Organismes de formation</c:v>
                </c:pt>
                <c:pt idx="9">
                  <c:v>Etat – Hors DREETS</c:v>
                </c:pt>
                <c:pt idx="10">
                  <c:v>Cap Emploi</c:v>
                </c:pt>
                <c:pt idx="11">
                  <c:v>EPCI</c:v>
                </c:pt>
              </c:strCache>
            </c:strRef>
          </c:cat>
          <c:val>
            <c:numRef>
              <c:f>'types de partenaires'!$B$2:$B$13</c:f>
              <c:numCache>
                <c:formatCode>General</c:formatCode>
                <c:ptCount val="12"/>
                <c:pt idx="0">
                  <c:v>18</c:v>
                </c:pt>
                <c:pt idx="1">
                  <c:v>16</c:v>
                </c:pt>
                <c:pt idx="2">
                  <c:v>14</c:v>
                </c:pt>
                <c:pt idx="3">
                  <c:v>13</c:v>
                </c:pt>
                <c:pt idx="4">
                  <c:v>12</c:v>
                </c:pt>
                <c:pt idx="5">
                  <c:v>8</c:v>
                </c:pt>
                <c:pt idx="6">
                  <c:v>7</c:v>
                </c:pt>
                <c:pt idx="7">
                  <c:v>6</c:v>
                </c:pt>
                <c:pt idx="8">
                  <c:v>6</c:v>
                </c:pt>
                <c:pt idx="9">
                  <c:v>4</c:v>
                </c:pt>
                <c:pt idx="10">
                  <c:v>3</c:v>
                </c:pt>
                <c:pt idx="11">
                  <c:v>3</c:v>
                </c:pt>
              </c:numCache>
            </c:numRef>
          </c:val>
          <c:extLst>
            <c:ext xmlns:c16="http://schemas.microsoft.com/office/drawing/2014/chart" uri="{C3380CC4-5D6E-409C-BE32-E72D297353CC}">
              <c16:uniqueId val="{00000005-A443-4074-94E9-E2DFDB6537F8}"/>
            </c:ext>
          </c:extLst>
        </c:ser>
        <c:dLbls>
          <c:dLblPos val="outEnd"/>
          <c:showLegendKey val="0"/>
          <c:showVal val="1"/>
          <c:showCatName val="0"/>
          <c:showSerName val="0"/>
          <c:showPercent val="0"/>
          <c:showBubbleSize val="0"/>
        </c:dLbls>
        <c:gapWidth val="219"/>
        <c:overlap val="-27"/>
        <c:axId val="813929231"/>
        <c:axId val="813927311"/>
      </c:barChart>
      <c:catAx>
        <c:axId val="813929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3927311"/>
        <c:crosses val="autoZero"/>
        <c:auto val="1"/>
        <c:lblAlgn val="ctr"/>
        <c:lblOffset val="100"/>
        <c:noMultiLvlLbl val="0"/>
      </c:catAx>
      <c:valAx>
        <c:axId val="813927311"/>
        <c:scaling>
          <c:orientation val="minMax"/>
        </c:scaling>
        <c:delete val="1"/>
        <c:axPos val="l"/>
        <c:numFmt formatCode="General" sourceLinked="1"/>
        <c:majorTickMark val="none"/>
        <c:minorTickMark val="none"/>
        <c:tickLblPos val="nextTo"/>
        <c:crossAx val="8139292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E7E6E6"/>
      </a:solid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r-FR" sz="1200" b="1"/>
              <a:t>Répartition</a:t>
            </a:r>
            <a:r>
              <a:rPr lang="fr-FR" sz="1200" b="1" baseline="0"/>
              <a:t>s des recettes des plateformes par financeur (2022-2023)</a:t>
            </a:r>
            <a:endParaRPr lang="fr-FR"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EA6F-41D1-8530-6D57F322B1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6F-41D1-8530-6D57F322B1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6F-41D1-8530-6D57F322B1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6F-41D1-8530-6D57F322B1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6F-41D1-8530-6D57F322B1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A6F-41D1-8530-6D57F322B1B2}"/>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EA6F-41D1-8530-6D57F322B1B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A6F-41D1-8530-6D57F322B1B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A6F-41D1-8530-6D57F322B1B2}"/>
              </c:ext>
            </c:extLst>
          </c:dPt>
          <c:dPt>
            <c:idx val="9"/>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13-EA6F-41D1-8530-6D57F322B1B2}"/>
              </c:ext>
            </c:extLst>
          </c:dPt>
          <c:dLbls>
            <c:dLbl>
              <c:idx val="2"/>
              <c:layout>
                <c:manualLayout>
                  <c:x val="-0.17340363210310486"/>
                  <c:y val="6.0721062618595729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A6F-41D1-8530-6D57F322B1B2}"/>
                </c:ext>
              </c:extLst>
            </c:dLbl>
            <c:dLbl>
              <c:idx val="3"/>
              <c:layout>
                <c:manualLayout>
                  <c:x val="-0.16403046280023434"/>
                  <c:y val="3.0360531309297913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A6F-41D1-8530-6D57F322B1B2}"/>
                </c:ext>
              </c:extLst>
            </c:dLbl>
            <c:dLbl>
              <c:idx val="4"/>
              <c:layout>
                <c:manualLayout>
                  <c:x val="-0.1687170474516696"/>
                  <c:y val="-7.590132827324478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A6F-41D1-8530-6D57F322B1B2}"/>
                </c:ext>
              </c:extLst>
            </c:dLbl>
            <c:dLbl>
              <c:idx val="5"/>
              <c:layout>
                <c:manualLayout>
                  <c:x val="-0.14997070884592853"/>
                  <c:y val="-3.542061986084756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A6F-41D1-8530-6D57F322B1B2}"/>
                </c:ext>
              </c:extLst>
            </c:dLbl>
            <c:dLbl>
              <c:idx val="6"/>
              <c:layout>
                <c:manualLayout>
                  <c:x val="1.4059753954305799E-2"/>
                  <c:y val="-1.771030993042378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A6F-41D1-8530-6D57F322B1B2}"/>
                </c:ext>
              </c:extLst>
            </c:dLbl>
            <c:dLbl>
              <c:idx val="7"/>
              <c:layout>
                <c:manualLayout>
                  <c:x val="-9.8418277680140595E-2"/>
                  <c:y val="-0.1062618595825426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EA6F-41D1-8530-6D57F322B1B2}"/>
                </c:ext>
              </c:extLst>
            </c:dLbl>
            <c:dLbl>
              <c:idx val="8"/>
              <c:layout>
                <c:manualLayout>
                  <c:x val="-0.13473930872876394"/>
                  <c:y val="-0.1593927893738140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22576459137686875"/>
                      <c:h val="6.3175205566097403E-2"/>
                    </c:manualLayout>
                  </c15:layout>
                </c:ext>
                <c:ext xmlns:c16="http://schemas.microsoft.com/office/drawing/2014/chart" uri="{C3380CC4-5D6E-409C-BE32-E72D297353CC}">
                  <c16:uniqueId val="{00000011-EA6F-41D1-8530-6D57F322B1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Graphiques!$C$3:$L$3</c:f>
              <c:strCache>
                <c:ptCount val="10"/>
                <c:pt idx="0">
                  <c:v>CNSA</c:v>
                </c:pt>
                <c:pt idx="1">
                  <c:v>ARS</c:v>
                </c:pt>
                <c:pt idx="2">
                  <c:v>DDETS-DREETS</c:v>
                </c:pt>
                <c:pt idx="3">
                  <c:v>Etat Autre</c:v>
                </c:pt>
                <c:pt idx="4">
                  <c:v>France Travail</c:v>
                </c:pt>
                <c:pt idx="5">
                  <c:v>Région</c:v>
                </c:pt>
                <c:pt idx="6">
                  <c:v>Département</c:v>
                </c:pt>
                <c:pt idx="7">
                  <c:v>EPCI</c:v>
                </c:pt>
                <c:pt idx="8">
                  <c:v>Ressources propres</c:v>
                </c:pt>
                <c:pt idx="9">
                  <c:v>Autres</c:v>
                </c:pt>
              </c:strCache>
            </c:strRef>
          </c:cat>
          <c:val>
            <c:numRef>
              <c:f>Graphiques!$C$6:$L$6</c:f>
              <c:numCache>
                <c:formatCode>0%</c:formatCode>
                <c:ptCount val="10"/>
                <c:pt idx="0">
                  <c:v>0.61260278598564799</c:v>
                </c:pt>
                <c:pt idx="1">
                  <c:v>7.4444653700035723E-2</c:v>
                </c:pt>
                <c:pt idx="2">
                  <c:v>3.1125369354157873E-2</c:v>
                </c:pt>
                <c:pt idx="3">
                  <c:v>9.4966825773073141E-3</c:v>
                </c:pt>
                <c:pt idx="4">
                  <c:v>1.7525516554642768E-3</c:v>
                </c:pt>
                <c:pt idx="5">
                  <c:v>5.5619270275243261E-3</c:v>
                </c:pt>
                <c:pt idx="6">
                  <c:v>0.17049496163046185</c:v>
                </c:pt>
                <c:pt idx="7">
                  <c:v>1.4431708716216947E-3</c:v>
                </c:pt>
                <c:pt idx="8">
                  <c:v>2.6704852204219025E-2</c:v>
                </c:pt>
                <c:pt idx="9">
                  <c:v>6.6373044993559976E-2</c:v>
                </c:pt>
              </c:numCache>
            </c:numRef>
          </c:val>
          <c:extLst>
            <c:ext xmlns:c16="http://schemas.microsoft.com/office/drawing/2014/chart" uri="{C3380CC4-5D6E-409C-BE32-E72D297353CC}">
              <c16:uniqueId val="{00000014-EA6F-41D1-8530-6D57F322B1B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dirty="0"/>
              <a:t>Nombre de plateformes ayant mis en </a:t>
            </a:r>
            <a:r>
              <a:rPr lang="fr-FR" sz="1600" b="1" dirty="0" err="1"/>
              <a:t>oeuvre</a:t>
            </a:r>
            <a:r>
              <a:rPr lang="fr-FR" sz="1600" b="1" dirty="0"/>
              <a:t> des actions facultatives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Feuil1!$B$6:$B$11</c:f>
              <c:strCache>
                <c:ptCount val="6"/>
                <c:pt idx="0">
                  <c:v>D. Proposer un accompagnement à la prise de poste pour les nouveaux salariés</c:v>
                </c:pt>
                <c:pt idx="1">
                  <c:v>E. Proposer des actions de fidélisation et de mobilité choisie des personnes en poste</c:v>
                </c:pt>
                <c:pt idx="2">
                  <c:v>F. Proposer une démarche territoriale </c:v>
                </c:pt>
                <c:pt idx="3">
                  <c:v>G. Proposer des actions d’appui à la qualité de vie au travail (QVT) et de lutte contre la sinistralité </c:v>
                </c:pt>
                <c:pt idx="4">
                  <c:v>H. Développer un accompagnement renforcé pour les personnes les plus éloignées de l’emploi </c:v>
                </c:pt>
                <c:pt idx="5">
                  <c:v>I. Développer des partenariats pour favoriser la mobilité des personnes orientées vers le secteur</c:v>
                </c:pt>
              </c:strCache>
            </c:strRef>
          </c:cat>
          <c:val>
            <c:numRef>
              <c:f>Feuil1!$C$6:$C$11</c:f>
              <c:numCache>
                <c:formatCode>General</c:formatCode>
                <c:ptCount val="6"/>
                <c:pt idx="0">
                  <c:v>13</c:v>
                </c:pt>
                <c:pt idx="1">
                  <c:v>10</c:v>
                </c:pt>
                <c:pt idx="2">
                  <c:v>14</c:v>
                </c:pt>
                <c:pt idx="3">
                  <c:v>15</c:v>
                </c:pt>
                <c:pt idx="4">
                  <c:v>12</c:v>
                </c:pt>
                <c:pt idx="5">
                  <c:v>11</c:v>
                </c:pt>
              </c:numCache>
            </c:numRef>
          </c:val>
          <c:extLst>
            <c:ext xmlns:c16="http://schemas.microsoft.com/office/drawing/2014/chart" uri="{C3380CC4-5D6E-409C-BE32-E72D297353CC}">
              <c16:uniqueId val="{00000000-BC90-4D36-83F9-6FC187A81E90}"/>
            </c:ext>
          </c:extLst>
        </c:ser>
        <c:dLbls>
          <c:showLegendKey val="0"/>
          <c:showVal val="0"/>
          <c:showCatName val="0"/>
          <c:showSerName val="0"/>
          <c:showPercent val="0"/>
          <c:showBubbleSize val="0"/>
        </c:dLbls>
        <c:gapWidth val="219"/>
        <c:overlap val="-27"/>
        <c:axId val="1707075216"/>
        <c:axId val="1796236544"/>
      </c:barChart>
      <c:catAx>
        <c:axId val="170707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796236544"/>
        <c:crosses val="autoZero"/>
        <c:auto val="1"/>
        <c:lblAlgn val="ctr"/>
        <c:lblOffset val="100"/>
        <c:noMultiLvlLbl val="0"/>
      </c:catAx>
      <c:valAx>
        <c:axId val="179623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707075216"/>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CA4D6-5257-4943-AF20-3E0B8D022604}" type="doc">
      <dgm:prSet loTypeId="urn:microsoft.com/office/officeart/2005/8/layout/vList4" loCatId="list" qsTypeId="urn:microsoft.com/office/officeart/2005/8/quickstyle/simple2" qsCatId="simple" csTypeId="urn:microsoft.com/office/officeart/2005/8/colors/colorful1" csCatId="colorful" phldr="1"/>
      <dgm:spPr/>
      <dgm:t>
        <a:bodyPr/>
        <a:lstStyle/>
        <a:p>
          <a:endParaRPr lang="fr-FR"/>
        </a:p>
      </dgm:t>
    </dgm:pt>
    <dgm:pt modelId="{AED0CFC6-F086-4EB9-BADE-A1B9885E672F}">
      <dgm:prSet phldrT="[Texte]" custT="1"/>
      <dgm:spPr/>
      <dgm:t>
        <a:bodyPr/>
        <a:lstStyle/>
        <a:p>
          <a:pPr>
            <a:buNone/>
          </a:pPr>
          <a:r>
            <a:rPr lang="fr-FR" sz="1800" dirty="0">
              <a:solidFill>
                <a:schemeClr val="tx1"/>
              </a:solidFill>
            </a:rPr>
            <a:t>3 missions socles</a:t>
          </a:r>
        </a:p>
      </dgm:t>
    </dgm:pt>
    <dgm:pt modelId="{08E465FF-4BD2-4E94-8361-ABFC56FC8328}" type="parTrans" cxnId="{BA33C1E4-5BAD-4F3C-BF8C-EBA70FF2C463}">
      <dgm:prSet/>
      <dgm:spPr/>
      <dgm:t>
        <a:bodyPr/>
        <a:lstStyle/>
        <a:p>
          <a:endParaRPr lang="fr-FR">
            <a:solidFill>
              <a:schemeClr val="accent6"/>
            </a:solidFill>
          </a:endParaRPr>
        </a:p>
      </dgm:t>
    </dgm:pt>
    <dgm:pt modelId="{D9B2565E-8E87-4C08-AC4D-BFBA635FDD61}" type="sibTrans" cxnId="{BA33C1E4-5BAD-4F3C-BF8C-EBA70FF2C463}">
      <dgm:prSet/>
      <dgm:spPr/>
      <dgm:t>
        <a:bodyPr/>
        <a:lstStyle/>
        <a:p>
          <a:endParaRPr lang="fr-FR">
            <a:solidFill>
              <a:schemeClr val="accent6"/>
            </a:solidFill>
          </a:endParaRPr>
        </a:p>
      </dgm:t>
    </dgm:pt>
    <dgm:pt modelId="{19001018-4ED7-4E88-B285-FBF08BBB5CA2}">
      <dgm:prSet phldrT="[Texte]" custT="1"/>
      <dgm:spPr/>
      <dgm:t>
        <a:bodyPr/>
        <a:lstStyle/>
        <a:p>
          <a:pPr>
            <a:buFont typeface="Arial" panose="020B0604020202020204" pitchFamily="34" charset="0"/>
            <a:buChar char="•"/>
          </a:pPr>
          <a:r>
            <a:rPr lang="fr-FR" sz="1800" dirty="0">
              <a:solidFill>
                <a:schemeClr val="tx1"/>
              </a:solidFill>
            </a:rPr>
            <a:t>Valoriser et sensibiliser aux métiers du secteur de l’autonomie</a:t>
          </a:r>
        </a:p>
      </dgm:t>
    </dgm:pt>
    <dgm:pt modelId="{40F01500-7AC0-4014-A7D0-22108CFDD1D6}" type="parTrans" cxnId="{7B6948AB-FE3F-4F79-B3E6-204071E58189}">
      <dgm:prSet/>
      <dgm:spPr/>
      <dgm:t>
        <a:bodyPr/>
        <a:lstStyle/>
        <a:p>
          <a:endParaRPr lang="fr-FR">
            <a:solidFill>
              <a:schemeClr val="accent6"/>
            </a:solidFill>
          </a:endParaRPr>
        </a:p>
      </dgm:t>
    </dgm:pt>
    <dgm:pt modelId="{8F912338-4237-4AE4-A5D7-C0F95BB50049}" type="sibTrans" cxnId="{7B6948AB-FE3F-4F79-B3E6-204071E58189}">
      <dgm:prSet/>
      <dgm:spPr/>
      <dgm:t>
        <a:bodyPr/>
        <a:lstStyle/>
        <a:p>
          <a:endParaRPr lang="fr-FR">
            <a:solidFill>
              <a:schemeClr val="accent6"/>
            </a:solidFill>
          </a:endParaRPr>
        </a:p>
      </dgm:t>
    </dgm:pt>
    <dgm:pt modelId="{3A71B162-E259-41C7-923C-D970D8FD6908}">
      <dgm:prSet custT="1"/>
      <dgm:spPr/>
      <dgm:t>
        <a:bodyPr/>
        <a:lstStyle/>
        <a:p>
          <a:pPr>
            <a:buFont typeface="Arial" panose="020B0604020202020204" pitchFamily="34" charset="0"/>
            <a:buChar char="•"/>
          </a:pPr>
          <a:r>
            <a:rPr lang="fr-FR" sz="1800" dirty="0">
              <a:solidFill>
                <a:schemeClr val="tx1"/>
              </a:solidFill>
            </a:rPr>
            <a:t>Proposer des parcours d’orientation, de formation pour permettre l’accès à l’emploi</a:t>
          </a:r>
        </a:p>
      </dgm:t>
    </dgm:pt>
    <dgm:pt modelId="{A7CF175C-92D4-48B9-AF13-EF6972A757AC}" type="parTrans" cxnId="{3DA78BC4-5DBF-4BAB-B869-1833F9B91E0B}">
      <dgm:prSet/>
      <dgm:spPr/>
      <dgm:t>
        <a:bodyPr/>
        <a:lstStyle/>
        <a:p>
          <a:endParaRPr lang="fr-FR">
            <a:solidFill>
              <a:schemeClr val="accent6"/>
            </a:solidFill>
          </a:endParaRPr>
        </a:p>
      </dgm:t>
    </dgm:pt>
    <dgm:pt modelId="{1D348740-1511-4981-AE37-DF459C4CBC4D}" type="sibTrans" cxnId="{3DA78BC4-5DBF-4BAB-B869-1833F9B91E0B}">
      <dgm:prSet/>
      <dgm:spPr/>
      <dgm:t>
        <a:bodyPr/>
        <a:lstStyle/>
        <a:p>
          <a:endParaRPr lang="fr-FR">
            <a:solidFill>
              <a:schemeClr val="accent6"/>
            </a:solidFill>
          </a:endParaRPr>
        </a:p>
      </dgm:t>
    </dgm:pt>
    <dgm:pt modelId="{ABA79070-3CB6-4231-B056-365433E948B5}">
      <dgm:prSet custT="1"/>
      <dgm:spPr/>
      <dgm:t>
        <a:bodyPr/>
        <a:lstStyle/>
        <a:p>
          <a:pPr>
            <a:buFont typeface="Arial" panose="020B0604020202020204" pitchFamily="34" charset="0"/>
            <a:buChar char="•"/>
          </a:pPr>
          <a:r>
            <a:rPr lang="fr-FR" sz="1800" dirty="0">
              <a:solidFill>
                <a:schemeClr val="tx1"/>
              </a:solidFill>
            </a:rPr>
            <a:t>Proposer des actions favorisant le recrutement</a:t>
          </a:r>
        </a:p>
      </dgm:t>
    </dgm:pt>
    <dgm:pt modelId="{92EB7397-F7B9-4463-BD9A-FC7EB38F82F3}" type="parTrans" cxnId="{DFF56938-0107-4C3B-8B90-43CFBC180A4B}">
      <dgm:prSet/>
      <dgm:spPr/>
      <dgm:t>
        <a:bodyPr/>
        <a:lstStyle/>
        <a:p>
          <a:endParaRPr lang="fr-FR">
            <a:solidFill>
              <a:schemeClr val="accent6"/>
            </a:solidFill>
          </a:endParaRPr>
        </a:p>
      </dgm:t>
    </dgm:pt>
    <dgm:pt modelId="{7AB0A8A2-088A-4FDB-AFD9-DF1B6356AB76}" type="sibTrans" cxnId="{DFF56938-0107-4C3B-8B90-43CFBC180A4B}">
      <dgm:prSet/>
      <dgm:spPr/>
      <dgm:t>
        <a:bodyPr/>
        <a:lstStyle/>
        <a:p>
          <a:endParaRPr lang="fr-FR">
            <a:solidFill>
              <a:schemeClr val="accent6"/>
            </a:solidFill>
          </a:endParaRPr>
        </a:p>
      </dgm:t>
    </dgm:pt>
    <dgm:pt modelId="{1D1BDDD8-A318-4AF2-ABB8-DB61C713C18F}">
      <dgm:prSet phldrT="[Texte]" custT="1"/>
      <dgm:spPr/>
      <dgm:t>
        <a:bodyPr/>
        <a:lstStyle/>
        <a:p>
          <a:pPr marL="0" lvl="0" defTabSz="622300">
            <a:lnSpc>
              <a:spcPct val="90000"/>
            </a:lnSpc>
            <a:spcBef>
              <a:spcPct val="0"/>
            </a:spcBef>
            <a:spcAft>
              <a:spcPct val="35000"/>
            </a:spcAft>
            <a:buNone/>
          </a:pPr>
          <a:r>
            <a:rPr lang="fr-FR" sz="1600" dirty="0">
              <a:solidFill>
                <a:schemeClr val="tx1"/>
              </a:solidFill>
            </a:rPr>
            <a:t>Et missions facultatives </a:t>
          </a:r>
        </a:p>
      </dgm:t>
    </dgm:pt>
    <dgm:pt modelId="{B8074E34-01BC-4D64-A5FB-F58061580F6C}" type="sibTrans" cxnId="{A51A4B72-17EE-4BED-80AD-30564F4FC8B8}">
      <dgm:prSet/>
      <dgm:spPr/>
      <dgm:t>
        <a:bodyPr/>
        <a:lstStyle/>
        <a:p>
          <a:endParaRPr lang="fr-FR">
            <a:solidFill>
              <a:schemeClr val="accent6"/>
            </a:solidFill>
          </a:endParaRPr>
        </a:p>
      </dgm:t>
    </dgm:pt>
    <dgm:pt modelId="{420BA26E-FF5E-4018-BD13-F3BB16B91CCE}" type="parTrans" cxnId="{A51A4B72-17EE-4BED-80AD-30564F4FC8B8}">
      <dgm:prSet/>
      <dgm:spPr/>
      <dgm:t>
        <a:bodyPr/>
        <a:lstStyle/>
        <a:p>
          <a:endParaRPr lang="fr-FR">
            <a:solidFill>
              <a:schemeClr val="accent6"/>
            </a:solidFill>
          </a:endParaRPr>
        </a:p>
      </dgm:t>
    </dgm:pt>
    <dgm:pt modelId="{6E99499E-68AC-4772-847D-500240F6A7C5}">
      <dgm:prSet custT="1"/>
      <dgm:spPr/>
      <dgm:t>
        <a:bodyPr/>
        <a:lstStyle/>
        <a:p>
          <a:pPr marL="57150" marR="0" lvl="1" indent="0" defTabSz="488950" eaLnBrk="1" fontAlgn="auto" latinLnBrk="0" hangingPunct="1">
            <a:lnSpc>
              <a:spcPct val="90000"/>
            </a:lnSpc>
            <a:spcBef>
              <a:spcPct val="0"/>
            </a:spcBef>
            <a:spcAft>
              <a:spcPct val="15000"/>
            </a:spcAft>
            <a:buClrTx/>
            <a:buSzTx/>
            <a:buFont typeface="Arial" panose="020B0604020202020204" pitchFamily="34" charset="0"/>
            <a:buChar char="•"/>
            <a:tabLst/>
            <a:defRPr/>
          </a:pPr>
          <a:r>
            <a:rPr lang="fr-FR" sz="1600" dirty="0">
              <a:solidFill>
                <a:schemeClr val="tx1"/>
              </a:solidFill>
            </a:rPr>
            <a:t>Accompagnement à la prise de poste </a:t>
          </a:r>
        </a:p>
        <a:p>
          <a:pPr marL="57150" lvl="1" indent="0" defTabSz="488950">
            <a:lnSpc>
              <a:spcPct val="90000"/>
            </a:lnSpc>
            <a:spcBef>
              <a:spcPct val="0"/>
            </a:spcBef>
            <a:spcAft>
              <a:spcPct val="15000"/>
            </a:spcAft>
            <a:buFont typeface="Arial" panose="020B0604020202020204" pitchFamily="34" charset="0"/>
            <a:buChar char="•"/>
          </a:pPr>
          <a:r>
            <a:rPr lang="fr-FR" sz="1600" dirty="0">
              <a:solidFill>
                <a:schemeClr val="tx1"/>
              </a:solidFill>
            </a:rPr>
            <a:t>Actions de fidélisation et de mobilité des personnes en poste : usage des nouvelles technologies, formations, bourse de l’emploi, accompagnement social, …</a:t>
          </a:r>
        </a:p>
      </dgm:t>
    </dgm:pt>
    <dgm:pt modelId="{CBD388EA-3798-4139-BC58-DFDF4C36ED16}" type="sibTrans" cxnId="{BA28217B-7620-4C4D-BF3A-0911B83AF2DC}">
      <dgm:prSet/>
      <dgm:spPr/>
      <dgm:t>
        <a:bodyPr/>
        <a:lstStyle/>
        <a:p>
          <a:endParaRPr lang="fr-FR">
            <a:solidFill>
              <a:schemeClr val="accent6"/>
            </a:solidFill>
          </a:endParaRPr>
        </a:p>
      </dgm:t>
    </dgm:pt>
    <dgm:pt modelId="{BC7EBAFB-707F-4CAE-96D5-79D2F2DCD01F}" type="parTrans" cxnId="{BA28217B-7620-4C4D-BF3A-0911B83AF2DC}">
      <dgm:prSet/>
      <dgm:spPr/>
      <dgm:t>
        <a:bodyPr/>
        <a:lstStyle/>
        <a:p>
          <a:endParaRPr lang="fr-FR">
            <a:solidFill>
              <a:schemeClr val="accent6"/>
            </a:solidFill>
          </a:endParaRPr>
        </a:p>
      </dgm:t>
    </dgm:pt>
    <dgm:pt modelId="{770E3845-DC14-403D-BF44-D99551F9FCB9}">
      <dgm:prSet custT="1"/>
      <dgm:spPr/>
      <dgm:t>
        <a:bodyPr/>
        <a:lstStyle/>
        <a:p>
          <a:pPr marL="57150" marR="0" lvl="1" indent="0" defTabSz="488950" eaLnBrk="1" fontAlgn="auto" latinLnBrk="0" hangingPunct="1">
            <a:lnSpc>
              <a:spcPct val="90000"/>
            </a:lnSpc>
            <a:spcBef>
              <a:spcPct val="0"/>
            </a:spcBef>
            <a:spcAft>
              <a:spcPct val="15000"/>
            </a:spcAft>
            <a:buClrTx/>
            <a:buSzTx/>
            <a:buFont typeface="Arial" panose="020B0604020202020204" pitchFamily="34" charset="0"/>
            <a:buChar char="•"/>
            <a:tabLst/>
            <a:defRPr/>
          </a:pPr>
          <a:r>
            <a:rPr lang="fr-FR" sz="1600" dirty="0">
              <a:solidFill>
                <a:schemeClr val="tx1"/>
              </a:solidFill>
            </a:rPr>
            <a:t>Actions d’appui à la QVT</a:t>
          </a:r>
        </a:p>
      </dgm:t>
    </dgm:pt>
    <dgm:pt modelId="{6A997E12-B052-48DF-B9A6-B41F75E499F7}" type="sibTrans" cxnId="{B1FC8559-080F-4178-A262-AB8D5D15EE76}">
      <dgm:prSet/>
      <dgm:spPr/>
      <dgm:t>
        <a:bodyPr/>
        <a:lstStyle/>
        <a:p>
          <a:endParaRPr lang="fr-FR">
            <a:solidFill>
              <a:schemeClr val="accent6"/>
            </a:solidFill>
          </a:endParaRPr>
        </a:p>
      </dgm:t>
    </dgm:pt>
    <dgm:pt modelId="{AC954E8A-FBF4-40AF-9C91-74133818BB34}" type="parTrans" cxnId="{B1FC8559-080F-4178-A262-AB8D5D15EE76}">
      <dgm:prSet/>
      <dgm:spPr/>
      <dgm:t>
        <a:bodyPr/>
        <a:lstStyle/>
        <a:p>
          <a:endParaRPr lang="fr-FR">
            <a:solidFill>
              <a:schemeClr val="accent6"/>
            </a:solidFill>
          </a:endParaRPr>
        </a:p>
      </dgm:t>
    </dgm:pt>
    <dgm:pt modelId="{4FF0A0E2-7CE7-4D5D-8AC5-41C4546A8291}">
      <dgm:prSet custT="1"/>
      <dgm:spPr/>
      <dgm:t>
        <a:bodyPr/>
        <a:lstStyle/>
        <a:p>
          <a:pPr marL="57150" marR="0" lvl="1" indent="0" defTabSz="488950" eaLnBrk="1" fontAlgn="auto" latinLnBrk="0" hangingPunct="1">
            <a:lnSpc>
              <a:spcPct val="90000"/>
            </a:lnSpc>
            <a:spcBef>
              <a:spcPct val="0"/>
            </a:spcBef>
            <a:spcAft>
              <a:spcPct val="15000"/>
            </a:spcAft>
            <a:buClrTx/>
            <a:buSzTx/>
            <a:buFont typeface="Arial" panose="020B0604020202020204" pitchFamily="34" charset="0"/>
            <a:buChar char="•"/>
            <a:tabLst/>
            <a:defRPr/>
          </a:pPr>
          <a:r>
            <a:rPr lang="fr-FR" sz="1600" dirty="0">
              <a:solidFill>
                <a:schemeClr val="tx1"/>
              </a:solidFill>
            </a:rPr>
            <a:t>Accompagnement pour les personnes les plus éloignées de l’emploi </a:t>
          </a:r>
        </a:p>
      </dgm:t>
    </dgm:pt>
    <dgm:pt modelId="{02C607EB-7E26-42C2-B239-D13870EAEE0C}" type="sibTrans" cxnId="{155B2838-FFAA-480A-B00E-F0E95C988F2F}">
      <dgm:prSet/>
      <dgm:spPr/>
      <dgm:t>
        <a:bodyPr/>
        <a:lstStyle/>
        <a:p>
          <a:endParaRPr lang="fr-FR">
            <a:solidFill>
              <a:schemeClr val="accent6"/>
            </a:solidFill>
          </a:endParaRPr>
        </a:p>
      </dgm:t>
    </dgm:pt>
    <dgm:pt modelId="{430E0E42-6BBE-4713-BA1C-EA9EE203F45F}" type="parTrans" cxnId="{155B2838-FFAA-480A-B00E-F0E95C988F2F}">
      <dgm:prSet/>
      <dgm:spPr/>
      <dgm:t>
        <a:bodyPr/>
        <a:lstStyle/>
        <a:p>
          <a:endParaRPr lang="fr-FR">
            <a:solidFill>
              <a:schemeClr val="accent6"/>
            </a:solidFill>
          </a:endParaRPr>
        </a:p>
      </dgm:t>
    </dgm:pt>
    <dgm:pt modelId="{659351AC-9D93-4135-ADC2-9EA515CEF3EB}">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chemeClr val="tx1"/>
              </a:solidFill>
            </a:rPr>
            <a:t>Favoriser la mobilité</a:t>
          </a:r>
        </a:p>
      </dgm:t>
    </dgm:pt>
    <dgm:pt modelId="{B5B58D2E-4671-4902-ADFD-1201B31E0207}" type="sibTrans" cxnId="{E55C4F8D-7662-4E71-B97D-B9F3F81F07E2}">
      <dgm:prSet/>
      <dgm:spPr/>
      <dgm:t>
        <a:bodyPr/>
        <a:lstStyle/>
        <a:p>
          <a:endParaRPr lang="fr-FR">
            <a:solidFill>
              <a:schemeClr val="accent6"/>
            </a:solidFill>
          </a:endParaRPr>
        </a:p>
      </dgm:t>
    </dgm:pt>
    <dgm:pt modelId="{617A6E20-CA6A-416C-8A56-CE689493DD57}" type="parTrans" cxnId="{E55C4F8D-7662-4E71-B97D-B9F3F81F07E2}">
      <dgm:prSet/>
      <dgm:spPr/>
      <dgm:t>
        <a:bodyPr/>
        <a:lstStyle/>
        <a:p>
          <a:endParaRPr lang="fr-FR">
            <a:solidFill>
              <a:schemeClr val="accent6"/>
            </a:solidFill>
          </a:endParaRPr>
        </a:p>
      </dgm:t>
    </dgm:pt>
    <dgm:pt modelId="{FFBD3C35-A743-447D-A4F0-360D497947D0}" type="pres">
      <dgm:prSet presAssocID="{03ACA4D6-5257-4943-AF20-3E0B8D022604}" presName="linear" presStyleCnt="0">
        <dgm:presLayoutVars>
          <dgm:dir/>
          <dgm:resizeHandles val="exact"/>
        </dgm:presLayoutVars>
      </dgm:prSet>
      <dgm:spPr/>
    </dgm:pt>
    <dgm:pt modelId="{12799F70-8E38-4B7D-967C-14B3C099A228}" type="pres">
      <dgm:prSet presAssocID="{AED0CFC6-F086-4EB9-BADE-A1B9885E672F}" presName="comp" presStyleCnt="0"/>
      <dgm:spPr/>
    </dgm:pt>
    <dgm:pt modelId="{AC487EBF-0B1D-4BD9-8951-F76C5933A9B6}" type="pres">
      <dgm:prSet presAssocID="{AED0CFC6-F086-4EB9-BADE-A1B9885E672F}" presName="box" presStyleLbl="node1" presStyleIdx="0" presStyleCnt="2" custLinFactNeighborX="1372" custLinFactNeighborY="-1436"/>
      <dgm:spPr/>
    </dgm:pt>
    <dgm:pt modelId="{CFF4D31F-368E-4DA4-BC10-ABEEB27ECDA0}" type="pres">
      <dgm:prSet presAssocID="{AED0CFC6-F086-4EB9-BADE-A1B9885E672F}" presName="img" presStyleLbl="fgImgPlace1" presStyleIdx="0" presStyleCnt="2" custLinFactNeighborX="3428" custLinFactNeighborY="-1328"/>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Crayons"/>
        </a:ext>
      </dgm:extLst>
    </dgm:pt>
    <dgm:pt modelId="{95F4642C-37F5-4B15-9111-5CD8C344F8EF}" type="pres">
      <dgm:prSet presAssocID="{AED0CFC6-F086-4EB9-BADE-A1B9885E672F}" presName="text" presStyleLbl="node1" presStyleIdx="0" presStyleCnt="2">
        <dgm:presLayoutVars>
          <dgm:bulletEnabled val="1"/>
        </dgm:presLayoutVars>
      </dgm:prSet>
      <dgm:spPr/>
    </dgm:pt>
    <dgm:pt modelId="{F71190D9-CFCF-4008-9D68-C51A7763CB7D}" type="pres">
      <dgm:prSet presAssocID="{D9B2565E-8E87-4C08-AC4D-BFBA635FDD61}" presName="spacer" presStyleCnt="0"/>
      <dgm:spPr/>
    </dgm:pt>
    <dgm:pt modelId="{7A016084-13C0-4FD0-9C46-6FEEC4CBCB70}" type="pres">
      <dgm:prSet presAssocID="{1D1BDDD8-A318-4AF2-ABB8-DB61C713C18F}" presName="comp" presStyleCnt="0"/>
      <dgm:spPr/>
    </dgm:pt>
    <dgm:pt modelId="{57D8C15C-9D37-4655-AB98-B52BE909CDF9}" type="pres">
      <dgm:prSet presAssocID="{1D1BDDD8-A318-4AF2-ABB8-DB61C713C18F}" presName="box" presStyleLbl="node1" presStyleIdx="1" presStyleCnt="2" custLinFactNeighborX="-65094" custLinFactNeighborY="2939"/>
      <dgm:spPr/>
    </dgm:pt>
    <dgm:pt modelId="{E574AD79-DBF9-494B-A8D3-DDEC62332054}" type="pres">
      <dgm:prSet presAssocID="{1D1BDDD8-A318-4AF2-ABB8-DB61C713C18F}"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Sablier"/>
        </a:ext>
      </dgm:extLst>
    </dgm:pt>
    <dgm:pt modelId="{B143B00D-B0F0-4AE5-AD6A-D391A82DE470}" type="pres">
      <dgm:prSet presAssocID="{1D1BDDD8-A318-4AF2-ABB8-DB61C713C18F}" presName="text" presStyleLbl="node1" presStyleIdx="1" presStyleCnt="2">
        <dgm:presLayoutVars>
          <dgm:bulletEnabled val="1"/>
        </dgm:presLayoutVars>
      </dgm:prSet>
      <dgm:spPr/>
    </dgm:pt>
  </dgm:ptLst>
  <dgm:cxnLst>
    <dgm:cxn modelId="{7661F404-F2EC-4B0D-85ED-5F1EAD9070D7}" type="presOf" srcId="{1D1BDDD8-A318-4AF2-ABB8-DB61C713C18F}" destId="{B143B00D-B0F0-4AE5-AD6A-D391A82DE470}" srcOrd="1" destOrd="0" presId="urn:microsoft.com/office/officeart/2005/8/layout/vList4"/>
    <dgm:cxn modelId="{D221CF16-BCAC-4127-B9CD-9C58F33A0939}" type="presOf" srcId="{770E3845-DC14-403D-BF44-D99551F9FCB9}" destId="{57D8C15C-9D37-4655-AB98-B52BE909CDF9}" srcOrd="0" destOrd="2" presId="urn:microsoft.com/office/officeart/2005/8/layout/vList4"/>
    <dgm:cxn modelId="{51A46F29-6CCB-4D33-A7FB-7FA7C0F8CDC2}" type="presOf" srcId="{AED0CFC6-F086-4EB9-BADE-A1B9885E672F}" destId="{AC487EBF-0B1D-4BD9-8951-F76C5933A9B6}" srcOrd="0" destOrd="0" presId="urn:microsoft.com/office/officeart/2005/8/layout/vList4"/>
    <dgm:cxn modelId="{155B2838-FFAA-480A-B00E-F0E95C988F2F}" srcId="{1D1BDDD8-A318-4AF2-ABB8-DB61C713C18F}" destId="{4FF0A0E2-7CE7-4D5D-8AC5-41C4546A8291}" srcOrd="2" destOrd="0" parTransId="{430E0E42-6BBE-4713-BA1C-EA9EE203F45F}" sibTransId="{02C607EB-7E26-42C2-B239-D13870EAEE0C}"/>
    <dgm:cxn modelId="{DFF56938-0107-4C3B-8B90-43CFBC180A4B}" srcId="{AED0CFC6-F086-4EB9-BADE-A1B9885E672F}" destId="{ABA79070-3CB6-4231-B056-365433E948B5}" srcOrd="2" destOrd="0" parTransId="{92EB7397-F7B9-4463-BD9A-FC7EB38F82F3}" sibTransId="{7AB0A8A2-088A-4FDB-AFD9-DF1B6356AB76}"/>
    <dgm:cxn modelId="{02D55744-9CB0-4F9D-A3E1-71BB6228B643}" type="presOf" srcId="{659351AC-9D93-4135-ADC2-9EA515CEF3EB}" destId="{B143B00D-B0F0-4AE5-AD6A-D391A82DE470}" srcOrd="1" destOrd="4" presId="urn:microsoft.com/office/officeart/2005/8/layout/vList4"/>
    <dgm:cxn modelId="{478AF749-6831-43C9-A6CF-E48F8E3FF1E8}" type="presOf" srcId="{ABA79070-3CB6-4231-B056-365433E948B5}" destId="{AC487EBF-0B1D-4BD9-8951-F76C5933A9B6}" srcOrd="0" destOrd="3" presId="urn:microsoft.com/office/officeart/2005/8/layout/vList4"/>
    <dgm:cxn modelId="{4BA9FE6D-DC4D-4A0D-8525-2787522DE7A9}" type="presOf" srcId="{3A71B162-E259-41C7-923C-D970D8FD6908}" destId="{AC487EBF-0B1D-4BD9-8951-F76C5933A9B6}" srcOrd="0" destOrd="2" presId="urn:microsoft.com/office/officeart/2005/8/layout/vList4"/>
    <dgm:cxn modelId="{60AF556E-7299-4D3D-92EE-AB57EC6C2521}" type="presOf" srcId="{6E99499E-68AC-4772-847D-500240F6A7C5}" destId="{57D8C15C-9D37-4655-AB98-B52BE909CDF9}" srcOrd="0" destOrd="1" presId="urn:microsoft.com/office/officeart/2005/8/layout/vList4"/>
    <dgm:cxn modelId="{62B83C6F-105E-4FE8-AE95-1DEEA9B99568}" type="presOf" srcId="{4FF0A0E2-7CE7-4D5D-8AC5-41C4546A8291}" destId="{B143B00D-B0F0-4AE5-AD6A-D391A82DE470}" srcOrd="1" destOrd="3" presId="urn:microsoft.com/office/officeart/2005/8/layout/vList4"/>
    <dgm:cxn modelId="{A51A4B72-17EE-4BED-80AD-30564F4FC8B8}" srcId="{03ACA4D6-5257-4943-AF20-3E0B8D022604}" destId="{1D1BDDD8-A318-4AF2-ABB8-DB61C713C18F}" srcOrd="1" destOrd="0" parTransId="{420BA26E-FF5E-4018-BD13-F3BB16B91CCE}" sibTransId="{B8074E34-01BC-4D64-A5FB-F58061580F6C}"/>
    <dgm:cxn modelId="{196FA272-ACC3-4BFD-93CA-D888C2C8D63A}" type="presOf" srcId="{3A71B162-E259-41C7-923C-D970D8FD6908}" destId="{95F4642C-37F5-4B15-9111-5CD8C344F8EF}" srcOrd="1" destOrd="2" presId="urn:microsoft.com/office/officeart/2005/8/layout/vList4"/>
    <dgm:cxn modelId="{0EF6DC56-BB5D-4C80-8A7F-BB60622F6531}" type="presOf" srcId="{770E3845-DC14-403D-BF44-D99551F9FCB9}" destId="{B143B00D-B0F0-4AE5-AD6A-D391A82DE470}" srcOrd="1" destOrd="2" presId="urn:microsoft.com/office/officeart/2005/8/layout/vList4"/>
    <dgm:cxn modelId="{986A5557-5A2B-4905-B43D-2E7583B660F1}" type="presOf" srcId="{6E99499E-68AC-4772-847D-500240F6A7C5}" destId="{B143B00D-B0F0-4AE5-AD6A-D391A82DE470}" srcOrd="1" destOrd="1" presId="urn:microsoft.com/office/officeart/2005/8/layout/vList4"/>
    <dgm:cxn modelId="{B1FC8559-080F-4178-A262-AB8D5D15EE76}" srcId="{1D1BDDD8-A318-4AF2-ABB8-DB61C713C18F}" destId="{770E3845-DC14-403D-BF44-D99551F9FCB9}" srcOrd="1" destOrd="0" parTransId="{AC954E8A-FBF4-40AF-9C91-74133818BB34}" sibTransId="{6A997E12-B052-48DF-B9A6-B41F75E499F7}"/>
    <dgm:cxn modelId="{BA28217B-7620-4C4D-BF3A-0911B83AF2DC}" srcId="{1D1BDDD8-A318-4AF2-ABB8-DB61C713C18F}" destId="{6E99499E-68AC-4772-847D-500240F6A7C5}" srcOrd="0" destOrd="0" parTransId="{BC7EBAFB-707F-4CAE-96D5-79D2F2DCD01F}" sibTransId="{CBD388EA-3798-4139-BC58-DFDF4C36ED16}"/>
    <dgm:cxn modelId="{E55C4F8D-7662-4E71-B97D-B9F3F81F07E2}" srcId="{1D1BDDD8-A318-4AF2-ABB8-DB61C713C18F}" destId="{659351AC-9D93-4135-ADC2-9EA515CEF3EB}" srcOrd="3" destOrd="0" parTransId="{617A6E20-CA6A-416C-8A56-CE689493DD57}" sibTransId="{B5B58D2E-4671-4902-ADFD-1201B31E0207}"/>
    <dgm:cxn modelId="{8A8F2C9B-E927-4285-9B16-4D4C67FB9C32}" type="presOf" srcId="{03ACA4D6-5257-4943-AF20-3E0B8D022604}" destId="{FFBD3C35-A743-447D-A4F0-360D497947D0}" srcOrd="0" destOrd="0" presId="urn:microsoft.com/office/officeart/2005/8/layout/vList4"/>
    <dgm:cxn modelId="{7B6948AB-FE3F-4F79-B3E6-204071E58189}" srcId="{AED0CFC6-F086-4EB9-BADE-A1B9885E672F}" destId="{19001018-4ED7-4E88-B285-FBF08BBB5CA2}" srcOrd="0" destOrd="0" parTransId="{40F01500-7AC0-4014-A7D0-22108CFDD1D6}" sibTransId="{8F912338-4237-4AE4-A5D7-C0F95BB50049}"/>
    <dgm:cxn modelId="{50227BB0-58EE-446E-8E81-4586CEF9D10F}" type="presOf" srcId="{19001018-4ED7-4E88-B285-FBF08BBB5CA2}" destId="{AC487EBF-0B1D-4BD9-8951-F76C5933A9B6}" srcOrd="0" destOrd="1" presId="urn:microsoft.com/office/officeart/2005/8/layout/vList4"/>
    <dgm:cxn modelId="{A4B3F6C1-F8A9-4923-B723-544FC3731A04}" type="presOf" srcId="{19001018-4ED7-4E88-B285-FBF08BBB5CA2}" destId="{95F4642C-37F5-4B15-9111-5CD8C344F8EF}" srcOrd="1" destOrd="1" presId="urn:microsoft.com/office/officeart/2005/8/layout/vList4"/>
    <dgm:cxn modelId="{210F36C3-A7C6-40F7-9FB8-18B75307E558}" type="presOf" srcId="{AED0CFC6-F086-4EB9-BADE-A1B9885E672F}" destId="{95F4642C-37F5-4B15-9111-5CD8C344F8EF}" srcOrd="1" destOrd="0" presId="urn:microsoft.com/office/officeart/2005/8/layout/vList4"/>
    <dgm:cxn modelId="{3DA78BC4-5DBF-4BAB-B869-1833F9B91E0B}" srcId="{AED0CFC6-F086-4EB9-BADE-A1B9885E672F}" destId="{3A71B162-E259-41C7-923C-D970D8FD6908}" srcOrd="1" destOrd="0" parTransId="{A7CF175C-92D4-48B9-AF13-EF6972A757AC}" sibTransId="{1D348740-1511-4981-AE37-DF459C4CBC4D}"/>
    <dgm:cxn modelId="{937780CE-230E-45B4-9E7D-FD490E53D39F}" type="presOf" srcId="{4FF0A0E2-7CE7-4D5D-8AC5-41C4546A8291}" destId="{57D8C15C-9D37-4655-AB98-B52BE909CDF9}" srcOrd="0" destOrd="3" presId="urn:microsoft.com/office/officeart/2005/8/layout/vList4"/>
    <dgm:cxn modelId="{17670BD9-14A2-4DF9-BC82-A9DB767D5575}" type="presOf" srcId="{ABA79070-3CB6-4231-B056-365433E948B5}" destId="{95F4642C-37F5-4B15-9111-5CD8C344F8EF}" srcOrd="1" destOrd="3" presId="urn:microsoft.com/office/officeart/2005/8/layout/vList4"/>
    <dgm:cxn modelId="{20B484E3-5464-4957-9FED-B791F2732C7D}" type="presOf" srcId="{1D1BDDD8-A318-4AF2-ABB8-DB61C713C18F}" destId="{57D8C15C-9D37-4655-AB98-B52BE909CDF9}" srcOrd="0" destOrd="0" presId="urn:microsoft.com/office/officeart/2005/8/layout/vList4"/>
    <dgm:cxn modelId="{BA33C1E4-5BAD-4F3C-BF8C-EBA70FF2C463}" srcId="{03ACA4D6-5257-4943-AF20-3E0B8D022604}" destId="{AED0CFC6-F086-4EB9-BADE-A1B9885E672F}" srcOrd="0" destOrd="0" parTransId="{08E465FF-4BD2-4E94-8361-ABFC56FC8328}" sibTransId="{D9B2565E-8E87-4C08-AC4D-BFBA635FDD61}"/>
    <dgm:cxn modelId="{7748CCEB-85A0-45E5-A46E-2999DAA48DE0}" type="presOf" srcId="{659351AC-9D93-4135-ADC2-9EA515CEF3EB}" destId="{57D8C15C-9D37-4655-AB98-B52BE909CDF9}" srcOrd="0" destOrd="4" presId="urn:microsoft.com/office/officeart/2005/8/layout/vList4"/>
    <dgm:cxn modelId="{F9E9B1AB-CAE8-4A98-ADF7-F3E8FF31DADF}" type="presParOf" srcId="{FFBD3C35-A743-447D-A4F0-360D497947D0}" destId="{12799F70-8E38-4B7D-967C-14B3C099A228}" srcOrd="0" destOrd="0" presId="urn:microsoft.com/office/officeart/2005/8/layout/vList4"/>
    <dgm:cxn modelId="{2A2D54A8-0B5B-4781-8838-EA5FF3D484D8}" type="presParOf" srcId="{12799F70-8E38-4B7D-967C-14B3C099A228}" destId="{AC487EBF-0B1D-4BD9-8951-F76C5933A9B6}" srcOrd="0" destOrd="0" presId="urn:microsoft.com/office/officeart/2005/8/layout/vList4"/>
    <dgm:cxn modelId="{B93A7943-4EC6-4353-BDBB-C63A84CD50BB}" type="presParOf" srcId="{12799F70-8E38-4B7D-967C-14B3C099A228}" destId="{CFF4D31F-368E-4DA4-BC10-ABEEB27ECDA0}" srcOrd="1" destOrd="0" presId="urn:microsoft.com/office/officeart/2005/8/layout/vList4"/>
    <dgm:cxn modelId="{1767A00F-533E-4B2E-AE2C-7EDCACA7054C}" type="presParOf" srcId="{12799F70-8E38-4B7D-967C-14B3C099A228}" destId="{95F4642C-37F5-4B15-9111-5CD8C344F8EF}" srcOrd="2" destOrd="0" presId="urn:microsoft.com/office/officeart/2005/8/layout/vList4"/>
    <dgm:cxn modelId="{B375CC15-5996-4DCA-833D-855F40E23BD6}" type="presParOf" srcId="{FFBD3C35-A743-447D-A4F0-360D497947D0}" destId="{F71190D9-CFCF-4008-9D68-C51A7763CB7D}" srcOrd="1" destOrd="0" presId="urn:microsoft.com/office/officeart/2005/8/layout/vList4"/>
    <dgm:cxn modelId="{B3EE3A0C-D574-4933-BD2C-743346B61CCF}" type="presParOf" srcId="{FFBD3C35-A743-447D-A4F0-360D497947D0}" destId="{7A016084-13C0-4FD0-9C46-6FEEC4CBCB70}" srcOrd="2" destOrd="0" presId="urn:microsoft.com/office/officeart/2005/8/layout/vList4"/>
    <dgm:cxn modelId="{04050E5E-6C7D-4499-ABDF-F6C381842731}" type="presParOf" srcId="{7A016084-13C0-4FD0-9C46-6FEEC4CBCB70}" destId="{57D8C15C-9D37-4655-AB98-B52BE909CDF9}" srcOrd="0" destOrd="0" presId="urn:microsoft.com/office/officeart/2005/8/layout/vList4"/>
    <dgm:cxn modelId="{2F55D27E-049B-4682-8096-038FD8C68501}" type="presParOf" srcId="{7A016084-13C0-4FD0-9C46-6FEEC4CBCB70}" destId="{E574AD79-DBF9-494B-A8D3-DDEC62332054}" srcOrd="1" destOrd="0" presId="urn:microsoft.com/office/officeart/2005/8/layout/vList4"/>
    <dgm:cxn modelId="{4F6DB5F5-DF76-4A79-B663-94877AE155CC}" type="presParOf" srcId="{7A016084-13C0-4FD0-9C46-6FEEC4CBCB70}" destId="{B143B00D-B0F0-4AE5-AD6A-D391A82DE47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7EBF-0B1D-4BD9-8951-F76C5933A9B6}">
      <dsp:nvSpPr>
        <dsp:cNvPr id="0" name=""/>
        <dsp:cNvSpPr/>
      </dsp:nvSpPr>
      <dsp:spPr>
        <a:xfrm>
          <a:off x="0" y="0"/>
          <a:ext cx="5499444" cy="288698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3 missions socles</a:t>
          </a:r>
        </a:p>
        <a:p>
          <a:pPr marL="171450" lvl="1" indent="-171450" algn="l" defTabSz="800100">
            <a:lnSpc>
              <a:spcPct val="90000"/>
            </a:lnSpc>
            <a:spcBef>
              <a:spcPct val="0"/>
            </a:spcBef>
            <a:spcAft>
              <a:spcPct val="15000"/>
            </a:spcAft>
            <a:buFont typeface="Arial" panose="020B0604020202020204" pitchFamily="34" charset="0"/>
            <a:buChar char="•"/>
          </a:pPr>
          <a:r>
            <a:rPr lang="fr-FR" sz="1800" kern="1200" dirty="0">
              <a:solidFill>
                <a:schemeClr val="tx1"/>
              </a:solidFill>
            </a:rPr>
            <a:t>Valoriser et sensibiliser aux métiers du secteur de l’autonomie</a:t>
          </a:r>
        </a:p>
        <a:p>
          <a:pPr marL="171450" lvl="1" indent="-171450" algn="l" defTabSz="800100">
            <a:lnSpc>
              <a:spcPct val="90000"/>
            </a:lnSpc>
            <a:spcBef>
              <a:spcPct val="0"/>
            </a:spcBef>
            <a:spcAft>
              <a:spcPct val="15000"/>
            </a:spcAft>
            <a:buFont typeface="Arial" panose="020B0604020202020204" pitchFamily="34" charset="0"/>
            <a:buChar char="•"/>
          </a:pPr>
          <a:r>
            <a:rPr lang="fr-FR" sz="1800" kern="1200" dirty="0">
              <a:solidFill>
                <a:schemeClr val="tx1"/>
              </a:solidFill>
            </a:rPr>
            <a:t>Proposer des parcours d’orientation, de formation pour permettre l’accès à l’emploi</a:t>
          </a:r>
        </a:p>
        <a:p>
          <a:pPr marL="171450" lvl="1" indent="-171450" algn="l" defTabSz="800100">
            <a:lnSpc>
              <a:spcPct val="90000"/>
            </a:lnSpc>
            <a:spcBef>
              <a:spcPct val="0"/>
            </a:spcBef>
            <a:spcAft>
              <a:spcPct val="15000"/>
            </a:spcAft>
            <a:buFont typeface="Arial" panose="020B0604020202020204" pitchFamily="34" charset="0"/>
            <a:buChar char="•"/>
          </a:pPr>
          <a:r>
            <a:rPr lang="fr-FR" sz="1800" kern="1200" dirty="0">
              <a:solidFill>
                <a:schemeClr val="tx1"/>
              </a:solidFill>
            </a:rPr>
            <a:t>Proposer des actions favorisant le recrutement</a:t>
          </a:r>
        </a:p>
      </dsp:txBody>
      <dsp:txXfrm>
        <a:off x="1388587" y="0"/>
        <a:ext cx="4110856" cy="2886985"/>
      </dsp:txXfrm>
    </dsp:sp>
    <dsp:sp modelId="{CFF4D31F-368E-4DA4-BC10-ABEEB27ECDA0}">
      <dsp:nvSpPr>
        <dsp:cNvPr id="0" name=""/>
        <dsp:cNvSpPr/>
      </dsp:nvSpPr>
      <dsp:spPr>
        <a:xfrm>
          <a:off x="326402" y="258027"/>
          <a:ext cx="1099888" cy="23095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7D8C15C-9D37-4655-AB98-B52BE909CDF9}">
      <dsp:nvSpPr>
        <dsp:cNvPr id="0" name=""/>
        <dsp:cNvSpPr/>
      </dsp:nvSpPr>
      <dsp:spPr>
        <a:xfrm>
          <a:off x="0" y="3177165"/>
          <a:ext cx="5499444" cy="288698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622300">
            <a:lnSpc>
              <a:spcPct val="90000"/>
            </a:lnSpc>
            <a:spcBef>
              <a:spcPct val="0"/>
            </a:spcBef>
            <a:spcAft>
              <a:spcPct val="35000"/>
            </a:spcAft>
            <a:buNone/>
          </a:pPr>
          <a:r>
            <a:rPr lang="fr-FR" sz="1600" kern="1200" dirty="0">
              <a:solidFill>
                <a:schemeClr val="tx1"/>
              </a:solidFill>
            </a:rPr>
            <a:t>Et missions facultatives </a:t>
          </a:r>
        </a:p>
        <a:p>
          <a:pPr marL="57150" marR="0" lvl="1" indent="0" algn="l" defTabSz="488950" eaLnBrk="1" fontAlgn="auto" latinLnBrk="0" hangingPunct="1">
            <a:lnSpc>
              <a:spcPct val="90000"/>
            </a:lnSpc>
            <a:spcBef>
              <a:spcPct val="0"/>
            </a:spcBef>
            <a:spcAft>
              <a:spcPct val="15000"/>
            </a:spcAft>
            <a:buClrTx/>
            <a:buSzTx/>
            <a:buFont typeface="Arial" panose="020B0604020202020204" pitchFamily="34" charset="0"/>
            <a:buChar char="•"/>
            <a:tabLst/>
            <a:defRPr/>
          </a:pPr>
          <a:r>
            <a:rPr lang="fr-FR" sz="1600" kern="1200" dirty="0">
              <a:solidFill>
                <a:schemeClr val="tx1"/>
              </a:solidFill>
            </a:rPr>
            <a:t>Accompagnement à la prise de poste </a:t>
          </a:r>
        </a:p>
        <a:p>
          <a:pPr marL="57150" lvl="1" indent="0" algn="l" defTabSz="488950">
            <a:lnSpc>
              <a:spcPct val="90000"/>
            </a:lnSpc>
            <a:spcBef>
              <a:spcPct val="0"/>
            </a:spcBef>
            <a:spcAft>
              <a:spcPct val="15000"/>
            </a:spcAft>
            <a:buFont typeface="Arial" panose="020B0604020202020204" pitchFamily="34" charset="0"/>
            <a:buChar char="•"/>
          </a:pPr>
          <a:r>
            <a:rPr lang="fr-FR" sz="1600" kern="1200" dirty="0">
              <a:solidFill>
                <a:schemeClr val="tx1"/>
              </a:solidFill>
            </a:rPr>
            <a:t>Actions de fidélisation et de mobilité des personnes en poste : usage des nouvelles technologies, formations, bourse de l’emploi, accompagnement social, …</a:t>
          </a:r>
        </a:p>
        <a:p>
          <a:pPr marL="57150" marR="0" lvl="1" indent="0" algn="l" defTabSz="488950" eaLnBrk="1" fontAlgn="auto" latinLnBrk="0" hangingPunct="1">
            <a:lnSpc>
              <a:spcPct val="90000"/>
            </a:lnSpc>
            <a:spcBef>
              <a:spcPct val="0"/>
            </a:spcBef>
            <a:spcAft>
              <a:spcPct val="15000"/>
            </a:spcAft>
            <a:buClrTx/>
            <a:buSzTx/>
            <a:buFont typeface="Arial" panose="020B0604020202020204" pitchFamily="34" charset="0"/>
            <a:buChar char="•"/>
            <a:tabLst/>
            <a:defRPr/>
          </a:pPr>
          <a:r>
            <a:rPr lang="fr-FR" sz="1600" kern="1200" dirty="0">
              <a:solidFill>
                <a:schemeClr val="tx1"/>
              </a:solidFill>
            </a:rPr>
            <a:t>Actions d’appui à la QVT</a:t>
          </a:r>
        </a:p>
        <a:p>
          <a:pPr marL="57150" marR="0" lvl="1" indent="0" algn="l" defTabSz="488950" eaLnBrk="1" fontAlgn="auto" latinLnBrk="0" hangingPunct="1">
            <a:lnSpc>
              <a:spcPct val="90000"/>
            </a:lnSpc>
            <a:spcBef>
              <a:spcPct val="0"/>
            </a:spcBef>
            <a:spcAft>
              <a:spcPct val="15000"/>
            </a:spcAft>
            <a:buClrTx/>
            <a:buSzTx/>
            <a:buFont typeface="Arial" panose="020B0604020202020204" pitchFamily="34" charset="0"/>
            <a:buChar char="•"/>
            <a:tabLst/>
            <a:defRPr/>
          </a:pPr>
          <a:r>
            <a:rPr lang="fr-FR" sz="1600" kern="1200" dirty="0">
              <a:solidFill>
                <a:schemeClr val="tx1"/>
              </a:solidFill>
            </a:rPr>
            <a:t>Accompagnement pour les personnes les plus éloignées de l’emploi </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1200" dirty="0">
              <a:solidFill>
                <a:schemeClr val="tx1"/>
              </a:solidFill>
            </a:rPr>
            <a:t>Favoriser la mobilité</a:t>
          </a:r>
        </a:p>
      </dsp:txBody>
      <dsp:txXfrm>
        <a:off x="1388587" y="3177165"/>
        <a:ext cx="4110856" cy="2886985"/>
      </dsp:txXfrm>
    </dsp:sp>
    <dsp:sp modelId="{E574AD79-DBF9-494B-A8D3-DDEC62332054}">
      <dsp:nvSpPr>
        <dsp:cNvPr id="0" name=""/>
        <dsp:cNvSpPr/>
      </dsp:nvSpPr>
      <dsp:spPr>
        <a:xfrm>
          <a:off x="288698" y="3464383"/>
          <a:ext cx="1099888" cy="23095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E41C23-742E-8746-B079-8D113ED5683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BE51F50-BE44-2C4D-B30A-AEC3148B6F78}"/>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91F1D1C-C65E-A049-AC70-0578B64EAF22}" type="datetimeFigureOut">
              <a:rPr lang="fr-FR" smtClean="0"/>
              <a:t>29/08/2025</a:t>
            </a:fld>
            <a:endParaRPr lang="fr-FR"/>
          </a:p>
        </p:txBody>
      </p:sp>
      <p:sp>
        <p:nvSpPr>
          <p:cNvPr id="4" name="Espace réservé du pied de page 3">
            <a:extLst>
              <a:ext uri="{FF2B5EF4-FFF2-40B4-BE49-F238E27FC236}">
                <a16:creationId xmlns:a16="http://schemas.microsoft.com/office/drawing/2014/main" id="{59CD3518-EF36-944C-80CD-204CA9AB4505}"/>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185DECA-53B8-A448-8837-F1F0D05EADA4}"/>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EBA4A67-D408-2744-AC99-659860AD9244}" type="slidenum">
              <a:rPr lang="fr-FR" smtClean="0"/>
              <a:t>‹N°›</a:t>
            </a:fld>
            <a:endParaRPr lang="fr-FR"/>
          </a:p>
        </p:txBody>
      </p:sp>
    </p:spTree>
    <p:extLst>
      <p:ext uri="{BB962C8B-B14F-4D97-AF65-F5344CB8AC3E}">
        <p14:creationId xmlns:p14="http://schemas.microsoft.com/office/powerpoint/2010/main" val="152538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419AB3A-D604-5C4C-AC73-6509BEB06F5A}" type="datetimeFigureOut">
              <a:rPr lang="fr-FR" smtClean="0"/>
              <a:t>29/08/2025</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F474F5B-9074-5B44-987B-8600CB0D3D78}" type="slidenum">
              <a:rPr lang="fr-FR" smtClean="0"/>
              <a:t>‹N°›</a:t>
            </a:fld>
            <a:endParaRPr lang="fr-FR"/>
          </a:p>
        </p:txBody>
      </p:sp>
    </p:spTree>
    <p:extLst>
      <p:ext uri="{BB962C8B-B14F-4D97-AF65-F5344CB8AC3E}">
        <p14:creationId xmlns:p14="http://schemas.microsoft.com/office/powerpoint/2010/main" val="420065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ere_de_Couv">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1BA0E07-70C2-F1EE-63B4-711FF380E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698352" cy="7560000"/>
          </a:xfrm>
          <a:prstGeom prst="rect">
            <a:avLst/>
          </a:prstGeom>
        </p:spPr>
      </p:pic>
      <p:sp>
        <p:nvSpPr>
          <p:cNvPr id="14" name="Espace réservé du texte 13">
            <a:extLst>
              <a:ext uri="{FF2B5EF4-FFF2-40B4-BE49-F238E27FC236}">
                <a16:creationId xmlns:a16="http://schemas.microsoft.com/office/drawing/2014/main" id="{D863BD84-C870-974F-AD59-CB6133B81FD2}"/>
              </a:ext>
            </a:extLst>
          </p:cNvPr>
          <p:cNvSpPr>
            <a:spLocks noGrp="1"/>
          </p:cNvSpPr>
          <p:nvPr>
            <p:ph type="body" sz="quarter" idx="10" hasCustomPrompt="1"/>
          </p:nvPr>
        </p:nvSpPr>
        <p:spPr>
          <a:xfrm>
            <a:off x="6720006" y="1170000"/>
            <a:ext cx="5884765" cy="180000"/>
          </a:xfrm>
        </p:spPr>
        <p:txBody>
          <a:bodyPr>
            <a:noAutofit/>
          </a:bodyPr>
          <a:lstStyle>
            <a:lvl1pPr marL="0" indent="0" algn="ctr">
              <a:buFontTx/>
              <a:buNone/>
              <a:defRPr sz="1200" b="0" i="0" spc="0" baseline="0">
                <a:solidFill>
                  <a:srgbClr val="FF870F"/>
                </a:solidFill>
                <a:latin typeface="+mn-lt"/>
              </a:defRPr>
            </a:lvl1pPr>
          </a:lstStyle>
          <a:p>
            <a:pPr lvl="0"/>
            <a:r>
              <a:rPr lang="fr-FR" dirty="0"/>
              <a:t>Insérer la catégorie / la date</a:t>
            </a:r>
          </a:p>
        </p:txBody>
      </p:sp>
      <p:sp>
        <p:nvSpPr>
          <p:cNvPr id="15" name="Espace réservé du texte 13">
            <a:extLst>
              <a:ext uri="{FF2B5EF4-FFF2-40B4-BE49-F238E27FC236}">
                <a16:creationId xmlns:a16="http://schemas.microsoft.com/office/drawing/2014/main" id="{2FA582AC-5AC9-C643-BFE9-D2C9C11C3CB8}"/>
              </a:ext>
            </a:extLst>
          </p:cNvPr>
          <p:cNvSpPr>
            <a:spLocks noGrp="1"/>
          </p:cNvSpPr>
          <p:nvPr>
            <p:ph type="body" sz="quarter" idx="11" hasCustomPrompt="1"/>
          </p:nvPr>
        </p:nvSpPr>
        <p:spPr>
          <a:xfrm>
            <a:off x="6718889" y="1619296"/>
            <a:ext cx="5884765"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dirty="0"/>
              <a:t>Cliquer pour insérer le titre de la présentation</a:t>
            </a:r>
          </a:p>
        </p:txBody>
      </p:sp>
      <p:sp>
        <p:nvSpPr>
          <p:cNvPr id="16" name="Espace réservé du texte 13">
            <a:extLst>
              <a:ext uri="{FF2B5EF4-FFF2-40B4-BE49-F238E27FC236}">
                <a16:creationId xmlns:a16="http://schemas.microsoft.com/office/drawing/2014/main" id="{AAC737E3-0E31-E149-B5C5-D5305831FE9C}"/>
              </a:ext>
            </a:extLst>
          </p:cNvPr>
          <p:cNvSpPr>
            <a:spLocks noGrp="1"/>
          </p:cNvSpPr>
          <p:nvPr>
            <p:ph type="body" sz="quarter" idx="12" hasCustomPrompt="1"/>
          </p:nvPr>
        </p:nvSpPr>
        <p:spPr>
          <a:xfrm>
            <a:off x="6718891" y="5040000"/>
            <a:ext cx="5884765"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dirty="0"/>
              <a:t>Cliquer pour insérer un sous-titre à la présentation</a:t>
            </a:r>
          </a:p>
        </p:txBody>
      </p:sp>
      <p:cxnSp>
        <p:nvCxnSpPr>
          <p:cNvPr id="18" name="Connecteur droit 17">
            <a:extLst>
              <a:ext uri="{FF2B5EF4-FFF2-40B4-BE49-F238E27FC236}">
                <a16:creationId xmlns:a16="http://schemas.microsoft.com/office/drawing/2014/main" id="{E970638E-D650-F14C-A54E-92AECECD61F9}"/>
              </a:ext>
            </a:extLst>
          </p:cNvPr>
          <p:cNvCxnSpPr/>
          <p:nvPr userDrawn="1"/>
        </p:nvCxnSpPr>
        <p:spPr>
          <a:xfrm>
            <a:off x="9208896" y="4590000"/>
            <a:ext cx="905051"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D9B532B7-1F75-C24F-946E-4675724ACC5E}"/>
              </a:ext>
            </a:extLst>
          </p:cNvPr>
          <p:cNvSpPr>
            <a:spLocks noGrp="1"/>
          </p:cNvSpPr>
          <p:nvPr>
            <p:ph type="pic" sz="quarter" idx="13" hasCustomPrompt="1"/>
          </p:nvPr>
        </p:nvSpPr>
        <p:spPr>
          <a:xfrm>
            <a:off x="6718890" y="6587925"/>
            <a:ext cx="1309634" cy="413371"/>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sp>
        <p:nvSpPr>
          <p:cNvPr id="9" name="Espace réservé pour une image  2">
            <a:extLst>
              <a:ext uri="{FF2B5EF4-FFF2-40B4-BE49-F238E27FC236}">
                <a16:creationId xmlns:a16="http://schemas.microsoft.com/office/drawing/2014/main" id="{E9CE60A2-ED6B-44B0-93F4-22C69EB9260C}"/>
              </a:ext>
            </a:extLst>
          </p:cNvPr>
          <p:cNvSpPr>
            <a:spLocks noGrp="1"/>
          </p:cNvSpPr>
          <p:nvPr>
            <p:ph type="pic" sz="quarter" idx="14" hasCustomPrompt="1"/>
          </p:nvPr>
        </p:nvSpPr>
        <p:spPr>
          <a:xfrm>
            <a:off x="8869351" y="3801507"/>
            <a:ext cx="1583840" cy="432075"/>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pic>
        <p:nvPicPr>
          <p:cNvPr id="5" name="Image 4">
            <a:extLst>
              <a:ext uri="{FF2B5EF4-FFF2-40B4-BE49-F238E27FC236}">
                <a16:creationId xmlns:a16="http://schemas.microsoft.com/office/drawing/2014/main" id="{B7E22C88-9F72-17C7-56BD-B7176E184D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4970" y="6569296"/>
            <a:ext cx="1285714" cy="432000"/>
          </a:xfrm>
          <a:prstGeom prst="rect">
            <a:avLst/>
          </a:prstGeom>
        </p:spPr>
      </p:pic>
    </p:spTree>
    <p:extLst>
      <p:ext uri="{BB962C8B-B14F-4D97-AF65-F5344CB8AC3E}">
        <p14:creationId xmlns:p14="http://schemas.microsoft.com/office/powerpoint/2010/main" val="3663601122"/>
      </p:ext>
    </p:extLst>
  </p:cSld>
  <p:clrMapOvr>
    <a:masterClrMapping/>
  </p:clrMapOvr>
  <p:extLst>
    <p:ext uri="{DCECCB84-F9BA-43D5-87BE-67443E8EF086}">
      <p15:sldGuideLst xmlns:p15="http://schemas.microsoft.com/office/powerpoint/2012/main">
        <p15:guide id="1" pos="4234">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e de titre avec image">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592CE00E-F2AB-4099-8BB8-F109C4F2EFDB}"/>
              </a:ext>
            </a:extLst>
          </p:cNvPr>
          <p:cNvSpPr/>
          <p:nvPr/>
        </p:nvSpPr>
        <p:spPr>
          <a:xfrm>
            <a:off x="12174096" y="5033279"/>
            <a:ext cx="1274104" cy="952053"/>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fr-FR" sz="1984" noProof="0" dirty="0"/>
          </a:p>
        </p:txBody>
      </p:sp>
      <p:sp>
        <p:nvSpPr>
          <p:cNvPr id="34" name="Forme libre : Forme 33">
            <a:extLst>
              <a:ext uri="{FF2B5EF4-FFF2-40B4-BE49-F238E27FC236}">
                <a16:creationId xmlns:a16="http://schemas.microsoft.com/office/drawing/2014/main" id="{E0F651C6-BE74-4133-ABA8-316072D4F5B5}"/>
              </a:ext>
            </a:extLst>
          </p:cNvPr>
          <p:cNvSpPr/>
          <p:nvPr/>
        </p:nvSpPr>
        <p:spPr>
          <a:xfrm>
            <a:off x="7186139" y="-14000"/>
            <a:ext cx="5544453" cy="236613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fr-FR" sz="1984" noProof="0" dirty="0"/>
          </a:p>
        </p:txBody>
      </p:sp>
      <p:sp>
        <p:nvSpPr>
          <p:cNvPr id="36" name="Espace réservé du texte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832371" y="4377632"/>
            <a:ext cx="4000736" cy="988152"/>
          </a:xfrm>
        </p:spPr>
        <p:txBody>
          <a:bodyPr rtlCol="0">
            <a:normAutofit/>
          </a:bodyPr>
          <a:lstStyle>
            <a:lvl1pPr marL="0" indent="0">
              <a:buNone/>
              <a:defRPr sz="2400" b="0" i="0"/>
            </a:lvl1pPr>
          </a:lstStyle>
          <a:p>
            <a:pPr lvl="0" rtl="0"/>
            <a:r>
              <a:rPr lang="fr-FR" noProof="0" dirty="0"/>
              <a:t>Nom du document</a:t>
            </a:r>
          </a:p>
        </p:txBody>
      </p:sp>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836225" y="1104200"/>
            <a:ext cx="4420805" cy="2481287"/>
          </a:xfrm>
        </p:spPr>
        <p:txBody>
          <a:bodyPr rtlCol="0">
            <a:noAutofit/>
          </a:bodyPr>
          <a:lstStyle>
            <a:lvl1pPr>
              <a:defRPr sz="4800"/>
            </a:lvl1pPr>
          </a:lstStyle>
          <a:p>
            <a:pPr rtl="0"/>
            <a:r>
              <a:rPr lang="fr-FR" noProof="0" dirty="0"/>
              <a:t>PRÉSENTATION</a:t>
            </a:r>
            <a:br>
              <a:rPr lang="fr-FR" noProof="0" dirty="0"/>
            </a:br>
            <a:r>
              <a:rPr lang="fr-FR" noProof="0" dirty="0"/>
              <a:t>TITRE    </a:t>
            </a:r>
          </a:p>
        </p:txBody>
      </p:sp>
      <p:pic>
        <p:nvPicPr>
          <p:cNvPr id="3" name="Image 2">
            <a:extLst>
              <a:ext uri="{FF2B5EF4-FFF2-40B4-BE49-F238E27FC236}">
                <a16:creationId xmlns:a16="http://schemas.microsoft.com/office/drawing/2014/main" id="{D47B255D-33A7-B474-A889-8D1E057353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48" r="92895" b="28100"/>
          <a:stretch/>
        </p:blipFill>
        <p:spPr>
          <a:xfrm>
            <a:off x="-455714" y="0"/>
            <a:ext cx="1075315" cy="6083561"/>
          </a:xfrm>
          <a:prstGeom prst="rect">
            <a:avLst/>
          </a:prstGeom>
        </p:spPr>
      </p:pic>
      <p:pic>
        <p:nvPicPr>
          <p:cNvPr id="4" name="Image 3" descr="Une image contenant Police, Graphique, capture d’écran, graphisme&#10;&#10;Description générée automatiquement">
            <a:extLst>
              <a:ext uri="{FF2B5EF4-FFF2-40B4-BE49-F238E27FC236}">
                <a16:creationId xmlns:a16="http://schemas.microsoft.com/office/drawing/2014/main" id="{C77D7DF8-2094-8843-A5E4-9A3F951A62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66747" y="6504927"/>
            <a:ext cx="1316266" cy="442755"/>
          </a:xfrm>
          <a:prstGeom prst="rect">
            <a:avLst/>
          </a:prstGeom>
        </p:spPr>
      </p:pic>
      <p:sp>
        <p:nvSpPr>
          <p:cNvPr id="6" name="Espace réservé du texte 26">
            <a:extLst>
              <a:ext uri="{FF2B5EF4-FFF2-40B4-BE49-F238E27FC236}">
                <a16:creationId xmlns:a16="http://schemas.microsoft.com/office/drawing/2014/main" id="{732EBC5C-DD16-EABE-0ED5-90AAE733CE39}"/>
              </a:ext>
            </a:extLst>
          </p:cNvPr>
          <p:cNvSpPr>
            <a:spLocks noGrp="1"/>
          </p:cNvSpPr>
          <p:nvPr>
            <p:ph type="body" sz="quarter" idx="20" hasCustomPrompt="1"/>
          </p:nvPr>
        </p:nvSpPr>
        <p:spPr>
          <a:xfrm>
            <a:off x="832372" y="3816163"/>
            <a:ext cx="4038270" cy="334354"/>
          </a:xfrm>
        </p:spPr>
        <p:txBody>
          <a:bodyPr rtlCol="0">
            <a:noAutofit/>
          </a:bodyPr>
          <a:lstStyle>
            <a:lvl1pPr marL="0" indent="0" algn="l">
              <a:buNone/>
              <a:defRPr sz="1400" b="0" i="0">
                <a:solidFill>
                  <a:schemeClr val="accent3"/>
                </a:solidFill>
                <a:latin typeface="+mn-lt"/>
              </a:defRPr>
            </a:lvl1pPr>
            <a:lvl2pPr marL="503972" indent="0">
              <a:buNone/>
              <a:defRPr sz="1984" b="1" i="1"/>
            </a:lvl2pPr>
            <a:lvl3pPr marL="1007943" indent="0">
              <a:buNone/>
              <a:defRPr sz="1984" b="1" i="1"/>
            </a:lvl3pPr>
            <a:lvl4pPr marL="1511915" indent="0">
              <a:buNone/>
              <a:defRPr sz="1984" b="1" i="1"/>
            </a:lvl4pPr>
            <a:lvl5pPr marL="2015886" indent="0">
              <a:buNone/>
              <a:defRPr sz="1984" b="1" i="1"/>
            </a:lvl5pPr>
          </a:lstStyle>
          <a:p>
            <a:pPr lvl="0" rtl="0"/>
            <a:r>
              <a:rPr lang="fr-FR" noProof="0" dirty="0"/>
              <a:t>JJ MM 20XX</a:t>
            </a:r>
          </a:p>
        </p:txBody>
      </p:sp>
      <p:sp>
        <p:nvSpPr>
          <p:cNvPr id="8" name="Espace réservé pour une image  7">
            <a:extLst>
              <a:ext uri="{FF2B5EF4-FFF2-40B4-BE49-F238E27FC236}">
                <a16:creationId xmlns:a16="http://schemas.microsoft.com/office/drawing/2014/main" id="{502A7F67-F5B5-A320-8B61-C6ECF1217048}"/>
              </a:ext>
            </a:extLst>
          </p:cNvPr>
          <p:cNvSpPr>
            <a:spLocks noGrp="1"/>
          </p:cNvSpPr>
          <p:nvPr>
            <p:ph type="pic" sz="quarter" idx="22" hasCustomPrompt="1"/>
          </p:nvPr>
        </p:nvSpPr>
        <p:spPr>
          <a:xfrm>
            <a:off x="836613" y="5726113"/>
            <a:ext cx="4420417" cy="1316037"/>
          </a:xfrm>
        </p:spPr>
        <p:txBody>
          <a:bodyPr anchor="ctr" anchorCtr="1"/>
          <a:lstStyle>
            <a:lvl1pPr>
              <a:defRPr/>
            </a:lvl1pPr>
          </a:lstStyle>
          <a:p>
            <a:r>
              <a:rPr lang="fr-FR" dirty="0"/>
              <a:t>Logo client</a:t>
            </a:r>
          </a:p>
        </p:txBody>
      </p:sp>
      <p:sp>
        <p:nvSpPr>
          <p:cNvPr id="5" name="Forme libre : Forme 27">
            <a:extLst>
              <a:ext uri="{FF2B5EF4-FFF2-40B4-BE49-F238E27FC236}">
                <a16:creationId xmlns:a16="http://schemas.microsoft.com/office/drawing/2014/main" id="{4C4E3EB4-0FE3-9FF9-A991-48409743CDE9}"/>
              </a:ext>
            </a:extLst>
          </p:cNvPr>
          <p:cNvSpPr/>
          <p:nvPr userDrawn="1"/>
        </p:nvSpPr>
        <p:spPr>
          <a:xfrm>
            <a:off x="8894927" y="5976932"/>
            <a:ext cx="812067" cy="812046"/>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sz="1984" noProof="0" dirty="0"/>
          </a:p>
        </p:txBody>
      </p:sp>
      <p:sp>
        <p:nvSpPr>
          <p:cNvPr id="7" name="Forme libre : Forme 28">
            <a:extLst>
              <a:ext uri="{FF2B5EF4-FFF2-40B4-BE49-F238E27FC236}">
                <a16:creationId xmlns:a16="http://schemas.microsoft.com/office/drawing/2014/main" id="{14787603-0A2A-342C-2C13-D1D468F7BB0F}"/>
              </a:ext>
            </a:extLst>
          </p:cNvPr>
          <p:cNvSpPr/>
          <p:nvPr userDrawn="1"/>
        </p:nvSpPr>
        <p:spPr>
          <a:xfrm>
            <a:off x="9954121" y="3818012"/>
            <a:ext cx="3500286" cy="324818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2">
              <a:lumMod val="50000"/>
            </a:schemeClr>
          </a:solidFill>
          <a:ln w="12700" cap="flat">
            <a:noFill/>
            <a:prstDash val="solid"/>
            <a:miter/>
          </a:ln>
        </p:spPr>
        <p:txBody>
          <a:bodyPr rtlCol="0" anchor="ctr"/>
          <a:lstStyle/>
          <a:p>
            <a:pPr rtl="0"/>
            <a:endParaRPr lang="fr-FR" sz="1984" noProof="0" dirty="0"/>
          </a:p>
        </p:txBody>
      </p:sp>
      <p:sp>
        <p:nvSpPr>
          <p:cNvPr id="9" name="Forme libre : Forme 29">
            <a:extLst>
              <a:ext uri="{FF2B5EF4-FFF2-40B4-BE49-F238E27FC236}">
                <a16:creationId xmlns:a16="http://schemas.microsoft.com/office/drawing/2014/main" id="{4E3674B8-6ADB-DF69-D130-6E583483792A}"/>
              </a:ext>
            </a:extLst>
          </p:cNvPr>
          <p:cNvSpPr/>
          <p:nvPr userDrawn="1"/>
        </p:nvSpPr>
        <p:spPr>
          <a:xfrm>
            <a:off x="12174096" y="5033279"/>
            <a:ext cx="1274104" cy="952053"/>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fr-FR" sz="1984" noProof="0" dirty="0"/>
          </a:p>
        </p:txBody>
      </p:sp>
      <p:sp>
        <p:nvSpPr>
          <p:cNvPr id="10" name="Forme libre : Forme 31">
            <a:extLst>
              <a:ext uri="{FF2B5EF4-FFF2-40B4-BE49-F238E27FC236}">
                <a16:creationId xmlns:a16="http://schemas.microsoft.com/office/drawing/2014/main" id="{901CA23A-033C-5E54-E9B7-BAEF2930B411}"/>
              </a:ext>
            </a:extLst>
          </p:cNvPr>
          <p:cNvSpPr/>
          <p:nvPr userDrawn="1"/>
        </p:nvSpPr>
        <p:spPr>
          <a:xfrm>
            <a:off x="11843208" y="-1861"/>
            <a:ext cx="1596131" cy="1106062"/>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5"/>
          </a:solidFill>
          <a:ln w="12700" cap="flat">
            <a:noFill/>
            <a:prstDash val="solid"/>
            <a:miter/>
          </a:ln>
        </p:spPr>
        <p:txBody>
          <a:bodyPr rtlCol="0" anchor="ctr"/>
          <a:lstStyle/>
          <a:p>
            <a:pPr rtl="0"/>
            <a:endParaRPr lang="fr-FR" sz="1984" noProof="0" dirty="0"/>
          </a:p>
        </p:txBody>
      </p:sp>
      <p:sp>
        <p:nvSpPr>
          <p:cNvPr id="12" name="Forme libre : Forme 32">
            <a:extLst>
              <a:ext uri="{FF2B5EF4-FFF2-40B4-BE49-F238E27FC236}">
                <a16:creationId xmlns:a16="http://schemas.microsoft.com/office/drawing/2014/main" id="{4106886A-2760-5352-74E8-312D11E45F06}"/>
              </a:ext>
            </a:extLst>
          </p:cNvPr>
          <p:cNvSpPr/>
          <p:nvPr userDrawn="1"/>
        </p:nvSpPr>
        <p:spPr>
          <a:xfrm>
            <a:off x="7205779" y="-14000"/>
            <a:ext cx="5488448" cy="235213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2"/>
          </a:solidFill>
          <a:ln w="12700" cap="flat">
            <a:noFill/>
            <a:prstDash val="solid"/>
            <a:miter/>
          </a:ln>
        </p:spPr>
        <p:txBody>
          <a:bodyPr rtlCol="0" anchor="ctr"/>
          <a:lstStyle/>
          <a:p>
            <a:pPr rtl="0"/>
            <a:endParaRPr lang="fr-FR" sz="1984" noProof="0" dirty="0"/>
          </a:p>
        </p:txBody>
      </p:sp>
      <p:sp>
        <p:nvSpPr>
          <p:cNvPr id="13" name="Espace réservé d’image 20">
            <a:extLst>
              <a:ext uri="{FF2B5EF4-FFF2-40B4-BE49-F238E27FC236}">
                <a16:creationId xmlns:a16="http://schemas.microsoft.com/office/drawing/2014/main" id="{D88A6B39-F2FE-F727-D362-B02E1095684B}"/>
              </a:ext>
            </a:extLst>
          </p:cNvPr>
          <p:cNvSpPr>
            <a:spLocks noGrp="1"/>
          </p:cNvSpPr>
          <p:nvPr>
            <p:ph type="pic" sz="quarter" idx="21"/>
          </p:nvPr>
        </p:nvSpPr>
        <p:spPr>
          <a:xfrm>
            <a:off x="5087265" y="1"/>
            <a:ext cx="8362296" cy="6558302"/>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rtlCol="0" anchor="ctr" anchorCtr="0">
            <a:noAutofit/>
          </a:bodyPr>
          <a:lstStyle>
            <a:lvl1pPr marL="0" indent="0" algn="ctr">
              <a:buNone/>
              <a:defRPr sz="1543"/>
            </a:lvl1pPr>
          </a:lstStyle>
          <a:p>
            <a:pPr rtl="0"/>
            <a:r>
              <a:rPr lang="fr-FR" noProof="0" dirty="0"/>
              <a:t>Cliquez sur l'icône pour ajouter une image</a:t>
            </a:r>
          </a:p>
        </p:txBody>
      </p:sp>
    </p:spTree>
    <p:extLst>
      <p:ext uri="{BB962C8B-B14F-4D97-AF65-F5344CB8AC3E}">
        <p14:creationId xmlns:p14="http://schemas.microsoft.com/office/powerpoint/2010/main" val="99205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828847274"/>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6720005" y="2340905"/>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1. Cliquez pour ajouter le nom de la partie</a:t>
            </a:r>
          </a:p>
        </p:txBody>
      </p:sp>
      <p:sp>
        <p:nvSpPr>
          <p:cNvPr id="13" name="Espace réservé du texte 23">
            <a:extLst>
              <a:ext uri="{FF2B5EF4-FFF2-40B4-BE49-F238E27FC236}">
                <a16:creationId xmlns:a16="http://schemas.microsoft.com/office/drawing/2014/main" id="{9729D610-3A69-6A40-B044-1B5361681CD1}"/>
              </a:ext>
            </a:extLst>
          </p:cNvPr>
          <p:cNvSpPr>
            <a:spLocks noGrp="1"/>
          </p:cNvSpPr>
          <p:nvPr>
            <p:ph type="body" sz="quarter" idx="16" hasCustomPrompt="1"/>
          </p:nvPr>
        </p:nvSpPr>
        <p:spPr>
          <a:xfrm>
            <a:off x="6720005" y="3061292"/>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2. Cliquez pour ajouter le nom de la partie</a:t>
            </a:r>
          </a:p>
        </p:txBody>
      </p:sp>
      <p:sp>
        <p:nvSpPr>
          <p:cNvPr id="14" name="Espace réservé du texte 23">
            <a:extLst>
              <a:ext uri="{FF2B5EF4-FFF2-40B4-BE49-F238E27FC236}">
                <a16:creationId xmlns:a16="http://schemas.microsoft.com/office/drawing/2014/main" id="{F6DE33E1-8236-0142-88AA-D3FBEA5CD595}"/>
              </a:ext>
            </a:extLst>
          </p:cNvPr>
          <p:cNvSpPr>
            <a:spLocks noGrp="1"/>
          </p:cNvSpPr>
          <p:nvPr>
            <p:ph type="body" sz="quarter" idx="17" hasCustomPrompt="1"/>
          </p:nvPr>
        </p:nvSpPr>
        <p:spPr>
          <a:xfrm>
            <a:off x="6720005" y="3781679"/>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3. Cliquez pour ajouter le nom de la partie</a:t>
            </a:r>
          </a:p>
        </p:txBody>
      </p:sp>
      <p:sp>
        <p:nvSpPr>
          <p:cNvPr id="16" name="Espace réservé du texte 23">
            <a:extLst>
              <a:ext uri="{FF2B5EF4-FFF2-40B4-BE49-F238E27FC236}">
                <a16:creationId xmlns:a16="http://schemas.microsoft.com/office/drawing/2014/main" id="{13737EC5-9CB4-C247-AAF0-B510FEF5E975}"/>
              </a:ext>
            </a:extLst>
          </p:cNvPr>
          <p:cNvSpPr>
            <a:spLocks noGrp="1"/>
          </p:cNvSpPr>
          <p:nvPr>
            <p:ph type="body" sz="quarter" idx="18" hasCustomPrompt="1"/>
          </p:nvPr>
        </p:nvSpPr>
        <p:spPr>
          <a:xfrm>
            <a:off x="6720005" y="4502066"/>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4. Cliquez pour ajouter le nom de la partie</a:t>
            </a:r>
          </a:p>
        </p:txBody>
      </p:sp>
      <p:sp>
        <p:nvSpPr>
          <p:cNvPr id="17" name="Espace réservé du texte 23">
            <a:extLst>
              <a:ext uri="{FF2B5EF4-FFF2-40B4-BE49-F238E27FC236}">
                <a16:creationId xmlns:a16="http://schemas.microsoft.com/office/drawing/2014/main" id="{054C7ACD-2462-F541-B23E-7B51649BBFC8}"/>
              </a:ext>
            </a:extLst>
          </p:cNvPr>
          <p:cNvSpPr>
            <a:spLocks noGrp="1"/>
          </p:cNvSpPr>
          <p:nvPr>
            <p:ph type="body" sz="quarter" idx="19" hasCustomPrompt="1"/>
          </p:nvPr>
        </p:nvSpPr>
        <p:spPr>
          <a:xfrm>
            <a:off x="6720005" y="5221031"/>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5. Cliquez pour ajouter le nom de la partie</a:t>
            </a:r>
          </a:p>
        </p:txBody>
      </p:sp>
      <p:sp>
        <p:nvSpPr>
          <p:cNvPr id="18" name="Espace réservé du texte 23">
            <a:extLst>
              <a:ext uri="{FF2B5EF4-FFF2-40B4-BE49-F238E27FC236}">
                <a16:creationId xmlns:a16="http://schemas.microsoft.com/office/drawing/2014/main" id="{9DC00A28-58BE-8245-836C-22E743D31479}"/>
              </a:ext>
            </a:extLst>
          </p:cNvPr>
          <p:cNvSpPr>
            <a:spLocks noGrp="1"/>
          </p:cNvSpPr>
          <p:nvPr>
            <p:ph type="body" sz="quarter" idx="20" hasCustomPrompt="1"/>
          </p:nvPr>
        </p:nvSpPr>
        <p:spPr>
          <a:xfrm>
            <a:off x="6720005" y="5939996"/>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6. Cliquez pour ajouter le nom de la partie</a:t>
            </a:r>
          </a:p>
        </p:txBody>
      </p:sp>
      <p:sp>
        <p:nvSpPr>
          <p:cNvPr id="19" name="ZoneTexte 18">
            <a:extLst>
              <a:ext uri="{FF2B5EF4-FFF2-40B4-BE49-F238E27FC236}">
                <a16:creationId xmlns:a16="http://schemas.microsoft.com/office/drawing/2014/main" id="{F3269BC8-82ED-EF41-96C9-B03137C50926}"/>
              </a:ext>
            </a:extLst>
          </p:cNvPr>
          <p:cNvSpPr txBox="1"/>
          <p:nvPr userDrawn="1"/>
        </p:nvSpPr>
        <p:spPr>
          <a:xfrm>
            <a:off x="9435159" y="539751"/>
            <a:ext cx="3167679" cy="360363"/>
          </a:xfrm>
          <a:prstGeom prst="rect">
            <a:avLst/>
          </a:prstGeom>
          <a:noFill/>
        </p:spPr>
        <p:txBody>
          <a:bodyPr wrap="square" lIns="0" tIns="0" rIns="0" bIns="0" rtlCol="0" anchor="ctr" anchorCtr="0">
            <a:noAutofit/>
          </a:bodyPr>
          <a:lstStyle/>
          <a:p>
            <a:pPr algn="r"/>
            <a:r>
              <a:rPr lang="fr-FR" sz="1800" b="0" i="0" spc="200" baseline="0" dirty="0">
                <a:latin typeface="+mn-lt"/>
              </a:rPr>
              <a:t>ORDRE DU JOUR</a:t>
            </a:r>
          </a:p>
        </p:txBody>
      </p:sp>
      <p:cxnSp>
        <p:nvCxnSpPr>
          <p:cNvPr id="2" name="Connecteur droit 1">
            <a:extLst>
              <a:ext uri="{FF2B5EF4-FFF2-40B4-BE49-F238E27FC236}">
                <a16:creationId xmlns:a16="http://schemas.microsoft.com/office/drawing/2014/main" id="{6B4AA5D8-9E80-D6B9-484A-6281692CC36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F0B246E8-A39C-5577-A10B-F2AE6DBE9CC9}"/>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3D48A722-9D41-E241-B09B-E5C9D3D7B1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48" r="88806" b="28100"/>
          <a:stretch/>
        </p:blipFill>
        <p:spPr>
          <a:xfrm>
            <a:off x="-455714" y="0"/>
            <a:ext cx="1694199" cy="6083561"/>
          </a:xfrm>
          <a:prstGeom prst="rect">
            <a:avLst/>
          </a:prstGeom>
        </p:spPr>
      </p:pic>
      <p:pic>
        <p:nvPicPr>
          <p:cNvPr id="8" name="Image 7" descr="Une image contenant Police, Graphique, capture d’écran, graphisme&#10;&#10;Description générée automatiquement">
            <a:extLst>
              <a:ext uri="{FF2B5EF4-FFF2-40B4-BE49-F238E27FC236}">
                <a16:creationId xmlns:a16="http://schemas.microsoft.com/office/drawing/2014/main" id="{FEB3BA4F-F6B2-55A4-D6A0-5CA17A628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266747" y="6504927"/>
            <a:ext cx="1316266" cy="442755"/>
          </a:xfrm>
          <a:prstGeom prst="rect">
            <a:avLst/>
          </a:prstGeom>
        </p:spPr>
      </p:pic>
    </p:spTree>
    <p:extLst>
      <p:ext uri="{BB962C8B-B14F-4D97-AF65-F5344CB8AC3E}">
        <p14:creationId xmlns:p14="http://schemas.microsoft.com/office/powerpoint/2010/main" val="411668311"/>
      </p:ext>
    </p:extLst>
  </p:cSld>
  <p:clrMapOvr>
    <a:masterClrMapping/>
  </p:clrMapOvr>
  <p:extLst>
    <p:ext uri="{DCECCB84-F9BA-43D5-87BE-67443E8EF086}">
      <p15:sldGuideLst xmlns:p15="http://schemas.microsoft.com/office/powerpoint/2012/main">
        <p15:guide id="1" orient="horz" pos="567" userDrawn="1">
          <p15:clr>
            <a:srgbClr val="FBAE40"/>
          </p15:clr>
        </p15:guide>
        <p15:guide id="2" orient="horz" pos="4195" userDrawn="1">
          <p15:clr>
            <a:srgbClr val="547EBF"/>
          </p15:clr>
        </p15:guide>
        <p15:guide id="3" orient="horz" pos="1474" userDrawn="1">
          <p15:clr>
            <a:srgbClr val="FBAE40"/>
          </p15:clr>
        </p15:guide>
        <p15:guide id="4" pos="42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2" name="Connecteur droit 1">
            <a:extLst>
              <a:ext uri="{FF2B5EF4-FFF2-40B4-BE49-F238E27FC236}">
                <a16:creationId xmlns:a16="http://schemas.microsoft.com/office/drawing/2014/main" id="{A00D01AF-8903-1B6B-4B8B-9B63F76FFE9A}"/>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AD7AC6EB-B848-DC31-E54E-067EFF5F8354}"/>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7C751E9C-B7D6-2466-212B-E5989B963401}"/>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1E03D467-CED2-535C-1868-B18B9E8040D1}"/>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74292874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V="1">
            <a:off x="1" y="1"/>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D3C0C6D9-6550-BEF4-8C4F-D9AC79A97465}"/>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D899E1D6-DD4F-31AD-3BB1-4A94D267BFDB}"/>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4FC35988-F225-D1C4-7299-C2488F87FD4D}"/>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E82429D9-2ADF-8CA2-361D-717C348E7C40}"/>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340279653"/>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a:off x="1" y="1"/>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F0AAB052-2D85-EADE-3F4E-964EC2E9DF6C}"/>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5CDF0F22-B53F-6ABB-B963-C7355973856A}"/>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203CCCF1-61B1-5166-34DB-5B9EE408AB53}"/>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172C523D-A0B4-9B03-E848-34591DC981DC}"/>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852881163"/>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AEE1667F-47B8-FF4A-1879-3C51B595D6C3}"/>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42D3D9A8-A29B-A3F1-81BA-A8D2F6ED5CD1}"/>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D1A822AB-0232-120E-5AFF-57195E87B69B}"/>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5F38C2BF-2F0C-D1D6-0C21-F07D653A1EBE}"/>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92883818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8510514" y="14083"/>
            <a:ext cx="4929261" cy="7560005"/>
          </a:xfrm>
          <a:prstGeom prst="rect">
            <a:avLst/>
          </a:prstGeom>
          <a:blipFill>
            <a:blip r:embed="rId2" cstate="screen">
              <a:extLst>
                <a:ext uri="{28A0092B-C50C-407E-A947-70E740481C1C}">
                  <a14:useLocalDpi xmlns:a14="http://schemas.microsoft.com/office/drawing/2010/main"/>
                </a:ext>
              </a:extLst>
            </a:blip>
            <a:stretch>
              <a:fillRect l="-56526"/>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73E11598-81EA-61F6-F2AD-6FD3B96DEE57}"/>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0EB3FF28-9C90-86BE-CF94-AE12C2D57989}"/>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A3E1897E-AEB1-6A9A-AE72-614E424215D4}"/>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09F4E0D6-1AF4-A40D-DB14-98971FCB8A40}"/>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784382614"/>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flipV="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cxnSp>
        <p:nvCxnSpPr>
          <p:cNvPr id="2" name="Connecteur droit 1">
            <a:extLst>
              <a:ext uri="{FF2B5EF4-FFF2-40B4-BE49-F238E27FC236}">
                <a16:creationId xmlns:a16="http://schemas.microsoft.com/office/drawing/2014/main" id="{28C783A0-BF41-DFF8-9D55-00D057515E84}"/>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3F92C87-83F8-3661-F552-A6E0C6492450}"/>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6EE7BDFA-59E5-608A-CDDA-DA4107BD281E}"/>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755AE8AE-84B0-5D6C-3BFF-E91D24EC087E}"/>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797895629"/>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nnes_2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texte 6">
            <a:extLst>
              <a:ext uri="{FF2B5EF4-FFF2-40B4-BE49-F238E27FC236}">
                <a16:creationId xmlns:a16="http://schemas.microsoft.com/office/drawing/2014/main" id="{AADE1946-F5FB-7749-9A32-B233BDDD8991}"/>
              </a:ext>
            </a:extLst>
          </p:cNvPr>
          <p:cNvSpPr>
            <a:spLocks noGrp="1"/>
          </p:cNvSpPr>
          <p:nvPr>
            <p:ph type="body" sz="quarter" idx="14" hasCustomPrompt="1"/>
          </p:nvPr>
        </p:nvSpPr>
        <p:spPr>
          <a:xfrm>
            <a:off x="838116" y="1979613"/>
            <a:ext cx="5202301" cy="360000"/>
          </a:xfrm>
          <a:prstGeom prst="rect">
            <a:avLst/>
          </a:prstGeom>
        </p:spPr>
        <p:txBody>
          <a:bodyPr/>
          <a:lstStyle>
            <a:lvl1pPr marL="0" indent="0">
              <a:buNone/>
              <a:defRPr sz="1800" b="1" i="0">
                <a:solidFill>
                  <a:schemeClr val="accent1"/>
                </a:solidFill>
                <a:latin typeface="+mn-lt"/>
              </a:defRPr>
            </a:lvl1pPr>
          </a:lstStyle>
          <a:p>
            <a:pPr lvl="0"/>
            <a:r>
              <a:rPr lang="fr-FR" dirty="0"/>
              <a:t>Cliquer pour insérer un sous-titre</a:t>
            </a:r>
          </a:p>
        </p:txBody>
      </p:sp>
      <p:sp>
        <p:nvSpPr>
          <p:cNvPr id="13" name="Espace réservé du texte 6">
            <a:extLst>
              <a:ext uri="{FF2B5EF4-FFF2-40B4-BE49-F238E27FC236}">
                <a16:creationId xmlns:a16="http://schemas.microsoft.com/office/drawing/2014/main" id="{CC286E94-D29B-E24E-BA8A-8C8E5A83F82D}"/>
              </a:ext>
            </a:extLst>
          </p:cNvPr>
          <p:cNvSpPr>
            <a:spLocks noGrp="1"/>
          </p:cNvSpPr>
          <p:nvPr>
            <p:ph type="body" sz="quarter" idx="15" hasCustomPrompt="1"/>
          </p:nvPr>
        </p:nvSpPr>
        <p:spPr>
          <a:xfrm>
            <a:off x="7401354" y="1979100"/>
            <a:ext cx="5202301" cy="360000"/>
          </a:xfrm>
          <a:prstGeom prst="rect">
            <a:avLst/>
          </a:prstGeom>
        </p:spPr>
        <p:txBody>
          <a:bodyPr/>
          <a:lstStyle>
            <a:lvl1pPr marL="0" indent="0">
              <a:buNone/>
              <a:defRPr sz="1800" b="1" i="0">
                <a:solidFill>
                  <a:schemeClr val="accent1"/>
                </a:solidFill>
                <a:latin typeface="+mn-lt"/>
              </a:defRPr>
            </a:lvl1pPr>
          </a:lstStyle>
          <a:p>
            <a:pPr lvl="0"/>
            <a:r>
              <a:rPr lang="fr-FR" dirty="0"/>
              <a:t>Cliquer pour insérer un sous-titre</a:t>
            </a:r>
          </a:p>
        </p:txBody>
      </p:sp>
      <p:sp>
        <p:nvSpPr>
          <p:cNvPr id="3" name="Espace réservé du contenu 2">
            <a:extLst>
              <a:ext uri="{FF2B5EF4-FFF2-40B4-BE49-F238E27FC236}">
                <a16:creationId xmlns:a16="http://schemas.microsoft.com/office/drawing/2014/main" id="{755F33D2-A558-46C8-B5FA-58BE4F660399}"/>
              </a:ext>
            </a:extLst>
          </p:cNvPr>
          <p:cNvSpPr>
            <a:spLocks noGrp="1"/>
          </p:cNvSpPr>
          <p:nvPr>
            <p:ph sz="quarter" idx="16"/>
          </p:nvPr>
        </p:nvSpPr>
        <p:spPr>
          <a:xfrm>
            <a:off x="838115" y="2519800"/>
            <a:ext cx="5204296"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6DA30916-DCC9-4A18-992B-47496724CDC7}"/>
              </a:ext>
            </a:extLst>
          </p:cNvPr>
          <p:cNvSpPr>
            <a:spLocks noGrp="1"/>
          </p:cNvSpPr>
          <p:nvPr>
            <p:ph sz="quarter" idx="17"/>
          </p:nvPr>
        </p:nvSpPr>
        <p:spPr>
          <a:xfrm>
            <a:off x="7401354" y="2519800"/>
            <a:ext cx="5204296"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2" name="Connecteur droit 1">
            <a:extLst>
              <a:ext uri="{FF2B5EF4-FFF2-40B4-BE49-F238E27FC236}">
                <a16:creationId xmlns:a16="http://schemas.microsoft.com/office/drawing/2014/main" id="{EF398DB4-8A09-FE99-6E73-D716BD3923EA}"/>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7A229115-7FC3-8872-0B5E-16B37B22ECC6}"/>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1" name="Connecteur droit 10">
            <a:extLst>
              <a:ext uri="{FF2B5EF4-FFF2-40B4-BE49-F238E27FC236}">
                <a16:creationId xmlns:a16="http://schemas.microsoft.com/office/drawing/2014/main" id="{CE1992DE-568E-25CB-58E0-1E538F1FC9D6}"/>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BBFD0E7A-1FA4-7F71-9FE6-67741B6F30D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646266780"/>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805" userDrawn="1">
          <p15:clr>
            <a:srgbClr val="FBAE40"/>
          </p15:clr>
        </p15:guide>
        <p15:guide id="4" pos="4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miere_de_Couv">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D863BD84-C870-974F-AD59-CB6133B81FD2}"/>
              </a:ext>
            </a:extLst>
          </p:cNvPr>
          <p:cNvSpPr>
            <a:spLocks noGrp="1"/>
          </p:cNvSpPr>
          <p:nvPr>
            <p:ph type="body" sz="quarter" idx="10" hasCustomPrompt="1"/>
          </p:nvPr>
        </p:nvSpPr>
        <p:spPr>
          <a:xfrm>
            <a:off x="4063776" y="6102352"/>
            <a:ext cx="5884765" cy="180000"/>
          </a:xfrm>
        </p:spPr>
        <p:txBody>
          <a:bodyPr>
            <a:noAutofit/>
          </a:bodyPr>
          <a:lstStyle>
            <a:lvl1pPr marL="0" indent="0" algn="ctr">
              <a:buFontTx/>
              <a:buNone/>
              <a:defRPr sz="1200" b="0" i="0" spc="0" baseline="0">
                <a:solidFill>
                  <a:schemeClr val="tx1"/>
                </a:solidFill>
                <a:latin typeface="+mn-lt"/>
              </a:defRPr>
            </a:lvl1pPr>
          </a:lstStyle>
          <a:p>
            <a:pPr lvl="0"/>
            <a:r>
              <a:rPr lang="fr-FR" dirty="0"/>
              <a:t>Insérer la catégorie / la date</a:t>
            </a:r>
          </a:p>
        </p:txBody>
      </p:sp>
      <p:sp>
        <p:nvSpPr>
          <p:cNvPr id="15" name="Espace réservé du texte 13">
            <a:extLst>
              <a:ext uri="{FF2B5EF4-FFF2-40B4-BE49-F238E27FC236}">
                <a16:creationId xmlns:a16="http://schemas.microsoft.com/office/drawing/2014/main" id="{2FA582AC-5AC9-C643-BFE9-D2C9C11C3CB8}"/>
              </a:ext>
            </a:extLst>
          </p:cNvPr>
          <p:cNvSpPr>
            <a:spLocks noGrp="1"/>
          </p:cNvSpPr>
          <p:nvPr>
            <p:ph type="body" sz="quarter" idx="11" hasCustomPrompt="1"/>
          </p:nvPr>
        </p:nvSpPr>
        <p:spPr>
          <a:xfrm>
            <a:off x="4060095" y="1205925"/>
            <a:ext cx="5884765"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dirty="0"/>
              <a:t>Cliquer pour insérer le titre de la présentation</a:t>
            </a:r>
          </a:p>
        </p:txBody>
      </p:sp>
      <p:sp>
        <p:nvSpPr>
          <p:cNvPr id="16" name="Espace réservé du texte 13">
            <a:extLst>
              <a:ext uri="{FF2B5EF4-FFF2-40B4-BE49-F238E27FC236}">
                <a16:creationId xmlns:a16="http://schemas.microsoft.com/office/drawing/2014/main" id="{AAC737E3-0E31-E149-B5C5-D5305831FE9C}"/>
              </a:ext>
            </a:extLst>
          </p:cNvPr>
          <p:cNvSpPr>
            <a:spLocks noGrp="1"/>
          </p:cNvSpPr>
          <p:nvPr>
            <p:ph type="body" sz="quarter" idx="12" hasCustomPrompt="1"/>
          </p:nvPr>
        </p:nvSpPr>
        <p:spPr>
          <a:xfrm>
            <a:off x="4060097" y="4626629"/>
            <a:ext cx="5884765"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dirty="0"/>
              <a:t>Cliquer pour insérer un sous-titre à la présentation</a:t>
            </a:r>
          </a:p>
        </p:txBody>
      </p:sp>
      <p:cxnSp>
        <p:nvCxnSpPr>
          <p:cNvPr id="18" name="Connecteur droit 17">
            <a:extLst>
              <a:ext uri="{FF2B5EF4-FFF2-40B4-BE49-F238E27FC236}">
                <a16:creationId xmlns:a16="http://schemas.microsoft.com/office/drawing/2014/main" id="{E970638E-D650-F14C-A54E-92AECECD61F9}"/>
              </a:ext>
            </a:extLst>
          </p:cNvPr>
          <p:cNvCxnSpPr/>
          <p:nvPr userDrawn="1"/>
        </p:nvCxnSpPr>
        <p:spPr>
          <a:xfrm>
            <a:off x="6550102" y="4176629"/>
            <a:ext cx="905051"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2">
            <a:extLst>
              <a:ext uri="{FF2B5EF4-FFF2-40B4-BE49-F238E27FC236}">
                <a16:creationId xmlns:a16="http://schemas.microsoft.com/office/drawing/2014/main" id="{E9CE60A2-ED6B-44B0-93F4-22C69EB9260C}"/>
              </a:ext>
            </a:extLst>
          </p:cNvPr>
          <p:cNvSpPr>
            <a:spLocks noGrp="1"/>
          </p:cNvSpPr>
          <p:nvPr>
            <p:ph type="pic" sz="quarter" idx="14" hasCustomPrompt="1"/>
          </p:nvPr>
        </p:nvSpPr>
        <p:spPr>
          <a:xfrm>
            <a:off x="6210557" y="3388136"/>
            <a:ext cx="1583840" cy="432075"/>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pic>
        <p:nvPicPr>
          <p:cNvPr id="2" name="Image 1">
            <a:extLst>
              <a:ext uri="{FF2B5EF4-FFF2-40B4-BE49-F238E27FC236}">
                <a16:creationId xmlns:a16="http://schemas.microsoft.com/office/drawing/2014/main" id="{7FE68286-A73F-3514-9E6C-A25A4EFE8215}"/>
              </a:ext>
            </a:extLst>
          </p:cNvPr>
          <p:cNvPicPr>
            <a:picLocks noChangeAspect="1"/>
          </p:cNvPicPr>
          <p:nvPr userDrawn="1"/>
        </p:nvPicPr>
        <p:blipFill>
          <a:blip r:embed="rId2"/>
          <a:stretch>
            <a:fillRect/>
          </a:stretch>
        </p:blipFill>
        <p:spPr>
          <a:xfrm>
            <a:off x="3726" y="0"/>
            <a:ext cx="1695450" cy="7381875"/>
          </a:xfrm>
          <a:prstGeom prst="rect">
            <a:avLst/>
          </a:prstGeom>
        </p:spPr>
      </p:pic>
    </p:spTree>
    <p:extLst>
      <p:ext uri="{BB962C8B-B14F-4D97-AF65-F5344CB8AC3E}">
        <p14:creationId xmlns:p14="http://schemas.microsoft.com/office/powerpoint/2010/main" val="3946551797"/>
      </p:ext>
    </p:extLst>
  </p:cSld>
  <p:clrMapOvr>
    <a:masterClrMapping/>
  </p:clrMapOvr>
  <p:extLst>
    <p:ext uri="{DCECCB84-F9BA-43D5-87BE-67443E8EF086}">
      <p15:sldGuideLst xmlns:p15="http://schemas.microsoft.com/office/powerpoint/2012/main">
        <p15:guide id="1" pos="4234">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_Gauch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p:nvPr>
        </p:nvSpPr>
        <p:spPr>
          <a:xfrm>
            <a:off x="7171870" y="1979613"/>
            <a:ext cx="5431784"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a16="http://schemas.microsoft.com/office/drawing/2014/main" id="{055569DF-443F-1B4A-B04C-AD744B6DAD60}"/>
              </a:ext>
            </a:extLst>
          </p:cNvPr>
          <p:cNvSpPr>
            <a:spLocks noGrp="1"/>
          </p:cNvSpPr>
          <p:nvPr>
            <p:ph sz="quarter" idx="17" hasCustomPrompt="1"/>
          </p:nvPr>
        </p:nvSpPr>
        <p:spPr>
          <a:xfrm>
            <a:off x="838116" y="1979613"/>
            <a:ext cx="5429789"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a16="http://schemas.microsoft.com/office/drawing/2014/main" id="{C3A86231-D8E8-1540-AECD-A3781F786A9E}"/>
              </a:ext>
            </a:extLst>
          </p:cNvPr>
          <p:cNvSpPr>
            <a:spLocks noGrp="1"/>
          </p:cNvSpPr>
          <p:nvPr>
            <p:ph type="body" sz="quarter" idx="18" hasCustomPrompt="1"/>
          </p:nvPr>
        </p:nvSpPr>
        <p:spPr>
          <a:xfrm>
            <a:off x="836120" y="6768000"/>
            <a:ext cx="5429789"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cxnSp>
        <p:nvCxnSpPr>
          <p:cNvPr id="2" name="Connecteur droit 1">
            <a:extLst>
              <a:ext uri="{FF2B5EF4-FFF2-40B4-BE49-F238E27FC236}">
                <a16:creationId xmlns:a16="http://schemas.microsoft.com/office/drawing/2014/main" id="{D51288A7-7E14-F42B-5D49-2F50659D034F}"/>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CC8B16A6-C9AF-ADE3-88A1-7D36EC346155}"/>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2" name="Connecteur droit 11">
            <a:extLst>
              <a:ext uri="{FF2B5EF4-FFF2-40B4-BE49-F238E27FC236}">
                <a16:creationId xmlns:a16="http://schemas.microsoft.com/office/drawing/2014/main" id="{9695B207-F77F-536B-7E75-A69AA872CF3E}"/>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8C9303BE-4197-7694-A65B-3BE4B00495EA}"/>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410312623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948" userDrawn="1">
          <p15:clr>
            <a:srgbClr val="FBAE40"/>
          </p15:clr>
        </p15:guide>
        <p15:guide id="4" pos="45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uel_Droi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p:nvPr>
        </p:nvSpPr>
        <p:spPr>
          <a:xfrm>
            <a:off x="837173" y="1980000"/>
            <a:ext cx="5431784"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a16="http://schemas.microsoft.com/office/drawing/2014/main" id="{EA60CB7D-5CB6-E74F-B1D6-BFA8A8AC2CC9}"/>
              </a:ext>
            </a:extLst>
          </p:cNvPr>
          <p:cNvSpPr>
            <a:spLocks noGrp="1"/>
          </p:cNvSpPr>
          <p:nvPr>
            <p:ph sz="quarter" idx="17" hasCustomPrompt="1"/>
          </p:nvPr>
        </p:nvSpPr>
        <p:spPr>
          <a:xfrm>
            <a:off x="7172814" y="1979613"/>
            <a:ext cx="5429789"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a16="http://schemas.microsoft.com/office/drawing/2014/main" id="{16DE81A1-5E70-7A4F-9B8E-9ABCC3C512B3}"/>
              </a:ext>
            </a:extLst>
          </p:cNvPr>
          <p:cNvSpPr>
            <a:spLocks noGrp="1"/>
          </p:cNvSpPr>
          <p:nvPr>
            <p:ph type="body" sz="quarter" idx="18" hasCustomPrompt="1"/>
          </p:nvPr>
        </p:nvSpPr>
        <p:spPr>
          <a:xfrm>
            <a:off x="7172531" y="6768000"/>
            <a:ext cx="5429789"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cxnSp>
        <p:nvCxnSpPr>
          <p:cNvPr id="2" name="Connecteur droit 1">
            <a:extLst>
              <a:ext uri="{FF2B5EF4-FFF2-40B4-BE49-F238E27FC236}">
                <a16:creationId xmlns:a16="http://schemas.microsoft.com/office/drawing/2014/main" id="{10A426F1-5A16-FC35-78F2-10DE0E271618}"/>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3EE55851-DC9E-551A-7005-0BEB43160FC9}"/>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45019CD9-7331-5E79-D8F7-AA355B012265}"/>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1D6D7FFB-2289-F773-1009-67C7BDBBF80D}"/>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617795470"/>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948" userDrawn="1">
          <p15:clr>
            <a:srgbClr val="FBAE40"/>
          </p15:clr>
        </p15:guide>
        <p15:guide id="4" pos="45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nd_Visuel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6720885" y="1079500"/>
            <a:ext cx="5881953"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6720885" y="1979613"/>
            <a:ext cx="5882769" cy="4679950"/>
          </a:xfrm>
          <a:prstGeom prst="rect">
            <a:avLst/>
          </a:prstGeo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a:xfrm>
            <a:off x="6720885" y="180000"/>
            <a:ext cx="5882770" cy="792000"/>
          </a:xfrm>
        </p:spPr>
        <p:txBody>
          <a:bodyPr/>
          <a:lstStyle/>
          <a:p>
            <a:r>
              <a:rPr lang="fr-FR" dirty="0"/>
              <a:t>Cliquer pour insérer un titre</a:t>
            </a:r>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452525" y="359999"/>
            <a:ext cx="5452196" cy="6840897"/>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cxnSp>
        <p:nvCxnSpPr>
          <p:cNvPr id="2" name="Connecteur droit 1">
            <a:extLst>
              <a:ext uri="{FF2B5EF4-FFF2-40B4-BE49-F238E27FC236}">
                <a16:creationId xmlns:a16="http://schemas.microsoft.com/office/drawing/2014/main" id="{D886F25B-3B73-A4F1-0C6A-70C2E841187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AA5FE105-1286-AA86-AF1B-985F8E45FDC7}"/>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Ellipse 10">
            <a:extLst>
              <a:ext uri="{FF2B5EF4-FFF2-40B4-BE49-F238E27FC236}">
                <a16:creationId xmlns:a16="http://schemas.microsoft.com/office/drawing/2014/main" id="{6F99F055-3D6A-34C6-7A4F-AE3447360C9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669344538"/>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3720" userDrawn="1">
          <p15:clr>
            <a:srgbClr val="FBAE40"/>
          </p15:clr>
        </p15:guide>
        <p15:guide id="4" pos="423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nd_Visuel_Catch_Phras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905051" y="720000"/>
            <a:ext cx="7692935"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a16="http://schemas.microsoft.com/office/drawing/2014/main" id="{AC76C756-F134-4448-93ED-613EC894FA9B}"/>
              </a:ext>
            </a:extLst>
          </p:cNvPr>
          <p:cNvSpPr>
            <a:spLocks noGrp="1"/>
          </p:cNvSpPr>
          <p:nvPr>
            <p:ph type="body" sz="quarter" idx="12"/>
          </p:nvPr>
        </p:nvSpPr>
        <p:spPr>
          <a:xfrm>
            <a:off x="9480679" y="1439863"/>
            <a:ext cx="3122159" cy="4680000"/>
          </a:xfrm>
          <a:prstGeom prst="rect">
            <a:avLst/>
          </a:prstGeo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 name="Connecteur droit 1">
            <a:extLst>
              <a:ext uri="{FF2B5EF4-FFF2-40B4-BE49-F238E27FC236}">
                <a16:creationId xmlns:a16="http://schemas.microsoft.com/office/drawing/2014/main" id="{0A2C756C-9835-6DFE-6836-9305A6516279}"/>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F98F2170-DB60-37DC-9284-79CD36D95B4D}"/>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398863134"/>
      </p:ext>
    </p:extLst>
  </p:cSld>
  <p:clrMapOvr>
    <a:masterClrMapping/>
  </p:clrMapOvr>
  <p:extLst>
    <p:ext uri="{DCECCB84-F9BA-43D5-87BE-67443E8EF086}">
      <p15:sldGuideLst xmlns:p15="http://schemas.microsoft.com/office/powerpoint/2012/main">
        <p15:guide id="1" orient="horz" pos="907" userDrawn="1">
          <p15:clr>
            <a:srgbClr val="FBAE40"/>
          </p15:clr>
        </p15:guide>
        <p15:guide id="2" orient="horz" pos="3855" userDrawn="1">
          <p15:clr>
            <a:srgbClr val="547EBF"/>
          </p15:clr>
        </p15:guide>
        <p15:guide id="3" pos="59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nd_Visuel_Quo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9503038" y="1439837"/>
            <a:ext cx="3099800" cy="4680000"/>
          </a:xfrm>
          <a:prstGeom prst="rect">
            <a:avLst/>
          </a:prstGeom>
        </p:spPr>
        <p:txBody>
          <a:bodyPr anchor="ctr" anchorCtr="0"/>
          <a:lstStyle>
            <a:lvl1pPr marL="0" indent="0" algn="ctr">
              <a:buFontTx/>
              <a:buNone/>
              <a:defRPr i="0">
                <a:solidFill>
                  <a:schemeClr val="tx1"/>
                </a:solidFill>
              </a:defRPr>
            </a:lvl1pPr>
          </a:lstStyle>
          <a:p>
            <a:pPr lvl="0"/>
            <a:r>
              <a:rPr lang="fr-FR" dirty="0"/>
              <a:t>Cliquer pour ajouter un verbatim</a:t>
            </a:r>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905051" y="720000"/>
            <a:ext cx="7692935"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cxnSp>
        <p:nvCxnSpPr>
          <p:cNvPr id="2" name="Connecteur droit 1">
            <a:extLst>
              <a:ext uri="{FF2B5EF4-FFF2-40B4-BE49-F238E27FC236}">
                <a16:creationId xmlns:a16="http://schemas.microsoft.com/office/drawing/2014/main" id="{F180BE47-D322-B257-60D5-E0D5FFCF798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195FA7D4-064B-F84F-A7F8-65A6CAAE912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4776E510-A3BE-2BF2-E329-7BF2E6DE829B}"/>
              </a:ext>
            </a:extLst>
          </p:cNvPr>
          <p:cNvPicPr>
            <a:picLocks noChangeAspect="1"/>
          </p:cNvPicPr>
          <p:nvPr userDrawn="1"/>
        </p:nvPicPr>
        <p:blipFill>
          <a:blip r:embed="rId2"/>
          <a:stretch>
            <a:fillRect/>
          </a:stretch>
        </p:blipFill>
        <p:spPr>
          <a:xfrm>
            <a:off x="10871963" y="953697"/>
            <a:ext cx="361950" cy="219075"/>
          </a:xfrm>
          <a:prstGeom prst="rect">
            <a:avLst/>
          </a:prstGeom>
        </p:spPr>
      </p:pic>
      <p:pic>
        <p:nvPicPr>
          <p:cNvPr id="13" name="Image 12">
            <a:extLst>
              <a:ext uri="{FF2B5EF4-FFF2-40B4-BE49-F238E27FC236}">
                <a16:creationId xmlns:a16="http://schemas.microsoft.com/office/drawing/2014/main" id="{14BF1D5A-AA6A-C49F-02BB-76A8C483F57C}"/>
              </a:ext>
            </a:extLst>
          </p:cNvPr>
          <p:cNvPicPr>
            <a:picLocks noChangeAspect="1"/>
          </p:cNvPicPr>
          <p:nvPr userDrawn="1"/>
        </p:nvPicPr>
        <p:blipFill>
          <a:blip r:embed="rId3"/>
          <a:stretch>
            <a:fillRect/>
          </a:stretch>
        </p:blipFill>
        <p:spPr>
          <a:xfrm>
            <a:off x="10871963" y="6386903"/>
            <a:ext cx="361950" cy="219075"/>
          </a:xfrm>
          <a:prstGeom prst="rect">
            <a:avLst/>
          </a:prstGeom>
        </p:spPr>
      </p:pic>
    </p:spTree>
    <p:extLst>
      <p:ext uri="{BB962C8B-B14F-4D97-AF65-F5344CB8AC3E}">
        <p14:creationId xmlns:p14="http://schemas.microsoft.com/office/powerpoint/2010/main" val="198743925"/>
      </p:ext>
    </p:extLst>
  </p:cSld>
  <p:clrMapOvr>
    <a:masterClrMapping/>
  </p:clrMapOvr>
  <p:extLst>
    <p:ext uri="{DCECCB84-F9BA-43D5-87BE-67443E8EF086}">
      <p15:sldGuideLst xmlns:p15="http://schemas.microsoft.com/office/powerpoint/2012/main">
        <p15:guide id="3" pos="597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a16="http://schemas.microsoft.com/office/drawing/2014/main" id="{BAD4632E-3673-E74A-B82E-53B2E9D9FE6F}"/>
              </a:ext>
            </a:extLst>
          </p:cNvPr>
          <p:cNvSpPr>
            <a:spLocks noGrp="1"/>
          </p:cNvSpPr>
          <p:nvPr>
            <p:ph type="body" sz="quarter" idx="12"/>
          </p:nvPr>
        </p:nvSpPr>
        <p:spPr>
          <a:xfrm>
            <a:off x="837990" y="1980000"/>
            <a:ext cx="6334942"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981801" y="2700000"/>
            <a:ext cx="3621037"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cxnSp>
        <p:nvCxnSpPr>
          <p:cNvPr id="17" name="Connecteur droit 16">
            <a:extLst>
              <a:ext uri="{FF2B5EF4-FFF2-40B4-BE49-F238E27FC236}">
                <a16:creationId xmlns:a16="http://schemas.microsoft.com/office/drawing/2014/main" id="{04C34264-140F-7641-856B-DA8FEC2050BE}"/>
              </a:ext>
            </a:extLst>
          </p:cNvPr>
          <p:cNvCxnSpPr/>
          <p:nvPr userDrawn="1"/>
        </p:nvCxnSpPr>
        <p:spPr>
          <a:xfrm>
            <a:off x="8981801" y="2093004"/>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5FB3B3-E4DE-CA40-AA24-E312BB1D85CC}"/>
              </a:ext>
            </a:extLst>
          </p:cNvPr>
          <p:cNvCxnSpPr/>
          <p:nvPr userDrawn="1"/>
        </p:nvCxnSpPr>
        <p:spPr>
          <a:xfrm>
            <a:off x="11311742" y="2093004"/>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00015B9-F184-A144-9C1B-95EE367D593F}"/>
              </a:ext>
            </a:extLst>
          </p:cNvPr>
          <p:cNvCxnSpPr/>
          <p:nvPr userDrawn="1"/>
        </p:nvCxnSpPr>
        <p:spPr>
          <a:xfrm>
            <a:off x="8981801" y="6555600"/>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294955D-66A0-C44C-9F0E-DABD25ACF074}"/>
              </a:ext>
            </a:extLst>
          </p:cNvPr>
          <p:cNvCxnSpPr/>
          <p:nvPr userDrawn="1"/>
        </p:nvCxnSpPr>
        <p:spPr>
          <a:xfrm>
            <a:off x="11311742" y="6555600"/>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6DE5747A-456D-6AEC-5051-304756D2BC89}"/>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7E0661AC-A3FB-1057-A73D-28DF8BE75EE6}"/>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DEB3BB90-E0DA-0857-BDBA-D47C8D5B666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79BF7EDB-970D-40AD-DB96-3D20196B40D1}"/>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1" name="Image 20">
            <a:extLst>
              <a:ext uri="{FF2B5EF4-FFF2-40B4-BE49-F238E27FC236}">
                <a16:creationId xmlns:a16="http://schemas.microsoft.com/office/drawing/2014/main" id="{1EE6A2B8-A560-B99A-1F95-66F7F96D8250}"/>
              </a:ext>
            </a:extLst>
          </p:cNvPr>
          <p:cNvPicPr>
            <a:picLocks noChangeAspect="1"/>
          </p:cNvPicPr>
          <p:nvPr userDrawn="1"/>
        </p:nvPicPr>
        <p:blipFill>
          <a:blip r:embed="rId2"/>
          <a:stretch>
            <a:fillRect/>
          </a:stretch>
        </p:blipFill>
        <p:spPr>
          <a:xfrm>
            <a:off x="10615471" y="6461562"/>
            <a:ext cx="361950" cy="219075"/>
          </a:xfrm>
          <a:prstGeom prst="rect">
            <a:avLst/>
          </a:prstGeom>
        </p:spPr>
      </p:pic>
      <p:pic>
        <p:nvPicPr>
          <p:cNvPr id="25" name="Image 24">
            <a:extLst>
              <a:ext uri="{FF2B5EF4-FFF2-40B4-BE49-F238E27FC236}">
                <a16:creationId xmlns:a16="http://schemas.microsoft.com/office/drawing/2014/main" id="{9390FCAB-A51E-D2BE-3179-86509B814E83}"/>
              </a:ext>
            </a:extLst>
          </p:cNvPr>
          <p:cNvPicPr>
            <a:picLocks noChangeAspect="1"/>
          </p:cNvPicPr>
          <p:nvPr userDrawn="1"/>
        </p:nvPicPr>
        <p:blipFill>
          <a:blip r:embed="rId3"/>
          <a:stretch>
            <a:fillRect/>
          </a:stretch>
        </p:blipFill>
        <p:spPr>
          <a:xfrm>
            <a:off x="10611344" y="1974862"/>
            <a:ext cx="361950" cy="219075"/>
          </a:xfrm>
          <a:prstGeom prst="rect">
            <a:avLst/>
          </a:prstGeom>
        </p:spPr>
      </p:pic>
    </p:spTree>
    <p:extLst>
      <p:ext uri="{BB962C8B-B14F-4D97-AF65-F5344CB8AC3E}">
        <p14:creationId xmlns:p14="http://schemas.microsoft.com/office/powerpoint/2010/main" val="968016191"/>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4518" userDrawn="1">
          <p15:clr>
            <a:srgbClr val="FBAE40"/>
          </p15:clr>
        </p15:guide>
        <p15:guide id="4" pos="565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2_Copi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0E38E-E835-7E4A-99AA-B5EFA9E8A4CA}"/>
              </a:ext>
            </a:extLst>
          </p:cNvPr>
          <p:cNvSpPr/>
          <p:nvPr userDrawn="1"/>
        </p:nvSpPr>
        <p:spPr>
          <a:xfrm>
            <a:off x="8981801" y="1979613"/>
            <a:ext cx="3621854"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a16="http://schemas.microsoft.com/office/drawing/2014/main" id="{BAD4632E-3673-E74A-B82E-53B2E9D9FE6F}"/>
              </a:ext>
            </a:extLst>
          </p:cNvPr>
          <p:cNvSpPr>
            <a:spLocks noGrp="1"/>
          </p:cNvSpPr>
          <p:nvPr>
            <p:ph type="body" sz="quarter" idx="12"/>
          </p:nvPr>
        </p:nvSpPr>
        <p:spPr>
          <a:xfrm>
            <a:off x="837990" y="1980000"/>
            <a:ext cx="6334942"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981801" y="2700000"/>
            <a:ext cx="3621037"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cxnSp>
        <p:nvCxnSpPr>
          <p:cNvPr id="3" name="Connecteur droit 2">
            <a:extLst>
              <a:ext uri="{FF2B5EF4-FFF2-40B4-BE49-F238E27FC236}">
                <a16:creationId xmlns:a16="http://schemas.microsoft.com/office/drawing/2014/main" id="{743F9094-9F88-6B5E-F4C9-21AE4785C600}"/>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E3723676-8B69-3D08-F087-84CEEC6E3BE9}"/>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4" name="Connecteur droit 13">
            <a:extLst>
              <a:ext uri="{FF2B5EF4-FFF2-40B4-BE49-F238E27FC236}">
                <a16:creationId xmlns:a16="http://schemas.microsoft.com/office/drawing/2014/main" id="{A1A3CB64-DC6A-740A-515A-A8B095CE407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D9FCA508-E2C4-D128-6F13-57DFD5E705A0}"/>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9" name="Image 18">
            <a:extLst>
              <a:ext uri="{FF2B5EF4-FFF2-40B4-BE49-F238E27FC236}">
                <a16:creationId xmlns:a16="http://schemas.microsoft.com/office/drawing/2014/main" id="{D58455D3-E40E-5522-5F7C-C426C02741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12319" y="2226803"/>
            <a:ext cx="360000" cy="226008"/>
          </a:xfrm>
          <a:prstGeom prst="rect">
            <a:avLst/>
          </a:prstGeom>
        </p:spPr>
      </p:pic>
      <p:pic>
        <p:nvPicPr>
          <p:cNvPr id="20" name="Image 19">
            <a:extLst>
              <a:ext uri="{FF2B5EF4-FFF2-40B4-BE49-F238E27FC236}">
                <a16:creationId xmlns:a16="http://schemas.microsoft.com/office/drawing/2014/main" id="{3D59FECA-7164-8DDB-C757-6B12BE9C9B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10612319" y="6186802"/>
            <a:ext cx="360000" cy="226008"/>
          </a:xfrm>
          <a:prstGeom prst="rect">
            <a:avLst/>
          </a:prstGeom>
        </p:spPr>
      </p:pic>
    </p:spTree>
    <p:extLst>
      <p:ext uri="{BB962C8B-B14F-4D97-AF65-F5344CB8AC3E}">
        <p14:creationId xmlns:p14="http://schemas.microsoft.com/office/powerpoint/2010/main" val="917546474"/>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4518" userDrawn="1">
          <p15:clr>
            <a:srgbClr val="FBAE40"/>
          </p15:clr>
        </p15:guide>
        <p15:guide id="4" pos="56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38908" y="2084400"/>
            <a:ext cx="7371199"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cxnSp>
        <p:nvCxnSpPr>
          <p:cNvPr id="17" name="Connecteur droit 16">
            <a:extLst>
              <a:ext uri="{FF2B5EF4-FFF2-40B4-BE49-F238E27FC236}">
                <a16:creationId xmlns:a16="http://schemas.microsoft.com/office/drawing/2014/main" id="{04C34264-140F-7641-856B-DA8FEC2050BE}"/>
              </a:ext>
            </a:extLst>
          </p:cNvPr>
          <p:cNvCxnSpPr>
            <a:cxnSpLocks/>
          </p:cNvCxnSpPr>
          <p:nvPr userDrawn="1"/>
        </p:nvCxnSpPr>
        <p:spPr>
          <a:xfrm>
            <a:off x="2696985" y="1617298"/>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5FB3B3-E4DE-CA40-AA24-E312BB1D85CC}"/>
              </a:ext>
            </a:extLst>
          </p:cNvPr>
          <p:cNvCxnSpPr>
            <a:cxnSpLocks/>
          </p:cNvCxnSpPr>
          <p:nvPr userDrawn="1"/>
        </p:nvCxnSpPr>
        <p:spPr>
          <a:xfrm>
            <a:off x="5026926" y="1617298"/>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00015B9-F184-A144-9C1B-95EE367D593F}"/>
              </a:ext>
            </a:extLst>
          </p:cNvPr>
          <p:cNvCxnSpPr>
            <a:cxnSpLocks/>
          </p:cNvCxnSpPr>
          <p:nvPr userDrawn="1"/>
        </p:nvCxnSpPr>
        <p:spPr>
          <a:xfrm>
            <a:off x="2696985" y="5869315"/>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294955D-66A0-C44C-9F0E-DABD25ACF074}"/>
              </a:ext>
            </a:extLst>
          </p:cNvPr>
          <p:cNvCxnSpPr>
            <a:cxnSpLocks/>
          </p:cNvCxnSpPr>
          <p:nvPr userDrawn="1"/>
        </p:nvCxnSpPr>
        <p:spPr>
          <a:xfrm>
            <a:off x="5026926" y="5869315"/>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
        <p:nvSpPr>
          <p:cNvPr id="22" name="Espace réservé pour une image  21">
            <a:extLst>
              <a:ext uri="{FF2B5EF4-FFF2-40B4-BE49-F238E27FC236}">
                <a16:creationId xmlns:a16="http://schemas.microsoft.com/office/drawing/2014/main" id="{795A8DF5-8633-4209-BF23-24F131937BB6}"/>
              </a:ext>
            </a:extLst>
          </p:cNvPr>
          <p:cNvSpPr>
            <a:spLocks noGrp="1"/>
          </p:cNvSpPr>
          <p:nvPr>
            <p:ph type="pic" sz="quarter" idx="14"/>
          </p:nvPr>
        </p:nvSpPr>
        <p:spPr>
          <a:xfrm>
            <a:off x="9554748" y="2084400"/>
            <a:ext cx="3319605" cy="3254836"/>
          </a:xfrm>
          <a:prstGeom prst="rect">
            <a:avLst/>
          </a:prstGeom>
        </p:spPr>
        <p:txBody>
          <a:bodyPr/>
          <a:lstStyle/>
          <a:p>
            <a:pPr lvl="4"/>
            <a:endParaRPr lang="fr-FR" dirty="0"/>
          </a:p>
        </p:txBody>
      </p:sp>
      <p:sp>
        <p:nvSpPr>
          <p:cNvPr id="24" name="Espace réservé du texte 23">
            <a:extLst>
              <a:ext uri="{FF2B5EF4-FFF2-40B4-BE49-F238E27FC236}">
                <a16:creationId xmlns:a16="http://schemas.microsoft.com/office/drawing/2014/main" id="{D4825E74-B0BE-4D17-8C6C-F837CD210485}"/>
              </a:ext>
            </a:extLst>
          </p:cNvPr>
          <p:cNvSpPr>
            <a:spLocks noGrp="1"/>
          </p:cNvSpPr>
          <p:nvPr>
            <p:ph type="body" sz="quarter" idx="15" hasCustomPrompt="1"/>
          </p:nvPr>
        </p:nvSpPr>
        <p:spPr>
          <a:xfrm>
            <a:off x="9554749" y="5738300"/>
            <a:ext cx="3380398" cy="447675"/>
          </a:xfrm>
          <a:prstGeom prst="rect">
            <a:avLst/>
          </a:prstGeom>
        </p:spPr>
        <p:txBody>
          <a:bodyPr/>
          <a:lstStyle>
            <a:lvl5pPr>
              <a:defRPr sz="1400" i="1"/>
            </a:lvl5pPr>
          </a:lstStyle>
          <a:p>
            <a:pPr lvl="4"/>
            <a:r>
              <a:rPr lang="fr-FR" dirty="0"/>
              <a:t>Source : </a:t>
            </a:r>
          </a:p>
        </p:txBody>
      </p:sp>
      <p:cxnSp>
        <p:nvCxnSpPr>
          <p:cNvPr id="2" name="Connecteur droit 1">
            <a:extLst>
              <a:ext uri="{FF2B5EF4-FFF2-40B4-BE49-F238E27FC236}">
                <a16:creationId xmlns:a16="http://schemas.microsoft.com/office/drawing/2014/main" id="{0F7C2B0B-A85A-2919-580B-10593E381BEC}"/>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9578BFFC-805A-661E-F84F-9426F0089B28}"/>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92934594-5772-A256-7A44-18FF77E2E20B}"/>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25A1B9CD-E8B4-2C95-BAEF-87CA44C4D3EB}"/>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2" name="Image 11">
            <a:extLst>
              <a:ext uri="{FF2B5EF4-FFF2-40B4-BE49-F238E27FC236}">
                <a16:creationId xmlns:a16="http://schemas.microsoft.com/office/drawing/2014/main" id="{D960A30B-23C0-2441-533F-831337F42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7503" y="1526474"/>
            <a:ext cx="360000" cy="226009"/>
          </a:xfrm>
          <a:prstGeom prst="rect">
            <a:avLst/>
          </a:prstGeom>
        </p:spPr>
      </p:pic>
      <p:pic>
        <p:nvPicPr>
          <p:cNvPr id="13" name="Image 12">
            <a:extLst>
              <a:ext uri="{FF2B5EF4-FFF2-40B4-BE49-F238E27FC236}">
                <a16:creationId xmlns:a16="http://schemas.microsoft.com/office/drawing/2014/main" id="{BF39E649-83F3-AF18-AA05-E369FAA888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327503" y="5781533"/>
            <a:ext cx="360000" cy="226009"/>
          </a:xfrm>
          <a:prstGeom prst="rect">
            <a:avLst/>
          </a:prstGeom>
        </p:spPr>
      </p:pic>
    </p:spTree>
    <p:extLst>
      <p:ext uri="{BB962C8B-B14F-4D97-AF65-F5344CB8AC3E}">
        <p14:creationId xmlns:p14="http://schemas.microsoft.com/office/powerpoint/2010/main" val="608868786"/>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4518" userDrawn="1">
          <p15:clr>
            <a:srgbClr val="FBAE40"/>
          </p15:clr>
        </p15:guide>
        <p15:guide id="4" pos="565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quipe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837172"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a16="http://schemas.microsoft.com/office/drawing/2014/main" id="{46D84A85-C68C-7545-88D0-4ECA4FCBFADB}"/>
              </a:ext>
            </a:extLst>
          </p:cNvPr>
          <p:cNvSpPr>
            <a:spLocks noGrp="1"/>
          </p:cNvSpPr>
          <p:nvPr>
            <p:ph type="pic" sz="quarter" idx="19" hasCustomPrompt="1"/>
          </p:nvPr>
        </p:nvSpPr>
        <p:spPr>
          <a:xfrm>
            <a:off x="1626920" y="1976127"/>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a16="http://schemas.microsoft.com/office/drawing/2014/main" id="{0E410F91-71E4-244D-9706-5E1A044872C9}"/>
              </a:ext>
            </a:extLst>
          </p:cNvPr>
          <p:cNvSpPr>
            <a:spLocks noGrp="1"/>
          </p:cNvSpPr>
          <p:nvPr>
            <p:ph type="pic" sz="quarter" idx="20" hasCustomPrompt="1"/>
          </p:nvPr>
        </p:nvSpPr>
        <p:spPr>
          <a:xfrm>
            <a:off x="5926196" y="1976127"/>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a16="http://schemas.microsoft.com/office/drawing/2014/main" id="{13CDEF81-86C7-EB4C-B081-6CB7FD941C22}"/>
              </a:ext>
            </a:extLst>
          </p:cNvPr>
          <p:cNvSpPr>
            <a:spLocks noGrp="1"/>
          </p:cNvSpPr>
          <p:nvPr>
            <p:ph type="pic" sz="quarter" idx="21" hasCustomPrompt="1"/>
          </p:nvPr>
        </p:nvSpPr>
        <p:spPr>
          <a:xfrm>
            <a:off x="10224529" y="1979613"/>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a16="http://schemas.microsoft.com/office/drawing/2014/main" id="{F7C814E4-2E62-9D4A-AFC1-60AD920812B2}"/>
              </a:ext>
            </a:extLst>
          </p:cNvPr>
          <p:cNvSpPr>
            <a:spLocks noGrp="1"/>
          </p:cNvSpPr>
          <p:nvPr>
            <p:ph type="body" sz="quarter" idx="22" hasCustomPrompt="1"/>
          </p:nvPr>
        </p:nvSpPr>
        <p:spPr>
          <a:xfrm>
            <a:off x="836120"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a16="http://schemas.microsoft.com/office/drawing/2014/main" id="{27194103-D940-2C45-B9CB-0D5165C02CDF}"/>
              </a:ext>
            </a:extLst>
          </p:cNvPr>
          <p:cNvSpPr>
            <a:spLocks noGrp="1"/>
          </p:cNvSpPr>
          <p:nvPr>
            <p:ph type="body" sz="quarter" idx="23" hasCustomPrompt="1"/>
          </p:nvPr>
        </p:nvSpPr>
        <p:spPr>
          <a:xfrm>
            <a:off x="837172"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a16="http://schemas.microsoft.com/office/drawing/2014/main" id="{39EFCF92-F292-034D-B575-0F832F9E82E5}"/>
              </a:ext>
            </a:extLst>
          </p:cNvPr>
          <p:cNvSpPr>
            <a:spLocks noGrp="1"/>
          </p:cNvSpPr>
          <p:nvPr>
            <p:ph type="body" sz="quarter" idx="24" hasCustomPrompt="1"/>
          </p:nvPr>
        </p:nvSpPr>
        <p:spPr>
          <a:xfrm>
            <a:off x="5136448"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a16="http://schemas.microsoft.com/office/drawing/2014/main" id="{EDB9769E-C6EB-8D40-A08B-7FF7EC80ACE8}"/>
              </a:ext>
            </a:extLst>
          </p:cNvPr>
          <p:cNvSpPr>
            <a:spLocks noGrp="1"/>
          </p:cNvSpPr>
          <p:nvPr>
            <p:ph type="body" sz="quarter" idx="25" hasCustomPrompt="1"/>
          </p:nvPr>
        </p:nvSpPr>
        <p:spPr>
          <a:xfrm>
            <a:off x="5135396"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a16="http://schemas.microsoft.com/office/drawing/2014/main" id="{824267D8-581F-7141-B106-E7ACC2D776C6}"/>
              </a:ext>
            </a:extLst>
          </p:cNvPr>
          <p:cNvSpPr>
            <a:spLocks noGrp="1"/>
          </p:cNvSpPr>
          <p:nvPr>
            <p:ph type="body" sz="quarter" idx="26" hasCustomPrompt="1"/>
          </p:nvPr>
        </p:nvSpPr>
        <p:spPr>
          <a:xfrm>
            <a:off x="5136448"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a16="http://schemas.microsoft.com/office/drawing/2014/main" id="{C412AE1D-2F40-714D-898E-D2FBF5CB84AE}"/>
              </a:ext>
            </a:extLst>
          </p:cNvPr>
          <p:cNvSpPr>
            <a:spLocks noGrp="1"/>
          </p:cNvSpPr>
          <p:nvPr>
            <p:ph type="body" sz="quarter" idx="27" hasCustomPrompt="1"/>
          </p:nvPr>
        </p:nvSpPr>
        <p:spPr>
          <a:xfrm>
            <a:off x="9434782"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a16="http://schemas.microsoft.com/office/drawing/2014/main" id="{9DF1AE8E-6DAB-BB4A-B13E-3FD6FF0716CE}"/>
              </a:ext>
            </a:extLst>
          </p:cNvPr>
          <p:cNvSpPr>
            <a:spLocks noGrp="1"/>
          </p:cNvSpPr>
          <p:nvPr>
            <p:ph type="body" sz="quarter" idx="28" hasCustomPrompt="1"/>
          </p:nvPr>
        </p:nvSpPr>
        <p:spPr>
          <a:xfrm>
            <a:off x="9433729"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a16="http://schemas.microsoft.com/office/drawing/2014/main" id="{119FF947-8863-2044-B5A4-88624D39CC39}"/>
              </a:ext>
            </a:extLst>
          </p:cNvPr>
          <p:cNvSpPr>
            <a:spLocks noGrp="1"/>
          </p:cNvSpPr>
          <p:nvPr>
            <p:ph type="body" sz="quarter" idx="29" hasCustomPrompt="1"/>
          </p:nvPr>
        </p:nvSpPr>
        <p:spPr>
          <a:xfrm>
            <a:off x="9434782"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cxnSp>
        <p:nvCxnSpPr>
          <p:cNvPr id="2" name="Connecteur droit 1">
            <a:extLst>
              <a:ext uri="{FF2B5EF4-FFF2-40B4-BE49-F238E27FC236}">
                <a16:creationId xmlns:a16="http://schemas.microsoft.com/office/drawing/2014/main" id="{45BC7A29-CBD4-4EB9-8581-585D60275056}"/>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6AF346A2-9F1A-8DF0-AADF-541228C2A455}"/>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27A68B8B-E573-DFFC-F867-60AD849B1674}"/>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AEBD4126-1E42-3C05-8372-AD009D6E8B96}"/>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180275514"/>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2523" userDrawn="1">
          <p15:clr>
            <a:srgbClr val="FBAE40"/>
          </p15:clr>
        </p15:guide>
        <p15:guide id="4" pos="3236" userDrawn="1">
          <p15:clr>
            <a:srgbClr val="FBAE40"/>
          </p15:clr>
        </p15:guide>
        <p15:guide id="5" pos="5230" userDrawn="1">
          <p15:clr>
            <a:srgbClr val="FBAE40"/>
          </p15:clr>
        </p15:guide>
        <p15:guide id="6" pos="5943" userDrawn="1">
          <p15:clr>
            <a:srgbClr val="FBAE40"/>
          </p15:clr>
        </p15:guide>
        <p15:guide id="7" orient="horz" pos="2381" userDrawn="1">
          <p15:clr>
            <a:srgbClr val="FBAE40"/>
          </p15:clr>
        </p15:guide>
        <p15:guide id="8" orient="horz" pos="2721" userDrawn="1">
          <p15:clr>
            <a:srgbClr val="FBAE40"/>
          </p15:clr>
        </p15:guide>
        <p15:guide id="9" orient="horz" pos="306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quipe_6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2420556" y="2160000"/>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a16="http://schemas.microsoft.com/office/drawing/2014/main" id="{46D84A85-C68C-7545-88D0-4ECA4FCBFADB}"/>
              </a:ext>
            </a:extLst>
          </p:cNvPr>
          <p:cNvSpPr>
            <a:spLocks noGrp="1"/>
          </p:cNvSpPr>
          <p:nvPr>
            <p:ph type="pic" sz="quarter" idx="19" hasCustomPrompt="1"/>
          </p:nvPr>
        </p:nvSpPr>
        <p:spPr>
          <a:xfrm>
            <a:off x="838854" y="1885569"/>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a16="http://schemas.microsoft.com/office/drawing/2014/main" id="{F7C814E4-2E62-9D4A-AFC1-60AD920812B2}"/>
              </a:ext>
            </a:extLst>
          </p:cNvPr>
          <p:cNvSpPr>
            <a:spLocks noGrp="1"/>
          </p:cNvSpPr>
          <p:nvPr>
            <p:ph type="body" sz="quarter" idx="22" hasCustomPrompt="1"/>
          </p:nvPr>
        </p:nvSpPr>
        <p:spPr>
          <a:xfrm>
            <a:off x="2419474" y="2592000"/>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40" name="Espace réservé du texte 23">
            <a:extLst>
              <a:ext uri="{FF2B5EF4-FFF2-40B4-BE49-F238E27FC236}">
                <a16:creationId xmlns:a16="http://schemas.microsoft.com/office/drawing/2014/main" id="{20CB4794-674B-0848-B887-EA1AB61F6CF4}"/>
              </a:ext>
            </a:extLst>
          </p:cNvPr>
          <p:cNvSpPr>
            <a:spLocks noGrp="1"/>
          </p:cNvSpPr>
          <p:nvPr>
            <p:ph type="body" sz="quarter" idx="56" hasCustomPrompt="1"/>
          </p:nvPr>
        </p:nvSpPr>
        <p:spPr>
          <a:xfrm>
            <a:off x="8757674" y="2164431"/>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44" name="Espace réservé pour une image  9">
            <a:extLst>
              <a:ext uri="{FF2B5EF4-FFF2-40B4-BE49-F238E27FC236}">
                <a16:creationId xmlns:a16="http://schemas.microsoft.com/office/drawing/2014/main" id="{B7228F22-070F-D842-B18D-71BDE51EFC83}"/>
              </a:ext>
            </a:extLst>
          </p:cNvPr>
          <p:cNvSpPr>
            <a:spLocks noGrp="1"/>
          </p:cNvSpPr>
          <p:nvPr>
            <p:ph type="pic" sz="quarter" idx="57" hasCustomPrompt="1"/>
          </p:nvPr>
        </p:nvSpPr>
        <p:spPr>
          <a:xfrm>
            <a:off x="7175973" y="1890000"/>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1" name="Espace réservé du texte 23">
            <a:extLst>
              <a:ext uri="{FF2B5EF4-FFF2-40B4-BE49-F238E27FC236}">
                <a16:creationId xmlns:a16="http://schemas.microsoft.com/office/drawing/2014/main" id="{BEE4FDC4-7ECC-6E4B-A0C1-1E062C4E2862}"/>
              </a:ext>
            </a:extLst>
          </p:cNvPr>
          <p:cNvSpPr>
            <a:spLocks noGrp="1"/>
          </p:cNvSpPr>
          <p:nvPr>
            <p:ph type="body" sz="quarter" idx="58" hasCustomPrompt="1"/>
          </p:nvPr>
        </p:nvSpPr>
        <p:spPr>
          <a:xfrm>
            <a:off x="8756592" y="2596431"/>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55" name="Espace réservé du texte 23">
            <a:extLst>
              <a:ext uri="{FF2B5EF4-FFF2-40B4-BE49-F238E27FC236}">
                <a16:creationId xmlns:a16="http://schemas.microsoft.com/office/drawing/2014/main" id="{B2939DBF-BD54-834E-B559-CB7CA2B9523F}"/>
              </a:ext>
            </a:extLst>
          </p:cNvPr>
          <p:cNvSpPr>
            <a:spLocks noGrp="1"/>
          </p:cNvSpPr>
          <p:nvPr>
            <p:ph type="body" sz="quarter" idx="59" hasCustomPrompt="1"/>
          </p:nvPr>
        </p:nvSpPr>
        <p:spPr>
          <a:xfrm>
            <a:off x="2421924" y="3780112"/>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59" name="Espace réservé pour une image  9">
            <a:extLst>
              <a:ext uri="{FF2B5EF4-FFF2-40B4-BE49-F238E27FC236}">
                <a16:creationId xmlns:a16="http://schemas.microsoft.com/office/drawing/2014/main" id="{31D9CC39-4568-B042-8C8B-AA00A753E21B}"/>
              </a:ext>
            </a:extLst>
          </p:cNvPr>
          <p:cNvSpPr>
            <a:spLocks noGrp="1"/>
          </p:cNvSpPr>
          <p:nvPr>
            <p:ph type="pic" sz="quarter" idx="60" hasCustomPrompt="1"/>
          </p:nvPr>
        </p:nvSpPr>
        <p:spPr>
          <a:xfrm>
            <a:off x="840222" y="3505681"/>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0" name="Espace réservé du texte 23">
            <a:extLst>
              <a:ext uri="{FF2B5EF4-FFF2-40B4-BE49-F238E27FC236}">
                <a16:creationId xmlns:a16="http://schemas.microsoft.com/office/drawing/2014/main" id="{A5AADD05-B9EA-0A47-9C66-C33CEBF2A8F3}"/>
              </a:ext>
            </a:extLst>
          </p:cNvPr>
          <p:cNvSpPr>
            <a:spLocks noGrp="1"/>
          </p:cNvSpPr>
          <p:nvPr>
            <p:ph type="body" sz="quarter" idx="61" hasCustomPrompt="1"/>
          </p:nvPr>
        </p:nvSpPr>
        <p:spPr>
          <a:xfrm>
            <a:off x="2420841" y="4212112"/>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1" name="Espace réservé du texte 23">
            <a:extLst>
              <a:ext uri="{FF2B5EF4-FFF2-40B4-BE49-F238E27FC236}">
                <a16:creationId xmlns:a16="http://schemas.microsoft.com/office/drawing/2014/main" id="{0F6F33D4-598D-1945-BA44-A22B75D2AA66}"/>
              </a:ext>
            </a:extLst>
          </p:cNvPr>
          <p:cNvSpPr>
            <a:spLocks noGrp="1"/>
          </p:cNvSpPr>
          <p:nvPr>
            <p:ph type="body" sz="quarter" idx="62" hasCustomPrompt="1"/>
          </p:nvPr>
        </p:nvSpPr>
        <p:spPr>
          <a:xfrm>
            <a:off x="2421924" y="5400224"/>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2" name="Espace réservé pour une image  9">
            <a:extLst>
              <a:ext uri="{FF2B5EF4-FFF2-40B4-BE49-F238E27FC236}">
                <a16:creationId xmlns:a16="http://schemas.microsoft.com/office/drawing/2014/main" id="{F976246F-DF68-1044-9E2F-69E73C94F9CE}"/>
              </a:ext>
            </a:extLst>
          </p:cNvPr>
          <p:cNvSpPr>
            <a:spLocks noGrp="1"/>
          </p:cNvSpPr>
          <p:nvPr>
            <p:ph type="pic" sz="quarter" idx="63" hasCustomPrompt="1"/>
          </p:nvPr>
        </p:nvSpPr>
        <p:spPr>
          <a:xfrm>
            <a:off x="840222" y="512579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3" name="Espace réservé du texte 23">
            <a:extLst>
              <a:ext uri="{FF2B5EF4-FFF2-40B4-BE49-F238E27FC236}">
                <a16:creationId xmlns:a16="http://schemas.microsoft.com/office/drawing/2014/main" id="{842C7C50-9AB7-7949-B9C2-54A1C519AFC2}"/>
              </a:ext>
            </a:extLst>
          </p:cNvPr>
          <p:cNvSpPr>
            <a:spLocks noGrp="1"/>
          </p:cNvSpPr>
          <p:nvPr>
            <p:ph type="body" sz="quarter" idx="64" hasCustomPrompt="1"/>
          </p:nvPr>
        </p:nvSpPr>
        <p:spPr>
          <a:xfrm>
            <a:off x="2420841" y="5832224"/>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4" name="Espace réservé du texte 23">
            <a:extLst>
              <a:ext uri="{FF2B5EF4-FFF2-40B4-BE49-F238E27FC236}">
                <a16:creationId xmlns:a16="http://schemas.microsoft.com/office/drawing/2014/main" id="{89102529-6214-BF47-BDC5-98FBF9DE0E3A}"/>
              </a:ext>
            </a:extLst>
          </p:cNvPr>
          <p:cNvSpPr>
            <a:spLocks noGrp="1"/>
          </p:cNvSpPr>
          <p:nvPr>
            <p:ph type="body" sz="quarter" idx="65" hasCustomPrompt="1"/>
          </p:nvPr>
        </p:nvSpPr>
        <p:spPr>
          <a:xfrm>
            <a:off x="8753857" y="3780112"/>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5" name="Espace réservé pour une image  9">
            <a:extLst>
              <a:ext uri="{FF2B5EF4-FFF2-40B4-BE49-F238E27FC236}">
                <a16:creationId xmlns:a16="http://schemas.microsoft.com/office/drawing/2014/main" id="{E5FCB513-2C4F-EA43-B93E-C318E82E7A83}"/>
              </a:ext>
            </a:extLst>
          </p:cNvPr>
          <p:cNvSpPr>
            <a:spLocks noGrp="1"/>
          </p:cNvSpPr>
          <p:nvPr>
            <p:ph type="pic" sz="quarter" idx="66" hasCustomPrompt="1"/>
          </p:nvPr>
        </p:nvSpPr>
        <p:spPr>
          <a:xfrm>
            <a:off x="7172155" y="3505681"/>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6" name="Espace réservé du texte 23">
            <a:extLst>
              <a:ext uri="{FF2B5EF4-FFF2-40B4-BE49-F238E27FC236}">
                <a16:creationId xmlns:a16="http://schemas.microsoft.com/office/drawing/2014/main" id="{83876AE8-925F-FE4C-8815-C2559BC7605A}"/>
              </a:ext>
            </a:extLst>
          </p:cNvPr>
          <p:cNvSpPr>
            <a:spLocks noGrp="1"/>
          </p:cNvSpPr>
          <p:nvPr>
            <p:ph type="body" sz="quarter" idx="67" hasCustomPrompt="1"/>
          </p:nvPr>
        </p:nvSpPr>
        <p:spPr>
          <a:xfrm>
            <a:off x="8752774" y="4212112"/>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7" name="Espace réservé du texte 23">
            <a:extLst>
              <a:ext uri="{FF2B5EF4-FFF2-40B4-BE49-F238E27FC236}">
                <a16:creationId xmlns:a16="http://schemas.microsoft.com/office/drawing/2014/main" id="{81DCE89B-83C1-C243-869A-BE6B480A33B5}"/>
              </a:ext>
            </a:extLst>
          </p:cNvPr>
          <p:cNvSpPr>
            <a:spLocks noGrp="1"/>
          </p:cNvSpPr>
          <p:nvPr>
            <p:ph type="body" sz="quarter" idx="68" hasCustomPrompt="1"/>
          </p:nvPr>
        </p:nvSpPr>
        <p:spPr>
          <a:xfrm>
            <a:off x="8752773" y="5395793"/>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8" name="Espace réservé pour une image  9">
            <a:extLst>
              <a:ext uri="{FF2B5EF4-FFF2-40B4-BE49-F238E27FC236}">
                <a16:creationId xmlns:a16="http://schemas.microsoft.com/office/drawing/2014/main" id="{5CEADEF7-1D24-DA49-8892-F0744A3AC310}"/>
              </a:ext>
            </a:extLst>
          </p:cNvPr>
          <p:cNvSpPr>
            <a:spLocks noGrp="1"/>
          </p:cNvSpPr>
          <p:nvPr>
            <p:ph type="pic" sz="quarter" idx="69" hasCustomPrompt="1"/>
          </p:nvPr>
        </p:nvSpPr>
        <p:spPr>
          <a:xfrm>
            <a:off x="7171071" y="5121362"/>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9" name="Espace réservé du texte 23">
            <a:extLst>
              <a:ext uri="{FF2B5EF4-FFF2-40B4-BE49-F238E27FC236}">
                <a16:creationId xmlns:a16="http://schemas.microsoft.com/office/drawing/2014/main" id="{5695CBC1-3088-0D42-A7AA-E5D454C8BECC}"/>
              </a:ext>
            </a:extLst>
          </p:cNvPr>
          <p:cNvSpPr>
            <a:spLocks noGrp="1"/>
          </p:cNvSpPr>
          <p:nvPr>
            <p:ph type="body" sz="quarter" idx="70" hasCustomPrompt="1"/>
          </p:nvPr>
        </p:nvSpPr>
        <p:spPr>
          <a:xfrm>
            <a:off x="8751690" y="5827793"/>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cxnSp>
        <p:nvCxnSpPr>
          <p:cNvPr id="2" name="Connecteur droit 1">
            <a:extLst>
              <a:ext uri="{FF2B5EF4-FFF2-40B4-BE49-F238E27FC236}">
                <a16:creationId xmlns:a16="http://schemas.microsoft.com/office/drawing/2014/main" id="{3C03BF7E-DE49-9309-8A2F-74DC22530407}"/>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928326B6-D023-C41B-EB0F-A79825B52CC3}"/>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8" name="Connecteur droit 7">
            <a:extLst>
              <a:ext uri="{FF2B5EF4-FFF2-40B4-BE49-F238E27FC236}">
                <a16:creationId xmlns:a16="http://schemas.microsoft.com/office/drawing/2014/main" id="{7206A656-B29A-9D14-B6F3-C0D1E5BAC662}"/>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AF8750E3-21F6-F8D2-723D-12516E7D20F1}"/>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260082501"/>
      </p:ext>
    </p:extLst>
  </p:cSld>
  <p:clrMapOvr>
    <a:masterClrMapping/>
  </p:clrMapOvr>
  <p:extLst>
    <p:ext uri="{DCECCB84-F9BA-43D5-87BE-67443E8EF086}">
      <p15:sldGuideLst xmlns:p15="http://schemas.microsoft.com/office/powerpoint/2012/main">
        <p15:guide id="1" orient="horz" pos="1247" userDrawn="1">
          <p15:clr>
            <a:srgbClr val="FBAE40"/>
          </p15:clr>
        </p15:guide>
        <p15:guide id="2" orient="horz" pos="4195" userDrawn="1">
          <p15:clr>
            <a:srgbClr val="547EBF"/>
          </p15:clr>
        </p15:guide>
        <p15:guide id="3" pos="1383" userDrawn="1">
          <p15:clr>
            <a:srgbClr val="FBAE40"/>
          </p15:clr>
        </p15:guide>
        <p15:guide id="4" pos="1525" userDrawn="1">
          <p15:clr>
            <a:srgbClr val="FBAE40"/>
          </p15:clr>
        </p15:guide>
        <p15:guide id="5" pos="3948" userDrawn="1">
          <p15:clr>
            <a:srgbClr val="FBAE40"/>
          </p15:clr>
        </p15:guide>
        <p15:guide id="6" pos="4518" userDrawn="1">
          <p15:clr>
            <a:srgbClr val="FBAE40"/>
          </p15:clr>
        </p15:guide>
        <p15:guide id="7" orient="horz" pos="1927" userDrawn="1">
          <p15:clr>
            <a:srgbClr val="FBAE40"/>
          </p15:clr>
        </p15:guide>
        <p15:guide id="8" pos="5516" userDrawn="1">
          <p15:clr>
            <a:srgbClr val="FBAE40"/>
          </p15:clr>
        </p15:guide>
        <p15:guide id="9" pos="5374" userDrawn="1">
          <p15:clr>
            <a:srgbClr val="FBAE40"/>
          </p15:clr>
        </p15:guide>
        <p15:guide id="10" orient="horz" pos="2268" userDrawn="1">
          <p15:clr>
            <a:srgbClr val="FBAE40"/>
          </p15:clr>
        </p15:guide>
        <p15:guide id="11" orient="horz" pos="3288" userDrawn="1">
          <p15:clr>
            <a:srgbClr val="FBAE40"/>
          </p15:clr>
        </p15:guide>
        <p15:guide id="12" orient="horz" pos="2948" userDrawn="1">
          <p15:clr>
            <a:srgbClr val="FBAE40"/>
          </p15:clr>
        </p15:guide>
        <p15:guide id="13" orient="horz" pos="396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miere_de_Couv_bis">
    <p:spTree>
      <p:nvGrpSpPr>
        <p:cNvPr id="1" name=""/>
        <p:cNvGrpSpPr/>
        <p:nvPr/>
      </p:nvGrpSpPr>
      <p:grpSpPr>
        <a:xfrm>
          <a:off x="0" y="0"/>
          <a:ext cx="0" cy="0"/>
          <a:chOff x="0" y="0"/>
          <a:chExt cx="0" cy="0"/>
        </a:xfrm>
      </p:grpSpPr>
      <p:sp>
        <p:nvSpPr>
          <p:cNvPr id="22" name="Parallélogramme 21">
            <a:extLst>
              <a:ext uri="{FF2B5EF4-FFF2-40B4-BE49-F238E27FC236}">
                <a16:creationId xmlns:a16="http://schemas.microsoft.com/office/drawing/2014/main" id="{B9CC1096-8C05-9B11-E501-B9252BA171B1}"/>
              </a:ext>
            </a:extLst>
          </p:cNvPr>
          <p:cNvSpPr/>
          <p:nvPr userDrawn="1"/>
        </p:nvSpPr>
        <p:spPr>
          <a:xfrm>
            <a:off x="1238485" y="3842689"/>
            <a:ext cx="6707689" cy="1410703"/>
          </a:xfrm>
          <a:prstGeom prst="parallelogram">
            <a:avLst/>
          </a:prstGeom>
          <a:solidFill>
            <a:srgbClr val="0E7C8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13">
            <a:extLst>
              <a:ext uri="{FF2B5EF4-FFF2-40B4-BE49-F238E27FC236}">
                <a16:creationId xmlns:a16="http://schemas.microsoft.com/office/drawing/2014/main" id="{2FA582AC-5AC9-C643-BFE9-D2C9C11C3CB8}"/>
              </a:ext>
            </a:extLst>
          </p:cNvPr>
          <p:cNvSpPr>
            <a:spLocks noGrp="1"/>
          </p:cNvSpPr>
          <p:nvPr>
            <p:ph type="body" sz="quarter" idx="11" hasCustomPrompt="1"/>
          </p:nvPr>
        </p:nvSpPr>
        <p:spPr>
          <a:xfrm>
            <a:off x="1720016" y="1223224"/>
            <a:ext cx="5623759" cy="1260000"/>
          </a:xfrm>
        </p:spPr>
        <p:txBody>
          <a:bodyPr anchor="b" anchorCtr="0">
            <a:noAutofit/>
          </a:bodyPr>
          <a:lstStyle>
            <a:lvl1pPr marL="0" indent="0" algn="ctr">
              <a:buFontTx/>
              <a:buNone/>
              <a:defRPr sz="3600" b="1" i="0" cap="none" spc="140" baseline="0">
                <a:solidFill>
                  <a:schemeClr val="accent2"/>
                </a:solidFill>
                <a:latin typeface="+mn-lt"/>
              </a:defRPr>
            </a:lvl1pPr>
          </a:lstStyle>
          <a:p>
            <a:pPr lvl="0"/>
            <a:r>
              <a:rPr lang="fr-FR" dirty="0"/>
              <a:t>Titre de la présentation</a:t>
            </a:r>
          </a:p>
        </p:txBody>
      </p:sp>
      <p:sp>
        <p:nvSpPr>
          <p:cNvPr id="16" name="Espace réservé du texte 13">
            <a:extLst>
              <a:ext uri="{FF2B5EF4-FFF2-40B4-BE49-F238E27FC236}">
                <a16:creationId xmlns:a16="http://schemas.microsoft.com/office/drawing/2014/main" id="{AAC737E3-0E31-E149-B5C5-D5305831FE9C}"/>
              </a:ext>
            </a:extLst>
          </p:cNvPr>
          <p:cNvSpPr>
            <a:spLocks noGrp="1"/>
          </p:cNvSpPr>
          <p:nvPr>
            <p:ph type="body" sz="quarter" idx="12" hasCustomPrompt="1"/>
          </p:nvPr>
        </p:nvSpPr>
        <p:spPr>
          <a:xfrm>
            <a:off x="1720016" y="4043363"/>
            <a:ext cx="5623759" cy="1071562"/>
          </a:xfrm>
        </p:spPr>
        <p:txBody>
          <a:bodyPr anchor="ctr" anchorCtr="0">
            <a:noAutofit/>
          </a:bodyPr>
          <a:lstStyle>
            <a:lvl1pPr marL="0" indent="0" algn="ctr">
              <a:buFontTx/>
              <a:buNone/>
              <a:defRPr sz="3600" b="0" i="0" cap="all" spc="0" baseline="0">
                <a:solidFill>
                  <a:schemeClr val="bg1"/>
                </a:solidFill>
                <a:latin typeface="+mn-lt"/>
              </a:defRPr>
            </a:lvl1pPr>
          </a:lstStyle>
          <a:p>
            <a:pPr lvl="0"/>
            <a:r>
              <a:rPr lang="fr-FR" dirty="0"/>
              <a:t>Nom de la mission</a:t>
            </a:r>
          </a:p>
        </p:txBody>
      </p:sp>
      <p:pic>
        <p:nvPicPr>
          <p:cNvPr id="2" name="Image 1">
            <a:extLst>
              <a:ext uri="{FF2B5EF4-FFF2-40B4-BE49-F238E27FC236}">
                <a16:creationId xmlns:a16="http://schemas.microsoft.com/office/drawing/2014/main" id="{18A7B787-0255-2C13-F227-797CCD8CCD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48" r="88806" b="28100"/>
          <a:stretch/>
        </p:blipFill>
        <p:spPr>
          <a:xfrm>
            <a:off x="-455714" y="0"/>
            <a:ext cx="1694199" cy="6083561"/>
          </a:xfrm>
          <a:prstGeom prst="rect">
            <a:avLst/>
          </a:prstGeom>
        </p:spPr>
      </p:pic>
      <p:pic>
        <p:nvPicPr>
          <p:cNvPr id="6" name="Image 5" descr="Une image contenant Police, Graphique, capture d’écran, graphisme&#10;&#10;Description générée automatiquement">
            <a:extLst>
              <a:ext uri="{FF2B5EF4-FFF2-40B4-BE49-F238E27FC236}">
                <a16:creationId xmlns:a16="http://schemas.microsoft.com/office/drawing/2014/main" id="{C329BC59-0074-DCB4-0252-753FAE7308D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266747" y="6504927"/>
            <a:ext cx="1316266" cy="442755"/>
          </a:xfrm>
          <a:prstGeom prst="rect">
            <a:avLst/>
          </a:prstGeom>
        </p:spPr>
      </p:pic>
      <p:sp>
        <p:nvSpPr>
          <p:cNvPr id="21" name="Espace réservé pour une image  20">
            <a:extLst>
              <a:ext uri="{FF2B5EF4-FFF2-40B4-BE49-F238E27FC236}">
                <a16:creationId xmlns:a16="http://schemas.microsoft.com/office/drawing/2014/main" id="{5632264E-A61D-0016-54A2-3A05BBE1C89A}"/>
              </a:ext>
            </a:extLst>
          </p:cNvPr>
          <p:cNvSpPr>
            <a:spLocks noGrp="1"/>
          </p:cNvSpPr>
          <p:nvPr>
            <p:ph type="pic" sz="quarter" idx="16"/>
          </p:nvPr>
        </p:nvSpPr>
        <p:spPr>
          <a:xfrm>
            <a:off x="8086313" y="734184"/>
            <a:ext cx="5075238" cy="6191250"/>
          </a:xfrm>
        </p:spPr>
        <p:txBody>
          <a:bodyPr/>
          <a:lstStyle/>
          <a:p>
            <a:r>
              <a:rPr lang="fr-FR"/>
              <a:t>Cliquez sur l'icône pour ajouter une image</a:t>
            </a:r>
          </a:p>
        </p:txBody>
      </p:sp>
      <p:sp>
        <p:nvSpPr>
          <p:cNvPr id="26" name="Espace réservé du texte 25">
            <a:extLst>
              <a:ext uri="{FF2B5EF4-FFF2-40B4-BE49-F238E27FC236}">
                <a16:creationId xmlns:a16="http://schemas.microsoft.com/office/drawing/2014/main" id="{C832D179-ABB6-147C-1E28-1A5ADA612174}"/>
              </a:ext>
            </a:extLst>
          </p:cNvPr>
          <p:cNvSpPr>
            <a:spLocks noGrp="1"/>
          </p:cNvSpPr>
          <p:nvPr>
            <p:ph type="body" sz="quarter" idx="17" hasCustomPrompt="1"/>
          </p:nvPr>
        </p:nvSpPr>
        <p:spPr>
          <a:xfrm>
            <a:off x="2032000" y="2830513"/>
            <a:ext cx="4848225" cy="522287"/>
          </a:xfrm>
        </p:spPr>
        <p:txBody>
          <a:bodyPr anchor="ctr">
            <a:normAutofit/>
          </a:bodyPr>
          <a:lstStyle>
            <a:lvl1pPr marL="0" indent="0" algn="ctr">
              <a:buNone/>
              <a:defRPr sz="1800" b="0"/>
            </a:lvl1pPr>
          </a:lstStyle>
          <a:p>
            <a:pPr lvl="0"/>
            <a:r>
              <a:rPr lang="fr-FR" dirty="0"/>
              <a:t>date</a:t>
            </a:r>
          </a:p>
        </p:txBody>
      </p:sp>
    </p:spTree>
    <p:extLst>
      <p:ext uri="{BB962C8B-B14F-4D97-AF65-F5344CB8AC3E}">
        <p14:creationId xmlns:p14="http://schemas.microsoft.com/office/powerpoint/2010/main" val="3151227347"/>
      </p:ext>
    </p:extLst>
  </p:cSld>
  <p:clrMapOvr>
    <a:masterClrMapping/>
  </p:clrMapOvr>
  <p:extLst>
    <p:ext uri="{DCECCB84-F9BA-43D5-87BE-67443E8EF086}">
      <p15:sldGuideLst xmlns:p15="http://schemas.microsoft.com/office/powerpoint/2012/main">
        <p15:guide id="1" pos="4234" userDrawn="1">
          <p15:clr>
            <a:srgbClr val="FBAE40"/>
          </p15:clr>
        </p15:guide>
        <p15:guide id="2" orient="horz" pos="1360" userDrawn="1">
          <p15:clr>
            <a:srgbClr val="FBAE40"/>
          </p15:clr>
        </p15:guide>
        <p15:guide id="3" orient="horz" pos="1814" userDrawn="1">
          <p15:clr>
            <a:srgbClr val="FBAE40"/>
          </p15:clr>
        </p15:guide>
        <p15:guide id="4" orient="horz" pos="317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o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8756370" y="2339975"/>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a16="http://schemas.microsoft.com/office/drawing/2014/main" id="{B44A41F4-B71E-8348-9FC3-71DA77C62E8F}"/>
              </a:ext>
            </a:extLst>
          </p:cNvPr>
          <p:cNvSpPr>
            <a:spLocks noGrp="1" noChangeAspect="1"/>
          </p:cNvSpPr>
          <p:nvPr>
            <p:ph type="pic" sz="quarter" idx="57" hasCustomPrompt="1"/>
          </p:nvPr>
        </p:nvSpPr>
        <p:spPr>
          <a:xfrm>
            <a:off x="7173664" y="2339975"/>
            <a:ext cx="1131314"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6" name="Espace réservé pour une image  7">
            <a:extLst>
              <a:ext uri="{FF2B5EF4-FFF2-40B4-BE49-F238E27FC236}">
                <a16:creationId xmlns:a16="http://schemas.microsoft.com/office/drawing/2014/main" id="{1C780D94-D313-104D-B67B-845CB184F578}"/>
              </a:ext>
            </a:extLst>
          </p:cNvPr>
          <p:cNvSpPr>
            <a:spLocks noGrp="1" noChangeAspect="1"/>
          </p:cNvSpPr>
          <p:nvPr>
            <p:ph type="pic" sz="quarter" idx="60" hasCustomPrompt="1"/>
          </p:nvPr>
        </p:nvSpPr>
        <p:spPr>
          <a:xfrm>
            <a:off x="7175458" y="3779975"/>
            <a:ext cx="1131314"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61" name="Espace réservé pour une image  7">
            <a:extLst>
              <a:ext uri="{FF2B5EF4-FFF2-40B4-BE49-F238E27FC236}">
                <a16:creationId xmlns:a16="http://schemas.microsoft.com/office/drawing/2014/main" id="{93989719-1E67-B141-ACB3-27691257302E}"/>
              </a:ext>
            </a:extLst>
          </p:cNvPr>
          <p:cNvSpPr>
            <a:spLocks noGrp="1" noChangeAspect="1"/>
          </p:cNvSpPr>
          <p:nvPr>
            <p:ph type="pic" sz="quarter" idx="63" hasCustomPrompt="1"/>
          </p:nvPr>
        </p:nvSpPr>
        <p:spPr>
          <a:xfrm>
            <a:off x="7171871" y="5229361"/>
            <a:ext cx="1131314"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a16="http://schemas.microsoft.com/office/drawing/2014/main" id="{8266E485-0844-AF4A-9B7C-B2D0BC35C232}"/>
              </a:ext>
            </a:extLst>
          </p:cNvPr>
          <p:cNvSpPr>
            <a:spLocks noGrp="1"/>
          </p:cNvSpPr>
          <p:nvPr>
            <p:ph sz="quarter" idx="64" hasCustomPrompt="1"/>
          </p:nvPr>
        </p:nvSpPr>
        <p:spPr>
          <a:xfrm>
            <a:off x="838115" y="1980000"/>
            <a:ext cx="5429789" cy="4500000"/>
          </a:xfrm>
          <a:prstGeom prst="rect">
            <a:avLst/>
          </a:prstGeom>
          <a:solidFill>
            <a:schemeClr val="bg1">
              <a:lumMod val="85000"/>
            </a:schemeClr>
          </a:solidFill>
        </p:spPr>
        <p:txBody>
          <a:bodyPr anchor="ctr" anchorCtr="0">
            <a:noAutofit/>
          </a:bodyPr>
          <a:lstStyle>
            <a:lvl1pPr marL="0" indent="0" algn="ctr">
              <a:buFontTx/>
              <a:buNone/>
              <a:defRPr sz="1400"/>
            </a:lvl1pPr>
          </a:lstStyle>
          <a:p>
            <a:pPr lvl="0"/>
            <a:r>
              <a:rPr lang="fr-FR" dirty="0"/>
              <a:t>Cliquez pour insérer un graphique ou un visuel</a:t>
            </a:r>
          </a:p>
        </p:txBody>
      </p:sp>
      <p:sp>
        <p:nvSpPr>
          <p:cNvPr id="19" name="Espace réservé du texte 10">
            <a:extLst>
              <a:ext uri="{FF2B5EF4-FFF2-40B4-BE49-F238E27FC236}">
                <a16:creationId xmlns:a16="http://schemas.microsoft.com/office/drawing/2014/main" id="{FFAC0F3A-B9B7-A144-9F27-516846D47333}"/>
              </a:ext>
            </a:extLst>
          </p:cNvPr>
          <p:cNvSpPr>
            <a:spLocks noGrp="1"/>
          </p:cNvSpPr>
          <p:nvPr>
            <p:ph type="body" sz="quarter" idx="18" hasCustomPrompt="1"/>
          </p:nvPr>
        </p:nvSpPr>
        <p:spPr>
          <a:xfrm>
            <a:off x="836120" y="6660450"/>
            <a:ext cx="5429789"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
        <p:nvSpPr>
          <p:cNvPr id="20" name="Espace réservé du texte 23">
            <a:extLst>
              <a:ext uri="{FF2B5EF4-FFF2-40B4-BE49-F238E27FC236}">
                <a16:creationId xmlns:a16="http://schemas.microsoft.com/office/drawing/2014/main" id="{403BBF66-39B9-0E4D-9756-74D7023653DD}"/>
              </a:ext>
            </a:extLst>
          </p:cNvPr>
          <p:cNvSpPr>
            <a:spLocks noGrp="1"/>
          </p:cNvSpPr>
          <p:nvPr>
            <p:ph type="body" sz="quarter" idx="65" hasCustomPrompt="1"/>
          </p:nvPr>
        </p:nvSpPr>
        <p:spPr>
          <a:xfrm>
            <a:off x="8757187" y="3779838"/>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
        <p:nvSpPr>
          <p:cNvPr id="21" name="Espace réservé du texte 23">
            <a:extLst>
              <a:ext uri="{FF2B5EF4-FFF2-40B4-BE49-F238E27FC236}">
                <a16:creationId xmlns:a16="http://schemas.microsoft.com/office/drawing/2014/main" id="{BB170199-C1F9-5340-B8F0-C7AB4EC7CD02}"/>
              </a:ext>
            </a:extLst>
          </p:cNvPr>
          <p:cNvSpPr>
            <a:spLocks noGrp="1"/>
          </p:cNvSpPr>
          <p:nvPr>
            <p:ph type="body" sz="quarter" idx="66" hasCustomPrompt="1"/>
          </p:nvPr>
        </p:nvSpPr>
        <p:spPr>
          <a:xfrm>
            <a:off x="8757187" y="5222987"/>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cxnSp>
        <p:nvCxnSpPr>
          <p:cNvPr id="2" name="Connecteur droit 1">
            <a:extLst>
              <a:ext uri="{FF2B5EF4-FFF2-40B4-BE49-F238E27FC236}">
                <a16:creationId xmlns:a16="http://schemas.microsoft.com/office/drawing/2014/main" id="{917A6DAF-7655-5FE6-3F2C-3B6D0294EA49}"/>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0794B866-0256-71A7-91EF-2D6D439D9EE1}"/>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1" name="Connecteur droit 10">
            <a:extLst>
              <a:ext uri="{FF2B5EF4-FFF2-40B4-BE49-F238E27FC236}">
                <a16:creationId xmlns:a16="http://schemas.microsoft.com/office/drawing/2014/main" id="{662B109C-4DB5-E80B-0E99-394D2903A691}"/>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1A8AAD19-06C6-47F0-9016-6EA15DD85CF7}"/>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565739463"/>
      </p:ext>
    </p:extLst>
  </p:cSld>
  <p:clrMapOvr>
    <a:masterClrMapping/>
  </p:clrMapOvr>
  <p:extLst>
    <p:ext uri="{DCECCB84-F9BA-43D5-87BE-67443E8EF086}">
      <p15:sldGuideLst xmlns:p15="http://schemas.microsoft.com/office/powerpoint/2012/main">
        <p15:guide id="1" orient="horz" pos="1474" userDrawn="1">
          <p15:clr>
            <a:srgbClr val="FBAE40"/>
          </p15:clr>
        </p15:guide>
        <p15:guide id="2" orient="horz" pos="4195" userDrawn="1">
          <p15:clr>
            <a:srgbClr val="547EBF"/>
          </p15:clr>
        </p15:guide>
        <p15:guide id="3" pos="3948" userDrawn="1">
          <p15:clr>
            <a:srgbClr val="FBAE40"/>
          </p15:clr>
        </p15:guide>
        <p15:guide id="5" pos="4518" userDrawn="1">
          <p15:clr>
            <a:srgbClr val="FBAE40"/>
          </p15:clr>
        </p15:guide>
        <p15:guide id="7" orient="horz" pos="2381" userDrawn="1">
          <p15:clr>
            <a:srgbClr val="FBAE40"/>
          </p15:clr>
        </p15:guide>
        <p15:guide id="8" pos="5516" userDrawn="1">
          <p15:clr>
            <a:srgbClr val="FBAE40"/>
          </p15:clr>
        </p15:guide>
        <p15:guide id="10" orient="horz" pos="3288" userDrawn="1">
          <p15:clr>
            <a:srgbClr val="FBAE40"/>
          </p15:clr>
        </p15:guide>
        <p15:guide id="11" orient="horz" pos="385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rgument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a16="http://schemas.microsoft.com/office/drawing/2014/main" id="{584167CC-0BAF-CD4E-BB15-E35AF9800C4E}"/>
              </a:ext>
            </a:extLst>
          </p:cNvPr>
          <p:cNvSpPr>
            <a:spLocks noGrp="1"/>
          </p:cNvSpPr>
          <p:nvPr>
            <p:ph type="body" sz="quarter" idx="74" hasCustomPrompt="1"/>
          </p:nvPr>
        </p:nvSpPr>
        <p:spPr>
          <a:xfrm>
            <a:off x="836120"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a16="http://schemas.microsoft.com/office/drawing/2014/main" id="{3C2A3005-357A-5A42-80B1-157D578EF38D}"/>
              </a:ext>
            </a:extLst>
          </p:cNvPr>
          <p:cNvSpPr>
            <a:spLocks noGrp="1" noChangeAspect="1"/>
          </p:cNvSpPr>
          <p:nvPr>
            <p:ph type="pic" sz="quarter" idx="76" hasCustomPrompt="1"/>
          </p:nvPr>
        </p:nvSpPr>
        <p:spPr>
          <a:xfrm>
            <a:off x="1514909" y="2339837"/>
            <a:ext cx="1810102"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a16="http://schemas.microsoft.com/office/drawing/2014/main" id="{A2D06F0C-5A41-EB4E-B29B-884AF07AF996}"/>
              </a:ext>
            </a:extLst>
          </p:cNvPr>
          <p:cNvSpPr>
            <a:spLocks noGrp="1" noChangeAspect="1"/>
          </p:cNvSpPr>
          <p:nvPr>
            <p:ph type="pic" sz="quarter" idx="82" hasCustomPrompt="1"/>
          </p:nvPr>
        </p:nvSpPr>
        <p:spPr>
          <a:xfrm>
            <a:off x="5814043" y="2339975"/>
            <a:ext cx="1810102"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a16="http://schemas.microsoft.com/office/drawing/2014/main" id="{30300D13-A1EC-AC47-96B9-5B9E7B8D18CC}"/>
              </a:ext>
            </a:extLst>
          </p:cNvPr>
          <p:cNvSpPr>
            <a:spLocks noGrp="1" noChangeAspect="1"/>
          </p:cNvSpPr>
          <p:nvPr>
            <p:ph type="pic" sz="quarter" idx="83" hasCustomPrompt="1"/>
          </p:nvPr>
        </p:nvSpPr>
        <p:spPr>
          <a:xfrm>
            <a:off x="10114764" y="2339837"/>
            <a:ext cx="1810102"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a16="http://schemas.microsoft.com/office/drawing/2014/main" id="{7BC58CB7-F5A0-B54C-A0D7-94C51C8CCA1E}"/>
              </a:ext>
            </a:extLst>
          </p:cNvPr>
          <p:cNvSpPr>
            <a:spLocks noGrp="1"/>
          </p:cNvSpPr>
          <p:nvPr>
            <p:ph type="body" sz="quarter" idx="84" hasCustomPrompt="1"/>
          </p:nvPr>
        </p:nvSpPr>
        <p:spPr>
          <a:xfrm>
            <a:off x="5135254"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a16="http://schemas.microsoft.com/office/drawing/2014/main" id="{35FFA01A-1D8D-DA46-8701-1EFE0B642BC2}"/>
              </a:ext>
            </a:extLst>
          </p:cNvPr>
          <p:cNvSpPr>
            <a:spLocks noGrp="1"/>
          </p:cNvSpPr>
          <p:nvPr>
            <p:ph type="body" sz="quarter" idx="85" hasCustomPrompt="1"/>
          </p:nvPr>
        </p:nvSpPr>
        <p:spPr>
          <a:xfrm>
            <a:off x="9434782"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n°3</a:t>
            </a:r>
          </a:p>
        </p:txBody>
      </p:sp>
      <p:cxnSp>
        <p:nvCxnSpPr>
          <p:cNvPr id="2" name="Connecteur droit 1">
            <a:extLst>
              <a:ext uri="{FF2B5EF4-FFF2-40B4-BE49-F238E27FC236}">
                <a16:creationId xmlns:a16="http://schemas.microsoft.com/office/drawing/2014/main" id="{E668E8B0-6980-E78B-521A-F44C9BC14CA7}"/>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B4907174-304F-F7FD-6CC2-1F0C8BD93AD4}"/>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0D91B16F-DCEF-BA75-E7DD-8C67AE52D96F}"/>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47B96099-97FF-F03F-7A0D-6952947B928F}"/>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770242256"/>
      </p:ext>
    </p:extLst>
  </p:cSld>
  <p:clrMapOvr>
    <a:masterClrMapping/>
  </p:clrMapOvr>
  <p:extLst>
    <p:ext uri="{DCECCB84-F9BA-43D5-87BE-67443E8EF086}">
      <p15:sldGuideLst xmlns:p15="http://schemas.microsoft.com/office/powerpoint/2012/main">
        <p15:guide id="1" orient="horz" pos="1474" userDrawn="1">
          <p15:clr>
            <a:srgbClr val="FBAE40"/>
          </p15:clr>
        </p15:guide>
        <p15:guide id="2" orient="horz" pos="4195" userDrawn="1">
          <p15:clr>
            <a:srgbClr val="547EBF"/>
          </p15:clr>
        </p15:guide>
        <p15:guide id="5" pos="2523" userDrawn="1">
          <p15:clr>
            <a:srgbClr val="FBAE40"/>
          </p15:clr>
        </p15:guide>
        <p15:guide id="7" orient="horz" pos="2381" userDrawn="1">
          <p15:clr>
            <a:srgbClr val="FBAE40"/>
          </p15:clr>
        </p15:guide>
        <p15:guide id="8" pos="3236" userDrawn="1">
          <p15:clr>
            <a:srgbClr val="FBAE40"/>
          </p15:clr>
        </p15:guide>
        <p15:guide id="10" orient="horz" pos="2721" userDrawn="1">
          <p15:clr>
            <a:srgbClr val="FBAE40"/>
          </p15:clr>
        </p15:guide>
        <p15:guide id="11" orient="horz" pos="3855" userDrawn="1">
          <p15:clr>
            <a:srgbClr val="FBAE40"/>
          </p15:clr>
        </p15:guide>
        <p15:guide id="12" pos="5230" userDrawn="1">
          <p15:clr>
            <a:srgbClr val="FBAE40"/>
          </p15:clr>
        </p15:guide>
        <p15:guide id="13" pos="594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os_8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a16="http://schemas.microsoft.com/office/drawing/2014/main" id="{B44A41F4-B71E-8348-9FC3-71DA77C62E8F}"/>
              </a:ext>
            </a:extLst>
          </p:cNvPr>
          <p:cNvSpPr>
            <a:spLocks noGrp="1" noChangeAspect="1"/>
          </p:cNvSpPr>
          <p:nvPr>
            <p:ph type="pic" sz="quarter" idx="57" hasCustomPrompt="1"/>
          </p:nvPr>
        </p:nvSpPr>
        <p:spPr>
          <a:xfrm>
            <a:off x="836120" y="2159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pour une image  7">
            <a:extLst>
              <a:ext uri="{FF2B5EF4-FFF2-40B4-BE49-F238E27FC236}">
                <a16:creationId xmlns:a16="http://schemas.microsoft.com/office/drawing/2014/main" id="{A722150A-DA36-1941-BF51-00936C8C2244}"/>
              </a:ext>
            </a:extLst>
          </p:cNvPr>
          <p:cNvSpPr>
            <a:spLocks noGrp="1" noChangeAspect="1"/>
          </p:cNvSpPr>
          <p:nvPr>
            <p:ph type="pic" sz="quarter" idx="70" hasCustomPrompt="1"/>
          </p:nvPr>
        </p:nvSpPr>
        <p:spPr>
          <a:xfrm>
            <a:off x="836120" y="3311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a16="http://schemas.microsoft.com/office/drawing/2014/main" id="{483F9CE9-76E4-4D45-BA88-41D96B965C55}"/>
              </a:ext>
            </a:extLst>
          </p:cNvPr>
          <p:cNvSpPr>
            <a:spLocks noGrp="1" noChangeAspect="1"/>
          </p:cNvSpPr>
          <p:nvPr>
            <p:ph type="pic" sz="quarter" idx="73" hasCustomPrompt="1"/>
          </p:nvPr>
        </p:nvSpPr>
        <p:spPr>
          <a:xfrm>
            <a:off x="836320" y="4463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0" name="Espace réservé pour une image  7">
            <a:extLst>
              <a:ext uri="{FF2B5EF4-FFF2-40B4-BE49-F238E27FC236}">
                <a16:creationId xmlns:a16="http://schemas.microsoft.com/office/drawing/2014/main" id="{3C2A3005-357A-5A42-80B1-157D578EF38D}"/>
              </a:ext>
            </a:extLst>
          </p:cNvPr>
          <p:cNvSpPr>
            <a:spLocks noGrp="1" noChangeAspect="1"/>
          </p:cNvSpPr>
          <p:nvPr>
            <p:ph type="pic" sz="quarter" idx="76" hasCustomPrompt="1"/>
          </p:nvPr>
        </p:nvSpPr>
        <p:spPr>
          <a:xfrm>
            <a:off x="837139" y="5615499"/>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3" name="Espace réservé pour une image  7">
            <a:extLst>
              <a:ext uri="{FF2B5EF4-FFF2-40B4-BE49-F238E27FC236}">
                <a16:creationId xmlns:a16="http://schemas.microsoft.com/office/drawing/2014/main" id="{A9A4F89C-CDCC-684C-AC36-3FAE4DC90503}"/>
              </a:ext>
            </a:extLst>
          </p:cNvPr>
          <p:cNvSpPr>
            <a:spLocks noGrp="1" noChangeAspect="1"/>
          </p:cNvSpPr>
          <p:nvPr>
            <p:ph type="pic" sz="quarter" idx="79" hasCustomPrompt="1"/>
          </p:nvPr>
        </p:nvSpPr>
        <p:spPr>
          <a:xfrm>
            <a:off x="7398794" y="2159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6" name="Espace réservé pour une image  7">
            <a:extLst>
              <a:ext uri="{FF2B5EF4-FFF2-40B4-BE49-F238E27FC236}">
                <a16:creationId xmlns:a16="http://schemas.microsoft.com/office/drawing/2014/main" id="{978487AD-25E4-9044-88E9-6E1EB69BC9E3}"/>
              </a:ext>
            </a:extLst>
          </p:cNvPr>
          <p:cNvSpPr>
            <a:spLocks noGrp="1" noChangeAspect="1"/>
          </p:cNvSpPr>
          <p:nvPr>
            <p:ph type="pic" sz="quarter" idx="82" hasCustomPrompt="1"/>
          </p:nvPr>
        </p:nvSpPr>
        <p:spPr>
          <a:xfrm>
            <a:off x="7398794" y="3311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0" name="Espace réservé pour une image  7">
            <a:extLst>
              <a:ext uri="{FF2B5EF4-FFF2-40B4-BE49-F238E27FC236}">
                <a16:creationId xmlns:a16="http://schemas.microsoft.com/office/drawing/2014/main" id="{C0FA5620-079A-854C-8DF9-B1D8B369C7D2}"/>
              </a:ext>
            </a:extLst>
          </p:cNvPr>
          <p:cNvSpPr>
            <a:spLocks noGrp="1" noChangeAspect="1"/>
          </p:cNvSpPr>
          <p:nvPr>
            <p:ph type="pic" sz="quarter" idx="85" hasCustomPrompt="1"/>
          </p:nvPr>
        </p:nvSpPr>
        <p:spPr>
          <a:xfrm>
            <a:off x="7398794" y="4463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3" name="Espace réservé pour une image  7">
            <a:extLst>
              <a:ext uri="{FF2B5EF4-FFF2-40B4-BE49-F238E27FC236}">
                <a16:creationId xmlns:a16="http://schemas.microsoft.com/office/drawing/2014/main" id="{AADEDCCD-DAC5-C34C-AF3F-CCB3873157DA}"/>
              </a:ext>
            </a:extLst>
          </p:cNvPr>
          <p:cNvSpPr>
            <a:spLocks noGrp="1" noChangeAspect="1"/>
          </p:cNvSpPr>
          <p:nvPr>
            <p:ph type="pic" sz="quarter" idx="88" hasCustomPrompt="1"/>
          </p:nvPr>
        </p:nvSpPr>
        <p:spPr>
          <a:xfrm>
            <a:off x="7398794" y="5615499"/>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4" name="Espace réservé du texte 23">
            <a:extLst>
              <a:ext uri="{FF2B5EF4-FFF2-40B4-BE49-F238E27FC236}">
                <a16:creationId xmlns:a16="http://schemas.microsoft.com/office/drawing/2014/main" id="{0D668A8B-E704-0E4D-850F-7BB8F6666580}"/>
              </a:ext>
            </a:extLst>
          </p:cNvPr>
          <p:cNvSpPr>
            <a:spLocks noGrp="1"/>
          </p:cNvSpPr>
          <p:nvPr>
            <p:ph type="body" sz="quarter" idx="97" hasCustomPrompt="1"/>
          </p:nvPr>
        </p:nvSpPr>
        <p:spPr>
          <a:xfrm>
            <a:off x="2284863" y="2159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5" name="Espace réservé du texte 23">
            <a:extLst>
              <a:ext uri="{FF2B5EF4-FFF2-40B4-BE49-F238E27FC236}">
                <a16:creationId xmlns:a16="http://schemas.microsoft.com/office/drawing/2014/main" id="{F422402D-375A-3445-AEC0-69E3544D4084}"/>
              </a:ext>
            </a:extLst>
          </p:cNvPr>
          <p:cNvSpPr>
            <a:spLocks noGrp="1"/>
          </p:cNvSpPr>
          <p:nvPr>
            <p:ph type="body" sz="quarter" idx="98" hasCustomPrompt="1"/>
          </p:nvPr>
        </p:nvSpPr>
        <p:spPr>
          <a:xfrm>
            <a:off x="2284861" y="3311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6" name="Espace réservé du texte 23">
            <a:extLst>
              <a:ext uri="{FF2B5EF4-FFF2-40B4-BE49-F238E27FC236}">
                <a16:creationId xmlns:a16="http://schemas.microsoft.com/office/drawing/2014/main" id="{28F87600-38AC-A743-B441-E28D460249D8}"/>
              </a:ext>
            </a:extLst>
          </p:cNvPr>
          <p:cNvSpPr>
            <a:spLocks noGrp="1"/>
          </p:cNvSpPr>
          <p:nvPr>
            <p:ph type="body" sz="quarter" idx="99" hasCustomPrompt="1"/>
          </p:nvPr>
        </p:nvSpPr>
        <p:spPr>
          <a:xfrm>
            <a:off x="2284863" y="446405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7" name="Espace réservé du texte 23">
            <a:extLst>
              <a:ext uri="{FF2B5EF4-FFF2-40B4-BE49-F238E27FC236}">
                <a16:creationId xmlns:a16="http://schemas.microsoft.com/office/drawing/2014/main" id="{1FF2FA1D-DA1D-094E-B187-7C3037689F78}"/>
              </a:ext>
            </a:extLst>
          </p:cNvPr>
          <p:cNvSpPr>
            <a:spLocks noGrp="1"/>
          </p:cNvSpPr>
          <p:nvPr>
            <p:ph type="body" sz="quarter" idx="100" hasCustomPrompt="1"/>
          </p:nvPr>
        </p:nvSpPr>
        <p:spPr>
          <a:xfrm>
            <a:off x="2284863" y="561119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8" name="Espace réservé du texte 23">
            <a:extLst>
              <a:ext uri="{FF2B5EF4-FFF2-40B4-BE49-F238E27FC236}">
                <a16:creationId xmlns:a16="http://schemas.microsoft.com/office/drawing/2014/main" id="{17CEF528-05C6-FF4E-B07F-570C72879CF3}"/>
              </a:ext>
            </a:extLst>
          </p:cNvPr>
          <p:cNvSpPr>
            <a:spLocks noGrp="1"/>
          </p:cNvSpPr>
          <p:nvPr>
            <p:ph type="body" sz="quarter" idx="101" hasCustomPrompt="1"/>
          </p:nvPr>
        </p:nvSpPr>
        <p:spPr>
          <a:xfrm>
            <a:off x="8848101" y="2157351"/>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9" name="Espace réservé du texte 23">
            <a:extLst>
              <a:ext uri="{FF2B5EF4-FFF2-40B4-BE49-F238E27FC236}">
                <a16:creationId xmlns:a16="http://schemas.microsoft.com/office/drawing/2014/main" id="{5C9854C3-56F9-8C4A-B858-3119B27E0800}"/>
              </a:ext>
            </a:extLst>
          </p:cNvPr>
          <p:cNvSpPr>
            <a:spLocks noGrp="1"/>
          </p:cNvSpPr>
          <p:nvPr>
            <p:ph type="body" sz="quarter" idx="102" hasCustomPrompt="1"/>
          </p:nvPr>
        </p:nvSpPr>
        <p:spPr>
          <a:xfrm>
            <a:off x="8848101" y="3311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0" name="Espace réservé du texte 23">
            <a:extLst>
              <a:ext uri="{FF2B5EF4-FFF2-40B4-BE49-F238E27FC236}">
                <a16:creationId xmlns:a16="http://schemas.microsoft.com/office/drawing/2014/main" id="{32BF63C4-6405-0C41-AC6C-5152ECA6017D}"/>
              </a:ext>
            </a:extLst>
          </p:cNvPr>
          <p:cNvSpPr>
            <a:spLocks noGrp="1"/>
          </p:cNvSpPr>
          <p:nvPr>
            <p:ph type="body" sz="quarter" idx="103" hasCustomPrompt="1"/>
          </p:nvPr>
        </p:nvSpPr>
        <p:spPr>
          <a:xfrm>
            <a:off x="8846107" y="4463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1" name="Espace réservé du texte 23">
            <a:extLst>
              <a:ext uri="{FF2B5EF4-FFF2-40B4-BE49-F238E27FC236}">
                <a16:creationId xmlns:a16="http://schemas.microsoft.com/office/drawing/2014/main" id="{0B5B4489-4588-9A40-92C8-60697DD20E7B}"/>
              </a:ext>
            </a:extLst>
          </p:cNvPr>
          <p:cNvSpPr>
            <a:spLocks noGrp="1"/>
          </p:cNvSpPr>
          <p:nvPr>
            <p:ph type="body" sz="quarter" idx="104" hasCustomPrompt="1"/>
          </p:nvPr>
        </p:nvSpPr>
        <p:spPr>
          <a:xfrm>
            <a:off x="8846105" y="561119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cxnSp>
        <p:nvCxnSpPr>
          <p:cNvPr id="2" name="Connecteur droit 1">
            <a:extLst>
              <a:ext uri="{FF2B5EF4-FFF2-40B4-BE49-F238E27FC236}">
                <a16:creationId xmlns:a16="http://schemas.microsoft.com/office/drawing/2014/main" id="{8749456E-37D4-721B-C962-8CF580CCBE49}"/>
              </a:ext>
            </a:extLst>
          </p:cNvPr>
          <p:cNvCxnSpPr>
            <a:cxnSpLocks/>
          </p:cNvCxnSpPr>
          <p:nvPr userDrawn="1"/>
        </p:nvCxnSpPr>
        <p:spPr>
          <a:xfrm>
            <a:off x="0" y="1088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53E69DE5-BA4E-6615-3719-3B9FE8411A40}"/>
              </a:ext>
            </a:extLst>
          </p:cNvPr>
          <p:cNvSpPr>
            <a:spLocks noChangeAspect="1"/>
          </p:cNvSpPr>
          <p:nvPr userDrawn="1"/>
        </p:nvSpPr>
        <p:spPr>
          <a:xfrm>
            <a:off x="12783848" y="10435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7" name="Connecteur droit 6">
            <a:extLst>
              <a:ext uri="{FF2B5EF4-FFF2-40B4-BE49-F238E27FC236}">
                <a16:creationId xmlns:a16="http://schemas.microsoft.com/office/drawing/2014/main" id="{514E7B8C-9C6C-95FD-1953-C9509DC34623}"/>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DB9662ED-B86E-D785-5D67-DCE0D51C50EC}"/>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801686379"/>
      </p:ext>
    </p:extLst>
  </p:cSld>
  <p:clrMapOvr>
    <a:masterClrMapping/>
  </p:clrMapOvr>
  <p:extLst>
    <p:ext uri="{DCECCB84-F9BA-43D5-87BE-67443E8EF086}">
      <p15:sldGuideLst xmlns:p15="http://schemas.microsoft.com/office/powerpoint/2012/main">
        <p15:guide id="1" orient="horz" pos="1360" userDrawn="1">
          <p15:clr>
            <a:srgbClr val="FBAE40"/>
          </p15:clr>
        </p15:guide>
        <p15:guide id="2" orient="horz" pos="4195" userDrawn="1">
          <p15:clr>
            <a:srgbClr val="547EBF"/>
          </p15:clr>
        </p15:guide>
        <p15:guide id="5" pos="3805" userDrawn="1">
          <p15:clr>
            <a:srgbClr val="FBAE40"/>
          </p15:clr>
        </p15:guide>
        <p15:guide id="7" orient="horz" pos="2086" userDrawn="1">
          <p15:clr>
            <a:srgbClr val="FBAE40"/>
          </p15:clr>
        </p15:guide>
        <p15:guide id="8" pos="4661" userDrawn="1">
          <p15:clr>
            <a:srgbClr val="FBAE40"/>
          </p15:clr>
        </p15:guide>
        <p15:guide id="10" orient="horz" pos="2812" userDrawn="1">
          <p15:clr>
            <a:srgbClr val="FBAE40"/>
          </p15:clr>
        </p15:guide>
        <p15:guide id="11" orient="horz" pos="3538" userDrawn="1">
          <p15:clr>
            <a:srgbClr val="FBAE40"/>
          </p15:clr>
        </p15:guide>
        <p15:guide id="12" pos="1439" userDrawn="1">
          <p15:clr>
            <a:srgbClr val="FBAE40"/>
          </p15:clr>
        </p15:guide>
        <p15:guide id="13" pos="557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tercalaire_Section">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1DC5C-043D-FEBA-49D2-4130D0EFB3B8}"/>
              </a:ext>
            </a:extLst>
          </p:cNvPr>
          <p:cNvSpPr>
            <a:spLocks noGrp="1"/>
          </p:cNvSpPr>
          <p:nvPr>
            <p:ph type="title"/>
          </p:nvPr>
        </p:nvSpPr>
        <p:spPr>
          <a:xfrm>
            <a:off x="2237001" y="1617687"/>
            <a:ext cx="10286778" cy="1939434"/>
          </a:xfrm>
        </p:spPr>
        <p:txBody>
          <a:bodyPr anchor="ctr"/>
          <a:lstStyle>
            <a:lvl1pPr>
              <a:defRPr sz="6000" b="1" i="0" spc="140" baseline="0">
                <a:solidFill>
                  <a:schemeClr val="bg1"/>
                </a:solidFill>
              </a:defRPr>
            </a:lvl1pPr>
          </a:lstStyle>
          <a:p>
            <a:r>
              <a:rPr lang="fr-FR"/>
              <a:t>Modifiez le style du titre</a:t>
            </a:r>
            <a:endParaRPr lang="fr-FR" dirty="0"/>
          </a:p>
        </p:txBody>
      </p:sp>
      <p:sp>
        <p:nvSpPr>
          <p:cNvPr id="3" name="Espace réservé du numéro de diapositive 2">
            <a:extLst>
              <a:ext uri="{FF2B5EF4-FFF2-40B4-BE49-F238E27FC236}">
                <a16:creationId xmlns:a16="http://schemas.microsoft.com/office/drawing/2014/main" id="{00B28522-313C-D1E6-86A7-94A515705CBF}"/>
              </a:ext>
            </a:extLst>
          </p:cNvPr>
          <p:cNvSpPr>
            <a:spLocks noGrp="1"/>
          </p:cNvSpPr>
          <p:nvPr>
            <p:ph type="sldNum" sz="quarter" idx="10"/>
          </p:nvPr>
        </p:nvSpPr>
        <p:spPr/>
        <p:txBody>
          <a:bodyPr/>
          <a:lstStyle/>
          <a:p>
            <a:fld id="{AF6E9375-5E9E-494D-987E-AF7A01FCEFC5}" type="slidenum">
              <a:rPr lang="fr-FR" smtClean="0"/>
              <a:pPr/>
              <a:t>‹N°›</a:t>
            </a:fld>
            <a:endParaRPr lang="fr-FR" dirty="0"/>
          </a:p>
        </p:txBody>
      </p:sp>
      <p:sp>
        <p:nvSpPr>
          <p:cNvPr id="4" name="Google Shape;83;p3">
            <a:extLst>
              <a:ext uri="{FF2B5EF4-FFF2-40B4-BE49-F238E27FC236}">
                <a16:creationId xmlns:a16="http://schemas.microsoft.com/office/drawing/2014/main" id="{FC3A8B9D-4725-1226-BBF3-01342716FAD9}"/>
              </a:ext>
            </a:extLst>
          </p:cNvPr>
          <p:cNvSpPr/>
          <p:nvPr userDrawn="1"/>
        </p:nvSpPr>
        <p:spPr>
          <a:xfrm rot="2700000">
            <a:off x="-1319508" y="1121001"/>
            <a:ext cx="2914858" cy="2537301"/>
          </a:xfrm>
          <a:custGeom>
            <a:avLst/>
            <a:gdLst/>
            <a:ahLst/>
            <a:cxnLst/>
            <a:rect l="l" t="t" r="r" b="b"/>
            <a:pathLst>
              <a:path w="2974766" h="2589381" extrusionOk="0">
                <a:moveTo>
                  <a:pt x="2974766" y="2412386"/>
                </a:moveTo>
                <a:lnTo>
                  <a:pt x="2974705" y="2589381"/>
                </a:lnTo>
                <a:lnTo>
                  <a:pt x="2587830" y="2589246"/>
                </a:lnTo>
                <a:lnTo>
                  <a:pt x="2410835" y="2412189"/>
                </a:lnTo>
                <a:close/>
                <a:moveTo>
                  <a:pt x="1769327" y="1206003"/>
                </a:moveTo>
                <a:lnTo>
                  <a:pt x="1769296" y="1382998"/>
                </a:lnTo>
                <a:lnTo>
                  <a:pt x="1381936" y="1382931"/>
                </a:lnTo>
                <a:lnTo>
                  <a:pt x="1204972" y="1205905"/>
                </a:lnTo>
                <a:close/>
                <a:moveTo>
                  <a:pt x="965844" y="402216"/>
                </a:moveTo>
                <a:lnTo>
                  <a:pt x="965813" y="579211"/>
                </a:lnTo>
                <a:lnTo>
                  <a:pt x="578429" y="579144"/>
                </a:lnTo>
                <a:lnTo>
                  <a:pt x="401465" y="402118"/>
                </a:lnTo>
                <a:close/>
                <a:moveTo>
                  <a:pt x="2171157" y="1607933"/>
                </a:moveTo>
                <a:lnTo>
                  <a:pt x="2171126" y="1784928"/>
                </a:lnTo>
                <a:lnTo>
                  <a:pt x="1783725" y="1784861"/>
                </a:lnTo>
                <a:lnTo>
                  <a:pt x="1606761" y="1607835"/>
                </a:lnTo>
                <a:close/>
                <a:moveTo>
                  <a:pt x="2572985" y="2009864"/>
                </a:moveTo>
                <a:lnTo>
                  <a:pt x="2572954" y="2186859"/>
                </a:lnTo>
                <a:lnTo>
                  <a:pt x="2185516" y="2186792"/>
                </a:lnTo>
                <a:lnTo>
                  <a:pt x="2008552" y="2009766"/>
                </a:lnTo>
                <a:close/>
                <a:moveTo>
                  <a:pt x="564055" y="0"/>
                </a:moveTo>
                <a:lnTo>
                  <a:pt x="564055" y="176995"/>
                </a:lnTo>
                <a:lnTo>
                  <a:pt x="176421" y="176995"/>
                </a:lnTo>
                <a:lnTo>
                  <a:pt x="0" y="512"/>
                </a:lnTo>
                <a:lnTo>
                  <a:pt x="512" y="0"/>
                </a:lnTo>
                <a:close/>
                <a:moveTo>
                  <a:pt x="1367537" y="803733"/>
                </a:moveTo>
                <a:lnTo>
                  <a:pt x="1367537" y="980728"/>
                </a:lnTo>
                <a:lnTo>
                  <a:pt x="979874" y="980728"/>
                </a:lnTo>
                <a:lnTo>
                  <a:pt x="802940" y="80373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64"/>
              <a:buFont typeface="Arial"/>
              <a:buNone/>
            </a:pPr>
            <a:endParaRPr sz="1764" b="0" i="0" u="none" strike="noStrike" cap="none">
              <a:solidFill>
                <a:srgbClr val="000000"/>
              </a:solidFill>
              <a:latin typeface="Calibri"/>
              <a:ea typeface="Calibri"/>
              <a:cs typeface="Calibri"/>
              <a:sym typeface="Calibri"/>
            </a:endParaRPr>
          </a:p>
        </p:txBody>
      </p:sp>
      <p:sp>
        <p:nvSpPr>
          <p:cNvPr id="5" name="Google Shape;82;p3">
            <a:extLst>
              <a:ext uri="{FF2B5EF4-FFF2-40B4-BE49-F238E27FC236}">
                <a16:creationId xmlns:a16="http://schemas.microsoft.com/office/drawing/2014/main" id="{79AD013F-7590-0BBE-997B-6CA0E7DB5383}"/>
              </a:ext>
            </a:extLst>
          </p:cNvPr>
          <p:cNvSpPr txBox="1">
            <a:spLocks noGrp="1"/>
          </p:cNvSpPr>
          <p:nvPr>
            <p:ph type="subTitle" idx="2" hasCustomPrompt="1"/>
          </p:nvPr>
        </p:nvSpPr>
        <p:spPr>
          <a:xfrm>
            <a:off x="915996" y="1617687"/>
            <a:ext cx="1045909" cy="1817085"/>
          </a:xfrm>
          <a:prstGeom prst="rect">
            <a:avLst/>
          </a:prstGeom>
          <a:noFill/>
          <a:ln>
            <a:noFill/>
          </a:ln>
        </p:spPr>
        <p:txBody>
          <a:bodyPr spcFirstLastPara="1" wrap="square" lIns="91425" tIns="91425" rIns="91425" bIns="91425" anchor="t" anchorCtr="0">
            <a:noAutofit/>
          </a:bodyPr>
          <a:lstStyle>
            <a:lvl1pPr marL="0" indent="0">
              <a:buNone/>
              <a:defRPr sz="11800">
                <a:solidFill>
                  <a:schemeClr val="accent1"/>
                </a:solidFill>
                <a:latin typeface="Bebas Neue" panose="020B0606020202050201" pitchFamily="34" charset="0"/>
              </a:defRPr>
            </a:lvl1pPr>
          </a:lstStyle>
          <a:p>
            <a:pPr marL="1143000" lvl="0" indent="-1143000" algn="l" rtl="0">
              <a:lnSpc>
                <a:spcPct val="100000"/>
              </a:lnSpc>
              <a:spcBef>
                <a:spcPts val="0"/>
              </a:spcBef>
              <a:spcAft>
                <a:spcPts val="0"/>
              </a:spcAft>
              <a:buSzPts val="2800"/>
            </a:pPr>
            <a:r>
              <a:rPr lang="fr-FR" dirty="0"/>
              <a:t>0</a:t>
            </a:r>
          </a:p>
        </p:txBody>
      </p:sp>
      <p:sp>
        <p:nvSpPr>
          <p:cNvPr id="8" name="Espace réservé du texte 7">
            <a:extLst>
              <a:ext uri="{FF2B5EF4-FFF2-40B4-BE49-F238E27FC236}">
                <a16:creationId xmlns:a16="http://schemas.microsoft.com/office/drawing/2014/main" id="{28939F1A-DC98-2A18-31EE-68EC2BFFD322}"/>
              </a:ext>
            </a:extLst>
          </p:cNvPr>
          <p:cNvSpPr>
            <a:spLocks noGrp="1"/>
          </p:cNvSpPr>
          <p:nvPr>
            <p:ph type="body" sz="quarter" idx="11"/>
          </p:nvPr>
        </p:nvSpPr>
        <p:spPr>
          <a:xfrm>
            <a:off x="2771775" y="4724400"/>
            <a:ext cx="9752013" cy="1403350"/>
          </a:xfrm>
        </p:spPr>
        <p:txBody>
          <a:bodyPr/>
          <a:lstStyle>
            <a:lvl1pPr>
              <a:buClr>
                <a:schemeClr val="bg1"/>
              </a:buClr>
              <a:defRPr>
                <a:solidFill>
                  <a:schemeClr val="bg1"/>
                </a:solidFill>
              </a:defRPr>
            </a:lvl1pPr>
            <a:lvl2pPr marL="324000" indent="0">
              <a:buNone/>
              <a:defRPr/>
            </a:lvl2pPr>
          </a:lstStyle>
          <a:p>
            <a:pPr lvl="0"/>
            <a:r>
              <a:rPr lang="fr-FR"/>
              <a:t>Cliquez pour modifier les styles du texte du masque</a:t>
            </a:r>
          </a:p>
        </p:txBody>
      </p:sp>
      <p:cxnSp>
        <p:nvCxnSpPr>
          <p:cNvPr id="9" name="Google Shape;84;p3">
            <a:extLst>
              <a:ext uri="{FF2B5EF4-FFF2-40B4-BE49-F238E27FC236}">
                <a16:creationId xmlns:a16="http://schemas.microsoft.com/office/drawing/2014/main" id="{D325B63D-4625-6541-CF2F-B8D0CC83DCCC}"/>
              </a:ext>
            </a:extLst>
          </p:cNvPr>
          <p:cNvCxnSpPr/>
          <p:nvPr userDrawn="1"/>
        </p:nvCxnSpPr>
        <p:spPr>
          <a:xfrm>
            <a:off x="705587" y="1262093"/>
            <a:ext cx="0" cy="2517746"/>
          </a:xfrm>
          <a:prstGeom prst="straightConnector1">
            <a:avLst/>
          </a:prstGeom>
          <a:noFill/>
          <a:ln w="254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4287502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_Copil">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72F72B4-63F5-1442-9D9C-7721DCD0B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3447995" cy="7560000"/>
          </a:xfrm>
          <a:prstGeom prst="rect">
            <a:avLst/>
          </a:prstGeom>
        </p:spPr>
      </p:pic>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6720005" y="2340905"/>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1. Cliquez pour ajouter le nom de la partie</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23">
            <a:extLst>
              <a:ext uri="{FF2B5EF4-FFF2-40B4-BE49-F238E27FC236}">
                <a16:creationId xmlns:a16="http://schemas.microsoft.com/office/drawing/2014/main" id="{9729D610-3A69-6A40-B044-1B5361681CD1}"/>
              </a:ext>
            </a:extLst>
          </p:cNvPr>
          <p:cNvSpPr>
            <a:spLocks noGrp="1"/>
          </p:cNvSpPr>
          <p:nvPr>
            <p:ph type="body" sz="quarter" idx="16" hasCustomPrompt="1"/>
          </p:nvPr>
        </p:nvSpPr>
        <p:spPr>
          <a:xfrm>
            <a:off x="6720005" y="3061292"/>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2. Cliquez pour ajouter le nom de la partie</a:t>
            </a:r>
          </a:p>
        </p:txBody>
      </p:sp>
      <p:sp>
        <p:nvSpPr>
          <p:cNvPr id="14" name="Espace réservé du texte 23">
            <a:extLst>
              <a:ext uri="{FF2B5EF4-FFF2-40B4-BE49-F238E27FC236}">
                <a16:creationId xmlns:a16="http://schemas.microsoft.com/office/drawing/2014/main" id="{F6DE33E1-8236-0142-88AA-D3FBEA5CD595}"/>
              </a:ext>
            </a:extLst>
          </p:cNvPr>
          <p:cNvSpPr>
            <a:spLocks noGrp="1"/>
          </p:cNvSpPr>
          <p:nvPr>
            <p:ph type="body" sz="quarter" idx="17" hasCustomPrompt="1"/>
          </p:nvPr>
        </p:nvSpPr>
        <p:spPr>
          <a:xfrm>
            <a:off x="6720005" y="3781679"/>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3. Cliquez pour ajouter le nom de la partie</a:t>
            </a:r>
          </a:p>
        </p:txBody>
      </p:sp>
      <p:sp>
        <p:nvSpPr>
          <p:cNvPr id="16" name="Espace réservé du texte 23">
            <a:extLst>
              <a:ext uri="{FF2B5EF4-FFF2-40B4-BE49-F238E27FC236}">
                <a16:creationId xmlns:a16="http://schemas.microsoft.com/office/drawing/2014/main" id="{13737EC5-9CB4-C247-AAF0-B510FEF5E975}"/>
              </a:ext>
            </a:extLst>
          </p:cNvPr>
          <p:cNvSpPr>
            <a:spLocks noGrp="1"/>
          </p:cNvSpPr>
          <p:nvPr>
            <p:ph type="body" sz="quarter" idx="18" hasCustomPrompt="1"/>
          </p:nvPr>
        </p:nvSpPr>
        <p:spPr>
          <a:xfrm>
            <a:off x="6720005" y="4502066"/>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4. Cliquez pour ajouter le nom de la partie</a:t>
            </a:r>
          </a:p>
        </p:txBody>
      </p:sp>
      <p:sp>
        <p:nvSpPr>
          <p:cNvPr id="17" name="Espace réservé du texte 23">
            <a:extLst>
              <a:ext uri="{FF2B5EF4-FFF2-40B4-BE49-F238E27FC236}">
                <a16:creationId xmlns:a16="http://schemas.microsoft.com/office/drawing/2014/main" id="{054C7ACD-2462-F541-B23E-7B51649BBFC8}"/>
              </a:ext>
            </a:extLst>
          </p:cNvPr>
          <p:cNvSpPr>
            <a:spLocks noGrp="1"/>
          </p:cNvSpPr>
          <p:nvPr>
            <p:ph type="body" sz="quarter" idx="19" hasCustomPrompt="1"/>
          </p:nvPr>
        </p:nvSpPr>
        <p:spPr>
          <a:xfrm>
            <a:off x="6720005" y="5221031"/>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5. Cliquez pour ajouter le nom de la partie</a:t>
            </a:r>
          </a:p>
        </p:txBody>
      </p:sp>
      <p:sp>
        <p:nvSpPr>
          <p:cNvPr id="18" name="Espace réservé du texte 23">
            <a:extLst>
              <a:ext uri="{FF2B5EF4-FFF2-40B4-BE49-F238E27FC236}">
                <a16:creationId xmlns:a16="http://schemas.microsoft.com/office/drawing/2014/main" id="{9DC00A28-58BE-8245-836C-22E743D31479}"/>
              </a:ext>
            </a:extLst>
          </p:cNvPr>
          <p:cNvSpPr>
            <a:spLocks noGrp="1"/>
          </p:cNvSpPr>
          <p:nvPr>
            <p:ph type="body" sz="quarter" idx="20" hasCustomPrompt="1"/>
          </p:nvPr>
        </p:nvSpPr>
        <p:spPr>
          <a:xfrm>
            <a:off x="6720005" y="5939996"/>
            <a:ext cx="5882833"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6. Cliquez pour ajouter le nom de la partie</a:t>
            </a:r>
          </a:p>
        </p:txBody>
      </p:sp>
      <p:sp>
        <p:nvSpPr>
          <p:cNvPr id="19" name="ZoneTexte 18">
            <a:extLst>
              <a:ext uri="{FF2B5EF4-FFF2-40B4-BE49-F238E27FC236}">
                <a16:creationId xmlns:a16="http://schemas.microsoft.com/office/drawing/2014/main" id="{F3269BC8-82ED-EF41-96C9-B03137C50926}"/>
              </a:ext>
            </a:extLst>
          </p:cNvPr>
          <p:cNvSpPr txBox="1"/>
          <p:nvPr userDrawn="1"/>
        </p:nvSpPr>
        <p:spPr>
          <a:xfrm>
            <a:off x="9435159" y="539751"/>
            <a:ext cx="3167679" cy="360363"/>
          </a:xfrm>
          <a:prstGeom prst="rect">
            <a:avLst/>
          </a:prstGeom>
          <a:noFill/>
        </p:spPr>
        <p:txBody>
          <a:bodyPr wrap="square" lIns="0" tIns="0" rIns="0" bIns="0" rtlCol="0" anchor="ctr" anchorCtr="0">
            <a:noAutofit/>
          </a:bodyPr>
          <a:lstStyle/>
          <a:p>
            <a:pPr algn="r"/>
            <a:r>
              <a:rPr lang="fr-FR" sz="1800" b="0" i="0" spc="200" baseline="0" dirty="0">
                <a:latin typeface="+mn-lt"/>
              </a:rPr>
              <a:t>ORDRE DU JOUR</a:t>
            </a:r>
          </a:p>
        </p:txBody>
      </p:sp>
    </p:spTree>
    <p:extLst>
      <p:ext uri="{BB962C8B-B14F-4D97-AF65-F5344CB8AC3E}">
        <p14:creationId xmlns:p14="http://schemas.microsoft.com/office/powerpoint/2010/main" val="458485039"/>
      </p:ext>
    </p:extLst>
  </p:cSld>
  <p:clrMapOvr>
    <a:masterClrMapping/>
  </p:clrMapOvr>
  <p:extLst>
    <p:ext uri="{DCECCB84-F9BA-43D5-87BE-67443E8EF086}">
      <p15:sldGuideLst xmlns:p15="http://schemas.microsoft.com/office/powerpoint/2012/main">
        <p15:guide id="1" orient="horz" pos="567">
          <p15:clr>
            <a:srgbClr val="FBAE40"/>
          </p15:clr>
        </p15:guide>
        <p15:guide id="2" orient="horz" pos="4195">
          <p15:clr>
            <a:srgbClr val="547EBF"/>
          </p15:clr>
        </p15:guide>
        <p15:guide id="3" orient="horz" pos="1474">
          <p15:clr>
            <a:srgbClr val="FBAE40"/>
          </p15:clr>
        </p15:guide>
        <p15:guide id="4" pos="336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33941249"/>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V="1">
            <a:off x="1" y="1"/>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1391484807"/>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a:off x="1" y="1"/>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1667486378"/>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177644042"/>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a:off x="8510514" y="14083"/>
            <a:ext cx="4929261" cy="7560005"/>
          </a:xfrm>
          <a:prstGeom prst="rect">
            <a:avLst/>
          </a:prstGeom>
          <a:blipFill>
            <a:blip r:embed="rId2" cstate="screen">
              <a:extLst>
                <a:ext uri="{28A0092B-C50C-407E-A947-70E740481C1C}">
                  <a14:useLocalDpi xmlns:a14="http://schemas.microsoft.com/office/drawing/2010/main"/>
                </a:ext>
              </a:extLst>
            </a:blip>
            <a:stretch>
              <a:fillRect l="-56526"/>
            </a:stretch>
          </a:blipFill>
        </p:spPr>
        <p:txBody>
          <a:bodyPr wrap="square" lIns="0" tIns="0" rIns="0" bIns="0" rtlCol="0"/>
          <a:lstStyle/>
          <a:p>
            <a:endParaRPr sz="1800"/>
          </a:p>
        </p:txBody>
      </p:sp>
    </p:spTree>
    <p:extLst>
      <p:ext uri="{BB962C8B-B14F-4D97-AF65-F5344CB8AC3E}">
        <p14:creationId xmlns:p14="http://schemas.microsoft.com/office/powerpoint/2010/main" val="4015824584"/>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_Section">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1DC5C-043D-FEBA-49D2-4130D0EFB3B8}"/>
              </a:ext>
            </a:extLst>
          </p:cNvPr>
          <p:cNvSpPr>
            <a:spLocks noGrp="1"/>
          </p:cNvSpPr>
          <p:nvPr>
            <p:ph type="title"/>
          </p:nvPr>
        </p:nvSpPr>
        <p:spPr>
          <a:xfrm>
            <a:off x="2237001" y="1617687"/>
            <a:ext cx="10286778" cy="1939434"/>
          </a:xfrm>
        </p:spPr>
        <p:txBody>
          <a:bodyPr anchor="ctr"/>
          <a:lstStyle>
            <a:lvl1pPr>
              <a:defRPr sz="6000" b="1" i="0" spc="140" baseline="0">
                <a:solidFill>
                  <a:schemeClr val="bg1"/>
                </a:solidFill>
              </a:defRPr>
            </a:lvl1pPr>
          </a:lstStyle>
          <a:p>
            <a:r>
              <a:rPr lang="fr-FR"/>
              <a:t>Modifiez le style du titre</a:t>
            </a:r>
            <a:endParaRPr lang="fr-FR" dirty="0"/>
          </a:p>
        </p:txBody>
      </p:sp>
      <p:sp>
        <p:nvSpPr>
          <p:cNvPr id="3" name="Espace réservé du numéro de diapositive 2">
            <a:extLst>
              <a:ext uri="{FF2B5EF4-FFF2-40B4-BE49-F238E27FC236}">
                <a16:creationId xmlns:a16="http://schemas.microsoft.com/office/drawing/2014/main" id="{00B28522-313C-D1E6-86A7-94A515705CBF}"/>
              </a:ext>
            </a:extLst>
          </p:cNvPr>
          <p:cNvSpPr>
            <a:spLocks noGrp="1"/>
          </p:cNvSpPr>
          <p:nvPr>
            <p:ph type="sldNum" sz="quarter" idx="10"/>
          </p:nvPr>
        </p:nvSpPr>
        <p:spPr/>
        <p:txBody>
          <a:bodyPr/>
          <a:lstStyle/>
          <a:p>
            <a:fld id="{AF6E9375-5E9E-494D-987E-AF7A01FCEFC5}" type="slidenum">
              <a:rPr lang="fr-FR" smtClean="0"/>
              <a:pPr/>
              <a:t>‹N°›</a:t>
            </a:fld>
            <a:endParaRPr lang="fr-FR" dirty="0"/>
          </a:p>
        </p:txBody>
      </p:sp>
      <p:sp>
        <p:nvSpPr>
          <p:cNvPr id="4" name="Google Shape;83;p3">
            <a:extLst>
              <a:ext uri="{FF2B5EF4-FFF2-40B4-BE49-F238E27FC236}">
                <a16:creationId xmlns:a16="http://schemas.microsoft.com/office/drawing/2014/main" id="{FC3A8B9D-4725-1226-BBF3-01342716FAD9}"/>
              </a:ext>
            </a:extLst>
          </p:cNvPr>
          <p:cNvSpPr/>
          <p:nvPr userDrawn="1"/>
        </p:nvSpPr>
        <p:spPr>
          <a:xfrm rot="2700000">
            <a:off x="-1319508" y="1121001"/>
            <a:ext cx="2914858" cy="2537301"/>
          </a:xfrm>
          <a:custGeom>
            <a:avLst/>
            <a:gdLst/>
            <a:ahLst/>
            <a:cxnLst/>
            <a:rect l="l" t="t" r="r" b="b"/>
            <a:pathLst>
              <a:path w="2974766" h="2589381" extrusionOk="0">
                <a:moveTo>
                  <a:pt x="2974766" y="2412386"/>
                </a:moveTo>
                <a:lnTo>
                  <a:pt x="2974705" y="2589381"/>
                </a:lnTo>
                <a:lnTo>
                  <a:pt x="2587830" y="2589246"/>
                </a:lnTo>
                <a:lnTo>
                  <a:pt x="2410835" y="2412189"/>
                </a:lnTo>
                <a:close/>
                <a:moveTo>
                  <a:pt x="1769327" y="1206003"/>
                </a:moveTo>
                <a:lnTo>
                  <a:pt x="1769296" y="1382998"/>
                </a:lnTo>
                <a:lnTo>
                  <a:pt x="1381936" y="1382931"/>
                </a:lnTo>
                <a:lnTo>
                  <a:pt x="1204972" y="1205905"/>
                </a:lnTo>
                <a:close/>
                <a:moveTo>
                  <a:pt x="965844" y="402216"/>
                </a:moveTo>
                <a:lnTo>
                  <a:pt x="965813" y="579211"/>
                </a:lnTo>
                <a:lnTo>
                  <a:pt x="578429" y="579144"/>
                </a:lnTo>
                <a:lnTo>
                  <a:pt x="401465" y="402118"/>
                </a:lnTo>
                <a:close/>
                <a:moveTo>
                  <a:pt x="2171157" y="1607933"/>
                </a:moveTo>
                <a:lnTo>
                  <a:pt x="2171126" y="1784928"/>
                </a:lnTo>
                <a:lnTo>
                  <a:pt x="1783725" y="1784861"/>
                </a:lnTo>
                <a:lnTo>
                  <a:pt x="1606761" y="1607835"/>
                </a:lnTo>
                <a:close/>
                <a:moveTo>
                  <a:pt x="2572985" y="2009864"/>
                </a:moveTo>
                <a:lnTo>
                  <a:pt x="2572954" y="2186859"/>
                </a:lnTo>
                <a:lnTo>
                  <a:pt x="2185516" y="2186792"/>
                </a:lnTo>
                <a:lnTo>
                  <a:pt x="2008552" y="2009766"/>
                </a:lnTo>
                <a:close/>
                <a:moveTo>
                  <a:pt x="564055" y="0"/>
                </a:moveTo>
                <a:lnTo>
                  <a:pt x="564055" y="176995"/>
                </a:lnTo>
                <a:lnTo>
                  <a:pt x="176421" y="176995"/>
                </a:lnTo>
                <a:lnTo>
                  <a:pt x="0" y="512"/>
                </a:lnTo>
                <a:lnTo>
                  <a:pt x="512" y="0"/>
                </a:lnTo>
                <a:close/>
                <a:moveTo>
                  <a:pt x="1367537" y="803733"/>
                </a:moveTo>
                <a:lnTo>
                  <a:pt x="1367537" y="980728"/>
                </a:lnTo>
                <a:lnTo>
                  <a:pt x="979874" y="980728"/>
                </a:lnTo>
                <a:lnTo>
                  <a:pt x="802940" y="80373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64"/>
              <a:buFont typeface="Arial"/>
              <a:buNone/>
            </a:pPr>
            <a:endParaRPr sz="1764" b="0" i="0" u="none" strike="noStrike" cap="none">
              <a:solidFill>
                <a:srgbClr val="000000"/>
              </a:solidFill>
              <a:latin typeface="Calibri"/>
              <a:ea typeface="Calibri"/>
              <a:cs typeface="Calibri"/>
              <a:sym typeface="Calibri"/>
            </a:endParaRPr>
          </a:p>
        </p:txBody>
      </p:sp>
      <p:sp>
        <p:nvSpPr>
          <p:cNvPr id="5" name="Google Shape;82;p3">
            <a:extLst>
              <a:ext uri="{FF2B5EF4-FFF2-40B4-BE49-F238E27FC236}">
                <a16:creationId xmlns:a16="http://schemas.microsoft.com/office/drawing/2014/main" id="{79AD013F-7590-0BBE-997B-6CA0E7DB5383}"/>
              </a:ext>
            </a:extLst>
          </p:cNvPr>
          <p:cNvSpPr txBox="1">
            <a:spLocks noGrp="1"/>
          </p:cNvSpPr>
          <p:nvPr>
            <p:ph type="subTitle" idx="2" hasCustomPrompt="1"/>
          </p:nvPr>
        </p:nvSpPr>
        <p:spPr>
          <a:xfrm>
            <a:off x="915996" y="1617687"/>
            <a:ext cx="1045909" cy="1817085"/>
          </a:xfrm>
          <a:prstGeom prst="rect">
            <a:avLst/>
          </a:prstGeom>
          <a:noFill/>
          <a:ln>
            <a:noFill/>
          </a:ln>
        </p:spPr>
        <p:txBody>
          <a:bodyPr spcFirstLastPara="1" wrap="square" lIns="91425" tIns="91425" rIns="91425" bIns="91425" anchor="t" anchorCtr="0">
            <a:noAutofit/>
          </a:bodyPr>
          <a:lstStyle>
            <a:lvl1pPr marL="0" indent="0">
              <a:buNone/>
              <a:defRPr sz="11800">
                <a:solidFill>
                  <a:schemeClr val="accent1"/>
                </a:solidFill>
                <a:latin typeface="Bebas Neue" panose="020B0606020202050201" pitchFamily="34" charset="0"/>
              </a:defRPr>
            </a:lvl1pPr>
          </a:lstStyle>
          <a:p>
            <a:pPr marL="1143000" lvl="0" indent="-1143000" algn="l" rtl="0">
              <a:lnSpc>
                <a:spcPct val="100000"/>
              </a:lnSpc>
              <a:spcBef>
                <a:spcPts val="0"/>
              </a:spcBef>
              <a:spcAft>
                <a:spcPts val="0"/>
              </a:spcAft>
              <a:buSzPts val="2800"/>
            </a:pPr>
            <a:r>
              <a:rPr lang="fr-FR" dirty="0"/>
              <a:t>0</a:t>
            </a:r>
          </a:p>
        </p:txBody>
      </p:sp>
      <p:sp>
        <p:nvSpPr>
          <p:cNvPr id="8" name="Espace réservé du texte 7">
            <a:extLst>
              <a:ext uri="{FF2B5EF4-FFF2-40B4-BE49-F238E27FC236}">
                <a16:creationId xmlns:a16="http://schemas.microsoft.com/office/drawing/2014/main" id="{28939F1A-DC98-2A18-31EE-68EC2BFFD322}"/>
              </a:ext>
            </a:extLst>
          </p:cNvPr>
          <p:cNvSpPr>
            <a:spLocks noGrp="1"/>
          </p:cNvSpPr>
          <p:nvPr>
            <p:ph type="body" sz="quarter" idx="11"/>
          </p:nvPr>
        </p:nvSpPr>
        <p:spPr>
          <a:xfrm>
            <a:off x="2771775" y="4724400"/>
            <a:ext cx="9752013" cy="1403350"/>
          </a:xfrm>
        </p:spPr>
        <p:txBody>
          <a:bodyPr/>
          <a:lstStyle>
            <a:lvl1pPr>
              <a:buClr>
                <a:schemeClr val="bg1"/>
              </a:buClr>
              <a:defRPr>
                <a:solidFill>
                  <a:schemeClr val="bg1"/>
                </a:solidFill>
              </a:defRPr>
            </a:lvl1pPr>
            <a:lvl2pPr marL="324000" indent="0">
              <a:buNone/>
              <a:defRPr/>
            </a:lvl2pPr>
          </a:lstStyle>
          <a:p>
            <a:pPr lvl="0"/>
            <a:r>
              <a:rPr lang="fr-FR"/>
              <a:t>Cliquez pour modifier les styles du texte du masque</a:t>
            </a:r>
          </a:p>
        </p:txBody>
      </p:sp>
      <p:cxnSp>
        <p:nvCxnSpPr>
          <p:cNvPr id="9" name="Google Shape;84;p3">
            <a:extLst>
              <a:ext uri="{FF2B5EF4-FFF2-40B4-BE49-F238E27FC236}">
                <a16:creationId xmlns:a16="http://schemas.microsoft.com/office/drawing/2014/main" id="{D325B63D-4625-6541-CF2F-B8D0CC83DCCC}"/>
              </a:ext>
            </a:extLst>
          </p:cNvPr>
          <p:cNvCxnSpPr/>
          <p:nvPr userDrawn="1"/>
        </p:nvCxnSpPr>
        <p:spPr>
          <a:xfrm>
            <a:off x="705587" y="1262093"/>
            <a:ext cx="0" cy="2517746"/>
          </a:xfrm>
          <a:prstGeom prst="straightConnector1">
            <a:avLst/>
          </a:prstGeom>
          <a:noFill/>
          <a:ln w="254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64517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a16="http://schemas.microsoft.com/office/drawing/2014/main" id="{AF1093DF-4A12-4286-8472-A9A672B6642F}"/>
              </a:ext>
            </a:extLst>
          </p:cNvPr>
          <p:cNvSpPr>
            <a:spLocks noGrp="1"/>
          </p:cNvSpPr>
          <p:nvPr>
            <p:ph sz="quarter" idx="13"/>
          </p:nvPr>
        </p:nvSpPr>
        <p:spPr>
          <a:xfrm>
            <a:off x="838115" y="1619999"/>
            <a:ext cx="1176554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object 2">
            <a:extLst>
              <a:ext uri="{FF2B5EF4-FFF2-40B4-BE49-F238E27FC236}">
                <a16:creationId xmlns:a16="http://schemas.microsoft.com/office/drawing/2014/main" id="{40E971BB-70C6-44ED-8828-34838871987D}"/>
              </a:ext>
            </a:extLst>
          </p:cNvPr>
          <p:cNvSpPr/>
          <p:nvPr userDrawn="1"/>
        </p:nvSpPr>
        <p:spPr bwMode="auto">
          <a:xfrm flipH="1" flipV="1">
            <a:off x="5724456" y="-330"/>
            <a:ext cx="7715554" cy="756000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038836112"/>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nnes_2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texte 6">
            <a:extLst>
              <a:ext uri="{FF2B5EF4-FFF2-40B4-BE49-F238E27FC236}">
                <a16:creationId xmlns:a16="http://schemas.microsoft.com/office/drawing/2014/main" id="{AADE1946-F5FB-7749-9A32-B233BDDD8991}"/>
              </a:ext>
            </a:extLst>
          </p:cNvPr>
          <p:cNvSpPr>
            <a:spLocks noGrp="1"/>
          </p:cNvSpPr>
          <p:nvPr>
            <p:ph type="body" sz="quarter" idx="14" hasCustomPrompt="1"/>
          </p:nvPr>
        </p:nvSpPr>
        <p:spPr>
          <a:xfrm>
            <a:off x="838116" y="1979613"/>
            <a:ext cx="5202301" cy="360000"/>
          </a:xfrm>
          <a:prstGeom prst="rect">
            <a:avLst/>
          </a:prstGeom>
        </p:spPr>
        <p:txBody>
          <a:bodyPr/>
          <a:lstStyle>
            <a:lvl1pPr marL="0" indent="0">
              <a:buNone/>
              <a:defRPr sz="1800" b="1" i="0">
                <a:solidFill>
                  <a:schemeClr val="accent1"/>
                </a:solidFill>
                <a:latin typeface="+mn-lt"/>
              </a:defRPr>
            </a:lvl1pPr>
          </a:lstStyle>
          <a:p>
            <a:pPr lvl="0"/>
            <a:r>
              <a:rPr lang="fr-FR" dirty="0"/>
              <a:t>Cliquer pour insérer un sous-titre</a:t>
            </a:r>
          </a:p>
        </p:txBody>
      </p:sp>
      <p:sp>
        <p:nvSpPr>
          <p:cNvPr id="13" name="Espace réservé du texte 6">
            <a:extLst>
              <a:ext uri="{FF2B5EF4-FFF2-40B4-BE49-F238E27FC236}">
                <a16:creationId xmlns:a16="http://schemas.microsoft.com/office/drawing/2014/main" id="{CC286E94-D29B-E24E-BA8A-8C8E5A83F82D}"/>
              </a:ext>
            </a:extLst>
          </p:cNvPr>
          <p:cNvSpPr>
            <a:spLocks noGrp="1"/>
          </p:cNvSpPr>
          <p:nvPr>
            <p:ph type="body" sz="quarter" idx="15" hasCustomPrompt="1"/>
          </p:nvPr>
        </p:nvSpPr>
        <p:spPr>
          <a:xfrm>
            <a:off x="7401354" y="1979100"/>
            <a:ext cx="5202301" cy="360000"/>
          </a:xfrm>
          <a:prstGeom prst="rect">
            <a:avLst/>
          </a:prstGeom>
        </p:spPr>
        <p:txBody>
          <a:bodyPr/>
          <a:lstStyle>
            <a:lvl1pPr marL="0" indent="0">
              <a:buNone/>
              <a:defRPr sz="1800" b="1" i="0">
                <a:solidFill>
                  <a:schemeClr val="accent1"/>
                </a:solidFill>
                <a:latin typeface="+mn-lt"/>
              </a:defRPr>
            </a:lvl1pPr>
          </a:lstStyle>
          <a:p>
            <a:pPr lvl="0"/>
            <a:r>
              <a:rPr lang="fr-FR" dirty="0"/>
              <a:t>Cliquer pour insérer un sous-titre</a:t>
            </a:r>
          </a:p>
        </p:txBody>
      </p:sp>
      <p:sp>
        <p:nvSpPr>
          <p:cNvPr id="3" name="Espace réservé du contenu 2">
            <a:extLst>
              <a:ext uri="{FF2B5EF4-FFF2-40B4-BE49-F238E27FC236}">
                <a16:creationId xmlns:a16="http://schemas.microsoft.com/office/drawing/2014/main" id="{755F33D2-A558-46C8-B5FA-58BE4F660399}"/>
              </a:ext>
            </a:extLst>
          </p:cNvPr>
          <p:cNvSpPr>
            <a:spLocks noGrp="1"/>
          </p:cNvSpPr>
          <p:nvPr>
            <p:ph sz="quarter" idx="16"/>
          </p:nvPr>
        </p:nvSpPr>
        <p:spPr>
          <a:xfrm>
            <a:off x="838115" y="2519800"/>
            <a:ext cx="5204296"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6DA30916-DCC9-4A18-992B-47496724CDC7}"/>
              </a:ext>
            </a:extLst>
          </p:cNvPr>
          <p:cNvSpPr>
            <a:spLocks noGrp="1"/>
          </p:cNvSpPr>
          <p:nvPr>
            <p:ph sz="quarter" idx="17"/>
          </p:nvPr>
        </p:nvSpPr>
        <p:spPr>
          <a:xfrm>
            <a:off x="7401354" y="2519800"/>
            <a:ext cx="5204296"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18352936"/>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3027">
          <p15:clr>
            <a:srgbClr val="FBAE40"/>
          </p15:clr>
        </p15:guide>
        <p15:guide id="4" pos="370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suel_Gauch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p:nvPr>
        </p:nvSpPr>
        <p:spPr>
          <a:xfrm>
            <a:off x="7171870" y="1979613"/>
            <a:ext cx="5431784"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a16="http://schemas.microsoft.com/office/drawing/2014/main" id="{055569DF-443F-1B4A-B04C-AD744B6DAD60}"/>
              </a:ext>
            </a:extLst>
          </p:cNvPr>
          <p:cNvSpPr>
            <a:spLocks noGrp="1"/>
          </p:cNvSpPr>
          <p:nvPr>
            <p:ph sz="quarter" idx="17" hasCustomPrompt="1"/>
          </p:nvPr>
        </p:nvSpPr>
        <p:spPr>
          <a:xfrm>
            <a:off x="838116" y="1979613"/>
            <a:ext cx="5429789"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a16="http://schemas.microsoft.com/office/drawing/2014/main" id="{C3A86231-D8E8-1540-AECD-A3781F786A9E}"/>
              </a:ext>
            </a:extLst>
          </p:cNvPr>
          <p:cNvSpPr>
            <a:spLocks noGrp="1"/>
          </p:cNvSpPr>
          <p:nvPr>
            <p:ph type="body" sz="quarter" idx="18" hasCustomPrompt="1"/>
          </p:nvPr>
        </p:nvSpPr>
        <p:spPr>
          <a:xfrm>
            <a:off x="836120" y="6768000"/>
            <a:ext cx="5429789"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1383630536"/>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suel_Droi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p:nvPr>
        </p:nvSpPr>
        <p:spPr>
          <a:xfrm>
            <a:off x="837173" y="1980000"/>
            <a:ext cx="5431784"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a16="http://schemas.microsoft.com/office/drawing/2014/main" id="{EA60CB7D-5CB6-E74F-B1D6-BFA8A8AC2CC9}"/>
              </a:ext>
            </a:extLst>
          </p:cNvPr>
          <p:cNvSpPr>
            <a:spLocks noGrp="1"/>
          </p:cNvSpPr>
          <p:nvPr>
            <p:ph sz="quarter" idx="17" hasCustomPrompt="1"/>
          </p:nvPr>
        </p:nvSpPr>
        <p:spPr>
          <a:xfrm>
            <a:off x="7172814" y="1979613"/>
            <a:ext cx="5429789"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a16="http://schemas.microsoft.com/office/drawing/2014/main" id="{16DE81A1-5E70-7A4F-9B8E-9ABCC3C512B3}"/>
              </a:ext>
            </a:extLst>
          </p:cNvPr>
          <p:cNvSpPr>
            <a:spLocks noGrp="1"/>
          </p:cNvSpPr>
          <p:nvPr>
            <p:ph type="body" sz="quarter" idx="18" hasCustomPrompt="1"/>
          </p:nvPr>
        </p:nvSpPr>
        <p:spPr>
          <a:xfrm>
            <a:off x="7172531" y="6768000"/>
            <a:ext cx="5429789"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120095932"/>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nd_Visuel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6720885" y="1079500"/>
            <a:ext cx="5881953"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6720885" y="1979613"/>
            <a:ext cx="5882769" cy="4679950"/>
          </a:xfrm>
          <a:prstGeom prst="rect">
            <a:avLst/>
          </a:prstGeo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a:xfrm>
            <a:off x="6720885" y="180000"/>
            <a:ext cx="5882770" cy="792000"/>
          </a:xfrm>
        </p:spPr>
        <p:txBody>
          <a:bodyPr/>
          <a:lstStyle/>
          <a:p>
            <a:r>
              <a:rPr lang="fr-FR" dirty="0"/>
              <a:t>Cliquer pour insérer un titre</a:t>
            </a:r>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452525" y="359999"/>
            <a:ext cx="5452196" cy="6840897"/>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1101691825"/>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nd_Visuel_Catch_Phras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905051" y="720000"/>
            <a:ext cx="7692935"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a16="http://schemas.microsoft.com/office/drawing/2014/main" id="{AC76C756-F134-4448-93ED-613EC894FA9B}"/>
              </a:ext>
            </a:extLst>
          </p:cNvPr>
          <p:cNvSpPr>
            <a:spLocks noGrp="1"/>
          </p:cNvSpPr>
          <p:nvPr>
            <p:ph type="body" sz="quarter" idx="12"/>
          </p:nvPr>
        </p:nvSpPr>
        <p:spPr>
          <a:xfrm>
            <a:off x="9480679" y="1439863"/>
            <a:ext cx="3122159" cy="4680000"/>
          </a:xfrm>
          <a:prstGeom prst="rect">
            <a:avLst/>
          </a:prstGeo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84369709"/>
      </p:ext>
    </p:extLst>
  </p:cSld>
  <p:clrMapOvr>
    <a:masterClrMapping/>
  </p:clrMapOvr>
  <p:extLst>
    <p:ext uri="{DCECCB84-F9BA-43D5-87BE-67443E8EF086}">
      <p15:sldGuideLst xmlns:p15="http://schemas.microsoft.com/office/powerpoint/2012/main">
        <p15:guide id="1" orient="horz" pos="907">
          <p15:clr>
            <a:srgbClr val="FBAE40"/>
          </p15:clr>
        </p15:guide>
        <p15:guide id="2" orient="horz" pos="3855">
          <p15:clr>
            <a:srgbClr val="547EBF"/>
          </p15:clr>
        </p15:guide>
        <p15:guide id="3" pos="475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nd_Visuel_Quo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9503038" y="1439837"/>
            <a:ext cx="3099800" cy="4680000"/>
          </a:xfrm>
          <a:prstGeom prst="rect">
            <a:avLst/>
          </a:prstGeom>
        </p:spPr>
        <p:txBody>
          <a:bodyPr anchor="ctr" anchorCtr="0"/>
          <a:lstStyle>
            <a:lvl1pPr marL="0" indent="0" algn="ctr">
              <a:buFontTx/>
              <a:buNone/>
              <a:defRPr i="0">
                <a:solidFill>
                  <a:schemeClr val="tx1"/>
                </a:solidFill>
              </a:defRPr>
            </a:lvl1pPr>
          </a:lstStyle>
          <a:p>
            <a:pPr lvl="0"/>
            <a:r>
              <a:rPr lang="fr-FR" dirty="0"/>
              <a:t>Cliquer pour ajouter un verbatim</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Espace réservé pour une image  13">
            <a:extLst>
              <a:ext uri="{FF2B5EF4-FFF2-40B4-BE49-F238E27FC236}">
                <a16:creationId xmlns:a16="http://schemas.microsoft.com/office/drawing/2014/main" id="{76BF51B9-1647-5648-8A8D-6F41DB2DECB2}"/>
              </a:ext>
            </a:extLst>
          </p:cNvPr>
          <p:cNvSpPr>
            <a:spLocks noGrp="1"/>
          </p:cNvSpPr>
          <p:nvPr>
            <p:ph type="pic" sz="quarter" idx="17" hasCustomPrompt="1"/>
          </p:nvPr>
        </p:nvSpPr>
        <p:spPr>
          <a:xfrm>
            <a:off x="905051" y="720000"/>
            <a:ext cx="7692935"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pic>
        <p:nvPicPr>
          <p:cNvPr id="8" name="Image 7">
            <a:extLst>
              <a:ext uri="{FF2B5EF4-FFF2-40B4-BE49-F238E27FC236}">
                <a16:creationId xmlns:a16="http://schemas.microsoft.com/office/drawing/2014/main" id="{409FFD90-9CF3-744B-8B4B-71BC16F327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6675" y="900113"/>
            <a:ext cx="452526" cy="226009"/>
          </a:xfrm>
          <a:prstGeom prst="rect">
            <a:avLst/>
          </a:prstGeom>
        </p:spPr>
      </p:pic>
      <p:pic>
        <p:nvPicPr>
          <p:cNvPr id="10" name="Image 9">
            <a:extLst>
              <a:ext uri="{FF2B5EF4-FFF2-40B4-BE49-F238E27FC236}">
                <a16:creationId xmlns:a16="http://schemas.microsoft.com/office/drawing/2014/main" id="{D1A7E662-90A5-F841-BBD0-F1D425AE74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26675" y="6434892"/>
            <a:ext cx="452526" cy="226009"/>
          </a:xfrm>
          <a:prstGeom prst="rect">
            <a:avLst/>
          </a:prstGeom>
        </p:spPr>
      </p:pic>
    </p:spTree>
    <p:extLst>
      <p:ext uri="{BB962C8B-B14F-4D97-AF65-F5344CB8AC3E}">
        <p14:creationId xmlns:p14="http://schemas.microsoft.com/office/powerpoint/2010/main" val="3971429287"/>
      </p:ext>
    </p:extLst>
  </p:cSld>
  <p:clrMapOvr>
    <a:masterClrMapping/>
  </p:clrMapOvr>
  <p:extLst>
    <p:ext uri="{DCECCB84-F9BA-43D5-87BE-67443E8EF086}">
      <p15:sldGuideLst xmlns:p15="http://schemas.microsoft.com/office/powerpoint/2012/main">
        <p15:guide id="3" pos="475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a16="http://schemas.microsoft.com/office/drawing/2014/main" id="{BAD4632E-3673-E74A-B82E-53B2E9D9FE6F}"/>
              </a:ext>
            </a:extLst>
          </p:cNvPr>
          <p:cNvSpPr>
            <a:spLocks noGrp="1"/>
          </p:cNvSpPr>
          <p:nvPr>
            <p:ph type="body" sz="quarter" idx="12"/>
          </p:nvPr>
        </p:nvSpPr>
        <p:spPr>
          <a:xfrm>
            <a:off x="837990" y="1980000"/>
            <a:ext cx="6334942"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981801" y="2700000"/>
            <a:ext cx="3621037"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14" name="Image 13">
            <a:extLst>
              <a:ext uri="{FF2B5EF4-FFF2-40B4-BE49-F238E27FC236}">
                <a16:creationId xmlns:a16="http://schemas.microsoft.com/office/drawing/2014/main" id="{EFDF42BD-4CEB-D140-8CB0-4396323A34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6056" y="1980001"/>
            <a:ext cx="452526" cy="226009"/>
          </a:xfrm>
          <a:prstGeom prst="rect">
            <a:avLst/>
          </a:prstGeom>
        </p:spPr>
      </p:pic>
      <p:pic>
        <p:nvPicPr>
          <p:cNvPr id="16" name="Image 15">
            <a:extLst>
              <a:ext uri="{FF2B5EF4-FFF2-40B4-BE49-F238E27FC236}">
                <a16:creationId xmlns:a16="http://schemas.microsoft.com/office/drawing/2014/main" id="{28623CB9-AC56-E041-8493-920D5E2A49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566056" y="6445639"/>
            <a:ext cx="452526" cy="226009"/>
          </a:xfrm>
          <a:prstGeom prst="rect">
            <a:avLst/>
          </a:prstGeom>
        </p:spPr>
      </p:pic>
      <p:cxnSp>
        <p:nvCxnSpPr>
          <p:cNvPr id="17" name="Connecteur droit 16">
            <a:extLst>
              <a:ext uri="{FF2B5EF4-FFF2-40B4-BE49-F238E27FC236}">
                <a16:creationId xmlns:a16="http://schemas.microsoft.com/office/drawing/2014/main" id="{04C34264-140F-7641-856B-DA8FEC2050BE}"/>
              </a:ext>
            </a:extLst>
          </p:cNvPr>
          <p:cNvCxnSpPr/>
          <p:nvPr userDrawn="1"/>
        </p:nvCxnSpPr>
        <p:spPr>
          <a:xfrm>
            <a:off x="8981801" y="2093004"/>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5FB3B3-E4DE-CA40-AA24-E312BB1D85CC}"/>
              </a:ext>
            </a:extLst>
          </p:cNvPr>
          <p:cNvCxnSpPr/>
          <p:nvPr userDrawn="1"/>
        </p:nvCxnSpPr>
        <p:spPr>
          <a:xfrm>
            <a:off x="11311742" y="2093004"/>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00015B9-F184-A144-9C1B-95EE367D593F}"/>
              </a:ext>
            </a:extLst>
          </p:cNvPr>
          <p:cNvCxnSpPr/>
          <p:nvPr userDrawn="1"/>
        </p:nvCxnSpPr>
        <p:spPr>
          <a:xfrm>
            <a:off x="8981801" y="6555600"/>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294955D-66A0-C44C-9F0E-DABD25ACF074}"/>
              </a:ext>
            </a:extLst>
          </p:cNvPr>
          <p:cNvCxnSpPr/>
          <p:nvPr userDrawn="1"/>
        </p:nvCxnSpPr>
        <p:spPr>
          <a:xfrm>
            <a:off x="11311742" y="6555600"/>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5733"/>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_2_Copi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0E38E-E835-7E4A-99AA-B5EFA9E8A4CA}"/>
              </a:ext>
            </a:extLst>
          </p:cNvPr>
          <p:cNvSpPr/>
          <p:nvPr userDrawn="1"/>
        </p:nvSpPr>
        <p:spPr>
          <a:xfrm>
            <a:off x="8981801" y="1979613"/>
            <a:ext cx="3621854"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a16="http://schemas.microsoft.com/office/drawing/2014/main" id="{BAD4632E-3673-E74A-B82E-53B2E9D9FE6F}"/>
              </a:ext>
            </a:extLst>
          </p:cNvPr>
          <p:cNvSpPr>
            <a:spLocks noGrp="1"/>
          </p:cNvSpPr>
          <p:nvPr>
            <p:ph type="body" sz="quarter" idx="12"/>
          </p:nvPr>
        </p:nvSpPr>
        <p:spPr>
          <a:xfrm>
            <a:off x="837990" y="1980000"/>
            <a:ext cx="6334942"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981801" y="2700000"/>
            <a:ext cx="3621037"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7" name="Image 6">
            <a:extLst>
              <a:ext uri="{FF2B5EF4-FFF2-40B4-BE49-F238E27FC236}">
                <a16:creationId xmlns:a16="http://schemas.microsoft.com/office/drawing/2014/main" id="{FBC580B0-526A-1A40-A198-7171B4203B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66056" y="2160000"/>
            <a:ext cx="452526" cy="226008"/>
          </a:xfrm>
          <a:prstGeom prst="rect">
            <a:avLst/>
          </a:prstGeom>
        </p:spPr>
      </p:pic>
      <p:pic>
        <p:nvPicPr>
          <p:cNvPr id="13" name="Image 12">
            <a:extLst>
              <a:ext uri="{FF2B5EF4-FFF2-40B4-BE49-F238E27FC236}">
                <a16:creationId xmlns:a16="http://schemas.microsoft.com/office/drawing/2014/main" id="{B37E435F-461D-5B45-A9DB-967F8065DA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10566056" y="6264000"/>
            <a:ext cx="452526" cy="226008"/>
          </a:xfrm>
          <a:prstGeom prst="rect">
            <a:avLst/>
          </a:prstGeom>
        </p:spPr>
      </p:pic>
    </p:spTree>
    <p:extLst>
      <p:ext uri="{BB962C8B-B14F-4D97-AF65-F5344CB8AC3E}">
        <p14:creationId xmlns:p14="http://schemas.microsoft.com/office/powerpoint/2010/main" val="3296366626"/>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texte 7">
            <a:extLst>
              <a:ext uri="{FF2B5EF4-FFF2-40B4-BE49-F238E27FC236}">
                <a16:creationId xmlns:a16="http://schemas.microsoft.com/office/drawing/2014/main" id="{61F63932-F0EA-A844-8E16-7388AABC3C79}"/>
              </a:ext>
            </a:extLst>
          </p:cNvPr>
          <p:cNvSpPr>
            <a:spLocks noGrp="1"/>
          </p:cNvSpPr>
          <p:nvPr>
            <p:ph type="body" sz="quarter" idx="13" hasCustomPrompt="1"/>
          </p:nvPr>
        </p:nvSpPr>
        <p:spPr>
          <a:xfrm>
            <a:off x="838908" y="2084400"/>
            <a:ext cx="7371199"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14" name="Image 13">
            <a:extLst>
              <a:ext uri="{FF2B5EF4-FFF2-40B4-BE49-F238E27FC236}">
                <a16:creationId xmlns:a16="http://schemas.microsoft.com/office/drawing/2014/main" id="{EFDF42BD-4CEB-D140-8CB0-4396323A34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1240" y="1504295"/>
            <a:ext cx="452526" cy="226009"/>
          </a:xfrm>
          <a:prstGeom prst="rect">
            <a:avLst/>
          </a:prstGeom>
        </p:spPr>
      </p:pic>
      <p:pic>
        <p:nvPicPr>
          <p:cNvPr id="16" name="Image 15">
            <a:extLst>
              <a:ext uri="{FF2B5EF4-FFF2-40B4-BE49-F238E27FC236}">
                <a16:creationId xmlns:a16="http://schemas.microsoft.com/office/drawing/2014/main" id="{28623CB9-AC56-E041-8493-920D5E2A49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281240" y="5759354"/>
            <a:ext cx="452526" cy="226009"/>
          </a:xfrm>
          <a:prstGeom prst="rect">
            <a:avLst/>
          </a:prstGeom>
        </p:spPr>
      </p:pic>
      <p:cxnSp>
        <p:nvCxnSpPr>
          <p:cNvPr id="17" name="Connecteur droit 16">
            <a:extLst>
              <a:ext uri="{FF2B5EF4-FFF2-40B4-BE49-F238E27FC236}">
                <a16:creationId xmlns:a16="http://schemas.microsoft.com/office/drawing/2014/main" id="{04C34264-140F-7641-856B-DA8FEC2050BE}"/>
              </a:ext>
            </a:extLst>
          </p:cNvPr>
          <p:cNvCxnSpPr>
            <a:cxnSpLocks/>
          </p:cNvCxnSpPr>
          <p:nvPr userDrawn="1"/>
        </p:nvCxnSpPr>
        <p:spPr>
          <a:xfrm>
            <a:off x="2696985" y="1617298"/>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5FB3B3-E4DE-CA40-AA24-E312BB1D85CC}"/>
              </a:ext>
            </a:extLst>
          </p:cNvPr>
          <p:cNvCxnSpPr>
            <a:cxnSpLocks/>
          </p:cNvCxnSpPr>
          <p:nvPr userDrawn="1"/>
        </p:nvCxnSpPr>
        <p:spPr>
          <a:xfrm>
            <a:off x="5026926" y="1617298"/>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00015B9-F184-A144-9C1B-95EE367D593F}"/>
              </a:ext>
            </a:extLst>
          </p:cNvPr>
          <p:cNvCxnSpPr>
            <a:cxnSpLocks/>
          </p:cNvCxnSpPr>
          <p:nvPr userDrawn="1"/>
        </p:nvCxnSpPr>
        <p:spPr>
          <a:xfrm>
            <a:off x="2696985" y="5869315"/>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294955D-66A0-C44C-9F0E-DABD25ACF074}"/>
              </a:ext>
            </a:extLst>
          </p:cNvPr>
          <p:cNvCxnSpPr>
            <a:cxnSpLocks/>
          </p:cNvCxnSpPr>
          <p:nvPr userDrawn="1"/>
        </p:nvCxnSpPr>
        <p:spPr>
          <a:xfrm>
            <a:off x="5026926" y="5869315"/>
            <a:ext cx="1291096"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
        <p:nvSpPr>
          <p:cNvPr id="22" name="Espace réservé pour une image  21">
            <a:extLst>
              <a:ext uri="{FF2B5EF4-FFF2-40B4-BE49-F238E27FC236}">
                <a16:creationId xmlns:a16="http://schemas.microsoft.com/office/drawing/2014/main" id="{795A8DF5-8633-4209-BF23-24F131937BB6}"/>
              </a:ext>
            </a:extLst>
          </p:cNvPr>
          <p:cNvSpPr>
            <a:spLocks noGrp="1"/>
          </p:cNvSpPr>
          <p:nvPr>
            <p:ph type="pic" sz="quarter" idx="14"/>
          </p:nvPr>
        </p:nvSpPr>
        <p:spPr>
          <a:xfrm>
            <a:off x="9554748" y="2084400"/>
            <a:ext cx="3319605" cy="3254836"/>
          </a:xfrm>
          <a:prstGeom prst="rect">
            <a:avLst/>
          </a:prstGeom>
        </p:spPr>
        <p:txBody>
          <a:bodyPr/>
          <a:lstStyle/>
          <a:p>
            <a:pPr lvl="4"/>
            <a:endParaRPr lang="fr-FR" dirty="0"/>
          </a:p>
        </p:txBody>
      </p:sp>
      <p:sp>
        <p:nvSpPr>
          <p:cNvPr id="24" name="Espace réservé du texte 23">
            <a:extLst>
              <a:ext uri="{FF2B5EF4-FFF2-40B4-BE49-F238E27FC236}">
                <a16:creationId xmlns:a16="http://schemas.microsoft.com/office/drawing/2014/main" id="{D4825E74-B0BE-4D17-8C6C-F837CD210485}"/>
              </a:ext>
            </a:extLst>
          </p:cNvPr>
          <p:cNvSpPr>
            <a:spLocks noGrp="1"/>
          </p:cNvSpPr>
          <p:nvPr>
            <p:ph type="body" sz="quarter" idx="15" hasCustomPrompt="1"/>
          </p:nvPr>
        </p:nvSpPr>
        <p:spPr>
          <a:xfrm>
            <a:off x="9554749" y="5738300"/>
            <a:ext cx="3380398" cy="447675"/>
          </a:xfrm>
          <a:prstGeom prst="rect">
            <a:avLst/>
          </a:prstGeom>
        </p:spPr>
        <p:txBody>
          <a:bodyPr/>
          <a:lstStyle>
            <a:lvl5pPr>
              <a:defRPr sz="1400" i="1"/>
            </a:lvl5pPr>
          </a:lstStyle>
          <a:p>
            <a:pPr lvl="4"/>
            <a:r>
              <a:rPr lang="fr-FR" dirty="0"/>
              <a:t>Source : </a:t>
            </a:r>
          </a:p>
        </p:txBody>
      </p:sp>
    </p:spTree>
    <p:extLst>
      <p:ext uri="{BB962C8B-B14F-4D97-AF65-F5344CB8AC3E}">
        <p14:creationId xmlns:p14="http://schemas.microsoft.com/office/powerpoint/2010/main" val="1379238671"/>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uverture_liseré">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2" name="Connecteur droit 1">
            <a:extLst>
              <a:ext uri="{FF2B5EF4-FFF2-40B4-BE49-F238E27FC236}">
                <a16:creationId xmlns:a16="http://schemas.microsoft.com/office/drawing/2014/main" id="{7355CB78-2003-59F7-6C46-0934333CE22C}"/>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CA3C9EB7-B729-DFC2-0162-095D9C6F0FC7}"/>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A8F7810F-A286-6C48-5745-8C0B387A14D5}"/>
              </a:ext>
            </a:extLst>
          </p:cNvPr>
          <p:cNvPicPr>
            <a:picLocks noChangeAspect="1"/>
          </p:cNvPicPr>
          <p:nvPr userDrawn="1"/>
        </p:nvPicPr>
        <p:blipFill rotWithShape="1">
          <a:blip r:embed="rId2"/>
          <a:srcRect l="22403" r="-1423"/>
          <a:stretch/>
        </p:blipFill>
        <p:spPr>
          <a:xfrm>
            <a:off x="0" y="0"/>
            <a:ext cx="1339738" cy="7381875"/>
          </a:xfrm>
          <a:prstGeom prst="rect">
            <a:avLst/>
          </a:prstGeom>
        </p:spPr>
      </p:pic>
    </p:spTree>
    <p:extLst>
      <p:ext uri="{BB962C8B-B14F-4D97-AF65-F5344CB8AC3E}">
        <p14:creationId xmlns:p14="http://schemas.microsoft.com/office/powerpoint/2010/main" val="1712790719"/>
      </p:ext>
    </p:extLst>
  </p:cSld>
  <p:clrMapOvr>
    <a:masterClrMapping/>
  </p:clrMapOvr>
  <p:extLst>
    <p:ext uri="{DCECCB84-F9BA-43D5-87BE-67443E8EF086}">
      <p15:sldGuideLst xmlns:p15="http://schemas.microsoft.com/office/powerpoint/2012/main">
        <p15:guide id="1" orient="horz" pos="793">
          <p15:clr>
            <a:srgbClr val="FBAE40"/>
          </p15:clr>
        </p15:guide>
        <p15:guide id="2" orient="horz" pos="4195">
          <p15:clr>
            <a:srgbClr val="547EBF"/>
          </p15:clr>
        </p15:guide>
        <p15:guide id="4" pos="39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quipe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837172"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a16="http://schemas.microsoft.com/office/drawing/2014/main" id="{46D84A85-C68C-7545-88D0-4ECA4FCBFADB}"/>
              </a:ext>
            </a:extLst>
          </p:cNvPr>
          <p:cNvSpPr>
            <a:spLocks noGrp="1" noChangeAspect="1"/>
          </p:cNvSpPr>
          <p:nvPr>
            <p:ph type="pic" sz="quarter" idx="19" hasCustomPrompt="1"/>
          </p:nvPr>
        </p:nvSpPr>
        <p:spPr>
          <a:xfrm>
            <a:off x="1515160" y="1979613"/>
            <a:ext cx="1810102"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a16="http://schemas.microsoft.com/office/drawing/2014/main" id="{0E410F91-71E4-244D-9706-5E1A044872C9}"/>
              </a:ext>
            </a:extLst>
          </p:cNvPr>
          <p:cNvSpPr>
            <a:spLocks noGrp="1" noChangeAspect="1"/>
          </p:cNvSpPr>
          <p:nvPr>
            <p:ph type="pic" sz="quarter" idx="20" hasCustomPrompt="1"/>
          </p:nvPr>
        </p:nvSpPr>
        <p:spPr>
          <a:xfrm>
            <a:off x="5814436" y="1979613"/>
            <a:ext cx="1810102"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a16="http://schemas.microsoft.com/office/drawing/2014/main" id="{13CDEF81-86C7-EB4C-B081-6CB7FD941C22}"/>
              </a:ext>
            </a:extLst>
          </p:cNvPr>
          <p:cNvSpPr>
            <a:spLocks noGrp="1"/>
          </p:cNvSpPr>
          <p:nvPr>
            <p:ph type="pic" sz="quarter" idx="21" hasCustomPrompt="1"/>
          </p:nvPr>
        </p:nvSpPr>
        <p:spPr>
          <a:xfrm>
            <a:off x="10112769" y="1983099"/>
            <a:ext cx="1810102" cy="144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a16="http://schemas.microsoft.com/office/drawing/2014/main" id="{F7C814E4-2E62-9D4A-AFC1-60AD920812B2}"/>
              </a:ext>
            </a:extLst>
          </p:cNvPr>
          <p:cNvSpPr>
            <a:spLocks noGrp="1"/>
          </p:cNvSpPr>
          <p:nvPr>
            <p:ph type="body" sz="quarter" idx="22" hasCustomPrompt="1"/>
          </p:nvPr>
        </p:nvSpPr>
        <p:spPr>
          <a:xfrm>
            <a:off x="836120"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a16="http://schemas.microsoft.com/office/drawing/2014/main" id="{27194103-D940-2C45-B9CB-0D5165C02CDF}"/>
              </a:ext>
            </a:extLst>
          </p:cNvPr>
          <p:cNvSpPr>
            <a:spLocks noGrp="1"/>
          </p:cNvSpPr>
          <p:nvPr>
            <p:ph type="body" sz="quarter" idx="23" hasCustomPrompt="1"/>
          </p:nvPr>
        </p:nvSpPr>
        <p:spPr>
          <a:xfrm>
            <a:off x="837172"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a16="http://schemas.microsoft.com/office/drawing/2014/main" id="{39EFCF92-F292-034D-B575-0F832F9E82E5}"/>
              </a:ext>
            </a:extLst>
          </p:cNvPr>
          <p:cNvSpPr>
            <a:spLocks noGrp="1"/>
          </p:cNvSpPr>
          <p:nvPr>
            <p:ph type="body" sz="quarter" idx="24" hasCustomPrompt="1"/>
          </p:nvPr>
        </p:nvSpPr>
        <p:spPr>
          <a:xfrm>
            <a:off x="5136448"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a16="http://schemas.microsoft.com/office/drawing/2014/main" id="{EDB9769E-C6EB-8D40-A08B-7FF7EC80ACE8}"/>
              </a:ext>
            </a:extLst>
          </p:cNvPr>
          <p:cNvSpPr>
            <a:spLocks noGrp="1"/>
          </p:cNvSpPr>
          <p:nvPr>
            <p:ph type="body" sz="quarter" idx="25" hasCustomPrompt="1"/>
          </p:nvPr>
        </p:nvSpPr>
        <p:spPr>
          <a:xfrm>
            <a:off x="5135396"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a16="http://schemas.microsoft.com/office/drawing/2014/main" id="{824267D8-581F-7141-B106-E7ACC2D776C6}"/>
              </a:ext>
            </a:extLst>
          </p:cNvPr>
          <p:cNvSpPr>
            <a:spLocks noGrp="1"/>
          </p:cNvSpPr>
          <p:nvPr>
            <p:ph type="body" sz="quarter" idx="26" hasCustomPrompt="1"/>
          </p:nvPr>
        </p:nvSpPr>
        <p:spPr>
          <a:xfrm>
            <a:off x="5136448"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a16="http://schemas.microsoft.com/office/drawing/2014/main" id="{C412AE1D-2F40-714D-898E-D2FBF5CB84AE}"/>
              </a:ext>
            </a:extLst>
          </p:cNvPr>
          <p:cNvSpPr>
            <a:spLocks noGrp="1"/>
          </p:cNvSpPr>
          <p:nvPr>
            <p:ph type="body" sz="quarter" idx="27" hasCustomPrompt="1"/>
          </p:nvPr>
        </p:nvSpPr>
        <p:spPr>
          <a:xfrm>
            <a:off x="9434782" y="3794056"/>
            <a:ext cx="3167679"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a16="http://schemas.microsoft.com/office/drawing/2014/main" id="{9DF1AE8E-6DAB-BB4A-B13E-3FD6FF0716CE}"/>
              </a:ext>
            </a:extLst>
          </p:cNvPr>
          <p:cNvSpPr>
            <a:spLocks noGrp="1"/>
          </p:cNvSpPr>
          <p:nvPr>
            <p:ph type="body" sz="quarter" idx="28" hasCustomPrompt="1"/>
          </p:nvPr>
        </p:nvSpPr>
        <p:spPr>
          <a:xfrm>
            <a:off x="9433729" y="4326697"/>
            <a:ext cx="3167679"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a16="http://schemas.microsoft.com/office/drawing/2014/main" id="{119FF947-8863-2044-B5A4-88624D39CC39}"/>
              </a:ext>
            </a:extLst>
          </p:cNvPr>
          <p:cNvSpPr>
            <a:spLocks noGrp="1"/>
          </p:cNvSpPr>
          <p:nvPr>
            <p:ph type="body" sz="quarter" idx="29" hasCustomPrompt="1"/>
          </p:nvPr>
        </p:nvSpPr>
        <p:spPr>
          <a:xfrm>
            <a:off x="9434782" y="4859339"/>
            <a:ext cx="3167679"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3808841045"/>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2007">
          <p15:clr>
            <a:srgbClr val="FBAE40"/>
          </p15:clr>
        </p15:guide>
        <p15:guide id="4" pos="2574">
          <p15:clr>
            <a:srgbClr val="FBAE40"/>
          </p15:clr>
        </p15:guide>
        <p15:guide id="5" pos="4161">
          <p15:clr>
            <a:srgbClr val="FBAE40"/>
          </p15:clr>
        </p15:guide>
        <p15:guide id="6" pos="4728">
          <p15:clr>
            <a:srgbClr val="FBAE40"/>
          </p15:clr>
        </p15:guide>
        <p15:guide id="7" orient="horz" pos="2381">
          <p15:clr>
            <a:srgbClr val="FBAE40"/>
          </p15:clr>
        </p15:guide>
        <p15:guide id="8" orient="horz" pos="2721">
          <p15:clr>
            <a:srgbClr val="FBAE40"/>
          </p15:clr>
        </p15:guide>
        <p15:guide id="9" orient="horz" pos="30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quipe_6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2420556" y="2160000"/>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a16="http://schemas.microsoft.com/office/drawing/2014/main" id="{46D84A85-C68C-7545-88D0-4ECA4FCBFADB}"/>
              </a:ext>
            </a:extLst>
          </p:cNvPr>
          <p:cNvSpPr>
            <a:spLocks noGrp="1" noChangeAspect="1"/>
          </p:cNvSpPr>
          <p:nvPr>
            <p:ph type="pic" sz="quarter" idx="19" hasCustomPrompt="1"/>
          </p:nvPr>
        </p:nvSpPr>
        <p:spPr>
          <a:xfrm>
            <a:off x="837486" y="1979613"/>
            <a:ext cx="1357577" cy="108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a16="http://schemas.microsoft.com/office/drawing/2014/main" id="{F7C814E4-2E62-9D4A-AFC1-60AD920812B2}"/>
              </a:ext>
            </a:extLst>
          </p:cNvPr>
          <p:cNvSpPr>
            <a:spLocks noGrp="1"/>
          </p:cNvSpPr>
          <p:nvPr>
            <p:ph type="body" sz="quarter" idx="22" hasCustomPrompt="1"/>
          </p:nvPr>
        </p:nvSpPr>
        <p:spPr>
          <a:xfrm>
            <a:off x="2419474" y="2592000"/>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40" name="Espace réservé du texte 23">
            <a:extLst>
              <a:ext uri="{FF2B5EF4-FFF2-40B4-BE49-F238E27FC236}">
                <a16:creationId xmlns:a16="http://schemas.microsoft.com/office/drawing/2014/main" id="{20CB4794-674B-0848-B887-EA1AB61F6CF4}"/>
              </a:ext>
            </a:extLst>
          </p:cNvPr>
          <p:cNvSpPr>
            <a:spLocks noGrp="1"/>
          </p:cNvSpPr>
          <p:nvPr>
            <p:ph type="body" sz="quarter" idx="56" hasCustomPrompt="1"/>
          </p:nvPr>
        </p:nvSpPr>
        <p:spPr>
          <a:xfrm>
            <a:off x="8757674" y="2164431"/>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44" name="Espace réservé pour une image  9">
            <a:extLst>
              <a:ext uri="{FF2B5EF4-FFF2-40B4-BE49-F238E27FC236}">
                <a16:creationId xmlns:a16="http://schemas.microsoft.com/office/drawing/2014/main" id="{B7228F22-070F-D842-B18D-71BDE51EFC83}"/>
              </a:ext>
            </a:extLst>
          </p:cNvPr>
          <p:cNvSpPr>
            <a:spLocks noGrp="1" noChangeAspect="1"/>
          </p:cNvSpPr>
          <p:nvPr>
            <p:ph type="pic" sz="quarter" idx="57" hasCustomPrompt="1"/>
          </p:nvPr>
        </p:nvSpPr>
        <p:spPr>
          <a:xfrm>
            <a:off x="7174605" y="1984044"/>
            <a:ext cx="1357577" cy="108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1" name="Espace réservé du texte 23">
            <a:extLst>
              <a:ext uri="{FF2B5EF4-FFF2-40B4-BE49-F238E27FC236}">
                <a16:creationId xmlns:a16="http://schemas.microsoft.com/office/drawing/2014/main" id="{BEE4FDC4-7ECC-6E4B-A0C1-1E062C4E2862}"/>
              </a:ext>
            </a:extLst>
          </p:cNvPr>
          <p:cNvSpPr>
            <a:spLocks noGrp="1"/>
          </p:cNvSpPr>
          <p:nvPr>
            <p:ph type="body" sz="quarter" idx="58" hasCustomPrompt="1"/>
          </p:nvPr>
        </p:nvSpPr>
        <p:spPr>
          <a:xfrm>
            <a:off x="8756592" y="2596431"/>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55" name="Espace réservé du texte 23">
            <a:extLst>
              <a:ext uri="{FF2B5EF4-FFF2-40B4-BE49-F238E27FC236}">
                <a16:creationId xmlns:a16="http://schemas.microsoft.com/office/drawing/2014/main" id="{B2939DBF-BD54-834E-B559-CB7CA2B9523F}"/>
              </a:ext>
            </a:extLst>
          </p:cNvPr>
          <p:cNvSpPr>
            <a:spLocks noGrp="1"/>
          </p:cNvSpPr>
          <p:nvPr>
            <p:ph type="body" sz="quarter" idx="59" hasCustomPrompt="1"/>
          </p:nvPr>
        </p:nvSpPr>
        <p:spPr>
          <a:xfrm>
            <a:off x="2421924" y="3780112"/>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59" name="Espace réservé pour une image  9">
            <a:extLst>
              <a:ext uri="{FF2B5EF4-FFF2-40B4-BE49-F238E27FC236}">
                <a16:creationId xmlns:a16="http://schemas.microsoft.com/office/drawing/2014/main" id="{31D9CC39-4568-B042-8C8B-AA00A753E21B}"/>
              </a:ext>
            </a:extLst>
          </p:cNvPr>
          <p:cNvSpPr>
            <a:spLocks noGrp="1" noChangeAspect="1"/>
          </p:cNvSpPr>
          <p:nvPr>
            <p:ph type="pic" sz="quarter" idx="60" hasCustomPrompt="1"/>
          </p:nvPr>
        </p:nvSpPr>
        <p:spPr>
          <a:xfrm>
            <a:off x="838854" y="3599725"/>
            <a:ext cx="1357577" cy="108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0" name="Espace réservé du texte 23">
            <a:extLst>
              <a:ext uri="{FF2B5EF4-FFF2-40B4-BE49-F238E27FC236}">
                <a16:creationId xmlns:a16="http://schemas.microsoft.com/office/drawing/2014/main" id="{A5AADD05-B9EA-0A47-9C66-C33CEBF2A8F3}"/>
              </a:ext>
            </a:extLst>
          </p:cNvPr>
          <p:cNvSpPr>
            <a:spLocks noGrp="1"/>
          </p:cNvSpPr>
          <p:nvPr>
            <p:ph type="body" sz="quarter" idx="61" hasCustomPrompt="1"/>
          </p:nvPr>
        </p:nvSpPr>
        <p:spPr>
          <a:xfrm>
            <a:off x="2420841" y="4212112"/>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1" name="Espace réservé du texte 23">
            <a:extLst>
              <a:ext uri="{FF2B5EF4-FFF2-40B4-BE49-F238E27FC236}">
                <a16:creationId xmlns:a16="http://schemas.microsoft.com/office/drawing/2014/main" id="{0F6F33D4-598D-1945-BA44-A22B75D2AA66}"/>
              </a:ext>
            </a:extLst>
          </p:cNvPr>
          <p:cNvSpPr>
            <a:spLocks noGrp="1"/>
          </p:cNvSpPr>
          <p:nvPr>
            <p:ph type="body" sz="quarter" idx="62" hasCustomPrompt="1"/>
          </p:nvPr>
        </p:nvSpPr>
        <p:spPr>
          <a:xfrm>
            <a:off x="2421924" y="5400224"/>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2" name="Espace réservé pour une image  9">
            <a:extLst>
              <a:ext uri="{FF2B5EF4-FFF2-40B4-BE49-F238E27FC236}">
                <a16:creationId xmlns:a16="http://schemas.microsoft.com/office/drawing/2014/main" id="{F976246F-DF68-1044-9E2F-69E73C94F9CE}"/>
              </a:ext>
            </a:extLst>
          </p:cNvPr>
          <p:cNvSpPr>
            <a:spLocks noGrp="1" noChangeAspect="1"/>
          </p:cNvSpPr>
          <p:nvPr>
            <p:ph type="pic" sz="quarter" idx="63" hasCustomPrompt="1"/>
          </p:nvPr>
        </p:nvSpPr>
        <p:spPr>
          <a:xfrm>
            <a:off x="838854" y="5219837"/>
            <a:ext cx="1357577" cy="108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3" name="Espace réservé du texte 23">
            <a:extLst>
              <a:ext uri="{FF2B5EF4-FFF2-40B4-BE49-F238E27FC236}">
                <a16:creationId xmlns:a16="http://schemas.microsoft.com/office/drawing/2014/main" id="{842C7C50-9AB7-7949-B9C2-54A1C519AFC2}"/>
              </a:ext>
            </a:extLst>
          </p:cNvPr>
          <p:cNvSpPr>
            <a:spLocks noGrp="1"/>
          </p:cNvSpPr>
          <p:nvPr>
            <p:ph type="body" sz="quarter" idx="64" hasCustomPrompt="1"/>
          </p:nvPr>
        </p:nvSpPr>
        <p:spPr>
          <a:xfrm>
            <a:off x="2420841" y="5832224"/>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4" name="Espace réservé du texte 23">
            <a:extLst>
              <a:ext uri="{FF2B5EF4-FFF2-40B4-BE49-F238E27FC236}">
                <a16:creationId xmlns:a16="http://schemas.microsoft.com/office/drawing/2014/main" id="{89102529-6214-BF47-BDC5-98FBF9DE0E3A}"/>
              </a:ext>
            </a:extLst>
          </p:cNvPr>
          <p:cNvSpPr>
            <a:spLocks noGrp="1"/>
          </p:cNvSpPr>
          <p:nvPr>
            <p:ph type="body" sz="quarter" idx="65" hasCustomPrompt="1"/>
          </p:nvPr>
        </p:nvSpPr>
        <p:spPr>
          <a:xfrm>
            <a:off x="8753857" y="3780112"/>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5" name="Espace réservé pour une image  9">
            <a:extLst>
              <a:ext uri="{FF2B5EF4-FFF2-40B4-BE49-F238E27FC236}">
                <a16:creationId xmlns:a16="http://schemas.microsoft.com/office/drawing/2014/main" id="{E5FCB513-2C4F-EA43-B93E-C318E82E7A83}"/>
              </a:ext>
            </a:extLst>
          </p:cNvPr>
          <p:cNvSpPr>
            <a:spLocks noGrp="1" noChangeAspect="1"/>
          </p:cNvSpPr>
          <p:nvPr>
            <p:ph type="pic" sz="quarter" idx="66" hasCustomPrompt="1"/>
          </p:nvPr>
        </p:nvSpPr>
        <p:spPr>
          <a:xfrm>
            <a:off x="7170787" y="3599725"/>
            <a:ext cx="1357577" cy="108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6" name="Espace réservé du texte 23">
            <a:extLst>
              <a:ext uri="{FF2B5EF4-FFF2-40B4-BE49-F238E27FC236}">
                <a16:creationId xmlns:a16="http://schemas.microsoft.com/office/drawing/2014/main" id="{83876AE8-925F-FE4C-8815-C2559BC7605A}"/>
              </a:ext>
            </a:extLst>
          </p:cNvPr>
          <p:cNvSpPr>
            <a:spLocks noGrp="1"/>
          </p:cNvSpPr>
          <p:nvPr>
            <p:ph type="body" sz="quarter" idx="67" hasCustomPrompt="1"/>
          </p:nvPr>
        </p:nvSpPr>
        <p:spPr>
          <a:xfrm>
            <a:off x="8752774" y="4212112"/>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7" name="Espace réservé du texte 23">
            <a:extLst>
              <a:ext uri="{FF2B5EF4-FFF2-40B4-BE49-F238E27FC236}">
                <a16:creationId xmlns:a16="http://schemas.microsoft.com/office/drawing/2014/main" id="{81DCE89B-83C1-C243-869A-BE6B480A33B5}"/>
              </a:ext>
            </a:extLst>
          </p:cNvPr>
          <p:cNvSpPr>
            <a:spLocks noGrp="1"/>
          </p:cNvSpPr>
          <p:nvPr>
            <p:ph type="body" sz="quarter" idx="68" hasCustomPrompt="1"/>
          </p:nvPr>
        </p:nvSpPr>
        <p:spPr>
          <a:xfrm>
            <a:off x="8752773" y="5395793"/>
            <a:ext cx="384706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8" name="Espace réservé pour une image  9">
            <a:extLst>
              <a:ext uri="{FF2B5EF4-FFF2-40B4-BE49-F238E27FC236}">
                <a16:creationId xmlns:a16="http://schemas.microsoft.com/office/drawing/2014/main" id="{5CEADEF7-1D24-DA49-8892-F0744A3AC310}"/>
              </a:ext>
            </a:extLst>
          </p:cNvPr>
          <p:cNvSpPr>
            <a:spLocks noGrp="1" noChangeAspect="1"/>
          </p:cNvSpPr>
          <p:nvPr>
            <p:ph type="pic" sz="quarter" idx="69" hasCustomPrompt="1"/>
          </p:nvPr>
        </p:nvSpPr>
        <p:spPr>
          <a:xfrm>
            <a:off x="7169703" y="5215406"/>
            <a:ext cx="1357577" cy="1080000"/>
          </a:xfrm>
          <a:prstGeom prst="ellipse">
            <a:avLst/>
          </a:prstGeom>
          <a:solidFill>
            <a:schemeClr val="bg1">
              <a:lumMod val="85000"/>
            </a:schemeClr>
          </a:solidFill>
          <a:ln w="25400">
            <a:solidFill>
              <a:srgbClr val="FF870F"/>
            </a:solidFill>
            <a:prstDash val="solid"/>
            <a:extLst>
              <a:ext uri="{C807C97D-BFC1-408E-A445-0C87EB9F89A2}">
                <ask:lineSketchStyleProp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9" name="Espace réservé du texte 23">
            <a:extLst>
              <a:ext uri="{FF2B5EF4-FFF2-40B4-BE49-F238E27FC236}">
                <a16:creationId xmlns:a16="http://schemas.microsoft.com/office/drawing/2014/main" id="{5695CBC1-3088-0D42-A7AA-E5D454C8BECC}"/>
              </a:ext>
            </a:extLst>
          </p:cNvPr>
          <p:cNvSpPr>
            <a:spLocks noGrp="1"/>
          </p:cNvSpPr>
          <p:nvPr>
            <p:ph type="body" sz="quarter" idx="70" hasCustomPrompt="1"/>
          </p:nvPr>
        </p:nvSpPr>
        <p:spPr>
          <a:xfrm>
            <a:off x="8751690" y="5827793"/>
            <a:ext cx="3847063"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Tree>
    <p:extLst>
      <p:ext uri="{BB962C8B-B14F-4D97-AF65-F5344CB8AC3E}">
        <p14:creationId xmlns:p14="http://schemas.microsoft.com/office/powerpoint/2010/main" val="1668355478"/>
      </p:ext>
    </p:extLst>
  </p:cSld>
  <p:clrMapOvr>
    <a:masterClrMapping/>
  </p:clrMapOvr>
  <p:extLst>
    <p:ext uri="{DCECCB84-F9BA-43D5-87BE-67443E8EF086}">
      <p15:sldGuideLst xmlns:p15="http://schemas.microsoft.com/office/powerpoint/2012/main">
        <p15:guide id="1" orient="horz" pos="1247">
          <p15:clr>
            <a:srgbClr val="FBAE40"/>
          </p15:clr>
        </p15:guide>
        <p15:guide id="2" orient="horz" pos="4195">
          <p15:clr>
            <a:srgbClr val="547EBF"/>
          </p15:clr>
        </p15:guide>
        <p15:guide id="3" pos="1100">
          <p15:clr>
            <a:srgbClr val="FBAE40"/>
          </p15:clr>
        </p15:guide>
        <p15:guide id="4" pos="1213">
          <p15:clr>
            <a:srgbClr val="FBAE40"/>
          </p15:clr>
        </p15:guide>
        <p15:guide id="5" pos="3141">
          <p15:clr>
            <a:srgbClr val="FBAE40"/>
          </p15:clr>
        </p15:guide>
        <p15:guide id="6" pos="3594">
          <p15:clr>
            <a:srgbClr val="FBAE40"/>
          </p15:clr>
        </p15:guide>
        <p15:guide id="7" orient="horz" pos="1927">
          <p15:clr>
            <a:srgbClr val="FBAE40"/>
          </p15:clr>
        </p15:guide>
        <p15:guide id="8" pos="4388">
          <p15:clr>
            <a:srgbClr val="FBAE40"/>
          </p15:clr>
        </p15:guide>
        <p15:guide id="9" pos="4275">
          <p15:clr>
            <a:srgbClr val="FBAE40"/>
          </p15:clr>
        </p15:guide>
        <p15:guide id="10" orient="horz" pos="2268">
          <p15:clr>
            <a:srgbClr val="FBAE40"/>
          </p15:clr>
        </p15:guide>
        <p15:guide id="11" orient="horz" pos="3288">
          <p15:clr>
            <a:srgbClr val="FBAE40"/>
          </p15:clr>
        </p15:guide>
        <p15:guide id="12" orient="horz" pos="2948">
          <p15:clr>
            <a:srgbClr val="FBAE40"/>
          </p15:clr>
        </p15:guide>
        <p15:guide id="13" orient="horz" pos="396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o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texte 23">
            <a:extLst>
              <a:ext uri="{FF2B5EF4-FFF2-40B4-BE49-F238E27FC236}">
                <a16:creationId xmlns:a16="http://schemas.microsoft.com/office/drawing/2014/main" id="{571A8593-AE07-0848-B461-A2FDC67F220D}"/>
              </a:ext>
            </a:extLst>
          </p:cNvPr>
          <p:cNvSpPr>
            <a:spLocks noGrp="1"/>
          </p:cNvSpPr>
          <p:nvPr>
            <p:ph type="body" sz="quarter" idx="15" hasCustomPrompt="1"/>
          </p:nvPr>
        </p:nvSpPr>
        <p:spPr>
          <a:xfrm>
            <a:off x="8756370" y="2339975"/>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a16="http://schemas.microsoft.com/office/drawing/2014/main" id="{B44A41F4-B71E-8348-9FC3-71DA77C62E8F}"/>
              </a:ext>
            </a:extLst>
          </p:cNvPr>
          <p:cNvSpPr>
            <a:spLocks noGrp="1" noChangeAspect="1"/>
          </p:cNvSpPr>
          <p:nvPr>
            <p:ph type="pic" sz="quarter" idx="57" hasCustomPrompt="1"/>
          </p:nvPr>
        </p:nvSpPr>
        <p:spPr>
          <a:xfrm>
            <a:off x="7173664" y="2339975"/>
            <a:ext cx="1131314"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6" name="Espace réservé pour une image  7">
            <a:extLst>
              <a:ext uri="{FF2B5EF4-FFF2-40B4-BE49-F238E27FC236}">
                <a16:creationId xmlns:a16="http://schemas.microsoft.com/office/drawing/2014/main" id="{1C780D94-D313-104D-B67B-845CB184F578}"/>
              </a:ext>
            </a:extLst>
          </p:cNvPr>
          <p:cNvSpPr>
            <a:spLocks noGrp="1" noChangeAspect="1"/>
          </p:cNvSpPr>
          <p:nvPr>
            <p:ph type="pic" sz="quarter" idx="60" hasCustomPrompt="1"/>
          </p:nvPr>
        </p:nvSpPr>
        <p:spPr>
          <a:xfrm>
            <a:off x="7175458" y="3779975"/>
            <a:ext cx="1131314"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61" name="Espace réservé pour une image  7">
            <a:extLst>
              <a:ext uri="{FF2B5EF4-FFF2-40B4-BE49-F238E27FC236}">
                <a16:creationId xmlns:a16="http://schemas.microsoft.com/office/drawing/2014/main" id="{93989719-1E67-B141-ACB3-27691257302E}"/>
              </a:ext>
            </a:extLst>
          </p:cNvPr>
          <p:cNvSpPr>
            <a:spLocks noGrp="1" noChangeAspect="1"/>
          </p:cNvSpPr>
          <p:nvPr>
            <p:ph type="pic" sz="quarter" idx="63" hasCustomPrompt="1"/>
          </p:nvPr>
        </p:nvSpPr>
        <p:spPr>
          <a:xfrm>
            <a:off x="7171871" y="5229361"/>
            <a:ext cx="1131314"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a16="http://schemas.microsoft.com/office/drawing/2014/main" id="{8266E485-0844-AF4A-9B7C-B2D0BC35C232}"/>
              </a:ext>
            </a:extLst>
          </p:cNvPr>
          <p:cNvSpPr>
            <a:spLocks noGrp="1"/>
          </p:cNvSpPr>
          <p:nvPr>
            <p:ph sz="quarter" idx="64" hasCustomPrompt="1"/>
          </p:nvPr>
        </p:nvSpPr>
        <p:spPr>
          <a:xfrm>
            <a:off x="838115" y="1980000"/>
            <a:ext cx="5429789" cy="4500000"/>
          </a:xfrm>
          <a:prstGeom prst="rect">
            <a:avLst/>
          </a:prstGeom>
          <a:solidFill>
            <a:schemeClr val="bg1">
              <a:lumMod val="85000"/>
            </a:schemeClr>
          </a:solidFill>
        </p:spPr>
        <p:txBody>
          <a:bodyPr anchor="ctr" anchorCtr="0">
            <a:noAutofit/>
          </a:bodyPr>
          <a:lstStyle>
            <a:lvl1pPr marL="0" indent="0" algn="ctr">
              <a:buFontTx/>
              <a:buNone/>
              <a:defRPr sz="1400"/>
            </a:lvl1pPr>
          </a:lstStyle>
          <a:p>
            <a:pPr lvl="0"/>
            <a:r>
              <a:rPr lang="fr-FR" dirty="0"/>
              <a:t>Cliquez pour insérer un graphique ou un visuel</a:t>
            </a:r>
          </a:p>
        </p:txBody>
      </p:sp>
      <p:sp>
        <p:nvSpPr>
          <p:cNvPr id="19" name="Espace réservé du texte 10">
            <a:extLst>
              <a:ext uri="{FF2B5EF4-FFF2-40B4-BE49-F238E27FC236}">
                <a16:creationId xmlns:a16="http://schemas.microsoft.com/office/drawing/2014/main" id="{FFAC0F3A-B9B7-A144-9F27-516846D47333}"/>
              </a:ext>
            </a:extLst>
          </p:cNvPr>
          <p:cNvSpPr>
            <a:spLocks noGrp="1"/>
          </p:cNvSpPr>
          <p:nvPr>
            <p:ph type="body" sz="quarter" idx="18" hasCustomPrompt="1"/>
          </p:nvPr>
        </p:nvSpPr>
        <p:spPr>
          <a:xfrm>
            <a:off x="836120" y="6660450"/>
            <a:ext cx="5429789"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
        <p:nvSpPr>
          <p:cNvPr id="20" name="Espace réservé du texte 23">
            <a:extLst>
              <a:ext uri="{FF2B5EF4-FFF2-40B4-BE49-F238E27FC236}">
                <a16:creationId xmlns:a16="http://schemas.microsoft.com/office/drawing/2014/main" id="{403BBF66-39B9-0E4D-9756-74D7023653DD}"/>
              </a:ext>
            </a:extLst>
          </p:cNvPr>
          <p:cNvSpPr>
            <a:spLocks noGrp="1"/>
          </p:cNvSpPr>
          <p:nvPr>
            <p:ph type="body" sz="quarter" idx="65" hasCustomPrompt="1"/>
          </p:nvPr>
        </p:nvSpPr>
        <p:spPr>
          <a:xfrm>
            <a:off x="8757187" y="3779838"/>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
        <p:nvSpPr>
          <p:cNvPr id="21" name="Espace réservé du texte 23">
            <a:extLst>
              <a:ext uri="{FF2B5EF4-FFF2-40B4-BE49-F238E27FC236}">
                <a16:creationId xmlns:a16="http://schemas.microsoft.com/office/drawing/2014/main" id="{BB170199-C1F9-5340-B8F0-C7AB4EC7CD02}"/>
              </a:ext>
            </a:extLst>
          </p:cNvPr>
          <p:cNvSpPr>
            <a:spLocks noGrp="1"/>
          </p:cNvSpPr>
          <p:nvPr>
            <p:ph type="body" sz="quarter" idx="66" hasCustomPrompt="1"/>
          </p:nvPr>
        </p:nvSpPr>
        <p:spPr>
          <a:xfrm>
            <a:off x="8757187" y="5222987"/>
            <a:ext cx="3846468"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1444551182"/>
      </p:ext>
    </p:extLst>
  </p:cSld>
  <p:clrMapOvr>
    <a:masterClrMapping/>
  </p:clrMapOvr>
  <p:extLst>
    <p:ext uri="{DCECCB84-F9BA-43D5-87BE-67443E8EF086}">
      <p15:sldGuideLst xmlns:p15="http://schemas.microsoft.com/office/powerpoint/2012/main">
        <p15:guide id="1" orient="horz" pos="1474">
          <p15:clr>
            <a:srgbClr val="FBAE40"/>
          </p15:clr>
        </p15:guide>
        <p15:guide id="2" orient="horz" pos="4195">
          <p15:clr>
            <a:srgbClr val="547EBF"/>
          </p15:clr>
        </p15:guide>
        <p15:guide id="3" pos="3141">
          <p15:clr>
            <a:srgbClr val="FBAE40"/>
          </p15:clr>
        </p15:guide>
        <p15:guide id="5" pos="3594">
          <p15:clr>
            <a:srgbClr val="FBAE40"/>
          </p15:clr>
        </p15:guide>
        <p15:guide id="7" orient="horz" pos="2381">
          <p15:clr>
            <a:srgbClr val="FBAE40"/>
          </p15:clr>
        </p15:guide>
        <p15:guide id="8" pos="4388">
          <p15:clr>
            <a:srgbClr val="FBAE40"/>
          </p15:clr>
        </p15:guide>
        <p15:guide id="10" orient="horz" pos="3288">
          <p15:clr>
            <a:srgbClr val="FBAE40"/>
          </p15:clr>
        </p15:guide>
        <p15:guide id="11" orient="horz" pos="385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gument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a16="http://schemas.microsoft.com/office/drawing/2014/main" id="{584167CC-0BAF-CD4E-BB15-E35AF9800C4E}"/>
              </a:ext>
            </a:extLst>
          </p:cNvPr>
          <p:cNvSpPr>
            <a:spLocks noGrp="1"/>
          </p:cNvSpPr>
          <p:nvPr>
            <p:ph type="body" sz="quarter" idx="74" hasCustomPrompt="1"/>
          </p:nvPr>
        </p:nvSpPr>
        <p:spPr>
          <a:xfrm>
            <a:off x="836120"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a16="http://schemas.microsoft.com/office/drawing/2014/main" id="{3C2A3005-357A-5A42-80B1-157D578EF38D}"/>
              </a:ext>
            </a:extLst>
          </p:cNvPr>
          <p:cNvSpPr>
            <a:spLocks noGrp="1" noChangeAspect="1"/>
          </p:cNvSpPr>
          <p:nvPr>
            <p:ph type="pic" sz="quarter" idx="76" hasCustomPrompt="1"/>
          </p:nvPr>
        </p:nvSpPr>
        <p:spPr>
          <a:xfrm>
            <a:off x="1514909" y="2339837"/>
            <a:ext cx="1810102"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a16="http://schemas.microsoft.com/office/drawing/2014/main" id="{A2D06F0C-5A41-EB4E-B29B-884AF07AF996}"/>
              </a:ext>
            </a:extLst>
          </p:cNvPr>
          <p:cNvSpPr>
            <a:spLocks noGrp="1" noChangeAspect="1"/>
          </p:cNvSpPr>
          <p:nvPr>
            <p:ph type="pic" sz="quarter" idx="82" hasCustomPrompt="1"/>
          </p:nvPr>
        </p:nvSpPr>
        <p:spPr>
          <a:xfrm>
            <a:off x="5814043" y="2339975"/>
            <a:ext cx="1810102"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a16="http://schemas.microsoft.com/office/drawing/2014/main" id="{30300D13-A1EC-AC47-96B9-5B9E7B8D18CC}"/>
              </a:ext>
            </a:extLst>
          </p:cNvPr>
          <p:cNvSpPr>
            <a:spLocks noGrp="1" noChangeAspect="1"/>
          </p:cNvSpPr>
          <p:nvPr>
            <p:ph type="pic" sz="quarter" idx="83" hasCustomPrompt="1"/>
          </p:nvPr>
        </p:nvSpPr>
        <p:spPr>
          <a:xfrm>
            <a:off x="10114764" y="2339837"/>
            <a:ext cx="1810102"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a16="http://schemas.microsoft.com/office/drawing/2014/main" id="{7BC58CB7-F5A0-B54C-A0D7-94C51C8CCA1E}"/>
              </a:ext>
            </a:extLst>
          </p:cNvPr>
          <p:cNvSpPr>
            <a:spLocks noGrp="1"/>
          </p:cNvSpPr>
          <p:nvPr>
            <p:ph type="body" sz="quarter" idx="84" hasCustomPrompt="1"/>
          </p:nvPr>
        </p:nvSpPr>
        <p:spPr>
          <a:xfrm>
            <a:off x="5135254"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a16="http://schemas.microsoft.com/office/drawing/2014/main" id="{35FFA01A-1D8D-DA46-8701-1EFE0B642BC2}"/>
              </a:ext>
            </a:extLst>
          </p:cNvPr>
          <p:cNvSpPr>
            <a:spLocks noGrp="1"/>
          </p:cNvSpPr>
          <p:nvPr>
            <p:ph type="body" sz="quarter" idx="85" hasCustomPrompt="1"/>
          </p:nvPr>
        </p:nvSpPr>
        <p:spPr>
          <a:xfrm>
            <a:off x="9434782" y="4319587"/>
            <a:ext cx="3167679"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n°3</a:t>
            </a:r>
          </a:p>
        </p:txBody>
      </p:sp>
    </p:spTree>
    <p:extLst>
      <p:ext uri="{BB962C8B-B14F-4D97-AF65-F5344CB8AC3E}">
        <p14:creationId xmlns:p14="http://schemas.microsoft.com/office/powerpoint/2010/main" val="1880576030"/>
      </p:ext>
    </p:extLst>
  </p:cSld>
  <p:clrMapOvr>
    <a:masterClrMapping/>
  </p:clrMapOvr>
  <p:extLst>
    <p:ext uri="{DCECCB84-F9BA-43D5-87BE-67443E8EF086}">
      <p15:sldGuideLst xmlns:p15="http://schemas.microsoft.com/office/powerpoint/2012/main">
        <p15:guide id="1" orient="horz" pos="1474">
          <p15:clr>
            <a:srgbClr val="FBAE40"/>
          </p15:clr>
        </p15:guide>
        <p15:guide id="2" orient="horz" pos="4195">
          <p15:clr>
            <a:srgbClr val="547EBF"/>
          </p15:clr>
        </p15:guide>
        <p15:guide id="5" pos="2007">
          <p15:clr>
            <a:srgbClr val="FBAE40"/>
          </p15:clr>
        </p15:guide>
        <p15:guide id="7" orient="horz" pos="2381">
          <p15:clr>
            <a:srgbClr val="FBAE40"/>
          </p15:clr>
        </p15:guide>
        <p15:guide id="8" pos="2574">
          <p15:clr>
            <a:srgbClr val="FBAE40"/>
          </p15:clr>
        </p15:guide>
        <p15:guide id="10" orient="horz" pos="2721">
          <p15:clr>
            <a:srgbClr val="FBAE40"/>
          </p15:clr>
        </p15:guide>
        <p15:guide id="11" orient="horz" pos="3855">
          <p15:clr>
            <a:srgbClr val="FBAE40"/>
          </p15:clr>
        </p15:guide>
        <p15:guide id="12" pos="4161">
          <p15:clr>
            <a:srgbClr val="FBAE40"/>
          </p15:clr>
        </p15:guide>
        <p15:guide id="13" pos="472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os_8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a16="http://schemas.microsoft.com/office/drawing/2014/main" id="{3CFDE2FC-75FF-8645-B2A7-00E6F5AAE3D5}"/>
              </a:ext>
            </a:extLst>
          </p:cNvPr>
          <p:cNvCxnSpPr>
            <a:cxnSpLocks/>
          </p:cNvCxnSpPr>
          <p:nvPr userDrawn="1"/>
        </p:nvCxnSpPr>
        <p:spPr>
          <a:xfrm>
            <a:off x="0" y="1079500"/>
            <a:ext cx="12602838"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CB0D1365-27EE-4446-86B4-B1F49CFF5229}"/>
              </a:ext>
            </a:extLst>
          </p:cNvPr>
          <p:cNvSpPr>
            <a:spLocks noChangeAspect="1"/>
          </p:cNvSpPr>
          <p:nvPr userDrawn="1"/>
        </p:nvSpPr>
        <p:spPr>
          <a:xfrm>
            <a:off x="12783848" y="10435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Titre 9">
            <a:extLst>
              <a:ext uri="{FF2B5EF4-FFF2-40B4-BE49-F238E27FC236}">
                <a16:creationId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a16="http://schemas.microsoft.com/office/drawing/2014/main" id="{B44A41F4-B71E-8348-9FC3-71DA77C62E8F}"/>
              </a:ext>
            </a:extLst>
          </p:cNvPr>
          <p:cNvSpPr>
            <a:spLocks noGrp="1" noChangeAspect="1"/>
          </p:cNvSpPr>
          <p:nvPr>
            <p:ph type="pic" sz="quarter" idx="57" hasCustomPrompt="1"/>
          </p:nvPr>
        </p:nvSpPr>
        <p:spPr>
          <a:xfrm>
            <a:off x="836120" y="2159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pour une image  7">
            <a:extLst>
              <a:ext uri="{FF2B5EF4-FFF2-40B4-BE49-F238E27FC236}">
                <a16:creationId xmlns:a16="http://schemas.microsoft.com/office/drawing/2014/main" id="{A722150A-DA36-1941-BF51-00936C8C2244}"/>
              </a:ext>
            </a:extLst>
          </p:cNvPr>
          <p:cNvSpPr>
            <a:spLocks noGrp="1" noChangeAspect="1"/>
          </p:cNvSpPr>
          <p:nvPr>
            <p:ph type="pic" sz="quarter" idx="70" hasCustomPrompt="1"/>
          </p:nvPr>
        </p:nvSpPr>
        <p:spPr>
          <a:xfrm>
            <a:off x="836120" y="3311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a16="http://schemas.microsoft.com/office/drawing/2014/main" id="{483F9CE9-76E4-4D45-BA88-41D96B965C55}"/>
              </a:ext>
            </a:extLst>
          </p:cNvPr>
          <p:cNvSpPr>
            <a:spLocks noGrp="1" noChangeAspect="1"/>
          </p:cNvSpPr>
          <p:nvPr>
            <p:ph type="pic" sz="quarter" idx="73" hasCustomPrompt="1"/>
          </p:nvPr>
        </p:nvSpPr>
        <p:spPr>
          <a:xfrm>
            <a:off x="836320" y="4463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0" name="Espace réservé pour une image  7">
            <a:extLst>
              <a:ext uri="{FF2B5EF4-FFF2-40B4-BE49-F238E27FC236}">
                <a16:creationId xmlns:a16="http://schemas.microsoft.com/office/drawing/2014/main" id="{3C2A3005-357A-5A42-80B1-157D578EF38D}"/>
              </a:ext>
            </a:extLst>
          </p:cNvPr>
          <p:cNvSpPr>
            <a:spLocks noGrp="1" noChangeAspect="1"/>
          </p:cNvSpPr>
          <p:nvPr>
            <p:ph type="pic" sz="quarter" idx="76" hasCustomPrompt="1"/>
          </p:nvPr>
        </p:nvSpPr>
        <p:spPr>
          <a:xfrm>
            <a:off x="837139" y="5615499"/>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3" name="Espace réservé pour une image  7">
            <a:extLst>
              <a:ext uri="{FF2B5EF4-FFF2-40B4-BE49-F238E27FC236}">
                <a16:creationId xmlns:a16="http://schemas.microsoft.com/office/drawing/2014/main" id="{A9A4F89C-CDCC-684C-AC36-3FAE4DC90503}"/>
              </a:ext>
            </a:extLst>
          </p:cNvPr>
          <p:cNvSpPr>
            <a:spLocks noGrp="1" noChangeAspect="1"/>
          </p:cNvSpPr>
          <p:nvPr>
            <p:ph type="pic" sz="quarter" idx="79" hasCustomPrompt="1"/>
          </p:nvPr>
        </p:nvSpPr>
        <p:spPr>
          <a:xfrm>
            <a:off x="7398794" y="2159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6" name="Espace réservé pour une image  7">
            <a:extLst>
              <a:ext uri="{FF2B5EF4-FFF2-40B4-BE49-F238E27FC236}">
                <a16:creationId xmlns:a16="http://schemas.microsoft.com/office/drawing/2014/main" id="{978487AD-25E4-9044-88E9-6E1EB69BC9E3}"/>
              </a:ext>
            </a:extLst>
          </p:cNvPr>
          <p:cNvSpPr>
            <a:spLocks noGrp="1" noChangeAspect="1"/>
          </p:cNvSpPr>
          <p:nvPr>
            <p:ph type="pic" sz="quarter" idx="82" hasCustomPrompt="1"/>
          </p:nvPr>
        </p:nvSpPr>
        <p:spPr>
          <a:xfrm>
            <a:off x="7398794" y="3311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0" name="Espace réservé pour une image  7">
            <a:extLst>
              <a:ext uri="{FF2B5EF4-FFF2-40B4-BE49-F238E27FC236}">
                <a16:creationId xmlns:a16="http://schemas.microsoft.com/office/drawing/2014/main" id="{C0FA5620-079A-854C-8DF9-B1D8B369C7D2}"/>
              </a:ext>
            </a:extLst>
          </p:cNvPr>
          <p:cNvSpPr>
            <a:spLocks noGrp="1" noChangeAspect="1"/>
          </p:cNvSpPr>
          <p:nvPr>
            <p:ph type="pic" sz="quarter" idx="85" hasCustomPrompt="1"/>
          </p:nvPr>
        </p:nvSpPr>
        <p:spPr>
          <a:xfrm>
            <a:off x="7398794" y="4463000"/>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3" name="Espace réservé pour une image  7">
            <a:extLst>
              <a:ext uri="{FF2B5EF4-FFF2-40B4-BE49-F238E27FC236}">
                <a16:creationId xmlns:a16="http://schemas.microsoft.com/office/drawing/2014/main" id="{AADEDCCD-DAC5-C34C-AF3F-CCB3873157DA}"/>
              </a:ext>
            </a:extLst>
          </p:cNvPr>
          <p:cNvSpPr>
            <a:spLocks noGrp="1" noChangeAspect="1"/>
          </p:cNvSpPr>
          <p:nvPr>
            <p:ph type="pic" sz="quarter" idx="88" hasCustomPrompt="1"/>
          </p:nvPr>
        </p:nvSpPr>
        <p:spPr>
          <a:xfrm>
            <a:off x="7398794" y="5615499"/>
            <a:ext cx="995556"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4" name="Espace réservé du texte 23">
            <a:extLst>
              <a:ext uri="{FF2B5EF4-FFF2-40B4-BE49-F238E27FC236}">
                <a16:creationId xmlns:a16="http://schemas.microsoft.com/office/drawing/2014/main" id="{0D668A8B-E704-0E4D-850F-7BB8F6666580}"/>
              </a:ext>
            </a:extLst>
          </p:cNvPr>
          <p:cNvSpPr>
            <a:spLocks noGrp="1"/>
          </p:cNvSpPr>
          <p:nvPr>
            <p:ph type="body" sz="quarter" idx="97" hasCustomPrompt="1"/>
          </p:nvPr>
        </p:nvSpPr>
        <p:spPr>
          <a:xfrm>
            <a:off x="2284863" y="2159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5" name="Espace réservé du texte 23">
            <a:extLst>
              <a:ext uri="{FF2B5EF4-FFF2-40B4-BE49-F238E27FC236}">
                <a16:creationId xmlns:a16="http://schemas.microsoft.com/office/drawing/2014/main" id="{F422402D-375A-3445-AEC0-69E3544D4084}"/>
              </a:ext>
            </a:extLst>
          </p:cNvPr>
          <p:cNvSpPr>
            <a:spLocks noGrp="1"/>
          </p:cNvSpPr>
          <p:nvPr>
            <p:ph type="body" sz="quarter" idx="98" hasCustomPrompt="1"/>
          </p:nvPr>
        </p:nvSpPr>
        <p:spPr>
          <a:xfrm>
            <a:off x="2284861" y="3311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6" name="Espace réservé du texte 23">
            <a:extLst>
              <a:ext uri="{FF2B5EF4-FFF2-40B4-BE49-F238E27FC236}">
                <a16:creationId xmlns:a16="http://schemas.microsoft.com/office/drawing/2014/main" id="{28F87600-38AC-A743-B441-E28D460249D8}"/>
              </a:ext>
            </a:extLst>
          </p:cNvPr>
          <p:cNvSpPr>
            <a:spLocks noGrp="1"/>
          </p:cNvSpPr>
          <p:nvPr>
            <p:ph type="body" sz="quarter" idx="99" hasCustomPrompt="1"/>
          </p:nvPr>
        </p:nvSpPr>
        <p:spPr>
          <a:xfrm>
            <a:off x="2284863" y="446405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7" name="Espace réservé du texte 23">
            <a:extLst>
              <a:ext uri="{FF2B5EF4-FFF2-40B4-BE49-F238E27FC236}">
                <a16:creationId xmlns:a16="http://schemas.microsoft.com/office/drawing/2014/main" id="{1FF2FA1D-DA1D-094E-B187-7C3037689F78}"/>
              </a:ext>
            </a:extLst>
          </p:cNvPr>
          <p:cNvSpPr>
            <a:spLocks noGrp="1"/>
          </p:cNvSpPr>
          <p:nvPr>
            <p:ph type="body" sz="quarter" idx="100" hasCustomPrompt="1"/>
          </p:nvPr>
        </p:nvSpPr>
        <p:spPr>
          <a:xfrm>
            <a:off x="2284863" y="561119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8" name="Espace réservé du texte 23">
            <a:extLst>
              <a:ext uri="{FF2B5EF4-FFF2-40B4-BE49-F238E27FC236}">
                <a16:creationId xmlns:a16="http://schemas.microsoft.com/office/drawing/2014/main" id="{17CEF528-05C6-FF4E-B07F-570C72879CF3}"/>
              </a:ext>
            </a:extLst>
          </p:cNvPr>
          <p:cNvSpPr>
            <a:spLocks noGrp="1"/>
          </p:cNvSpPr>
          <p:nvPr>
            <p:ph type="body" sz="quarter" idx="101" hasCustomPrompt="1"/>
          </p:nvPr>
        </p:nvSpPr>
        <p:spPr>
          <a:xfrm>
            <a:off x="8848101" y="2157351"/>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9" name="Espace réservé du texte 23">
            <a:extLst>
              <a:ext uri="{FF2B5EF4-FFF2-40B4-BE49-F238E27FC236}">
                <a16:creationId xmlns:a16="http://schemas.microsoft.com/office/drawing/2014/main" id="{5C9854C3-56F9-8C4A-B858-3119B27E0800}"/>
              </a:ext>
            </a:extLst>
          </p:cNvPr>
          <p:cNvSpPr>
            <a:spLocks noGrp="1"/>
          </p:cNvSpPr>
          <p:nvPr>
            <p:ph type="body" sz="quarter" idx="102" hasCustomPrompt="1"/>
          </p:nvPr>
        </p:nvSpPr>
        <p:spPr>
          <a:xfrm>
            <a:off x="8848101" y="3311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0" name="Espace réservé du texte 23">
            <a:extLst>
              <a:ext uri="{FF2B5EF4-FFF2-40B4-BE49-F238E27FC236}">
                <a16:creationId xmlns:a16="http://schemas.microsoft.com/office/drawing/2014/main" id="{32BF63C4-6405-0C41-AC6C-5152ECA6017D}"/>
              </a:ext>
            </a:extLst>
          </p:cNvPr>
          <p:cNvSpPr>
            <a:spLocks noGrp="1"/>
          </p:cNvSpPr>
          <p:nvPr>
            <p:ph type="body" sz="quarter" idx="103" hasCustomPrompt="1"/>
          </p:nvPr>
        </p:nvSpPr>
        <p:spPr>
          <a:xfrm>
            <a:off x="8846107" y="446300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1" name="Espace réservé du texte 23">
            <a:extLst>
              <a:ext uri="{FF2B5EF4-FFF2-40B4-BE49-F238E27FC236}">
                <a16:creationId xmlns:a16="http://schemas.microsoft.com/office/drawing/2014/main" id="{0B5B4489-4588-9A40-92C8-60697DD20E7B}"/>
              </a:ext>
            </a:extLst>
          </p:cNvPr>
          <p:cNvSpPr>
            <a:spLocks noGrp="1"/>
          </p:cNvSpPr>
          <p:nvPr>
            <p:ph type="body" sz="quarter" idx="104" hasCustomPrompt="1"/>
          </p:nvPr>
        </p:nvSpPr>
        <p:spPr>
          <a:xfrm>
            <a:off x="8846105" y="5611190"/>
            <a:ext cx="3755554"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2910556930"/>
      </p:ext>
    </p:extLst>
  </p:cSld>
  <p:clrMapOvr>
    <a:masterClrMapping/>
  </p:clrMapOvr>
  <p:extLst>
    <p:ext uri="{DCECCB84-F9BA-43D5-87BE-67443E8EF086}">
      <p15:sldGuideLst xmlns:p15="http://schemas.microsoft.com/office/powerpoint/2012/main">
        <p15:guide id="1" orient="horz" pos="1360">
          <p15:clr>
            <a:srgbClr val="FBAE40"/>
          </p15:clr>
        </p15:guide>
        <p15:guide id="2" orient="horz" pos="4195">
          <p15:clr>
            <a:srgbClr val="547EBF"/>
          </p15:clr>
        </p15:guide>
        <p15:guide id="5" pos="3027">
          <p15:clr>
            <a:srgbClr val="FBAE40"/>
          </p15:clr>
        </p15:guide>
        <p15:guide id="7" orient="horz" pos="2086">
          <p15:clr>
            <a:srgbClr val="FBAE40"/>
          </p15:clr>
        </p15:guide>
        <p15:guide id="8" pos="3708">
          <p15:clr>
            <a:srgbClr val="FBAE40"/>
          </p15:clr>
        </p15:guide>
        <p15:guide id="10" orient="horz" pos="2812">
          <p15:clr>
            <a:srgbClr val="FBAE40"/>
          </p15:clr>
        </p15:guide>
        <p15:guide id="11" orient="horz" pos="3538">
          <p15:clr>
            <a:srgbClr val="FBAE40"/>
          </p15:clr>
        </p15:guide>
        <p15:guide id="12" pos="1145">
          <p15:clr>
            <a:srgbClr val="FBAE40"/>
          </p15:clr>
        </p15:guide>
        <p15:guide id="13" pos="443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_Copil">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86FFB4EE-79AE-8444-91C5-AE3D5A2428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3447995" cy="7560000"/>
          </a:xfrm>
          <a:prstGeom prst="rect">
            <a:avLst/>
          </a:prstGeom>
        </p:spPr>
      </p:pic>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a16="http://schemas.microsoft.com/office/drawing/2014/main" id="{A77FF214-0040-004B-92AB-F1FCEDBF1EC0}"/>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5D6E45BC-0089-F64B-842F-F0F5902A1969}"/>
              </a:ext>
            </a:extLst>
          </p:cNvPr>
          <p:cNvSpPr>
            <a:spLocks noChangeAspect="1"/>
          </p:cNvSpPr>
          <p:nvPr userDrawn="1"/>
        </p:nvSpPr>
        <p:spPr>
          <a:xfrm>
            <a:off x="12783848" y="7218000"/>
            <a:ext cx="90505"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4" name="Espace réservé du texte 13">
            <a:extLst>
              <a:ext uri="{FF2B5EF4-FFF2-40B4-BE49-F238E27FC236}">
                <a16:creationId xmlns:a16="http://schemas.microsoft.com/office/drawing/2014/main" id="{FA2A1B50-4BDF-8F46-BDAE-BCD6A6F0C411}"/>
              </a:ext>
            </a:extLst>
          </p:cNvPr>
          <p:cNvSpPr>
            <a:spLocks noGrp="1"/>
          </p:cNvSpPr>
          <p:nvPr>
            <p:ph type="body" sz="quarter" idx="12" hasCustomPrompt="1"/>
          </p:nvPr>
        </p:nvSpPr>
        <p:spPr>
          <a:xfrm>
            <a:off x="7625873" y="2352675"/>
            <a:ext cx="4977782" cy="360000"/>
          </a:xfrm>
          <a:prstGeom prst="rect">
            <a:avLst/>
          </a:prstGeom>
        </p:spPr>
        <p:txBody>
          <a:bodyPr anchor="b" anchorCtr="0">
            <a:noAutofit/>
          </a:bodyPr>
          <a:lstStyle>
            <a:lvl1pPr marL="0" indent="0" algn="l">
              <a:buFontTx/>
              <a:buNone/>
              <a:defRPr sz="22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a16="http://schemas.microsoft.com/office/drawing/2014/main" id="{482C4C72-D0E4-E240-85E8-406C36767AE1}"/>
              </a:ext>
            </a:extLst>
          </p:cNvPr>
          <p:cNvSpPr>
            <a:spLocks noGrp="1"/>
          </p:cNvSpPr>
          <p:nvPr>
            <p:ph type="body" sz="quarter" idx="13" hasCustomPrompt="1"/>
          </p:nvPr>
        </p:nvSpPr>
        <p:spPr>
          <a:xfrm>
            <a:off x="7624852" y="2952000"/>
            <a:ext cx="4977782" cy="288000"/>
          </a:xfrm>
          <a:prstGeom prst="rect">
            <a:avLst/>
          </a:prstGeom>
        </p:spPr>
        <p:txBody>
          <a:bodyPr anchor="t" anchorCtr="0">
            <a:noAutofit/>
          </a:bodyPr>
          <a:lstStyle>
            <a:lvl1pPr marL="0" indent="0" algn="l">
              <a:buFontTx/>
              <a:buNone/>
              <a:defRPr sz="16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a16="http://schemas.microsoft.com/office/drawing/2014/main" id="{FAC8D3EE-0282-004F-B0EA-235EEA6BD4CA}"/>
              </a:ext>
            </a:extLst>
          </p:cNvPr>
          <p:cNvSpPr>
            <a:spLocks noGrp="1"/>
          </p:cNvSpPr>
          <p:nvPr>
            <p:ph type="body" sz="quarter" idx="14" hasCustomPrompt="1"/>
          </p:nvPr>
        </p:nvSpPr>
        <p:spPr>
          <a:xfrm>
            <a:off x="8303641" y="3851637"/>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a16="http://schemas.microsoft.com/office/drawing/2014/main" id="{6EFE7572-F2EC-E348-91AE-AE51A6E91590}"/>
              </a:ext>
            </a:extLst>
          </p:cNvPr>
          <p:cNvSpPr>
            <a:spLocks noGrp="1"/>
          </p:cNvSpPr>
          <p:nvPr>
            <p:ph type="body" sz="quarter" idx="15" hasCustomPrompt="1"/>
          </p:nvPr>
        </p:nvSpPr>
        <p:spPr>
          <a:xfrm>
            <a:off x="8302824" y="4391637"/>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a16="http://schemas.microsoft.com/office/drawing/2014/main" id="{BD4918A9-3661-B243-9CC1-1B5C22063E85}"/>
              </a:ext>
            </a:extLst>
          </p:cNvPr>
          <p:cNvSpPr>
            <a:spLocks noGrp="1"/>
          </p:cNvSpPr>
          <p:nvPr>
            <p:ph type="body" sz="quarter" idx="16" hasCustomPrompt="1"/>
          </p:nvPr>
        </p:nvSpPr>
        <p:spPr>
          <a:xfrm>
            <a:off x="8302824" y="4931700"/>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a16="http://schemas.microsoft.com/office/drawing/2014/main" id="{0A6310DF-182F-6A42-A17D-BE8003A553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3832" y="3851631"/>
            <a:ext cx="362020" cy="288000"/>
          </a:xfrm>
          <a:prstGeom prst="rect">
            <a:avLst/>
          </a:prstGeom>
        </p:spPr>
      </p:pic>
      <p:pic>
        <p:nvPicPr>
          <p:cNvPr id="10" name="Image 9">
            <a:extLst>
              <a:ext uri="{FF2B5EF4-FFF2-40B4-BE49-F238E27FC236}">
                <a16:creationId xmlns:a16="http://schemas.microsoft.com/office/drawing/2014/main" id="{F83561ED-7F98-E74C-B5F0-E2C12ADC3B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3832" y="4391637"/>
            <a:ext cx="362020" cy="288000"/>
          </a:xfrm>
          <a:prstGeom prst="rect">
            <a:avLst/>
          </a:prstGeom>
        </p:spPr>
      </p:pic>
      <p:pic>
        <p:nvPicPr>
          <p:cNvPr id="12" name="Image 11">
            <a:extLst>
              <a:ext uri="{FF2B5EF4-FFF2-40B4-BE49-F238E27FC236}">
                <a16:creationId xmlns:a16="http://schemas.microsoft.com/office/drawing/2014/main" id="{4BADC553-8E7B-BD4E-9BC1-AC746C0211B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23832" y="4931643"/>
            <a:ext cx="362020" cy="288000"/>
          </a:xfrm>
          <a:prstGeom prst="rect">
            <a:avLst/>
          </a:prstGeom>
        </p:spPr>
      </p:pic>
      <p:sp>
        <p:nvSpPr>
          <p:cNvPr id="18" name="ZoneTexte 17">
            <a:extLst>
              <a:ext uri="{FF2B5EF4-FFF2-40B4-BE49-F238E27FC236}">
                <a16:creationId xmlns:a16="http://schemas.microsoft.com/office/drawing/2014/main" id="{DE19EB2B-FFF3-504C-B1F9-436C8C03E799}"/>
              </a:ext>
            </a:extLst>
          </p:cNvPr>
          <p:cNvSpPr txBox="1"/>
          <p:nvPr userDrawn="1"/>
        </p:nvSpPr>
        <p:spPr>
          <a:xfrm>
            <a:off x="9435159" y="539751"/>
            <a:ext cx="3167679" cy="360363"/>
          </a:xfrm>
          <a:prstGeom prst="rect">
            <a:avLst/>
          </a:prstGeom>
          <a:noFill/>
        </p:spPr>
        <p:txBody>
          <a:bodyPr wrap="square" lIns="0" tIns="0" rIns="0" bIns="0" rtlCol="0" anchor="ctr" anchorCtr="0">
            <a:noAutofit/>
          </a:bodyPr>
          <a:lstStyle/>
          <a:p>
            <a:pPr algn="r"/>
            <a:r>
              <a:rPr lang="fr-FR" sz="1800" b="0" i="0" spc="200" baseline="0" dirty="0">
                <a:latin typeface="+mn-lt"/>
              </a:rPr>
              <a:t>CONTACT</a:t>
            </a:r>
          </a:p>
        </p:txBody>
      </p:sp>
    </p:spTree>
    <p:extLst>
      <p:ext uri="{BB962C8B-B14F-4D97-AF65-F5344CB8AC3E}">
        <p14:creationId xmlns:p14="http://schemas.microsoft.com/office/powerpoint/2010/main" val="3628323029"/>
      </p:ext>
    </p:extLst>
  </p:cSld>
  <p:clrMapOvr>
    <a:masterClrMapping/>
  </p:clrMapOvr>
  <p:extLst>
    <p:ext uri="{DCECCB84-F9BA-43D5-87BE-67443E8EF086}">
      <p15:sldGuideLst xmlns:p15="http://schemas.microsoft.com/office/powerpoint/2012/main">
        <p15:guide id="2" orient="horz" pos="4195">
          <p15:clr>
            <a:srgbClr val="547EBF"/>
          </p15:clr>
        </p15:guide>
        <p15:guide id="7" orient="horz" pos="1474">
          <p15:clr>
            <a:srgbClr val="FBAE40"/>
          </p15:clr>
        </p15:guide>
        <p15:guide id="9" pos="3821">
          <p15:clr>
            <a:srgbClr val="FBAE40"/>
          </p15:clr>
        </p15:guide>
        <p15:guide id="10" orient="horz" pos="32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trieme_Blanc">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00F8348-089C-CA4D-9C1D-A813D3DC577A}"/>
              </a:ext>
            </a:extLst>
          </p:cNvPr>
          <p:cNvSpPr txBox="1"/>
          <p:nvPr userDrawn="1"/>
        </p:nvSpPr>
        <p:spPr>
          <a:xfrm>
            <a:off x="836121" y="6804000"/>
            <a:ext cx="11767535"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rgbClr val="00465A"/>
                </a:solidFill>
                <a:latin typeface="+mn-lt"/>
              </a:rPr>
              <a:t>LYON  </a:t>
            </a:r>
            <a:r>
              <a:rPr lang="fr-FR" sz="1400" b="0" i="0" spc="100" baseline="0" dirty="0">
                <a:solidFill>
                  <a:srgbClr val="FF870F"/>
                </a:solidFill>
                <a:latin typeface="+mn-lt"/>
              </a:rPr>
              <a:t>•</a:t>
            </a:r>
            <a:r>
              <a:rPr lang="fr-FR" sz="1400" b="0" i="0" spc="100" baseline="0" dirty="0">
                <a:solidFill>
                  <a:srgbClr val="00465A"/>
                </a:solidFill>
                <a:latin typeface="+mn-lt"/>
              </a:rPr>
              <a:t>  PARIS  </a:t>
            </a:r>
            <a:r>
              <a:rPr lang="fr-FR" sz="1400" b="0" i="0" spc="100" baseline="0" dirty="0">
                <a:solidFill>
                  <a:srgbClr val="FF870F"/>
                </a:solidFill>
                <a:latin typeface="+mn-lt"/>
              </a:rPr>
              <a:t>•</a:t>
            </a:r>
            <a:r>
              <a:rPr lang="fr-FR" sz="1400" b="0" i="0" spc="100" baseline="0" dirty="0">
                <a:solidFill>
                  <a:srgbClr val="00465A"/>
                </a:solidFill>
                <a:latin typeface="+mn-lt"/>
              </a:rPr>
              <a:t>  BORDEAUX</a:t>
            </a:r>
          </a:p>
        </p:txBody>
      </p:sp>
      <p:cxnSp>
        <p:nvCxnSpPr>
          <p:cNvPr id="4" name="Connecteur droit 3">
            <a:extLst>
              <a:ext uri="{FF2B5EF4-FFF2-40B4-BE49-F238E27FC236}">
                <a16:creationId xmlns:a16="http://schemas.microsoft.com/office/drawing/2014/main" id="{387C2713-A5C5-0E49-9AC9-FEFE24BEC19C}"/>
              </a:ext>
            </a:extLst>
          </p:cNvPr>
          <p:cNvCxnSpPr>
            <a:cxnSpLocks/>
          </p:cNvCxnSpPr>
          <p:nvPr userDrawn="1"/>
        </p:nvCxnSpPr>
        <p:spPr>
          <a:xfrm>
            <a:off x="9311060" y="3924359"/>
            <a:ext cx="4128949" cy="0"/>
          </a:xfrm>
          <a:prstGeom prst="line">
            <a:avLst/>
          </a:prstGeom>
          <a:ln w="28575" cap="rnd">
            <a:solidFill>
              <a:srgbClr val="00465A"/>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9BB2B238-936B-B14A-987B-4F299B5E7FEC}"/>
              </a:ext>
            </a:extLst>
          </p:cNvPr>
          <p:cNvSpPr>
            <a:spLocks noChangeAspect="1"/>
          </p:cNvSpPr>
          <p:nvPr userDrawn="1"/>
        </p:nvSpPr>
        <p:spPr>
          <a:xfrm>
            <a:off x="9092300"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 name="Image 1">
            <a:extLst>
              <a:ext uri="{FF2B5EF4-FFF2-40B4-BE49-F238E27FC236}">
                <a16:creationId xmlns:a16="http://schemas.microsoft.com/office/drawing/2014/main" id="{32BBD3BD-3D09-DCBF-BA72-F24FC72242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99887" y="3335039"/>
            <a:ext cx="3240000" cy="1088640"/>
          </a:xfrm>
          <a:prstGeom prst="rect">
            <a:avLst/>
          </a:prstGeom>
        </p:spPr>
      </p:pic>
    </p:spTree>
    <p:extLst>
      <p:ext uri="{BB962C8B-B14F-4D97-AF65-F5344CB8AC3E}">
        <p14:creationId xmlns:p14="http://schemas.microsoft.com/office/powerpoint/2010/main" val="13584114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259C4B-A4ED-9B49-A40C-A9F088D98E40}"/>
              </a:ext>
            </a:extLst>
          </p:cNvPr>
          <p:cNvSpPr>
            <a:spLocks noGrp="1"/>
          </p:cNvSpPr>
          <p:nvPr>
            <p:ph type="sldNum" sz="quarter" idx="11"/>
          </p:nvPr>
        </p:nvSpPr>
        <p:spPr>
          <a:xfrm>
            <a:off x="12376575" y="7200900"/>
            <a:ext cx="226263" cy="108000"/>
          </a:xfrm>
        </p:spPr>
        <p:txBody>
          <a:bodyPr/>
          <a:lstStyle/>
          <a:p>
            <a:fld id="{2069B0F2-0842-FB4D-BE8C-87114636FAF2}" type="slidenum">
              <a:rPr lang="fr-FR" smtClean="0"/>
              <a:pPr/>
              <a:t>‹N°›</a:t>
            </a:fld>
            <a:endParaRPr lang="fr-FR" dirty="0"/>
          </a:p>
        </p:txBody>
      </p:sp>
      <p:sp>
        <p:nvSpPr>
          <p:cNvPr id="64" name="Espace réservé du texte 13">
            <a:extLst>
              <a:ext uri="{FF2B5EF4-FFF2-40B4-BE49-F238E27FC236}">
                <a16:creationId xmlns:a16="http://schemas.microsoft.com/office/drawing/2014/main" id="{FA2A1B50-4BDF-8F46-BDAE-BCD6A6F0C411}"/>
              </a:ext>
            </a:extLst>
          </p:cNvPr>
          <p:cNvSpPr>
            <a:spLocks noGrp="1"/>
          </p:cNvSpPr>
          <p:nvPr>
            <p:ph type="body" sz="quarter" idx="12" hasCustomPrompt="1"/>
          </p:nvPr>
        </p:nvSpPr>
        <p:spPr>
          <a:xfrm>
            <a:off x="7625873" y="2352675"/>
            <a:ext cx="4977782" cy="360000"/>
          </a:xfrm>
          <a:prstGeom prst="rect">
            <a:avLst/>
          </a:prstGeom>
        </p:spPr>
        <p:txBody>
          <a:bodyPr anchor="b" anchorCtr="0">
            <a:noAutofit/>
          </a:bodyPr>
          <a:lstStyle>
            <a:lvl1pPr marL="0" indent="0" algn="l">
              <a:buFontTx/>
              <a:buNone/>
              <a:defRPr sz="22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a16="http://schemas.microsoft.com/office/drawing/2014/main" id="{482C4C72-D0E4-E240-85E8-406C36767AE1}"/>
              </a:ext>
            </a:extLst>
          </p:cNvPr>
          <p:cNvSpPr>
            <a:spLocks noGrp="1"/>
          </p:cNvSpPr>
          <p:nvPr>
            <p:ph type="body" sz="quarter" idx="13" hasCustomPrompt="1"/>
          </p:nvPr>
        </p:nvSpPr>
        <p:spPr>
          <a:xfrm>
            <a:off x="7624852" y="2952000"/>
            <a:ext cx="4977782" cy="288000"/>
          </a:xfrm>
          <a:prstGeom prst="rect">
            <a:avLst/>
          </a:prstGeom>
        </p:spPr>
        <p:txBody>
          <a:bodyPr anchor="t" anchorCtr="0">
            <a:noAutofit/>
          </a:bodyPr>
          <a:lstStyle>
            <a:lvl1pPr marL="0" indent="0" algn="l">
              <a:buFontTx/>
              <a:buNone/>
              <a:defRPr sz="16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a16="http://schemas.microsoft.com/office/drawing/2014/main" id="{FAC8D3EE-0282-004F-B0EA-235EEA6BD4CA}"/>
              </a:ext>
            </a:extLst>
          </p:cNvPr>
          <p:cNvSpPr>
            <a:spLocks noGrp="1"/>
          </p:cNvSpPr>
          <p:nvPr>
            <p:ph type="body" sz="quarter" idx="14" hasCustomPrompt="1"/>
          </p:nvPr>
        </p:nvSpPr>
        <p:spPr>
          <a:xfrm>
            <a:off x="8303641" y="3851637"/>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a16="http://schemas.microsoft.com/office/drawing/2014/main" id="{6EFE7572-F2EC-E348-91AE-AE51A6E91590}"/>
              </a:ext>
            </a:extLst>
          </p:cNvPr>
          <p:cNvSpPr>
            <a:spLocks noGrp="1"/>
          </p:cNvSpPr>
          <p:nvPr>
            <p:ph type="body" sz="quarter" idx="15" hasCustomPrompt="1"/>
          </p:nvPr>
        </p:nvSpPr>
        <p:spPr>
          <a:xfrm>
            <a:off x="8302824" y="4391637"/>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a16="http://schemas.microsoft.com/office/drawing/2014/main" id="{BD4918A9-3661-B243-9CC1-1B5C22063E85}"/>
              </a:ext>
            </a:extLst>
          </p:cNvPr>
          <p:cNvSpPr>
            <a:spLocks noGrp="1"/>
          </p:cNvSpPr>
          <p:nvPr>
            <p:ph type="body" sz="quarter" idx="16" hasCustomPrompt="1"/>
          </p:nvPr>
        </p:nvSpPr>
        <p:spPr>
          <a:xfrm>
            <a:off x="8302824" y="4931700"/>
            <a:ext cx="4298993"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a16="http://schemas.microsoft.com/office/drawing/2014/main" id="{0A6310DF-182F-6A42-A17D-BE8003A553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3832" y="3851631"/>
            <a:ext cx="362020" cy="288000"/>
          </a:xfrm>
          <a:prstGeom prst="rect">
            <a:avLst/>
          </a:prstGeom>
        </p:spPr>
      </p:pic>
      <p:pic>
        <p:nvPicPr>
          <p:cNvPr id="10" name="Image 9">
            <a:extLst>
              <a:ext uri="{FF2B5EF4-FFF2-40B4-BE49-F238E27FC236}">
                <a16:creationId xmlns:a16="http://schemas.microsoft.com/office/drawing/2014/main" id="{F83561ED-7F98-E74C-B5F0-E2C12ADC3B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3832" y="4391637"/>
            <a:ext cx="362020" cy="288000"/>
          </a:xfrm>
          <a:prstGeom prst="rect">
            <a:avLst/>
          </a:prstGeom>
        </p:spPr>
      </p:pic>
      <p:pic>
        <p:nvPicPr>
          <p:cNvPr id="12" name="Image 11">
            <a:extLst>
              <a:ext uri="{FF2B5EF4-FFF2-40B4-BE49-F238E27FC236}">
                <a16:creationId xmlns:a16="http://schemas.microsoft.com/office/drawing/2014/main" id="{4BADC553-8E7B-BD4E-9BC1-AC746C0211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3832" y="4931643"/>
            <a:ext cx="362020" cy="288000"/>
          </a:xfrm>
          <a:prstGeom prst="rect">
            <a:avLst/>
          </a:prstGeom>
        </p:spPr>
      </p:pic>
      <p:sp>
        <p:nvSpPr>
          <p:cNvPr id="18" name="ZoneTexte 17">
            <a:extLst>
              <a:ext uri="{FF2B5EF4-FFF2-40B4-BE49-F238E27FC236}">
                <a16:creationId xmlns:a16="http://schemas.microsoft.com/office/drawing/2014/main" id="{DE19EB2B-FFF3-504C-B1F9-436C8C03E799}"/>
              </a:ext>
            </a:extLst>
          </p:cNvPr>
          <p:cNvSpPr txBox="1"/>
          <p:nvPr userDrawn="1"/>
        </p:nvSpPr>
        <p:spPr>
          <a:xfrm>
            <a:off x="9435159" y="539751"/>
            <a:ext cx="3167679" cy="360363"/>
          </a:xfrm>
          <a:prstGeom prst="rect">
            <a:avLst/>
          </a:prstGeom>
          <a:noFill/>
        </p:spPr>
        <p:txBody>
          <a:bodyPr wrap="square" lIns="0" tIns="0" rIns="0" bIns="0" rtlCol="0" anchor="ctr" anchorCtr="0">
            <a:noAutofit/>
          </a:bodyPr>
          <a:lstStyle/>
          <a:p>
            <a:pPr algn="r"/>
            <a:r>
              <a:rPr lang="fr-FR" sz="1800" b="0" i="0" spc="200" baseline="0" dirty="0">
                <a:latin typeface="+mn-lt"/>
              </a:rPr>
              <a:t>CONTACT</a:t>
            </a:r>
          </a:p>
        </p:txBody>
      </p:sp>
      <p:cxnSp>
        <p:nvCxnSpPr>
          <p:cNvPr id="2" name="Connecteur droit 1">
            <a:extLst>
              <a:ext uri="{FF2B5EF4-FFF2-40B4-BE49-F238E27FC236}">
                <a16:creationId xmlns:a16="http://schemas.microsoft.com/office/drawing/2014/main" id="{A1747609-BEE8-7ED1-7F3C-37A35E2DC2D1}"/>
              </a:ext>
            </a:extLst>
          </p:cNvPr>
          <p:cNvCxnSpPr>
            <a:cxnSpLocks/>
          </p:cNvCxnSpPr>
          <p:nvPr userDrawn="1"/>
        </p:nvCxnSpPr>
        <p:spPr>
          <a:xfrm>
            <a:off x="13055363" y="7254000"/>
            <a:ext cx="384647"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F7183615-1579-FEA1-0F4F-0ADCC5F39643}"/>
              </a:ext>
            </a:extLst>
          </p:cNvPr>
          <p:cNvSpPr>
            <a:spLocks noChangeAspect="1"/>
          </p:cNvSpPr>
          <p:nvPr userDrawn="1"/>
        </p:nvSpPr>
        <p:spPr>
          <a:xfrm>
            <a:off x="12786964" y="7209000"/>
            <a:ext cx="90505"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 name="Image 5">
            <a:extLst>
              <a:ext uri="{FF2B5EF4-FFF2-40B4-BE49-F238E27FC236}">
                <a16:creationId xmlns:a16="http://schemas.microsoft.com/office/drawing/2014/main" id="{876E3409-2636-BBC1-3B07-DF41E36279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2348" r="88806" b="28100"/>
          <a:stretch/>
        </p:blipFill>
        <p:spPr>
          <a:xfrm>
            <a:off x="-455714" y="0"/>
            <a:ext cx="1694199" cy="6083561"/>
          </a:xfrm>
          <a:prstGeom prst="rect">
            <a:avLst/>
          </a:prstGeom>
        </p:spPr>
      </p:pic>
      <p:pic>
        <p:nvPicPr>
          <p:cNvPr id="8" name="Image 7" descr="Une image contenant Police, Graphique, capture d’écran, graphisme&#10;&#10;Description générée automatiquement">
            <a:extLst>
              <a:ext uri="{FF2B5EF4-FFF2-40B4-BE49-F238E27FC236}">
                <a16:creationId xmlns:a16="http://schemas.microsoft.com/office/drawing/2014/main" id="{1207848A-AE31-6E3D-83A3-2C2ADD21BB6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16200000">
            <a:off x="-266747" y="6504927"/>
            <a:ext cx="1316266" cy="442755"/>
          </a:xfrm>
          <a:prstGeom prst="rect">
            <a:avLst/>
          </a:prstGeom>
        </p:spPr>
      </p:pic>
    </p:spTree>
    <p:extLst>
      <p:ext uri="{BB962C8B-B14F-4D97-AF65-F5344CB8AC3E}">
        <p14:creationId xmlns:p14="http://schemas.microsoft.com/office/powerpoint/2010/main" val="1624719424"/>
      </p:ext>
    </p:extLst>
  </p:cSld>
  <p:clrMapOvr>
    <a:masterClrMapping/>
  </p:clrMapOvr>
  <p:extLst>
    <p:ext uri="{DCECCB84-F9BA-43D5-87BE-67443E8EF086}">
      <p15:sldGuideLst xmlns:p15="http://schemas.microsoft.com/office/powerpoint/2012/main">
        <p15:guide id="2" orient="horz" pos="4195" userDrawn="1">
          <p15:clr>
            <a:srgbClr val="547EBF"/>
          </p15:clr>
        </p15:guide>
        <p15:guide id="7" orient="horz" pos="1474" userDrawn="1">
          <p15:clr>
            <a:srgbClr val="FBAE40"/>
          </p15:clr>
        </p15:guide>
        <p15:guide id="9" pos="4803" userDrawn="1">
          <p15:clr>
            <a:srgbClr val="FBAE40"/>
          </p15:clr>
        </p15:guide>
        <p15:guide id="10" orient="horz" pos="32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trieme_Bleu">
    <p:bg>
      <p:bgPr>
        <a:solidFill>
          <a:srgbClr val="00465A"/>
        </a:solidFill>
        <a:effectLst/>
      </p:bgPr>
    </p:bg>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387C2713-A5C5-0E49-9AC9-FEFE24BEC19C}"/>
              </a:ext>
            </a:extLst>
          </p:cNvPr>
          <p:cNvCxnSpPr>
            <a:cxnSpLocks/>
          </p:cNvCxnSpPr>
          <p:nvPr userDrawn="1"/>
        </p:nvCxnSpPr>
        <p:spPr>
          <a:xfrm>
            <a:off x="9311060" y="3924359"/>
            <a:ext cx="4128949"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9BB2B238-936B-B14A-987B-4F299B5E7FEC}"/>
              </a:ext>
            </a:extLst>
          </p:cNvPr>
          <p:cNvSpPr>
            <a:spLocks noChangeAspect="1"/>
          </p:cNvSpPr>
          <p:nvPr userDrawn="1"/>
        </p:nvSpPr>
        <p:spPr>
          <a:xfrm>
            <a:off x="9092300"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ZoneTexte 7">
            <a:extLst>
              <a:ext uri="{FF2B5EF4-FFF2-40B4-BE49-F238E27FC236}">
                <a16:creationId xmlns:a16="http://schemas.microsoft.com/office/drawing/2014/main" id="{5BB655B2-6191-6948-B972-1C8B6C104841}"/>
              </a:ext>
            </a:extLst>
          </p:cNvPr>
          <p:cNvSpPr txBox="1"/>
          <p:nvPr userDrawn="1"/>
        </p:nvSpPr>
        <p:spPr>
          <a:xfrm>
            <a:off x="836121" y="6804000"/>
            <a:ext cx="11767535"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pic>
        <p:nvPicPr>
          <p:cNvPr id="2" name="Image 1">
            <a:extLst>
              <a:ext uri="{FF2B5EF4-FFF2-40B4-BE49-F238E27FC236}">
                <a16:creationId xmlns:a16="http://schemas.microsoft.com/office/drawing/2014/main" id="{23479B49-4AE0-C821-6933-37F9DF5CF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99887" y="3380039"/>
            <a:ext cx="3240000" cy="1088640"/>
          </a:xfrm>
          <a:prstGeom prst="rect">
            <a:avLst/>
          </a:prstGeom>
        </p:spPr>
      </p:pic>
    </p:spTree>
    <p:extLst>
      <p:ext uri="{BB962C8B-B14F-4D97-AF65-F5344CB8AC3E}">
        <p14:creationId xmlns:p14="http://schemas.microsoft.com/office/powerpoint/2010/main" val="14363509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ge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68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90" y="539750"/>
            <a:ext cx="11765665" cy="432000"/>
          </a:xfrm>
          <a:prstGeom prst="rect">
            <a:avLst/>
          </a:prstGeom>
        </p:spPr>
        <p:txBody>
          <a:bodyPr vert="horz" lIns="0" tIns="0" rIns="0" bIns="0" rtlCol="0" anchor="t"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837990" y="1927173"/>
            <a:ext cx="11765665" cy="479654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a:extLst>
              <a:ext uri="{FF2B5EF4-FFF2-40B4-BE49-F238E27FC236}">
                <a16:creationId xmlns:a16="http://schemas.microsoft.com/office/drawing/2014/main" id="{7C596B05-583E-4ABE-8185-1BA79CD91E2C}"/>
              </a:ext>
            </a:extLst>
          </p:cNvPr>
          <p:cNvSpPr>
            <a:spLocks noGrp="1"/>
          </p:cNvSpPr>
          <p:nvPr>
            <p:ph type="sldNum" sz="quarter" idx="4"/>
          </p:nvPr>
        </p:nvSpPr>
        <p:spPr>
          <a:xfrm>
            <a:off x="12119691" y="7294574"/>
            <a:ext cx="483964" cy="114289"/>
          </a:xfrm>
          <a:prstGeom prst="rect">
            <a:avLst/>
          </a:prstGeom>
        </p:spPr>
        <p:txBody>
          <a:bodyPr vert="horz" lIns="91440" tIns="45720" rIns="91440" bIns="45720" rtlCol="0" anchor="ctr"/>
          <a:lstStyle>
            <a:lvl1pPr algn="r">
              <a:defRPr lang="fr-FR" sz="700" b="1" i="0" kern="1200" smtClean="0">
                <a:solidFill>
                  <a:srgbClr val="FF870F"/>
                </a:solidFill>
                <a:latin typeface="+mn-lt"/>
                <a:ea typeface="+mn-ea"/>
                <a:cs typeface="+mn-cs"/>
              </a:defRPr>
            </a:lvl1pPr>
          </a:lstStyle>
          <a:p>
            <a:fld id="{AF6E9375-5E9E-494D-987E-AF7A01FCEFC5}" type="slidenum">
              <a:rPr lang="fr-FR" smtClean="0"/>
              <a:pPr/>
              <a:t>‹N°›</a:t>
            </a:fld>
            <a:endParaRPr lang="fr-FR" dirty="0"/>
          </a:p>
        </p:txBody>
      </p:sp>
    </p:spTree>
    <p:extLst>
      <p:ext uri="{BB962C8B-B14F-4D97-AF65-F5344CB8AC3E}">
        <p14:creationId xmlns:p14="http://schemas.microsoft.com/office/powerpoint/2010/main" val="3184051126"/>
      </p:ext>
    </p:extLst>
  </p:cSld>
  <p:clrMap bg1="lt1" tx1="dk1" bg2="lt2" tx2="dk2" accent1="accent1" accent2="accent2" accent3="accent3" accent4="accent4" accent5="accent5" accent6="accent6" hlink="hlink" folHlink="folHlink"/>
  <p:sldLayoutIdLst>
    <p:sldLayoutId id="2147483739" r:id="rId1"/>
    <p:sldLayoutId id="2147483754" r:id="rId2"/>
    <p:sldLayoutId id="2147483661" r:id="rId3"/>
    <p:sldLayoutId id="2147483740" r:id="rId4"/>
    <p:sldLayoutId id="2147483752" r:id="rId5"/>
    <p:sldLayoutId id="2147483674" r:id="rId6"/>
    <p:sldLayoutId id="2147483722" r:id="rId7"/>
    <p:sldLayoutId id="2147483678" r:id="rId8"/>
    <p:sldLayoutId id="2147483696" r:id="rId9"/>
    <p:sldLayoutId id="2147483808" r:id="rId10"/>
    <p:sldLayoutId id="2147483810" r:id="rId11"/>
  </p:sldLayoutIdLst>
  <p:hf hdr="0" dt="0"/>
  <p:txStyles>
    <p:titleStyle>
      <a:lvl1pPr algn="l" defTabSz="1007943" rtl="0" eaLnBrk="1" latinLnBrk="0" hangingPunct="1">
        <a:lnSpc>
          <a:spcPct val="90000"/>
        </a:lnSpc>
        <a:spcBef>
          <a:spcPct val="0"/>
        </a:spcBef>
        <a:buNone/>
        <a:defRPr sz="3000" b="0" i="0" kern="1200" spc="0" baseline="0">
          <a:solidFill>
            <a:srgbClr val="00465A"/>
          </a:solidFill>
          <a:latin typeface="+mj-lt"/>
          <a:ea typeface="+mj-ea"/>
          <a:cs typeface="+mj-cs"/>
        </a:defRPr>
      </a:lvl1pPr>
    </p:titleStyle>
    <p:bodyStyle>
      <a:lvl1pPr marL="179986" indent="-216000" algn="l" defTabSz="1007943" rtl="0" eaLnBrk="1" latinLnBrk="0" hangingPunct="1">
        <a:lnSpc>
          <a:spcPct val="100000"/>
        </a:lnSpc>
        <a:spcBef>
          <a:spcPts val="0"/>
        </a:spcBef>
        <a:spcAft>
          <a:spcPts val="1200"/>
        </a:spcAft>
        <a:buClr>
          <a:srgbClr val="FF870F"/>
        </a:buClr>
        <a:buFont typeface="Wingdings" pitchFamily="2" charset="2"/>
        <a:buChar char="§"/>
        <a:defRPr sz="1600" b="0" i="0" kern="1200">
          <a:solidFill>
            <a:schemeClr val="tx1"/>
          </a:solidFill>
          <a:latin typeface="+mj-lt"/>
          <a:ea typeface="+mn-ea"/>
          <a:cs typeface="+mn-cs"/>
        </a:defRPr>
      </a:lvl1pPr>
      <a:lvl2pPr marL="540000" indent="-216000" algn="l" defTabSz="1007943" rtl="0" eaLnBrk="1" latinLnBrk="0" hangingPunct="1">
        <a:lnSpc>
          <a:spcPct val="100000"/>
        </a:lnSpc>
        <a:spcBef>
          <a:spcPts val="0"/>
        </a:spcBef>
        <a:spcAft>
          <a:spcPts val="600"/>
        </a:spcAft>
        <a:buClr>
          <a:srgbClr val="00465A"/>
        </a:buClr>
        <a:buSzPct val="100000"/>
        <a:buFont typeface="Apple Symbols" panose="02000000000000000000" pitchFamily="2" charset="-79"/>
        <a:buChar char="≫"/>
        <a:tabLst/>
        <a:defRPr sz="1400" b="0" i="0" kern="1200">
          <a:solidFill>
            <a:schemeClr val="tx1"/>
          </a:solidFill>
          <a:latin typeface="+mj-lt"/>
          <a:ea typeface="+mn-ea"/>
          <a:cs typeface="+mn-cs"/>
        </a:defRPr>
      </a:lvl2pPr>
      <a:lvl3pPr marL="900000" indent="-216000" algn="l" defTabSz="1007943" rtl="0" eaLnBrk="1" latinLnBrk="0" hangingPunct="1">
        <a:lnSpc>
          <a:spcPct val="100000"/>
        </a:lnSpc>
        <a:spcBef>
          <a:spcPts val="0"/>
        </a:spcBef>
        <a:spcAft>
          <a:spcPts val="600"/>
        </a:spcAft>
        <a:buClr>
          <a:srgbClr val="00465A"/>
        </a:buClr>
        <a:buFont typeface="Apple Symbols" panose="02000000000000000000" pitchFamily="2" charset="-79"/>
        <a:buChar char="⊹"/>
        <a:defRPr sz="1400" b="0" i="0" kern="1200">
          <a:solidFill>
            <a:schemeClr val="tx1"/>
          </a:solidFill>
          <a:latin typeface="+mj-lt"/>
          <a:ea typeface="+mn-ea"/>
          <a:cs typeface="+mn-cs"/>
        </a:defRPr>
      </a:lvl3pPr>
      <a:lvl4pPr marL="126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4pPr>
      <a:lvl5pPr marL="162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7" userDrawn="1">
          <p15:clr>
            <a:srgbClr val="547EBF"/>
          </p15:clr>
        </p15:guide>
        <p15:guide id="2" pos="7939" userDrawn="1">
          <p15:clr>
            <a:srgbClr val="547EBF"/>
          </p15:clr>
        </p15:guide>
        <p15:guide id="3" orient="horz" pos="340" userDrawn="1">
          <p15:clr>
            <a:srgbClr val="547EBF"/>
          </p15:clr>
        </p15:guide>
        <p15:guide id="4" orient="horz" pos="4422"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90" y="180000"/>
            <a:ext cx="11765665"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837990" y="1620000"/>
            <a:ext cx="11765665" cy="5040000"/>
          </a:xfrm>
          <a:prstGeom prst="rect">
            <a:avLst/>
          </a:prstGeom>
        </p:spPr>
        <p:txBody>
          <a:bodyPr vert="horz" lIns="0" tIns="0" rIns="0" bIns="0" rtlCol="0">
            <a:noAutofit/>
          </a:bodyPr>
          <a:lstStyle/>
          <a:p>
            <a:pPr lvl="0"/>
            <a:r>
              <a:rPr lang="fr-FR" dirty="0"/>
              <a:t>Premier niveau / Sous-titre</a:t>
            </a:r>
          </a:p>
          <a:p>
            <a:pPr lvl="1"/>
            <a:r>
              <a:rPr lang="fr-FR" dirty="0"/>
              <a:t>Deuxième niveau / Sous-titre Puce</a:t>
            </a:r>
          </a:p>
          <a:p>
            <a:pPr lvl="2"/>
            <a:r>
              <a:rPr lang="fr-FR" dirty="0"/>
              <a:t>Troisième niveau / Corps de texte</a:t>
            </a:r>
          </a:p>
          <a:p>
            <a:pPr lvl="3"/>
            <a:r>
              <a:rPr lang="fr-FR" dirty="0"/>
              <a:t>Quatrième niveau / texte coloré </a:t>
            </a:r>
          </a:p>
          <a:p>
            <a:pPr lvl="4"/>
            <a:r>
              <a:rPr lang="fr-FR" dirty="0"/>
              <a:t>Cinquième niveau / texte simple</a:t>
            </a:r>
            <a:endParaRPr lang="en-US" dirty="0"/>
          </a:p>
        </p:txBody>
      </p:sp>
      <p:sp>
        <p:nvSpPr>
          <p:cNvPr id="6" name="Slide Number Placeholder 5"/>
          <p:cNvSpPr>
            <a:spLocks noGrp="1"/>
          </p:cNvSpPr>
          <p:nvPr>
            <p:ph type="sldNum" sz="quarter" idx="4"/>
          </p:nvPr>
        </p:nvSpPr>
        <p:spPr>
          <a:xfrm>
            <a:off x="12376575" y="7200900"/>
            <a:ext cx="226263"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Tree>
    <p:extLst>
      <p:ext uri="{BB962C8B-B14F-4D97-AF65-F5344CB8AC3E}">
        <p14:creationId xmlns:p14="http://schemas.microsoft.com/office/powerpoint/2010/main" val="4195623908"/>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34" r:id="rId3"/>
    <p:sldLayoutId id="2147483735" r:id="rId4"/>
    <p:sldLayoutId id="2147483736" r:id="rId5"/>
    <p:sldLayoutId id="2147483738" r:id="rId6"/>
    <p:sldLayoutId id="2147483737" r:id="rId7"/>
    <p:sldLayoutId id="2147483704" r:id="rId8"/>
    <p:sldLayoutId id="2147483705" r:id="rId9"/>
    <p:sldLayoutId id="2147483706" r:id="rId10"/>
    <p:sldLayoutId id="2147483708" r:id="rId11"/>
    <p:sldLayoutId id="2147483709" r:id="rId12"/>
    <p:sldLayoutId id="2147483710" r:id="rId13"/>
    <p:sldLayoutId id="2147483725" r:id="rId14"/>
    <p:sldLayoutId id="2147483712" r:id="rId15"/>
    <p:sldLayoutId id="2147483726" r:id="rId16"/>
    <p:sldLayoutId id="2147483713" r:id="rId17"/>
    <p:sldLayoutId id="2147483715" r:id="rId18"/>
    <p:sldLayoutId id="2147483716" r:id="rId19"/>
    <p:sldLayoutId id="2147483718" r:id="rId20"/>
    <p:sldLayoutId id="2147483721" r:id="rId21"/>
    <p:sldLayoutId id="2147483779" r:id="rId22"/>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400" b="0" i="0" kern="1200" spc="0" baseline="0">
          <a:solidFill>
            <a:srgbClr val="00465A"/>
          </a:solidFill>
          <a:latin typeface="+mj-lt"/>
          <a:ea typeface="+mj-ea"/>
          <a:cs typeface="+mj-cs"/>
        </a:defRPr>
      </a:lvl1pPr>
    </p:titleStyle>
    <p:body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7" userDrawn="1">
          <p15:clr>
            <a:srgbClr val="547EBF"/>
          </p15:clr>
        </p15:guide>
        <p15:guide id="2" pos="7939" userDrawn="1">
          <p15:clr>
            <a:srgbClr val="547EBF"/>
          </p15:clr>
        </p15:guide>
        <p15:guide id="3" orient="horz" pos="340" userDrawn="1">
          <p15:clr>
            <a:srgbClr val="547EBF"/>
          </p15:clr>
        </p15:guide>
        <p15:guide id="5" orient="horz" pos="4536" userDrawn="1">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90" y="180000"/>
            <a:ext cx="11765665"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837990" y="1620000"/>
            <a:ext cx="11765665" cy="5040000"/>
          </a:xfrm>
          <a:prstGeom prst="rect">
            <a:avLst/>
          </a:prstGeom>
        </p:spPr>
        <p:txBody>
          <a:bodyPr vert="horz" lIns="0" tIns="0" rIns="0" bIns="0" rtlCol="0">
            <a:noAutofit/>
          </a:bodyPr>
          <a:lstStyle/>
          <a:p>
            <a:pPr lvl="0"/>
            <a:r>
              <a:rPr lang="fr-FR" dirty="0"/>
              <a:t>Premier niveau / Sous-titre</a:t>
            </a:r>
          </a:p>
          <a:p>
            <a:pPr lvl="1"/>
            <a:r>
              <a:rPr lang="fr-FR" dirty="0"/>
              <a:t>Deuxième niveau / Sous-titre Puce</a:t>
            </a:r>
          </a:p>
          <a:p>
            <a:pPr lvl="2"/>
            <a:r>
              <a:rPr lang="fr-FR" dirty="0"/>
              <a:t>Troisième niveau / Corps de texte</a:t>
            </a:r>
          </a:p>
          <a:p>
            <a:pPr lvl="3"/>
            <a:r>
              <a:rPr lang="fr-FR" dirty="0"/>
              <a:t>Quatrième niveau / texte coloré </a:t>
            </a:r>
          </a:p>
          <a:p>
            <a:pPr lvl="4"/>
            <a:r>
              <a:rPr lang="fr-FR" dirty="0"/>
              <a:t>Cinquième niveau / texte simple</a:t>
            </a:r>
            <a:endParaRPr lang="en-US" dirty="0"/>
          </a:p>
        </p:txBody>
      </p:sp>
      <p:sp>
        <p:nvSpPr>
          <p:cNvPr id="6" name="Slide Number Placeholder 5"/>
          <p:cNvSpPr>
            <a:spLocks noGrp="1"/>
          </p:cNvSpPr>
          <p:nvPr>
            <p:ph type="sldNum" sz="quarter" idx="4"/>
          </p:nvPr>
        </p:nvSpPr>
        <p:spPr>
          <a:xfrm>
            <a:off x="12376575" y="7200900"/>
            <a:ext cx="226263"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
        <p:nvSpPr>
          <p:cNvPr id="5" name="Espace réservé du pied de page 2">
            <a:extLst>
              <a:ext uri="{FF2B5EF4-FFF2-40B4-BE49-F238E27FC236}">
                <a16:creationId xmlns:a16="http://schemas.microsoft.com/office/drawing/2014/main" id="{E758E5BF-8198-4BC1-89D7-1C95369F306B}"/>
              </a:ext>
            </a:extLst>
          </p:cNvPr>
          <p:cNvSpPr>
            <a:spLocks noGrp="1"/>
          </p:cNvSpPr>
          <p:nvPr>
            <p:ph type="ftr" sz="quarter" idx="3"/>
          </p:nvPr>
        </p:nvSpPr>
        <p:spPr>
          <a:xfrm>
            <a:off x="5365194" y="7161273"/>
            <a:ext cx="6787884" cy="108000"/>
          </a:xfrm>
          <a:prstGeom prst="rect">
            <a:avLst/>
          </a:prstGeom>
        </p:spPr>
        <p:txBody>
          <a:bodyPr/>
          <a:lstStyle>
            <a:lvl1pPr marL="0" algn="r" defTabSz="457200" rtl="0" eaLnBrk="1" latinLnBrk="0" hangingPunct="1">
              <a:defRPr lang="fr-FR" sz="700" b="0" i="0" kern="1200" smtClean="0">
                <a:solidFill>
                  <a:srgbClr val="00465A"/>
                </a:solidFill>
                <a:latin typeface="+mn-lt"/>
                <a:ea typeface="+mn-ea"/>
                <a:cs typeface="+mn-cs"/>
              </a:defRPr>
            </a:lvl1pPr>
          </a:lstStyle>
          <a:p>
            <a:r>
              <a:rPr lang="fr-FR" dirty="0"/>
              <a:t>Groupe Pluricité   |   2021</a:t>
            </a:r>
          </a:p>
        </p:txBody>
      </p:sp>
    </p:spTree>
    <p:extLst>
      <p:ext uri="{BB962C8B-B14F-4D97-AF65-F5344CB8AC3E}">
        <p14:creationId xmlns:p14="http://schemas.microsoft.com/office/powerpoint/2010/main" val="247107567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400" b="0" i="0" kern="1200" spc="0" baseline="0">
          <a:solidFill>
            <a:srgbClr val="00465A"/>
          </a:solidFill>
          <a:latin typeface="+mj-lt"/>
          <a:ea typeface="+mj-ea"/>
          <a:cs typeface="+mj-cs"/>
        </a:defRPr>
      </a:lvl1pPr>
    </p:titleStyle>
    <p:body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9">
          <p15:clr>
            <a:srgbClr val="547EBF"/>
          </p15:clr>
        </p15:guide>
        <p15:guide id="2" pos="6316">
          <p15:clr>
            <a:srgbClr val="547EBF"/>
          </p15:clr>
        </p15:guide>
        <p15:guide id="3" orient="horz" pos="340">
          <p15:clr>
            <a:srgbClr val="547EBF"/>
          </p15:clr>
        </p15:guide>
        <p15:guide id="5" orient="horz" pos="4536">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0931399-5AFD-697D-3A7B-BC0E45734479}"/>
              </a:ext>
            </a:extLst>
          </p:cNvPr>
          <p:cNvSpPr>
            <a:spLocks noGrp="1"/>
          </p:cNvSpPr>
          <p:nvPr>
            <p:ph type="title"/>
          </p:nvPr>
        </p:nvSpPr>
        <p:spPr>
          <a:xfrm>
            <a:off x="1338117" y="1244264"/>
            <a:ext cx="3460512" cy="759774"/>
          </a:xfrm>
        </p:spPr>
        <p:txBody>
          <a:bodyPr/>
          <a:lstStyle/>
          <a:p>
            <a:pPr algn="ctr"/>
            <a:r>
              <a:rPr lang="fr-FR" sz="2800" dirty="0">
                <a:solidFill>
                  <a:schemeClr val="accent2"/>
                </a:solidFill>
                <a:ea typeface="+mn-ea"/>
                <a:cs typeface="+mn-cs"/>
              </a:rPr>
              <a:t>Evaluation des Plateformes des métiers de l’autonomie et du grand-âge</a:t>
            </a:r>
            <a:br>
              <a:rPr lang="fr-FR" sz="3600" b="1" dirty="0">
                <a:latin typeface="eurofurence" panose="020F0402020203080204" pitchFamily="34" charset="0"/>
              </a:rPr>
            </a:br>
            <a:endParaRPr lang="fr-FR" sz="3600" b="1" dirty="0">
              <a:latin typeface="eurofurence" panose="020F0402020203080204" pitchFamily="34" charset="0"/>
            </a:endParaRPr>
          </a:p>
        </p:txBody>
      </p:sp>
      <p:sp>
        <p:nvSpPr>
          <p:cNvPr id="5" name="Titre 3">
            <a:extLst>
              <a:ext uri="{FF2B5EF4-FFF2-40B4-BE49-F238E27FC236}">
                <a16:creationId xmlns:a16="http://schemas.microsoft.com/office/drawing/2014/main" id="{703A8FFD-D1E4-6B1D-CB2A-4BC33DA1509F}"/>
              </a:ext>
            </a:extLst>
          </p:cNvPr>
          <p:cNvSpPr txBox="1">
            <a:spLocks/>
          </p:cNvSpPr>
          <p:nvPr/>
        </p:nvSpPr>
        <p:spPr>
          <a:xfrm>
            <a:off x="296680" y="2994143"/>
            <a:ext cx="5261158" cy="661129"/>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4800" b="0" i="0" kern="1200" spc="0" baseline="0">
                <a:solidFill>
                  <a:srgbClr val="00465A"/>
                </a:solidFill>
                <a:latin typeface="+mj-lt"/>
                <a:ea typeface="+mj-ea"/>
                <a:cs typeface="+mj-cs"/>
              </a:defRPr>
            </a:lvl1pPr>
          </a:lstStyle>
          <a:p>
            <a:pPr algn="ctr"/>
            <a:r>
              <a:rPr lang="fr-FR" sz="3200" b="1" dirty="0">
                <a:latin typeface="eurofurence" panose="020F0402020203080204" pitchFamily="34" charset="0"/>
              </a:rPr>
              <a:t>Résultats et perspectives</a:t>
            </a:r>
          </a:p>
        </p:txBody>
      </p:sp>
      <p:pic>
        <p:nvPicPr>
          <p:cNvPr id="2" name="Image 1" descr="Une image contenant texte, Police, logo,&#10;&#10;">
            <a:extLst>
              <a:ext uri="{FF2B5EF4-FFF2-40B4-BE49-F238E27FC236}">
                <a16:creationId xmlns:a16="http://schemas.microsoft.com/office/drawing/2014/main" id="{1252E068-7786-F581-4F8C-4975255D3133}"/>
              </a:ext>
            </a:extLst>
          </p:cNvPr>
          <p:cNvPicPr>
            <a:picLocks noChangeAspect="1"/>
          </p:cNvPicPr>
          <p:nvPr/>
        </p:nvPicPr>
        <p:blipFill>
          <a:blip r:embed="rId2"/>
          <a:srcRect t="16711" b="21421"/>
          <a:stretch/>
        </p:blipFill>
        <p:spPr bwMode="auto">
          <a:xfrm>
            <a:off x="1882695" y="3991598"/>
            <a:ext cx="2371355" cy="1466931"/>
          </a:xfrm>
          <a:prstGeom prst="rect">
            <a:avLst/>
          </a:prstGeom>
          <a:ln>
            <a:noFill/>
          </a:ln>
        </p:spPr>
      </p:pic>
      <p:pic>
        <p:nvPicPr>
          <p:cNvPr id="4" name="Image 3" descr="un texte ">
            <a:extLst>
              <a:ext uri="{FF2B5EF4-FFF2-40B4-BE49-F238E27FC236}">
                <a16:creationId xmlns:a16="http://schemas.microsoft.com/office/drawing/2014/main" id="{CC40A49E-8F44-E920-95D9-15828C34DBAD}"/>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917009" y="6752063"/>
            <a:ext cx="842217" cy="689853"/>
          </a:xfrm>
          <a:prstGeom prst="rect">
            <a:avLst/>
          </a:prstGeom>
        </p:spPr>
      </p:pic>
      <p:pic>
        <p:nvPicPr>
          <p:cNvPr id="6" name="Image 5" descr="une image contenant un texte">
            <a:extLst>
              <a:ext uri="{FF2B5EF4-FFF2-40B4-BE49-F238E27FC236}">
                <a16:creationId xmlns:a16="http://schemas.microsoft.com/office/drawing/2014/main" id="{E42BF344-FE16-C2EC-BF84-CEF2C7491E10}"/>
              </a:ext>
            </a:extLst>
          </p:cNvPr>
          <p:cNvPicPr>
            <a:picLocks noChangeAspect="1"/>
          </p:cNvPicPr>
          <p:nvPr/>
        </p:nvPicPr>
        <p:blipFill>
          <a:blip r:embed="rId4"/>
          <a:stretch>
            <a:fillRect/>
          </a:stretch>
        </p:blipFill>
        <p:spPr>
          <a:xfrm>
            <a:off x="917009" y="5986803"/>
            <a:ext cx="1409700" cy="571500"/>
          </a:xfrm>
          <a:prstGeom prst="rect">
            <a:avLst/>
          </a:prstGeom>
        </p:spPr>
      </p:pic>
    </p:spTree>
    <p:extLst>
      <p:ext uri="{BB962C8B-B14F-4D97-AF65-F5344CB8AC3E}">
        <p14:creationId xmlns:p14="http://schemas.microsoft.com/office/powerpoint/2010/main" val="367325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69721C9E-3D8D-2039-187A-E94A8FB94B1E}"/>
              </a:ext>
            </a:extLst>
          </p:cNvPr>
          <p:cNvSpPr>
            <a:spLocks noGrp="1"/>
          </p:cNvSpPr>
          <p:nvPr>
            <p:ph type="title" idx="4294967295"/>
          </p:nvPr>
        </p:nvSpPr>
        <p:spPr>
          <a:xfrm>
            <a:off x="915988" y="1639888"/>
            <a:ext cx="1046162" cy="18176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1007943" rtl="0" eaLnBrk="1" fontAlgn="auto" latinLnBrk="0" hangingPunct="1">
              <a:lnSpc>
                <a:spcPct val="100000"/>
              </a:lnSpc>
              <a:spcBef>
                <a:spcPts val="0"/>
              </a:spcBef>
              <a:spcAft>
                <a:spcPts val="1200"/>
              </a:spcAft>
              <a:buClr>
                <a:srgbClr val="FF870F"/>
              </a:buClr>
              <a:buSzTx/>
              <a:buFont typeface="Wingdings" pitchFamily="2" charset="2"/>
              <a:buNone/>
              <a:tabLst/>
              <a:defRPr/>
            </a:pPr>
            <a:r>
              <a:rPr kumimoji="0" lang="fr-FR" sz="11800" b="0" i="0" u="none" strike="noStrike" kern="1200" cap="none" spc="0" normalizeH="0" baseline="0" noProof="0" dirty="0">
                <a:ln>
                  <a:noFill/>
                </a:ln>
                <a:solidFill>
                  <a:schemeClr val="accent5"/>
                </a:solidFill>
                <a:effectLst/>
                <a:uLnTx/>
                <a:uFillTx/>
                <a:latin typeface="Bebas Neue" panose="020B0606020202050201" pitchFamily="34" charset="0"/>
                <a:ea typeface="+mn-ea"/>
                <a:cs typeface="+mn-cs"/>
              </a:rPr>
              <a:t>2</a:t>
            </a:r>
          </a:p>
        </p:txBody>
      </p:sp>
      <p:sp>
        <p:nvSpPr>
          <p:cNvPr id="8" name="ZoneTexte 7">
            <a:extLst>
              <a:ext uri="{FF2B5EF4-FFF2-40B4-BE49-F238E27FC236}">
                <a16:creationId xmlns:a16="http://schemas.microsoft.com/office/drawing/2014/main" id="{C706ED7E-6592-3115-4031-D1C8D62A925F}"/>
              </a:ext>
            </a:extLst>
          </p:cNvPr>
          <p:cNvSpPr txBox="1"/>
          <p:nvPr/>
        </p:nvSpPr>
        <p:spPr>
          <a:xfrm>
            <a:off x="4177007" y="1836483"/>
            <a:ext cx="5221224" cy="4062651"/>
          </a:xfrm>
          <a:prstGeom prst="rect">
            <a:avLst/>
          </a:prstGeom>
          <a:noFill/>
        </p:spPr>
        <p:txBody>
          <a:bodyPr wrap="square">
            <a:spAutoFit/>
          </a:bodyPr>
          <a:lstStyle/>
          <a:p>
            <a:pPr algn="ctr"/>
            <a:r>
              <a:rPr kumimoji="0" lang="fr-FR" sz="6000" b="0" i="0" u="none" strike="noStrike" kern="1200" cap="none" spc="140" normalizeH="0" baseline="0" noProof="0" dirty="0">
                <a:ln>
                  <a:noFill/>
                </a:ln>
                <a:solidFill>
                  <a:srgbClr val="FFFFFF"/>
                </a:solidFill>
                <a:effectLst/>
                <a:uLnTx/>
                <a:uFillTx/>
                <a:latin typeface="Bebas Neue" panose="020B0606020202050201" pitchFamily="34" charset="0"/>
                <a:ea typeface="+mj-ea"/>
                <a:cs typeface="+mj-cs"/>
              </a:rPr>
              <a:t>Les conclusions de l’évaluation </a:t>
            </a:r>
          </a:p>
          <a:p>
            <a:pPr algn="ctr"/>
            <a:r>
              <a:rPr kumimoji="0" lang="fr-FR" sz="4000" b="0" i="0" u="none" strike="noStrike" kern="1200" cap="none" spc="140" normalizeH="0" baseline="0" noProof="0" dirty="0">
                <a:ln>
                  <a:noFill/>
                </a:ln>
                <a:solidFill>
                  <a:schemeClr val="accent5"/>
                </a:solidFill>
                <a:effectLst/>
                <a:uLnTx/>
                <a:uFillTx/>
                <a:latin typeface="Bebas Neue" panose="020B0606020202050201" pitchFamily="34" charset="0"/>
                <a:ea typeface="+mj-ea"/>
                <a:cs typeface="+mj-cs"/>
              </a:rPr>
              <a:t>le portage, Les </a:t>
            </a:r>
            <a:r>
              <a:rPr kumimoji="0" lang="fr-FR" sz="4000" b="0" i="0" u="none" strike="noStrike" kern="1200" cap="none" spc="140" normalizeH="0" baseline="0" noProof="0" dirty="0" err="1">
                <a:ln>
                  <a:noFill/>
                </a:ln>
                <a:solidFill>
                  <a:schemeClr val="accent5"/>
                </a:solidFill>
                <a:effectLst/>
                <a:uLnTx/>
                <a:uFillTx/>
                <a:latin typeface="Bebas Neue" panose="020B0606020202050201" pitchFamily="34" charset="0"/>
                <a:ea typeface="+mj-ea"/>
                <a:cs typeface="+mj-cs"/>
              </a:rPr>
              <a:t>PartenariatS</a:t>
            </a:r>
            <a:r>
              <a:rPr kumimoji="0" lang="fr-FR" sz="4000" b="0" i="0" u="none" strike="noStrike" kern="1200" cap="none" spc="140" normalizeH="0" baseline="0" noProof="0" dirty="0">
                <a:ln>
                  <a:noFill/>
                </a:ln>
                <a:solidFill>
                  <a:schemeClr val="accent5"/>
                </a:solidFill>
                <a:effectLst/>
                <a:uLnTx/>
                <a:uFillTx/>
                <a:latin typeface="Bebas Neue" panose="020B0606020202050201" pitchFamily="34" charset="0"/>
                <a:ea typeface="+mj-ea"/>
                <a:cs typeface="+mj-cs"/>
              </a:rPr>
              <a:t> et coopérations</a:t>
            </a:r>
          </a:p>
          <a:p>
            <a:pPr algn="ctr"/>
            <a:endParaRPr lang="fr-FR" dirty="0"/>
          </a:p>
        </p:txBody>
      </p:sp>
      <p:pic>
        <p:nvPicPr>
          <p:cNvPr id="2" name="Picture 392698374" descr="L’image représente une carte géographique vue de près, avec des lignes et des quadrillages indiquant des rues ou des limites territoriales. Au premier plan, une main est en train de placer une punaise sur la carte, marquant un emplacement précis. En arrière-plan, on distingue d’autres punaises déjà positionnées, ce qui suggère que plusieurs lieux ou points d’intérêt sont identifiés sur cette carte.">
            <a:extLst>
              <a:ext uri="{FF2B5EF4-FFF2-40B4-BE49-F238E27FC236}">
                <a16:creationId xmlns:a16="http://schemas.microsoft.com/office/drawing/2014/main" id="{C344F784-A960-E550-B9F5-42CE6E7E4435}"/>
              </a:ext>
            </a:extLst>
          </p:cNvPr>
          <p:cNvPicPr>
            <a:picLocks noChangeAspect="1"/>
          </p:cNvPicPr>
          <p:nvPr/>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rcRect l="16673" r="16673"/>
          <a:stretch/>
        </p:blipFill>
        <p:spPr bwMode="auto">
          <a:xfrm>
            <a:off x="3651556" y="709670"/>
            <a:ext cx="6136661" cy="6136661"/>
          </a:xfrm>
          <a:prstGeom prst="ellipse">
            <a:avLst/>
          </a:prstGeom>
          <a:noFill/>
        </p:spPr>
      </p:pic>
    </p:spTree>
    <p:extLst>
      <p:ext uri="{BB962C8B-B14F-4D97-AF65-F5344CB8AC3E}">
        <p14:creationId xmlns:p14="http://schemas.microsoft.com/office/powerpoint/2010/main" val="407421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41482D-928D-4832-5DE2-4053AC5BB8B2}"/>
              </a:ext>
            </a:extLst>
          </p:cNvPr>
          <p:cNvSpPr>
            <a:spLocks noGrp="1"/>
          </p:cNvSpPr>
          <p:nvPr>
            <p:ph type="title"/>
          </p:nvPr>
        </p:nvSpPr>
        <p:spPr>
          <a:xfrm>
            <a:off x="607378" y="323750"/>
            <a:ext cx="11765665" cy="784960"/>
          </a:xfrm>
        </p:spPr>
        <p:txBody>
          <a:bodyPr/>
          <a:lstStyle/>
          <a:p>
            <a:r>
              <a:rPr lang="fr-FR" sz="2800" dirty="0"/>
              <a:t>Le portage de la plateforme : atouts et difficultés</a:t>
            </a:r>
            <a:br>
              <a:rPr lang="fr-FR" sz="2800" dirty="0"/>
            </a:br>
            <a:r>
              <a:rPr lang="fr-FR" sz="2400" dirty="0">
                <a:solidFill>
                  <a:schemeClr val="accent2"/>
                </a:solidFill>
              </a:rPr>
              <a:t>Ce que l’on retient</a:t>
            </a:r>
            <a:endParaRPr lang="fr-FR" sz="2400" dirty="0">
              <a:solidFill>
                <a:srgbClr val="00B0F0"/>
              </a:solidFill>
            </a:endParaRPr>
          </a:p>
        </p:txBody>
      </p:sp>
      <p:sp>
        <p:nvSpPr>
          <p:cNvPr id="2" name="Espace réservé du contenu 5">
            <a:extLst>
              <a:ext uri="{FF2B5EF4-FFF2-40B4-BE49-F238E27FC236}">
                <a16:creationId xmlns:a16="http://schemas.microsoft.com/office/drawing/2014/main" id="{E50975EB-A7A7-DD4D-21B4-7021A68B0A78}"/>
              </a:ext>
            </a:extLst>
          </p:cNvPr>
          <p:cNvSpPr>
            <a:spLocks noGrp="1"/>
          </p:cNvSpPr>
          <p:nvPr>
            <p:ph sz="quarter" idx="13"/>
          </p:nvPr>
        </p:nvSpPr>
        <p:spPr>
          <a:xfrm>
            <a:off x="607378" y="1369479"/>
            <a:ext cx="5367537" cy="5399926"/>
          </a:xfrm>
        </p:spPr>
        <p:txBody>
          <a:bodyPr>
            <a:normAutofit/>
          </a:bodyPr>
          <a:lstStyle/>
          <a:p>
            <a:pPr marL="288000" lvl="0" indent="-288000" algn="just">
              <a:lnSpc>
                <a:spcPct val="100000"/>
              </a:lnSpc>
              <a:spcBef>
                <a:spcPts val="600"/>
              </a:spcBef>
              <a:spcAft>
                <a:spcPts val="600"/>
              </a:spcAft>
              <a:buClr>
                <a:schemeClr val="accent2"/>
              </a:buClr>
              <a:buSzPct val="100000"/>
              <a:buFont typeface="Apple Symbols" panose="02000000000000000000" pitchFamily="2" charset="-79"/>
              <a:buChar char="≫"/>
            </a:pPr>
            <a:r>
              <a:rPr lang="fr-FR" sz="1800" dirty="0">
                <a:solidFill>
                  <a:schemeClr val="accent2"/>
                </a:solidFill>
                <a:latin typeface="Calibri" panose="020F0502020204030204" pitchFamily="34" charset="0"/>
              </a:rPr>
              <a:t>Les 3 profils de porteurs : le Conseil Départemental (CD), une Maison de l’emploi (MDE), un collectif d’employeurs </a:t>
            </a:r>
          </a:p>
          <a:p>
            <a:pPr marL="0" lvl="0" indent="0" algn="just">
              <a:lnSpc>
                <a:spcPct val="100000"/>
              </a:lnSpc>
              <a:spcAft>
                <a:spcPts val="600"/>
              </a:spcAft>
              <a:buNone/>
            </a:pPr>
            <a:endParaRPr lang="fr-FR" sz="1700" dirty="0">
              <a:solidFill>
                <a:schemeClr val="accent2"/>
              </a:solidFill>
              <a:latin typeface="Calibri" panose="020F0502020204030204" pitchFamily="34" charset="0"/>
            </a:endParaRPr>
          </a:p>
          <a:p>
            <a:pPr marL="468000" lvl="1" indent="-288000">
              <a:spcAft>
                <a:spcPts val="900"/>
              </a:spcAft>
              <a:buClr>
                <a:srgbClr val="FF870F"/>
              </a:buClr>
              <a:buFont typeface="Apple Symbols" panose="02000000000000000000" pitchFamily="2" charset="-79"/>
              <a:buChar char="⊹"/>
            </a:pPr>
            <a:r>
              <a:rPr lang="fr-FR" sz="1600" dirty="0">
                <a:latin typeface="+mn-lt"/>
              </a:rPr>
              <a:t>Le portage par un CD apporte </a:t>
            </a:r>
            <a:r>
              <a:rPr lang="fr-FR" sz="1600" b="1" dirty="0">
                <a:latin typeface="+mn-lt"/>
              </a:rPr>
              <a:t>une plus grande légitimité à la plateforme</a:t>
            </a:r>
            <a:r>
              <a:rPr lang="fr-FR" sz="1600" dirty="0">
                <a:latin typeface="+mn-lt"/>
              </a:rPr>
              <a:t>, mais sa </a:t>
            </a:r>
            <a:r>
              <a:rPr lang="fr-FR" sz="1600" b="1" dirty="0">
                <a:latin typeface="+mn-lt"/>
              </a:rPr>
              <a:t>position de « contrôle </a:t>
            </a:r>
            <a:r>
              <a:rPr lang="fr-FR" sz="1600" dirty="0">
                <a:latin typeface="+mn-lt"/>
              </a:rPr>
              <a:t>» peut freiner l’engagement des employeurs. </a:t>
            </a:r>
          </a:p>
          <a:p>
            <a:pPr marL="468000" lvl="1" indent="-288000">
              <a:spcAft>
                <a:spcPts val="900"/>
              </a:spcAft>
              <a:buClr>
                <a:srgbClr val="FF870F"/>
              </a:buClr>
              <a:buFont typeface="Apple Symbols" panose="02000000000000000000" pitchFamily="2" charset="-79"/>
              <a:buChar char="⊹"/>
            </a:pPr>
            <a:endParaRPr lang="fr-FR" sz="1600" dirty="0">
              <a:latin typeface="+mn-lt"/>
            </a:endParaRPr>
          </a:p>
          <a:p>
            <a:pPr marL="468000" lvl="1" indent="-288000">
              <a:spcAft>
                <a:spcPts val="900"/>
              </a:spcAft>
              <a:buClr>
                <a:srgbClr val="FF870F"/>
              </a:buClr>
              <a:buFont typeface="Apple Symbols" panose="02000000000000000000" pitchFamily="2" charset="-79"/>
              <a:buChar char="⊹"/>
              <a:tabLst>
                <a:tab pos="228600" algn="l"/>
                <a:tab pos="449580" algn="l"/>
              </a:tabLst>
            </a:pPr>
            <a:r>
              <a:rPr lang="fr-FR" sz="1600" b="1" dirty="0">
                <a:latin typeface="+mn-lt"/>
              </a:rPr>
              <a:t>Les MDE ont une expérience des filières en tension et connaissent bien le réseau des acteurs de l’emploi et de la formation</a:t>
            </a:r>
            <a:r>
              <a:rPr lang="fr-FR" sz="1600" dirty="0">
                <a:latin typeface="+mn-lt"/>
              </a:rPr>
              <a:t>, mais elles </a:t>
            </a:r>
            <a:r>
              <a:rPr lang="fr-FR" sz="1600" b="1" dirty="0">
                <a:latin typeface="+mn-lt"/>
              </a:rPr>
              <a:t>manquent de légitimité </a:t>
            </a:r>
            <a:r>
              <a:rPr lang="fr-FR" sz="1600" dirty="0">
                <a:latin typeface="+mn-lt"/>
              </a:rPr>
              <a:t>auprès des partenaires et des employeurs.</a:t>
            </a:r>
          </a:p>
          <a:p>
            <a:pPr marL="468000" lvl="1" indent="-288000">
              <a:spcAft>
                <a:spcPts val="900"/>
              </a:spcAft>
              <a:buClr>
                <a:srgbClr val="FF870F"/>
              </a:buClr>
              <a:buFont typeface="Apple Symbols" panose="02000000000000000000" pitchFamily="2" charset="-79"/>
              <a:buChar char="⊹"/>
              <a:tabLst>
                <a:tab pos="228600" algn="l"/>
                <a:tab pos="449580" algn="l"/>
              </a:tabLst>
            </a:pPr>
            <a:endParaRPr lang="fr-FR" sz="1600" dirty="0">
              <a:latin typeface="+mn-lt"/>
            </a:endParaRPr>
          </a:p>
          <a:p>
            <a:pPr marL="468000" lvl="1" indent="-288000">
              <a:spcAft>
                <a:spcPts val="900"/>
              </a:spcAft>
              <a:buClr>
                <a:srgbClr val="FF870F"/>
              </a:buClr>
              <a:buFont typeface="Apple Symbols" panose="02000000000000000000" pitchFamily="2" charset="-79"/>
              <a:buChar char="⊹"/>
              <a:tabLst>
                <a:tab pos="228600" algn="l"/>
                <a:tab pos="449580" algn="l"/>
              </a:tabLst>
            </a:pPr>
            <a:r>
              <a:rPr lang="fr-FR" sz="1600" b="1" dirty="0">
                <a:latin typeface="+mn-lt"/>
              </a:rPr>
              <a:t>Un collectif d’employeurs donne un « neutralité » </a:t>
            </a:r>
            <a:r>
              <a:rPr lang="fr-FR" sz="1600" dirty="0">
                <a:latin typeface="+mn-lt"/>
              </a:rPr>
              <a:t>à la plateforme, les actions menées sont </a:t>
            </a:r>
            <a:r>
              <a:rPr lang="fr-FR" sz="1600" b="1" dirty="0">
                <a:latin typeface="+mn-lt"/>
              </a:rPr>
              <a:t>très opérationnelles </a:t>
            </a:r>
            <a:r>
              <a:rPr lang="fr-FR" sz="1600" dirty="0">
                <a:latin typeface="+mn-lt"/>
              </a:rPr>
              <a:t>et </a:t>
            </a:r>
            <a:r>
              <a:rPr lang="fr-FR" sz="1600" b="1" dirty="0">
                <a:latin typeface="+mn-lt"/>
              </a:rPr>
              <a:t>répondent bien aux besoins des employeurs</a:t>
            </a:r>
            <a:r>
              <a:rPr lang="fr-FR" sz="1600" dirty="0">
                <a:latin typeface="+mn-lt"/>
              </a:rPr>
              <a:t>, mais elles </a:t>
            </a:r>
            <a:r>
              <a:rPr lang="fr-FR" sz="1600" b="1" dirty="0">
                <a:latin typeface="+mn-lt"/>
              </a:rPr>
              <a:t>peinent à aller au-delà du collectif initial </a:t>
            </a:r>
            <a:r>
              <a:rPr lang="fr-FR" sz="1600" dirty="0">
                <a:latin typeface="+mn-lt"/>
              </a:rPr>
              <a:t>et à servir effectivement l’ensemble des employeurs.</a:t>
            </a:r>
          </a:p>
          <a:p>
            <a:pPr marL="0" indent="0" algn="just">
              <a:lnSpc>
                <a:spcPct val="100000"/>
              </a:lnSpc>
              <a:spcAft>
                <a:spcPts val="600"/>
              </a:spcAft>
              <a:buNone/>
            </a:pPr>
            <a:endParaRPr lang="fr-FR" sz="2400" dirty="0">
              <a:highlight>
                <a:srgbClr val="FFFF00"/>
              </a:highlight>
              <a:latin typeface="Calibri" panose="020F0502020204030204" pitchFamily="34" charset="0"/>
            </a:endParaRPr>
          </a:p>
          <a:p>
            <a:pPr algn="just">
              <a:lnSpc>
                <a:spcPct val="100000"/>
              </a:lnSpc>
              <a:spcAft>
                <a:spcPts val="600"/>
              </a:spcAft>
            </a:pPr>
            <a:endParaRPr lang="fr-FR" sz="2000" dirty="0"/>
          </a:p>
        </p:txBody>
      </p:sp>
      <p:sp>
        <p:nvSpPr>
          <p:cNvPr id="5" name="ZoneTexte 4">
            <a:extLst>
              <a:ext uri="{FF2B5EF4-FFF2-40B4-BE49-F238E27FC236}">
                <a16:creationId xmlns:a16="http://schemas.microsoft.com/office/drawing/2014/main" id="{2631C67D-5566-D5FB-0829-62F8752008E9}"/>
              </a:ext>
            </a:extLst>
          </p:cNvPr>
          <p:cNvSpPr txBox="1"/>
          <p:nvPr/>
        </p:nvSpPr>
        <p:spPr>
          <a:xfrm>
            <a:off x="7553397" y="1619999"/>
            <a:ext cx="5050258" cy="4670509"/>
          </a:xfrm>
          <a:prstGeom prst="rect">
            <a:avLst/>
          </a:prstGeom>
          <a:noFill/>
        </p:spPr>
        <p:txBody>
          <a:bodyPr wrap="square">
            <a:spAutoFit/>
          </a:bodyPr>
          <a:lstStyle/>
          <a:p>
            <a:pPr marL="288000" indent="-288000" algn="just" defTabSz="1007943">
              <a:spcBef>
                <a:spcPts val="600"/>
              </a:spcBef>
              <a:spcAft>
                <a:spcPts val="600"/>
              </a:spcAft>
              <a:buClr>
                <a:schemeClr val="accent2"/>
              </a:buClr>
              <a:buSzPct val="100000"/>
              <a:buFont typeface="Apple Symbols" panose="02000000000000000000" pitchFamily="2" charset="-79"/>
              <a:buChar char="≫"/>
            </a:pPr>
            <a:r>
              <a:rPr lang="fr-FR" dirty="0">
                <a:solidFill>
                  <a:schemeClr val="accent2"/>
                </a:solidFill>
                <a:latin typeface="Calibri" panose="020F0502020204030204" pitchFamily="34" charset="0"/>
              </a:rPr>
              <a:t>In fine, </a:t>
            </a:r>
            <a:r>
              <a:rPr lang="fr-FR" b="1" dirty="0">
                <a:solidFill>
                  <a:schemeClr val="accent2"/>
                </a:solidFill>
                <a:latin typeface="Calibri" panose="020F0502020204030204" pitchFamily="34" charset="0"/>
              </a:rPr>
              <a:t>le portage par un CD ou une MDE apparait efficace et opportun à conserver.</a:t>
            </a:r>
            <a:r>
              <a:rPr lang="fr-FR" dirty="0">
                <a:solidFill>
                  <a:schemeClr val="accent2"/>
                </a:solidFill>
                <a:latin typeface="Calibri" panose="020F0502020204030204" pitchFamily="34" charset="0"/>
              </a:rPr>
              <a:t> </a:t>
            </a:r>
          </a:p>
          <a:p>
            <a:pPr marL="468000" lvl="1" indent="-288000" defTabSz="1007943">
              <a:spcAft>
                <a:spcPts val="900"/>
              </a:spcAft>
              <a:buClr>
                <a:srgbClr val="FF870F"/>
              </a:buClr>
              <a:buSzPct val="100000"/>
              <a:buFont typeface="Apple Symbols" panose="02000000000000000000" pitchFamily="2" charset="-79"/>
              <a:buChar char="⊹"/>
            </a:pPr>
            <a:r>
              <a:rPr lang="fr-FR" sz="1600" dirty="0"/>
              <a:t>Néanmoins, les expérimentations pointent des difficultés dans l’installation du partenariat entre les équipes plateformes portées par des MDE et France travail dans la majorité des territoires (à l’exception de la PF MDL) </a:t>
            </a:r>
          </a:p>
          <a:p>
            <a:pPr marL="288000" indent="-288000" algn="just" defTabSz="1007943">
              <a:spcBef>
                <a:spcPts val="600"/>
              </a:spcBef>
              <a:spcAft>
                <a:spcPts val="600"/>
              </a:spcAft>
              <a:buClr>
                <a:schemeClr val="accent2"/>
              </a:buClr>
              <a:buSzPct val="100000"/>
              <a:buFont typeface="Apple Symbols" panose="02000000000000000000" pitchFamily="2" charset="-79"/>
              <a:buChar char="≫"/>
            </a:pPr>
            <a:endParaRPr lang="fr-FR" dirty="0">
              <a:solidFill>
                <a:schemeClr val="accent2"/>
              </a:solidFill>
              <a:latin typeface="Calibri" panose="020F0502020204030204" pitchFamily="34" charset="0"/>
            </a:endParaRPr>
          </a:p>
          <a:p>
            <a:pPr marL="288000" indent="-288000" algn="just" defTabSz="1007943">
              <a:spcBef>
                <a:spcPts val="600"/>
              </a:spcBef>
              <a:spcAft>
                <a:spcPts val="600"/>
              </a:spcAft>
              <a:buClr>
                <a:schemeClr val="accent2"/>
              </a:buClr>
              <a:buSzPct val="100000"/>
              <a:buFont typeface="Apple Symbols" panose="02000000000000000000" pitchFamily="2" charset="-79"/>
              <a:buChar char="≫"/>
            </a:pPr>
            <a:r>
              <a:rPr lang="fr-FR" b="1" dirty="0">
                <a:solidFill>
                  <a:schemeClr val="accent2"/>
                </a:solidFill>
                <a:latin typeface="Calibri" panose="020F0502020204030204" pitchFamily="34" charset="0"/>
              </a:rPr>
              <a:t>Le portage par des employeurs présente des limites si l’adhésion des employeurs n’est pas accompagnée : </a:t>
            </a:r>
            <a:r>
              <a:rPr lang="fr-FR" dirty="0">
                <a:solidFill>
                  <a:schemeClr val="accent2"/>
                </a:solidFill>
                <a:latin typeface="Calibri" panose="020F0502020204030204" pitchFamily="34" charset="0"/>
              </a:rPr>
              <a:t>l’expérience montre qu’il peut être difficile pour le collectif d’employeurs d’aller au-delà de son périmètre initial (géographique et réseau d’employeurs)</a:t>
            </a:r>
          </a:p>
          <a:p>
            <a:pPr marL="288000" indent="-288000" algn="just" defTabSz="1007943">
              <a:spcBef>
                <a:spcPts val="600"/>
              </a:spcBef>
              <a:spcAft>
                <a:spcPts val="600"/>
              </a:spcAft>
              <a:buClr>
                <a:schemeClr val="accent2"/>
              </a:buClr>
              <a:buSzPct val="100000"/>
              <a:buFont typeface="Apple Symbols" panose="02000000000000000000" pitchFamily="2" charset="-79"/>
              <a:buChar char="≫"/>
            </a:pPr>
            <a:endParaRPr lang="fr-FR"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105326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41482D-928D-4832-5DE2-4053AC5BB8B2}"/>
              </a:ext>
            </a:extLst>
          </p:cNvPr>
          <p:cNvSpPr>
            <a:spLocks noGrp="1"/>
          </p:cNvSpPr>
          <p:nvPr>
            <p:ph type="title"/>
          </p:nvPr>
        </p:nvSpPr>
        <p:spPr>
          <a:xfrm>
            <a:off x="512870" y="278060"/>
            <a:ext cx="11765665" cy="725761"/>
          </a:xfrm>
        </p:spPr>
        <p:txBody>
          <a:bodyPr/>
          <a:lstStyle/>
          <a:p>
            <a:r>
              <a:rPr lang="fr-FR" sz="2800" dirty="0">
                <a:solidFill>
                  <a:schemeClr val="accent2">
                    <a:lumMod val="50000"/>
                  </a:schemeClr>
                </a:solidFill>
              </a:rPr>
              <a:t>La construction d’une approche territoriale et décloisonnée </a:t>
            </a:r>
            <a:br>
              <a:rPr lang="fr-FR" sz="2800" dirty="0">
                <a:solidFill>
                  <a:schemeClr val="accent2">
                    <a:lumMod val="50000"/>
                  </a:schemeClr>
                </a:solidFill>
              </a:rPr>
            </a:br>
            <a:r>
              <a:rPr lang="fr-FR" sz="2400" dirty="0">
                <a:solidFill>
                  <a:schemeClr val="accent2"/>
                </a:solidFill>
              </a:rPr>
              <a:t>Ce que l’on retient</a:t>
            </a:r>
            <a:endParaRPr lang="fr-FR" sz="2800" dirty="0">
              <a:solidFill>
                <a:schemeClr val="accent2"/>
              </a:solidFill>
            </a:endParaRPr>
          </a:p>
        </p:txBody>
      </p:sp>
      <p:sp>
        <p:nvSpPr>
          <p:cNvPr id="5" name="ZoneTexte 4">
            <a:extLst>
              <a:ext uri="{FF2B5EF4-FFF2-40B4-BE49-F238E27FC236}">
                <a16:creationId xmlns:a16="http://schemas.microsoft.com/office/drawing/2014/main" id="{2631C67D-5566-D5FB-0829-62F8752008E9}"/>
              </a:ext>
            </a:extLst>
          </p:cNvPr>
          <p:cNvSpPr txBox="1"/>
          <p:nvPr/>
        </p:nvSpPr>
        <p:spPr>
          <a:xfrm>
            <a:off x="170456" y="1167133"/>
            <a:ext cx="7080823" cy="5893921"/>
          </a:xfrm>
          <a:prstGeom prst="rect">
            <a:avLst/>
          </a:prstGeom>
          <a:noFill/>
        </p:spPr>
        <p:txBody>
          <a:bodyPr wrap="square">
            <a:spAutoFit/>
          </a:bodyPr>
          <a:lstStyle/>
          <a:p>
            <a:pPr marL="288000" indent="-288000" defTabSz="1007943">
              <a:spcAft>
                <a:spcPts val="600"/>
              </a:spcAft>
              <a:buClr>
                <a:schemeClr val="accent2"/>
              </a:buClr>
              <a:buSzPct val="100000"/>
              <a:buFont typeface="Apple Symbols" panose="02000000000000000000" pitchFamily="2" charset="-79"/>
              <a:buChar char="≫"/>
            </a:pPr>
            <a:r>
              <a:rPr lang="fr-FR" sz="1400" b="1" dirty="0">
                <a:solidFill>
                  <a:schemeClr val="accent2"/>
                </a:solidFill>
                <a:latin typeface="Calibri" panose="020F0502020204030204" pitchFamily="34" charset="0"/>
              </a:rPr>
              <a:t>Des partenaires peu associés à la gouvernance </a:t>
            </a:r>
            <a:r>
              <a:rPr lang="fr-FR" sz="1400" dirty="0">
                <a:solidFill>
                  <a:schemeClr val="accent2"/>
                </a:solidFill>
                <a:latin typeface="Calibri" panose="020F0502020204030204" pitchFamily="34" charset="0"/>
              </a:rPr>
              <a:t>de la plateforme.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Définition de la stratégie de développement et du plan d’action par le porteur essentiellement</a:t>
            </a:r>
          </a:p>
          <a:p>
            <a:pPr marL="288000" indent="-288000" defTabSz="1007943">
              <a:spcAft>
                <a:spcPts val="600"/>
              </a:spcAft>
              <a:buClr>
                <a:schemeClr val="accent2"/>
              </a:buClr>
              <a:buSzPct val="100000"/>
              <a:buFont typeface="Apple Symbols" panose="02000000000000000000" pitchFamily="2" charset="-79"/>
              <a:buChar char="≫"/>
            </a:pPr>
            <a:r>
              <a:rPr lang="fr-FR" sz="1400" b="1" dirty="0">
                <a:solidFill>
                  <a:schemeClr val="accent2"/>
                </a:solidFill>
                <a:latin typeface="Calibri" panose="020F0502020204030204" pitchFamily="34" charset="0"/>
              </a:rPr>
              <a:t>Des partenariats qui se renforcent, mais principalement en bilatéral</a:t>
            </a:r>
            <a:endParaRPr lang="fr-FR" sz="1400" dirty="0">
              <a:solidFill>
                <a:schemeClr val="accent2"/>
              </a:solidFill>
              <a:latin typeface="Calibri" panose="020F0502020204030204" pitchFamily="34" charset="0"/>
            </a:endParaRP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Un partenariat </a:t>
            </a:r>
            <a:r>
              <a:rPr lang="fr-FR" sz="1200" b="1" dirty="0"/>
              <a:t>par action</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Un partenariat </a:t>
            </a:r>
            <a:r>
              <a:rPr lang="fr-FR" sz="1200" b="1" dirty="0"/>
              <a:t>facilité par la mobilisation au niveau national </a:t>
            </a:r>
            <a:r>
              <a:rPr lang="fr-FR" sz="1200" dirty="0"/>
              <a:t>au travers du réseau des plateformes</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Un partenariat qui </a:t>
            </a:r>
            <a:r>
              <a:rPr lang="fr-FR" sz="1200" b="1" dirty="0"/>
              <a:t>se concrétise en partant du terrain</a:t>
            </a:r>
          </a:p>
          <a:p>
            <a:pPr marL="288000" indent="-288000" defTabSz="1007943">
              <a:spcAft>
                <a:spcPts val="600"/>
              </a:spcAft>
              <a:buClr>
                <a:schemeClr val="accent2"/>
              </a:buClr>
              <a:buSzPct val="100000"/>
              <a:buFont typeface="Apple Symbols" panose="02000000000000000000" pitchFamily="2" charset="-79"/>
              <a:buChar char="≫"/>
            </a:pPr>
            <a:r>
              <a:rPr lang="fr-FR" sz="1400" b="1" dirty="0">
                <a:solidFill>
                  <a:schemeClr val="accent2"/>
                </a:solidFill>
                <a:latin typeface="Calibri" panose="020F0502020204030204" pitchFamily="34" charset="0"/>
              </a:rPr>
              <a:t>Le partenariat a progressé </a:t>
            </a:r>
            <a:endParaRPr lang="fr-FR" sz="1400" dirty="0">
              <a:solidFill>
                <a:schemeClr val="accent2"/>
              </a:solidFill>
              <a:latin typeface="Calibri" panose="020F0502020204030204" pitchFamily="34" charset="0"/>
            </a:endParaRP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Avec </a:t>
            </a:r>
            <a:r>
              <a:rPr lang="fr-FR" sz="1200" b="1" dirty="0"/>
              <a:t>France Travail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la sensibilisation / formation des conseillers France Travail au secteur et métiers</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L’organisation conjointe d’événements, une participation aux événements de l’un ou l’autre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la tenue de permanences dans les agences et l’accompagnement dédié à ces métiers.</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Avec les </a:t>
            </a:r>
            <a:r>
              <a:rPr lang="fr-FR" sz="1200" b="1" dirty="0"/>
              <a:t>ARS</a:t>
            </a:r>
            <a:r>
              <a:rPr lang="fr-FR" sz="1200" dirty="0"/>
              <a:t> : un plus grand intérêt pour le déploiement des plateformes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une ressource qu’elles peuvent mobiliser pour décliner leur plan d’action régional.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Plusieurs ARS demandent à être plus fortement associées à la gouvernance.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Avec les </a:t>
            </a:r>
            <a:r>
              <a:rPr lang="fr-FR" sz="1200" b="1" dirty="0"/>
              <a:t>Régions</a:t>
            </a:r>
            <a:r>
              <a:rPr lang="fr-FR" sz="1200" dirty="0"/>
              <a:t> : un partenariat plus hésitant et concentré sur l’axe de la formation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et non sur l’orientation et l’attractivité des métiers.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Des Régions, qui ne contribuent pas au financement de la plateforme, intéressées pour contribuer à des projets qui s’inscriraient dans leur champ d’action.</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b="1" dirty="0"/>
              <a:t>D’autres partenariats se développent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b="1" dirty="0"/>
              <a:t>clarification du positionnement </a:t>
            </a:r>
            <a:r>
              <a:rPr lang="fr-FR" sz="1200" dirty="0"/>
              <a:t>de la plateforme et de son apport dans les champs de compétences de chacun : </a:t>
            </a:r>
            <a:r>
              <a:rPr lang="fr-FR" sz="1200" dirty="0" err="1"/>
              <a:t>Ddets</a:t>
            </a:r>
            <a:r>
              <a:rPr lang="fr-FR" sz="1200" dirty="0"/>
              <a:t>, Opco, Fédérations employeurs. </a:t>
            </a:r>
          </a:p>
          <a:p>
            <a:pPr marL="925200" lvl="2" indent="-288000" defTabSz="1007943">
              <a:spcAft>
                <a:spcPts val="600"/>
              </a:spcAft>
              <a:buClr>
                <a:srgbClr val="FF870F"/>
              </a:buClr>
              <a:buSzPct val="100000"/>
              <a:buFont typeface="Arial" panose="020B0604020202020204" pitchFamily="34" charset="0"/>
              <a:buChar char="•"/>
              <a:tabLst>
                <a:tab pos="228600" algn="l"/>
                <a:tab pos="449580" algn="l"/>
              </a:tabLst>
            </a:pPr>
            <a:r>
              <a:rPr lang="fr-FR" sz="1200" dirty="0"/>
              <a:t>Un nouveau partenaire : Education Nationale, plus fortement sollicité pour développer les actions vers les collégiens et lycéens.</a:t>
            </a:r>
          </a:p>
        </p:txBody>
      </p:sp>
      <p:sp>
        <p:nvSpPr>
          <p:cNvPr id="4" name="ZoneTexte 3">
            <a:extLst>
              <a:ext uri="{FF2B5EF4-FFF2-40B4-BE49-F238E27FC236}">
                <a16:creationId xmlns:a16="http://schemas.microsoft.com/office/drawing/2014/main" id="{C2F0E49E-A8D3-8C21-DD84-46FB59AD8DE3}"/>
              </a:ext>
            </a:extLst>
          </p:cNvPr>
          <p:cNvSpPr txBox="1"/>
          <p:nvPr/>
        </p:nvSpPr>
        <p:spPr>
          <a:xfrm>
            <a:off x="7132319" y="1291844"/>
            <a:ext cx="5982432" cy="3262432"/>
          </a:xfrm>
          <a:prstGeom prst="rect">
            <a:avLst/>
          </a:prstGeom>
          <a:noFill/>
        </p:spPr>
        <p:txBody>
          <a:bodyPr wrap="square">
            <a:spAutoFit/>
          </a:bodyPr>
          <a:lstStyle/>
          <a:p>
            <a:pPr marL="288000" indent="-288000" defTabSz="1007943">
              <a:spcAft>
                <a:spcPts val="600"/>
              </a:spcAft>
              <a:buClr>
                <a:schemeClr val="accent2"/>
              </a:buClr>
              <a:buSzPct val="100000"/>
              <a:buFont typeface="Apple Symbols" panose="02000000000000000000" pitchFamily="2" charset="-79"/>
              <a:buChar char="≫"/>
            </a:pPr>
            <a:r>
              <a:rPr lang="fr-FR" sz="1400" dirty="0">
                <a:solidFill>
                  <a:schemeClr val="accent2"/>
                </a:solidFill>
                <a:latin typeface="Calibri" panose="020F0502020204030204" pitchFamily="34" charset="0"/>
              </a:rPr>
              <a:t>Des plateformes </a:t>
            </a:r>
            <a:r>
              <a:rPr lang="fr-FR" sz="1400" b="1" dirty="0">
                <a:solidFill>
                  <a:schemeClr val="accent2"/>
                </a:solidFill>
                <a:latin typeface="Calibri" panose="020F0502020204030204" pitchFamily="34" charset="0"/>
              </a:rPr>
              <a:t>bien identifiées </a:t>
            </a:r>
            <a:r>
              <a:rPr lang="fr-FR" sz="1400" dirty="0">
                <a:solidFill>
                  <a:schemeClr val="accent2"/>
                </a:solidFill>
                <a:latin typeface="Calibri" panose="020F0502020204030204" pitchFamily="34" charset="0"/>
              </a:rPr>
              <a:t>par l’ensemble des partenaires et qui trouvent leur place.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Leur valeur ajoutée reconnue avant tout sur l’axe de la </a:t>
            </a:r>
            <a:r>
              <a:rPr lang="fr-FR" sz="1200" b="1" dirty="0"/>
              <a:t>communication et de la promotion des métiers</a:t>
            </a:r>
            <a:r>
              <a:rPr lang="fr-FR" sz="1200" dirty="0"/>
              <a:t>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Mais aussi u</a:t>
            </a:r>
            <a:r>
              <a:rPr lang="fr-FR" sz="1200" b="1" dirty="0"/>
              <a:t>ne ressource</a:t>
            </a:r>
            <a:r>
              <a:rPr lang="fr-FR" sz="1200" dirty="0"/>
              <a:t> que les partenaires peuvent mobiliser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Et une capacité à </a:t>
            </a:r>
            <a:r>
              <a:rPr lang="fr-FR" sz="1200" b="1" dirty="0"/>
              <a:t>amplifier des actions </a:t>
            </a:r>
            <a:r>
              <a:rPr lang="fr-FR" sz="1200" dirty="0"/>
              <a:t>existantes, à mettre en place et à </a:t>
            </a:r>
            <a:r>
              <a:rPr lang="fr-FR" sz="1200" b="1" dirty="0"/>
              <a:t>coordonner </a:t>
            </a:r>
            <a:r>
              <a:rPr lang="fr-FR" sz="1200" dirty="0"/>
              <a:t>des actions communes. </a:t>
            </a:r>
          </a:p>
          <a:p>
            <a:pPr marL="288000" indent="-288000" defTabSz="1007943">
              <a:spcAft>
                <a:spcPts val="600"/>
              </a:spcAft>
              <a:buClr>
                <a:schemeClr val="accent2"/>
              </a:buClr>
              <a:buSzPct val="100000"/>
              <a:buFont typeface="Apple Symbols" panose="02000000000000000000" pitchFamily="2" charset="-79"/>
              <a:buChar char="≫"/>
            </a:pPr>
            <a:r>
              <a:rPr lang="fr-FR" sz="1400" dirty="0">
                <a:solidFill>
                  <a:schemeClr val="accent2"/>
                </a:solidFill>
                <a:latin typeface="Calibri" panose="020F0502020204030204" pitchFamily="34" charset="0"/>
              </a:rPr>
              <a:t>Avec des situations </a:t>
            </a:r>
            <a:r>
              <a:rPr lang="fr-FR" sz="1400" b="1" dirty="0">
                <a:solidFill>
                  <a:schemeClr val="accent2"/>
                </a:solidFill>
                <a:latin typeface="Calibri" panose="020F0502020204030204" pitchFamily="34" charset="0"/>
              </a:rPr>
              <a:t>variables </a:t>
            </a:r>
            <a:r>
              <a:rPr lang="fr-FR" sz="1400" dirty="0">
                <a:solidFill>
                  <a:schemeClr val="accent2"/>
                </a:solidFill>
                <a:latin typeface="Calibri" panose="020F0502020204030204" pitchFamily="34" charset="0"/>
              </a:rPr>
              <a:t>selon les territoires (visibilité, connaissance des actions, implication des acteurs locaux)</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dirty="0"/>
              <a:t>Les actions relèvent d’un </a:t>
            </a:r>
            <a:r>
              <a:rPr lang="fr-FR" sz="1200" b="1" dirty="0"/>
              <a:t>travail de proximité </a:t>
            </a:r>
            <a:r>
              <a:rPr lang="fr-FR" sz="1200" dirty="0"/>
              <a:t>et les plateformes peinent à aller au-delà de leur zone d’implantation.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200" b="1" dirty="0"/>
              <a:t>Une plus forte territorialisation est indispensable </a:t>
            </a:r>
            <a:r>
              <a:rPr lang="fr-FR" sz="1200" dirty="0"/>
              <a:t>à la poursuite de leur déploiement. Dans cette optique, quelques plateformes ont défini une fonction territoriale dans les équipes. </a:t>
            </a:r>
          </a:p>
        </p:txBody>
      </p:sp>
      <p:grpSp>
        <p:nvGrpSpPr>
          <p:cNvPr id="12" name="Google Shape;9097;p44" descr="l'image represente une loupe">
            <a:extLst>
              <a:ext uri="{FF2B5EF4-FFF2-40B4-BE49-F238E27FC236}">
                <a16:creationId xmlns:a16="http://schemas.microsoft.com/office/drawing/2014/main" id="{B7C62D38-0F7F-196B-38E9-9691FBFBF7EF}"/>
              </a:ext>
            </a:extLst>
          </p:cNvPr>
          <p:cNvGrpSpPr/>
          <p:nvPr/>
        </p:nvGrpSpPr>
        <p:grpSpPr>
          <a:xfrm rot="16200000" flipH="1">
            <a:off x="11373929" y="4889710"/>
            <a:ext cx="500761" cy="479064"/>
            <a:chOff x="3950316" y="3820307"/>
            <a:chExt cx="369805" cy="353782"/>
          </a:xfrm>
          <a:solidFill>
            <a:schemeClr val="accent2">
              <a:lumMod val="50000"/>
            </a:schemeClr>
          </a:solidFill>
        </p:grpSpPr>
        <p:sp>
          <p:nvSpPr>
            <p:cNvPr id="13" name="Google Shape;9098;p44">
              <a:extLst>
                <a:ext uri="{FF2B5EF4-FFF2-40B4-BE49-F238E27FC236}">
                  <a16:creationId xmlns:a16="http://schemas.microsoft.com/office/drawing/2014/main" id="{9D75FD68-528F-CECB-8680-F93169B3F746}"/>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99;p44">
              <a:extLst>
                <a:ext uri="{FF2B5EF4-FFF2-40B4-BE49-F238E27FC236}">
                  <a16:creationId xmlns:a16="http://schemas.microsoft.com/office/drawing/2014/main" id="{DF545709-23A5-9A1B-2ED3-8CB656BCFF80}"/>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00;p44">
              <a:extLst>
                <a:ext uri="{FF2B5EF4-FFF2-40B4-BE49-F238E27FC236}">
                  <a16:creationId xmlns:a16="http://schemas.microsoft.com/office/drawing/2014/main" id="{8F78EC79-0672-6AF9-A348-779A3B709B86}"/>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01;p44">
              <a:extLst>
                <a:ext uri="{FF2B5EF4-FFF2-40B4-BE49-F238E27FC236}">
                  <a16:creationId xmlns:a16="http://schemas.microsoft.com/office/drawing/2014/main" id="{858AC9C9-12BE-C367-F9D4-698046992791}"/>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ZoneTexte 10">
            <a:extLst>
              <a:ext uri="{FF2B5EF4-FFF2-40B4-BE49-F238E27FC236}">
                <a16:creationId xmlns:a16="http://schemas.microsoft.com/office/drawing/2014/main" id="{F9296FF8-6751-FA20-0E68-7B7E87837B41}"/>
              </a:ext>
            </a:extLst>
          </p:cNvPr>
          <p:cNvSpPr txBox="1"/>
          <p:nvPr/>
        </p:nvSpPr>
        <p:spPr>
          <a:xfrm>
            <a:off x="8299508" y="5089475"/>
            <a:ext cx="3099590" cy="2092881"/>
          </a:xfrm>
          <a:prstGeom prst="rect">
            <a:avLst/>
          </a:prstGeom>
          <a:noFill/>
        </p:spPr>
        <p:txBody>
          <a:bodyPr wrap="square">
            <a:spAutoFit/>
          </a:bodyPr>
          <a:lstStyle/>
          <a:p>
            <a:pPr marL="447675" rtl="0" fontAlgn="ctr">
              <a:spcBef>
                <a:spcPts val="0"/>
              </a:spcBef>
              <a:spcAft>
                <a:spcPts val="600"/>
              </a:spcAft>
            </a:pPr>
            <a:r>
              <a:rPr lang="fr-FR" sz="1000" b="1" dirty="0">
                <a:effectLst/>
                <a:latin typeface="Calibri" panose="020F0502020204030204" pitchFamily="34" charset="0"/>
              </a:rPr>
              <a:t>« Ouvrir » la plateforme</a:t>
            </a:r>
            <a:r>
              <a:rPr lang="fr-FR" sz="1000" dirty="0">
                <a:effectLst/>
                <a:latin typeface="Calibri" panose="020F0502020204030204" pitchFamily="34" charset="0"/>
              </a:rPr>
              <a:t>. La formalisation d’un comité de pilotage régulier et actif est nécessaire à la mise en place d’une gouvernance réellement partagée. </a:t>
            </a:r>
          </a:p>
          <a:p>
            <a:pPr marL="447675" rtl="0" fontAlgn="ctr">
              <a:spcBef>
                <a:spcPts val="0"/>
              </a:spcBef>
              <a:spcAft>
                <a:spcPts val="600"/>
              </a:spcAft>
            </a:pPr>
            <a:r>
              <a:rPr lang="fr-FR" sz="1000" b="1" dirty="0">
                <a:effectLst/>
                <a:latin typeface="Calibri" panose="020F0502020204030204" pitchFamily="34" charset="0"/>
              </a:rPr>
              <a:t>Positionner plus fortement la plateforme comme une ressource</a:t>
            </a:r>
            <a:r>
              <a:rPr lang="fr-FR" sz="1000" dirty="0">
                <a:effectLst/>
                <a:latin typeface="Calibri" panose="020F0502020204030204" pitchFamily="34" charset="0"/>
              </a:rPr>
              <a:t> à la disposition des partenaires et poursuivre la clarification des attentes et du potentiel d’actions de chacun.</a:t>
            </a:r>
          </a:p>
          <a:p>
            <a:pPr marL="447675" rtl="0" fontAlgn="ctr">
              <a:spcBef>
                <a:spcPts val="0"/>
              </a:spcBef>
              <a:spcAft>
                <a:spcPts val="600"/>
              </a:spcAft>
            </a:pPr>
            <a:r>
              <a:rPr lang="fr-FR" sz="1000" b="1" dirty="0">
                <a:effectLst/>
                <a:latin typeface="Calibri" panose="020F0502020204030204" pitchFamily="34" charset="0"/>
              </a:rPr>
              <a:t>Territorialiser les plateformes par la mise en place d’une fonction dédiée</a:t>
            </a:r>
            <a:r>
              <a:rPr lang="fr-FR" sz="1000" dirty="0">
                <a:effectLst/>
                <a:latin typeface="Calibri" panose="020F0502020204030204" pitchFamily="34" charset="0"/>
              </a:rPr>
              <a:t> dans les équipes, ou, a minima, en associant des relais identifiés sur le territoire. </a:t>
            </a:r>
          </a:p>
        </p:txBody>
      </p:sp>
    </p:spTree>
    <p:extLst>
      <p:ext uri="{BB962C8B-B14F-4D97-AF65-F5344CB8AC3E}">
        <p14:creationId xmlns:p14="http://schemas.microsoft.com/office/powerpoint/2010/main" val="227818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061612-9C6E-500A-9804-FDD57FBCA70E}"/>
              </a:ext>
            </a:extLst>
          </p:cNvPr>
          <p:cNvSpPr>
            <a:spLocks noGrp="1"/>
          </p:cNvSpPr>
          <p:nvPr>
            <p:ph type="title"/>
          </p:nvPr>
        </p:nvSpPr>
        <p:spPr/>
        <p:txBody>
          <a:bodyPr/>
          <a:lstStyle/>
          <a:p>
            <a:r>
              <a:rPr lang="fr-FR" sz="2800" dirty="0">
                <a:solidFill>
                  <a:schemeClr val="accent2">
                    <a:lumMod val="50000"/>
                  </a:schemeClr>
                </a:solidFill>
              </a:rPr>
              <a:t>Le modèle économique et l’efficience des plateformes</a:t>
            </a:r>
            <a:br>
              <a:rPr lang="fr-FR" sz="2800" dirty="0">
                <a:solidFill>
                  <a:srgbClr val="00B0F0"/>
                </a:solidFill>
              </a:rPr>
            </a:br>
            <a:r>
              <a:rPr lang="fr-FR" dirty="0">
                <a:solidFill>
                  <a:schemeClr val="accent2"/>
                </a:solidFill>
              </a:rPr>
              <a:t>Ce que l’on retient</a:t>
            </a:r>
            <a:endParaRPr lang="fr-FR" sz="3200" dirty="0">
              <a:solidFill>
                <a:schemeClr val="accent2"/>
              </a:solidFill>
            </a:endParaRPr>
          </a:p>
        </p:txBody>
      </p:sp>
      <p:grpSp>
        <p:nvGrpSpPr>
          <p:cNvPr id="12" name="Google Shape;9097;p44" descr="l'image represente une loupe">
            <a:extLst>
              <a:ext uri="{FF2B5EF4-FFF2-40B4-BE49-F238E27FC236}">
                <a16:creationId xmlns:a16="http://schemas.microsoft.com/office/drawing/2014/main" id="{A4F96B0B-E6F4-7979-6486-F592A0CCBC70}"/>
              </a:ext>
            </a:extLst>
          </p:cNvPr>
          <p:cNvGrpSpPr/>
          <p:nvPr/>
        </p:nvGrpSpPr>
        <p:grpSpPr>
          <a:xfrm rot="16200000" flipH="1">
            <a:off x="11791376" y="176813"/>
            <a:ext cx="834533" cy="798374"/>
            <a:chOff x="3950316" y="3820307"/>
            <a:chExt cx="369805" cy="353782"/>
          </a:xfrm>
          <a:solidFill>
            <a:schemeClr val="accent2">
              <a:lumMod val="50000"/>
            </a:schemeClr>
          </a:solidFill>
        </p:grpSpPr>
        <p:sp>
          <p:nvSpPr>
            <p:cNvPr id="13" name="Google Shape;9098;p44">
              <a:extLst>
                <a:ext uri="{FF2B5EF4-FFF2-40B4-BE49-F238E27FC236}">
                  <a16:creationId xmlns:a16="http://schemas.microsoft.com/office/drawing/2014/main" id="{680B4C69-743A-9716-6FA4-A8ED491F55F5}"/>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Google Shape;9099;p44">
              <a:extLst>
                <a:ext uri="{FF2B5EF4-FFF2-40B4-BE49-F238E27FC236}">
                  <a16:creationId xmlns:a16="http://schemas.microsoft.com/office/drawing/2014/main" id="{054ADB70-C7F9-B8C6-2C3B-A1CBD90D18E3}"/>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Google Shape;9100;p44">
              <a:extLst>
                <a:ext uri="{FF2B5EF4-FFF2-40B4-BE49-F238E27FC236}">
                  <a16:creationId xmlns:a16="http://schemas.microsoft.com/office/drawing/2014/main" id="{1C148810-7EE8-7CC6-804B-7EAEA0EFC2FE}"/>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Google Shape;9101;p44">
              <a:extLst>
                <a:ext uri="{FF2B5EF4-FFF2-40B4-BE49-F238E27FC236}">
                  <a16:creationId xmlns:a16="http://schemas.microsoft.com/office/drawing/2014/main" id="{A40164DA-06BF-023A-EE27-588F966B4A2E}"/>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6" name="Espace réservé du contenu 5">
            <a:extLst>
              <a:ext uri="{FF2B5EF4-FFF2-40B4-BE49-F238E27FC236}">
                <a16:creationId xmlns:a16="http://schemas.microsoft.com/office/drawing/2014/main" id="{575121A3-4E18-DBC2-637D-C91B68343F26}"/>
              </a:ext>
            </a:extLst>
          </p:cNvPr>
          <p:cNvSpPr>
            <a:spLocks noGrp="1"/>
          </p:cNvSpPr>
          <p:nvPr>
            <p:ph sz="quarter" idx="13"/>
          </p:nvPr>
        </p:nvSpPr>
        <p:spPr>
          <a:xfrm>
            <a:off x="503805" y="1859818"/>
            <a:ext cx="12043065" cy="4610817"/>
          </a:xfrm>
        </p:spPr>
        <p:txBody>
          <a:bodyPr numCol="2"/>
          <a:lstStyle/>
          <a:p>
            <a:pPr algn="just">
              <a:lnSpc>
                <a:spcPct val="100000"/>
              </a:lnSpc>
              <a:spcAft>
                <a:spcPts val="600"/>
              </a:spcAft>
            </a:pPr>
            <a:r>
              <a:rPr lang="fr-FR" sz="1500" dirty="0">
                <a:effectLst/>
                <a:latin typeface="Calibri" panose="020F0502020204030204" pitchFamily="34" charset="0"/>
                <a:ea typeface="Times New Roman" panose="02020603050405020304" pitchFamily="18" charset="0"/>
              </a:rPr>
              <a:t>Le budget réalisé des plateformes en 2022 et 2023 comprend </a:t>
            </a:r>
            <a:r>
              <a:rPr lang="fr-FR" sz="1500" b="1" dirty="0">
                <a:effectLst/>
                <a:latin typeface="Calibri" panose="020F0502020204030204" pitchFamily="34" charset="0"/>
                <a:ea typeface="Times New Roman" panose="02020603050405020304" pitchFamily="18" charset="0"/>
              </a:rPr>
              <a:t>des écarts importants avec le budget prévisionnel de la candidature</a:t>
            </a:r>
            <a:r>
              <a:rPr lang="fr-FR" sz="1500" dirty="0">
                <a:effectLst/>
                <a:latin typeface="Calibri" panose="020F0502020204030204" pitchFamily="34" charset="0"/>
                <a:ea typeface="Times New Roman" panose="02020603050405020304" pitchFamily="18" charset="0"/>
              </a:rPr>
              <a:t>. Les recettes (tout comme les dépenses) ont été bien inférieures au prévisionnel. </a:t>
            </a:r>
            <a:r>
              <a:rPr lang="fr-FR" sz="1500" dirty="0">
                <a:latin typeface="Calibri" panose="020F0502020204030204" pitchFamily="34" charset="0"/>
                <a:ea typeface="Times New Roman" panose="02020603050405020304" pitchFamily="18" charset="0"/>
              </a:rPr>
              <a:t>Cela</a:t>
            </a:r>
            <a:r>
              <a:rPr lang="fr-FR" sz="1500" dirty="0">
                <a:effectLst/>
                <a:latin typeface="Calibri" panose="020F0502020204030204" pitchFamily="34" charset="0"/>
                <a:ea typeface="Times New Roman" panose="02020603050405020304" pitchFamily="18" charset="0"/>
              </a:rPr>
              <a:t> s’explique par deux facteurs principaux : </a:t>
            </a:r>
          </a:p>
          <a:p>
            <a:pPr marL="985838" lvl="1" indent="-287338" fontAlgn="ctr">
              <a:spcAft>
                <a:spcPts val="600"/>
              </a:spcAft>
              <a:buSzPct val="100000"/>
              <a:tabLst>
                <a:tab pos="228600" algn="l"/>
                <a:tab pos="900113" algn="l"/>
              </a:tabLst>
            </a:pPr>
            <a:r>
              <a:rPr lang="fr-FR" sz="1300" dirty="0"/>
              <a:t>Un temps long et progressif de déploiement ;</a:t>
            </a:r>
          </a:p>
          <a:p>
            <a:pPr marL="985838" lvl="1" indent="-287338" fontAlgn="ctr">
              <a:spcAft>
                <a:spcPts val="600"/>
              </a:spcAft>
              <a:buSzPct val="100000"/>
              <a:tabLst>
                <a:tab pos="228600" algn="l"/>
                <a:tab pos="900113" algn="l"/>
              </a:tabLst>
            </a:pPr>
            <a:r>
              <a:rPr lang="fr-FR" sz="1300" dirty="0"/>
              <a:t>Des adaptations du plan d’actions (adaptations aux besoins).</a:t>
            </a:r>
          </a:p>
          <a:p>
            <a:pPr lvl="0" algn="just">
              <a:lnSpc>
                <a:spcPct val="100000"/>
              </a:lnSpc>
              <a:spcAft>
                <a:spcPts val="600"/>
              </a:spcAft>
            </a:pPr>
            <a:r>
              <a:rPr lang="fr-FR" sz="1500" dirty="0">
                <a:latin typeface="Calibri" panose="020F0502020204030204" pitchFamily="34" charset="0"/>
              </a:rPr>
              <a:t>Le tour de table des financeurs est en évolution constante. </a:t>
            </a:r>
            <a:r>
              <a:rPr lang="fr-FR" sz="1500" b="1" dirty="0">
                <a:latin typeface="Calibri" panose="020F0502020204030204" pitchFamily="34" charset="0"/>
              </a:rPr>
              <a:t>Les ARS sont, ainsi, bien plus présentes en tant que financeur au cours de la seconde année, en appuyant majoritairement leur soutien sur le FIR.</a:t>
            </a:r>
            <a:endParaRPr lang="fr-FR" sz="1500" dirty="0">
              <a:latin typeface="Calibri" panose="020F0502020204030204" pitchFamily="34" charset="0"/>
            </a:endParaRPr>
          </a:p>
          <a:p>
            <a:pPr lvl="0" algn="just">
              <a:lnSpc>
                <a:spcPct val="100000"/>
              </a:lnSpc>
              <a:spcAft>
                <a:spcPts val="600"/>
              </a:spcAft>
            </a:pPr>
            <a:r>
              <a:rPr lang="fr-FR" sz="1500" dirty="0">
                <a:latin typeface="Calibri" panose="020F0502020204030204" pitchFamily="34" charset="0"/>
              </a:rPr>
              <a:t>La </a:t>
            </a:r>
            <a:r>
              <a:rPr lang="fr-FR" sz="1500" b="1" dirty="0">
                <a:latin typeface="Calibri" panose="020F0502020204030204" pitchFamily="34" charset="0"/>
              </a:rPr>
              <a:t>CNSA reste très largement le principal financeur des plateformes </a:t>
            </a:r>
            <a:r>
              <a:rPr lang="fr-FR" sz="1500" dirty="0">
                <a:latin typeface="Calibri" panose="020F0502020204030204" pitchFamily="34" charset="0"/>
              </a:rPr>
              <a:t>(à hauteur de 60%), devant les Départements et l’ARS. </a:t>
            </a:r>
          </a:p>
          <a:p>
            <a:pPr lvl="0" algn="just">
              <a:lnSpc>
                <a:spcPct val="100000"/>
              </a:lnSpc>
              <a:spcAft>
                <a:spcPts val="600"/>
              </a:spcAft>
            </a:pPr>
            <a:r>
              <a:rPr lang="fr-FR" sz="1500" dirty="0">
                <a:latin typeface="Calibri" panose="020F0502020204030204" pitchFamily="34" charset="0"/>
              </a:rPr>
              <a:t>Une grande diversité existe entre les plateformes sur le volet financier, puisque </a:t>
            </a:r>
            <a:r>
              <a:rPr lang="fr-FR" sz="1500" b="1" dirty="0">
                <a:latin typeface="Calibri" panose="020F0502020204030204" pitchFamily="34" charset="0"/>
              </a:rPr>
              <a:t>le montant des dépenses sur les 2 années observées varie du simple au décuple</a:t>
            </a:r>
            <a:r>
              <a:rPr lang="fr-FR" sz="1500" dirty="0">
                <a:latin typeface="Calibri" panose="020F0502020204030204" pitchFamily="34" charset="0"/>
              </a:rPr>
              <a:t>. Cela implique des positionnements différenciés, que ce soit en termes de ressources humaines ou d’offre de services proposés. </a:t>
            </a:r>
          </a:p>
          <a:p>
            <a:pPr algn="just">
              <a:lnSpc>
                <a:spcPct val="100000"/>
              </a:lnSpc>
              <a:spcAft>
                <a:spcPts val="600"/>
              </a:spcAft>
            </a:pPr>
            <a:r>
              <a:rPr lang="fr-FR" sz="1500" b="1" dirty="0">
                <a:latin typeface="Calibri" panose="020F0502020204030204" pitchFamily="34" charset="0"/>
              </a:rPr>
              <a:t>Les charges de personnel </a:t>
            </a:r>
            <a:r>
              <a:rPr lang="fr-FR" sz="1500" dirty="0">
                <a:latin typeface="Calibri" panose="020F0502020204030204" pitchFamily="34" charset="0"/>
              </a:rPr>
              <a:t>représentent la</a:t>
            </a:r>
            <a:r>
              <a:rPr lang="fr-FR" sz="1500" b="1" dirty="0">
                <a:latin typeface="Calibri" panose="020F0502020204030204" pitchFamily="34" charset="0"/>
              </a:rPr>
              <a:t> part la plus importante des dépenses</a:t>
            </a:r>
            <a:r>
              <a:rPr lang="fr-FR" sz="1500" dirty="0">
                <a:latin typeface="Calibri" panose="020F0502020204030204" pitchFamily="34" charset="0"/>
              </a:rPr>
              <a:t> des plateformes (54%). </a:t>
            </a:r>
          </a:p>
          <a:p>
            <a:pPr marL="0" indent="0" algn="just">
              <a:lnSpc>
                <a:spcPct val="100000"/>
              </a:lnSpc>
              <a:spcAft>
                <a:spcPts val="600"/>
              </a:spcAft>
              <a:buNone/>
            </a:pPr>
            <a:endParaRPr lang="fr-FR" sz="1500" dirty="0">
              <a:latin typeface="Calibri" panose="020F0502020204030204" pitchFamily="34" charset="0"/>
            </a:endParaRPr>
          </a:p>
          <a:p>
            <a:pPr marL="628650" indent="-287338" algn="just" fontAlgn="ctr">
              <a:lnSpc>
                <a:spcPct val="100000"/>
              </a:lnSpc>
              <a:spcAft>
                <a:spcPts val="600"/>
              </a:spcAft>
            </a:pPr>
            <a:r>
              <a:rPr lang="fr-FR" sz="1500" b="1" dirty="0">
                <a:latin typeface="Calibri" panose="020F0502020204030204" pitchFamily="34" charset="0"/>
              </a:rPr>
              <a:t>Le coût moyen des actions se réduit avec la taille des plateformes</a:t>
            </a:r>
            <a:r>
              <a:rPr lang="fr-FR" sz="1500" dirty="0">
                <a:latin typeface="Calibri" panose="020F0502020204030204" pitchFamily="34" charset="0"/>
              </a:rPr>
              <a:t>. Le fait de ne développer qu’un petit nombre d’actions apparaît ainsi peu efficient.</a:t>
            </a:r>
          </a:p>
          <a:p>
            <a:pPr marL="628650" indent="-287338" algn="just" fontAlgn="ctr">
              <a:lnSpc>
                <a:spcPct val="100000"/>
              </a:lnSpc>
              <a:spcAft>
                <a:spcPts val="600"/>
              </a:spcAft>
            </a:pPr>
            <a:r>
              <a:rPr lang="fr-FR" sz="1500" dirty="0">
                <a:latin typeface="Calibri" panose="020F0502020204030204" pitchFamily="34" charset="0"/>
              </a:rPr>
              <a:t>Au regard des résultats, </a:t>
            </a:r>
            <a:r>
              <a:rPr lang="fr-FR" sz="1500" b="1" dirty="0">
                <a:latin typeface="Calibri" panose="020F0502020204030204" pitchFamily="34" charset="0"/>
              </a:rPr>
              <a:t>la dimension accompagnement semble la plus efficiente pour répondre aux besoins des candidats et des employeurs sur les territoires</a:t>
            </a:r>
            <a:r>
              <a:rPr lang="fr-FR" sz="1500" dirty="0">
                <a:latin typeface="Calibri" panose="020F0502020204030204" pitchFamily="34" charset="0"/>
              </a:rPr>
              <a:t>. </a:t>
            </a:r>
          </a:p>
          <a:p>
            <a:pPr marL="628650" indent="-287338" algn="just" fontAlgn="ctr">
              <a:lnSpc>
                <a:spcPct val="100000"/>
              </a:lnSpc>
              <a:spcAft>
                <a:spcPts val="600"/>
              </a:spcAft>
            </a:pPr>
            <a:r>
              <a:rPr lang="fr-FR" sz="1500" b="1" dirty="0">
                <a:latin typeface="Calibri" panose="020F0502020204030204" pitchFamily="34" charset="0"/>
              </a:rPr>
              <a:t>Pour être efficiente, une plateforme doit atteindre une certaine taille critique</a:t>
            </a:r>
            <a:r>
              <a:rPr lang="fr-FR" sz="1500" dirty="0">
                <a:latin typeface="Calibri" panose="020F0502020204030204" pitchFamily="34" charset="0"/>
              </a:rPr>
              <a:t>. Les ressources humaines étant le principal poste de dépense, il apparaît nécessaire de déployer assez largement des actions et des accompagnements pour que les montants investis apparaissent raisonnables en termes de coût/action et de coût/parcours. </a:t>
            </a:r>
          </a:p>
          <a:p>
            <a:pPr marL="628650" indent="-287338" algn="just" fontAlgn="ctr">
              <a:lnSpc>
                <a:spcPct val="100000"/>
              </a:lnSpc>
              <a:spcAft>
                <a:spcPts val="600"/>
              </a:spcAft>
            </a:pPr>
            <a:r>
              <a:rPr lang="fr-FR" sz="1500" dirty="0">
                <a:latin typeface="Calibri" panose="020F0502020204030204" pitchFamily="34" charset="0"/>
              </a:rPr>
              <a:t>En l’état actuel, </a:t>
            </a:r>
            <a:r>
              <a:rPr lang="fr-FR" sz="1500" b="1" dirty="0">
                <a:latin typeface="Calibri" panose="020F0502020204030204" pitchFamily="34" charset="0"/>
              </a:rPr>
              <a:t>les plateformes les plus performantes ne pourraient pas se passer d’un soutien de la CNSA pour produire des résultats équivalents</a:t>
            </a:r>
            <a:r>
              <a:rPr lang="fr-FR" sz="1500" dirty="0">
                <a:latin typeface="Calibri" panose="020F0502020204030204" pitchFamily="34" charset="0"/>
              </a:rPr>
              <a:t>. </a:t>
            </a:r>
            <a:endParaRPr lang="fr-FR" sz="1500" dirty="0"/>
          </a:p>
        </p:txBody>
      </p:sp>
    </p:spTree>
    <p:extLst>
      <p:ext uri="{BB962C8B-B14F-4D97-AF65-F5344CB8AC3E}">
        <p14:creationId xmlns:p14="http://schemas.microsoft.com/office/powerpoint/2010/main" val="19532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061612-9C6E-500A-9804-FDD57FBCA70E}"/>
              </a:ext>
            </a:extLst>
          </p:cNvPr>
          <p:cNvSpPr>
            <a:spLocks noGrp="1"/>
          </p:cNvSpPr>
          <p:nvPr>
            <p:ph type="title"/>
          </p:nvPr>
        </p:nvSpPr>
        <p:spPr/>
        <p:txBody>
          <a:bodyPr/>
          <a:lstStyle/>
          <a:p>
            <a:r>
              <a:rPr lang="fr-FR" sz="2800" dirty="0"/>
              <a:t>Les pistes étudiées de co-financement en sortie d’expérimentation</a:t>
            </a:r>
            <a:br>
              <a:rPr lang="fr-FR" sz="2800" dirty="0"/>
            </a:br>
            <a:r>
              <a:rPr lang="fr-FR" sz="2800" dirty="0">
                <a:solidFill>
                  <a:schemeClr val="accent2"/>
                </a:solidFill>
              </a:rPr>
              <a:t>Ce que l’on retient</a:t>
            </a:r>
            <a:endParaRPr lang="fr-FR" sz="2800" dirty="0"/>
          </a:p>
        </p:txBody>
      </p:sp>
      <p:grpSp>
        <p:nvGrpSpPr>
          <p:cNvPr id="12" name="Google Shape;9097;p44" descr="l'image represente une loupe">
            <a:extLst>
              <a:ext uri="{FF2B5EF4-FFF2-40B4-BE49-F238E27FC236}">
                <a16:creationId xmlns:a16="http://schemas.microsoft.com/office/drawing/2014/main" id="{A4F96B0B-E6F4-7979-6486-F592A0CCBC70}"/>
              </a:ext>
            </a:extLst>
          </p:cNvPr>
          <p:cNvGrpSpPr/>
          <p:nvPr/>
        </p:nvGrpSpPr>
        <p:grpSpPr>
          <a:xfrm rot="16200000" flipH="1">
            <a:off x="11791376" y="176813"/>
            <a:ext cx="834533" cy="798374"/>
            <a:chOff x="3950316" y="3820307"/>
            <a:chExt cx="369805" cy="353782"/>
          </a:xfrm>
          <a:solidFill>
            <a:schemeClr val="accent2">
              <a:lumMod val="50000"/>
            </a:schemeClr>
          </a:solidFill>
        </p:grpSpPr>
        <p:sp>
          <p:nvSpPr>
            <p:cNvPr id="13" name="Google Shape;9098;p44">
              <a:extLst>
                <a:ext uri="{FF2B5EF4-FFF2-40B4-BE49-F238E27FC236}">
                  <a16:creationId xmlns:a16="http://schemas.microsoft.com/office/drawing/2014/main" id="{680B4C69-743A-9716-6FA4-A8ED491F55F5}"/>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Google Shape;9099;p44">
              <a:extLst>
                <a:ext uri="{FF2B5EF4-FFF2-40B4-BE49-F238E27FC236}">
                  <a16:creationId xmlns:a16="http://schemas.microsoft.com/office/drawing/2014/main" id="{054ADB70-C7F9-B8C6-2C3B-A1CBD90D18E3}"/>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Google Shape;9100;p44">
              <a:extLst>
                <a:ext uri="{FF2B5EF4-FFF2-40B4-BE49-F238E27FC236}">
                  <a16:creationId xmlns:a16="http://schemas.microsoft.com/office/drawing/2014/main" id="{1C148810-7EE8-7CC6-804B-7EAEA0EFC2FE}"/>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Google Shape;9101;p44">
              <a:extLst>
                <a:ext uri="{FF2B5EF4-FFF2-40B4-BE49-F238E27FC236}">
                  <a16:creationId xmlns:a16="http://schemas.microsoft.com/office/drawing/2014/main" id="{A40164DA-06BF-023A-EE27-588F966B4A2E}"/>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9" name="Espace réservé du contenu 5">
            <a:extLst>
              <a:ext uri="{FF2B5EF4-FFF2-40B4-BE49-F238E27FC236}">
                <a16:creationId xmlns:a16="http://schemas.microsoft.com/office/drawing/2014/main" id="{81729045-1BB2-E393-8493-03C998003AFB}"/>
              </a:ext>
            </a:extLst>
          </p:cNvPr>
          <p:cNvSpPr txBox="1">
            <a:spLocks/>
          </p:cNvSpPr>
          <p:nvPr/>
        </p:nvSpPr>
        <p:spPr>
          <a:xfrm>
            <a:off x="497085" y="1184066"/>
            <a:ext cx="11977137" cy="657206"/>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88000" marR="0" lvl="0" indent="-288000" algn="l" defTabSz="1007943" rtl="0" eaLnBrk="1" fontAlgn="auto" latinLnBrk="0" hangingPunct="1">
              <a:lnSpc>
                <a:spcPct val="114000"/>
              </a:lnSpc>
              <a:spcBef>
                <a:spcPts val="600"/>
              </a:spcBef>
              <a:spcAft>
                <a:spcPts val="1200"/>
              </a:spcAft>
              <a:buClr>
                <a:srgbClr val="0E7C8B"/>
              </a:buClr>
              <a:buSzPct val="100000"/>
              <a:buFont typeface="Apple Symbols" panose="02000000000000000000" pitchFamily="2" charset="-79"/>
              <a:buChar char="≫"/>
              <a:tabLst/>
              <a:defRPr/>
            </a:pPr>
            <a:r>
              <a:rPr kumimoji="0" lang="fr-FR" sz="1800" b="1" i="0" u="none" strike="noStrike" kern="1200" cap="none" spc="0" normalizeH="0" baseline="0" noProof="0" dirty="0">
                <a:ln>
                  <a:noFill/>
                </a:ln>
                <a:solidFill>
                  <a:srgbClr val="0F7D8C"/>
                </a:solidFill>
                <a:effectLst/>
                <a:uLnTx/>
                <a:uFillTx/>
                <a:latin typeface="Calibri" panose="020F0502020204030204"/>
                <a:ea typeface="+mn-ea"/>
                <a:cs typeface="+mn-cs"/>
              </a:rPr>
              <a:t>Peu de réflexions abouties à ce jour</a:t>
            </a:r>
            <a:r>
              <a:rPr kumimoji="0" lang="fr-FR" sz="1600" b="0" i="0" u="none" strike="noStrike" kern="1200" cap="none" spc="0" normalizeH="0" baseline="0" noProof="0" dirty="0">
                <a:ln>
                  <a:noFill/>
                </a:ln>
                <a:solidFill>
                  <a:srgbClr val="0F7D8C"/>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srgbClr val="0F7D8C"/>
                </a:solidFill>
                <a:effectLst/>
                <a:uLnTx/>
                <a:uFillTx/>
                <a:latin typeface="Calibri" panose="020F0502020204030204"/>
                <a:ea typeface="+mn-ea"/>
                <a:cs typeface="+mn-cs"/>
              </a:rPr>
              <a:t>des</a:t>
            </a:r>
            <a:r>
              <a:rPr kumimoji="0" lang="fr-FR" sz="1800" b="0" i="0" u="none" strike="noStrike" kern="1200" cap="none" spc="0" normalizeH="0" baseline="0" noProof="0" dirty="0">
                <a:ln>
                  <a:noFill/>
                </a:ln>
                <a:solidFill>
                  <a:srgbClr val="0F7D8C"/>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srgbClr val="0F7D8C"/>
                </a:solidFill>
                <a:effectLst/>
                <a:uLnTx/>
                <a:uFillTx/>
                <a:latin typeface="Calibri" panose="020F0502020204030204"/>
                <a:ea typeface="+mn-ea"/>
                <a:cs typeface="+mn-cs"/>
              </a:rPr>
              <a:t>co-financements bien inférieurs </a:t>
            </a:r>
            <a:r>
              <a:rPr kumimoji="0" lang="fr-FR" sz="1800" b="0" i="0" u="none" strike="noStrike" kern="1200" cap="none" spc="0" normalizeH="0" baseline="0" noProof="0" dirty="0">
                <a:ln>
                  <a:noFill/>
                </a:ln>
                <a:solidFill>
                  <a:srgbClr val="0F7D8C"/>
                </a:solidFill>
                <a:effectLst/>
                <a:uLnTx/>
                <a:uFillTx/>
                <a:latin typeface="Calibri" panose="020F0502020204030204"/>
                <a:ea typeface="+mn-ea"/>
                <a:cs typeface="+mn-cs"/>
              </a:rPr>
              <a:t>à la contribution de la CNSA, un </a:t>
            </a:r>
            <a:r>
              <a:rPr kumimoji="0" lang="fr-FR" sz="1800" b="1" i="0" u="none" strike="noStrike" kern="1200" cap="none" spc="0" normalizeH="0" baseline="0" noProof="0" dirty="0">
                <a:ln>
                  <a:noFill/>
                </a:ln>
                <a:solidFill>
                  <a:srgbClr val="0F7D8C"/>
                </a:solidFill>
                <a:effectLst/>
                <a:uLnTx/>
                <a:uFillTx/>
                <a:latin typeface="Calibri" panose="020F0502020204030204"/>
                <a:ea typeface="+mn-ea"/>
                <a:cs typeface="+mn-cs"/>
              </a:rPr>
              <a:t>contexte budgétaire très contraint partout</a:t>
            </a:r>
            <a:r>
              <a:rPr kumimoji="0" lang="fr-FR" sz="1800" b="0" i="0" u="none" strike="noStrike" kern="1200" cap="none" spc="0" normalizeH="0" baseline="0" noProof="0" dirty="0">
                <a:ln>
                  <a:noFill/>
                </a:ln>
                <a:solidFill>
                  <a:srgbClr val="0F7D8C"/>
                </a:solidFill>
                <a:effectLst/>
                <a:uLnTx/>
                <a:uFillTx/>
                <a:latin typeface="Calibri" panose="020F0502020204030204"/>
                <a:ea typeface="+mn-ea"/>
                <a:cs typeface="+mn-cs"/>
              </a:rPr>
              <a:t>.</a:t>
            </a:r>
            <a:endParaRPr kumimoji="0" lang="fr-FR" sz="1600" b="0" i="0" u="none" strike="noStrike" kern="1200" cap="none" spc="0" normalizeH="0" baseline="0" noProof="0" dirty="0">
              <a:ln>
                <a:noFill/>
              </a:ln>
              <a:solidFill>
                <a:srgbClr val="0F7D8C"/>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575121A3-4E18-DBC2-637D-C91B68343F26}"/>
              </a:ext>
            </a:extLst>
          </p:cNvPr>
          <p:cNvSpPr>
            <a:spLocks noGrp="1"/>
          </p:cNvSpPr>
          <p:nvPr>
            <p:ph sz="quarter" idx="13"/>
          </p:nvPr>
        </p:nvSpPr>
        <p:spPr>
          <a:xfrm>
            <a:off x="485797" y="2144889"/>
            <a:ext cx="5486026" cy="4587592"/>
          </a:xfrm>
        </p:spPr>
        <p:txBody>
          <a:bodyPr/>
          <a:lstStyle/>
          <a:p>
            <a:r>
              <a:rPr lang="fr-FR" sz="1600" b="1" dirty="0"/>
              <a:t>3 positionnements se dessinent </a:t>
            </a:r>
          </a:p>
          <a:p>
            <a:pPr lvl="1"/>
            <a:r>
              <a:rPr lang="fr-FR" b="1" dirty="0"/>
              <a:t>Un maintien des financements des contributeurs actuels </a:t>
            </a:r>
            <a:r>
              <a:rPr lang="fr-FR" dirty="0"/>
              <a:t>mais sans combler la sortie de la Cnsa, une poursuite de la plateforme en diminuant l’amplitude d’action</a:t>
            </a:r>
          </a:p>
          <a:p>
            <a:pPr lvl="1"/>
            <a:r>
              <a:rPr lang="fr-FR" b="1" dirty="0"/>
              <a:t>Des interrogations en raison des doutes formulés </a:t>
            </a:r>
            <a:r>
              <a:rPr lang="fr-FR" dirty="0"/>
              <a:t>par les partenaires et les élus du Département sur la valeur ajoutée de la plateforme </a:t>
            </a:r>
          </a:p>
          <a:p>
            <a:pPr lvl="1"/>
            <a:r>
              <a:rPr lang="fr-FR" b="1" dirty="0"/>
              <a:t>Un arrêt du projet mais en conservant les actions qui se seront révélées pertinentes </a:t>
            </a:r>
            <a:r>
              <a:rPr lang="fr-FR" dirty="0"/>
              <a:t>(et qui entreraient dans les missions du CD ou de la MDE) </a:t>
            </a:r>
          </a:p>
          <a:p>
            <a:pPr marL="288000" lvl="1">
              <a:lnSpc>
                <a:spcPct val="114000"/>
              </a:lnSpc>
              <a:spcBef>
                <a:spcPts val="600"/>
              </a:spcBef>
              <a:spcAft>
                <a:spcPts val="1200"/>
              </a:spcAft>
              <a:buClr>
                <a:schemeClr val="accent2"/>
              </a:buClr>
              <a:buSzPct val="100000"/>
              <a:buFont typeface="Apple Symbols" panose="02000000000000000000" pitchFamily="2" charset="-79"/>
              <a:buChar char="≫"/>
            </a:pPr>
            <a:r>
              <a:rPr lang="fr-FR" b="1" dirty="0">
                <a:solidFill>
                  <a:srgbClr val="0F7D8C"/>
                </a:solidFill>
              </a:rPr>
              <a:t>Un choix qui dépend du soutien politique du CD et de la place faite aux partenaires dans la stratégie d’action de la plateforme</a:t>
            </a:r>
          </a:p>
          <a:p>
            <a:pPr lvl="1"/>
            <a:endParaRPr lang="fr-FR" sz="1400" dirty="0"/>
          </a:p>
          <a:p>
            <a:endParaRPr lang="fr-FR" sz="1600" dirty="0"/>
          </a:p>
        </p:txBody>
      </p:sp>
      <p:sp>
        <p:nvSpPr>
          <p:cNvPr id="4" name="Espace réservé du contenu 5">
            <a:extLst>
              <a:ext uri="{FF2B5EF4-FFF2-40B4-BE49-F238E27FC236}">
                <a16:creationId xmlns:a16="http://schemas.microsoft.com/office/drawing/2014/main" id="{5C08AAD2-6360-F6F9-6125-7B822760CCB6}"/>
              </a:ext>
            </a:extLst>
          </p:cNvPr>
          <p:cNvSpPr txBox="1">
            <a:spLocks/>
          </p:cNvSpPr>
          <p:nvPr/>
        </p:nvSpPr>
        <p:spPr>
          <a:xfrm>
            <a:off x="7819575" y="2122830"/>
            <a:ext cx="4992799" cy="5056803"/>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88000" marR="0" lvl="0" indent="-288000" algn="l" defTabSz="1007943" rtl="0" eaLnBrk="1" fontAlgn="auto" latinLnBrk="0" hangingPunct="1">
              <a:lnSpc>
                <a:spcPct val="114000"/>
              </a:lnSpc>
              <a:spcBef>
                <a:spcPts val="600"/>
              </a:spcBef>
              <a:spcAft>
                <a:spcPts val="1200"/>
              </a:spcAft>
              <a:buClr>
                <a:srgbClr val="0E7C8B"/>
              </a:buClr>
              <a:buSzPct val="100000"/>
              <a:buFont typeface="Apple Symbols" panose="02000000000000000000" pitchFamily="2" charset="-79"/>
              <a:buChar char="≫"/>
              <a:tabLst/>
              <a:defRPr/>
            </a:pPr>
            <a:r>
              <a:rPr kumimoji="0" lang="fr-FR" sz="1600" b="1" i="0" u="none" strike="noStrike" kern="1200" cap="none" spc="0" normalizeH="0" baseline="0" noProof="0" dirty="0">
                <a:ln>
                  <a:noFill/>
                </a:ln>
                <a:solidFill>
                  <a:srgbClr val="0F7D8C"/>
                </a:solidFill>
                <a:effectLst/>
                <a:uLnTx/>
                <a:uFillTx/>
                <a:latin typeface="Calibri" panose="020F0502020204030204"/>
                <a:ea typeface="+mn-ea"/>
                <a:cs typeface="+mn-cs"/>
              </a:rPr>
              <a:t>Quelques précisions à ce stade :</a:t>
            </a:r>
          </a:p>
          <a:p>
            <a:pPr marL="468000" marR="0" lvl="1" indent="-288000" algn="l" defTabSz="1007943" rtl="0" eaLnBrk="1" fontAlgn="auto" latinLnBrk="0" hangingPunct="1">
              <a:lnSpc>
                <a:spcPct val="100000"/>
              </a:lnSpc>
              <a:spcBef>
                <a:spcPts val="0"/>
              </a:spcBef>
              <a:spcAft>
                <a:spcPts val="900"/>
              </a:spcAft>
              <a:buClr>
                <a:srgbClr val="FF870F"/>
              </a:buClr>
              <a:buSzTx/>
              <a:buFont typeface="Apple Symbols" panose="02000000000000000000" pitchFamily="2" charset="-79"/>
              <a:buChar char="⊹"/>
              <a:tabLst/>
              <a:defRPr/>
            </a:pPr>
            <a:r>
              <a:rPr kumimoji="0" lang="fr-FR" sz="1600" b="1" i="0" u="none" strike="noStrike" kern="1200" cap="none" spc="0" normalizeH="0" baseline="0" noProof="0" dirty="0">
                <a:ln>
                  <a:noFill/>
                </a:ln>
                <a:solidFill>
                  <a:srgbClr val="000000"/>
                </a:solidFill>
                <a:effectLst/>
                <a:uLnTx/>
                <a:uFillTx/>
                <a:latin typeface="Calibri" panose="020F0502020204030204"/>
                <a:ea typeface="+mn-ea"/>
                <a:cs typeface="+mn-cs"/>
              </a:rPr>
              <a:t>ARS : </a:t>
            </a: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un intérêt qui se renforce, la volonté d’être plus impliquée dans la gouvernance</a:t>
            </a:r>
          </a:p>
          <a:p>
            <a:pPr marL="468000" marR="0" lvl="1" indent="-288000" algn="l" defTabSz="1007943" rtl="0" eaLnBrk="1" fontAlgn="auto" latinLnBrk="0" hangingPunct="1">
              <a:lnSpc>
                <a:spcPct val="100000"/>
              </a:lnSpc>
              <a:spcBef>
                <a:spcPts val="0"/>
              </a:spcBef>
              <a:spcAft>
                <a:spcPts val="900"/>
              </a:spcAft>
              <a:buClr>
                <a:srgbClr val="FF870F"/>
              </a:buClr>
              <a:buSzTx/>
              <a:buFont typeface="Apple Symbols" panose="02000000000000000000" pitchFamily="2" charset="-79"/>
              <a:buChar char="⊹"/>
              <a:tabLst/>
              <a:defRPr/>
            </a:pPr>
            <a:r>
              <a:rPr kumimoji="0" lang="fr-FR" sz="1600" b="1" i="0" u="none" strike="noStrike" kern="1200" cap="none" spc="0" normalizeH="0" baseline="0" noProof="0" dirty="0">
                <a:ln>
                  <a:noFill/>
                </a:ln>
                <a:solidFill>
                  <a:srgbClr val="000000"/>
                </a:solidFill>
                <a:effectLst/>
                <a:uLnTx/>
                <a:uFillTx/>
                <a:latin typeface="Calibri" panose="020F0502020204030204"/>
                <a:ea typeface="+mn-ea"/>
                <a:cs typeface="+mn-cs"/>
              </a:rPr>
              <a:t>Région : </a:t>
            </a: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un partenariat plus timide, un co-financement qui pourrait se développer par projet</a:t>
            </a:r>
          </a:p>
          <a:p>
            <a:pPr marL="468000" marR="0" lvl="1" indent="-288000" algn="l" defTabSz="1007943" rtl="0" eaLnBrk="1" fontAlgn="auto" latinLnBrk="0" hangingPunct="1">
              <a:lnSpc>
                <a:spcPct val="100000"/>
              </a:lnSpc>
              <a:spcBef>
                <a:spcPts val="0"/>
              </a:spcBef>
              <a:spcAft>
                <a:spcPts val="900"/>
              </a:spcAft>
              <a:buClr>
                <a:srgbClr val="FF870F"/>
              </a:buClr>
              <a:buSzTx/>
              <a:buFont typeface="Apple Symbols" panose="02000000000000000000" pitchFamily="2" charset="-79"/>
              <a:buChar char="⊹"/>
              <a:tabLst/>
              <a:defRPr/>
            </a:pPr>
            <a:r>
              <a:rPr kumimoji="0" lang="fr-FR" sz="1600" b="1" i="0" u="none" strike="noStrike" kern="1200" cap="none" spc="0" normalizeH="0" baseline="0" noProof="0" dirty="0">
                <a:ln>
                  <a:noFill/>
                </a:ln>
                <a:solidFill>
                  <a:srgbClr val="000000"/>
                </a:solidFill>
                <a:effectLst/>
                <a:uLnTx/>
                <a:uFillTx/>
                <a:latin typeface="Calibri" panose="020F0502020204030204"/>
                <a:ea typeface="+mn-ea"/>
                <a:cs typeface="+mn-cs"/>
              </a:rPr>
              <a:t>La mobilisation du FSE évoquée par certaines plateformes</a:t>
            </a:r>
          </a:p>
          <a:p>
            <a:pPr marL="468000" marR="0" lvl="1" indent="-288000" algn="l" defTabSz="1007943" rtl="0" eaLnBrk="1" fontAlgn="auto" latinLnBrk="0" hangingPunct="1">
              <a:lnSpc>
                <a:spcPct val="100000"/>
              </a:lnSpc>
              <a:spcBef>
                <a:spcPts val="0"/>
              </a:spcBef>
              <a:spcAft>
                <a:spcPts val="900"/>
              </a:spcAft>
              <a:buClr>
                <a:srgbClr val="FF870F"/>
              </a:buClr>
              <a:buSzTx/>
              <a:buFont typeface="Apple Symbols" panose="02000000000000000000" pitchFamily="2" charset="-79"/>
              <a:buChar char="⊹"/>
              <a:tabLst/>
              <a:defRPr/>
            </a:pPr>
            <a:r>
              <a:rPr kumimoji="0" lang="fr-FR" sz="1600" b="1" i="0" u="none" strike="noStrike" kern="1200" cap="none" spc="0" normalizeH="0" baseline="0" noProof="0" dirty="0">
                <a:ln>
                  <a:noFill/>
                </a:ln>
                <a:solidFill>
                  <a:srgbClr val="000000"/>
                </a:solidFill>
                <a:effectLst/>
                <a:uLnTx/>
                <a:uFillTx/>
                <a:latin typeface="Calibri" panose="020F0502020204030204"/>
                <a:ea typeface="+mn-ea"/>
                <a:cs typeface="+mn-cs"/>
              </a:rPr>
              <a:t>L’adhésion des employeurs : </a:t>
            </a: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une modalité de financement évoquée initialement, un modèle issu des plateformes SAP ou des plateformes portées par des employeurs, mais qui reste très à la marge (entre 100 et 500 euros par an)</a:t>
            </a:r>
          </a:p>
        </p:txBody>
      </p:sp>
    </p:spTree>
    <p:extLst>
      <p:ext uri="{BB962C8B-B14F-4D97-AF65-F5344CB8AC3E}">
        <p14:creationId xmlns:p14="http://schemas.microsoft.com/office/powerpoint/2010/main" val="1575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8F2F-B707-7F21-C16A-CA92C265382F}"/>
            </a:ext>
          </a:extLst>
        </p:cNvPr>
        <p:cNvGrpSpPr/>
        <p:nvPr/>
      </p:nvGrpSpPr>
      <p:grpSpPr>
        <a:xfrm>
          <a:off x="0" y="0"/>
          <a:ext cx="0" cy="0"/>
          <a:chOff x="0" y="0"/>
          <a:chExt cx="0" cy="0"/>
        </a:xfrm>
      </p:grpSpPr>
      <p:sp>
        <p:nvSpPr>
          <p:cNvPr id="4" name="Sous-titre 3">
            <a:extLst>
              <a:ext uri="{FF2B5EF4-FFF2-40B4-BE49-F238E27FC236}">
                <a16:creationId xmlns:a16="http://schemas.microsoft.com/office/drawing/2014/main" id="{CD97FC72-6652-E8EB-D043-4866BB5D11D2}"/>
              </a:ext>
            </a:extLst>
          </p:cNvPr>
          <p:cNvSpPr>
            <a:spLocks noGrp="1"/>
          </p:cNvSpPr>
          <p:nvPr>
            <p:ph type="subTitle" idx="2"/>
          </p:nvPr>
        </p:nvSpPr>
        <p:spPr/>
        <p:txBody>
          <a:bodyPr/>
          <a:lstStyle/>
          <a:p>
            <a:r>
              <a:rPr lang="fr-FR" dirty="0">
                <a:solidFill>
                  <a:schemeClr val="accent5"/>
                </a:solidFill>
              </a:rPr>
              <a:t>3</a:t>
            </a:r>
          </a:p>
        </p:txBody>
      </p:sp>
      <p:sp>
        <p:nvSpPr>
          <p:cNvPr id="8" name="Titre 7">
            <a:extLst>
              <a:ext uri="{FF2B5EF4-FFF2-40B4-BE49-F238E27FC236}">
                <a16:creationId xmlns:a16="http://schemas.microsoft.com/office/drawing/2014/main" id="{17BF4AC7-DB5E-A3B4-3388-7055F856AA56}"/>
              </a:ext>
            </a:extLst>
          </p:cNvPr>
          <p:cNvSpPr txBox="1">
            <a:spLocks noGrp="1"/>
          </p:cNvSpPr>
          <p:nvPr>
            <p:ph type="title" idx="4294967295"/>
          </p:nvPr>
        </p:nvSpPr>
        <p:spPr>
          <a:xfrm>
            <a:off x="4224421" y="2344483"/>
            <a:ext cx="5221224" cy="3447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140" normalizeH="0" baseline="0" noProof="0" dirty="0">
                <a:ln>
                  <a:noFill/>
                </a:ln>
                <a:solidFill>
                  <a:srgbClr val="FFFFFF"/>
                </a:solidFill>
                <a:effectLst/>
                <a:uLnTx/>
                <a:uFillTx/>
                <a:latin typeface="Bebas Neue" panose="020B0606020202050201" pitchFamily="34" charset="0"/>
                <a:ea typeface="+mj-ea"/>
                <a:cs typeface="+mj-cs"/>
              </a:rPr>
              <a:t>Les conclusions de l’évaluation </a:t>
            </a:r>
            <a:r>
              <a:rPr kumimoji="0" lang="fr-FR" sz="4000" b="0" i="0" u="none" strike="noStrike" kern="1200" cap="none" spc="140" normalizeH="0" baseline="0" noProof="0" dirty="0">
                <a:ln>
                  <a:noFill/>
                </a:ln>
                <a:solidFill>
                  <a:schemeClr val="accent5"/>
                </a:solidFill>
                <a:effectLst/>
                <a:uLnTx/>
                <a:uFillTx/>
                <a:latin typeface="Bebas Neue" panose="020B0606020202050201" pitchFamily="34" charset="0"/>
                <a:ea typeface="+mj-ea"/>
                <a:cs typeface="+mj-cs"/>
              </a:rPr>
              <a:t>EFFICACITE DES PLATEFORMES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392698374" descr="L’image représente une carte géographique vue de près, avec des lignes et des quadrillages indiquant des rues ou des limites territoriales. Au premier plan, une main est en train de placer une punaise sur la carte, marquant un emplacement précis. En arrière-plan, on distingue d’autres punaises déjà positionnées, ce qui suggère que plusieurs lieux ou points d’intérêt sont identifiés sur cette carte.">
            <a:extLst>
              <a:ext uri="{FF2B5EF4-FFF2-40B4-BE49-F238E27FC236}">
                <a16:creationId xmlns:a16="http://schemas.microsoft.com/office/drawing/2014/main" id="{8F396066-BED4-1327-F4E5-71C2FD2CC7EE}"/>
              </a:ext>
            </a:extLst>
          </p:cNvPr>
          <p:cNvPicPr>
            <a:picLocks noChangeAspect="1"/>
          </p:cNvPicPr>
          <p:nvPr/>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rcRect l="16673" r="16673"/>
          <a:stretch/>
        </p:blipFill>
        <p:spPr bwMode="auto">
          <a:xfrm>
            <a:off x="3651556" y="709670"/>
            <a:ext cx="6136661" cy="6136661"/>
          </a:xfrm>
          <a:prstGeom prst="ellipse">
            <a:avLst/>
          </a:prstGeom>
          <a:noFill/>
        </p:spPr>
      </p:pic>
    </p:spTree>
    <p:extLst>
      <p:ext uri="{BB962C8B-B14F-4D97-AF65-F5344CB8AC3E}">
        <p14:creationId xmlns:p14="http://schemas.microsoft.com/office/powerpoint/2010/main" val="323116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A2505-BB7B-F563-9E91-57A526C52F5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04B6149-3425-F00C-D8E5-F799ABDE2DEC}"/>
              </a:ext>
            </a:extLst>
          </p:cNvPr>
          <p:cNvSpPr>
            <a:spLocks noGrp="1"/>
          </p:cNvSpPr>
          <p:nvPr>
            <p:ph type="title"/>
          </p:nvPr>
        </p:nvSpPr>
        <p:spPr/>
        <p:txBody>
          <a:bodyPr/>
          <a:lstStyle/>
          <a:p>
            <a:r>
              <a:rPr lang="fr-FR" sz="2800" dirty="0"/>
              <a:t>Le positionnement (missions / fonctions) et l’efficacité des plateformes</a:t>
            </a:r>
            <a:br>
              <a:rPr lang="fr-FR" sz="2800" dirty="0"/>
            </a:br>
            <a:r>
              <a:rPr lang="fr-FR" sz="2800" dirty="0">
                <a:solidFill>
                  <a:schemeClr val="accent2"/>
                </a:solidFill>
              </a:rPr>
              <a:t>Ce que l’on retient</a:t>
            </a:r>
            <a:endParaRPr lang="fr-FR" dirty="0">
              <a:solidFill>
                <a:schemeClr val="accent2"/>
              </a:solidFill>
            </a:endParaRPr>
          </a:p>
        </p:txBody>
      </p:sp>
      <p:grpSp>
        <p:nvGrpSpPr>
          <p:cNvPr id="4" name="Google Shape;9097;p44" descr="l'image représente une loupe">
            <a:extLst>
              <a:ext uri="{FF2B5EF4-FFF2-40B4-BE49-F238E27FC236}">
                <a16:creationId xmlns:a16="http://schemas.microsoft.com/office/drawing/2014/main" id="{C1176A45-AD8C-5263-C113-9F8DB622B5E1}"/>
              </a:ext>
            </a:extLst>
          </p:cNvPr>
          <p:cNvGrpSpPr/>
          <p:nvPr/>
        </p:nvGrpSpPr>
        <p:grpSpPr>
          <a:xfrm rot="16200000" flipH="1">
            <a:off x="11791376" y="176813"/>
            <a:ext cx="834533" cy="798374"/>
            <a:chOff x="3950316" y="3820307"/>
            <a:chExt cx="369805" cy="353782"/>
          </a:xfrm>
          <a:solidFill>
            <a:schemeClr val="accent2">
              <a:lumMod val="50000"/>
            </a:schemeClr>
          </a:solidFill>
        </p:grpSpPr>
        <p:sp>
          <p:nvSpPr>
            <p:cNvPr id="6" name="Google Shape;9098;p44">
              <a:extLst>
                <a:ext uri="{FF2B5EF4-FFF2-40B4-BE49-F238E27FC236}">
                  <a16:creationId xmlns:a16="http://schemas.microsoft.com/office/drawing/2014/main" id="{1F4E86C3-02EC-8942-14FB-883337A64AB2}"/>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99;p44">
              <a:extLst>
                <a:ext uri="{FF2B5EF4-FFF2-40B4-BE49-F238E27FC236}">
                  <a16:creationId xmlns:a16="http://schemas.microsoft.com/office/drawing/2014/main" id="{D3BA5679-2D7E-11E0-3083-FC5B922D49A0}"/>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00;p44">
              <a:extLst>
                <a:ext uri="{FF2B5EF4-FFF2-40B4-BE49-F238E27FC236}">
                  <a16:creationId xmlns:a16="http://schemas.microsoft.com/office/drawing/2014/main" id="{C79EC867-91A3-3AB5-1637-183FB9DA3CA0}"/>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01;p44">
              <a:extLst>
                <a:ext uri="{FF2B5EF4-FFF2-40B4-BE49-F238E27FC236}">
                  <a16:creationId xmlns:a16="http://schemas.microsoft.com/office/drawing/2014/main" id="{939F6DD5-8DCB-A031-8B75-39F648557410}"/>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ZoneTexte 4">
            <a:extLst>
              <a:ext uri="{FF2B5EF4-FFF2-40B4-BE49-F238E27FC236}">
                <a16:creationId xmlns:a16="http://schemas.microsoft.com/office/drawing/2014/main" id="{F79DB6A6-499D-2E93-8345-E2189D5E4459}"/>
              </a:ext>
            </a:extLst>
          </p:cNvPr>
          <p:cNvSpPr txBox="1"/>
          <p:nvPr/>
        </p:nvSpPr>
        <p:spPr>
          <a:xfrm>
            <a:off x="210221" y="1204089"/>
            <a:ext cx="6030862" cy="6555641"/>
          </a:xfrm>
          <a:prstGeom prst="rect">
            <a:avLst/>
          </a:prstGeom>
          <a:noFill/>
        </p:spPr>
        <p:txBody>
          <a:bodyPr wrap="square">
            <a:spAutoFit/>
          </a:bodyPr>
          <a:lstStyle/>
          <a:p>
            <a:pPr marL="288000" indent="-288000" algn="just" defTabSz="1007943">
              <a:spcBef>
                <a:spcPts val="1200"/>
              </a:spcBef>
              <a:spcAft>
                <a:spcPts val="1200"/>
              </a:spcAft>
              <a:buClr>
                <a:schemeClr val="accent2"/>
              </a:buClr>
              <a:buSzPct val="100000"/>
              <a:buFont typeface="Apple Symbols" panose="02000000000000000000" pitchFamily="2" charset="-79"/>
              <a:buChar char="≫"/>
            </a:pPr>
            <a:r>
              <a:rPr lang="fr-FR" sz="1500" b="1" dirty="0">
                <a:solidFill>
                  <a:schemeClr val="accent2"/>
                </a:solidFill>
                <a:latin typeface="Calibri" panose="020F0502020204030204" pitchFamily="34" charset="0"/>
              </a:rPr>
              <a:t>Les missions socles du référentiel représentent le cœur d’action des plateformes. </a:t>
            </a:r>
          </a:p>
          <a:p>
            <a:pPr marL="288000" indent="-288000" algn="just" defTabSz="1007943">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Les plateformes ont accompagné (ou impulsé) la mise en œuvre de plus de </a:t>
            </a:r>
            <a:r>
              <a:rPr lang="fr-FR" sz="1500" b="1" dirty="0">
                <a:solidFill>
                  <a:schemeClr val="accent2"/>
                </a:solidFill>
                <a:latin typeface="Calibri" panose="020F0502020204030204" pitchFamily="34" charset="0"/>
              </a:rPr>
              <a:t>1000 événements de promotion des métiers</a:t>
            </a:r>
            <a:r>
              <a:rPr lang="fr-FR" sz="1500" dirty="0">
                <a:solidFill>
                  <a:schemeClr val="accent2"/>
                </a:solidFill>
                <a:latin typeface="Calibri" panose="020F0502020204030204" pitchFamily="34" charset="0"/>
              </a:rPr>
              <a:t> en 2023 et ont touchées près de </a:t>
            </a:r>
            <a:r>
              <a:rPr lang="fr-FR" sz="1500" b="1" dirty="0">
                <a:solidFill>
                  <a:schemeClr val="accent2"/>
                </a:solidFill>
                <a:latin typeface="Calibri" panose="020F0502020204030204" pitchFamily="34" charset="0"/>
              </a:rPr>
              <a:t>42.000 personnes  </a:t>
            </a:r>
            <a:r>
              <a:rPr lang="fr-FR" sz="1500" dirty="0">
                <a:solidFill>
                  <a:schemeClr val="accent2"/>
                </a:solidFill>
                <a:latin typeface="Calibri" panose="020F0502020204030204" pitchFamily="34" charset="0"/>
              </a:rPr>
              <a:t>(données sur 18 plateformes)</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300" dirty="0"/>
              <a:t>Ces actions se sont adressées à </a:t>
            </a:r>
            <a:r>
              <a:rPr lang="fr-FR" sz="1300" b="1" dirty="0"/>
              <a:t>trois principaux publics cibles </a:t>
            </a:r>
            <a:r>
              <a:rPr lang="fr-FR" sz="1300" dirty="0"/>
              <a:t>les personnes en insertion (41%), les demandeurs d'emploi (28%) et les jeunes (29%). </a:t>
            </a:r>
          </a:p>
          <a:p>
            <a:pPr marL="288000" lvl="1" indent="-288000" defTabSz="1007943">
              <a:spcBef>
                <a:spcPts val="1200"/>
              </a:spcBef>
              <a:spcAft>
                <a:spcPts val="600"/>
              </a:spcAft>
              <a:buClr>
                <a:schemeClr val="accent2"/>
              </a:buClr>
              <a:buSzPct val="100000"/>
              <a:buFont typeface="Apple Symbols" panose="02000000000000000000" pitchFamily="2" charset="-79"/>
              <a:buChar char="≫"/>
              <a:tabLst>
                <a:tab pos="228600" algn="l"/>
                <a:tab pos="449580" algn="l"/>
              </a:tabLst>
            </a:pPr>
            <a:r>
              <a:rPr lang="fr-FR" sz="1500" dirty="0">
                <a:solidFill>
                  <a:schemeClr val="accent2"/>
                </a:solidFill>
                <a:latin typeface="Calibri" panose="020F0502020204030204" pitchFamily="34" charset="0"/>
              </a:rPr>
              <a:t>Les plateformes ont également contribué à </a:t>
            </a:r>
            <a:r>
              <a:rPr lang="fr-FR" sz="1500" b="1" dirty="0">
                <a:solidFill>
                  <a:schemeClr val="accent2"/>
                </a:solidFill>
                <a:latin typeface="Calibri" panose="020F0502020204030204" pitchFamily="34" charset="0"/>
              </a:rPr>
              <a:t>faire évoluer l’image des métiers auprès des professionnels en charge du sourcing </a:t>
            </a:r>
            <a:r>
              <a:rPr lang="fr-FR" sz="1500" dirty="0">
                <a:solidFill>
                  <a:schemeClr val="accent2"/>
                </a:solidFill>
                <a:latin typeface="Calibri" panose="020F0502020204030204" pitchFamily="34" charset="0"/>
              </a:rPr>
              <a:t>(700 actions menées en 2023) favorisant des orientations de qualité et en nombre plus important, vers les actions des plateformes notamment. </a:t>
            </a:r>
          </a:p>
          <a:p>
            <a:pPr marL="288000" lvl="1" indent="-288000" defTabSz="1007943">
              <a:spcBef>
                <a:spcPts val="1200"/>
              </a:spcBef>
              <a:spcAft>
                <a:spcPts val="600"/>
              </a:spcAft>
              <a:buClr>
                <a:schemeClr val="accent2"/>
              </a:buClr>
              <a:buSzPct val="100000"/>
              <a:buFont typeface="Apple Symbols" panose="02000000000000000000" pitchFamily="2" charset="-79"/>
              <a:buChar char="≫"/>
              <a:tabLst>
                <a:tab pos="228600" algn="l"/>
                <a:tab pos="449580" algn="l"/>
              </a:tabLst>
            </a:pPr>
            <a:r>
              <a:rPr lang="fr-FR" sz="1500" dirty="0">
                <a:solidFill>
                  <a:schemeClr val="accent2"/>
                </a:solidFill>
                <a:latin typeface="Calibri" panose="020F0502020204030204" pitchFamily="34" charset="0"/>
              </a:rPr>
              <a:t>Une contribution des actions des plateformes à la </a:t>
            </a:r>
            <a:r>
              <a:rPr lang="fr-FR" sz="1500" b="1" dirty="0">
                <a:solidFill>
                  <a:schemeClr val="accent2"/>
                </a:solidFill>
                <a:latin typeface="Calibri" panose="020F0502020204030204" pitchFamily="34" charset="0"/>
              </a:rPr>
              <a:t>consolidation des projets d'orientation.</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300" dirty="0"/>
              <a:t>57% des bénéficiaires des actions de promotion souhaitent s’orienter vers un métier du secteur de l’autonomie</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300" dirty="0"/>
              <a:t>Une bonne satisfaction en particulier concernant l’information délivrée sur le secteur et les métiers.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300" dirty="0"/>
              <a:t>Les plateformes sont plébiscitées dans les échanges avec les professionnels et contribuent à diffuser une image positive des métiers de l'autonomie (intérêt des métiers, des métiers qui ont du sens et offrent des perspectives) </a:t>
            </a:r>
          </a:p>
          <a:p>
            <a:pPr marL="288000" lvl="1" indent="-288000" defTabSz="1007943">
              <a:spcBef>
                <a:spcPts val="1200"/>
              </a:spcBef>
              <a:spcAft>
                <a:spcPts val="600"/>
              </a:spcAft>
              <a:buClr>
                <a:schemeClr val="accent2"/>
              </a:buClr>
              <a:buSzPct val="100000"/>
              <a:buFont typeface="Apple Symbols" panose="02000000000000000000" pitchFamily="2" charset="-79"/>
              <a:buChar char="≫"/>
              <a:tabLst>
                <a:tab pos="228600" algn="l"/>
                <a:tab pos="449580" algn="l"/>
              </a:tabLst>
            </a:pPr>
            <a:r>
              <a:rPr lang="fr-FR" sz="1500" dirty="0">
                <a:solidFill>
                  <a:schemeClr val="accent2"/>
                </a:solidFill>
                <a:latin typeface="Calibri" panose="020F0502020204030204" pitchFamily="34" charset="0"/>
              </a:rPr>
              <a:t>Progressivement, les plateformes endossent également un </a:t>
            </a:r>
            <a:r>
              <a:rPr lang="fr-FR" sz="1500" b="1" dirty="0">
                <a:solidFill>
                  <a:schemeClr val="accent2"/>
                </a:solidFill>
                <a:latin typeface="Calibri" panose="020F0502020204030204" pitchFamily="34" charset="0"/>
              </a:rPr>
              <a:t>rôle de premier « guichet » et soutiennent l’amorçage de parcours</a:t>
            </a:r>
            <a:r>
              <a:rPr lang="fr-FR" sz="1500" dirty="0">
                <a:solidFill>
                  <a:schemeClr val="accent2"/>
                </a:solidFill>
                <a:latin typeface="Calibri" panose="020F0502020204030204" pitchFamily="34" charset="0"/>
              </a:rPr>
              <a:t> (actions préparatoires). </a:t>
            </a:r>
          </a:p>
          <a:p>
            <a:pPr marL="10800" indent="-288000" defTabSz="1007943">
              <a:spcAft>
                <a:spcPts val="600"/>
              </a:spcAft>
              <a:buClr>
                <a:srgbClr val="FF870F"/>
              </a:buClr>
              <a:buSzPct val="100000"/>
              <a:buFont typeface="Apple Symbols" panose="02000000000000000000" pitchFamily="2" charset="-79"/>
              <a:buChar char="⊹"/>
              <a:tabLst>
                <a:tab pos="228600" algn="l"/>
                <a:tab pos="449580" algn="l"/>
              </a:tabLst>
            </a:pPr>
            <a:endParaRPr lang="fr-FR" sz="1300" dirty="0"/>
          </a:p>
        </p:txBody>
      </p:sp>
      <p:sp>
        <p:nvSpPr>
          <p:cNvPr id="2" name="ZoneTexte 1">
            <a:extLst>
              <a:ext uri="{FF2B5EF4-FFF2-40B4-BE49-F238E27FC236}">
                <a16:creationId xmlns:a16="http://schemas.microsoft.com/office/drawing/2014/main" id="{E0ED454D-E832-DD58-2E6A-7A6E847240CE}"/>
              </a:ext>
            </a:extLst>
          </p:cNvPr>
          <p:cNvSpPr txBox="1"/>
          <p:nvPr/>
        </p:nvSpPr>
        <p:spPr>
          <a:xfrm>
            <a:off x="6475957" y="1204089"/>
            <a:ext cx="6846754" cy="6232475"/>
          </a:xfrm>
          <a:prstGeom prst="rect">
            <a:avLst/>
          </a:prstGeom>
          <a:noFill/>
        </p:spPr>
        <p:txBody>
          <a:bodyPr wrap="square">
            <a:spAutoFit/>
          </a:bodyPr>
          <a:lstStyle/>
          <a:p>
            <a:pPr marL="288000" indent="-288000" algn="just" defTabSz="1007943">
              <a:spcBef>
                <a:spcPts val="1200"/>
              </a:spcBef>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Une partie des plateformes réalise </a:t>
            </a:r>
            <a:r>
              <a:rPr lang="fr-FR" sz="1500" b="1" dirty="0">
                <a:solidFill>
                  <a:schemeClr val="accent2"/>
                </a:solidFill>
                <a:latin typeface="Calibri" panose="020F0502020204030204" pitchFamily="34" charset="0"/>
              </a:rPr>
              <a:t>des accompagnements individualisés qui guident et sécurisent le parcours d'orientation</a:t>
            </a:r>
            <a:r>
              <a:rPr lang="fr-FR" sz="1500" dirty="0">
                <a:solidFill>
                  <a:schemeClr val="accent2"/>
                </a:solidFill>
                <a:latin typeface="Calibri" panose="020F0502020204030204" pitchFamily="34" charset="0"/>
              </a:rPr>
              <a:t>, de formation voire, les premiers mois d'intégration dans l'emploi : 5670 personnes accompagnées en 2023.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300" dirty="0"/>
              <a:t>Portés par les équipes plateforme ou confiés à des tiers, ces accompagnements soutiennent des projets d'orientation et plus occasionnellement, des projets de formation (pour un candidat 1 sur 6). </a:t>
            </a:r>
          </a:p>
          <a:p>
            <a:pPr marL="468000" lvl="1" indent="-288000" defTabSz="1007943">
              <a:spcAft>
                <a:spcPts val="600"/>
              </a:spcAft>
              <a:buClr>
                <a:srgbClr val="FF870F"/>
              </a:buClr>
              <a:buSzPct val="100000"/>
              <a:buFont typeface="Apple Symbols" panose="02000000000000000000" pitchFamily="2" charset="-79"/>
              <a:buChar char="⊹"/>
              <a:tabLst>
                <a:tab pos="228600" algn="l"/>
                <a:tab pos="449580" algn="l"/>
              </a:tabLst>
            </a:pPr>
            <a:r>
              <a:rPr lang="fr-FR" sz="1300" dirty="0"/>
              <a:t>Les demandeurs d'emploi sont les premiers publics des accompagnements ; le taux de transformation pour les publics en insertion peut être questionné. </a:t>
            </a:r>
          </a:p>
          <a:p>
            <a:pPr marL="288000" indent="-288000" algn="just" defTabSz="1007943">
              <a:spcBef>
                <a:spcPts val="1200"/>
              </a:spcBef>
              <a:spcAft>
                <a:spcPts val="600"/>
              </a:spcAft>
              <a:buClr>
                <a:schemeClr val="accent2"/>
              </a:buClr>
              <a:buSzPct val="100000"/>
              <a:buFont typeface="Apple Symbols" panose="02000000000000000000" pitchFamily="2" charset="-79"/>
              <a:buChar char="≫"/>
            </a:pPr>
            <a:r>
              <a:rPr lang="fr-FR" sz="1500" b="1" dirty="0">
                <a:solidFill>
                  <a:schemeClr val="accent2"/>
                </a:solidFill>
                <a:latin typeface="Calibri" panose="020F0502020204030204" pitchFamily="34" charset="0"/>
              </a:rPr>
              <a:t>43% des accompagnement débouchent sur une entrée en formation ou en emploi.</a:t>
            </a:r>
            <a:r>
              <a:rPr lang="fr-FR" sz="1500" dirty="0">
                <a:solidFill>
                  <a:schemeClr val="accent2"/>
                </a:solidFill>
                <a:latin typeface="Calibri" panose="020F0502020204030204" pitchFamily="34" charset="0"/>
              </a:rPr>
              <a:t> La dimension accompagnement semble ainsi la plus efficiente pour répondre aux besoins des candidats et des employeurs sur les territoires</a:t>
            </a:r>
          </a:p>
          <a:p>
            <a:pPr marL="468000" lvl="1" indent="-288000" defTabSz="1007943">
              <a:spcBef>
                <a:spcPts val="1200"/>
              </a:spcBef>
              <a:spcAft>
                <a:spcPts val="600"/>
              </a:spcAft>
              <a:buClr>
                <a:srgbClr val="FF870F"/>
              </a:buClr>
              <a:buSzPct val="100000"/>
              <a:buFont typeface="Apple Symbols" panose="02000000000000000000" pitchFamily="2" charset="-79"/>
              <a:buChar char="⊹"/>
              <a:tabLst>
                <a:tab pos="228600" algn="l"/>
                <a:tab pos="449580" algn="l"/>
              </a:tabLst>
            </a:pPr>
            <a:r>
              <a:rPr lang="fr-FR" sz="1300" dirty="0"/>
              <a:t>La très grande majorité (80%) des sorties en emploi (60% des sorties qualifiées) se font vers un service autonomie à domicile (SAD) sur trois principaux postes : aide-soignant (28%), AES (21%) et ADVF (17%).</a:t>
            </a:r>
          </a:p>
          <a:p>
            <a:pPr marL="288000" indent="-288000" algn="just" defTabSz="1007943">
              <a:spcBef>
                <a:spcPts val="1200"/>
              </a:spcBef>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Le dispositif accompagne partout </a:t>
            </a:r>
            <a:r>
              <a:rPr lang="fr-FR" sz="1500" b="1" dirty="0">
                <a:solidFill>
                  <a:schemeClr val="accent2"/>
                </a:solidFill>
                <a:latin typeface="Calibri" panose="020F0502020204030204" pitchFamily="34" charset="0"/>
              </a:rPr>
              <a:t>un progressif décloisonnement des secteurs de l’autonomie et de l’insertion</a:t>
            </a:r>
            <a:r>
              <a:rPr lang="fr-FR" sz="1500" dirty="0">
                <a:solidFill>
                  <a:schemeClr val="accent2"/>
                </a:solidFill>
                <a:latin typeface="Calibri" panose="020F0502020204030204" pitchFamily="34" charset="0"/>
              </a:rPr>
              <a:t> (construction d’une culture de travail en commun).</a:t>
            </a:r>
          </a:p>
          <a:p>
            <a:pPr marL="288000" indent="-288000" algn="just" defTabSz="1007943">
              <a:spcBef>
                <a:spcPts val="1200"/>
              </a:spcBef>
              <a:spcAft>
                <a:spcPts val="600"/>
              </a:spcAft>
              <a:buClr>
                <a:schemeClr val="accent2"/>
              </a:buClr>
              <a:buSzPct val="100000"/>
              <a:buFont typeface="Apple Symbols" panose="02000000000000000000" pitchFamily="2" charset="-79"/>
              <a:buChar char="≫"/>
            </a:pPr>
            <a:r>
              <a:rPr lang="fr-FR" sz="1500" b="1" dirty="0">
                <a:solidFill>
                  <a:schemeClr val="accent2"/>
                </a:solidFill>
                <a:latin typeface="Calibri" panose="020F0502020204030204" pitchFamily="34" charset="0"/>
              </a:rPr>
              <a:t>Certaines plateformes ont prolongé leur accompagnement des employeurs en les outillant pour une meilleure intégration des nouveaux salariés et en soutien à la fidélisation des professionnels en poste.</a:t>
            </a:r>
          </a:p>
          <a:p>
            <a:pPr marL="288000" indent="-288000" algn="just" defTabSz="1007943">
              <a:spcBef>
                <a:spcPts val="1200"/>
              </a:spcBef>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En termes d’efficience, le coût moyen des actions se réduit avec la taille des plateformes. Le fait de ne développer qu’un petit nombre d’actions apparaît ainsi peu efficient.</a:t>
            </a:r>
            <a:endParaRPr lang="fr-FR" sz="1500"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93903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000D-8D46-98B4-9ACF-37FC6EE3186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B27DF64-2AC6-F9BB-06B9-11CE21099A8E}"/>
              </a:ext>
            </a:extLst>
          </p:cNvPr>
          <p:cNvSpPr>
            <a:spLocks noGrp="1"/>
          </p:cNvSpPr>
          <p:nvPr>
            <p:ph type="title"/>
          </p:nvPr>
        </p:nvSpPr>
        <p:spPr>
          <a:xfrm>
            <a:off x="837990" y="180000"/>
            <a:ext cx="11765665" cy="792000"/>
          </a:xfrm>
        </p:spPr>
        <p:txBody>
          <a:bodyPr/>
          <a:lstStyle/>
          <a:p>
            <a:r>
              <a:rPr lang="fr-FR" sz="2800" dirty="0"/>
              <a:t>Le positionnement (missions / fonctions) et l’efficacité des plateformes</a:t>
            </a:r>
            <a:br>
              <a:rPr lang="fr-FR" sz="2800" dirty="0"/>
            </a:br>
            <a:endParaRPr lang="fr-FR" dirty="0">
              <a:solidFill>
                <a:srgbClr val="00B0F0"/>
              </a:solidFill>
            </a:endParaRPr>
          </a:p>
        </p:txBody>
      </p:sp>
      <p:grpSp>
        <p:nvGrpSpPr>
          <p:cNvPr id="7" name="Google Shape;9097;p44" descr="l'image represente une loupe ">
            <a:extLst>
              <a:ext uri="{FF2B5EF4-FFF2-40B4-BE49-F238E27FC236}">
                <a16:creationId xmlns:a16="http://schemas.microsoft.com/office/drawing/2014/main" id="{C2538630-B635-A5E5-8000-DAAA7A4A4A6C}"/>
              </a:ext>
            </a:extLst>
          </p:cNvPr>
          <p:cNvGrpSpPr/>
          <p:nvPr/>
        </p:nvGrpSpPr>
        <p:grpSpPr>
          <a:xfrm rot="16200000" flipH="1">
            <a:off x="11791376" y="176813"/>
            <a:ext cx="834533" cy="798374"/>
            <a:chOff x="3950316" y="3820307"/>
            <a:chExt cx="369805" cy="353782"/>
          </a:xfrm>
          <a:solidFill>
            <a:schemeClr val="accent2">
              <a:lumMod val="50000"/>
            </a:schemeClr>
          </a:solidFill>
        </p:grpSpPr>
        <p:sp>
          <p:nvSpPr>
            <p:cNvPr id="10" name="Google Shape;9098;p44">
              <a:extLst>
                <a:ext uri="{FF2B5EF4-FFF2-40B4-BE49-F238E27FC236}">
                  <a16:creationId xmlns:a16="http://schemas.microsoft.com/office/drawing/2014/main" id="{41F05C66-6EAF-84C5-34E5-967986FD3634}"/>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99;p44">
              <a:extLst>
                <a:ext uri="{FF2B5EF4-FFF2-40B4-BE49-F238E27FC236}">
                  <a16:creationId xmlns:a16="http://schemas.microsoft.com/office/drawing/2014/main" id="{F618D144-40E2-ACDD-00AC-2E71864B7528}"/>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100;p44">
              <a:extLst>
                <a:ext uri="{FF2B5EF4-FFF2-40B4-BE49-F238E27FC236}">
                  <a16:creationId xmlns:a16="http://schemas.microsoft.com/office/drawing/2014/main" id="{C710C758-F3ED-1602-2071-734926DB299D}"/>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01;p44">
              <a:extLst>
                <a:ext uri="{FF2B5EF4-FFF2-40B4-BE49-F238E27FC236}">
                  <a16:creationId xmlns:a16="http://schemas.microsoft.com/office/drawing/2014/main" id="{2D1372AC-30FB-72B7-30CD-67D21FC2C6CD}"/>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Espace réservé du texte 3">
            <a:extLst>
              <a:ext uri="{FF2B5EF4-FFF2-40B4-BE49-F238E27FC236}">
                <a16:creationId xmlns:a16="http://schemas.microsoft.com/office/drawing/2014/main" id="{0CEBCBAB-FAA7-4F31-732D-26D0B118410F}"/>
              </a:ext>
            </a:extLst>
          </p:cNvPr>
          <p:cNvSpPr txBox="1">
            <a:spLocks/>
          </p:cNvSpPr>
          <p:nvPr/>
        </p:nvSpPr>
        <p:spPr>
          <a:xfrm>
            <a:off x="407567" y="1232162"/>
            <a:ext cx="6156071" cy="360000"/>
          </a:xfrm>
          <a:prstGeom prst="rect">
            <a:avLst/>
          </a:prstGeom>
        </p:spPr>
        <p:txBody>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fr-FR" b="1" dirty="0">
                <a:latin typeface="Calibri" panose="020F0502020204030204"/>
              </a:rPr>
              <a:t>Les pistes de travail pour améliorer l’efficacité des plateformes</a:t>
            </a:r>
          </a:p>
        </p:txBody>
      </p:sp>
      <p:sp>
        <p:nvSpPr>
          <p:cNvPr id="6" name="ZoneTexte 5">
            <a:extLst>
              <a:ext uri="{FF2B5EF4-FFF2-40B4-BE49-F238E27FC236}">
                <a16:creationId xmlns:a16="http://schemas.microsoft.com/office/drawing/2014/main" id="{3E01CF48-7C29-4479-A828-C5F8E295964E}"/>
              </a:ext>
            </a:extLst>
          </p:cNvPr>
          <p:cNvSpPr txBox="1"/>
          <p:nvPr/>
        </p:nvSpPr>
        <p:spPr>
          <a:xfrm>
            <a:off x="407567" y="1831057"/>
            <a:ext cx="12104648" cy="5339923"/>
          </a:xfrm>
          <a:prstGeom prst="rect">
            <a:avLst/>
          </a:prstGeom>
          <a:noFill/>
        </p:spPr>
        <p:txBody>
          <a:bodyPr wrap="square" numCol="2">
            <a:spAutoFit/>
          </a:bodyPr>
          <a:lstStyle/>
          <a:p>
            <a:pPr marL="288000" indent="-288000" defTabSz="1007943" fontAlgn="ctr">
              <a:spcBef>
                <a:spcPts val="1200"/>
              </a:spcBef>
              <a:spcAft>
                <a:spcPts val="600"/>
              </a:spcAft>
              <a:buClr>
                <a:schemeClr val="accent2"/>
              </a:buClr>
              <a:buSzPct val="100000"/>
              <a:buFont typeface="Apple Symbols" panose="02000000000000000000" pitchFamily="2" charset="-79"/>
              <a:buChar char="≫"/>
            </a:pPr>
            <a:r>
              <a:rPr lang="fr-FR" sz="1500" b="1" dirty="0">
                <a:solidFill>
                  <a:schemeClr val="accent2"/>
                </a:solidFill>
                <a:latin typeface="Calibri" panose="020F0502020204030204" pitchFamily="34" charset="0"/>
              </a:rPr>
              <a:t>Améliorer l’articulation </a:t>
            </a:r>
            <a:r>
              <a:rPr lang="fr-FR" sz="1500" dirty="0">
                <a:solidFill>
                  <a:schemeClr val="accent2"/>
                </a:solidFill>
                <a:latin typeface="Calibri" panose="020F0502020204030204" pitchFamily="34" charset="0"/>
              </a:rPr>
              <a:t>notamment av</a:t>
            </a:r>
            <a:r>
              <a:rPr lang="fr-FR" sz="1500" b="1" dirty="0">
                <a:solidFill>
                  <a:schemeClr val="accent2"/>
                </a:solidFill>
                <a:latin typeface="Calibri" panose="020F0502020204030204" pitchFamily="34" charset="0"/>
              </a:rPr>
              <a:t>ec les Régions sur la promotion et la sensibilisation aux métiers </a:t>
            </a:r>
            <a:r>
              <a:rPr lang="fr-FR" sz="1500" dirty="0">
                <a:solidFill>
                  <a:schemeClr val="accent2"/>
                </a:solidFill>
                <a:latin typeface="Calibri" panose="020F0502020204030204" pitchFamily="34" charset="0"/>
              </a:rPr>
              <a:t>de l’autonomie, </a:t>
            </a:r>
          </a:p>
          <a:p>
            <a:pPr marL="468000" lvl="1" indent="-288000" algn="just" defTabSz="1007943" fontAlgn="ctr">
              <a:spcBef>
                <a:spcPts val="0"/>
              </a:spcBef>
              <a:spcAft>
                <a:spcPts val="600"/>
              </a:spcAft>
              <a:buClr>
                <a:srgbClr val="FF870F"/>
              </a:buClr>
              <a:buSzPct val="100000"/>
              <a:buFont typeface="Apple Symbols" panose="02000000000000000000" pitchFamily="2" charset="-79"/>
              <a:buChar char="⊹"/>
              <a:tabLst>
                <a:tab pos="228600" algn="l"/>
                <a:tab pos="449580" algn="l"/>
              </a:tabLst>
            </a:pPr>
            <a:r>
              <a:rPr lang="fr-FR" sz="1300" dirty="0"/>
              <a:t>Le besoin de soutenir une réflexion pour inscrire la plateforme comme un outil du service public régional de l’orientation et de la formation professionnelle (SPRO) apparaît comme un enjeu partagé.</a:t>
            </a:r>
          </a:p>
          <a:p>
            <a:pPr marL="468000" lvl="1" indent="-288000" algn="just" defTabSz="1007943" fontAlgn="ctr">
              <a:spcBef>
                <a:spcPts val="0"/>
              </a:spcBef>
              <a:spcAft>
                <a:spcPts val="600"/>
              </a:spcAft>
              <a:buClr>
                <a:srgbClr val="FF870F"/>
              </a:buClr>
              <a:buSzPct val="100000"/>
              <a:buFont typeface="Apple Symbols" panose="02000000000000000000" pitchFamily="2" charset="-79"/>
              <a:buChar char="⊹"/>
              <a:tabLst>
                <a:tab pos="228600" algn="l"/>
                <a:tab pos="449580" algn="l"/>
              </a:tabLst>
            </a:pPr>
            <a:r>
              <a:rPr lang="fr-FR" sz="1300" dirty="0"/>
              <a:t>Egalement l’appui des réseaux nationaux pourrait être recherché, pour favoriser l’installation d’un dialogue dans les territoires où il peine à s’initier.</a:t>
            </a:r>
          </a:p>
          <a:p>
            <a:pPr marL="288000" indent="-288000" defTabSz="1007943" fontAlgn="ctr">
              <a:spcBef>
                <a:spcPts val="1200"/>
              </a:spcBef>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Une réflexion à mener sur les </a:t>
            </a:r>
            <a:r>
              <a:rPr lang="fr-FR" sz="1500" b="1" dirty="0">
                <a:solidFill>
                  <a:schemeClr val="accent2"/>
                </a:solidFill>
                <a:latin typeface="Calibri" panose="020F0502020204030204" pitchFamily="34" charset="0"/>
              </a:rPr>
              <a:t>modalités et le périmètre de l’accompagnement pour garantir la subsidiarité des actions -</a:t>
            </a:r>
            <a:r>
              <a:rPr lang="fr-FR" sz="1500" dirty="0">
                <a:solidFill>
                  <a:schemeClr val="accent2"/>
                </a:solidFill>
                <a:latin typeface="Calibri" panose="020F0502020204030204" pitchFamily="34" charset="0"/>
              </a:rPr>
              <a:t>sur le registre de l’accompagnement social notamment -et valoriser un socle minimum de pratiques communes. </a:t>
            </a:r>
          </a:p>
          <a:p>
            <a:pPr marL="288000" indent="-288000" defTabSz="1007943" fontAlgn="ctr">
              <a:spcBef>
                <a:spcPts val="1200"/>
              </a:spcBef>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Des marges de progrès du </a:t>
            </a:r>
            <a:r>
              <a:rPr lang="fr-FR" sz="1500" b="1" dirty="0">
                <a:solidFill>
                  <a:schemeClr val="accent2"/>
                </a:solidFill>
                <a:latin typeface="Calibri" panose="020F0502020204030204" pitchFamily="34" charset="0"/>
              </a:rPr>
              <a:t>taux de transformation </a:t>
            </a:r>
            <a:r>
              <a:rPr lang="fr-FR" sz="1500" dirty="0">
                <a:solidFill>
                  <a:schemeClr val="accent2"/>
                </a:solidFill>
                <a:latin typeface="Calibri" panose="020F0502020204030204" pitchFamily="34" charset="0"/>
              </a:rPr>
              <a:t>(personnes sensibilisées / personnes accompagnées)</a:t>
            </a:r>
          </a:p>
          <a:p>
            <a:pPr marL="468000" lvl="1" indent="-288000" algn="just" defTabSz="1007943" fontAlgn="ctr">
              <a:spcAft>
                <a:spcPts val="600"/>
              </a:spcAft>
              <a:buClr>
                <a:srgbClr val="FF870F"/>
              </a:buClr>
              <a:buSzPct val="100000"/>
              <a:buFont typeface="Apple Symbols" panose="02000000000000000000" pitchFamily="2" charset="-79"/>
              <a:buChar char="⊹"/>
              <a:tabLst>
                <a:tab pos="228600" algn="l"/>
                <a:tab pos="449580" algn="l"/>
              </a:tabLst>
            </a:pPr>
            <a:r>
              <a:rPr lang="fr-FR" sz="1300" dirty="0"/>
              <a:t>Sachant que sur certains publics (jeunes, voire scolaires) les effets s’inscrivent sur le plus long terme.</a:t>
            </a:r>
            <a:endParaRPr lang="fr-FR" sz="1300" strike="sngStrike" dirty="0"/>
          </a:p>
          <a:p>
            <a:pPr marL="288000" lvl="3" indent="-288000" defTabSz="1007943" fontAlgn="ctr">
              <a:spcAft>
                <a:spcPts val="600"/>
              </a:spcAft>
              <a:buClr>
                <a:schemeClr val="accent2"/>
              </a:buClr>
              <a:buSzPct val="100000"/>
              <a:buFont typeface="Apple Symbols" panose="02000000000000000000" pitchFamily="2" charset="-79"/>
              <a:buChar char="≫"/>
              <a:tabLst>
                <a:tab pos="228600" algn="l"/>
                <a:tab pos="449580" algn="l"/>
              </a:tabLst>
            </a:pPr>
            <a:endParaRPr lang="fr-FR" sz="1500" dirty="0">
              <a:solidFill>
                <a:schemeClr val="accent2"/>
              </a:solidFill>
              <a:latin typeface="Calibri" panose="020F0502020204030204" pitchFamily="34" charset="0"/>
            </a:endParaRPr>
          </a:p>
          <a:p>
            <a:pPr marL="288000" lvl="3" indent="-288000" defTabSz="1007943" fontAlgn="ctr">
              <a:spcAft>
                <a:spcPts val="600"/>
              </a:spcAft>
              <a:buClr>
                <a:schemeClr val="accent2"/>
              </a:buClr>
              <a:buSzPct val="100000"/>
              <a:buFont typeface="Apple Symbols" panose="02000000000000000000" pitchFamily="2" charset="-79"/>
              <a:buChar char="≫"/>
              <a:tabLst>
                <a:tab pos="228600" algn="l"/>
                <a:tab pos="449580" algn="l"/>
              </a:tabLst>
            </a:pPr>
            <a:endParaRPr lang="fr-FR" sz="1500" dirty="0">
              <a:solidFill>
                <a:schemeClr val="accent2"/>
              </a:solidFill>
              <a:latin typeface="Calibri" panose="020F0502020204030204" pitchFamily="34" charset="0"/>
            </a:endParaRPr>
          </a:p>
          <a:p>
            <a:pPr marL="288000" lvl="3" indent="-288000" defTabSz="1007943" fontAlgn="ctr">
              <a:spcAft>
                <a:spcPts val="600"/>
              </a:spcAft>
              <a:buClr>
                <a:schemeClr val="accent2"/>
              </a:buClr>
              <a:buSzPct val="100000"/>
              <a:buFont typeface="Apple Symbols" panose="02000000000000000000" pitchFamily="2" charset="-79"/>
              <a:buChar char="≫"/>
              <a:tabLst>
                <a:tab pos="228600" algn="l"/>
                <a:tab pos="449580" algn="l"/>
              </a:tabLst>
            </a:pPr>
            <a:endParaRPr lang="fr-FR" sz="1500" dirty="0">
              <a:solidFill>
                <a:schemeClr val="accent2"/>
              </a:solidFill>
              <a:latin typeface="Calibri" panose="020F0502020204030204" pitchFamily="34" charset="0"/>
            </a:endParaRPr>
          </a:p>
          <a:p>
            <a:pPr marL="0" lvl="3" defTabSz="1007943" fontAlgn="ctr">
              <a:spcAft>
                <a:spcPts val="600"/>
              </a:spcAft>
              <a:buClr>
                <a:schemeClr val="accent2"/>
              </a:buClr>
              <a:buSzPct val="100000"/>
              <a:tabLst>
                <a:tab pos="228600" algn="l"/>
                <a:tab pos="449580" algn="l"/>
              </a:tabLst>
            </a:pPr>
            <a:endParaRPr lang="fr-FR" sz="1500" dirty="0">
              <a:solidFill>
                <a:schemeClr val="accent2"/>
              </a:solidFill>
              <a:latin typeface="Calibri" panose="020F0502020204030204" pitchFamily="34" charset="0"/>
            </a:endParaRPr>
          </a:p>
          <a:p>
            <a:pPr marL="745200" lvl="1" indent="-288000" defTabSz="1007943" fontAlgn="ctr">
              <a:spcBef>
                <a:spcPts val="1200"/>
              </a:spcBef>
              <a:spcAft>
                <a:spcPts val="600"/>
              </a:spcAft>
              <a:buClr>
                <a:schemeClr val="accent2"/>
              </a:buClr>
              <a:buSzPct val="100000"/>
              <a:buFont typeface="Apple Symbols" panose="02000000000000000000" pitchFamily="2" charset="-79"/>
              <a:buChar char="≫"/>
            </a:pPr>
            <a:r>
              <a:rPr lang="fr-FR" sz="1500" b="1" dirty="0">
                <a:solidFill>
                  <a:schemeClr val="accent2"/>
                </a:solidFill>
                <a:latin typeface="Calibri" panose="020F0502020204030204" pitchFamily="34" charset="0"/>
              </a:rPr>
              <a:t>Un suivi des parcours accompagnés au titre de la plateforme à travailler pour rendre visible l’impact des actions </a:t>
            </a:r>
            <a:r>
              <a:rPr lang="fr-FR" sz="1500" dirty="0">
                <a:solidFill>
                  <a:schemeClr val="accent2"/>
                </a:solidFill>
                <a:latin typeface="Calibri" panose="020F0502020204030204" pitchFamily="34" charset="0"/>
              </a:rPr>
              <a:t>(y compris au niveau technique, interopérabilité des systèmes d’information, double comptabilité)</a:t>
            </a:r>
            <a:endParaRPr lang="fr-FR" sz="1500" strike="sngStrike" dirty="0">
              <a:solidFill>
                <a:schemeClr val="accent2"/>
              </a:solidFill>
              <a:latin typeface="Calibri" panose="020F0502020204030204" pitchFamily="34" charset="0"/>
            </a:endParaRPr>
          </a:p>
          <a:p>
            <a:pPr marL="985838" lvl="3" indent="107950" defTabSz="1007943" fontAlgn="ctr">
              <a:spcBef>
                <a:spcPts val="0"/>
              </a:spcBef>
              <a:spcAft>
                <a:spcPts val="600"/>
              </a:spcAft>
              <a:buClr>
                <a:srgbClr val="FF870F"/>
              </a:buClr>
              <a:buSzPct val="100000"/>
              <a:buFont typeface="Apple Symbols" panose="02000000000000000000" pitchFamily="2" charset="-79"/>
              <a:buChar char="⊹"/>
              <a:tabLst>
                <a:tab pos="228600" algn="l"/>
                <a:tab pos="449580" algn="l"/>
              </a:tabLst>
            </a:pPr>
            <a:r>
              <a:rPr lang="fr-FR" sz="1300" dirty="0"/>
              <a:t> Plus loin, il s’agit d’une voie pour nourrir une réflexion globale quant aux viviers et aux trajectoires d’insertion des publics.</a:t>
            </a:r>
          </a:p>
          <a:p>
            <a:pPr marL="745200" lvl="1" indent="-288000" defTabSz="1007943" fontAlgn="ctr">
              <a:spcBef>
                <a:spcPts val="1200"/>
              </a:spcBef>
              <a:spcAft>
                <a:spcPts val="600"/>
              </a:spcAft>
              <a:buClr>
                <a:schemeClr val="accent2"/>
              </a:buClr>
              <a:buSzPct val="100000"/>
              <a:buFont typeface="Apple Symbols" panose="02000000000000000000" pitchFamily="2" charset="-79"/>
              <a:buChar char="≫"/>
            </a:pPr>
            <a:r>
              <a:rPr lang="fr-FR" sz="1500" dirty="0">
                <a:solidFill>
                  <a:schemeClr val="accent2"/>
                </a:solidFill>
                <a:latin typeface="Calibri" panose="020F0502020204030204" pitchFamily="34" charset="0"/>
              </a:rPr>
              <a:t>Une </a:t>
            </a:r>
            <a:r>
              <a:rPr lang="fr-FR" sz="1500" b="1" dirty="0">
                <a:solidFill>
                  <a:schemeClr val="accent2"/>
                </a:solidFill>
                <a:latin typeface="Calibri" panose="020F0502020204030204" pitchFamily="34" charset="0"/>
              </a:rPr>
              <a:t>analyse de la contribution des plateformes </a:t>
            </a:r>
            <a:r>
              <a:rPr lang="fr-FR" sz="1500" dirty="0">
                <a:solidFill>
                  <a:schemeClr val="accent2"/>
                </a:solidFill>
                <a:latin typeface="Calibri" panose="020F0502020204030204" pitchFamily="34" charset="0"/>
              </a:rPr>
              <a:t>sur plusieurs dimensions (évolution des pratiques des employeurs, appréciation des publics quant au rôle déterminant des plateformes, entrées en formation, hausse des recrutements…) à mener pour aller plus loin</a:t>
            </a:r>
          </a:p>
          <a:p>
            <a:pPr marL="985838" lvl="3" indent="107950" defTabSz="1007943" fontAlgn="ctr">
              <a:spcAft>
                <a:spcPts val="600"/>
              </a:spcAft>
              <a:buClr>
                <a:srgbClr val="FF870F"/>
              </a:buClr>
              <a:buSzPct val="100000"/>
              <a:buFont typeface="Apple Symbols" panose="02000000000000000000" pitchFamily="2" charset="-79"/>
              <a:buChar char="⊹"/>
              <a:tabLst>
                <a:tab pos="228600" algn="l"/>
                <a:tab pos="449580" algn="l"/>
              </a:tabLst>
            </a:pPr>
            <a:r>
              <a:rPr lang="fr-FR" sz="1300" dirty="0"/>
              <a:t> Les résultats des enquêtes auprès des publics cibles des actions des plateformes représentent des sources pour documenter ces impacts.</a:t>
            </a:r>
          </a:p>
        </p:txBody>
      </p:sp>
    </p:spTree>
    <p:extLst>
      <p:ext uri="{BB962C8B-B14F-4D97-AF65-F5344CB8AC3E}">
        <p14:creationId xmlns:p14="http://schemas.microsoft.com/office/powerpoint/2010/main" val="57842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69721C9E-3D8D-2039-187A-E94A8FB94B1E}"/>
              </a:ext>
            </a:extLst>
          </p:cNvPr>
          <p:cNvSpPr>
            <a:spLocks noGrp="1"/>
          </p:cNvSpPr>
          <p:nvPr>
            <p:ph type="subTitle" idx="2"/>
          </p:nvPr>
        </p:nvSpPr>
        <p:spPr/>
        <p:txBody>
          <a:bodyPr/>
          <a:lstStyle/>
          <a:p>
            <a:r>
              <a:rPr lang="fr-FR" dirty="0">
                <a:solidFill>
                  <a:schemeClr val="accent5"/>
                </a:solidFill>
              </a:rPr>
              <a:t>4</a:t>
            </a:r>
          </a:p>
        </p:txBody>
      </p:sp>
      <p:sp>
        <p:nvSpPr>
          <p:cNvPr id="8" name="Titre 7">
            <a:extLst>
              <a:ext uri="{FF2B5EF4-FFF2-40B4-BE49-F238E27FC236}">
                <a16:creationId xmlns:a16="http://schemas.microsoft.com/office/drawing/2014/main" id="{C706ED7E-6592-3115-4031-D1C8D62A925F}"/>
              </a:ext>
            </a:extLst>
          </p:cNvPr>
          <p:cNvSpPr txBox="1">
            <a:spLocks noGrp="1"/>
          </p:cNvSpPr>
          <p:nvPr>
            <p:ph type="title" idx="4294967295"/>
          </p:nvPr>
        </p:nvSpPr>
        <p:spPr>
          <a:xfrm>
            <a:off x="4109274" y="1531683"/>
            <a:ext cx="5221224" cy="43704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140" normalizeH="0" baseline="0" noProof="0" dirty="0">
                <a:ln>
                  <a:noFill/>
                </a:ln>
                <a:solidFill>
                  <a:srgbClr val="FFFFFF"/>
                </a:solidFill>
                <a:effectLst/>
                <a:uLnTx/>
                <a:uFillTx/>
                <a:latin typeface="Bebas Neue" panose="020B0606020202050201" pitchFamily="34" charset="0"/>
                <a:ea typeface="+mj-ea"/>
                <a:cs typeface="+mj-cs"/>
              </a:rPr>
              <a:t>Conditions de mise à l’échelle des plateformes : </a:t>
            </a:r>
            <a:r>
              <a:rPr kumimoji="0" lang="fr-FR" sz="4000" b="0" i="0" u="none" strike="noStrike" kern="1200" cap="none" spc="140" normalizeH="0" baseline="0" noProof="0" dirty="0">
                <a:ln>
                  <a:noFill/>
                </a:ln>
                <a:solidFill>
                  <a:schemeClr val="accent5"/>
                </a:solidFill>
                <a:effectLst/>
                <a:uLnTx/>
                <a:uFillTx/>
                <a:latin typeface="Bebas Neue" panose="020B0606020202050201" pitchFamily="34" charset="0"/>
                <a:ea typeface="+mj-ea"/>
                <a:cs typeface="+mj-cs"/>
              </a:rPr>
              <a:t>positionnement ; périmètre et gouvernance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392698374" descr="L’image représente une carte géographique vue de près, avec des lignes et des quadrillages indiquant des rues ou des limites territoriales. Au premier plan, une main est en train de placer une punaise sur la carte, marquant un emplacement précis. En arrière-plan, on distingue d’autres punaises déjà positionnées, ce qui suggère que plusieurs lieux ou points d’intérêt sont identifiés sur cette carte.">
            <a:extLst>
              <a:ext uri="{FF2B5EF4-FFF2-40B4-BE49-F238E27FC236}">
                <a16:creationId xmlns:a16="http://schemas.microsoft.com/office/drawing/2014/main" id="{C344F784-A960-E550-B9F5-42CE6E7E4435}"/>
              </a:ext>
            </a:extLst>
          </p:cNvPr>
          <p:cNvPicPr>
            <a:picLocks noChangeAspect="1"/>
          </p:cNvPicPr>
          <p:nvPr/>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rcRect l="16673" r="16673"/>
          <a:stretch/>
        </p:blipFill>
        <p:spPr bwMode="auto">
          <a:xfrm>
            <a:off x="3651556" y="709670"/>
            <a:ext cx="6136661" cy="6136661"/>
          </a:xfrm>
          <a:prstGeom prst="ellipse">
            <a:avLst/>
          </a:prstGeom>
          <a:noFill/>
        </p:spPr>
      </p:pic>
    </p:spTree>
    <p:extLst>
      <p:ext uri="{BB962C8B-B14F-4D97-AF65-F5344CB8AC3E}">
        <p14:creationId xmlns:p14="http://schemas.microsoft.com/office/powerpoint/2010/main" val="254588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a:extLst>
              <a:ext uri="{FF2B5EF4-FFF2-40B4-BE49-F238E27FC236}">
                <a16:creationId xmlns:a16="http://schemas.microsoft.com/office/drawing/2014/main" id="{E52E8227-A75E-F19C-34E1-F4E868320E42}"/>
              </a:ext>
            </a:extLst>
          </p:cNvPr>
          <p:cNvSpPr>
            <a:spLocks noGrp="1"/>
          </p:cNvSpPr>
          <p:nvPr>
            <p:ph type="title"/>
          </p:nvPr>
        </p:nvSpPr>
        <p:spPr>
          <a:xfrm>
            <a:off x="837990" y="180000"/>
            <a:ext cx="11765665" cy="648121"/>
          </a:xfrm>
        </p:spPr>
        <p:txBody>
          <a:bodyPr/>
          <a:lstStyle/>
          <a:p>
            <a:pPr marL="0" indent="0">
              <a:buNone/>
            </a:pPr>
            <a:r>
              <a:rPr lang="fr-FR" sz="2800" dirty="0">
                <a:solidFill>
                  <a:schemeClr val="accent2">
                    <a:lumMod val="50000"/>
                  </a:schemeClr>
                </a:solidFill>
              </a:rPr>
              <a:t>Focus : le CD au cœur des plateformes</a:t>
            </a:r>
            <a:endParaRPr lang="fr-FR" sz="3200" dirty="0">
              <a:solidFill>
                <a:schemeClr val="accent2"/>
              </a:solidFill>
            </a:endParaRPr>
          </a:p>
        </p:txBody>
      </p:sp>
      <p:sp>
        <p:nvSpPr>
          <p:cNvPr id="4" name="Espace réservé du texte 3">
            <a:extLst>
              <a:ext uri="{FF2B5EF4-FFF2-40B4-BE49-F238E27FC236}">
                <a16:creationId xmlns:a16="http://schemas.microsoft.com/office/drawing/2014/main" id="{663E6B4F-83C2-0346-5FCB-579896175562}"/>
              </a:ext>
            </a:extLst>
          </p:cNvPr>
          <p:cNvSpPr>
            <a:spLocks noGrp="1"/>
          </p:cNvSpPr>
          <p:nvPr>
            <p:ph type="body" sz="quarter" idx="14"/>
          </p:nvPr>
        </p:nvSpPr>
        <p:spPr>
          <a:xfrm>
            <a:off x="462806" y="1111202"/>
            <a:ext cx="5202301" cy="360000"/>
          </a:xfrm>
        </p:spPr>
        <p:txBody>
          <a:bodyPr/>
          <a:lstStyle/>
          <a:p>
            <a:r>
              <a:rPr lang="fr-FR" dirty="0"/>
              <a:t>La pertinence d’une PMA pour le CD</a:t>
            </a:r>
          </a:p>
        </p:txBody>
      </p:sp>
      <p:sp>
        <p:nvSpPr>
          <p:cNvPr id="6" name="Espace réservé du contenu 5">
            <a:extLst>
              <a:ext uri="{FF2B5EF4-FFF2-40B4-BE49-F238E27FC236}">
                <a16:creationId xmlns:a16="http://schemas.microsoft.com/office/drawing/2014/main" id="{97A69909-798F-7F2C-992D-DA8B6C2EA2F4}"/>
              </a:ext>
            </a:extLst>
          </p:cNvPr>
          <p:cNvSpPr>
            <a:spLocks noGrp="1"/>
          </p:cNvSpPr>
          <p:nvPr>
            <p:ph sz="quarter" idx="16"/>
          </p:nvPr>
        </p:nvSpPr>
        <p:spPr>
          <a:xfrm>
            <a:off x="462806" y="1559412"/>
            <a:ext cx="5467935" cy="3470608"/>
          </a:xfrm>
        </p:spPr>
        <p:txBody>
          <a:bodyPr/>
          <a:lstStyle/>
          <a:p>
            <a:r>
              <a:rPr lang="fr-FR" sz="1600" dirty="0"/>
              <a:t>Elle s’inscrit dans les compétences du Département</a:t>
            </a:r>
          </a:p>
          <a:p>
            <a:pPr lvl="1"/>
            <a:r>
              <a:rPr lang="fr-FR" sz="1400" dirty="0"/>
              <a:t>Favoriser / renforcer la qualité de service des structures d’aide à domicile : recrutement, fidélisation, QVCT</a:t>
            </a:r>
          </a:p>
          <a:p>
            <a:pPr lvl="1"/>
            <a:r>
              <a:rPr lang="fr-FR" sz="1400" dirty="0"/>
              <a:t>Améliorer l’articulation établissement- domicile </a:t>
            </a:r>
          </a:p>
          <a:p>
            <a:pPr lvl="2"/>
            <a:r>
              <a:rPr lang="fr-FR" sz="1200" dirty="0"/>
              <a:t>pour fluidifier les parcours de personne </a:t>
            </a:r>
          </a:p>
          <a:p>
            <a:pPr lvl="2"/>
            <a:r>
              <a:rPr lang="fr-FR" sz="1200" dirty="0"/>
              <a:t>Pour favoriser les parcours des professionnels </a:t>
            </a:r>
          </a:p>
          <a:p>
            <a:pPr lvl="1"/>
            <a:r>
              <a:rPr lang="fr-FR" sz="1400" dirty="0"/>
              <a:t>Mettre en place un Service Public départemental de l’Autonomie (SPDA)</a:t>
            </a:r>
          </a:p>
          <a:p>
            <a:pPr lvl="1"/>
            <a:r>
              <a:rPr lang="fr-FR" sz="1400" dirty="0"/>
              <a:t>Accompagner les allocataires du RSA vers l’emploi, notamment dans le cadre de l’accompagnement rénové des ARSA (suite à la loi Plein emploi)</a:t>
            </a:r>
          </a:p>
          <a:p>
            <a:pPr lvl="1"/>
            <a:endParaRPr lang="fr-FR" sz="1400" dirty="0"/>
          </a:p>
          <a:p>
            <a:pPr lvl="1"/>
            <a:endParaRPr lang="fr-FR" sz="1400" dirty="0"/>
          </a:p>
        </p:txBody>
      </p:sp>
      <p:sp>
        <p:nvSpPr>
          <p:cNvPr id="19" name="Flèche vers la droite 18">
            <a:extLst>
              <a:ext uri="{FF2B5EF4-FFF2-40B4-BE49-F238E27FC236}">
                <a16:creationId xmlns:a16="http://schemas.microsoft.com/office/drawing/2014/main" id="{19E32D79-BAC4-61DF-190D-B4E580DCE299}"/>
              </a:ext>
              <a:ext uri="{C183D7F6-B498-43B3-948B-1728B52AA6E4}">
                <adec:decorative xmlns:adec="http://schemas.microsoft.com/office/drawing/2017/decorative" val="1"/>
              </a:ext>
            </a:extLst>
          </p:cNvPr>
          <p:cNvSpPr/>
          <p:nvPr/>
        </p:nvSpPr>
        <p:spPr>
          <a:xfrm>
            <a:off x="5930741" y="2848405"/>
            <a:ext cx="350734" cy="42115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Espace réservé du texte 4">
            <a:extLst>
              <a:ext uri="{FF2B5EF4-FFF2-40B4-BE49-F238E27FC236}">
                <a16:creationId xmlns:a16="http://schemas.microsoft.com/office/drawing/2014/main" id="{DCDC8C8A-CA4A-3AF2-25AC-16A558724D6F}"/>
              </a:ext>
            </a:extLst>
          </p:cNvPr>
          <p:cNvSpPr>
            <a:spLocks noGrp="1"/>
          </p:cNvSpPr>
          <p:nvPr>
            <p:ph type="body" sz="quarter" idx="15"/>
          </p:nvPr>
        </p:nvSpPr>
        <p:spPr>
          <a:xfrm>
            <a:off x="6826684" y="1186972"/>
            <a:ext cx="5549890" cy="360000"/>
          </a:xfrm>
        </p:spPr>
        <p:txBody>
          <a:bodyPr/>
          <a:lstStyle/>
          <a:p>
            <a:r>
              <a:rPr lang="fr-FR" dirty="0"/>
              <a:t>La Valeur ajoutée de la PMA pour répondre à ces missions</a:t>
            </a:r>
          </a:p>
        </p:txBody>
      </p:sp>
      <p:sp>
        <p:nvSpPr>
          <p:cNvPr id="8" name="Espace réservé du contenu 5">
            <a:extLst>
              <a:ext uri="{FF2B5EF4-FFF2-40B4-BE49-F238E27FC236}">
                <a16:creationId xmlns:a16="http://schemas.microsoft.com/office/drawing/2014/main" id="{FD601E05-1FBA-725E-1E99-7C7418EED4A6}"/>
              </a:ext>
            </a:extLst>
          </p:cNvPr>
          <p:cNvSpPr txBox="1">
            <a:spLocks/>
          </p:cNvSpPr>
          <p:nvPr/>
        </p:nvSpPr>
        <p:spPr>
          <a:xfrm>
            <a:off x="6719887" y="1828893"/>
            <a:ext cx="6257078" cy="2855400"/>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9986" marR="0" lvl="0" indent="-216000" algn="just" defTabSz="1007943" rtl="0" eaLnBrk="1" fontAlgn="auto" latinLnBrk="0" hangingPunct="1">
              <a:lnSpc>
                <a:spcPct val="100000"/>
              </a:lnSpc>
              <a:spcBef>
                <a:spcPts val="0"/>
              </a:spcBef>
              <a:spcAft>
                <a:spcPts val="600"/>
              </a:spcAft>
              <a:buClr>
                <a:srgbClr val="FF870F"/>
              </a:buClr>
              <a:buSzPct val="100000"/>
              <a:buFont typeface="Wingdings" pitchFamily="2" charset="2"/>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 actions de communication et découverte des métiers ciblées (public jeunes, actions de proximité…)</a:t>
            </a:r>
          </a:p>
          <a:p>
            <a:pPr marL="179986" marR="0" lvl="0" indent="-216000" algn="just" defTabSz="1007943" rtl="0" eaLnBrk="1" fontAlgn="auto" latinLnBrk="0" hangingPunct="1">
              <a:lnSpc>
                <a:spcPct val="100000"/>
              </a:lnSpc>
              <a:spcBef>
                <a:spcPts val="0"/>
              </a:spcBef>
              <a:spcAft>
                <a:spcPts val="600"/>
              </a:spcAft>
              <a:buClr>
                <a:srgbClr val="FF870F"/>
              </a:buClr>
              <a:buSzPct val="100000"/>
              <a:buFont typeface="Wingdings" pitchFamily="2" charset="2"/>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aide au recrutement : la sélection des candidatures, une préparation spécifique sur les prérequis, un suivi jusqu’au 1</a:t>
            </a:r>
            <a:r>
              <a:rPr kumimoji="0" lang="fr-FR"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er</a:t>
            </a: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mois dans l’emploi</a:t>
            </a:r>
          </a:p>
          <a:p>
            <a:pPr marL="179986" marR="0" lvl="0" indent="-216000" algn="just" defTabSz="1007943" rtl="0" eaLnBrk="1" fontAlgn="auto" latinLnBrk="0" hangingPunct="1">
              <a:lnSpc>
                <a:spcPct val="100000"/>
              </a:lnSpc>
              <a:spcBef>
                <a:spcPts val="0"/>
              </a:spcBef>
              <a:spcAft>
                <a:spcPts val="600"/>
              </a:spcAft>
              <a:buClr>
                <a:srgbClr val="FF870F"/>
              </a:buClr>
              <a:buSzPct val="100000"/>
              <a:buFont typeface="Wingdings" pitchFamily="2" charset="2"/>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opportunité pour développer les partenariats avec l’ARS et les transversalités avec les établissements</a:t>
            </a:r>
          </a:p>
          <a:p>
            <a:pPr marL="179986" marR="0" lvl="0" indent="-216000" algn="just" defTabSz="1007943" rtl="0" eaLnBrk="1" fontAlgn="auto" latinLnBrk="0" hangingPunct="1">
              <a:lnSpc>
                <a:spcPct val="100000"/>
              </a:lnSpc>
              <a:spcBef>
                <a:spcPts val="0"/>
              </a:spcBef>
              <a:spcAft>
                <a:spcPts val="600"/>
              </a:spcAft>
              <a:buClr>
                <a:srgbClr val="FF870F"/>
              </a:buClr>
              <a:buSzPct val="100000"/>
              <a:buFont typeface="Wingdings" pitchFamily="2" charset="2"/>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opportunité pour renforcer le réseau des acteurs de l’emploi et de l’insertion</a:t>
            </a:r>
          </a:p>
          <a:p>
            <a:pPr marL="179986" marR="0" lvl="0" indent="-216000" algn="just" defTabSz="1007943" rtl="0" eaLnBrk="1" fontAlgn="auto" latinLnBrk="0" hangingPunct="1">
              <a:lnSpc>
                <a:spcPct val="100000"/>
              </a:lnSpc>
              <a:spcBef>
                <a:spcPts val="0"/>
              </a:spcBef>
              <a:spcAft>
                <a:spcPts val="600"/>
              </a:spcAft>
              <a:buClr>
                <a:srgbClr val="FF870F"/>
              </a:buClr>
              <a:buSzPct val="100000"/>
              <a:buFont typeface="Wingdings" pitchFamily="2" charset="2"/>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construction de parcours adaptés et individualisé vers un secteur pourvoyeur d’emplois (outillage, accompagnement), et notamment pour les allocataires du RSA</a:t>
            </a:r>
          </a:p>
          <a:p>
            <a:pPr marL="179986" marR="0" lvl="0" indent="-216000" algn="just" defTabSz="1007943" rtl="0" eaLnBrk="1" fontAlgn="auto" latinLnBrk="0" hangingPunct="1">
              <a:lnSpc>
                <a:spcPct val="100000"/>
              </a:lnSpc>
              <a:spcBef>
                <a:spcPts val="0"/>
              </a:spcBef>
              <a:spcAft>
                <a:spcPts val="600"/>
              </a:spcAft>
              <a:buClr>
                <a:srgbClr val="FF870F"/>
              </a:buClr>
              <a:buSzPct val="100000"/>
              <a:buFont typeface="Wingdings" pitchFamily="2" charset="2"/>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Contribue au développement des transversalités entre les Directions Autonomie et Insertion</a:t>
            </a:r>
          </a:p>
        </p:txBody>
      </p:sp>
      <p:sp>
        <p:nvSpPr>
          <p:cNvPr id="13" name="Espace réservé du texte 3">
            <a:extLst>
              <a:ext uri="{FF2B5EF4-FFF2-40B4-BE49-F238E27FC236}">
                <a16:creationId xmlns:a16="http://schemas.microsoft.com/office/drawing/2014/main" id="{BDF31B21-DF2C-5E76-A80B-A59655CCE960}"/>
              </a:ext>
            </a:extLst>
          </p:cNvPr>
          <p:cNvSpPr txBox="1">
            <a:spLocks/>
          </p:cNvSpPr>
          <p:nvPr/>
        </p:nvSpPr>
        <p:spPr>
          <a:xfrm>
            <a:off x="630184" y="5054611"/>
            <a:ext cx="5202301" cy="360000"/>
          </a:xfrm>
          <a:prstGeom prst="rect">
            <a:avLst/>
          </a:prstGeom>
          <a:solidFill>
            <a:schemeClr val="accent2"/>
          </a:solidFill>
        </p:spPr>
        <p:txBody>
          <a:bodyPr vert="horz" lIns="0" tIns="0" rIns="0" bIns="0" rtlCol="0">
            <a:noAutofit/>
          </a:bodyPr>
          <a:lstStyle>
            <a:lvl1pPr marL="0" indent="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None/>
              <a:tabLst/>
              <a:defRPr sz="1800" b="1" i="0" kern="1200">
                <a:solidFill>
                  <a:schemeClr val="accent1"/>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943" rtl="0" eaLnBrk="1" fontAlgn="auto" latinLnBrk="0" hangingPunct="1">
              <a:lnSpc>
                <a:spcPct val="114000"/>
              </a:lnSpc>
              <a:spcBef>
                <a:spcPts val="600"/>
              </a:spcBef>
              <a:spcAft>
                <a:spcPts val="1200"/>
              </a:spcAft>
              <a:buClr>
                <a:srgbClr val="0E7C8B"/>
              </a:buClr>
              <a:buSzPct val="100000"/>
              <a:buFont typeface="Apple Symbols" panose="02000000000000000000" pitchFamily="2" charset="-79"/>
              <a:buNone/>
              <a:tabLst/>
              <a:defRPr/>
            </a:pPr>
            <a:r>
              <a:rPr kumimoji="0" lang="fr-FR" sz="1800" b="1" i="0" u="none" strike="noStrike" kern="1200" cap="none" spc="0" normalizeH="0" baseline="0" noProof="0" dirty="0">
                <a:ln>
                  <a:noFill/>
                </a:ln>
                <a:solidFill>
                  <a:srgbClr val="FFFFFF"/>
                </a:solidFill>
                <a:effectLst/>
                <a:uLnTx/>
                <a:uFillTx/>
                <a:latin typeface="Calibri" panose="020F0502020204030204"/>
                <a:ea typeface="+mn-ea"/>
                <a:cs typeface="+mn-cs"/>
              </a:rPr>
              <a:t>Les atouts d’un portage par le CD</a:t>
            </a:r>
          </a:p>
        </p:txBody>
      </p:sp>
      <p:sp>
        <p:nvSpPr>
          <p:cNvPr id="7" name="Espace réservé du contenu 6">
            <a:extLst>
              <a:ext uri="{FF2B5EF4-FFF2-40B4-BE49-F238E27FC236}">
                <a16:creationId xmlns:a16="http://schemas.microsoft.com/office/drawing/2014/main" id="{FC7AA50A-3020-0BFA-8625-B40C555E2541}"/>
              </a:ext>
            </a:extLst>
          </p:cNvPr>
          <p:cNvSpPr>
            <a:spLocks noGrp="1"/>
          </p:cNvSpPr>
          <p:nvPr>
            <p:ph sz="quarter" idx="17"/>
          </p:nvPr>
        </p:nvSpPr>
        <p:spPr>
          <a:xfrm>
            <a:off x="630184" y="5535926"/>
            <a:ext cx="6363876" cy="1468435"/>
          </a:xfrm>
        </p:spPr>
        <p:txBody>
          <a:bodyPr/>
          <a:lstStyle/>
          <a:p>
            <a:pPr lvl="1"/>
            <a:r>
              <a:rPr lang="fr-FR" sz="1400" dirty="0">
                <a:effectLst/>
                <a:latin typeface="Calibri" panose="020F0502020204030204" pitchFamily="34" charset="0"/>
                <a:ea typeface="Times New Roman" panose="02020603050405020304" pitchFamily="18" charset="0"/>
              </a:rPr>
              <a:t>Une légitimité auprès des partenaires et des employeurs </a:t>
            </a:r>
            <a:endParaRPr lang="fr-FR" sz="1400" dirty="0"/>
          </a:p>
          <a:p>
            <a:pPr lvl="1"/>
            <a:r>
              <a:rPr lang="fr-FR" sz="1400" dirty="0"/>
              <a:t>Une bonne connaissance des SAD du territoire, des habitudes de travail sur lesquelles la plateforme peut s’appuyer</a:t>
            </a:r>
          </a:p>
          <a:p>
            <a:pPr lvl="1"/>
            <a:r>
              <a:rPr lang="fr-FR" sz="1400" dirty="0">
                <a:latin typeface="Calibri" panose="020F0502020204030204" pitchFamily="34" charset="0"/>
              </a:rPr>
              <a:t>Une implication et un rapprochement des Directions Autonomie et Insertion favorisés qui facilitent la construction de parcours</a:t>
            </a:r>
          </a:p>
          <a:p>
            <a:pPr lvl="1"/>
            <a:endParaRPr lang="fr-FR" sz="1400" dirty="0"/>
          </a:p>
          <a:p>
            <a:endParaRPr lang="fr-FR" sz="1600" dirty="0"/>
          </a:p>
        </p:txBody>
      </p:sp>
      <p:sp>
        <p:nvSpPr>
          <p:cNvPr id="22" name="Espace réservé du texte 3">
            <a:extLst>
              <a:ext uri="{FF2B5EF4-FFF2-40B4-BE49-F238E27FC236}">
                <a16:creationId xmlns:a16="http://schemas.microsoft.com/office/drawing/2014/main" id="{CC397CE1-4232-0BC9-3551-81A3CBEB6AF7}"/>
              </a:ext>
            </a:extLst>
          </p:cNvPr>
          <p:cNvSpPr txBox="1">
            <a:spLocks/>
          </p:cNvSpPr>
          <p:nvPr/>
        </p:nvSpPr>
        <p:spPr>
          <a:xfrm>
            <a:off x="7247275" y="5076409"/>
            <a:ext cx="5202301" cy="360000"/>
          </a:xfrm>
          <a:prstGeom prst="rect">
            <a:avLst/>
          </a:prstGeom>
          <a:solidFill>
            <a:schemeClr val="accent2"/>
          </a:solidFill>
        </p:spPr>
        <p:txBody>
          <a:bodyPr vert="horz" lIns="0" tIns="0" rIns="0" bIns="0" rtlCol="0">
            <a:noAutofit/>
          </a:bodyPr>
          <a:lstStyle>
            <a:lvl1pPr marL="0" indent="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None/>
              <a:tabLst/>
              <a:defRPr sz="1800" b="1" i="0" kern="1200">
                <a:solidFill>
                  <a:schemeClr val="accent1"/>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943" rtl="0" eaLnBrk="1" fontAlgn="auto" latinLnBrk="0" hangingPunct="1">
              <a:lnSpc>
                <a:spcPct val="114000"/>
              </a:lnSpc>
              <a:spcBef>
                <a:spcPts val="600"/>
              </a:spcBef>
              <a:spcAft>
                <a:spcPts val="1200"/>
              </a:spcAft>
              <a:buClr>
                <a:srgbClr val="0E7C8B"/>
              </a:buClr>
              <a:buSzPct val="100000"/>
              <a:buFont typeface="Apple Symbols" panose="02000000000000000000" pitchFamily="2" charset="-79"/>
              <a:buNone/>
              <a:tabLst/>
              <a:defRPr/>
            </a:pPr>
            <a:r>
              <a:rPr kumimoji="0" lang="fr-FR" sz="1800" b="1" i="0" u="none" strike="noStrike" kern="1200" cap="none" spc="0" normalizeH="0" baseline="0" noProof="0" dirty="0">
                <a:ln>
                  <a:noFill/>
                </a:ln>
                <a:solidFill>
                  <a:srgbClr val="FFFFFF"/>
                </a:solidFill>
                <a:effectLst/>
                <a:uLnTx/>
                <a:uFillTx/>
                <a:latin typeface="Calibri" panose="020F0502020204030204"/>
                <a:ea typeface="+mn-ea"/>
                <a:cs typeface="+mn-cs"/>
              </a:rPr>
              <a:t>Les risques évoqués</a:t>
            </a:r>
          </a:p>
        </p:txBody>
      </p:sp>
      <p:sp>
        <p:nvSpPr>
          <p:cNvPr id="21" name="ZoneTexte 20">
            <a:extLst>
              <a:ext uri="{FF2B5EF4-FFF2-40B4-BE49-F238E27FC236}">
                <a16:creationId xmlns:a16="http://schemas.microsoft.com/office/drawing/2014/main" id="{FE590BC1-99E3-8751-3D4F-BD935484D82C}"/>
              </a:ext>
            </a:extLst>
          </p:cNvPr>
          <p:cNvSpPr txBox="1"/>
          <p:nvPr/>
        </p:nvSpPr>
        <p:spPr>
          <a:xfrm>
            <a:off x="6887265" y="5535926"/>
            <a:ext cx="6582754" cy="1300356"/>
          </a:xfrm>
          <a:prstGeom prst="rect">
            <a:avLst/>
          </a:prstGeom>
          <a:noFill/>
        </p:spPr>
        <p:txBody>
          <a:bodyPr wrap="square" rtlCol="0">
            <a:spAutoFit/>
          </a:bodyPr>
          <a:lstStyle/>
          <a:p>
            <a:pPr marL="468000" marR="0" lvl="1" indent="-288000" algn="l" defTabSz="1007943" rtl="0" eaLnBrk="1" fontAlgn="auto" latinLnBrk="0" hangingPunct="1">
              <a:lnSpc>
                <a:spcPct val="100000"/>
              </a:lnSpc>
              <a:spcBef>
                <a:spcPts val="0"/>
              </a:spcBef>
              <a:spcAft>
                <a:spcPts val="900"/>
              </a:spcAft>
              <a:buClr>
                <a:srgbClr val="FF870F"/>
              </a:buClr>
              <a:buSzTx/>
              <a:buFont typeface="Police système Courant"/>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position de « contrôle » qui freine l’implication des employeurs</a:t>
            </a:r>
          </a:p>
          <a:p>
            <a:pPr marL="468000" marR="0" lvl="1" indent="-288000" algn="l" defTabSz="1007943" rtl="0" eaLnBrk="1" fontAlgn="auto" latinLnBrk="0" hangingPunct="1">
              <a:lnSpc>
                <a:spcPct val="100000"/>
              </a:lnSpc>
              <a:spcBef>
                <a:spcPts val="0"/>
              </a:spcBef>
              <a:spcAft>
                <a:spcPts val="900"/>
              </a:spcAft>
              <a:buClr>
                <a:srgbClr val="FF870F"/>
              </a:buClr>
              <a:buSzTx/>
              <a:buFont typeface="Police système Courant"/>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PMA qui reste centrée sur les acteurs du domicile</a:t>
            </a:r>
          </a:p>
          <a:p>
            <a:pPr marL="468000" marR="0" lvl="1" indent="-288000" algn="l" defTabSz="1007943" rtl="0" eaLnBrk="1" fontAlgn="auto" latinLnBrk="0" hangingPunct="1">
              <a:lnSpc>
                <a:spcPct val="100000"/>
              </a:lnSpc>
              <a:spcBef>
                <a:spcPts val="0"/>
              </a:spcBef>
              <a:spcAft>
                <a:spcPts val="900"/>
              </a:spcAft>
              <a:buClr>
                <a:srgbClr val="FF870F"/>
              </a:buClr>
              <a:buSzTx/>
              <a:buFont typeface="Police système Courant"/>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PMA éloignée du terrain, insuffisamment opérationnelle</a:t>
            </a:r>
          </a:p>
          <a:p>
            <a:pPr marL="468000" marR="0" lvl="1" indent="-288000" algn="l" defTabSz="1007943" rtl="0" eaLnBrk="1" fontAlgn="auto" latinLnBrk="0" hangingPunct="1">
              <a:lnSpc>
                <a:spcPct val="100000"/>
              </a:lnSpc>
              <a:spcBef>
                <a:spcPts val="0"/>
              </a:spcBef>
              <a:spcAft>
                <a:spcPts val="900"/>
              </a:spcAft>
              <a:buClr>
                <a:srgbClr val="FF870F"/>
              </a:buClr>
              <a:buSzTx/>
              <a:buFont typeface="Police système Courant"/>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PMA centralisée, la nécessité de territorialiser</a:t>
            </a:r>
          </a:p>
        </p:txBody>
      </p:sp>
    </p:spTree>
    <p:extLst>
      <p:ext uri="{BB962C8B-B14F-4D97-AF65-F5344CB8AC3E}">
        <p14:creationId xmlns:p14="http://schemas.microsoft.com/office/powerpoint/2010/main" val="23237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22F35E-0521-B0AC-AB46-7E4860FACFF5}"/>
              </a:ext>
            </a:extLst>
          </p:cNvPr>
          <p:cNvSpPr>
            <a:spLocks noGrp="1"/>
          </p:cNvSpPr>
          <p:nvPr>
            <p:ph type="title"/>
          </p:nvPr>
        </p:nvSpPr>
        <p:spPr/>
        <p:txBody>
          <a:bodyPr/>
          <a:lstStyle/>
          <a:p>
            <a:r>
              <a:rPr lang="fr-FR" dirty="0"/>
              <a:t>Rappel du cahier des charges des PFM</a:t>
            </a:r>
          </a:p>
        </p:txBody>
      </p:sp>
      <p:sp>
        <p:nvSpPr>
          <p:cNvPr id="4" name="Espace réservé du contenu 3">
            <a:extLst>
              <a:ext uri="{FF2B5EF4-FFF2-40B4-BE49-F238E27FC236}">
                <a16:creationId xmlns:a16="http://schemas.microsoft.com/office/drawing/2014/main" id="{3F4E6A4F-3738-9028-B09A-A6EE545CF4BF}"/>
              </a:ext>
            </a:extLst>
          </p:cNvPr>
          <p:cNvSpPr>
            <a:spLocks noGrp="1"/>
          </p:cNvSpPr>
          <p:nvPr>
            <p:ph sz="quarter" idx="13"/>
          </p:nvPr>
        </p:nvSpPr>
        <p:spPr>
          <a:xfrm>
            <a:off x="657826" y="1485697"/>
            <a:ext cx="6167179" cy="5534228"/>
          </a:xfrm>
        </p:spPr>
        <p:txBody>
          <a:bodyPr>
            <a:normAutofit/>
          </a:bodyPr>
          <a:lstStyle/>
          <a:p>
            <a:pPr marL="288000" indent="-288000">
              <a:lnSpc>
                <a:spcPct val="114000"/>
              </a:lnSpc>
              <a:spcBef>
                <a:spcPts val="600"/>
              </a:spcBef>
              <a:buClr>
                <a:schemeClr val="accent2"/>
              </a:buClr>
              <a:buSzPct val="100000"/>
              <a:buFont typeface="Apple Symbols" panose="02000000000000000000" pitchFamily="2" charset="-79"/>
              <a:buChar char="≫"/>
            </a:pPr>
            <a:r>
              <a:rPr lang="fr-FR" b="1" dirty="0">
                <a:solidFill>
                  <a:srgbClr val="0F7D8C"/>
                </a:solidFill>
                <a:latin typeface="+mn-lt"/>
              </a:rPr>
              <a:t>Les objectifs initiaux visés : </a:t>
            </a:r>
          </a:p>
          <a:p>
            <a:pPr marL="468000" lvl="1" indent="-288000">
              <a:spcAft>
                <a:spcPts val="900"/>
              </a:spcAft>
              <a:buClr>
                <a:srgbClr val="FF870F"/>
              </a:buClr>
              <a:buFont typeface="Apple Symbols" panose="02000000000000000000" pitchFamily="2" charset="-79"/>
              <a:buChar char="⊹"/>
            </a:pPr>
            <a:r>
              <a:rPr lang="fr-FR" sz="1600" dirty="0">
                <a:latin typeface="+mn-lt"/>
              </a:rPr>
              <a:t>Améliorer l’articulation et la cohérence des actions menées autour des métiers, formations et parcours dans le secteur médico-social</a:t>
            </a:r>
          </a:p>
          <a:p>
            <a:pPr marL="468000" lvl="1" indent="-288000">
              <a:spcAft>
                <a:spcPts val="900"/>
              </a:spcAft>
              <a:buClr>
                <a:srgbClr val="FF870F"/>
              </a:buClr>
              <a:buFont typeface="Apple Symbols" panose="02000000000000000000" pitchFamily="2" charset="-79"/>
              <a:buChar char="⊹"/>
            </a:pPr>
            <a:r>
              <a:rPr lang="fr-FR" sz="1600" dirty="0">
                <a:latin typeface="+mn-lt"/>
              </a:rPr>
              <a:t>Favoriser la coordination et construction d’actions :</a:t>
            </a:r>
          </a:p>
          <a:p>
            <a:pPr marL="828000" lvl="2" indent="-288000">
              <a:buClr>
                <a:srgbClr val="FF870F"/>
              </a:buClr>
              <a:buFont typeface="Courier New" panose="02070309020205020404" pitchFamily="49" charset="0"/>
              <a:buChar char="o"/>
            </a:pPr>
            <a:r>
              <a:rPr lang="fr-FR" dirty="0">
                <a:latin typeface="+mn-lt"/>
              </a:rPr>
              <a:t>avec une entrée territoriale et non plus sectorielle, de branche ou par type d’acteurs ;</a:t>
            </a:r>
          </a:p>
          <a:p>
            <a:pPr marL="828000" lvl="2" indent="-288000">
              <a:buClr>
                <a:srgbClr val="FF870F"/>
              </a:buClr>
              <a:buFont typeface="Courier New" panose="02070309020205020404" pitchFamily="49" charset="0"/>
              <a:buChar char="o"/>
            </a:pPr>
            <a:r>
              <a:rPr lang="fr-FR" dirty="0">
                <a:latin typeface="+mn-lt"/>
              </a:rPr>
              <a:t>en coopération avec les acteurs de l’autonomie, de l’emploi, de la formation, de l’insertion afin de piloter le recueil des besoins en ressources humaines du territoire et la construction de réponses qui exploitent les potentialités locales ;</a:t>
            </a:r>
          </a:p>
          <a:p>
            <a:pPr marL="828000" lvl="2" indent="-288000">
              <a:buClr>
                <a:srgbClr val="FF870F"/>
              </a:buClr>
              <a:buFont typeface="Courier New" panose="02070309020205020404" pitchFamily="49" charset="0"/>
              <a:buChar char="o"/>
            </a:pPr>
            <a:r>
              <a:rPr lang="fr-FR" dirty="0">
                <a:latin typeface="+mn-lt"/>
              </a:rPr>
              <a:t>en diversifiant l’offre et les solutions.</a:t>
            </a:r>
          </a:p>
          <a:p>
            <a:pPr marL="0" lvl="2" indent="0" algn="just">
              <a:buNone/>
            </a:pPr>
            <a:endParaRPr lang="fr-FR" dirty="0"/>
          </a:p>
          <a:p>
            <a:pPr marL="288000" indent="-288000">
              <a:lnSpc>
                <a:spcPct val="114000"/>
              </a:lnSpc>
              <a:spcBef>
                <a:spcPts val="600"/>
              </a:spcBef>
              <a:buClr>
                <a:schemeClr val="accent2"/>
              </a:buClr>
              <a:buSzPct val="100000"/>
              <a:buFont typeface="Apple Symbols" panose="02000000000000000000" pitchFamily="2" charset="-79"/>
              <a:buChar char="≫"/>
            </a:pPr>
            <a:r>
              <a:rPr lang="fr-FR" b="1" dirty="0">
                <a:solidFill>
                  <a:srgbClr val="0F7D8C"/>
                </a:solidFill>
                <a:latin typeface="+mn-lt"/>
              </a:rPr>
              <a:t>Les conditions de mise en œuvre </a:t>
            </a:r>
          </a:p>
          <a:p>
            <a:pPr marL="468000" lvl="1" indent="-288000">
              <a:spcAft>
                <a:spcPts val="900"/>
              </a:spcAft>
              <a:buClr>
                <a:srgbClr val="FF870F"/>
              </a:buClr>
              <a:buFont typeface="Apple Symbols" panose="02000000000000000000" pitchFamily="2" charset="-79"/>
              <a:buChar char="⊹"/>
            </a:pPr>
            <a:r>
              <a:rPr lang="fr-FR" sz="1600" dirty="0">
                <a:latin typeface="+mn-lt"/>
              </a:rPr>
              <a:t>Une gouvernance locale du projet reposant sur l’engagement des parties prenantes ;</a:t>
            </a:r>
          </a:p>
          <a:p>
            <a:pPr marL="468000" lvl="1" indent="-288000">
              <a:spcAft>
                <a:spcPts val="900"/>
              </a:spcAft>
              <a:buClr>
                <a:srgbClr val="FF870F"/>
              </a:buClr>
              <a:buFont typeface="Apple Symbols" panose="02000000000000000000" pitchFamily="2" charset="-79"/>
              <a:buChar char="⊹"/>
            </a:pPr>
            <a:r>
              <a:rPr lang="fr-FR" sz="1600" dirty="0">
                <a:latin typeface="+mn-lt"/>
              </a:rPr>
              <a:t>Un cofinancement du projet dont CD obligatoirement.</a:t>
            </a:r>
          </a:p>
          <a:p>
            <a:pPr marL="0" indent="0">
              <a:buNone/>
            </a:pPr>
            <a:endParaRPr lang="fr-FR" b="1" dirty="0"/>
          </a:p>
          <a:p>
            <a:pPr marL="0" indent="0">
              <a:buNone/>
            </a:pPr>
            <a:endParaRPr lang="fr-FR" dirty="0"/>
          </a:p>
        </p:txBody>
      </p:sp>
      <p:graphicFrame>
        <p:nvGraphicFramePr>
          <p:cNvPr id="5" name="Diagramme 4" descr="image contenant une photo de mine de crayons pour illustrer le texte relatif aux 3 missions socles et une image contenant une photo de sablier pour les missions facultatives">
            <a:extLst>
              <a:ext uri="{FF2B5EF4-FFF2-40B4-BE49-F238E27FC236}">
                <a16:creationId xmlns:a16="http://schemas.microsoft.com/office/drawing/2014/main" id="{9F35101F-FE4D-8F22-3564-8B66BC6FE0C7}"/>
              </a:ext>
            </a:extLst>
          </p:cNvPr>
          <p:cNvGraphicFramePr/>
          <p:nvPr>
            <p:extLst>
              <p:ext uri="{D42A27DB-BD31-4B8C-83A1-F6EECF244321}">
                <p14:modId xmlns:p14="http://schemas.microsoft.com/office/powerpoint/2010/main" val="2958534437"/>
              </p:ext>
            </p:extLst>
          </p:nvPr>
        </p:nvGraphicFramePr>
        <p:xfrm>
          <a:off x="7423906" y="1363148"/>
          <a:ext cx="5499444" cy="606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95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a:extLst>
              <a:ext uri="{FF2B5EF4-FFF2-40B4-BE49-F238E27FC236}">
                <a16:creationId xmlns:a16="http://schemas.microsoft.com/office/drawing/2014/main" id="{E52E8227-A75E-F19C-34E1-F4E868320E42}"/>
              </a:ext>
            </a:extLst>
          </p:cNvPr>
          <p:cNvSpPr>
            <a:spLocks noGrp="1"/>
          </p:cNvSpPr>
          <p:nvPr>
            <p:ph type="title"/>
          </p:nvPr>
        </p:nvSpPr>
        <p:spPr>
          <a:xfrm>
            <a:off x="837990" y="180000"/>
            <a:ext cx="11765665" cy="648121"/>
          </a:xfrm>
        </p:spPr>
        <p:txBody>
          <a:bodyPr/>
          <a:lstStyle/>
          <a:p>
            <a:pPr marL="0" indent="0">
              <a:buNone/>
            </a:pPr>
            <a:r>
              <a:rPr lang="fr-FR" sz="2800" dirty="0">
                <a:solidFill>
                  <a:schemeClr val="accent2">
                    <a:lumMod val="50000"/>
                  </a:schemeClr>
                </a:solidFill>
              </a:rPr>
              <a:t>Focus : France Travail, un partenariat opérationnel qui se met en place</a:t>
            </a:r>
            <a:endParaRPr lang="fr-FR" sz="3200" dirty="0">
              <a:solidFill>
                <a:schemeClr val="accent2"/>
              </a:solidFill>
            </a:endParaRPr>
          </a:p>
        </p:txBody>
      </p:sp>
      <p:sp>
        <p:nvSpPr>
          <p:cNvPr id="6" name="Espace réservé du contenu 5">
            <a:extLst>
              <a:ext uri="{FF2B5EF4-FFF2-40B4-BE49-F238E27FC236}">
                <a16:creationId xmlns:a16="http://schemas.microsoft.com/office/drawing/2014/main" id="{97A69909-798F-7F2C-992D-DA8B6C2EA2F4}"/>
              </a:ext>
            </a:extLst>
          </p:cNvPr>
          <p:cNvSpPr>
            <a:spLocks noGrp="1"/>
          </p:cNvSpPr>
          <p:nvPr>
            <p:ph sz="quarter" idx="16"/>
          </p:nvPr>
        </p:nvSpPr>
        <p:spPr>
          <a:xfrm>
            <a:off x="374643" y="1128847"/>
            <a:ext cx="7917585" cy="6430828"/>
          </a:xfrm>
        </p:spPr>
        <p:txBody>
          <a:bodyPr/>
          <a:lstStyle/>
          <a:p>
            <a:r>
              <a:rPr lang="fr-FR" sz="1600" dirty="0"/>
              <a:t>France Travail est présent dans les 2/3 des comités de pilotage (12 sur 19, 5</a:t>
            </a:r>
            <a:r>
              <a:rPr lang="fr-FR" sz="1600" baseline="30000" dirty="0"/>
              <a:t>ème</a:t>
            </a:r>
            <a:r>
              <a:rPr lang="fr-FR" sz="1600" dirty="0"/>
              <a:t> partenaire par la fréquence de présence dans les comités de pilotage)</a:t>
            </a:r>
          </a:p>
          <a:p>
            <a:r>
              <a:rPr lang="fr-FR" sz="1600" dirty="0"/>
              <a:t>Peu de cofinancement direct mais une valorisation des actions menées conjointement</a:t>
            </a:r>
          </a:p>
          <a:p>
            <a:r>
              <a:rPr lang="fr-FR" sz="1600" dirty="0"/>
              <a:t>Un partenariat qui part du terrain</a:t>
            </a:r>
          </a:p>
          <a:p>
            <a:pPr lvl="1"/>
            <a:r>
              <a:rPr lang="fr-FR" sz="1400" dirty="0"/>
              <a:t>Des actions </a:t>
            </a:r>
            <a:r>
              <a:rPr lang="fr-FR" sz="1400" b="1" dirty="0"/>
              <a:t>construites en proximité avec les agences </a:t>
            </a:r>
            <a:r>
              <a:rPr lang="fr-FR" sz="1400" dirty="0"/>
              <a:t>France Travail </a:t>
            </a:r>
          </a:p>
          <a:p>
            <a:r>
              <a:rPr lang="fr-FR" sz="1600" dirty="0"/>
              <a:t>Différentes actions et niveaux de partenariat :</a:t>
            </a:r>
          </a:p>
          <a:p>
            <a:pPr lvl="1" algn="just"/>
            <a:r>
              <a:rPr lang="fr-FR" sz="1400" b="1" dirty="0"/>
              <a:t>Participation aux évènements / forums emploi : </a:t>
            </a:r>
            <a:r>
              <a:rPr lang="fr-FR" sz="1400" dirty="0"/>
              <a:t>participation de la PMA à la Semaine nationale des métiers du soin et de l’accompagnement de France Travail par exemple  </a:t>
            </a:r>
          </a:p>
          <a:p>
            <a:pPr lvl="1" algn="just"/>
            <a:r>
              <a:rPr lang="fr-FR" sz="1400" b="1" dirty="0"/>
              <a:t>Organisation conjointe d’évènements </a:t>
            </a:r>
            <a:r>
              <a:rPr lang="fr-FR" sz="1400" dirty="0"/>
              <a:t>au niveau départemental mais aussi au niveau local (co-construction, par exemple, du Festival des métiers du prendre soin par la PMA 69 avec France Travail)  </a:t>
            </a:r>
          </a:p>
          <a:p>
            <a:pPr lvl="1" algn="just"/>
            <a:r>
              <a:rPr lang="fr-FR" sz="1400" b="1" dirty="0"/>
              <a:t>Sensibilisation / formation des conseillers </a:t>
            </a:r>
            <a:r>
              <a:rPr lang="fr-FR" sz="1400" dirty="0"/>
              <a:t>au secteur et à ses métiers de l’autonomie (contenu des différents métiers, </a:t>
            </a:r>
            <a:r>
              <a:rPr lang="fr-FR" sz="1400" dirty="0" err="1"/>
              <a:t>pré-requis</a:t>
            </a:r>
            <a:r>
              <a:rPr lang="fr-FR" sz="1400" dirty="0"/>
              <a:t>, argumentaire…)</a:t>
            </a:r>
          </a:p>
          <a:p>
            <a:pPr lvl="1" algn="just"/>
            <a:r>
              <a:rPr lang="fr-FR" sz="1400" b="1" dirty="0"/>
              <a:t>Organisation d’informations collectives </a:t>
            </a:r>
            <a:r>
              <a:rPr lang="fr-FR" sz="1400" dirty="0"/>
              <a:t>sur le secteur et ses métiers au sein des agences France Travail (en mobilisant des employeurs, des professionnels du secteur…)</a:t>
            </a:r>
          </a:p>
          <a:p>
            <a:pPr lvl="1" algn="just"/>
            <a:r>
              <a:rPr lang="fr-FR" sz="1400" b="1" u="sng" dirty="0"/>
              <a:t>Tenue de permanences par la PMA </a:t>
            </a:r>
            <a:r>
              <a:rPr lang="fr-FR" sz="1400" dirty="0"/>
              <a:t>dans des agences France Travail : informer les candidats potentiels orientés par le conseiller FT, les accompagner dans leur parcours (PMA 78-92, 14, 20, 29)</a:t>
            </a:r>
          </a:p>
          <a:p>
            <a:pPr algn="just"/>
            <a:r>
              <a:rPr lang="fr-FR" sz="1600" dirty="0"/>
              <a:t>Une implication de la Délégation Territoriale de France Travail </a:t>
            </a:r>
          </a:p>
          <a:p>
            <a:pPr lvl="1" algn="just"/>
            <a:r>
              <a:rPr lang="fr-FR" sz="1400" dirty="0"/>
              <a:t>Exemple : organisation d’une réunion mensuelle avec les responsables d’agence (PMA 78-92)</a:t>
            </a:r>
          </a:p>
          <a:p>
            <a:pPr lvl="1"/>
            <a:endParaRPr lang="fr-FR" sz="1400" dirty="0"/>
          </a:p>
          <a:p>
            <a:pPr lvl="1"/>
            <a:endParaRPr lang="fr-FR" sz="1400" dirty="0"/>
          </a:p>
          <a:p>
            <a:pPr lvl="1"/>
            <a:endParaRPr lang="fr-FR" sz="1400" dirty="0"/>
          </a:p>
        </p:txBody>
      </p:sp>
      <p:sp>
        <p:nvSpPr>
          <p:cNvPr id="19" name="Flèche vers la droite 18">
            <a:extLst>
              <a:ext uri="{FF2B5EF4-FFF2-40B4-BE49-F238E27FC236}">
                <a16:creationId xmlns:a16="http://schemas.microsoft.com/office/drawing/2014/main" id="{19E32D79-BAC4-61DF-190D-B4E580DCE299}"/>
              </a:ext>
              <a:ext uri="{C183D7F6-B498-43B3-948B-1728B52AA6E4}">
                <adec:decorative xmlns:adec="http://schemas.microsoft.com/office/drawing/2017/decorative" val="1"/>
              </a:ext>
            </a:extLst>
          </p:cNvPr>
          <p:cNvSpPr/>
          <p:nvPr/>
        </p:nvSpPr>
        <p:spPr>
          <a:xfrm>
            <a:off x="8448801" y="3608863"/>
            <a:ext cx="350734" cy="42115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663E6B4F-83C2-0346-5FCB-579896175562}"/>
              </a:ext>
            </a:extLst>
          </p:cNvPr>
          <p:cNvSpPr>
            <a:spLocks noGrp="1"/>
          </p:cNvSpPr>
          <p:nvPr>
            <p:ph type="body" sz="quarter" idx="14"/>
          </p:nvPr>
        </p:nvSpPr>
        <p:spPr>
          <a:xfrm>
            <a:off x="9081368" y="1263299"/>
            <a:ext cx="3973176" cy="614669"/>
          </a:xfrm>
        </p:spPr>
        <p:txBody>
          <a:bodyPr/>
          <a:lstStyle/>
          <a:p>
            <a:r>
              <a:rPr lang="fr-FR" sz="1600" dirty="0"/>
              <a:t>Deux atouts essentiels détenus par la PMA pour France Travail</a:t>
            </a:r>
          </a:p>
        </p:txBody>
      </p:sp>
      <p:sp>
        <p:nvSpPr>
          <p:cNvPr id="8" name="Espace réservé du contenu 5">
            <a:extLst>
              <a:ext uri="{FF2B5EF4-FFF2-40B4-BE49-F238E27FC236}">
                <a16:creationId xmlns:a16="http://schemas.microsoft.com/office/drawing/2014/main" id="{FD601E05-1FBA-725E-1E99-7C7418EED4A6}"/>
              </a:ext>
            </a:extLst>
          </p:cNvPr>
          <p:cNvSpPr txBox="1">
            <a:spLocks/>
          </p:cNvSpPr>
          <p:nvPr/>
        </p:nvSpPr>
        <p:spPr>
          <a:xfrm>
            <a:off x="9091955" y="2074517"/>
            <a:ext cx="3973176" cy="2583932"/>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0"/>
            <a:r>
              <a:rPr lang="fr-FR" sz="1600" b="1" dirty="0"/>
              <a:t>Une expertise métier et sectorielle </a:t>
            </a:r>
            <a:r>
              <a:rPr lang="fr-FR" sz="1600" dirty="0"/>
              <a:t>pour mieux orienter les candidats vers un secteur pourvoyeur d’emplois et les accompagner dans leur parcours de formation ;</a:t>
            </a:r>
          </a:p>
          <a:p>
            <a:pPr lvl="0"/>
            <a:r>
              <a:rPr lang="fr-FR" sz="1600" b="1" dirty="0"/>
              <a:t>Le lien avec les employeurs locaux </a:t>
            </a:r>
            <a:r>
              <a:rPr lang="fr-FR" sz="1600" dirty="0"/>
              <a:t>pour aider à l’insertion professionnelle  </a:t>
            </a:r>
          </a:p>
          <a:p>
            <a:pPr lvl="0"/>
            <a:endParaRPr lang="fr-FR" sz="1600" dirty="0"/>
          </a:p>
          <a:p>
            <a:endParaRPr lang="fr-FR" sz="1600" dirty="0"/>
          </a:p>
          <a:p>
            <a:pPr marL="429736" lvl="1" indent="-285750" algn="just">
              <a:spcAft>
                <a:spcPts val="600"/>
              </a:spcAft>
              <a:buFont typeface="Wingdings" pitchFamily="2" charset="2"/>
              <a:buChar char="ü"/>
            </a:pPr>
            <a:endParaRPr lang="fr-FR" sz="1400" dirty="0">
              <a:solidFill>
                <a:schemeClr val="tx1"/>
              </a:solidFill>
              <a:latin typeface="Calibri" panose="020F0502020204030204" pitchFamily="34" charset="0"/>
            </a:endParaRPr>
          </a:p>
        </p:txBody>
      </p:sp>
      <p:sp>
        <p:nvSpPr>
          <p:cNvPr id="5" name="Espace réservé du texte 3">
            <a:extLst>
              <a:ext uri="{FF2B5EF4-FFF2-40B4-BE49-F238E27FC236}">
                <a16:creationId xmlns:a16="http://schemas.microsoft.com/office/drawing/2014/main" id="{93807579-E6C1-4E71-25A8-89594B6C400A}"/>
              </a:ext>
            </a:extLst>
          </p:cNvPr>
          <p:cNvSpPr txBox="1">
            <a:spLocks/>
          </p:cNvSpPr>
          <p:nvPr/>
        </p:nvSpPr>
        <p:spPr>
          <a:xfrm>
            <a:off x="9081368" y="4213434"/>
            <a:ext cx="3678257" cy="614669"/>
          </a:xfrm>
          <a:prstGeom prst="rect">
            <a:avLst/>
          </a:prstGeom>
        </p:spPr>
        <p:txBody>
          <a:bodyPr vert="horz" lIns="0" tIns="0" rIns="0" bIns="0" rtlCol="0">
            <a:noAutofit/>
          </a:bodyPr>
          <a:lstStyle>
            <a:lvl1pPr marL="0" indent="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None/>
              <a:tabLst/>
              <a:defRPr sz="1800" b="1" i="0" kern="1200">
                <a:solidFill>
                  <a:schemeClr val="accent1"/>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dirty="0"/>
              <a:t>Des enjeux d’articulation </a:t>
            </a:r>
          </a:p>
        </p:txBody>
      </p:sp>
      <p:sp>
        <p:nvSpPr>
          <p:cNvPr id="7" name="Espace réservé du contenu 5">
            <a:extLst>
              <a:ext uri="{FF2B5EF4-FFF2-40B4-BE49-F238E27FC236}">
                <a16:creationId xmlns:a16="http://schemas.microsoft.com/office/drawing/2014/main" id="{F810F667-F8FA-063B-B5A3-5872729B2983}"/>
              </a:ext>
            </a:extLst>
          </p:cNvPr>
          <p:cNvSpPr txBox="1">
            <a:spLocks/>
          </p:cNvSpPr>
          <p:nvPr/>
        </p:nvSpPr>
        <p:spPr>
          <a:xfrm>
            <a:off x="9091955" y="4764874"/>
            <a:ext cx="3973176" cy="2413884"/>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0"/>
            <a:r>
              <a:rPr lang="fr-FR" sz="1600" b="1" dirty="0"/>
              <a:t>L’organisation d’évènements </a:t>
            </a:r>
            <a:r>
              <a:rPr lang="fr-FR" sz="1600" dirty="0"/>
              <a:t>à destination des demandeurs d’emploi</a:t>
            </a:r>
          </a:p>
          <a:p>
            <a:pPr lvl="0"/>
            <a:r>
              <a:rPr lang="fr-FR" sz="1600" b="1" dirty="0"/>
              <a:t>La communication sur les métiers : « </a:t>
            </a:r>
            <a:r>
              <a:rPr lang="fr-FR" sz="1600" dirty="0"/>
              <a:t>les métiers de l’humain » qui intègrent également la petite enfance</a:t>
            </a:r>
          </a:p>
          <a:p>
            <a:pPr lvl="0"/>
            <a:r>
              <a:rPr lang="fr-FR" sz="1600" b="1" dirty="0"/>
              <a:t>Le suivi du parcours </a:t>
            </a:r>
            <a:r>
              <a:rPr lang="fr-FR" sz="1600" dirty="0"/>
              <a:t>des personnes accompagnées</a:t>
            </a:r>
          </a:p>
          <a:p>
            <a:pPr lvl="0"/>
            <a:endParaRPr lang="fr-FR" sz="1600" dirty="0"/>
          </a:p>
          <a:p>
            <a:endParaRPr lang="fr-FR" sz="1600" dirty="0"/>
          </a:p>
          <a:p>
            <a:pPr marL="429736" lvl="1" indent="-285750" algn="just">
              <a:spcAft>
                <a:spcPts val="600"/>
              </a:spcAft>
              <a:buFont typeface="Wingdings" pitchFamily="2" charset="2"/>
              <a:buChar char="ü"/>
            </a:pPr>
            <a:endParaRPr lang="fr-FR"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4573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a:extLst>
              <a:ext uri="{FF2B5EF4-FFF2-40B4-BE49-F238E27FC236}">
                <a16:creationId xmlns:a16="http://schemas.microsoft.com/office/drawing/2014/main" id="{E52E8227-A75E-F19C-34E1-F4E868320E42}"/>
              </a:ext>
            </a:extLst>
          </p:cNvPr>
          <p:cNvSpPr>
            <a:spLocks noGrp="1"/>
          </p:cNvSpPr>
          <p:nvPr>
            <p:ph type="title"/>
          </p:nvPr>
        </p:nvSpPr>
        <p:spPr>
          <a:xfrm>
            <a:off x="837990" y="180000"/>
            <a:ext cx="11765665" cy="648121"/>
          </a:xfrm>
        </p:spPr>
        <p:txBody>
          <a:bodyPr/>
          <a:lstStyle/>
          <a:p>
            <a:pPr marL="0" indent="0">
              <a:buNone/>
            </a:pPr>
            <a:r>
              <a:rPr lang="fr-FR" sz="2800" dirty="0">
                <a:solidFill>
                  <a:schemeClr val="accent2">
                    <a:lumMod val="50000"/>
                  </a:schemeClr>
                </a:solidFill>
              </a:rPr>
              <a:t>Focus : la Région, un partenariat à opérationnaliser</a:t>
            </a:r>
            <a:endParaRPr lang="fr-FR" sz="3200" dirty="0">
              <a:solidFill>
                <a:schemeClr val="accent2"/>
              </a:solidFill>
            </a:endParaRPr>
          </a:p>
        </p:txBody>
      </p:sp>
      <p:sp>
        <p:nvSpPr>
          <p:cNvPr id="6" name="Espace réservé du contenu 5">
            <a:extLst>
              <a:ext uri="{FF2B5EF4-FFF2-40B4-BE49-F238E27FC236}">
                <a16:creationId xmlns:a16="http://schemas.microsoft.com/office/drawing/2014/main" id="{97A69909-798F-7F2C-992D-DA8B6C2EA2F4}"/>
              </a:ext>
            </a:extLst>
          </p:cNvPr>
          <p:cNvSpPr>
            <a:spLocks noGrp="1"/>
          </p:cNvSpPr>
          <p:nvPr>
            <p:ph sz="quarter" idx="16"/>
          </p:nvPr>
        </p:nvSpPr>
        <p:spPr>
          <a:xfrm>
            <a:off x="669561" y="1177447"/>
            <a:ext cx="11518263" cy="6382228"/>
          </a:xfrm>
        </p:spPr>
        <p:txBody>
          <a:bodyPr/>
          <a:lstStyle/>
          <a:p>
            <a:r>
              <a:rPr lang="fr-FR" sz="1600" dirty="0"/>
              <a:t>La Région est présente dans 14 des 19 comités de pilotage des PMA (3</a:t>
            </a:r>
            <a:r>
              <a:rPr lang="fr-FR" sz="1600" baseline="30000" dirty="0"/>
              <a:t>ème</a:t>
            </a:r>
            <a:r>
              <a:rPr lang="fr-FR" sz="1600" dirty="0"/>
              <a:t> partenaire par la fréquence de présence dans les comités de pilotage)</a:t>
            </a:r>
          </a:p>
          <a:p>
            <a:r>
              <a:rPr lang="fr-FR" sz="1600" dirty="0"/>
              <a:t>Un partenariat encore peu développé et </a:t>
            </a:r>
            <a:r>
              <a:rPr lang="fr-FR" sz="1600" b="1" dirty="0"/>
              <a:t>qui se concentre sur l’axe de la formation </a:t>
            </a:r>
            <a:r>
              <a:rPr lang="fr-FR" sz="1600" dirty="0"/>
              <a:t>et non sur </a:t>
            </a:r>
            <a:r>
              <a:rPr lang="fr-FR" sz="1600" b="1" dirty="0"/>
              <a:t>l’orientation et l’attractivité des métiers</a:t>
            </a:r>
          </a:p>
          <a:p>
            <a:pPr lvl="1"/>
            <a:r>
              <a:rPr lang="fr-FR" sz="1400" dirty="0">
                <a:solidFill>
                  <a:srgbClr val="000000"/>
                </a:solidFill>
                <a:effectLst/>
                <a:latin typeface="Calibri" panose="020F0502020204030204" pitchFamily="34" charset="0"/>
                <a:ea typeface="Times New Roman" panose="02020603050405020304" pitchFamily="18" charset="0"/>
              </a:rPr>
              <a:t>les 3 seules plateformes co-financées par la Région sont la PMA 54-55, portée par un acteur de la formation, le Campus des Métiers et Qualification, la PMA 29 avec des attentes formulées sur les formations </a:t>
            </a:r>
            <a:r>
              <a:rPr lang="fr-FR" sz="1400" dirty="0">
                <a:solidFill>
                  <a:srgbClr val="000000"/>
                </a:solidFill>
                <a:latin typeface="Calibri" panose="020F0502020204030204" pitchFamily="34" charset="0"/>
              </a:rPr>
              <a:t>certifiantes, et la PMA 89 via une valorisation des actions de formation déployées.</a:t>
            </a:r>
          </a:p>
          <a:p>
            <a:r>
              <a:rPr lang="fr-FR" sz="1600" b="1" dirty="0"/>
              <a:t>Une échelle d’action différente</a:t>
            </a:r>
            <a:r>
              <a:rPr lang="fr-FR" sz="1600" dirty="0"/>
              <a:t>, la Région, qui complexifie l’opérationnalisation du partenariat</a:t>
            </a:r>
          </a:p>
          <a:p>
            <a:endParaRPr lang="fr-FR" sz="1200" dirty="0"/>
          </a:p>
          <a:p>
            <a:endParaRPr lang="fr-FR" sz="1600" dirty="0"/>
          </a:p>
          <a:p>
            <a:pPr lvl="1"/>
            <a:endParaRPr lang="fr-FR" sz="1400" dirty="0"/>
          </a:p>
          <a:p>
            <a:pPr lvl="1"/>
            <a:endParaRPr lang="fr-FR" sz="1400" dirty="0"/>
          </a:p>
          <a:p>
            <a:pPr lvl="1"/>
            <a:endParaRPr lang="fr-FR" sz="1400" dirty="0"/>
          </a:p>
        </p:txBody>
      </p:sp>
      <p:sp>
        <p:nvSpPr>
          <p:cNvPr id="12" name="Espace réservé du texte 3">
            <a:extLst>
              <a:ext uri="{FF2B5EF4-FFF2-40B4-BE49-F238E27FC236}">
                <a16:creationId xmlns:a16="http://schemas.microsoft.com/office/drawing/2014/main" id="{7073AE51-662C-5D4D-B4CF-C8540AE3C4CF}"/>
              </a:ext>
            </a:extLst>
          </p:cNvPr>
          <p:cNvSpPr>
            <a:spLocks noGrp="1"/>
          </p:cNvSpPr>
          <p:nvPr>
            <p:ph type="body" sz="quarter" idx="14"/>
          </p:nvPr>
        </p:nvSpPr>
        <p:spPr>
          <a:xfrm>
            <a:off x="669560" y="3412472"/>
            <a:ext cx="11874391" cy="564128"/>
          </a:xfrm>
        </p:spPr>
        <p:txBody>
          <a:bodyPr/>
          <a:lstStyle/>
          <a:p>
            <a:r>
              <a:rPr lang="fr-FR" sz="1600" dirty="0"/>
              <a:t>Des axes porteurs de valeur ajoutée pour la Région</a:t>
            </a:r>
          </a:p>
        </p:txBody>
      </p:sp>
      <p:sp>
        <p:nvSpPr>
          <p:cNvPr id="7" name="Espace réservé du contenu 5">
            <a:extLst>
              <a:ext uri="{FF2B5EF4-FFF2-40B4-BE49-F238E27FC236}">
                <a16:creationId xmlns:a16="http://schemas.microsoft.com/office/drawing/2014/main" id="{F810F667-F8FA-063B-B5A3-5872729B2983}"/>
              </a:ext>
            </a:extLst>
          </p:cNvPr>
          <p:cNvSpPr txBox="1">
            <a:spLocks/>
          </p:cNvSpPr>
          <p:nvPr/>
        </p:nvSpPr>
        <p:spPr>
          <a:xfrm>
            <a:off x="605381" y="3952347"/>
            <a:ext cx="11998274" cy="2917818"/>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0"/>
            <a:r>
              <a:rPr lang="fr-FR" sz="1600" b="1" dirty="0"/>
              <a:t>La communication et l’orientation vers ces métiers</a:t>
            </a:r>
            <a:r>
              <a:rPr lang="fr-FR" sz="1600" dirty="0"/>
              <a:t>. Associer la plateforme aux évènements de la Région ou inversement faire participer la Région à des évènements portés par la plateforme lui permet de bénéficier de l’expertise de cette dernière sur les métiers de l’autonomie pour favoriser l’orientation vers ce secteur pourvoyeur d’emplois. </a:t>
            </a:r>
          </a:p>
          <a:p>
            <a:pPr lvl="1"/>
            <a:r>
              <a:rPr lang="fr-FR" sz="1400" dirty="0"/>
              <a:t>Exemples : participation des PMA14 et PMA61 aux Comités d’Animation Territoriale Emploi Formation (CATEF) de la Région Normandie (en copilotage avec l’Etat), la participation de la PMA31 aux salons Travail Avenir Formation (TAF) de la Région Occitanie en sont des exemples.</a:t>
            </a:r>
          </a:p>
          <a:p>
            <a:pPr lvl="0"/>
            <a:r>
              <a:rPr lang="fr-FR" sz="1600" b="1" dirty="0"/>
              <a:t>L’amélioration du taux de remplissage des formations sanitaires et sociales </a:t>
            </a:r>
            <a:r>
              <a:rPr lang="fr-FR" sz="1600" dirty="0"/>
              <a:t>financées par la Région et qui peinent aujourd’hui à recruter. </a:t>
            </a:r>
          </a:p>
          <a:p>
            <a:pPr lvl="0"/>
            <a:r>
              <a:rPr lang="fr-FR" sz="1600" b="1" dirty="0"/>
              <a:t>Le soutien à des projets ciblés </a:t>
            </a:r>
            <a:r>
              <a:rPr lang="fr-FR" sz="1600" dirty="0"/>
              <a:t>qui répondent aux missions de la Région (un projet </a:t>
            </a:r>
            <a:r>
              <a:rPr lang="fr-FR" sz="1600" dirty="0" err="1"/>
              <a:t>Afest</a:t>
            </a:r>
            <a:r>
              <a:rPr lang="fr-FR" sz="1600" dirty="0"/>
              <a:t> par exemple co-financé avec la PA 78-92). </a:t>
            </a:r>
          </a:p>
          <a:p>
            <a:pPr lvl="0"/>
            <a:endParaRPr lang="fr-FR" sz="1600" dirty="0"/>
          </a:p>
          <a:p>
            <a:endParaRPr lang="fr-FR" sz="1600" dirty="0"/>
          </a:p>
          <a:p>
            <a:pPr marL="429736" lvl="1" indent="-285750" algn="just">
              <a:spcAft>
                <a:spcPts val="600"/>
              </a:spcAft>
              <a:buFont typeface="Wingdings" pitchFamily="2" charset="2"/>
              <a:buChar char="ü"/>
            </a:pPr>
            <a:endParaRPr lang="fr-FR"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97978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a:extLst>
              <a:ext uri="{FF2B5EF4-FFF2-40B4-BE49-F238E27FC236}">
                <a16:creationId xmlns:a16="http://schemas.microsoft.com/office/drawing/2014/main" id="{E52E8227-A75E-F19C-34E1-F4E868320E42}"/>
              </a:ext>
            </a:extLst>
          </p:cNvPr>
          <p:cNvSpPr>
            <a:spLocks noGrp="1"/>
          </p:cNvSpPr>
          <p:nvPr>
            <p:ph type="title"/>
          </p:nvPr>
        </p:nvSpPr>
        <p:spPr>
          <a:xfrm>
            <a:off x="837990" y="180000"/>
            <a:ext cx="11765665" cy="648121"/>
          </a:xfrm>
        </p:spPr>
        <p:txBody>
          <a:bodyPr/>
          <a:lstStyle/>
          <a:p>
            <a:pPr marL="0" indent="0">
              <a:buNone/>
            </a:pPr>
            <a:r>
              <a:rPr lang="fr-FR" sz="2800" dirty="0">
                <a:solidFill>
                  <a:schemeClr val="accent2">
                    <a:lumMod val="50000"/>
                  </a:schemeClr>
                </a:solidFill>
              </a:rPr>
              <a:t>Focus : les </a:t>
            </a:r>
            <a:r>
              <a:rPr lang="fr-FR" sz="2800" dirty="0" err="1">
                <a:solidFill>
                  <a:schemeClr val="accent2">
                    <a:lumMod val="50000"/>
                  </a:schemeClr>
                </a:solidFill>
              </a:rPr>
              <a:t>Ddets</a:t>
            </a:r>
            <a:r>
              <a:rPr lang="fr-FR" sz="2800" dirty="0">
                <a:solidFill>
                  <a:schemeClr val="accent2">
                    <a:lumMod val="50000"/>
                  </a:schemeClr>
                </a:solidFill>
              </a:rPr>
              <a:t> / Dreets, un appui pour la mise en œuvre des dispositifs</a:t>
            </a:r>
            <a:endParaRPr lang="fr-FR" sz="3200" dirty="0">
              <a:solidFill>
                <a:schemeClr val="accent2"/>
              </a:solidFill>
            </a:endParaRPr>
          </a:p>
        </p:txBody>
      </p:sp>
      <p:sp>
        <p:nvSpPr>
          <p:cNvPr id="6" name="Espace réservé du contenu 5">
            <a:extLst>
              <a:ext uri="{FF2B5EF4-FFF2-40B4-BE49-F238E27FC236}">
                <a16:creationId xmlns:a16="http://schemas.microsoft.com/office/drawing/2014/main" id="{97A69909-798F-7F2C-992D-DA8B6C2EA2F4}"/>
              </a:ext>
            </a:extLst>
          </p:cNvPr>
          <p:cNvSpPr>
            <a:spLocks noGrp="1"/>
          </p:cNvSpPr>
          <p:nvPr>
            <p:ph sz="quarter" idx="16"/>
          </p:nvPr>
        </p:nvSpPr>
        <p:spPr>
          <a:xfrm>
            <a:off x="669561" y="1177447"/>
            <a:ext cx="11518263" cy="1515649"/>
          </a:xfrm>
        </p:spPr>
        <p:txBody>
          <a:bodyPr/>
          <a:lstStyle/>
          <a:p>
            <a:r>
              <a:rPr lang="fr-FR" sz="1600" dirty="0"/>
              <a:t>Les </a:t>
            </a:r>
            <a:r>
              <a:rPr lang="fr-FR" sz="1600" dirty="0" err="1"/>
              <a:t>Ddets</a:t>
            </a:r>
            <a:r>
              <a:rPr lang="fr-FR" sz="1600" dirty="0"/>
              <a:t> / Dreets sont présentes dans 13 des 19 comités de pilotage des PMA (4</a:t>
            </a:r>
            <a:r>
              <a:rPr lang="fr-FR" sz="1600" baseline="30000" dirty="0"/>
              <a:t>ème</a:t>
            </a:r>
            <a:r>
              <a:rPr lang="fr-FR" sz="1600" dirty="0"/>
              <a:t> partenaire par la fréquence de présence dans les comités de pilotage)</a:t>
            </a:r>
          </a:p>
          <a:p>
            <a:r>
              <a:rPr lang="fr-FR" sz="1600" dirty="0">
                <a:effectLst/>
                <a:latin typeface="Calibri" panose="020F0502020204030204" pitchFamily="34" charset="0"/>
                <a:ea typeface="Times New Roman" panose="02020603050405020304" pitchFamily="18" charset="0"/>
              </a:rPr>
              <a:t>Un </a:t>
            </a:r>
            <a:r>
              <a:rPr lang="fr-FR" sz="1600" dirty="0" err="1">
                <a:effectLst/>
                <a:latin typeface="Calibri" panose="020F0502020204030204" pitchFamily="34" charset="0"/>
                <a:ea typeface="Times New Roman" panose="02020603050405020304" pitchFamily="18" charset="0"/>
              </a:rPr>
              <a:t>co-financeur</a:t>
            </a:r>
            <a:r>
              <a:rPr lang="fr-FR" sz="1600" dirty="0">
                <a:effectLst/>
                <a:latin typeface="Calibri" panose="020F0502020204030204" pitchFamily="34" charset="0"/>
                <a:ea typeface="Times New Roman" panose="02020603050405020304" pitchFamily="18" charset="0"/>
              </a:rPr>
              <a:t> de 6 PMA en 2022 et 4 PMA en 2023, les financements </a:t>
            </a:r>
            <a:r>
              <a:rPr lang="fr-FR" sz="1600" dirty="0" err="1">
                <a:effectLst/>
                <a:latin typeface="Calibri" panose="020F0502020204030204" pitchFamily="34" charset="0"/>
                <a:ea typeface="Times New Roman" panose="02020603050405020304" pitchFamily="18" charset="0"/>
              </a:rPr>
              <a:t>Ddets</a:t>
            </a:r>
            <a:r>
              <a:rPr lang="fr-FR" sz="1600" dirty="0">
                <a:effectLst/>
                <a:latin typeface="Calibri" panose="020F0502020204030204" pitchFamily="34" charset="0"/>
                <a:ea typeface="Times New Roman" panose="02020603050405020304" pitchFamily="18" charset="0"/>
              </a:rPr>
              <a:t> / Dreets représentent 3% du total des recettes 2022-2023 des PMA </a:t>
            </a:r>
            <a:endParaRPr lang="fr-FR" sz="1800" dirty="0">
              <a:effectLst/>
              <a:latin typeface="Calibri" panose="020F0502020204030204" pitchFamily="34" charset="0"/>
              <a:ea typeface="Times New Roman" panose="02020603050405020304" pitchFamily="18" charset="0"/>
            </a:endParaRPr>
          </a:p>
          <a:p>
            <a:endParaRPr lang="fr-FR" sz="1600" dirty="0"/>
          </a:p>
          <a:p>
            <a:endParaRPr lang="fr-FR" sz="1600" dirty="0"/>
          </a:p>
          <a:p>
            <a:endParaRPr lang="fr-FR" sz="1600" dirty="0"/>
          </a:p>
          <a:p>
            <a:endParaRPr lang="fr-FR" sz="1600" dirty="0"/>
          </a:p>
          <a:p>
            <a:endParaRPr lang="fr-FR" sz="1600" dirty="0"/>
          </a:p>
          <a:p>
            <a:endParaRPr lang="fr-FR" sz="1200" dirty="0"/>
          </a:p>
          <a:p>
            <a:endParaRPr lang="fr-FR" sz="1600" dirty="0"/>
          </a:p>
          <a:p>
            <a:pPr lvl="1"/>
            <a:endParaRPr lang="fr-FR" sz="1400" dirty="0"/>
          </a:p>
          <a:p>
            <a:pPr lvl="1"/>
            <a:endParaRPr lang="fr-FR" sz="1400" dirty="0"/>
          </a:p>
          <a:p>
            <a:pPr lvl="1"/>
            <a:endParaRPr lang="fr-FR" sz="1400" dirty="0"/>
          </a:p>
        </p:txBody>
      </p:sp>
      <p:sp>
        <p:nvSpPr>
          <p:cNvPr id="5" name="Espace réservé du texte 3">
            <a:extLst>
              <a:ext uri="{FF2B5EF4-FFF2-40B4-BE49-F238E27FC236}">
                <a16:creationId xmlns:a16="http://schemas.microsoft.com/office/drawing/2014/main" id="{7815FA3D-33E6-498F-841A-999E491F7ED9}"/>
              </a:ext>
            </a:extLst>
          </p:cNvPr>
          <p:cNvSpPr>
            <a:spLocks noGrp="1"/>
          </p:cNvSpPr>
          <p:nvPr>
            <p:ph type="body" sz="quarter" idx="14"/>
          </p:nvPr>
        </p:nvSpPr>
        <p:spPr>
          <a:xfrm>
            <a:off x="659925" y="2891639"/>
            <a:ext cx="11874391" cy="564128"/>
          </a:xfrm>
        </p:spPr>
        <p:txBody>
          <a:bodyPr/>
          <a:lstStyle/>
          <a:p>
            <a:r>
              <a:rPr lang="fr-FR" sz="1600" dirty="0"/>
              <a:t>En lien avec les missions des </a:t>
            </a:r>
            <a:r>
              <a:rPr lang="fr-FR" sz="1600" dirty="0" err="1"/>
              <a:t>Ddets</a:t>
            </a:r>
            <a:r>
              <a:rPr lang="fr-FR" sz="1600" dirty="0"/>
              <a:t> / Dreets, un appui qui peut être mobilisé à plusieurs niveaux</a:t>
            </a:r>
          </a:p>
        </p:txBody>
      </p:sp>
      <p:sp>
        <p:nvSpPr>
          <p:cNvPr id="8" name="Espace réservé du contenu 5">
            <a:extLst>
              <a:ext uri="{FF2B5EF4-FFF2-40B4-BE49-F238E27FC236}">
                <a16:creationId xmlns:a16="http://schemas.microsoft.com/office/drawing/2014/main" id="{AFB1E934-81A6-F271-1768-237C43BE8E02}"/>
              </a:ext>
            </a:extLst>
          </p:cNvPr>
          <p:cNvSpPr txBox="1">
            <a:spLocks/>
          </p:cNvSpPr>
          <p:nvPr/>
        </p:nvSpPr>
        <p:spPr>
          <a:xfrm>
            <a:off x="669562" y="3455767"/>
            <a:ext cx="11686692" cy="2993720"/>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dirty="0">
                <a:latin typeface="Calibri" panose="020F0502020204030204" pitchFamily="34" charset="0"/>
                <a:ea typeface="Times New Roman" panose="02020603050405020304" pitchFamily="18" charset="0"/>
              </a:rPr>
              <a:t>La coordination entre les acteurs économiques, de l’emploi et de l’insertion </a:t>
            </a:r>
          </a:p>
          <a:p>
            <a:r>
              <a:rPr lang="fr-FR" sz="1600" dirty="0">
                <a:latin typeface="Calibri" panose="020F0502020204030204" pitchFamily="34" charset="0"/>
                <a:ea typeface="Times New Roman" panose="02020603050405020304" pitchFamily="18" charset="0"/>
              </a:rPr>
              <a:t>L’accompagnement des entreprises, l’accompagnement des dirigeants (RH, QCVT), la professionnalisation des salariés</a:t>
            </a:r>
          </a:p>
          <a:p>
            <a:pPr lvl="1"/>
            <a:r>
              <a:rPr lang="fr-FR" sz="1400" dirty="0">
                <a:latin typeface="Calibri" panose="020F0502020204030204" pitchFamily="34" charset="0"/>
                <a:ea typeface="Times New Roman" panose="02020603050405020304" pitchFamily="18" charset="0"/>
              </a:rPr>
              <a:t>Exemples : des PMA organisent des groupes de travail, des formations à destination des employeurs et des salariés sur la QVCT</a:t>
            </a:r>
          </a:p>
          <a:p>
            <a:r>
              <a:rPr lang="fr-FR" sz="1600" dirty="0">
                <a:latin typeface="Calibri" panose="020F0502020204030204" pitchFamily="34" charset="0"/>
                <a:ea typeface="Times New Roman" panose="02020603050405020304" pitchFamily="18" charset="0"/>
              </a:rPr>
              <a:t>La construction de parcours vers l’emploi des personnes en insertion</a:t>
            </a:r>
          </a:p>
          <a:p>
            <a:pPr lvl="1"/>
            <a:r>
              <a:rPr lang="fr-FR" sz="1400" dirty="0">
                <a:latin typeface="Calibri" panose="020F0502020204030204" pitchFamily="34" charset="0"/>
                <a:ea typeface="Times New Roman" panose="02020603050405020304" pitchFamily="18" charset="0"/>
              </a:rPr>
              <a:t>Exemples : les PMA peuvent coordonner la création d’un </a:t>
            </a:r>
            <a:r>
              <a:rPr lang="fr-FR" sz="1400" dirty="0" err="1">
                <a:latin typeface="Calibri" panose="020F0502020204030204" pitchFamily="34" charset="0"/>
                <a:ea typeface="Times New Roman" panose="02020603050405020304" pitchFamily="18" charset="0"/>
              </a:rPr>
              <a:t>Geiq</a:t>
            </a:r>
            <a:r>
              <a:rPr lang="fr-FR" sz="1400" dirty="0">
                <a:latin typeface="Calibri" panose="020F0502020204030204" pitchFamily="34" charset="0"/>
                <a:ea typeface="Times New Roman" panose="02020603050405020304" pitchFamily="18" charset="0"/>
              </a:rPr>
              <a:t>, sur lequel la </a:t>
            </a:r>
            <a:r>
              <a:rPr lang="fr-FR" sz="1400" dirty="0" err="1">
                <a:latin typeface="Calibri" panose="020F0502020204030204" pitchFamily="34" charset="0"/>
                <a:ea typeface="Times New Roman" panose="02020603050405020304" pitchFamily="18" charset="0"/>
              </a:rPr>
              <a:t>Ddets</a:t>
            </a:r>
            <a:r>
              <a:rPr lang="fr-FR" sz="1400" dirty="0">
                <a:latin typeface="Calibri" panose="020F0502020204030204" pitchFamily="34" charset="0"/>
                <a:ea typeface="Times New Roman" panose="02020603050405020304" pitchFamily="18" charset="0"/>
              </a:rPr>
              <a:t> intervient comme </a:t>
            </a:r>
            <a:r>
              <a:rPr lang="fr-FR" sz="1400" dirty="0" err="1">
                <a:latin typeface="Calibri" panose="020F0502020204030204" pitchFamily="34" charset="0"/>
                <a:ea typeface="Times New Roman" panose="02020603050405020304" pitchFamily="18" charset="0"/>
              </a:rPr>
              <a:t>co-financeur</a:t>
            </a:r>
            <a:r>
              <a:rPr lang="fr-FR" sz="1400" dirty="0">
                <a:latin typeface="Calibri" panose="020F0502020204030204" pitchFamily="34" charset="0"/>
                <a:ea typeface="Times New Roman" panose="02020603050405020304" pitchFamily="18" charset="0"/>
              </a:rPr>
              <a:t>, elles peuvent communiquer et promouvoir les dispositifs tels que les PEC, les contrats aidés…</a:t>
            </a:r>
          </a:p>
          <a:p>
            <a:r>
              <a:rPr lang="fr-FR" sz="1600" dirty="0">
                <a:latin typeface="Calibri" panose="020F0502020204030204" pitchFamily="34" charset="0"/>
                <a:ea typeface="Times New Roman" panose="02020603050405020304" pitchFamily="18" charset="0"/>
              </a:rPr>
              <a:t>La </a:t>
            </a:r>
            <a:r>
              <a:rPr lang="fr-FR" sz="1600" dirty="0" err="1">
                <a:latin typeface="Calibri" panose="020F0502020204030204" pitchFamily="34" charset="0"/>
                <a:ea typeface="Times New Roman" panose="02020603050405020304" pitchFamily="18" charset="0"/>
              </a:rPr>
              <a:t>Drieets</a:t>
            </a:r>
            <a:r>
              <a:rPr lang="fr-FR" sz="1600" dirty="0">
                <a:latin typeface="Calibri" panose="020F0502020204030204" pitchFamily="34" charset="0"/>
                <a:ea typeface="Times New Roman" panose="02020603050405020304" pitchFamily="18" charset="0"/>
              </a:rPr>
              <a:t> Ile de France anime un réseau des plateformes des services à la personne (qui intègre les plateformes dorénavant labellisées </a:t>
            </a:r>
            <a:r>
              <a:rPr lang="fr-FR" sz="1600" dirty="0" err="1">
                <a:latin typeface="Calibri" panose="020F0502020204030204" pitchFamily="34" charset="0"/>
                <a:ea typeface="Times New Roman" panose="02020603050405020304" pitchFamily="18" charset="0"/>
              </a:rPr>
              <a:t>Cnsa</a:t>
            </a:r>
            <a:r>
              <a:rPr lang="fr-FR" sz="1600" dirty="0">
                <a:latin typeface="Calibri" panose="020F0502020204030204" pitchFamily="34" charset="0"/>
                <a:ea typeface="Times New Roman" panose="02020603050405020304" pitchFamily="18" charset="0"/>
              </a:rPr>
              <a:t>). </a:t>
            </a:r>
          </a:p>
          <a:p>
            <a:endParaRPr lang="fr-FR" sz="1600" dirty="0"/>
          </a:p>
          <a:p>
            <a:endParaRPr lang="fr-FR" sz="1600" dirty="0"/>
          </a:p>
          <a:p>
            <a:endParaRPr lang="fr-FR" sz="1600" dirty="0"/>
          </a:p>
          <a:p>
            <a:endParaRPr lang="fr-FR" sz="1600" dirty="0"/>
          </a:p>
          <a:p>
            <a:endParaRPr lang="fr-FR" sz="1600" dirty="0"/>
          </a:p>
          <a:p>
            <a:endParaRPr lang="fr-FR" sz="1200" dirty="0"/>
          </a:p>
          <a:p>
            <a:endParaRPr lang="fr-FR" sz="1600" dirty="0"/>
          </a:p>
          <a:p>
            <a:pPr lvl="1"/>
            <a:endParaRPr lang="fr-FR" sz="1400" dirty="0"/>
          </a:p>
          <a:p>
            <a:pPr lvl="1"/>
            <a:endParaRPr lang="fr-FR" sz="1400" dirty="0"/>
          </a:p>
          <a:p>
            <a:pPr lvl="1"/>
            <a:endParaRPr lang="fr-FR" sz="1400" dirty="0"/>
          </a:p>
        </p:txBody>
      </p:sp>
    </p:spTree>
    <p:extLst>
      <p:ext uri="{BB962C8B-B14F-4D97-AF65-F5344CB8AC3E}">
        <p14:creationId xmlns:p14="http://schemas.microsoft.com/office/powerpoint/2010/main" val="187976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69721C9E-3D8D-2039-187A-E94A8FB94B1E}"/>
              </a:ext>
            </a:extLst>
          </p:cNvPr>
          <p:cNvSpPr>
            <a:spLocks noGrp="1"/>
          </p:cNvSpPr>
          <p:nvPr>
            <p:ph type="subTitle" idx="2"/>
          </p:nvPr>
        </p:nvSpPr>
        <p:spPr/>
        <p:txBody>
          <a:bodyPr/>
          <a:lstStyle/>
          <a:p>
            <a:r>
              <a:rPr lang="fr-FR" dirty="0">
                <a:solidFill>
                  <a:schemeClr val="accent5"/>
                </a:solidFill>
              </a:rPr>
              <a:t>4</a:t>
            </a:r>
          </a:p>
        </p:txBody>
      </p:sp>
      <p:sp>
        <p:nvSpPr>
          <p:cNvPr id="8" name="Titre 7">
            <a:extLst>
              <a:ext uri="{FF2B5EF4-FFF2-40B4-BE49-F238E27FC236}">
                <a16:creationId xmlns:a16="http://schemas.microsoft.com/office/drawing/2014/main" id="{C706ED7E-6592-3115-4031-D1C8D62A925F}"/>
              </a:ext>
            </a:extLst>
          </p:cNvPr>
          <p:cNvSpPr txBox="1">
            <a:spLocks noGrp="1"/>
          </p:cNvSpPr>
          <p:nvPr>
            <p:ph type="title" idx="4294967295"/>
          </p:nvPr>
        </p:nvSpPr>
        <p:spPr>
          <a:xfrm>
            <a:off x="4109274" y="1531683"/>
            <a:ext cx="5221224" cy="43704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140" normalizeH="0" baseline="0" noProof="0" dirty="0">
                <a:ln>
                  <a:noFill/>
                </a:ln>
                <a:solidFill>
                  <a:srgbClr val="FFFFFF"/>
                </a:solidFill>
                <a:effectLst/>
                <a:uLnTx/>
                <a:uFillTx/>
                <a:latin typeface="Bebas Neue" panose="020B0606020202050201" pitchFamily="34" charset="0"/>
                <a:ea typeface="+mj-ea"/>
                <a:cs typeface="+mj-cs"/>
              </a:rPr>
              <a:t>Conditions de mise à l’échelle des plateformes : </a:t>
            </a:r>
            <a:r>
              <a:rPr kumimoji="0" lang="fr-FR" sz="4000" b="0" i="0" u="none" strike="noStrike" kern="1200" cap="none" spc="140" normalizeH="0" baseline="0" noProof="0" dirty="0">
                <a:ln>
                  <a:noFill/>
                </a:ln>
                <a:solidFill>
                  <a:schemeClr val="accent5"/>
                </a:solidFill>
                <a:effectLst/>
                <a:uLnTx/>
                <a:uFillTx/>
                <a:latin typeface="Bebas Neue" panose="020B0606020202050201" pitchFamily="34" charset="0"/>
                <a:ea typeface="+mj-ea"/>
                <a:cs typeface="+mj-cs"/>
              </a:rPr>
              <a:t>positionnement ; périmètre et gouvernance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392698374" descr="L’image représente une carte géographique vue de près, avec des lignes et des quadrillages indiquant des rues ou des limites territoriales. Au premier plan, une main est en train de placer une punaise sur la carte, marquant un emplacement précis. En arrière-plan, on distingue d’autres punaises déjà positionnées, ce qui suggère que plusieurs lieux ou points d’intérêt sont identifiés sur cette carte.">
            <a:extLst>
              <a:ext uri="{FF2B5EF4-FFF2-40B4-BE49-F238E27FC236}">
                <a16:creationId xmlns:a16="http://schemas.microsoft.com/office/drawing/2014/main" id="{C344F784-A960-E550-B9F5-42CE6E7E4435}"/>
              </a:ext>
            </a:extLst>
          </p:cNvPr>
          <p:cNvPicPr>
            <a:picLocks noChangeAspect="1"/>
          </p:cNvPicPr>
          <p:nvPr/>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rcRect l="16673" r="16673"/>
          <a:stretch/>
        </p:blipFill>
        <p:spPr bwMode="auto">
          <a:xfrm>
            <a:off x="3651556" y="709670"/>
            <a:ext cx="6136661" cy="6136661"/>
          </a:xfrm>
          <a:prstGeom prst="ellipse">
            <a:avLst/>
          </a:prstGeom>
          <a:noFill/>
        </p:spPr>
      </p:pic>
    </p:spTree>
    <p:extLst>
      <p:ext uri="{BB962C8B-B14F-4D97-AF65-F5344CB8AC3E}">
        <p14:creationId xmlns:p14="http://schemas.microsoft.com/office/powerpoint/2010/main" val="414713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41482D-928D-4832-5DE2-4053AC5BB8B2}"/>
              </a:ext>
            </a:extLst>
          </p:cNvPr>
          <p:cNvSpPr>
            <a:spLocks noGrp="1"/>
          </p:cNvSpPr>
          <p:nvPr>
            <p:ph type="title"/>
          </p:nvPr>
        </p:nvSpPr>
        <p:spPr>
          <a:xfrm>
            <a:off x="650805" y="177554"/>
            <a:ext cx="11765665" cy="792000"/>
          </a:xfrm>
        </p:spPr>
        <p:txBody>
          <a:bodyPr/>
          <a:lstStyle/>
          <a:p>
            <a:r>
              <a:rPr lang="fr-FR" sz="2800" dirty="0">
                <a:solidFill>
                  <a:schemeClr val="accent2">
                    <a:lumMod val="75000"/>
                  </a:schemeClr>
                </a:solidFill>
              </a:rPr>
              <a:t>Les enseignements de l’évaluation</a:t>
            </a:r>
            <a:br>
              <a:rPr lang="fr-FR" sz="2800" dirty="0"/>
            </a:br>
            <a:r>
              <a:rPr lang="fr-FR" sz="2000" dirty="0"/>
              <a:t>Structuration des plateformes </a:t>
            </a:r>
            <a:r>
              <a:rPr lang="fr-FR" sz="2000" dirty="0">
                <a:solidFill>
                  <a:srgbClr val="00B0F0"/>
                </a:solidFill>
              </a:rPr>
              <a:t>(périmètre des missions socles)</a:t>
            </a:r>
            <a:endParaRPr lang="fr-FR" dirty="0">
              <a:solidFill>
                <a:srgbClr val="00B0F0"/>
              </a:solidFill>
            </a:endParaRPr>
          </a:p>
        </p:txBody>
      </p:sp>
      <p:sp>
        <p:nvSpPr>
          <p:cNvPr id="136" name="Rectangle : coins arrondis 135">
            <a:extLst>
              <a:ext uri="{FF2B5EF4-FFF2-40B4-BE49-F238E27FC236}">
                <a16:creationId xmlns:a16="http://schemas.microsoft.com/office/drawing/2014/main" id="{A811C409-548C-4498-4180-D620BA9DB3F8}"/>
              </a:ext>
            </a:extLst>
          </p:cNvPr>
          <p:cNvSpPr/>
          <p:nvPr/>
        </p:nvSpPr>
        <p:spPr>
          <a:xfrm>
            <a:off x="3164722" y="2500127"/>
            <a:ext cx="6168600" cy="34823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Compétences : Secteur et métiers de l’autonomie / Emploi formation</a:t>
            </a:r>
          </a:p>
        </p:txBody>
      </p:sp>
      <p:cxnSp>
        <p:nvCxnSpPr>
          <p:cNvPr id="140" name="Connecteur droit avec flèche 139">
            <a:extLst>
              <a:ext uri="{FF2B5EF4-FFF2-40B4-BE49-F238E27FC236}">
                <a16:creationId xmlns:a16="http://schemas.microsoft.com/office/drawing/2014/main" id="{C28D2794-5EBC-245D-0052-75D0F529DC12}"/>
              </a:ext>
              <a:ext uri="{C183D7F6-B498-43B3-948B-1728B52AA6E4}">
                <adec:decorative xmlns:adec="http://schemas.microsoft.com/office/drawing/2017/decorative" val="1"/>
              </a:ext>
            </a:extLst>
          </p:cNvPr>
          <p:cNvCxnSpPr/>
          <p:nvPr/>
        </p:nvCxnSpPr>
        <p:spPr>
          <a:xfrm>
            <a:off x="3483864" y="2916588"/>
            <a:ext cx="0" cy="30582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B55B2778-AED8-5F12-A706-5321D39295F5}"/>
              </a:ext>
            </a:extLst>
          </p:cNvPr>
          <p:cNvSpPr/>
          <p:nvPr/>
        </p:nvSpPr>
        <p:spPr>
          <a:xfrm>
            <a:off x="2204357" y="3354140"/>
            <a:ext cx="1724816" cy="753549"/>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Valorisation, sensibilisation, communication</a:t>
            </a:r>
          </a:p>
        </p:txBody>
      </p:sp>
      <p:cxnSp>
        <p:nvCxnSpPr>
          <p:cNvPr id="49" name="Connecteur droit avec flèche 48">
            <a:extLst>
              <a:ext uri="{FF2B5EF4-FFF2-40B4-BE49-F238E27FC236}">
                <a16:creationId xmlns:a16="http://schemas.microsoft.com/office/drawing/2014/main" id="{48494D98-C086-5261-E6D3-571677966391}"/>
              </a:ext>
              <a:ext uri="{C183D7F6-B498-43B3-948B-1728B52AA6E4}">
                <adec:decorative xmlns:adec="http://schemas.microsoft.com/office/drawing/2017/decorative" val="1"/>
              </a:ext>
            </a:extLst>
          </p:cNvPr>
          <p:cNvCxnSpPr>
            <a:cxnSpLocks/>
          </p:cNvCxnSpPr>
          <p:nvPr/>
        </p:nvCxnSpPr>
        <p:spPr>
          <a:xfrm flipH="1" flipV="1">
            <a:off x="1707966" y="3505802"/>
            <a:ext cx="341505" cy="12625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0" name="Ellipse 109">
            <a:extLst>
              <a:ext uri="{FF2B5EF4-FFF2-40B4-BE49-F238E27FC236}">
                <a16:creationId xmlns:a16="http://schemas.microsoft.com/office/drawing/2014/main" id="{F348A048-2196-664C-5AEE-DB6773F546B4}"/>
              </a:ext>
            </a:extLst>
          </p:cNvPr>
          <p:cNvSpPr/>
          <p:nvPr/>
        </p:nvSpPr>
        <p:spPr>
          <a:xfrm>
            <a:off x="1213544" y="3425234"/>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solidFill>
                  <a:srgbClr val="FFFF00"/>
                </a:solidFill>
              </a:rPr>
              <a:t>1</a:t>
            </a:r>
          </a:p>
        </p:txBody>
      </p:sp>
      <p:sp>
        <p:nvSpPr>
          <p:cNvPr id="52" name="ZoneTexte 51">
            <a:extLst>
              <a:ext uri="{FF2B5EF4-FFF2-40B4-BE49-F238E27FC236}">
                <a16:creationId xmlns:a16="http://schemas.microsoft.com/office/drawing/2014/main" id="{498EC3F4-A993-1184-7621-8EA334202504}"/>
              </a:ext>
            </a:extLst>
          </p:cNvPr>
          <p:cNvSpPr txBox="1"/>
          <p:nvPr/>
        </p:nvSpPr>
        <p:spPr>
          <a:xfrm>
            <a:off x="612826" y="2361468"/>
            <a:ext cx="1566775" cy="1110240"/>
          </a:xfrm>
          <a:prstGeom prst="rect">
            <a:avLst/>
          </a:prstGeom>
          <a:noFill/>
        </p:spPr>
        <p:txBody>
          <a:bodyPr wrap="square" rtlCol="0">
            <a:spAutoFit/>
          </a:bodyPr>
          <a:lstStyle/>
          <a:p>
            <a:pPr algn="ctr"/>
            <a:r>
              <a:rPr lang="fr-FR" sz="1323" b="1" dirty="0">
                <a:highlight>
                  <a:srgbClr val="DFEDF0"/>
                </a:highlight>
              </a:rPr>
              <a:t>Vers le grand public </a:t>
            </a:r>
            <a:r>
              <a:rPr lang="fr-FR" sz="1323" b="1" dirty="0"/>
              <a:t> </a:t>
            </a:r>
            <a:r>
              <a:rPr lang="fr-FR" sz="1323" dirty="0"/>
              <a:t>Présence dans les évènements de la Région, de France Travail…</a:t>
            </a:r>
          </a:p>
        </p:txBody>
      </p:sp>
      <p:cxnSp>
        <p:nvCxnSpPr>
          <p:cNvPr id="13" name="Connecteur droit avec flèche 12">
            <a:extLst>
              <a:ext uri="{FF2B5EF4-FFF2-40B4-BE49-F238E27FC236}">
                <a16:creationId xmlns:a16="http://schemas.microsoft.com/office/drawing/2014/main" id="{4E501088-DED8-F4F4-1D55-DE455D721C94}"/>
              </a:ext>
              <a:ext uri="{C183D7F6-B498-43B3-948B-1728B52AA6E4}">
                <adec:decorative xmlns:adec="http://schemas.microsoft.com/office/drawing/2017/decorative" val="1"/>
              </a:ext>
            </a:extLst>
          </p:cNvPr>
          <p:cNvCxnSpPr>
            <a:cxnSpLocks/>
          </p:cNvCxnSpPr>
          <p:nvPr/>
        </p:nvCxnSpPr>
        <p:spPr>
          <a:xfrm flipH="1">
            <a:off x="1741964" y="3779837"/>
            <a:ext cx="331494" cy="35744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1" name="Ellipse 110">
            <a:extLst>
              <a:ext uri="{FF2B5EF4-FFF2-40B4-BE49-F238E27FC236}">
                <a16:creationId xmlns:a16="http://schemas.microsoft.com/office/drawing/2014/main" id="{8EF06EEE-9E47-FE67-789E-8FD641DA4EEF}"/>
              </a:ext>
            </a:extLst>
          </p:cNvPr>
          <p:cNvSpPr/>
          <p:nvPr/>
        </p:nvSpPr>
        <p:spPr>
          <a:xfrm>
            <a:off x="1209562" y="5338293"/>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solidFill>
                  <a:srgbClr val="FFFF00"/>
                </a:solidFill>
              </a:rPr>
              <a:t>2</a:t>
            </a:r>
          </a:p>
        </p:txBody>
      </p:sp>
      <p:sp>
        <p:nvSpPr>
          <p:cNvPr id="15" name="ZoneTexte 14">
            <a:extLst>
              <a:ext uri="{FF2B5EF4-FFF2-40B4-BE49-F238E27FC236}">
                <a16:creationId xmlns:a16="http://schemas.microsoft.com/office/drawing/2014/main" id="{A1DF75A8-D1D8-BD41-BBF1-5AE28E99D77E}"/>
              </a:ext>
            </a:extLst>
          </p:cNvPr>
          <p:cNvSpPr txBox="1"/>
          <p:nvPr/>
        </p:nvSpPr>
        <p:spPr>
          <a:xfrm>
            <a:off x="632310" y="4228054"/>
            <a:ext cx="1354383" cy="1110240"/>
          </a:xfrm>
          <a:prstGeom prst="rect">
            <a:avLst/>
          </a:prstGeom>
          <a:noFill/>
          <a:ln>
            <a:noFill/>
          </a:ln>
        </p:spPr>
        <p:txBody>
          <a:bodyPr wrap="square" rtlCol="0">
            <a:spAutoFit/>
          </a:bodyPr>
          <a:lstStyle/>
          <a:p>
            <a:pPr algn="ctr"/>
            <a:r>
              <a:rPr lang="fr-FR" sz="1323" b="1" dirty="0">
                <a:highlight>
                  <a:srgbClr val="DFEDF0"/>
                </a:highlight>
              </a:rPr>
              <a:t>Vers des publics spécifiques </a:t>
            </a:r>
            <a:r>
              <a:rPr lang="fr-FR" sz="1323" dirty="0">
                <a:highlight>
                  <a:srgbClr val="DFEDF0"/>
                </a:highlight>
              </a:rPr>
              <a:t>: </a:t>
            </a:r>
            <a:r>
              <a:rPr lang="fr-FR" sz="1323" dirty="0">
                <a:highlight>
                  <a:srgbClr val="FFFFFF"/>
                </a:highlight>
              </a:rPr>
              <a:t>jeunes en insertion, scolaires (lycées)</a:t>
            </a:r>
          </a:p>
        </p:txBody>
      </p:sp>
      <p:cxnSp>
        <p:nvCxnSpPr>
          <p:cNvPr id="16" name="Connecteur droit avec flèche 15">
            <a:extLst>
              <a:ext uri="{FF2B5EF4-FFF2-40B4-BE49-F238E27FC236}">
                <a16:creationId xmlns:a16="http://schemas.microsoft.com/office/drawing/2014/main" id="{AD3D40DE-3E4E-3D80-FB0A-67223AA1118B}"/>
              </a:ext>
              <a:ext uri="{C183D7F6-B498-43B3-948B-1728B52AA6E4}">
                <adec:decorative xmlns:adec="http://schemas.microsoft.com/office/drawing/2017/decorative" val="1"/>
              </a:ext>
            </a:extLst>
          </p:cNvPr>
          <p:cNvCxnSpPr>
            <a:cxnSpLocks/>
          </p:cNvCxnSpPr>
          <p:nvPr/>
        </p:nvCxnSpPr>
        <p:spPr>
          <a:xfrm>
            <a:off x="3155837" y="4228054"/>
            <a:ext cx="0" cy="23756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Ellipse 111">
            <a:extLst>
              <a:ext uri="{FF2B5EF4-FFF2-40B4-BE49-F238E27FC236}">
                <a16:creationId xmlns:a16="http://schemas.microsoft.com/office/drawing/2014/main" id="{8399C0A7-78BF-267B-B056-C7BCEEC8902A}"/>
              </a:ext>
            </a:extLst>
          </p:cNvPr>
          <p:cNvSpPr/>
          <p:nvPr/>
        </p:nvSpPr>
        <p:spPr>
          <a:xfrm>
            <a:off x="3066765" y="6061104"/>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solidFill>
                  <a:srgbClr val="FFFF00"/>
                </a:solidFill>
              </a:rPr>
              <a:t>3</a:t>
            </a:r>
          </a:p>
        </p:txBody>
      </p:sp>
      <p:sp>
        <p:nvSpPr>
          <p:cNvPr id="18" name="ZoneTexte 17">
            <a:extLst>
              <a:ext uri="{FF2B5EF4-FFF2-40B4-BE49-F238E27FC236}">
                <a16:creationId xmlns:a16="http://schemas.microsoft.com/office/drawing/2014/main" id="{99AB028C-AC9E-277B-6F3F-25F4934727A8}"/>
              </a:ext>
              <a:ext uri="{C183D7F6-B498-43B3-948B-1728B52AA6E4}">
                <adec:decorative xmlns:adec="http://schemas.microsoft.com/office/drawing/2017/decorative" val="0"/>
              </a:ext>
            </a:extLst>
          </p:cNvPr>
          <p:cNvSpPr txBox="1"/>
          <p:nvPr/>
        </p:nvSpPr>
        <p:spPr>
          <a:xfrm>
            <a:off x="2347375" y="4529341"/>
            <a:ext cx="1742493" cy="1517403"/>
          </a:xfrm>
          <a:prstGeom prst="rect">
            <a:avLst/>
          </a:prstGeom>
          <a:noFill/>
        </p:spPr>
        <p:txBody>
          <a:bodyPr wrap="square" rtlCol="0">
            <a:spAutoFit/>
          </a:bodyPr>
          <a:lstStyle/>
          <a:p>
            <a:pPr algn="ctr"/>
            <a:r>
              <a:rPr lang="fr-FR" sz="1323" b="1" dirty="0">
                <a:highlight>
                  <a:srgbClr val="DFEDF0"/>
                </a:highlight>
              </a:rPr>
              <a:t>Vers les conseillers emploi, conseillers entreprises </a:t>
            </a:r>
            <a:r>
              <a:rPr lang="fr-FR" sz="1323" dirty="0">
                <a:highlight>
                  <a:srgbClr val="FFFFFF"/>
                </a:highlight>
              </a:rPr>
              <a:t>(conseillers FT, ML, service emploi entreprise des collectivités…)</a:t>
            </a:r>
          </a:p>
        </p:txBody>
      </p:sp>
      <p:cxnSp>
        <p:nvCxnSpPr>
          <p:cNvPr id="141" name="Connecteur droit avec flèche 140">
            <a:extLst>
              <a:ext uri="{FF2B5EF4-FFF2-40B4-BE49-F238E27FC236}">
                <a16:creationId xmlns:a16="http://schemas.microsoft.com/office/drawing/2014/main" id="{B2E43A5A-F77F-189E-E745-59AC2C4D8FE2}"/>
              </a:ext>
              <a:ext uri="{C183D7F6-B498-43B3-948B-1728B52AA6E4}">
                <adec:decorative xmlns:adec="http://schemas.microsoft.com/office/drawing/2017/decorative" val="1"/>
              </a:ext>
            </a:extLst>
          </p:cNvPr>
          <p:cNvCxnSpPr/>
          <p:nvPr/>
        </p:nvCxnSpPr>
        <p:spPr>
          <a:xfrm>
            <a:off x="4980432" y="2919298"/>
            <a:ext cx="0" cy="30582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D19D30EE-023B-87D5-853F-EC2B63089622}"/>
              </a:ext>
            </a:extLst>
          </p:cNvPr>
          <p:cNvSpPr/>
          <p:nvPr/>
        </p:nvSpPr>
        <p:spPr>
          <a:xfrm>
            <a:off x="4217529" y="3433322"/>
            <a:ext cx="1396882" cy="371683"/>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Sourcing</a:t>
            </a:r>
          </a:p>
        </p:txBody>
      </p:sp>
      <p:cxnSp>
        <p:nvCxnSpPr>
          <p:cNvPr id="22" name="Connecteur droit avec flèche 21">
            <a:extLst>
              <a:ext uri="{FF2B5EF4-FFF2-40B4-BE49-F238E27FC236}">
                <a16:creationId xmlns:a16="http://schemas.microsoft.com/office/drawing/2014/main" id="{E7A324B9-2A06-FDCF-EA2C-CB6DFCD5C7A8}"/>
              </a:ext>
              <a:ext uri="{C183D7F6-B498-43B3-948B-1728B52AA6E4}">
                <adec:decorative xmlns:adec="http://schemas.microsoft.com/office/drawing/2017/decorative" val="1"/>
              </a:ext>
            </a:extLst>
          </p:cNvPr>
          <p:cNvCxnSpPr>
            <a:cxnSpLocks/>
          </p:cNvCxnSpPr>
          <p:nvPr/>
        </p:nvCxnSpPr>
        <p:spPr>
          <a:xfrm>
            <a:off x="5078295" y="3947700"/>
            <a:ext cx="0" cy="41206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3" name="Ellipse 112">
            <a:extLst>
              <a:ext uri="{FF2B5EF4-FFF2-40B4-BE49-F238E27FC236}">
                <a16:creationId xmlns:a16="http://schemas.microsoft.com/office/drawing/2014/main" id="{BBB19BF2-6925-FB49-8F95-4F7473BEF278}"/>
              </a:ext>
            </a:extLst>
          </p:cNvPr>
          <p:cNvSpPr/>
          <p:nvPr/>
        </p:nvSpPr>
        <p:spPr>
          <a:xfrm>
            <a:off x="5114408" y="6137906"/>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solidFill>
                  <a:srgbClr val="FFFF00"/>
                </a:solidFill>
              </a:rPr>
              <a:t>4</a:t>
            </a:r>
          </a:p>
        </p:txBody>
      </p:sp>
      <p:sp>
        <p:nvSpPr>
          <p:cNvPr id="24" name="ZoneTexte 23">
            <a:extLst>
              <a:ext uri="{FF2B5EF4-FFF2-40B4-BE49-F238E27FC236}">
                <a16:creationId xmlns:a16="http://schemas.microsoft.com/office/drawing/2014/main" id="{AA918954-0D49-E5AD-F479-9216A23F6173}"/>
              </a:ext>
            </a:extLst>
          </p:cNvPr>
          <p:cNvSpPr txBox="1"/>
          <p:nvPr/>
        </p:nvSpPr>
        <p:spPr>
          <a:xfrm>
            <a:off x="4471910" y="4579592"/>
            <a:ext cx="1474463" cy="1517403"/>
          </a:xfrm>
          <a:prstGeom prst="rect">
            <a:avLst/>
          </a:prstGeom>
          <a:noFill/>
        </p:spPr>
        <p:txBody>
          <a:bodyPr wrap="square" rtlCol="0">
            <a:spAutoFit/>
          </a:bodyPr>
          <a:lstStyle/>
          <a:p>
            <a:pPr algn="ctr"/>
            <a:r>
              <a:rPr lang="fr-FR" sz="1323" b="1" dirty="0">
                <a:highlight>
                  <a:srgbClr val="DFEDF0"/>
                </a:highlight>
              </a:rPr>
              <a:t>Aller vers: </a:t>
            </a:r>
            <a:r>
              <a:rPr lang="fr-FR" sz="1323" dirty="0"/>
              <a:t>présence dans les Mairies, Maison France Service, contact avec des associations locales…</a:t>
            </a:r>
          </a:p>
        </p:txBody>
      </p:sp>
      <p:cxnSp>
        <p:nvCxnSpPr>
          <p:cNvPr id="143" name="Connecteur droit avec flèche 142">
            <a:extLst>
              <a:ext uri="{FF2B5EF4-FFF2-40B4-BE49-F238E27FC236}">
                <a16:creationId xmlns:a16="http://schemas.microsoft.com/office/drawing/2014/main" id="{C21D69CE-E022-A23C-CE3A-424C1AC695C0}"/>
              </a:ext>
              <a:ext uri="{C183D7F6-B498-43B3-948B-1728B52AA6E4}">
                <adec:decorative xmlns:adec="http://schemas.microsoft.com/office/drawing/2017/decorative" val="1"/>
              </a:ext>
            </a:extLst>
          </p:cNvPr>
          <p:cNvCxnSpPr/>
          <p:nvPr/>
        </p:nvCxnSpPr>
        <p:spPr>
          <a:xfrm>
            <a:off x="6884098" y="2919298"/>
            <a:ext cx="0" cy="30582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 coins arrondis 80">
            <a:extLst>
              <a:ext uri="{FF2B5EF4-FFF2-40B4-BE49-F238E27FC236}">
                <a16:creationId xmlns:a16="http://schemas.microsoft.com/office/drawing/2014/main" id="{54115AC6-58D9-5FA2-5D7B-19F93E5FF251}"/>
              </a:ext>
            </a:extLst>
          </p:cNvPr>
          <p:cNvSpPr/>
          <p:nvPr/>
        </p:nvSpPr>
        <p:spPr>
          <a:xfrm>
            <a:off x="6027196" y="3374810"/>
            <a:ext cx="1754530" cy="502675"/>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Orientation et validation du projet</a:t>
            </a:r>
          </a:p>
        </p:txBody>
      </p:sp>
      <p:cxnSp>
        <p:nvCxnSpPr>
          <p:cNvPr id="67" name="Connecteur droit avec flèche 66">
            <a:extLst>
              <a:ext uri="{FF2B5EF4-FFF2-40B4-BE49-F238E27FC236}">
                <a16:creationId xmlns:a16="http://schemas.microsoft.com/office/drawing/2014/main" id="{11E8FA3B-B430-872F-4A2D-35A2FDD7FD5D}"/>
              </a:ext>
              <a:ext uri="{C183D7F6-B498-43B3-948B-1728B52AA6E4}">
                <adec:decorative xmlns:adec="http://schemas.microsoft.com/office/drawing/2017/decorative" val="1"/>
              </a:ext>
            </a:extLst>
          </p:cNvPr>
          <p:cNvCxnSpPr>
            <a:cxnSpLocks/>
          </p:cNvCxnSpPr>
          <p:nvPr/>
        </p:nvCxnSpPr>
        <p:spPr>
          <a:xfrm>
            <a:off x="6884098" y="4047743"/>
            <a:ext cx="0" cy="38733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4" name="Ellipse 113">
            <a:extLst>
              <a:ext uri="{FF2B5EF4-FFF2-40B4-BE49-F238E27FC236}">
                <a16:creationId xmlns:a16="http://schemas.microsoft.com/office/drawing/2014/main" id="{12F74D40-5233-0E1C-230D-A6D3AD54BCC5}"/>
              </a:ext>
            </a:extLst>
          </p:cNvPr>
          <p:cNvSpPr/>
          <p:nvPr/>
        </p:nvSpPr>
        <p:spPr>
          <a:xfrm>
            <a:off x="6881688" y="6054347"/>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solidFill>
                  <a:srgbClr val="FFFF00"/>
                </a:solidFill>
              </a:rPr>
              <a:t>5</a:t>
            </a:r>
          </a:p>
        </p:txBody>
      </p:sp>
      <p:sp>
        <p:nvSpPr>
          <p:cNvPr id="59" name="ZoneTexte 58">
            <a:extLst>
              <a:ext uri="{FF2B5EF4-FFF2-40B4-BE49-F238E27FC236}">
                <a16:creationId xmlns:a16="http://schemas.microsoft.com/office/drawing/2014/main" id="{AE4EE19C-852A-74CD-1C8B-9E1327BBEAD8}"/>
              </a:ext>
            </a:extLst>
          </p:cNvPr>
          <p:cNvSpPr txBox="1"/>
          <p:nvPr/>
        </p:nvSpPr>
        <p:spPr>
          <a:xfrm>
            <a:off x="6141944" y="4546022"/>
            <a:ext cx="1840719" cy="1720984"/>
          </a:xfrm>
          <a:prstGeom prst="rect">
            <a:avLst/>
          </a:prstGeom>
          <a:noFill/>
        </p:spPr>
        <p:txBody>
          <a:bodyPr wrap="square" rtlCol="0">
            <a:spAutoFit/>
          </a:bodyPr>
          <a:lstStyle/>
          <a:p>
            <a:pPr algn="ctr"/>
            <a:r>
              <a:rPr lang="fr-FR" sz="1323" b="1" dirty="0">
                <a:highlight>
                  <a:srgbClr val="DFEDF0"/>
                </a:highlight>
              </a:rPr>
              <a:t>Outils de test du projet </a:t>
            </a:r>
          </a:p>
          <a:p>
            <a:pPr algn="ctr"/>
            <a:r>
              <a:rPr lang="fr-FR" sz="1323" b="1" dirty="0">
                <a:highlight>
                  <a:srgbClr val="DFEDF0"/>
                </a:highlight>
              </a:rPr>
              <a:t>Préparation collective à ces métiers </a:t>
            </a:r>
            <a:r>
              <a:rPr lang="fr-FR" sz="1323" dirty="0"/>
              <a:t>(les savoirs de base appliqués à ces métiers, prérequis, PMSMP, opération Zest...) </a:t>
            </a:r>
          </a:p>
          <a:p>
            <a:endParaRPr lang="fr-FR" sz="1323" dirty="0"/>
          </a:p>
        </p:txBody>
      </p:sp>
      <p:cxnSp>
        <p:nvCxnSpPr>
          <p:cNvPr id="58" name="Connecteur droit avec flèche 57">
            <a:extLst>
              <a:ext uri="{FF2B5EF4-FFF2-40B4-BE49-F238E27FC236}">
                <a16:creationId xmlns:a16="http://schemas.microsoft.com/office/drawing/2014/main" id="{01279C55-8022-2B2A-9D72-DAC4F14BF66A}"/>
              </a:ext>
              <a:ext uri="{C183D7F6-B498-43B3-948B-1728B52AA6E4}">
                <adec:decorative xmlns:adec="http://schemas.microsoft.com/office/drawing/2017/decorative" val="1"/>
              </a:ext>
            </a:extLst>
          </p:cNvPr>
          <p:cNvCxnSpPr>
            <a:cxnSpLocks/>
          </p:cNvCxnSpPr>
          <p:nvPr/>
        </p:nvCxnSpPr>
        <p:spPr>
          <a:xfrm>
            <a:off x="7488163" y="4054173"/>
            <a:ext cx="401423" cy="35854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6" name="Ellipse 115">
            <a:extLst>
              <a:ext uri="{FF2B5EF4-FFF2-40B4-BE49-F238E27FC236}">
                <a16:creationId xmlns:a16="http://schemas.microsoft.com/office/drawing/2014/main" id="{12436CEA-AAF5-A54C-A4C3-6B3F1A88A584}"/>
              </a:ext>
            </a:extLst>
          </p:cNvPr>
          <p:cNvSpPr/>
          <p:nvPr/>
        </p:nvSpPr>
        <p:spPr>
          <a:xfrm>
            <a:off x="8510863" y="5063464"/>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t>6</a:t>
            </a:r>
          </a:p>
        </p:txBody>
      </p:sp>
      <p:sp>
        <p:nvSpPr>
          <p:cNvPr id="66" name="ZoneTexte 65">
            <a:extLst>
              <a:ext uri="{FF2B5EF4-FFF2-40B4-BE49-F238E27FC236}">
                <a16:creationId xmlns:a16="http://schemas.microsoft.com/office/drawing/2014/main" id="{98ACE198-CF90-E875-3397-3240DC5C2DF8}"/>
              </a:ext>
            </a:extLst>
          </p:cNvPr>
          <p:cNvSpPr txBox="1"/>
          <p:nvPr/>
        </p:nvSpPr>
        <p:spPr>
          <a:xfrm>
            <a:off x="8028136" y="4327469"/>
            <a:ext cx="1224973" cy="703078"/>
          </a:xfrm>
          <a:prstGeom prst="rect">
            <a:avLst/>
          </a:prstGeom>
          <a:noFill/>
        </p:spPr>
        <p:txBody>
          <a:bodyPr wrap="square" rtlCol="0">
            <a:spAutoFit/>
          </a:bodyPr>
          <a:lstStyle/>
          <a:p>
            <a:pPr algn="ctr"/>
            <a:r>
              <a:rPr lang="fr-FR" sz="1323" b="1" dirty="0">
                <a:highlight>
                  <a:srgbClr val="DFEDF0"/>
                </a:highlight>
              </a:rPr>
              <a:t>Permanence dans agences FT</a:t>
            </a:r>
            <a:endParaRPr lang="fr-FR" sz="1323" dirty="0">
              <a:highlight>
                <a:srgbClr val="DFEDF0"/>
              </a:highlight>
            </a:endParaRPr>
          </a:p>
        </p:txBody>
      </p:sp>
      <p:cxnSp>
        <p:nvCxnSpPr>
          <p:cNvPr id="142" name="Connecteur droit avec flèche 141">
            <a:extLst>
              <a:ext uri="{FF2B5EF4-FFF2-40B4-BE49-F238E27FC236}">
                <a16:creationId xmlns:a16="http://schemas.microsoft.com/office/drawing/2014/main" id="{53B69F4A-0EEA-FB67-7F14-FE804A87C965}"/>
              </a:ext>
              <a:ext uri="{C183D7F6-B498-43B3-948B-1728B52AA6E4}">
                <adec:decorative xmlns:adec="http://schemas.microsoft.com/office/drawing/2017/decorative" val="1"/>
              </a:ext>
            </a:extLst>
          </p:cNvPr>
          <p:cNvCxnSpPr/>
          <p:nvPr/>
        </p:nvCxnSpPr>
        <p:spPr>
          <a:xfrm>
            <a:off x="9095232" y="2901000"/>
            <a:ext cx="0" cy="30582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 coins arrondis 89">
            <a:extLst>
              <a:ext uri="{FF2B5EF4-FFF2-40B4-BE49-F238E27FC236}">
                <a16:creationId xmlns:a16="http://schemas.microsoft.com/office/drawing/2014/main" id="{3F54D7E4-E991-8357-7684-A938D6DB0304}"/>
              </a:ext>
            </a:extLst>
          </p:cNvPr>
          <p:cNvSpPr/>
          <p:nvPr/>
        </p:nvSpPr>
        <p:spPr>
          <a:xfrm>
            <a:off x="8492200" y="3259462"/>
            <a:ext cx="1754530" cy="71304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Accompagnement individuel jusqu’au 1</a:t>
            </a:r>
            <a:r>
              <a:rPr lang="fr-FR" sz="1400" b="1" baseline="30000" dirty="0">
                <a:solidFill>
                  <a:schemeClr val="bg1"/>
                </a:solidFill>
              </a:rPr>
              <a:t>er</a:t>
            </a:r>
            <a:r>
              <a:rPr lang="fr-FR" sz="1400" b="1" dirty="0">
                <a:solidFill>
                  <a:schemeClr val="bg1"/>
                </a:solidFill>
              </a:rPr>
              <a:t> mois en emploi</a:t>
            </a:r>
          </a:p>
        </p:txBody>
      </p:sp>
      <p:cxnSp>
        <p:nvCxnSpPr>
          <p:cNvPr id="63" name="Connecteur droit avec flèche 62">
            <a:extLst>
              <a:ext uri="{FF2B5EF4-FFF2-40B4-BE49-F238E27FC236}">
                <a16:creationId xmlns:a16="http://schemas.microsoft.com/office/drawing/2014/main" id="{7C9B96ED-7A26-7229-CAD6-819CB5C1BC39}"/>
              </a:ext>
              <a:ext uri="{C183D7F6-B498-43B3-948B-1728B52AA6E4}">
                <adec:decorative xmlns:adec="http://schemas.microsoft.com/office/drawing/2017/decorative" val="1"/>
              </a:ext>
            </a:extLst>
          </p:cNvPr>
          <p:cNvCxnSpPr>
            <a:cxnSpLocks/>
          </p:cNvCxnSpPr>
          <p:nvPr/>
        </p:nvCxnSpPr>
        <p:spPr>
          <a:xfrm flipV="1">
            <a:off x="10246730" y="2591181"/>
            <a:ext cx="606805" cy="57009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7" name="Ellipse 116">
            <a:extLst>
              <a:ext uri="{FF2B5EF4-FFF2-40B4-BE49-F238E27FC236}">
                <a16:creationId xmlns:a16="http://schemas.microsoft.com/office/drawing/2014/main" id="{573CF0EF-01E2-49F9-0278-CD1EEF83D73E}"/>
              </a:ext>
            </a:extLst>
          </p:cNvPr>
          <p:cNvSpPr/>
          <p:nvPr/>
        </p:nvSpPr>
        <p:spPr>
          <a:xfrm>
            <a:off x="11858887" y="1639556"/>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t>7</a:t>
            </a:r>
          </a:p>
        </p:txBody>
      </p:sp>
      <p:sp>
        <p:nvSpPr>
          <p:cNvPr id="71" name="ZoneTexte 70">
            <a:extLst>
              <a:ext uri="{FF2B5EF4-FFF2-40B4-BE49-F238E27FC236}">
                <a16:creationId xmlns:a16="http://schemas.microsoft.com/office/drawing/2014/main" id="{CE571846-21C2-F699-119D-90095A180AFD}"/>
              </a:ext>
            </a:extLst>
          </p:cNvPr>
          <p:cNvSpPr txBox="1"/>
          <p:nvPr/>
        </p:nvSpPr>
        <p:spPr>
          <a:xfrm>
            <a:off x="10853535" y="1961969"/>
            <a:ext cx="2200727" cy="1313821"/>
          </a:xfrm>
          <a:prstGeom prst="rect">
            <a:avLst/>
          </a:prstGeom>
          <a:noFill/>
        </p:spPr>
        <p:txBody>
          <a:bodyPr wrap="square">
            <a:spAutoFit/>
          </a:bodyPr>
          <a:lstStyle/>
          <a:p>
            <a:pPr algn="ctr" fontAlgn="base"/>
            <a:r>
              <a:rPr lang="fr-FR" sz="1323" b="1" dirty="0">
                <a:highlight>
                  <a:srgbClr val="DFEDF0"/>
                </a:highlight>
              </a:rPr>
              <a:t>Coordination et mise en œuvre de dispositifs de montée en compétence, insertion, préqualification </a:t>
            </a:r>
            <a:r>
              <a:rPr lang="fr-FR" sz="1323" dirty="0">
                <a:highlight>
                  <a:srgbClr val="DFEDF0"/>
                </a:highlight>
              </a:rPr>
              <a:t>: </a:t>
            </a:r>
            <a:r>
              <a:rPr lang="fr-FR" sz="1323" dirty="0"/>
              <a:t>parcours spécifiques, POEC, GEIQ</a:t>
            </a:r>
          </a:p>
        </p:txBody>
      </p:sp>
      <p:cxnSp>
        <p:nvCxnSpPr>
          <p:cNvPr id="65" name="Connecteur droit avec flèche 64">
            <a:extLst>
              <a:ext uri="{FF2B5EF4-FFF2-40B4-BE49-F238E27FC236}">
                <a16:creationId xmlns:a16="http://schemas.microsoft.com/office/drawing/2014/main" id="{F5D50210-3434-9911-E54A-C192BE03F8AA}"/>
              </a:ext>
              <a:ext uri="{C183D7F6-B498-43B3-948B-1728B52AA6E4}">
                <adec:decorative xmlns:adec="http://schemas.microsoft.com/office/drawing/2017/decorative" val="1"/>
              </a:ext>
            </a:extLst>
          </p:cNvPr>
          <p:cNvCxnSpPr>
            <a:cxnSpLocks/>
          </p:cNvCxnSpPr>
          <p:nvPr/>
        </p:nvCxnSpPr>
        <p:spPr>
          <a:xfrm>
            <a:off x="10289333" y="3602085"/>
            <a:ext cx="564202" cy="1220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31297B3C-BDB4-7825-D86B-326EAD3501D8}"/>
              </a:ext>
            </a:extLst>
          </p:cNvPr>
          <p:cNvSpPr txBox="1"/>
          <p:nvPr/>
        </p:nvSpPr>
        <p:spPr>
          <a:xfrm>
            <a:off x="10984434" y="3222410"/>
            <a:ext cx="2069828" cy="1313821"/>
          </a:xfrm>
          <a:prstGeom prst="rect">
            <a:avLst/>
          </a:prstGeom>
          <a:noFill/>
        </p:spPr>
        <p:txBody>
          <a:bodyPr wrap="square" rtlCol="0">
            <a:spAutoFit/>
          </a:bodyPr>
          <a:lstStyle/>
          <a:p>
            <a:pPr algn="ctr"/>
            <a:r>
              <a:rPr lang="fr-FR" sz="1323" b="1" dirty="0">
                <a:highlight>
                  <a:srgbClr val="DFEDF0"/>
                </a:highlight>
              </a:rPr>
              <a:t>Facilite le recours </a:t>
            </a:r>
            <a:r>
              <a:rPr lang="fr-FR" sz="1323" dirty="0"/>
              <a:t>aux dispositifs d’aide à la mobilité et à la garde d’enfants, </a:t>
            </a:r>
            <a:r>
              <a:rPr lang="fr-FR" sz="1323" b="1" dirty="0">
                <a:highlight>
                  <a:srgbClr val="DFEDF0"/>
                </a:highlight>
              </a:rPr>
              <a:t>participe à une réflexion sur les solutions possibles</a:t>
            </a:r>
          </a:p>
        </p:txBody>
      </p:sp>
      <p:cxnSp>
        <p:nvCxnSpPr>
          <p:cNvPr id="101" name="Connecteur droit avec flèche 100">
            <a:extLst>
              <a:ext uri="{FF2B5EF4-FFF2-40B4-BE49-F238E27FC236}">
                <a16:creationId xmlns:a16="http://schemas.microsoft.com/office/drawing/2014/main" id="{E7DFB7EE-1A5A-811B-3C5E-C4790D6B9984}"/>
              </a:ext>
              <a:ext uri="{C183D7F6-B498-43B3-948B-1728B52AA6E4}">
                <adec:decorative xmlns:adec="http://schemas.microsoft.com/office/drawing/2017/decorative" val="1"/>
              </a:ext>
            </a:extLst>
          </p:cNvPr>
          <p:cNvCxnSpPr>
            <a:cxnSpLocks/>
          </p:cNvCxnSpPr>
          <p:nvPr/>
        </p:nvCxnSpPr>
        <p:spPr>
          <a:xfrm>
            <a:off x="10246730" y="4062787"/>
            <a:ext cx="606805" cy="62364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5" name="Ellipse 114">
            <a:extLst>
              <a:ext uri="{FF2B5EF4-FFF2-40B4-BE49-F238E27FC236}">
                <a16:creationId xmlns:a16="http://schemas.microsoft.com/office/drawing/2014/main" id="{46A76CA2-8A67-DB33-9F8D-47421CB30472}"/>
              </a:ext>
            </a:extLst>
          </p:cNvPr>
          <p:cNvSpPr/>
          <p:nvPr/>
        </p:nvSpPr>
        <p:spPr>
          <a:xfrm>
            <a:off x="11939109" y="5397607"/>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solidFill>
                  <a:srgbClr val="FFFF00"/>
                </a:solidFill>
              </a:rPr>
              <a:t>8</a:t>
            </a:r>
          </a:p>
        </p:txBody>
      </p:sp>
      <p:sp>
        <p:nvSpPr>
          <p:cNvPr id="79" name="ZoneTexte 78">
            <a:extLst>
              <a:ext uri="{FF2B5EF4-FFF2-40B4-BE49-F238E27FC236}">
                <a16:creationId xmlns:a16="http://schemas.microsoft.com/office/drawing/2014/main" id="{2FC8A408-096C-39A5-4320-DD3A0F3380BD}"/>
              </a:ext>
            </a:extLst>
          </p:cNvPr>
          <p:cNvSpPr txBox="1"/>
          <p:nvPr/>
        </p:nvSpPr>
        <p:spPr>
          <a:xfrm>
            <a:off x="10941488" y="4671622"/>
            <a:ext cx="2094316" cy="703078"/>
          </a:xfrm>
          <a:prstGeom prst="rect">
            <a:avLst/>
          </a:prstGeom>
          <a:noFill/>
        </p:spPr>
        <p:txBody>
          <a:bodyPr wrap="square" rtlCol="0">
            <a:spAutoFit/>
          </a:bodyPr>
          <a:lstStyle/>
          <a:p>
            <a:pPr algn="ctr" fontAlgn="base"/>
            <a:r>
              <a:rPr lang="fr-FR" sz="1323" b="1" dirty="0">
                <a:highlight>
                  <a:srgbClr val="DFEDF0"/>
                </a:highlight>
              </a:rPr>
              <a:t>Suivi des 1e mois chez l’employeur </a:t>
            </a:r>
            <a:r>
              <a:rPr lang="fr-FR" sz="1323" b="1" dirty="0"/>
              <a:t>: </a:t>
            </a:r>
            <a:r>
              <a:rPr lang="fr-FR" sz="1323" dirty="0"/>
              <a:t>échange avec le salarié et l'employeur</a:t>
            </a:r>
          </a:p>
        </p:txBody>
      </p:sp>
      <p:cxnSp>
        <p:nvCxnSpPr>
          <p:cNvPr id="144" name="Connecteur droit avec flèche 143">
            <a:extLst>
              <a:ext uri="{FF2B5EF4-FFF2-40B4-BE49-F238E27FC236}">
                <a16:creationId xmlns:a16="http://schemas.microsoft.com/office/drawing/2014/main" id="{5137F056-DF25-C221-DA93-370250940F7D}"/>
              </a:ext>
              <a:ext uri="{C183D7F6-B498-43B3-948B-1728B52AA6E4}">
                <adec:decorative xmlns:adec="http://schemas.microsoft.com/office/drawing/2017/decorative" val="1"/>
              </a:ext>
            </a:extLst>
          </p:cNvPr>
          <p:cNvCxnSpPr>
            <a:cxnSpLocks/>
          </p:cNvCxnSpPr>
          <p:nvPr/>
        </p:nvCxnSpPr>
        <p:spPr>
          <a:xfrm flipV="1">
            <a:off x="6249022" y="2065190"/>
            <a:ext cx="2437" cy="31179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DBC6D9CB-EC46-7B47-31F1-B80EA1F8C999}"/>
              </a:ext>
            </a:extLst>
          </p:cNvPr>
          <p:cNvSpPr/>
          <p:nvPr/>
        </p:nvSpPr>
        <p:spPr>
          <a:xfrm>
            <a:off x="3981765" y="1712108"/>
            <a:ext cx="4378912" cy="348233"/>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Animation et appui aux partenaires</a:t>
            </a:r>
          </a:p>
        </p:txBody>
      </p:sp>
      <p:cxnSp>
        <p:nvCxnSpPr>
          <p:cNvPr id="127" name="Connecteur droit avec flèche 126">
            <a:extLst>
              <a:ext uri="{FF2B5EF4-FFF2-40B4-BE49-F238E27FC236}">
                <a16:creationId xmlns:a16="http://schemas.microsoft.com/office/drawing/2014/main" id="{28B7C7D1-FF75-11EA-093C-F57ABCC0D3EB}"/>
              </a:ext>
              <a:ext uri="{C183D7F6-B498-43B3-948B-1728B52AA6E4}">
                <adec:decorative xmlns:adec="http://schemas.microsoft.com/office/drawing/2017/decorative" val="1"/>
              </a:ext>
            </a:extLst>
          </p:cNvPr>
          <p:cNvCxnSpPr>
            <a:cxnSpLocks/>
          </p:cNvCxnSpPr>
          <p:nvPr/>
        </p:nvCxnSpPr>
        <p:spPr>
          <a:xfrm flipV="1">
            <a:off x="6256500" y="1515330"/>
            <a:ext cx="0" cy="224152"/>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1" name="ZoneTexte 120">
            <a:extLst>
              <a:ext uri="{FF2B5EF4-FFF2-40B4-BE49-F238E27FC236}">
                <a16:creationId xmlns:a16="http://schemas.microsoft.com/office/drawing/2014/main" id="{B4D4AB75-D499-FF0D-A156-F49C55790CA5}"/>
              </a:ext>
            </a:extLst>
          </p:cNvPr>
          <p:cNvSpPr txBox="1"/>
          <p:nvPr/>
        </p:nvSpPr>
        <p:spPr>
          <a:xfrm>
            <a:off x="5078295" y="1221638"/>
            <a:ext cx="2615979" cy="295915"/>
          </a:xfrm>
          <a:prstGeom prst="rect">
            <a:avLst/>
          </a:prstGeom>
          <a:noFill/>
        </p:spPr>
        <p:txBody>
          <a:bodyPr wrap="square" rtlCol="0">
            <a:spAutoFit/>
          </a:bodyPr>
          <a:lstStyle/>
          <a:p>
            <a:pPr algn="ctr"/>
            <a:r>
              <a:rPr lang="fr-FR" sz="1323" b="1" dirty="0">
                <a:highlight>
                  <a:srgbClr val="DFEDF0"/>
                </a:highlight>
              </a:rPr>
              <a:t>Centre de ressources territorial</a:t>
            </a:r>
          </a:p>
        </p:txBody>
      </p:sp>
      <p:sp>
        <p:nvSpPr>
          <p:cNvPr id="108" name="Ellipse 107">
            <a:extLst>
              <a:ext uri="{FF2B5EF4-FFF2-40B4-BE49-F238E27FC236}">
                <a16:creationId xmlns:a16="http://schemas.microsoft.com/office/drawing/2014/main" id="{4E901260-192F-B0AC-C8EA-9BC37C6E9092}"/>
              </a:ext>
            </a:extLst>
          </p:cNvPr>
          <p:cNvSpPr/>
          <p:nvPr/>
        </p:nvSpPr>
        <p:spPr>
          <a:xfrm>
            <a:off x="332411" y="7041318"/>
            <a:ext cx="259517" cy="2547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23" dirty="0"/>
              <a:t>X</a:t>
            </a:r>
          </a:p>
        </p:txBody>
      </p:sp>
      <p:sp>
        <p:nvSpPr>
          <p:cNvPr id="106" name="ZoneTexte 105">
            <a:extLst>
              <a:ext uri="{FF2B5EF4-FFF2-40B4-BE49-F238E27FC236}">
                <a16:creationId xmlns:a16="http://schemas.microsoft.com/office/drawing/2014/main" id="{1F8E0B03-7E91-189B-DAC4-481855B88787}"/>
              </a:ext>
            </a:extLst>
          </p:cNvPr>
          <p:cNvSpPr txBox="1"/>
          <p:nvPr/>
        </p:nvSpPr>
        <p:spPr>
          <a:xfrm>
            <a:off x="650805" y="7052163"/>
            <a:ext cx="1019535" cy="261931"/>
          </a:xfrm>
          <a:prstGeom prst="rect">
            <a:avLst/>
          </a:prstGeom>
          <a:solidFill>
            <a:schemeClr val="accent2"/>
          </a:solidFill>
        </p:spPr>
        <p:txBody>
          <a:bodyPr wrap="square" rtlCol="0">
            <a:spAutoFit/>
          </a:bodyPr>
          <a:lstStyle/>
          <a:p>
            <a:r>
              <a:rPr lang="fr-FR" sz="1102" i="1" dirty="0">
                <a:solidFill>
                  <a:srgbClr val="FFFF00"/>
                </a:solidFill>
              </a:rPr>
              <a:t>Fiches-action </a:t>
            </a:r>
          </a:p>
        </p:txBody>
      </p:sp>
      <p:sp>
        <p:nvSpPr>
          <p:cNvPr id="2" name="ZoneTexte 1">
            <a:extLst>
              <a:ext uri="{FF2B5EF4-FFF2-40B4-BE49-F238E27FC236}">
                <a16:creationId xmlns:a16="http://schemas.microsoft.com/office/drawing/2014/main" id="{19A2DA08-06A2-8EE0-7A70-8BEB76F3B2A4}"/>
              </a:ext>
            </a:extLst>
          </p:cNvPr>
          <p:cNvSpPr txBox="1"/>
          <p:nvPr/>
        </p:nvSpPr>
        <p:spPr>
          <a:xfrm>
            <a:off x="1795447" y="6725928"/>
            <a:ext cx="4590837" cy="914400"/>
          </a:xfrm>
          <a:prstGeom prst="rect">
            <a:avLst/>
          </a:prstGeom>
          <a:ln>
            <a:solidFill>
              <a:schemeClr val="accent2"/>
            </a:solidFill>
          </a:ln>
        </p:spPr>
        <p:txBody>
          <a:bodyPr wrap="none" lIns="0" tIns="0" rIns="0" bIns="0" rtlCol="0" anchor="ctr" anchorCtr="0">
            <a:noAutofit/>
          </a:bodyPr>
          <a:lstStyle/>
          <a:p>
            <a:pPr algn="l"/>
            <a:r>
              <a:rPr lang="fr-FR" sz="1100" b="1" dirty="0">
                <a:solidFill>
                  <a:schemeClr val="accent2"/>
                </a:solidFill>
                <a:latin typeface="Calibri" panose="02000306080000090004" pitchFamily="2" charset="77"/>
              </a:rPr>
              <a:t>Des outils / méthodes construits à capitaliser et partager</a:t>
            </a:r>
          </a:p>
        </p:txBody>
      </p:sp>
    </p:spTree>
    <p:extLst>
      <p:ext uri="{BB962C8B-B14F-4D97-AF65-F5344CB8AC3E}">
        <p14:creationId xmlns:p14="http://schemas.microsoft.com/office/powerpoint/2010/main" val="22773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6" grpId="0" animBg="1"/>
      <p:bldP spid="110" grpId="0" animBg="1"/>
      <p:bldP spid="52" grpId="0"/>
      <p:bldP spid="111" grpId="0" animBg="1"/>
      <p:bldP spid="15" grpId="0"/>
      <p:bldP spid="112" grpId="0" animBg="1"/>
      <p:bldP spid="18" grpId="0"/>
      <p:bldP spid="12" grpId="0" animBg="1"/>
      <p:bldP spid="113" grpId="0" animBg="1"/>
      <p:bldP spid="24" grpId="0"/>
      <p:bldP spid="81" grpId="0" animBg="1"/>
      <p:bldP spid="114" grpId="0" animBg="1"/>
      <p:bldP spid="59" grpId="0"/>
      <p:bldP spid="116" grpId="0" animBg="1"/>
      <p:bldP spid="66" grpId="0"/>
      <p:bldP spid="90" grpId="0" animBg="1"/>
      <p:bldP spid="117" grpId="0" animBg="1"/>
      <p:bldP spid="71" grpId="0"/>
      <p:bldP spid="73" grpId="0"/>
      <p:bldP spid="115" grpId="0" animBg="1"/>
      <p:bldP spid="79" grpId="0"/>
      <p:bldP spid="7" grpId="0" animBg="1"/>
      <p:bldP spid="121" grpId="0"/>
      <p:bldP spid="108" grpId="0" animBg="1"/>
      <p:bldP spid="10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41482D-928D-4832-5DE2-4053AC5BB8B2}"/>
              </a:ext>
            </a:extLst>
          </p:cNvPr>
          <p:cNvSpPr>
            <a:spLocks noGrp="1"/>
          </p:cNvSpPr>
          <p:nvPr>
            <p:ph type="title"/>
          </p:nvPr>
        </p:nvSpPr>
        <p:spPr>
          <a:xfrm>
            <a:off x="650805" y="177554"/>
            <a:ext cx="11765665" cy="792000"/>
          </a:xfrm>
        </p:spPr>
        <p:txBody>
          <a:bodyPr/>
          <a:lstStyle/>
          <a:p>
            <a:r>
              <a:rPr lang="fr-FR" sz="2800" dirty="0">
                <a:solidFill>
                  <a:schemeClr val="accent2">
                    <a:lumMod val="75000"/>
                  </a:schemeClr>
                </a:solidFill>
              </a:rPr>
              <a:t>Les enseignements de l’évaluation </a:t>
            </a:r>
            <a:br>
              <a:rPr lang="fr-FR" sz="2800" dirty="0"/>
            </a:br>
            <a:r>
              <a:rPr lang="fr-FR" sz="2000" dirty="0"/>
              <a:t>Structuration des plateformes </a:t>
            </a:r>
            <a:r>
              <a:rPr lang="fr-FR" sz="2000" dirty="0">
                <a:solidFill>
                  <a:srgbClr val="00B0F0"/>
                </a:solidFill>
              </a:rPr>
              <a:t>(positionnement et fonctions)</a:t>
            </a:r>
            <a:endParaRPr lang="fr-FR" dirty="0">
              <a:solidFill>
                <a:srgbClr val="00B0F0"/>
              </a:solidFill>
            </a:endParaRPr>
          </a:p>
        </p:txBody>
      </p:sp>
      <p:pic>
        <p:nvPicPr>
          <p:cNvPr id="191" name="Image 190" descr="L’image présente un schéma descriptive (le meme que la diapositive précédente) du rôle des plateforme des métiers équivalent à  d’un Centre de ressources territoriale, axé sur l’animation et l’appui aux partenaires dans le domaine des métiers de l’autonomie et de l’emploi-formation.&#10;Elle est structurée en plusieurs blocs thématiques :&#10;Fonction principale :&#10;&#10;Animation et appui aux partenaires&#10;&#10;Compétences :&#10;&#10;Secteur et métiers de l’autonomie&#10;Emploi et formation&#10;&#10;Actions menées :&#10;Valorisation, sensibilisation, communication :&#10;&#10;Vers le grand public : participation à des événements régionaux et de France Travail&#10;Vers des publics spécifiques : jeunes en insertion, lycéens&#10;Vers les professionnels de l’emploi : conseillers France Travail, Missions Locales, services emploi des collectivités&#10;&#10;Sourcing :&#10;&#10;Aller vers les publics : présence dans les mairies, Maisons France Services, contacts avec des associations locales&#10;&#10;Orientation et validation du projet :&#10;&#10;Utilisation d’outils de test&#10;Préparation collective aux métiers : savoirs de base, prérequis pour les PMSMP, opération Zest&#10;&#10;Accompagnement individuel jusqu’au premier mois en emploi :&#10;&#10;Permanence dans les agences France Travail&#10;&#10;Coordination et mise en œuvre de dispositifs :&#10;&#10;Montée en compétence et insertion : parcours spécifiques comme ceux proposés par les GEIQ&#10;Facilitation de l’accès à la mobilité et à la garde d’enfants&#10;Suivi dès le premier mois chez l’employeur : échanges avec le salarié et l’employeur">
            <a:extLst>
              <a:ext uri="{FF2B5EF4-FFF2-40B4-BE49-F238E27FC236}">
                <a16:creationId xmlns:a16="http://schemas.microsoft.com/office/drawing/2014/main" id="{F49B4F91-0F17-5295-C47F-E5A20957B1E2}"/>
              </a:ext>
            </a:extLst>
          </p:cNvPr>
          <p:cNvPicPr>
            <a:picLocks noChangeAspect="1"/>
          </p:cNvPicPr>
          <p:nvPr/>
        </p:nvPicPr>
        <p:blipFill>
          <a:blip r:embed="rId2"/>
          <a:stretch>
            <a:fillRect/>
          </a:stretch>
        </p:blipFill>
        <p:spPr>
          <a:xfrm>
            <a:off x="1041605" y="1393064"/>
            <a:ext cx="11120596" cy="4507026"/>
          </a:xfrm>
          <a:prstGeom prst="rect">
            <a:avLst/>
          </a:prstGeom>
        </p:spPr>
      </p:pic>
      <p:pic>
        <p:nvPicPr>
          <p:cNvPr id="9" name="Image 8" descr="L’image contient une phrase descriptive qui  résume le positionnement des plateformes des métiers&#10;&quot;Légitimité et capacité à informer et orienter, capacité à identifier et mobiliser les dispositifs et à construire un parcours.&quot;&#10;&#10;Cette phrase met en avant :&#10;&#10;La légitimité à intervenir auprès des publics&#10;La capacité à informer et orienter&#10;L’aptitude à repérer et activer les dispositifs existants&#10;La compétence à construire un parcours adapté aux besoins des personnes accompagnées">
            <a:extLst>
              <a:ext uri="{FF2B5EF4-FFF2-40B4-BE49-F238E27FC236}">
                <a16:creationId xmlns:a16="http://schemas.microsoft.com/office/drawing/2014/main" id="{7E1954E3-420F-E4B3-AD3B-C1507CC4399A}"/>
              </a:ext>
            </a:extLst>
          </p:cNvPr>
          <p:cNvPicPr>
            <a:picLocks noChangeAspect="1"/>
          </p:cNvPicPr>
          <p:nvPr/>
        </p:nvPicPr>
        <p:blipFill>
          <a:blip r:embed="rId3"/>
          <a:stretch>
            <a:fillRect/>
          </a:stretch>
        </p:blipFill>
        <p:spPr>
          <a:xfrm>
            <a:off x="2448098" y="1180121"/>
            <a:ext cx="1531132" cy="1133814"/>
          </a:xfrm>
          <a:prstGeom prst="rect">
            <a:avLst/>
          </a:prstGeom>
        </p:spPr>
      </p:pic>
      <p:pic>
        <p:nvPicPr>
          <p:cNvPr id="215" name="Image 214" descr="L’image présente un schéma synthétique sur le rôle des plateformes dans une fonction territoriale le cadre de l’accompagnement vers les métiers de l’autonomie.&#10;a savoir role de &#10;Mobilisation :&#10;&#10;d'Actions concrètes : permanences, participation à des événements locaux, interventions diverses&#10;de Mise en réseau :&#10;Prise de contact avec les acteurs locaux : agences France Travail, structures d’insertion, organismes de formation, élus, associations, entreprises…&#10;Création d’un réseau local : pour faciliter les synergies et les parcours&#10;&#10;de Construction du parcours :&#10;&#10;Mobilisation des acteurs et dispositifs locaux : organismes de formation, terrains de PMSMP (périodes de mise en situation en milieu professionnel), etc.">
            <a:extLst>
              <a:ext uri="{FF2B5EF4-FFF2-40B4-BE49-F238E27FC236}">
                <a16:creationId xmlns:a16="http://schemas.microsoft.com/office/drawing/2014/main" id="{8CC76CF1-079B-B307-A548-9D0BE2D6574B}"/>
              </a:ext>
            </a:extLst>
          </p:cNvPr>
          <p:cNvPicPr>
            <a:picLocks noChangeAspect="1"/>
          </p:cNvPicPr>
          <p:nvPr/>
        </p:nvPicPr>
        <p:blipFill>
          <a:blip r:embed="rId4"/>
          <a:stretch>
            <a:fillRect/>
          </a:stretch>
        </p:blipFill>
        <p:spPr>
          <a:xfrm>
            <a:off x="1765544" y="5272670"/>
            <a:ext cx="9672717" cy="2213767"/>
          </a:xfrm>
          <a:prstGeom prst="rect">
            <a:avLst/>
          </a:prstGeom>
        </p:spPr>
      </p:pic>
    </p:spTree>
    <p:extLst>
      <p:ext uri="{BB962C8B-B14F-4D97-AF65-F5344CB8AC3E}">
        <p14:creationId xmlns:p14="http://schemas.microsoft.com/office/powerpoint/2010/main" val="20130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41482D-928D-4832-5DE2-4053AC5BB8B2}"/>
              </a:ext>
            </a:extLst>
          </p:cNvPr>
          <p:cNvSpPr>
            <a:spLocks noGrp="1"/>
          </p:cNvSpPr>
          <p:nvPr>
            <p:ph type="title"/>
          </p:nvPr>
        </p:nvSpPr>
        <p:spPr>
          <a:xfrm>
            <a:off x="837990" y="191430"/>
            <a:ext cx="11765665" cy="792000"/>
          </a:xfrm>
        </p:spPr>
        <p:txBody>
          <a:bodyPr/>
          <a:lstStyle/>
          <a:p>
            <a:r>
              <a:rPr lang="fr-FR" sz="2800" dirty="0">
                <a:solidFill>
                  <a:schemeClr val="accent2">
                    <a:lumMod val="75000"/>
                  </a:schemeClr>
                </a:solidFill>
              </a:rPr>
              <a:t>Les enseignements de l’évaluation  </a:t>
            </a:r>
            <a:br>
              <a:rPr lang="fr-FR" sz="2800" dirty="0"/>
            </a:br>
            <a:r>
              <a:rPr lang="fr-FR" sz="2000" dirty="0"/>
              <a:t>Structuration des plateformes </a:t>
            </a:r>
            <a:r>
              <a:rPr lang="fr-FR" sz="2000" dirty="0">
                <a:solidFill>
                  <a:srgbClr val="00B0F0"/>
                </a:solidFill>
              </a:rPr>
              <a:t>(Gouvernance et partenariats)</a:t>
            </a:r>
            <a:endParaRPr lang="fr-FR" dirty="0">
              <a:solidFill>
                <a:srgbClr val="00B0F0"/>
              </a:solidFill>
            </a:endParaRPr>
          </a:p>
        </p:txBody>
      </p:sp>
      <p:sp>
        <p:nvSpPr>
          <p:cNvPr id="53" name="Rectangle 52">
            <a:extLst>
              <a:ext uri="{FF2B5EF4-FFF2-40B4-BE49-F238E27FC236}">
                <a16:creationId xmlns:a16="http://schemas.microsoft.com/office/drawing/2014/main" id="{54012D31-37A8-3AD3-7B6B-0277238CA381}"/>
              </a:ext>
              <a:ext uri="{C183D7F6-B498-43B3-948B-1728B52AA6E4}">
                <adec:decorative xmlns:adec="http://schemas.microsoft.com/office/drawing/2017/decorative" val="1"/>
              </a:ext>
            </a:extLst>
          </p:cNvPr>
          <p:cNvSpPr/>
          <p:nvPr/>
        </p:nvSpPr>
        <p:spPr>
          <a:xfrm>
            <a:off x="0" y="1165602"/>
            <a:ext cx="13439775" cy="33061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05E22500-130F-E4A8-FE7B-82430230B988}"/>
              </a:ext>
            </a:extLst>
          </p:cNvPr>
          <p:cNvSpPr txBox="1"/>
          <p:nvPr/>
        </p:nvSpPr>
        <p:spPr>
          <a:xfrm>
            <a:off x="-228056" y="1312692"/>
            <a:ext cx="2615979" cy="400110"/>
          </a:xfrm>
          <a:prstGeom prst="rect">
            <a:avLst/>
          </a:prstGeom>
          <a:noFill/>
        </p:spPr>
        <p:txBody>
          <a:bodyPr wrap="square" rtlCol="0">
            <a:spAutoFit/>
          </a:bodyPr>
          <a:lstStyle/>
          <a:p>
            <a:pPr algn="ctr"/>
            <a:r>
              <a:rPr lang="fr-FR" sz="2000" b="1" dirty="0">
                <a:highlight>
                  <a:srgbClr val="DFEDF0"/>
                </a:highlight>
              </a:rPr>
              <a:t>Partenariat local</a:t>
            </a:r>
          </a:p>
        </p:txBody>
      </p:sp>
      <p:sp>
        <p:nvSpPr>
          <p:cNvPr id="43" name="Rectangle : coins arrondis 42">
            <a:extLst>
              <a:ext uri="{FF2B5EF4-FFF2-40B4-BE49-F238E27FC236}">
                <a16:creationId xmlns:a16="http://schemas.microsoft.com/office/drawing/2014/main" id="{5B3277C4-1DDD-A547-C1D2-5C14B68B3842}"/>
              </a:ext>
            </a:extLst>
          </p:cNvPr>
          <p:cNvSpPr/>
          <p:nvPr/>
        </p:nvSpPr>
        <p:spPr>
          <a:xfrm>
            <a:off x="476877" y="3417641"/>
            <a:ext cx="6168600" cy="34823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Compétence : secteur et métiers de l’autonomie / Emploi formation</a:t>
            </a:r>
          </a:p>
        </p:txBody>
      </p:sp>
      <p:cxnSp>
        <p:nvCxnSpPr>
          <p:cNvPr id="48" name="Connecteur droit avec flèche 47">
            <a:extLst>
              <a:ext uri="{FF2B5EF4-FFF2-40B4-BE49-F238E27FC236}">
                <a16:creationId xmlns:a16="http://schemas.microsoft.com/office/drawing/2014/main" id="{AD5C9228-070D-1031-F130-8B123E3B2BF6}"/>
              </a:ext>
              <a:ext uri="{C183D7F6-B498-43B3-948B-1728B52AA6E4}">
                <adec:decorative xmlns:adec="http://schemas.microsoft.com/office/drawing/2017/decorative" val="1"/>
              </a:ext>
            </a:extLst>
          </p:cNvPr>
          <p:cNvCxnSpPr>
            <a:cxnSpLocks/>
          </p:cNvCxnSpPr>
          <p:nvPr/>
        </p:nvCxnSpPr>
        <p:spPr>
          <a:xfrm flipV="1">
            <a:off x="3561177" y="3041850"/>
            <a:ext cx="2437" cy="31179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 coins arrondis 28">
            <a:extLst>
              <a:ext uri="{FF2B5EF4-FFF2-40B4-BE49-F238E27FC236}">
                <a16:creationId xmlns:a16="http://schemas.microsoft.com/office/drawing/2014/main" id="{F2D87CD8-791E-066C-3C9A-4543290CDE2C}"/>
              </a:ext>
            </a:extLst>
          </p:cNvPr>
          <p:cNvSpPr/>
          <p:nvPr/>
        </p:nvSpPr>
        <p:spPr>
          <a:xfrm>
            <a:off x="1293920" y="2629622"/>
            <a:ext cx="4378912" cy="3482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5">
                    <a:lumMod val="50000"/>
                  </a:schemeClr>
                </a:solidFill>
              </a:rPr>
              <a:t>Animation et appui aux partenaires</a:t>
            </a:r>
          </a:p>
        </p:txBody>
      </p:sp>
      <p:cxnSp>
        <p:nvCxnSpPr>
          <p:cNvPr id="27" name="Connecteur droit avec flèche 26">
            <a:extLst>
              <a:ext uri="{FF2B5EF4-FFF2-40B4-BE49-F238E27FC236}">
                <a16:creationId xmlns:a16="http://schemas.microsoft.com/office/drawing/2014/main" id="{00FAD6C6-54B4-888C-2FA3-CDD6BA6B0A7F}"/>
              </a:ext>
              <a:ext uri="{C183D7F6-B498-43B3-948B-1728B52AA6E4}">
                <adec:decorative xmlns:adec="http://schemas.microsoft.com/office/drawing/2017/decorative" val="1"/>
              </a:ext>
            </a:extLst>
          </p:cNvPr>
          <p:cNvCxnSpPr>
            <a:cxnSpLocks/>
          </p:cNvCxnSpPr>
          <p:nvPr/>
        </p:nvCxnSpPr>
        <p:spPr>
          <a:xfrm flipV="1">
            <a:off x="3568655" y="2376618"/>
            <a:ext cx="0" cy="224152"/>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99B6679-E79F-7339-F131-9800A3BDFFF1}"/>
              </a:ext>
            </a:extLst>
          </p:cNvPr>
          <p:cNvSpPr txBox="1"/>
          <p:nvPr/>
        </p:nvSpPr>
        <p:spPr>
          <a:xfrm>
            <a:off x="2260665" y="2053140"/>
            <a:ext cx="2615979" cy="295915"/>
          </a:xfrm>
          <a:prstGeom prst="rect">
            <a:avLst/>
          </a:prstGeom>
          <a:noFill/>
        </p:spPr>
        <p:txBody>
          <a:bodyPr wrap="square" rtlCol="0">
            <a:spAutoFit/>
          </a:bodyPr>
          <a:lstStyle/>
          <a:p>
            <a:pPr algn="ctr"/>
            <a:r>
              <a:rPr lang="fr-FR" sz="1323" b="1" dirty="0">
                <a:highlight>
                  <a:srgbClr val="DFEDF0"/>
                </a:highlight>
              </a:rPr>
              <a:t>Centre de ressources territorial</a:t>
            </a:r>
          </a:p>
        </p:txBody>
      </p:sp>
      <p:pic>
        <p:nvPicPr>
          <p:cNvPr id="50" name="Image 49" descr="une image representant une loupe zoomant sur l'image d'un cartable">
            <a:extLst>
              <a:ext uri="{FF2B5EF4-FFF2-40B4-BE49-F238E27FC236}">
                <a16:creationId xmlns:a16="http://schemas.microsoft.com/office/drawing/2014/main" id="{FEAE9D86-4DE3-C161-A0F3-32691C878DC2}"/>
              </a:ext>
            </a:extLst>
          </p:cNvPr>
          <p:cNvPicPr>
            <a:picLocks noChangeAspect="1"/>
          </p:cNvPicPr>
          <p:nvPr/>
        </p:nvPicPr>
        <p:blipFill>
          <a:blip r:embed="rId2"/>
          <a:stretch>
            <a:fillRect/>
          </a:stretch>
        </p:blipFill>
        <p:spPr>
          <a:xfrm>
            <a:off x="4643712" y="1092694"/>
            <a:ext cx="1801372" cy="1801372"/>
          </a:xfrm>
          <a:prstGeom prst="rect">
            <a:avLst/>
          </a:prstGeom>
        </p:spPr>
      </p:pic>
      <p:sp>
        <p:nvSpPr>
          <p:cNvPr id="120" name="ZoneTexte 119">
            <a:extLst>
              <a:ext uri="{FF2B5EF4-FFF2-40B4-BE49-F238E27FC236}">
                <a16:creationId xmlns:a16="http://schemas.microsoft.com/office/drawing/2014/main" id="{0274A12A-7B3D-8E11-DEDA-E73E72E6FB06}"/>
              </a:ext>
            </a:extLst>
          </p:cNvPr>
          <p:cNvSpPr txBox="1"/>
          <p:nvPr/>
        </p:nvSpPr>
        <p:spPr>
          <a:xfrm>
            <a:off x="7127558" y="1255480"/>
            <a:ext cx="5957646" cy="3216265"/>
          </a:xfrm>
          <a:prstGeom prst="rect">
            <a:avLst/>
          </a:prstGeom>
          <a:noFill/>
        </p:spPr>
        <p:txBody>
          <a:bodyPr wrap="square" rtlCol="0">
            <a:spAutoFit/>
          </a:bodyPr>
          <a:lstStyle/>
          <a:p>
            <a:r>
              <a:rPr lang="fr-FR" sz="1400" b="1" dirty="0"/>
              <a:t>Appui aux partenaires dans la réalisation de leurs missions </a:t>
            </a:r>
            <a:r>
              <a:rPr lang="fr-FR" sz="1400" dirty="0"/>
              <a:t>:</a:t>
            </a:r>
          </a:p>
          <a:p>
            <a:pPr marL="285750" indent="-285750">
              <a:spcBef>
                <a:spcPts val="600"/>
              </a:spcBef>
              <a:buFont typeface="Arial" panose="020B0604020202020204" pitchFamily="34" charset="0"/>
              <a:buChar char="•"/>
            </a:pPr>
            <a:r>
              <a:rPr lang="fr-FR" sz="1400" b="1" dirty="0"/>
              <a:t>CD</a:t>
            </a:r>
            <a:r>
              <a:rPr lang="fr-FR" sz="1400" dirty="0"/>
              <a:t> : Accompagnement des ARSA, accompagnement des structures AD (qualité service et QVCT)</a:t>
            </a:r>
          </a:p>
          <a:p>
            <a:pPr marL="285750" indent="-285750">
              <a:spcBef>
                <a:spcPts val="600"/>
              </a:spcBef>
              <a:buFont typeface="Arial" panose="020B0604020202020204" pitchFamily="34" charset="0"/>
              <a:buChar char="•"/>
            </a:pPr>
            <a:r>
              <a:rPr lang="fr-FR" sz="1400" b="1" dirty="0"/>
              <a:t>FT</a:t>
            </a:r>
            <a:r>
              <a:rPr lang="fr-FR" sz="1400" dirty="0"/>
              <a:t> : Accompagnement des DE, contact avec les entreprises</a:t>
            </a:r>
          </a:p>
          <a:p>
            <a:pPr marL="285750" indent="-285750">
              <a:spcBef>
                <a:spcPts val="600"/>
              </a:spcBef>
              <a:buFont typeface="Arial" panose="020B0604020202020204" pitchFamily="34" charset="0"/>
              <a:buChar char="•"/>
            </a:pPr>
            <a:r>
              <a:rPr lang="fr-FR" sz="1400" b="1" dirty="0"/>
              <a:t>ARS</a:t>
            </a:r>
            <a:r>
              <a:rPr lang="fr-FR" sz="1400" dirty="0"/>
              <a:t> : Mission attractivité, diffusion dispositifs, accompagnement des établissements (qualité service et QVCT)</a:t>
            </a:r>
          </a:p>
          <a:p>
            <a:pPr marL="285750" indent="-285750">
              <a:spcBef>
                <a:spcPts val="600"/>
              </a:spcBef>
              <a:buFont typeface="Arial" panose="020B0604020202020204" pitchFamily="34" charset="0"/>
              <a:buChar char="•"/>
            </a:pPr>
            <a:r>
              <a:rPr lang="fr-FR" sz="1400" b="1" dirty="0"/>
              <a:t>Ddets</a:t>
            </a:r>
            <a:r>
              <a:rPr lang="fr-FR" sz="1400" dirty="0"/>
              <a:t> : Accompagnement des structures (GRH, QVCT…), insertion</a:t>
            </a:r>
          </a:p>
          <a:p>
            <a:pPr marL="285750" indent="-285750">
              <a:spcBef>
                <a:spcPts val="600"/>
              </a:spcBef>
              <a:buFont typeface="Arial" panose="020B0604020202020204" pitchFamily="34" charset="0"/>
              <a:buChar char="•"/>
            </a:pPr>
            <a:r>
              <a:rPr lang="fr-FR" sz="1400" b="1" dirty="0"/>
              <a:t>Région</a:t>
            </a:r>
            <a:r>
              <a:rPr lang="fr-FR" sz="1400" dirty="0"/>
              <a:t> : Orientation, remplissage formations sanitaires et sociales</a:t>
            </a:r>
          </a:p>
          <a:p>
            <a:pPr marL="285750" indent="-285750">
              <a:spcBef>
                <a:spcPts val="600"/>
              </a:spcBef>
              <a:buFont typeface="Arial" panose="020B0604020202020204" pitchFamily="34" charset="0"/>
              <a:buChar char="•"/>
            </a:pPr>
            <a:r>
              <a:rPr lang="fr-FR" sz="1400" b="1" dirty="0"/>
              <a:t>Fédérations employeurs </a:t>
            </a:r>
            <a:r>
              <a:rPr lang="fr-FR" sz="1400" dirty="0"/>
              <a:t>: Accompagnement structures, réformes…</a:t>
            </a:r>
          </a:p>
          <a:p>
            <a:pPr marL="285750" indent="-285750">
              <a:spcBef>
                <a:spcPts val="600"/>
              </a:spcBef>
              <a:buFont typeface="Arial" panose="020B0604020202020204" pitchFamily="34" charset="0"/>
              <a:buChar char="•"/>
            </a:pPr>
            <a:r>
              <a:rPr lang="fr-FR" sz="1400" b="1" dirty="0"/>
              <a:t>Education nationale </a:t>
            </a:r>
            <a:r>
              <a:rPr lang="fr-FR" sz="1400" dirty="0"/>
              <a:t>: Formations professionnelles du secteur, bureaux des entreprises</a:t>
            </a:r>
          </a:p>
          <a:p>
            <a:endParaRPr lang="fr-FR" sz="1400" dirty="0"/>
          </a:p>
        </p:txBody>
      </p:sp>
      <p:sp>
        <p:nvSpPr>
          <p:cNvPr id="55" name="ZoneTexte 54">
            <a:extLst>
              <a:ext uri="{FF2B5EF4-FFF2-40B4-BE49-F238E27FC236}">
                <a16:creationId xmlns:a16="http://schemas.microsoft.com/office/drawing/2014/main" id="{2BDB7640-13F4-EA67-FB22-96116FC5707F}"/>
              </a:ext>
            </a:extLst>
          </p:cNvPr>
          <p:cNvSpPr txBox="1"/>
          <p:nvPr/>
        </p:nvSpPr>
        <p:spPr>
          <a:xfrm>
            <a:off x="-90138" y="4591814"/>
            <a:ext cx="2615979" cy="400110"/>
          </a:xfrm>
          <a:prstGeom prst="rect">
            <a:avLst/>
          </a:prstGeom>
          <a:noFill/>
        </p:spPr>
        <p:txBody>
          <a:bodyPr wrap="square" rtlCol="0">
            <a:spAutoFit/>
          </a:bodyPr>
          <a:lstStyle/>
          <a:p>
            <a:pPr algn="ctr"/>
            <a:r>
              <a:rPr lang="fr-FR" sz="2000" b="1" dirty="0">
                <a:highlight>
                  <a:srgbClr val="DFEDF0"/>
                </a:highlight>
              </a:rPr>
              <a:t>Gouvernance locale</a:t>
            </a:r>
          </a:p>
        </p:txBody>
      </p:sp>
      <p:pic>
        <p:nvPicPr>
          <p:cNvPr id="64" name="Image 63" descr="L’image représente un cercle jaune au centre duquel se trouvent deux flèches blanches qui se croisent en formant un &quot;X&quot;. De chaque côté du cercle, on distingue deux lignes courbes, symétriques, qui encadrent visuellement les flèches.&#10;Cette image évoque une idée de croisement, d’interconnexion">
            <a:extLst>
              <a:ext uri="{FF2B5EF4-FFF2-40B4-BE49-F238E27FC236}">
                <a16:creationId xmlns:a16="http://schemas.microsoft.com/office/drawing/2014/main" id="{221B551E-5431-AB1F-8B55-2DCA082C8B6D}"/>
              </a:ext>
            </a:extLst>
          </p:cNvPr>
          <p:cNvPicPr>
            <a:picLocks noChangeAspect="1"/>
          </p:cNvPicPr>
          <p:nvPr/>
        </p:nvPicPr>
        <p:blipFill>
          <a:blip r:embed="rId3"/>
          <a:stretch>
            <a:fillRect/>
          </a:stretch>
        </p:blipFill>
        <p:spPr>
          <a:xfrm>
            <a:off x="254614" y="5620704"/>
            <a:ext cx="995908" cy="866870"/>
          </a:xfrm>
          <a:prstGeom prst="rect">
            <a:avLst/>
          </a:prstGeom>
        </p:spPr>
      </p:pic>
      <p:sp>
        <p:nvSpPr>
          <p:cNvPr id="137" name="ZoneTexte 136">
            <a:extLst>
              <a:ext uri="{FF2B5EF4-FFF2-40B4-BE49-F238E27FC236}">
                <a16:creationId xmlns:a16="http://schemas.microsoft.com/office/drawing/2014/main" id="{E64E8C1E-CBCB-A869-F8D2-01D9D6A674B4}"/>
              </a:ext>
            </a:extLst>
          </p:cNvPr>
          <p:cNvSpPr txBox="1"/>
          <p:nvPr/>
        </p:nvSpPr>
        <p:spPr>
          <a:xfrm>
            <a:off x="1432730" y="5388566"/>
            <a:ext cx="2379728" cy="1600438"/>
          </a:xfrm>
          <a:prstGeom prst="rect">
            <a:avLst/>
          </a:prstGeom>
          <a:noFill/>
          <a:ln>
            <a:noFill/>
          </a:ln>
        </p:spPr>
        <p:txBody>
          <a:bodyPr wrap="square" numCol="1" rtlCol="0">
            <a:spAutoFit/>
          </a:bodyPr>
          <a:lstStyle/>
          <a:p>
            <a:pPr marL="285750" indent="-285750">
              <a:buFont typeface="Arial" panose="020B0604020202020204" pitchFamily="34" charset="0"/>
              <a:buChar char="•"/>
            </a:pPr>
            <a:r>
              <a:rPr lang="fr-FR" sz="1400" dirty="0"/>
              <a:t>CD</a:t>
            </a:r>
          </a:p>
          <a:p>
            <a:pPr marL="285750" indent="-285750">
              <a:buFont typeface="Arial" panose="020B0604020202020204" pitchFamily="34" charset="0"/>
              <a:buChar char="•"/>
            </a:pPr>
            <a:r>
              <a:rPr lang="fr-FR" sz="1400" dirty="0"/>
              <a:t>ARS</a:t>
            </a:r>
          </a:p>
          <a:p>
            <a:pPr marL="285750" indent="-285750">
              <a:buFont typeface="Arial" panose="020B0604020202020204" pitchFamily="34" charset="0"/>
              <a:buChar char="•"/>
            </a:pPr>
            <a:r>
              <a:rPr lang="fr-FR" sz="1400" dirty="0"/>
              <a:t>FT </a:t>
            </a:r>
          </a:p>
          <a:p>
            <a:pPr marL="285750" indent="-285750">
              <a:buFont typeface="Arial" panose="020B0604020202020204" pitchFamily="34" charset="0"/>
              <a:buChar char="•"/>
            </a:pPr>
            <a:r>
              <a:rPr lang="fr-FR" sz="1400" dirty="0"/>
              <a:t>Ddets</a:t>
            </a:r>
          </a:p>
          <a:p>
            <a:pPr marL="285750" indent="-285750">
              <a:buFont typeface="Arial" panose="020B0604020202020204" pitchFamily="34" charset="0"/>
              <a:buChar char="•"/>
            </a:pPr>
            <a:r>
              <a:rPr lang="fr-FR" sz="1400" dirty="0"/>
              <a:t>Région</a:t>
            </a:r>
          </a:p>
          <a:p>
            <a:pPr marL="285750" indent="-285750">
              <a:buFont typeface="Arial" panose="020B0604020202020204" pitchFamily="34" charset="0"/>
              <a:buChar char="•"/>
            </a:pPr>
            <a:r>
              <a:rPr lang="fr-FR" sz="1400" dirty="0"/>
              <a:t>Fédérations Employeurs</a:t>
            </a:r>
          </a:p>
          <a:p>
            <a:pPr marL="285750" indent="-285750">
              <a:buFont typeface="Arial" panose="020B0604020202020204" pitchFamily="34" charset="0"/>
              <a:buChar char="•"/>
            </a:pPr>
            <a:endParaRPr lang="fr-FR" sz="1400" dirty="0"/>
          </a:p>
        </p:txBody>
      </p:sp>
      <p:sp>
        <p:nvSpPr>
          <p:cNvPr id="4" name="ZoneTexte 3">
            <a:extLst>
              <a:ext uri="{FF2B5EF4-FFF2-40B4-BE49-F238E27FC236}">
                <a16:creationId xmlns:a16="http://schemas.microsoft.com/office/drawing/2014/main" id="{5055763A-B426-AE83-D41E-9751A14A8DD7}"/>
              </a:ext>
            </a:extLst>
          </p:cNvPr>
          <p:cNvSpPr txBox="1"/>
          <p:nvPr/>
        </p:nvSpPr>
        <p:spPr>
          <a:xfrm>
            <a:off x="3849057" y="4612326"/>
            <a:ext cx="3775291" cy="2646878"/>
          </a:xfrm>
          <a:prstGeom prst="rect">
            <a:avLst/>
          </a:prstGeom>
          <a:noFill/>
        </p:spPr>
        <p:txBody>
          <a:bodyPr wrap="square">
            <a:spAutoFit/>
          </a:bodyPr>
          <a:lstStyle/>
          <a:p>
            <a:pPr algn="just" defTabSz="1007943">
              <a:spcBef>
                <a:spcPts val="600"/>
              </a:spcBef>
              <a:spcAft>
                <a:spcPts val="600"/>
              </a:spcAft>
              <a:buClr>
                <a:schemeClr val="accent2"/>
              </a:buClr>
              <a:buSzPct val="100000"/>
            </a:pPr>
            <a:r>
              <a:rPr lang="fr-FR" sz="2000" b="1" dirty="0">
                <a:highlight>
                  <a:srgbClr val="FFEAD7"/>
                </a:highlight>
              </a:rPr>
              <a:t>Opportunités</a:t>
            </a:r>
          </a:p>
          <a:p>
            <a:pPr>
              <a:spcBef>
                <a:spcPts val="600"/>
              </a:spcBef>
              <a:spcAft>
                <a:spcPts val="600"/>
              </a:spcAft>
              <a:buClr>
                <a:schemeClr val="accent2"/>
              </a:buClr>
              <a:buSzPct val="100000"/>
            </a:pPr>
            <a:r>
              <a:rPr lang="fr-FR" sz="1400" b="1" dirty="0"/>
              <a:t>… de manière concomitante, le modèle de gouvernance et de portage du SPDA qui place les CD comme acteur pivot, représente une opportunité pour dynamiser et mettre en cohérence la gouvernance des plateformes </a:t>
            </a:r>
          </a:p>
          <a:p>
            <a:pPr>
              <a:spcBef>
                <a:spcPts val="600"/>
              </a:spcBef>
              <a:spcAft>
                <a:spcPts val="600"/>
              </a:spcAft>
              <a:buClr>
                <a:schemeClr val="accent2"/>
              </a:buClr>
              <a:buSzPct val="100000"/>
            </a:pPr>
            <a:r>
              <a:rPr lang="fr-FR" sz="1400" dirty="0"/>
              <a:t>Nb. 5 départements déployant les plateformes ont également été intégrés à l’expérimentation du SPDA en 2023 (Aveyron, Finistère, Gironde, Pas-de-Calais, Yvelines)</a:t>
            </a:r>
          </a:p>
        </p:txBody>
      </p:sp>
      <p:sp>
        <p:nvSpPr>
          <p:cNvPr id="56" name="ZoneTexte 55">
            <a:extLst>
              <a:ext uri="{FF2B5EF4-FFF2-40B4-BE49-F238E27FC236}">
                <a16:creationId xmlns:a16="http://schemas.microsoft.com/office/drawing/2014/main" id="{BC172C99-79D3-CDA3-ACE0-99E5A9057931}"/>
              </a:ext>
            </a:extLst>
          </p:cNvPr>
          <p:cNvSpPr txBox="1"/>
          <p:nvPr/>
        </p:nvSpPr>
        <p:spPr>
          <a:xfrm>
            <a:off x="7963678" y="4665348"/>
            <a:ext cx="2683954" cy="400110"/>
          </a:xfrm>
          <a:prstGeom prst="rect">
            <a:avLst/>
          </a:prstGeom>
          <a:noFill/>
        </p:spPr>
        <p:txBody>
          <a:bodyPr wrap="square" rtlCol="0">
            <a:spAutoFit/>
          </a:bodyPr>
          <a:lstStyle/>
          <a:p>
            <a:pPr algn="ctr"/>
            <a:r>
              <a:rPr lang="fr-FR" sz="2000" b="1" dirty="0">
                <a:highlight>
                  <a:srgbClr val="DFEDF0"/>
                </a:highlight>
              </a:rPr>
              <a:t>Gouvernance nationale</a:t>
            </a:r>
          </a:p>
        </p:txBody>
      </p:sp>
      <p:pic>
        <p:nvPicPr>
          <p:cNvPr id="5" name="Image 4" descr="L’image représente un cercle jaune au centre duquel se trouvent deux flèches blanches qui se croisent en formant un &quot;X&quot;. De chaque côté du cercle, on distingue deux lignes courbes, symétriques, qui encadrent visuellement les flèches.&#10;Cette image évoque une idée de croisement, d’interconnexion">
            <a:extLst>
              <a:ext uri="{FF2B5EF4-FFF2-40B4-BE49-F238E27FC236}">
                <a16:creationId xmlns:a16="http://schemas.microsoft.com/office/drawing/2014/main" id="{DAA769D8-CCCA-48CE-3702-05F6AD550FF7}"/>
              </a:ext>
            </a:extLst>
          </p:cNvPr>
          <p:cNvPicPr>
            <a:picLocks noChangeAspect="1"/>
          </p:cNvPicPr>
          <p:nvPr/>
        </p:nvPicPr>
        <p:blipFill>
          <a:blip r:embed="rId3"/>
          <a:stretch>
            <a:fillRect/>
          </a:stretch>
        </p:blipFill>
        <p:spPr>
          <a:xfrm>
            <a:off x="8134331" y="5555295"/>
            <a:ext cx="995908" cy="866870"/>
          </a:xfrm>
          <a:prstGeom prst="rect">
            <a:avLst/>
          </a:prstGeom>
        </p:spPr>
      </p:pic>
      <p:sp>
        <p:nvSpPr>
          <p:cNvPr id="69" name="ZoneTexte 68">
            <a:extLst>
              <a:ext uri="{FF2B5EF4-FFF2-40B4-BE49-F238E27FC236}">
                <a16:creationId xmlns:a16="http://schemas.microsoft.com/office/drawing/2014/main" id="{244CE617-16D6-DA2A-C800-D65A1286D1D0}"/>
              </a:ext>
            </a:extLst>
          </p:cNvPr>
          <p:cNvSpPr txBox="1"/>
          <p:nvPr/>
        </p:nvSpPr>
        <p:spPr>
          <a:xfrm>
            <a:off x="9392918" y="5388566"/>
            <a:ext cx="1254714"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fr-FR" sz="1800" dirty="0"/>
              <a:t>CNSA</a:t>
            </a:r>
          </a:p>
          <a:p>
            <a:pPr marL="285750" indent="-285750">
              <a:buFont typeface="Arial" panose="020B0604020202020204" pitchFamily="34" charset="0"/>
              <a:buChar char="•"/>
            </a:pPr>
            <a:r>
              <a:rPr lang="fr-FR" sz="1800" dirty="0"/>
              <a:t>DGCS </a:t>
            </a:r>
          </a:p>
          <a:p>
            <a:pPr marL="285750" indent="-285750">
              <a:buFont typeface="Arial" panose="020B0604020202020204" pitchFamily="34" charset="0"/>
              <a:buChar char="•"/>
            </a:pPr>
            <a:r>
              <a:rPr lang="fr-FR" sz="1800" dirty="0"/>
              <a:t>FT</a:t>
            </a:r>
          </a:p>
          <a:p>
            <a:pPr marL="285750" indent="-285750">
              <a:buFont typeface="Arial" panose="020B0604020202020204" pitchFamily="34" charset="0"/>
              <a:buChar char="•"/>
            </a:pPr>
            <a:r>
              <a:rPr lang="fr-FR" sz="1800" dirty="0"/>
              <a:t>DGOS </a:t>
            </a:r>
          </a:p>
        </p:txBody>
      </p:sp>
      <p:sp>
        <p:nvSpPr>
          <p:cNvPr id="72" name="ZoneTexte 71">
            <a:extLst>
              <a:ext uri="{FF2B5EF4-FFF2-40B4-BE49-F238E27FC236}">
                <a16:creationId xmlns:a16="http://schemas.microsoft.com/office/drawing/2014/main" id="{36A4956E-E139-37AD-D6D9-2A084305ED1F}"/>
              </a:ext>
            </a:extLst>
          </p:cNvPr>
          <p:cNvSpPr txBox="1"/>
          <p:nvPr/>
        </p:nvSpPr>
        <p:spPr>
          <a:xfrm>
            <a:off x="11538229" y="4665348"/>
            <a:ext cx="1159520" cy="400110"/>
          </a:xfrm>
          <a:prstGeom prst="rect">
            <a:avLst/>
          </a:prstGeom>
          <a:noFill/>
        </p:spPr>
        <p:txBody>
          <a:bodyPr wrap="square" rtlCol="0">
            <a:spAutoFit/>
          </a:bodyPr>
          <a:lstStyle/>
          <a:p>
            <a:pPr algn="ctr"/>
            <a:r>
              <a:rPr lang="fr-FR" sz="2000" b="1" dirty="0">
                <a:highlight>
                  <a:srgbClr val="FFEAD7"/>
                </a:highlight>
              </a:rPr>
              <a:t>Missions</a:t>
            </a:r>
          </a:p>
        </p:txBody>
      </p:sp>
      <p:sp>
        <p:nvSpPr>
          <p:cNvPr id="138" name="ZoneTexte 137">
            <a:extLst>
              <a:ext uri="{FF2B5EF4-FFF2-40B4-BE49-F238E27FC236}">
                <a16:creationId xmlns:a16="http://schemas.microsoft.com/office/drawing/2014/main" id="{5AA5A942-9145-2C00-85AB-F213DCD4F986}"/>
              </a:ext>
            </a:extLst>
          </p:cNvPr>
          <p:cNvSpPr txBox="1"/>
          <p:nvPr/>
        </p:nvSpPr>
        <p:spPr>
          <a:xfrm>
            <a:off x="10910311" y="5253920"/>
            <a:ext cx="2415356"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fr-FR" sz="1400" dirty="0"/>
              <a:t>Réflexion sur les pistes d’amélioration des conditions de travail </a:t>
            </a:r>
          </a:p>
          <a:p>
            <a:pPr marL="285750" indent="-285750">
              <a:buFont typeface="Arial" panose="020B0604020202020204" pitchFamily="34" charset="0"/>
              <a:buChar char="•"/>
            </a:pPr>
            <a:r>
              <a:rPr lang="fr-FR" sz="1400" dirty="0"/>
              <a:t>Véhicules professionnels dans l’AD, salaires… </a:t>
            </a:r>
          </a:p>
          <a:p>
            <a:pPr marL="285750" indent="-285750">
              <a:buFont typeface="Arial" panose="020B0604020202020204" pitchFamily="34" charset="0"/>
              <a:buChar char="•"/>
            </a:pPr>
            <a:r>
              <a:rPr lang="fr-FR" sz="1400" dirty="0"/>
              <a:t>Animation réseau des plateformes</a:t>
            </a:r>
          </a:p>
        </p:txBody>
      </p:sp>
    </p:spTree>
    <p:extLst>
      <p:ext uri="{BB962C8B-B14F-4D97-AF65-F5344CB8AC3E}">
        <p14:creationId xmlns:p14="http://schemas.microsoft.com/office/powerpoint/2010/main" val="34826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p:bldP spid="137" grpId="0"/>
      <p:bldP spid="4" grpId="0"/>
      <p:bldP spid="56" grpId="0"/>
      <p:bldP spid="69" grpId="0"/>
      <p:bldP spid="72"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74294-C74A-95EE-1E74-28DDD33BDAC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4C203A9-54F5-E3B5-C62F-41C4B2CC4496}"/>
              </a:ext>
            </a:extLst>
          </p:cNvPr>
          <p:cNvSpPr>
            <a:spLocks noGrp="1"/>
          </p:cNvSpPr>
          <p:nvPr>
            <p:ph type="title"/>
          </p:nvPr>
        </p:nvSpPr>
        <p:spPr/>
        <p:txBody>
          <a:bodyPr/>
          <a:lstStyle/>
          <a:p>
            <a:r>
              <a:rPr lang="fr-FR" sz="2800" dirty="0"/>
              <a:t>Périmètre de l’évaluation</a:t>
            </a:r>
            <a:endParaRPr lang="fr-FR" dirty="0">
              <a:solidFill>
                <a:srgbClr val="00B0F0"/>
              </a:solidFill>
            </a:endParaRPr>
          </a:p>
        </p:txBody>
      </p:sp>
      <p:pic>
        <p:nvPicPr>
          <p:cNvPr id="4" name="Image 3" descr="une image contenant du texte et une icone represntant un bloc note, une icone representant une cigogne tenant un sac dans son bec et une icone d'une boule tenue entre le creux de deux mains">
            <a:extLst>
              <a:ext uri="{FF2B5EF4-FFF2-40B4-BE49-F238E27FC236}">
                <a16:creationId xmlns:a16="http://schemas.microsoft.com/office/drawing/2014/main" id="{B86E0532-4FCD-5871-AA57-DAB1FF2D58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878" y="1830700"/>
            <a:ext cx="7971713" cy="4468546"/>
          </a:xfrm>
          <a:prstGeom prst="rect">
            <a:avLst/>
          </a:prstGeom>
          <a:noFill/>
        </p:spPr>
      </p:pic>
      <p:sp>
        <p:nvSpPr>
          <p:cNvPr id="2" name="Espace réservé du contenu 5">
            <a:extLst>
              <a:ext uri="{FF2B5EF4-FFF2-40B4-BE49-F238E27FC236}">
                <a16:creationId xmlns:a16="http://schemas.microsoft.com/office/drawing/2014/main" id="{9293B678-06FF-5464-389C-8EEF75E92209}"/>
              </a:ext>
            </a:extLst>
          </p:cNvPr>
          <p:cNvSpPr>
            <a:spLocks noGrp="1"/>
          </p:cNvSpPr>
          <p:nvPr>
            <p:ph sz="quarter" idx="13"/>
          </p:nvPr>
        </p:nvSpPr>
        <p:spPr>
          <a:xfrm>
            <a:off x="8750708" y="1592219"/>
            <a:ext cx="4277034" cy="5487006"/>
          </a:xfrm>
        </p:spPr>
        <p:txBody>
          <a:bodyPr/>
          <a:lstStyle/>
          <a:p>
            <a:pPr algn="just">
              <a:lnSpc>
                <a:spcPct val="100000"/>
              </a:lnSpc>
              <a:spcBef>
                <a:spcPts val="300"/>
              </a:spcBef>
              <a:spcAft>
                <a:spcPts val="300"/>
              </a:spcAft>
            </a:pPr>
            <a:r>
              <a:rPr lang="fr-FR" sz="1700" dirty="0">
                <a:solidFill>
                  <a:schemeClr val="accent2"/>
                </a:solidFill>
                <a:latin typeface="Calibri" panose="020F0502020204030204" pitchFamily="34" charset="0"/>
              </a:rPr>
              <a:t>Une évaluation en 2 phases (2023 et 2024) qui couvre les</a:t>
            </a:r>
            <a:r>
              <a:rPr lang="fr-FR" sz="1700" b="1" dirty="0">
                <a:solidFill>
                  <a:schemeClr val="accent2"/>
                </a:solidFill>
                <a:latin typeface="Calibri" panose="020F0502020204030204" pitchFamily="34" charset="0"/>
              </a:rPr>
              <a:t> 19 plateformes </a:t>
            </a:r>
            <a:r>
              <a:rPr lang="fr-FR" sz="1700" dirty="0">
                <a:solidFill>
                  <a:schemeClr val="accent2"/>
                </a:solidFill>
                <a:latin typeface="Calibri" panose="020F0502020204030204" pitchFamily="34" charset="0"/>
              </a:rPr>
              <a:t>soutenues dans le cadre de l’expérimentation</a:t>
            </a:r>
          </a:p>
          <a:p>
            <a:pPr algn="just">
              <a:lnSpc>
                <a:spcPct val="100000"/>
              </a:lnSpc>
              <a:spcBef>
                <a:spcPts val="300"/>
              </a:spcBef>
              <a:spcAft>
                <a:spcPts val="300"/>
              </a:spcAft>
            </a:pPr>
            <a:r>
              <a:rPr lang="fr-FR" sz="1700" dirty="0">
                <a:solidFill>
                  <a:schemeClr val="accent2"/>
                </a:solidFill>
                <a:latin typeface="Calibri" panose="020F0502020204030204" pitchFamily="34" charset="0"/>
              </a:rPr>
              <a:t>Une évaluation qui, dans la 2</a:t>
            </a:r>
            <a:r>
              <a:rPr lang="fr-FR" sz="1700" baseline="30000" dirty="0">
                <a:solidFill>
                  <a:schemeClr val="accent2"/>
                </a:solidFill>
                <a:latin typeface="Calibri" panose="020F0502020204030204" pitchFamily="34" charset="0"/>
              </a:rPr>
              <a:t>nde</a:t>
            </a:r>
            <a:r>
              <a:rPr lang="fr-FR" sz="1700" dirty="0">
                <a:solidFill>
                  <a:schemeClr val="accent2"/>
                </a:solidFill>
                <a:latin typeface="Calibri" panose="020F0502020204030204" pitchFamily="34" charset="0"/>
              </a:rPr>
              <a:t> phase, </a:t>
            </a:r>
            <a:r>
              <a:rPr lang="fr-FR" sz="1700" b="1" dirty="0">
                <a:solidFill>
                  <a:schemeClr val="accent2"/>
                </a:solidFill>
                <a:latin typeface="Calibri" panose="020F0502020204030204" pitchFamily="34" charset="0"/>
              </a:rPr>
              <a:t>étend son périmètre d’étude à l’efficacité et à l’efficience des plateformes</a:t>
            </a:r>
            <a:r>
              <a:rPr lang="fr-FR" sz="1700" dirty="0">
                <a:solidFill>
                  <a:schemeClr val="accent2"/>
                </a:solidFill>
                <a:latin typeface="Calibri" panose="020F0502020204030204" pitchFamily="34" charset="0"/>
              </a:rPr>
              <a:t>, à l’appui des données de réalisation consolidées au fil du déploiement (année 2023 pour l’heure) </a:t>
            </a:r>
            <a:endParaRPr lang="fr-FR" sz="1700" u="sng" dirty="0"/>
          </a:p>
          <a:p>
            <a:pPr algn="just">
              <a:lnSpc>
                <a:spcPct val="100000"/>
              </a:lnSpc>
              <a:spcBef>
                <a:spcPts val="300"/>
              </a:spcBef>
              <a:spcAft>
                <a:spcPts val="300"/>
              </a:spcAft>
            </a:pPr>
            <a:r>
              <a:rPr lang="fr-FR" sz="1700" b="1" dirty="0">
                <a:solidFill>
                  <a:schemeClr val="accent2"/>
                </a:solidFill>
                <a:latin typeface="Calibri" panose="020F0502020204030204" pitchFamily="34" charset="0"/>
              </a:rPr>
              <a:t>Une approche par étude de cas </a:t>
            </a:r>
            <a:r>
              <a:rPr lang="fr-FR" sz="1700" dirty="0">
                <a:solidFill>
                  <a:schemeClr val="accent2"/>
                </a:solidFill>
                <a:latin typeface="Calibri" panose="020F0502020204030204" pitchFamily="34" charset="0"/>
              </a:rPr>
              <a:t>: </a:t>
            </a:r>
            <a:r>
              <a:rPr lang="fr-FR" sz="1700" b="1" dirty="0">
                <a:solidFill>
                  <a:schemeClr val="accent2"/>
                </a:solidFill>
                <a:latin typeface="Calibri" panose="020F0502020204030204" pitchFamily="34" charset="0"/>
              </a:rPr>
              <a:t>326 personnes associées</a:t>
            </a:r>
            <a:r>
              <a:rPr lang="fr-FR" sz="1700" dirty="0">
                <a:solidFill>
                  <a:schemeClr val="accent2"/>
                </a:solidFill>
                <a:latin typeface="Calibri" panose="020F0502020204030204" pitchFamily="34" charset="0"/>
              </a:rPr>
              <a:t> (équipes projet, partenaires institutionnels et opérationnels et des bénéficiaires des actions des plateformes).</a:t>
            </a:r>
          </a:p>
          <a:p>
            <a:pPr algn="just">
              <a:lnSpc>
                <a:spcPct val="100000"/>
              </a:lnSpc>
              <a:spcBef>
                <a:spcPts val="300"/>
              </a:spcBef>
              <a:spcAft>
                <a:spcPts val="300"/>
              </a:spcAft>
            </a:pPr>
            <a:r>
              <a:rPr lang="fr-FR" sz="1700" b="1" dirty="0">
                <a:solidFill>
                  <a:schemeClr val="accent2"/>
                </a:solidFill>
                <a:latin typeface="Calibri" panose="020F0502020204030204" pitchFamily="34" charset="0"/>
              </a:rPr>
              <a:t>Des observations et immersions </a:t>
            </a:r>
            <a:r>
              <a:rPr lang="fr-FR" sz="1700" dirty="0">
                <a:solidFill>
                  <a:schemeClr val="accent2"/>
                </a:solidFill>
                <a:latin typeface="Calibri" panose="020F0502020204030204" pitchFamily="34" charset="0"/>
              </a:rPr>
              <a:t>sur des temps d’activités ont été réalisées permettant d’apprécier les contextes et modalités de mise en œuvre des actions.</a:t>
            </a:r>
          </a:p>
          <a:p>
            <a:pPr algn="just">
              <a:lnSpc>
                <a:spcPct val="100000"/>
              </a:lnSpc>
              <a:spcBef>
                <a:spcPts val="300"/>
              </a:spcBef>
              <a:spcAft>
                <a:spcPts val="300"/>
              </a:spcAft>
            </a:pPr>
            <a:endParaRPr lang="fr-FR" sz="17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60730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69721C9E-3D8D-2039-187A-E94A8FB94B1E}"/>
              </a:ext>
            </a:extLst>
          </p:cNvPr>
          <p:cNvSpPr>
            <a:spLocks noGrp="1"/>
          </p:cNvSpPr>
          <p:nvPr>
            <p:ph type="title" idx="4294967295"/>
          </p:nvPr>
        </p:nvSpPr>
        <p:spPr>
          <a:xfrm>
            <a:off x="915988" y="1617663"/>
            <a:ext cx="1046162" cy="18176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1007943" rtl="0" eaLnBrk="1" fontAlgn="auto" latinLnBrk="0" hangingPunct="1">
              <a:lnSpc>
                <a:spcPct val="100000"/>
              </a:lnSpc>
              <a:spcBef>
                <a:spcPts val="0"/>
              </a:spcBef>
              <a:spcAft>
                <a:spcPts val="1200"/>
              </a:spcAft>
              <a:buClr>
                <a:srgbClr val="FF870F"/>
              </a:buClr>
              <a:buSzTx/>
              <a:buFont typeface="Wingdings" pitchFamily="2" charset="2"/>
              <a:buNone/>
              <a:tabLst/>
              <a:defRPr/>
            </a:pPr>
            <a:r>
              <a:rPr kumimoji="0" lang="fr-FR" sz="11800" b="0" i="0" u="none" strike="noStrike" kern="1200" cap="none" spc="0" normalizeH="0" baseline="0" noProof="0" dirty="0">
                <a:ln>
                  <a:noFill/>
                </a:ln>
                <a:solidFill>
                  <a:schemeClr val="accent5"/>
                </a:solidFill>
                <a:effectLst/>
                <a:uLnTx/>
                <a:uFillTx/>
                <a:latin typeface="Bebas Neue" panose="020B0606020202050201" pitchFamily="34" charset="0"/>
                <a:ea typeface="+mn-ea"/>
                <a:cs typeface="+mn-cs"/>
              </a:rPr>
              <a:t>1</a:t>
            </a:r>
          </a:p>
        </p:txBody>
      </p:sp>
      <p:pic>
        <p:nvPicPr>
          <p:cNvPr id="2" name="Picture 392698374" descr="image d'une main tenant entre le pouce et l'index une épingle positionnée sur une feuille de papier de graphique">
            <a:extLst>
              <a:ext uri="{FF2B5EF4-FFF2-40B4-BE49-F238E27FC236}">
                <a16:creationId xmlns:a16="http://schemas.microsoft.com/office/drawing/2014/main" id="{C344F784-A960-E550-B9F5-42CE6E7E4435}"/>
              </a:ext>
            </a:extLst>
          </p:cNvPr>
          <p:cNvPicPr>
            <a:picLocks noChangeAspect="1"/>
          </p:cNvPicPr>
          <p:nvPr/>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rcRect l="16673" r="16673"/>
          <a:stretch/>
        </p:blipFill>
        <p:spPr bwMode="auto">
          <a:xfrm>
            <a:off x="3651556" y="709670"/>
            <a:ext cx="6136661" cy="6136661"/>
          </a:xfrm>
          <a:prstGeom prst="ellipse">
            <a:avLst/>
          </a:prstGeom>
          <a:noFill/>
        </p:spPr>
      </p:pic>
      <p:sp>
        <p:nvSpPr>
          <p:cNvPr id="8" name="ZoneTexte 7">
            <a:extLst>
              <a:ext uri="{FF2B5EF4-FFF2-40B4-BE49-F238E27FC236}">
                <a16:creationId xmlns:a16="http://schemas.microsoft.com/office/drawing/2014/main" id="{C706ED7E-6592-3115-4031-D1C8D62A925F}"/>
              </a:ext>
            </a:extLst>
          </p:cNvPr>
          <p:cNvSpPr txBox="1"/>
          <p:nvPr/>
        </p:nvSpPr>
        <p:spPr>
          <a:xfrm>
            <a:off x="4177007" y="1836483"/>
            <a:ext cx="5221224" cy="4985980"/>
          </a:xfrm>
          <a:prstGeom prst="rect">
            <a:avLst/>
          </a:prstGeom>
          <a:noFill/>
        </p:spPr>
        <p:txBody>
          <a:bodyPr wrap="square">
            <a:spAutoFit/>
          </a:bodyPr>
          <a:lstStyle/>
          <a:p>
            <a:pPr algn="ctr"/>
            <a:r>
              <a:rPr kumimoji="0" lang="fr-FR" sz="6000" b="0" i="0" u="none" strike="noStrike" kern="1200" cap="none" spc="140" normalizeH="0" baseline="0" noProof="0" dirty="0">
                <a:ln>
                  <a:noFill/>
                </a:ln>
                <a:solidFill>
                  <a:srgbClr val="FFFFFF"/>
                </a:solidFill>
                <a:effectLst/>
                <a:uLnTx/>
                <a:uFillTx/>
                <a:latin typeface="Bebas Neue" panose="020B0606020202050201" pitchFamily="34" charset="0"/>
                <a:ea typeface="+mj-ea"/>
                <a:cs typeface="+mj-cs"/>
              </a:rPr>
              <a:t>Les caractéristiques des plateformes observées</a:t>
            </a:r>
          </a:p>
          <a:p>
            <a:pPr algn="ctr"/>
            <a:endParaRPr kumimoji="0" lang="fr-FR" sz="6000" b="0" i="0" u="none" strike="noStrike" kern="1200" cap="none" spc="140" normalizeH="0" baseline="0" noProof="0" dirty="0">
              <a:ln>
                <a:noFill/>
              </a:ln>
              <a:solidFill>
                <a:srgbClr val="FFFFFF"/>
              </a:solidFill>
              <a:effectLst/>
              <a:uLnTx/>
              <a:uFillTx/>
              <a:latin typeface="Bebas Neue" panose="020B0606020202050201" pitchFamily="34" charset="0"/>
              <a:ea typeface="+mj-ea"/>
              <a:cs typeface="+mj-cs"/>
            </a:endParaRPr>
          </a:p>
          <a:p>
            <a:pPr algn="ctr"/>
            <a:endParaRPr lang="fr-FR" dirty="0"/>
          </a:p>
        </p:txBody>
      </p:sp>
    </p:spTree>
    <p:extLst>
      <p:ext uri="{BB962C8B-B14F-4D97-AF65-F5344CB8AC3E}">
        <p14:creationId xmlns:p14="http://schemas.microsoft.com/office/powerpoint/2010/main" val="137955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DD8463D-4D48-1E8C-E368-5AC0B256761A}"/>
              </a:ext>
            </a:extLst>
          </p:cNvPr>
          <p:cNvSpPr>
            <a:spLocks noGrp="1"/>
          </p:cNvSpPr>
          <p:nvPr>
            <p:ph type="title"/>
          </p:nvPr>
        </p:nvSpPr>
        <p:spPr>
          <a:xfrm>
            <a:off x="837990" y="180000"/>
            <a:ext cx="11765665" cy="792000"/>
          </a:xfrm>
        </p:spPr>
        <p:txBody>
          <a:bodyPr anchor="b">
            <a:normAutofit/>
          </a:bodyPr>
          <a:lstStyle/>
          <a:p>
            <a:r>
              <a:rPr lang="fr-FR" dirty="0"/>
              <a:t>Principal porteur des plateformes : le Conseil départemental</a:t>
            </a:r>
          </a:p>
        </p:txBody>
      </p:sp>
      <p:sp>
        <p:nvSpPr>
          <p:cNvPr id="6" name="Espace réservé du contenu 5">
            <a:extLst>
              <a:ext uri="{FF2B5EF4-FFF2-40B4-BE49-F238E27FC236}">
                <a16:creationId xmlns:a16="http://schemas.microsoft.com/office/drawing/2014/main" id="{3EF8ECCC-2733-CD48-A324-E59C70095975}"/>
              </a:ext>
            </a:extLst>
          </p:cNvPr>
          <p:cNvSpPr>
            <a:spLocks noGrp="1"/>
          </p:cNvSpPr>
          <p:nvPr>
            <p:ph sz="quarter" idx="13"/>
          </p:nvPr>
        </p:nvSpPr>
        <p:spPr>
          <a:xfrm>
            <a:off x="4731489" y="4671596"/>
            <a:ext cx="3817088" cy="2346155"/>
          </a:xfrm>
        </p:spPr>
        <p:txBody>
          <a:bodyPr/>
          <a:lstStyle/>
          <a:p>
            <a:r>
              <a:rPr lang="fr-FR" sz="1600" b="1" dirty="0"/>
              <a:t>3 grands profils de porteurs</a:t>
            </a:r>
          </a:p>
          <a:p>
            <a:pPr lvl="1"/>
            <a:r>
              <a:rPr lang="fr-FR" dirty="0"/>
              <a:t>Le Conseil Départemental</a:t>
            </a:r>
          </a:p>
          <a:p>
            <a:pPr lvl="1"/>
            <a:r>
              <a:rPr lang="fr-FR" dirty="0"/>
              <a:t>Une Maison de l’emploi</a:t>
            </a:r>
          </a:p>
          <a:p>
            <a:pPr lvl="1"/>
            <a:r>
              <a:rPr lang="fr-FR" dirty="0"/>
              <a:t>Un collectif d’employeurs</a:t>
            </a:r>
          </a:p>
          <a:p>
            <a:pPr marL="288000" lvl="1">
              <a:lnSpc>
                <a:spcPct val="114000"/>
              </a:lnSpc>
              <a:spcBef>
                <a:spcPts val="600"/>
              </a:spcBef>
              <a:spcAft>
                <a:spcPts val="1200"/>
              </a:spcAft>
              <a:buClr>
                <a:schemeClr val="accent2"/>
              </a:buClr>
              <a:buSzPct val="100000"/>
              <a:buFont typeface="Apple Symbols" panose="02000000000000000000" pitchFamily="2" charset="-79"/>
              <a:buChar char="≫"/>
            </a:pPr>
            <a:r>
              <a:rPr lang="fr-FR" b="1" dirty="0">
                <a:solidFill>
                  <a:srgbClr val="0F7D8C"/>
                </a:solidFill>
              </a:rPr>
              <a:t>Et un acteur de la formation pour une plateforme</a:t>
            </a:r>
          </a:p>
          <a:p>
            <a:pPr lvl="1"/>
            <a:endParaRPr lang="fr-FR" sz="1400" dirty="0"/>
          </a:p>
        </p:txBody>
      </p:sp>
      <p:graphicFrame>
        <p:nvGraphicFramePr>
          <p:cNvPr id="5" name="Tableau 4">
            <a:extLst>
              <a:ext uri="{FF2B5EF4-FFF2-40B4-BE49-F238E27FC236}">
                <a16:creationId xmlns:a16="http://schemas.microsoft.com/office/drawing/2014/main" id="{B1572FD2-04D6-001A-AFD7-300A1E4F8A81}"/>
              </a:ext>
            </a:extLst>
          </p:cNvPr>
          <p:cNvGraphicFramePr>
            <a:graphicFrameLocks noGrp="1"/>
          </p:cNvGraphicFramePr>
          <p:nvPr>
            <p:extLst>
              <p:ext uri="{D42A27DB-BD31-4B8C-83A1-F6EECF244321}">
                <p14:modId xmlns:p14="http://schemas.microsoft.com/office/powerpoint/2010/main" val="812916072"/>
              </p:ext>
            </p:extLst>
          </p:nvPr>
        </p:nvGraphicFramePr>
        <p:xfrm>
          <a:off x="4880485" y="1310776"/>
          <a:ext cx="7496089" cy="3138534"/>
        </p:xfrm>
        <a:graphic>
          <a:graphicData uri="http://schemas.openxmlformats.org/drawingml/2006/table">
            <a:tbl>
              <a:tblPr firstRow="1" firstCol="1" bandRow="1"/>
              <a:tblGrid>
                <a:gridCol w="2774551">
                  <a:extLst>
                    <a:ext uri="{9D8B030D-6E8A-4147-A177-3AD203B41FA5}">
                      <a16:colId xmlns:a16="http://schemas.microsoft.com/office/drawing/2014/main" val="819341434"/>
                    </a:ext>
                  </a:extLst>
                </a:gridCol>
                <a:gridCol w="1386394">
                  <a:extLst>
                    <a:ext uri="{9D8B030D-6E8A-4147-A177-3AD203B41FA5}">
                      <a16:colId xmlns:a16="http://schemas.microsoft.com/office/drawing/2014/main" val="1468321185"/>
                    </a:ext>
                  </a:extLst>
                </a:gridCol>
                <a:gridCol w="1909048">
                  <a:extLst>
                    <a:ext uri="{9D8B030D-6E8A-4147-A177-3AD203B41FA5}">
                      <a16:colId xmlns:a16="http://schemas.microsoft.com/office/drawing/2014/main" val="3382175603"/>
                    </a:ext>
                  </a:extLst>
                </a:gridCol>
                <a:gridCol w="1426096">
                  <a:extLst>
                    <a:ext uri="{9D8B030D-6E8A-4147-A177-3AD203B41FA5}">
                      <a16:colId xmlns:a16="http://schemas.microsoft.com/office/drawing/2014/main" val="2713890032"/>
                    </a:ext>
                  </a:extLst>
                </a:gridCol>
              </a:tblGrid>
              <a:tr h="485322">
                <a:tc>
                  <a:txBody>
                    <a:bodyPr/>
                    <a:lstStyle/>
                    <a:p>
                      <a:pPr algn="just" fontAlgn="ctr">
                        <a:lnSpc>
                          <a:spcPct val="115000"/>
                        </a:lnSpc>
                        <a:spcBef>
                          <a:spcPts val="600"/>
                        </a:spcBef>
                        <a:spcAft>
                          <a:spcPts val="600"/>
                        </a:spcAft>
                      </a:pPr>
                      <a:r>
                        <a:rPr lang="fr-FR" sz="1400" b="1" i="0" u="none" strike="noStrike"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2400" b="0" i="0" u="none" strike="noStrike" dirty="0">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solidFill>
                      <a:srgbClr val="0E7C8B"/>
                    </a:solidFill>
                  </a:tcPr>
                </a:tc>
                <a:tc gridSpan="2">
                  <a:txBody>
                    <a:bodyPr/>
                    <a:lstStyle/>
                    <a:p>
                      <a:pPr algn="ctr" fontAlgn="ctr">
                        <a:lnSpc>
                          <a:spcPct val="115000"/>
                        </a:lnSpc>
                        <a:spcBef>
                          <a:spcPts val="600"/>
                        </a:spcBef>
                        <a:spcAft>
                          <a:spcPts val="600"/>
                        </a:spcAft>
                      </a:pPr>
                      <a:r>
                        <a:rPr lang="fr-FR" sz="1400" b="1" i="0" u="none" strike="noStrike" dirty="0">
                          <a:solidFill>
                            <a:schemeClr val="bg2">
                              <a:lumMod val="90000"/>
                            </a:schemeClr>
                          </a:solidFill>
                          <a:effectLst/>
                          <a:latin typeface="Calibri" panose="020F0502020204030204" pitchFamily="34" charset="0"/>
                          <a:ea typeface="Times New Roman" panose="02020603050405020304" pitchFamily="18" charset="0"/>
                          <a:cs typeface="Times New Roman" panose="02020603050405020304" pitchFamily="18" charset="0"/>
                        </a:rPr>
                        <a:t>Expérimentation</a:t>
                      </a:r>
                      <a:endParaRPr lang="fr-FR" sz="2400" b="0" i="0" u="none" strike="noStrike" dirty="0">
                        <a:solidFill>
                          <a:schemeClr val="bg2">
                            <a:lumMod val="90000"/>
                          </a:schemeClr>
                        </a:solidFill>
                        <a:effectLst/>
                        <a:latin typeface="Arial" panose="020B0604020202020204" pitchFamily="34" charset="0"/>
                      </a:endParaRPr>
                    </a:p>
                  </a:txBody>
                  <a:tcPr marL="189126" marR="189126" marT="94563" marB="94563">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solidFill>
                      <a:srgbClr val="0E7C8B"/>
                    </a:solidFill>
                  </a:tcPr>
                </a:tc>
                <a:tc hMerge="1">
                  <a:txBody>
                    <a:bodyPr/>
                    <a:lstStyle/>
                    <a:p>
                      <a:endParaRPr lang="fr-FR"/>
                    </a:p>
                  </a:txBody>
                  <a:tcPr/>
                </a:tc>
                <a:tc>
                  <a:txBody>
                    <a:bodyPr/>
                    <a:lstStyle/>
                    <a:p>
                      <a:pPr algn="ctr" fontAlgn="ctr">
                        <a:lnSpc>
                          <a:spcPct val="115000"/>
                        </a:lnSpc>
                        <a:spcBef>
                          <a:spcPts val="600"/>
                        </a:spcBef>
                        <a:spcAft>
                          <a:spcPts val="600"/>
                        </a:spcAft>
                      </a:pPr>
                      <a:r>
                        <a:rPr lang="fr-FR" sz="1400" b="1" i="0" u="none" strike="noStrike"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Nombre de plateformes</a:t>
                      </a:r>
                      <a:endParaRPr lang="fr-FR" sz="2400" b="0" i="0" u="none" strike="noStrike" dirty="0">
                        <a:solidFill>
                          <a:schemeClr val="bg2">
                            <a:lumMod val="25000"/>
                          </a:schemeClr>
                        </a:solidFill>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solidFill>
                      <a:srgbClr val="FF860E"/>
                    </a:solidFill>
                  </a:tcPr>
                </a:tc>
                <a:extLst>
                  <a:ext uri="{0D108BD9-81ED-4DB2-BD59-A6C34878D82A}">
                    <a16:rowId xmlns:a16="http://schemas.microsoft.com/office/drawing/2014/main" val="3525271209"/>
                  </a:ext>
                </a:extLst>
              </a:tr>
              <a:tr h="413118">
                <a:tc>
                  <a:txBody>
                    <a:bodyPr/>
                    <a:lstStyle/>
                    <a:p>
                      <a:pPr algn="just" fontAlgn="ctr">
                        <a:lnSpc>
                          <a:spcPct val="115000"/>
                        </a:lnSpc>
                        <a:spcBef>
                          <a:spcPts val="600"/>
                        </a:spcBef>
                        <a:spcAft>
                          <a:spcPts val="600"/>
                        </a:spcAft>
                      </a:pPr>
                      <a:r>
                        <a:rPr lang="fr-FR" sz="14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Conseil départemental</a:t>
                      </a:r>
                      <a:endParaRPr lang="fr-FR" sz="2400" b="0" i="0" u="none" strike="noStrike" dirty="0">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gridSpan="2">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14, 44, 45, 62, 89, 78-92, 94</a:t>
                      </a:r>
                      <a:endParaRPr lang="fr-FR" sz="2400" b="0" i="0" u="none" strike="noStrike">
                        <a:effectLst/>
                        <a:latin typeface="Arial" panose="020B0604020202020204" pitchFamily="34" charset="0"/>
                      </a:endParaRPr>
                    </a:p>
                  </a:txBody>
                  <a:tcPr marL="189126" marR="189126" marT="94563" marB="94563">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hMerge="1">
                  <a:txBody>
                    <a:bodyPr/>
                    <a:lstStyle/>
                    <a:p>
                      <a:endParaRPr lang="fr-FR"/>
                    </a:p>
                  </a:txBody>
                  <a:tcPr/>
                </a:tc>
                <a:tc>
                  <a:txBody>
                    <a:bodyPr/>
                    <a:lstStyle/>
                    <a:p>
                      <a:pPr algn="ctr" fontAlgn="ctr">
                        <a:lnSpc>
                          <a:spcPct val="115000"/>
                        </a:lnSpc>
                        <a:spcBef>
                          <a:spcPts val="600"/>
                        </a:spcBef>
                        <a:spcAft>
                          <a:spcPts val="600"/>
                        </a:spcAft>
                      </a:pPr>
                      <a:r>
                        <a:rPr lang="fr-FR" sz="14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fr-FR" sz="2400" b="0" i="0" u="none" strike="noStrike" dirty="0">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extLst>
                  <a:ext uri="{0D108BD9-81ED-4DB2-BD59-A6C34878D82A}">
                    <a16:rowId xmlns:a16="http://schemas.microsoft.com/office/drawing/2014/main" val="4190893157"/>
                  </a:ext>
                </a:extLst>
              </a:tr>
              <a:tr h="485322">
                <a:tc>
                  <a:txBody>
                    <a:bodyPr/>
                    <a:lstStyle/>
                    <a:p>
                      <a:pPr algn="just" fontAlgn="ctr">
                        <a:lnSpc>
                          <a:spcPct val="115000"/>
                        </a:lnSpc>
                        <a:spcBef>
                          <a:spcPts val="600"/>
                        </a:spcBef>
                        <a:spcAft>
                          <a:spcPts val="600"/>
                        </a:spcAft>
                      </a:pPr>
                      <a:r>
                        <a:rPr lang="fr-FR" sz="14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Maison de l’emploi</a:t>
                      </a:r>
                      <a:endParaRPr lang="fr-FR" sz="2400" b="0" i="0" u="none" strike="noStrike">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a:txBody>
                    <a:bodyPr/>
                    <a:lstStyle/>
                    <a:p>
                      <a:pPr algn="ctr" fontAlgn="ctr">
                        <a:lnSpc>
                          <a:spcPct val="115000"/>
                        </a:lnSpc>
                        <a:spcBef>
                          <a:spcPts val="600"/>
                        </a:spcBef>
                        <a:spcAft>
                          <a:spcPts val="600"/>
                        </a:spcAft>
                      </a:pPr>
                      <a:r>
                        <a:rPr lang="fr-FR" sz="14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31, 58, 55, </a:t>
                      </a:r>
                      <a:r>
                        <a:rPr lang="fr-FR" sz="1400" b="0" i="0" u="none"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Métropole Lyon (69)</a:t>
                      </a:r>
                      <a:endParaRPr lang="fr-FR" sz="2400" b="0" i="0" u="none" strike="noStrike" dirty="0">
                        <a:solidFill>
                          <a:schemeClr val="tx1"/>
                        </a:solidFill>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77-91 (co-portage avec les 2 CD)</a:t>
                      </a:r>
                      <a:endParaRPr lang="fr-FR" sz="2400" b="0" i="0" u="none" strike="noStrike">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fr-FR" sz="2400" b="0" i="0" u="none" strike="noStrike">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extLst>
                  <a:ext uri="{0D108BD9-81ED-4DB2-BD59-A6C34878D82A}">
                    <a16:rowId xmlns:a16="http://schemas.microsoft.com/office/drawing/2014/main" val="1585806468"/>
                  </a:ext>
                </a:extLst>
              </a:tr>
              <a:tr h="485322">
                <a:tc>
                  <a:txBody>
                    <a:bodyPr/>
                    <a:lstStyle/>
                    <a:p>
                      <a:pPr algn="l" fontAlgn="ctr">
                        <a:lnSpc>
                          <a:spcPct val="115000"/>
                        </a:lnSpc>
                        <a:spcBef>
                          <a:spcPts val="600"/>
                        </a:spcBef>
                        <a:spcAft>
                          <a:spcPts val="600"/>
                        </a:spcAft>
                      </a:pPr>
                      <a:r>
                        <a:rPr lang="fr-FR" sz="14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Employeurs </a:t>
                      </a:r>
                      <a:r>
                        <a:rPr lang="fr-FR" sz="11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(Associations, Fondation, Entreprise publique locale)</a:t>
                      </a:r>
                      <a:endParaRPr lang="fr-FR" sz="2400" b="0" i="0" u="none" strike="noStrike" dirty="0">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a:txBody>
                    <a:bodyPr/>
                    <a:lstStyle/>
                    <a:p>
                      <a:pPr algn="ctr" fontAlgn="ctr">
                        <a:lnSpc>
                          <a:spcPct val="115000"/>
                        </a:lnSpc>
                        <a:spcBef>
                          <a:spcPts val="600"/>
                        </a:spcBef>
                        <a:spcAft>
                          <a:spcPts val="600"/>
                        </a:spcAft>
                      </a:pPr>
                      <a:r>
                        <a:rPr lang="fr-FR" sz="14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20, 29, 33, 61</a:t>
                      </a:r>
                      <a:endParaRPr lang="fr-FR" sz="2400" b="0" i="0" u="none" strike="noStrike" dirty="0">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 (co-portage avec le CD)</a:t>
                      </a:r>
                      <a:endParaRPr lang="fr-FR" sz="2400" b="0" i="0" u="none" strike="noStrike">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fr-FR" sz="2400" b="0" i="0" u="none" strike="noStrike">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extLst>
                  <a:ext uri="{0D108BD9-81ED-4DB2-BD59-A6C34878D82A}">
                    <a16:rowId xmlns:a16="http://schemas.microsoft.com/office/drawing/2014/main" val="1593290804"/>
                  </a:ext>
                </a:extLst>
              </a:tr>
              <a:tr h="435330">
                <a:tc>
                  <a:txBody>
                    <a:bodyPr/>
                    <a:lstStyle/>
                    <a:p>
                      <a:pPr algn="just" fontAlgn="ctr">
                        <a:lnSpc>
                          <a:spcPct val="115000"/>
                        </a:lnSpc>
                        <a:spcBef>
                          <a:spcPts val="600"/>
                        </a:spcBef>
                        <a:spcAft>
                          <a:spcPts val="600"/>
                        </a:spcAft>
                      </a:pPr>
                      <a:r>
                        <a:rPr lang="fr-FR" sz="14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Acteurs de la formation </a:t>
                      </a:r>
                      <a:r>
                        <a:rPr lang="fr-FR" sz="1100" b="0" i="0" u="none" strike="noStrike" kern="1200" dirty="0">
                          <a:solidFill>
                            <a:srgbClr val="000000"/>
                          </a:solidFill>
                          <a:effectLst/>
                          <a:latin typeface="Calibri" panose="020F0502020204030204" pitchFamily="34" charset="0"/>
                          <a:cs typeface="Times New Roman" panose="02020603050405020304" pitchFamily="18" charset="0"/>
                        </a:rPr>
                        <a:t>(Campus des métiers et des qualification)</a:t>
                      </a: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gridSpan="2">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54-55</a:t>
                      </a:r>
                      <a:endParaRPr lang="fr-FR" sz="2400" b="0" i="0" u="none" strike="noStrike">
                        <a:effectLst/>
                        <a:latin typeface="Arial" panose="020B0604020202020204" pitchFamily="34" charset="0"/>
                      </a:endParaRPr>
                    </a:p>
                  </a:txBody>
                  <a:tcPr marL="189126" marR="189126" marT="94563" marB="94563">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tc hMerge="1">
                  <a:txBody>
                    <a:bodyPr/>
                    <a:lstStyle/>
                    <a:p>
                      <a:endParaRPr lang="fr-FR"/>
                    </a:p>
                  </a:txBody>
                  <a:tcPr/>
                </a:tc>
                <a:tc>
                  <a:txBody>
                    <a:bodyPr/>
                    <a:lstStyle/>
                    <a:p>
                      <a:pPr algn="ctr" fontAlgn="ctr">
                        <a:lnSpc>
                          <a:spcPct val="115000"/>
                        </a:lnSpc>
                        <a:spcBef>
                          <a:spcPts val="600"/>
                        </a:spcBef>
                        <a:spcAft>
                          <a:spcPts val="600"/>
                        </a:spcAft>
                      </a:pPr>
                      <a:r>
                        <a:rPr lang="fr-FR"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FR" sz="2400" b="0" i="0" u="none" strike="noStrike">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noFill/>
                  </a:tcPr>
                </a:tc>
                <a:extLst>
                  <a:ext uri="{0D108BD9-81ED-4DB2-BD59-A6C34878D82A}">
                    <a16:rowId xmlns:a16="http://schemas.microsoft.com/office/drawing/2014/main" val="2797156962"/>
                  </a:ext>
                </a:extLst>
              </a:tr>
              <a:tr h="446446">
                <a:tc>
                  <a:txBody>
                    <a:bodyPr/>
                    <a:lstStyle/>
                    <a:p>
                      <a:pPr algn="just" fontAlgn="ctr">
                        <a:lnSpc>
                          <a:spcPct val="115000"/>
                        </a:lnSpc>
                        <a:spcBef>
                          <a:spcPts val="600"/>
                        </a:spcBef>
                        <a:spcAft>
                          <a:spcPts val="600"/>
                        </a:spcAft>
                      </a:pPr>
                      <a:r>
                        <a:rPr lang="fr-FR" sz="1600" b="1" i="0" u="none" strike="noStrike"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fr-FR" sz="2400" b="0" i="0" u="none" strike="noStrike" dirty="0">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solidFill>
                      <a:srgbClr val="0E7C8B"/>
                    </a:solidFill>
                  </a:tcPr>
                </a:tc>
                <a:tc gridSpan="2">
                  <a:txBody>
                    <a:bodyPr/>
                    <a:lstStyle/>
                    <a:p>
                      <a:pPr algn="ctr" fontAlgn="ctr">
                        <a:lnSpc>
                          <a:spcPct val="115000"/>
                        </a:lnSpc>
                        <a:spcBef>
                          <a:spcPts val="600"/>
                        </a:spcBef>
                        <a:spcAft>
                          <a:spcPts val="600"/>
                        </a:spcAft>
                      </a:pPr>
                      <a:r>
                        <a:rPr lang="fr-FR" sz="1600" b="1" i="0" u="none" strike="noStrike"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fr-FR" sz="2400" b="0" i="0" u="none" strike="noStrike" dirty="0">
                        <a:effectLst/>
                        <a:latin typeface="Arial" panose="020B0604020202020204" pitchFamily="34" charset="0"/>
                      </a:endParaRPr>
                    </a:p>
                  </a:txBody>
                  <a:tcPr marL="189126" marR="189126" marT="94563" marB="94563">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solidFill>
                      <a:srgbClr val="0E7C8B"/>
                    </a:solidFill>
                  </a:tcPr>
                </a:tc>
                <a:tc hMerge="1">
                  <a:txBody>
                    <a:bodyPr/>
                    <a:lstStyle/>
                    <a:p>
                      <a:endParaRPr lang="fr-FR"/>
                    </a:p>
                  </a:txBody>
                  <a:tcPr/>
                </a:tc>
                <a:tc>
                  <a:txBody>
                    <a:bodyPr/>
                    <a:lstStyle/>
                    <a:p>
                      <a:pPr algn="ctr" fontAlgn="ctr">
                        <a:lnSpc>
                          <a:spcPct val="115000"/>
                        </a:lnSpc>
                        <a:spcBef>
                          <a:spcPts val="600"/>
                        </a:spcBef>
                        <a:spcAft>
                          <a:spcPts val="600"/>
                        </a:spcAft>
                      </a:pPr>
                      <a:r>
                        <a:rPr lang="fr-FR" sz="1600" b="1" i="0" u="none" strike="noStrike"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fr-FR" sz="2400" b="0" i="0" u="none" strike="noStrike" dirty="0">
                        <a:solidFill>
                          <a:schemeClr val="tx2"/>
                        </a:solidFill>
                        <a:effectLst/>
                        <a:latin typeface="Arial" panose="020B0604020202020204" pitchFamily="34" charset="0"/>
                      </a:endParaRPr>
                    </a:p>
                  </a:txBody>
                  <a:tcPr marL="141844" marR="141844" marT="19701" marB="0" anchor="ctr">
                    <a:lnL w="12700" cap="flat" cmpd="sng" algn="ctr">
                      <a:solidFill>
                        <a:srgbClr val="0E7C8B"/>
                      </a:solidFill>
                      <a:prstDash val="solid"/>
                      <a:round/>
                      <a:headEnd type="none" w="med" len="med"/>
                      <a:tailEnd type="none" w="med" len="med"/>
                    </a:lnL>
                    <a:lnR w="12700" cap="flat" cmpd="sng" algn="ctr">
                      <a:solidFill>
                        <a:srgbClr val="0E7C8B"/>
                      </a:solidFill>
                      <a:prstDash val="solid"/>
                      <a:round/>
                      <a:headEnd type="none" w="med" len="med"/>
                      <a:tailEnd type="none" w="med" len="med"/>
                    </a:lnR>
                    <a:lnT w="12700" cap="flat" cmpd="sng" algn="ctr">
                      <a:solidFill>
                        <a:srgbClr val="0E7C8B"/>
                      </a:solidFill>
                      <a:prstDash val="solid"/>
                      <a:round/>
                      <a:headEnd type="none" w="med" len="med"/>
                      <a:tailEnd type="none" w="med" len="med"/>
                    </a:lnT>
                    <a:lnB w="12700" cap="flat" cmpd="sng" algn="ctr">
                      <a:solidFill>
                        <a:srgbClr val="0E7C8B"/>
                      </a:solidFill>
                      <a:prstDash val="solid"/>
                      <a:round/>
                      <a:headEnd type="none" w="med" len="med"/>
                      <a:tailEnd type="none" w="med" len="med"/>
                    </a:lnB>
                    <a:solidFill>
                      <a:srgbClr val="FF860E"/>
                    </a:solidFill>
                  </a:tcPr>
                </a:tc>
                <a:extLst>
                  <a:ext uri="{0D108BD9-81ED-4DB2-BD59-A6C34878D82A}">
                    <a16:rowId xmlns:a16="http://schemas.microsoft.com/office/drawing/2014/main" val="3483969402"/>
                  </a:ext>
                </a:extLst>
              </a:tr>
            </a:tbl>
          </a:graphicData>
        </a:graphic>
      </p:graphicFrame>
      <p:sp>
        <p:nvSpPr>
          <p:cNvPr id="7" name="Espace réservé du contenu 5">
            <a:extLst>
              <a:ext uri="{FF2B5EF4-FFF2-40B4-BE49-F238E27FC236}">
                <a16:creationId xmlns:a16="http://schemas.microsoft.com/office/drawing/2014/main" id="{79DF404C-B2F4-D8AF-7D17-25294BC61CCC}"/>
              </a:ext>
            </a:extLst>
          </p:cNvPr>
          <p:cNvSpPr txBox="1">
            <a:spLocks/>
          </p:cNvSpPr>
          <p:nvPr/>
        </p:nvSpPr>
        <p:spPr>
          <a:xfrm>
            <a:off x="8628529" y="4671596"/>
            <a:ext cx="4428923" cy="2174856"/>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b="1" dirty="0"/>
              <a:t>Les porteurs se sont appuyés sur un existant</a:t>
            </a:r>
          </a:p>
          <a:p>
            <a:pPr lvl="1"/>
            <a:r>
              <a:rPr lang="fr-FR" dirty="0"/>
              <a:t>Des actions et réflexions engagées par le CD, l’ARS, les Dreets / Ddets pour remédier aux difficultés de recrutement du secteur de la dépendance</a:t>
            </a:r>
          </a:p>
          <a:p>
            <a:pPr lvl="1"/>
            <a:r>
              <a:rPr lang="fr-FR" dirty="0"/>
              <a:t>Des PMA issues de projets du secteur du domicile principalement</a:t>
            </a:r>
          </a:p>
          <a:p>
            <a:pPr lvl="1"/>
            <a:endParaRPr lang="fr-FR" sz="1400" dirty="0"/>
          </a:p>
          <a:p>
            <a:endParaRPr lang="fr-FR" sz="1600" dirty="0"/>
          </a:p>
        </p:txBody>
      </p:sp>
      <p:pic>
        <p:nvPicPr>
          <p:cNvPr id="8" name="Image 7" descr="image composée de texte et d'une carte de la france et corse avec des zones colorées pour identifier les départements couvert par une plateforme des métiers">
            <a:extLst>
              <a:ext uri="{FF2B5EF4-FFF2-40B4-BE49-F238E27FC236}">
                <a16:creationId xmlns:a16="http://schemas.microsoft.com/office/drawing/2014/main" id="{11506F27-378E-EE1F-31EB-DF90E8EAEC3F}"/>
              </a:ext>
            </a:extLst>
          </p:cNvPr>
          <p:cNvPicPr>
            <a:picLocks noChangeAspect="1"/>
          </p:cNvPicPr>
          <p:nvPr/>
        </p:nvPicPr>
        <p:blipFill>
          <a:blip r:embed="rId2"/>
          <a:stretch/>
        </p:blipFill>
        <p:spPr bwMode="auto">
          <a:xfrm>
            <a:off x="288508" y="1347142"/>
            <a:ext cx="4042497" cy="5713607"/>
          </a:xfrm>
          <a:prstGeom prst="rect">
            <a:avLst/>
          </a:prstGeom>
        </p:spPr>
      </p:pic>
    </p:spTree>
    <p:extLst>
      <p:ext uri="{BB962C8B-B14F-4D97-AF65-F5344CB8AC3E}">
        <p14:creationId xmlns:p14="http://schemas.microsoft.com/office/powerpoint/2010/main" val="46842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DD8463D-4D48-1E8C-E368-5AC0B256761A}"/>
              </a:ext>
            </a:extLst>
          </p:cNvPr>
          <p:cNvSpPr>
            <a:spLocks noGrp="1"/>
          </p:cNvSpPr>
          <p:nvPr>
            <p:ph type="title"/>
          </p:nvPr>
        </p:nvSpPr>
        <p:spPr>
          <a:xfrm>
            <a:off x="837990" y="180000"/>
            <a:ext cx="11765665" cy="792000"/>
          </a:xfrm>
        </p:spPr>
        <p:txBody>
          <a:bodyPr anchor="b">
            <a:normAutofit/>
          </a:bodyPr>
          <a:lstStyle/>
          <a:p>
            <a:r>
              <a:rPr lang="fr-FR" dirty="0"/>
              <a:t>Une gouvernance structurée en 3 niveaux </a:t>
            </a:r>
          </a:p>
        </p:txBody>
      </p:sp>
      <p:sp>
        <p:nvSpPr>
          <p:cNvPr id="7" name="Espace réservé du contenu 5">
            <a:extLst>
              <a:ext uri="{FF2B5EF4-FFF2-40B4-BE49-F238E27FC236}">
                <a16:creationId xmlns:a16="http://schemas.microsoft.com/office/drawing/2014/main" id="{79DF404C-B2F4-D8AF-7D17-25294BC61CCC}"/>
              </a:ext>
            </a:extLst>
          </p:cNvPr>
          <p:cNvSpPr txBox="1">
            <a:spLocks/>
          </p:cNvSpPr>
          <p:nvPr/>
        </p:nvSpPr>
        <p:spPr>
          <a:xfrm>
            <a:off x="513567" y="1335256"/>
            <a:ext cx="6119275" cy="2444581"/>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b="1" dirty="0"/>
              <a:t>Un comité de pilotage stratégique</a:t>
            </a:r>
          </a:p>
          <a:p>
            <a:pPr lvl="1"/>
            <a:r>
              <a:rPr lang="fr-FR" dirty="0"/>
              <a:t>De 1 à 12 partenaires selon les plateformes</a:t>
            </a:r>
          </a:p>
          <a:p>
            <a:pPr lvl="1"/>
            <a:r>
              <a:rPr lang="fr-FR" dirty="0"/>
              <a:t>2 plateformes assimilent le comité de pilotage aux financeurs (PMA 31 et 68). Elles y associent également le Conseil Régional, considérant que, même s’il ne finance pas directement la plateforme, il finance des formations mobilisées par la plateforme. </a:t>
            </a:r>
          </a:p>
          <a:p>
            <a:pPr lvl="1"/>
            <a:r>
              <a:rPr lang="fr-FR" dirty="0"/>
              <a:t>1 plateforme y intègre uniquement les signataires de la convention </a:t>
            </a:r>
            <a:r>
              <a:rPr lang="fr-FR" dirty="0" err="1"/>
              <a:t>Cnsa</a:t>
            </a:r>
            <a:r>
              <a:rPr lang="fr-FR" dirty="0"/>
              <a:t> (PMA 77-91)</a:t>
            </a:r>
          </a:p>
          <a:p>
            <a:pPr lvl="1"/>
            <a:endParaRPr lang="fr-FR" sz="1400" dirty="0"/>
          </a:p>
          <a:p>
            <a:endParaRPr lang="fr-FR" sz="1600" dirty="0"/>
          </a:p>
        </p:txBody>
      </p:sp>
      <p:graphicFrame>
        <p:nvGraphicFramePr>
          <p:cNvPr id="3" name="Graphique 2" descr="L’image présente un tableau listant les types de partenaires ayant participé aux comités de pilotage de 19 plateformes au cours du premier semestre 2024, ainsi que le nombre de fois où chaque type de partenaire a été représenté.&#10;Voici les données :&#10;&#10;Conseils départementaux (CD) : présents dans 18 comités&#10;Agences régionales de santé (ARS) : 16 présences&#10;Conseils régionaux (CR) : 14 présences&#10;DREETS / DDETS : 13 présences&#10;France Travail : 12 présences&#10;Fédérations d’employeurs : 8 présences&#10;OPCO (opérateurs de compétences) : 7 présences&#10;Missions Locales : 6 présences&#10;Organismes de formation : 6 présences&#10;État – Hors DREETS : 4 présences&#10;Cap Emploi : 3 présences&#10;EPCI (établissements publics de coopération intercommunale) : 3 présences">
            <a:extLst>
              <a:ext uri="{FF2B5EF4-FFF2-40B4-BE49-F238E27FC236}">
                <a16:creationId xmlns:a16="http://schemas.microsoft.com/office/drawing/2014/main" id="{6C789127-2DDB-6BBD-6376-7519CB6E3F13}"/>
              </a:ext>
            </a:extLst>
          </p:cNvPr>
          <p:cNvGraphicFramePr/>
          <p:nvPr>
            <p:extLst>
              <p:ext uri="{D42A27DB-BD31-4B8C-83A1-F6EECF244321}">
                <p14:modId xmlns:p14="http://schemas.microsoft.com/office/powerpoint/2010/main" val="2359432959"/>
              </p:ext>
            </p:extLst>
          </p:nvPr>
        </p:nvGraphicFramePr>
        <p:xfrm>
          <a:off x="367789" y="3815509"/>
          <a:ext cx="6119276" cy="3385391"/>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5235FA21-0BD6-9EBF-5A3A-D285E3D52F19}"/>
              </a:ext>
            </a:extLst>
          </p:cNvPr>
          <p:cNvSpPr txBox="1"/>
          <p:nvPr/>
        </p:nvSpPr>
        <p:spPr>
          <a:xfrm>
            <a:off x="204165" y="7186917"/>
            <a:ext cx="6738078" cy="276999"/>
          </a:xfrm>
          <a:prstGeom prst="rect">
            <a:avLst/>
          </a:prstGeom>
          <a:noFill/>
        </p:spPr>
        <p:txBody>
          <a:bodyPr wrap="square">
            <a:spAutoFit/>
          </a:bodyPr>
          <a:lstStyle/>
          <a:p>
            <a:pPr algn="ctr">
              <a:spcAft>
                <a:spcPts val="600"/>
              </a:spcAft>
            </a:pPr>
            <a:r>
              <a:rPr lang="fr-FR" sz="1200" i="1" dirty="0">
                <a:solidFill>
                  <a:srgbClr val="44546A"/>
                </a:solidFill>
                <a:effectLst/>
                <a:latin typeface="Calibri" panose="020F0502020204030204" pitchFamily="34" charset="0"/>
                <a:ea typeface="Calibri" panose="020F0502020204030204" pitchFamily="34" charset="0"/>
                <a:cs typeface="Times New Roman (Corps CS)"/>
              </a:rPr>
              <a:t>Source : Etudes de cas monographiques – Traitement </a:t>
            </a:r>
            <a:r>
              <a:rPr lang="fr-FR" sz="1200" i="1" dirty="0" err="1">
                <a:solidFill>
                  <a:srgbClr val="44546A"/>
                </a:solidFill>
                <a:effectLst/>
                <a:latin typeface="Calibri" panose="020F0502020204030204" pitchFamily="34" charset="0"/>
                <a:ea typeface="Calibri" panose="020F0502020204030204" pitchFamily="34" charset="0"/>
                <a:cs typeface="Times New Roman (Corps CS)"/>
              </a:rPr>
              <a:t>Pluricité</a:t>
            </a:r>
            <a:r>
              <a:rPr lang="fr-FR" sz="1200" i="1" dirty="0">
                <a:solidFill>
                  <a:srgbClr val="44546A"/>
                </a:solidFill>
                <a:effectLst/>
                <a:latin typeface="Calibri" panose="020F0502020204030204" pitchFamily="34" charset="0"/>
                <a:ea typeface="Calibri" panose="020F0502020204030204" pitchFamily="34" charset="0"/>
                <a:cs typeface="Times New Roman (Corps CS)"/>
              </a:rPr>
              <a:t>-Credoc</a:t>
            </a:r>
          </a:p>
        </p:txBody>
      </p:sp>
      <p:sp>
        <p:nvSpPr>
          <p:cNvPr id="5" name="Espace réservé du contenu 5">
            <a:extLst>
              <a:ext uri="{FF2B5EF4-FFF2-40B4-BE49-F238E27FC236}">
                <a16:creationId xmlns:a16="http://schemas.microsoft.com/office/drawing/2014/main" id="{603ED6E3-BE29-4245-6E80-1333ABE0F20B}"/>
              </a:ext>
            </a:extLst>
          </p:cNvPr>
          <p:cNvSpPr txBox="1">
            <a:spLocks/>
          </p:cNvSpPr>
          <p:nvPr/>
        </p:nvSpPr>
        <p:spPr>
          <a:xfrm>
            <a:off x="7276080" y="1344236"/>
            <a:ext cx="5650128" cy="2904005"/>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b="1" dirty="0"/>
              <a:t>Des comités techniques opérationnels </a:t>
            </a:r>
          </a:p>
          <a:p>
            <a:pPr lvl="1"/>
            <a:r>
              <a:rPr lang="fr-FR" dirty="0"/>
              <a:t>Ils organisent et suivent la mise en œuvre des actions et prennent 2 formes </a:t>
            </a:r>
          </a:p>
          <a:p>
            <a:pPr lvl="2"/>
            <a:r>
              <a:rPr lang="fr-FR" dirty="0"/>
              <a:t>L’équipe projet est assimilée à l’instance technique</a:t>
            </a:r>
          </a:p>
          <a:p>
            <a:pPr lvl="2"/>
            <a:r>
              <a:rPr lang="fr-FR" dirty="0"/>
              <a:t>L’équipe projet et les porteurs d’action ou les pilotes de groupes thématiques s’il y a lieu</a:t>
            </a:r>
          </a:p>
          <a:p>
            <a:pPr lvl="1"/>
            <a:r>
              <a:rPr lang="fr-FR" dirty="0"/>
              <a:t>Lorsque le comité de pilotage est réduit aux financeurs, on retrouve l’ensemble des partenaires dans le comité technique. Une PMA (33) n’a pas constitué d’instance technique </a:t>
            </a:r>
          </a:p>
          <a:p>
            <a:pPr lvl="1"/>
            <a:endParaRPr lang="fr-FR" sz="1400" dirty="0"/>
          </a:p>
          <a:p>
            <a:endParaRPr lang="fr-FR" sz="1600" dirty="0"/>
          </a:p>
        </p:txBody>
      </p:sp>
      <p:sp>
        <p:nvSpPr>
          <p:cNvPr id="12" name="Espace réservé du contenu 5">
            <a:extLst>
              <a:ext uri="{FF2B5EF4-FFF2-40B4-BE49-F238E27FC236}">
                <a16:creationId xmlns:a16="http://schemas.microsoft.com/office/drawing/2014/main" id="{B6B96742-F7AD-BB05-706F-6C6398753B15}"/>
              </a:ext>
            </a:extLst>
          </p:cNvPr>
          <p:cNvSpPr txBox="1">
            <a:spLocks/>
          </p:cNvSpPr>
          <p:nvPr/>
        </p:nvSpPr>
        <p:spPr>
          <a:xfrm>
            <a:off x="7286847" y="4562878"/>
            <a:ext cx="5904498" cy="2420797"/>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b="1" dirty="0"/>
              <a:t>Des groupes de travail thématique ou par action</a:t>
            </a:r>
          </a:p>
          <a:p>
            <a:pPr lvl="1"/>
            <a:r>
              <a:rPr lang="fr-FR" dirty="0"/>
              <a:t>Constitués d’acteurs de terrain (et notamment des employeurs)</a:t>
            </a:r>
          </a:p>
          <a:p>
            <a:pPr lvl="1"/>
            <a:r>
              <a:rPr lang="fr-FR" dirty="0"/>
              <a:t>Se révèlent très pertinents, permettent de faire remonter les besoins du terrain, ils favorisent l’interconnaissance (pour des des employeurs parfois isolés) et la co-construction d’actions opérationnels</a:t>
            </a:r>
          </a:p>
          <a:p>
            <a:pPr lvl="1"/>
            <a:endParaRPr lang="fr-FR" sz="1400" dirty="0"/>
          </a:p>
          <a:p>
            <a:endParaRPr lang="fr-FR" sz="1600" dirty="0"/>
          </a:p>
        </p:txBody>
      </p:sp>
    </p:spTree>
    <p:extLst>
      <p:ext uri="{BB962C8B-B14F-4D97-AF65-F5344CB8AC3E}">
        <p14:creationId xmlns:p14="http://schemas.microsoft.com/office/powerpoint/2010/main" val="343241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DD8463D-4D48-1E8C-E368-5AC0B256761A}"/>
              </a:ext>
            </a:extLst>
          </p:cNvPr>
          <p:cNvSpPr>
            <a:spLocks noGrp="1"/>
          </p:cNvSpPr>
          <p:nvPr>
            <p:ph type="title"/>
          </p:nvPr>
        </p:nvSpPr>
        <p:spPr>
          <a:xfrm>
            <a:off x="837990" y="180000"/>
            <a:ext cx="11765665" cy="792000"/>
          </a:xfrm>
        </p:spPr>
        <p:txBody>
          <a:bodyPr anchor="b">
            <a:normAutofit/>
          </a:bodyPr>
          <a:lstStyle/>
          <a:p>
            <a:r>
              <a:rPr lang="fr-FR" dirty="0"/>
              <a:t>Les financeurs des plateformes</a:t>
            </a:r>
          </a:p>
        </p:txBody>
      </p:sp>
      <p:sp>
        <p:nvSpPr>
          <p:cNvPr id="7" name="Espace réservé du contenu 5">
            <a:extLst>
              <a:ext uri="{FF2B5EF4-FFF2-40B4-BE49-F238E27FC236}">
                <a16:creationId xmlns:a16="http://schemas.microsoft.com/office/drawing/2014/main" id="{79DF404C-B2F4-D8AF-7D17-25294BC61CCC}"/>
              </a:ext>
            </a:extLst>
          </p:cNvPr>
          <p:cNvSpPr txBox="1">
            <a:spLocks/>
          </p:cNvSpPr>
          <p:nvPr/>
        </p:nvSpPr>
        <p:spPr>
          <a:xfrm>
            <a:off x="6938767" y="1158932"/>
            <a:ext cx="5664071" cy="684001"/>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600" b="1" dirty="0"/>
              <a:t>Les Départements puis les ARS sont les principaux </a:t>
            </a:r>
            <a:r>
              <a:rPr lang="fr-FR" sz="1600" b="1" dirty="0" err="1"/>
              <a:t>co</a:t>
            </a:r>
            <a:r>
              <a:rPr lang="fr-FR" sz="1600" b="1" dirty="0"/>
              <a:t>-financeurs des PMA</a:t>
            </a:r>
          </a:p>
          <a:p>
            <a:endParaRPr lang="fr-FR" sz="1600" dirty="0"/>
          </a:p>
        </p:txBody>
      </p:sp>
      <p:pic>
        <p:nvPicPr>
          <p:cNvPr id="8" name="Image 7" descr="L’image présente un tableau comparatif du nombre de plateformes co-financées par différents types d’acteurs pour les années 2022 et 2023.&#10;Voici les données :&#10;&#10;Département : 17 plateformes en 2022, 15 en 2023&#10;ARS (Agences régionales de santé) : 8 en 2022, 12 en 2023&#10;Ressources propres : 3 en 2022, 8 en 2023&#10;Autre : 5 en 2022, 6 en 2023&#10;DDETS-DREETS : 6 en 2022, 4 en 2023&#10;Région : 4 en 2022, 3 en 2023&#10;État autre : 2 en 2022, 2 en 2023&#10;EPCI (établissements publics de coopération intercommunale) : 1 en 2022, 2 en 2023&#10;France Travail : aucune plateforme co-financée en 2022 ni en 2023">
            <a:extLst>
              <a:ext uri="{FF2B5EF4-FFF2-40B4-BE49-F238E27FC236}">
                <a16:creationId xmlns:a16="http://schemas.microsoft.com/office/drawing/2014/main" id="{66609D7E-D1B5-DE9F-1235-41DDCC5D2396}"/>
              </a:ext>
            </a:extLst>
          </p:cNvPr>
          <p:cNvPicPr>
            <a:picLocks noChangeAspect="1"/>
          </p:cNvPicPr>
          <p:nvPr/>
        </p:nvPicPr>
        <p:blipFill>
          <a:blip r:embed="rId2"/>
          <a:stretch>
            <a:fillRect/>
          </a:stretch>
        </p:blipFill>
        <p:spPr>
          <a:xfrm>
            <a:off x="1001053" y="1407726"/>
            <a:ext cx="4834547" cy="5169856"/>
          </a:xfrm>
          <a:prstGeom prst="rect">
            <a:avLst/>
          </a:prstGeom>
        </p:spPr>
      </p:pic>
      <p:graphicFrame>
        <p:nvGraphicFramePr>
          <p:cNvPr id="5" name="Graphique 4" descr="L’image est un diagramme circulaire (camembert) représentant la répartition des recettes des plateformes selon les financeurs, pour les années 2022 et 2023. Chaque financeur est associé à un pourcentage du total des recettes.&#10;Voici les données :&#10;&#10;CNSA (Caisse nationale de solidarité pour l’autonomie) : 61 % des recettes&#10;Département : 17 %&#10;ARS (Agences régionales de santé) : 7 %&#10;Autres : 7 %&#10;DDETS-DREETS : 3 %&#10;Région : 1 %&#10;État autre : 1 %&#10;France Travail : 0 %&#10;EPCI (établissements publics de coopération intercommunale) : 0 %&#10;Ressources propres : non spécifiées dans le graphique">
            <a:extLst>
              <a:ext uri="{FF2B5EF4-FFF2-40B4-BE49-F238E27FC236}">
                <a16:creationId xmlns:a16="http://schemas.microsoft.com/office/drawing/2014/main" id="{48313D1D-B8E8-C065-E22E-7C9E9572CB22}"/>
              </a:ext>
            </a:extLst>
          </p:cNvPr>
          <p:cNvGraphicFramePr/>
          <p:nvPr>
            <p:extLst>
              <p:ext uri="{D42A27DB-BD31-4B8C-83A1-F6EECF244321}">
                <p14:modId xmlns:p14="http://schemas.microsoft.com/office/powerpoint/2010/main" val="777822264"/>
              </p:ext>
            </p:extLst>
          </p:nvPr>
        </p:nvGraphicFramePr>
        <p:xfrm>
          <a:off x="7132447" y="1928912"/>
          <a:ext cx="5419725" cy="5019675"/>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1E5C1402-18B9-F312-B4C5-D26D29300E8D}"/>
              </a:ext>
            </a:extLst>
          </p:cNvPr>
          <p:cNvSpPr txBox="1"/>
          <p:nvPr/>
        </p:nvSpPr>
        <p:spPr>
          <a:xfrm>
            <a:off x="162052" y="6696275"/>
            <a:ext cx="6557835" cy="504625"/>
          </a:xfrm>
          <a:prstGeom prst="rect">
            <a:avLst/>
          </a:prstGeom>
          <a:noFill/>
        </p:spPr>
        <p:txBody>
          <a:bodyPr wrap="square">
            <a:spAutoFit/>
          </a:bodyPr>
          <a:lstStyle/>
          <a:p>
            <a:pPr algn="ctr">
              <a:lnSpc>
                <a:spcPct val="115000"/>
              </a:lnSpc>
            </a:pPr>
            <a:r>
              <a:rPr lang="fr-FR" sz="1200" i="1" dirty="0">
                <a:solidFill>
                  <a:srgbClr val="44546A"/>
                </a:solidFill>
                <a:effectLst/>
                <a:latin typeface="Calibri" panose="020F0502020204030204" pitchFamily="34" charset="0"/>
                <a:ea typeface="Times New Roman" panose="02020603050405020304" pitchFamily="18" charset="0"/>
                <a:cs typeface="Times New Roman (Corps CS)"/>
              </a:rPr>
              <a:t>Source : Rapports d’activité 2022 et 2023 des plateformes- Traitements </a:t>
            </a:r>
            <a:r>
              <a:rPr lang="fr-FR" sz="1200" i="1" dirty="0" err="1">
                <a:solidFill>
                  <a:srgbClr val="44546A"/>
                </a:solidFill>
                <a:effectLst/>
                <a:latin typeface="Calibri" panose="020F0502020204030204" pitchFamily="34" charset="0"/>
                <a:ea typeface="Times New Roman" panose="02020603050405020304" pitchFamily="18" charset="0"/>
                <a:cs typeface="Times New Roman (Corps CS)"/>
              </a:rPr>
              <a:t>Pluricité</a:t>
            </a:r>
            <a:r>
              <a:rPr lang="fr-FR" sz="1200" i="1" dirty="0">
                <a:solidFill>
                  <a:srgbClr val="44546A"/>
                </a:solidFill>
                <a:effectLst/>
                <a:latin typeface="Calibri" panose="020F0502020204030204" pitchFamily="34" charset="0"/>
                <a:ea typeface="Times New Roman" panose="02020603050405020304" pitchFamily="18" charset="0"/>
                <a:cs typeface="Times New Roman (Corps CS)"/>
              </a:rPr>
              <a:t>-Credoc</a:t>
            </a:r>
            <a:endParaRPr lang="fr-FR" sz="1600" dirty="0">
              <a:effectLst/>
              <a:latin typeface="Calibri" panose="020F0502020204030204" pitchFamily="34" charset="0"/>
              <a:ea typeface="Times New Roman" panose="02020603050405020304" pitchFamily="18" charset="0"/>
            </a:endParaRPr>
          </a:p>
          <a:p>
            <a:pPr algn="ctr">
              <a:lnSpc>
                <a:spcPct val="115000"/>
              </a:lnSpc>
            </a:pPr>
            <a:r>
              <a:rPr lang="fr-FR" sz="1200" i="1" dirty="0">
                <a:solidFill>
                  <a:srgbClr val="44546A"/>
                </a:solidFill>
                <a:effectLst/>
                <a:latin typeface="Calibri" panose="020F0502020204030204" pitchFamily="34" charset="0"/>
                <a:ea typeface="Times New Roman" panose="02020603050405020304" pitchFamily="18" charset="0"/>
                <a:cs typeface="Times New Roman (Corps CS)"/>
              </a:rPr>
              <a:t>Clé de lecture : En 2023, une plateforme a bénéficié d’un financement de France Travail.</a:t>
            </a:r>
            <a:endParaRPr lang="fr-FR"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974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DD8463D-4D48-1E8C-E368-5AC0B256761A}"/>
              </a:ext>
            </a:extLst>
          </p:cNvPr>
          <p:cNvSpPr>
            <a:spLocks noGrp="1"/>
          </p:cNvSpPr>
          <p:nvPr>
            <p:ph type="title"/>
          </p:nvPr>
        </p:nvSpPr>
        <p:spPr>
          <a:xfrm>
            <a:off x="837990" y="180000"/>
            <a:ext cx="11765665" cy="792000"/>
          </a:xfrm>
        </p:spPr>
        <p:txBody>
          <a:bodyPr anchor="b">
            <a:normAutofit/>
          </a:bodyPr>
          <a:lstStyle/>
          <a:p>
            <a:r>
              <a:rPr lang="fr-FR" dirty="0"/>
              <a:t>L’organisation et les missions socles</a:t>
            </a:r>
          </a:p>
        </p:txBody>
      </p:sp>
      <p:sp>
        <p:nvSpPr>
          <p:cNvPr id="6" name="Espace réservé du contenu 5">
            <a:extLst>
              <a:ext uri="{FF2B5EF4-FFF2-40B4-BE49-F238E27FC236}">
                <a16:creationId xmlns:a16="http://schemas.microsoft.com/office/drawing/2014/main" id="{3EF8ECCC-2733-CD48-A324-E59C70095975}"/>
              </a:ext>
            </a:extLst>
          </p:cNvPr>
          <p:cNvSpPr>
            <a:spLocks noGrp="1"/>
          </p:cNvSpPr>
          <p:nvPr>
            <p:ph sz="quarter" idx="13"/>
          </p:nvPr>
        </p:nvSpPr>
        <p:spPr>
          <a:xfrm>
            <a:off x="10299675" y="1152594"/>
            <a:ext cx="2964739" cy="3715925"/>
          </a:xfrm>
        </p:spPr>
        <p:txBody>
          <a:bodyPr/>
          <a:lstStyle/>
          <a:p>
            <a:r>
              <a:rPr lang="fr-FR" sz="1600" b="1" dirty="0"/>
              <a:t>Organisation</a:t>
            </a:r>
            <a:r>
              <a:rPr lang="fr-FR" sz="1600" dirty="0"/>
              <a:t> : 5,4 ETP en moyenne par plateforme en 2023</a:t>
            </a:r>
          </a:p>
          <a:p>
            <a:pPr lvl="1"/>
            <a:r>
              <a:rPr lang="fr-FR" sz="1400" dirty="0"/>
              <a:t>De 1 ETP (Loiret, Aveyron) à 14 ETP (Seine et Marne été Essonne</a:t>
            </a:r>
            <a:r>
              <a:rPr lang="fr-FR" sz="1200" dirty="0"/>
              <a:t>)</a:t>
            </a:r>
          </a:p>
          <a:p>
            <a:r>
              <a:rPr lang="fr-FR" sz="1600" b="1" dirty="0"/>
              <a:t>Valoriser et sensibiliser aux métiers du secteur </a:t>
            </a:r>
            <a:r>
              <a:rPr lang="fr-FR" sz="1600" dirty="0"/>
              <a:t>: une mission bien investie par quasiment toutes les plateformes fin 2023</a:t>
            </a:r>
          </a:p>
          <a:p>
            <a:pPr lvl="1"/>
            <a:endParaRPr lang="fr-FR" sz="1400" dirty="0"/>
          </a:p>
        </p:txBody>
      </p:sp>
      <p:sp>
        <p:nvSpPr>
          <p:cNvPr id="11" name="Espace réservé du contenu 5">
            <a:extLst>
              <a:ext uri="{FF2B5EF4-FFF2-40B4-BE49-F238E27FC236}">
                <a16:creationId xmlns:a16="http://schemas.microsoft.com/office/drawing/2014/main" id="{E6C94898-B095-FD4C-8DED-99E0B4C1C86E}"/>
              </a:ext>
            </a:extLst>
          </p:cNvPr>
          <p:cNvSpPr txBox="1">
            <a:spLocks/>
          </p:cNvSpPr>
          <p:nvPr/>
        </p:nvSpPr>
        <p:spPr>
          <a:xfrm>
            <a:off x="10331774" y="4300196"/>
            <a:ext cx="2964738" cy="2281185"/>
          </a:xfrm>
          <a:prstGeom prst="rect">
            <a:avLst/>
          </a:prstGeom>
        </p:spPr>
        <p:txBody>
          <a:bodyPr vert="horz" lIns="0" tIns="0" rIns="0" bIns="0" rtlCol="0">
            <a:noAutofit/>
          </a:bodyPr>
          <a:lst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r>
              <a:rPr lang="fr-FR" sz="1400" dirty="0"/>
              <a:t>Peu de plateforme ont opté pour la co-construction de parcours de formation</a:t>
            </a:r>
          </a:p>
          <a:p>
            <a:pPr lvl="1"/>
            <a:r>
              <a:rPr lang="fr-FR" sz="1400" dirty="0"/>
              <a:t>Les actions favorisant le recrutement se sont essentiellement articulées autour de la production d’outils numériques de mise en relation</a:t>
            </a:r>
          </a:p>
          <a:p>
            <a:pPr lvl="1"/>
            <a:endParaRPr lang="fr-FR" sz="1200" dirty="0"/>
          </a:p>
        </p:txBody>
      </p:sp>
      <p:pic>
        <p:nvPicPr>
          <p:cNvPr id="3" name="Image 2" descr="L’image est un diagramme en barres représentant les différentes missions menées par 19 plateformes entre 2022 et 2023. Ces missions sont regroupées en trois grandes catégories :&#10;A. Valoriser et sensibiliser aux métiers du secteur&#10;&#10;Découverte des métiers : 15 plateformes&#10;Communication locale pour valoriser les métiers du secteur : 19 plateformes&#10;Valoriser et sensibiliser les jeunes aux métiers de l’Autonomie : 14 plateformes&#10;&#10;B. Proposer des parcours d’orientation et de formation pour permettre l’accès à l’emploi&#10;&#10;Orientation, conseil et accompagnement vers les métiers : 9 plateformes&#10;Accompagnement de mises en situation professionnelle préalable à l’emploi : 9 plateformes&#10;Augmenter le nombre de personnes formées : 4 plateformes&#10;Inventaire de l’offre de formation et rôle d’intermédiaire entre employeurs, organismes de formation et OPCO : 12 plateformes&#10;&#10;C. Proposer des actions favorisant le recrutement&#10;&#10;Appui au recrutement : 10 plateformes&#10;Boîte à outils : 4 plateformes&#10;Mise en relation entre offre et demande : 13 plateformes">
            <a:extLst>
              <a:ext uri="{FF2B5EF4-FFF2-40B4-BE49-F238E27FC236}">
                <a16:creationId xmlns:a16="http://schemas.microsoft.com/office/drawing/2014/main" id="{09DD1D5D-1DB3-1802-D665-5D91FF68F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796" y="1455447"/>
            <a:ext cx="9306710" cy="5477017"/>
          </a:xfrm>
          <a:prstGeom prst="rect">
            <a:avLst/>
          </a:prstGeom>
          <a:noFill/>
        </p:spPr>
      </p:pic>
    </p:spTree>
    <p:extLst>
      <p:ext uri="{BB962C8B-B14F-4D97-AF65-F5344CB8AC3E}">
        <p14:creationId xmlns:p14="http://schemas.microsoft.com/office/powerpoint/2010/main" val="33620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DD8463D-4D48-1E8C-E368-5AC0B256761A}"/>
              </a:ext>
            </a:extLst>
          </p:cNvPr>
          <p:cNvSpPr>
            <a:spLocks noGrp="1"/>
          </p:cNvSpPr>
          <p:nvPr>
            <p:ph type="title"/>
          </p:nvPr>
        </p:nvSpPr>
        <p:spPr>
          <a:xfrm>
            <a:off x="837990" y="180000"/>
            <a:ext cx="11765665" cy="792000"/>
          </a:xfrm>
        </p:spPr>
        <p:txBody>
          <a:bodyPr anchor="b">
            <a:normAutofit/>
          </a:bodyPr>
          <a:lstStyle/>
          <a:p>
            <a:r>
              <a:rPr lang="fr-FR" dirty="0"/>
              <a:t>Des missions facultatives progressivement investies</a:t>
            </a:r>
          </a:p>
        </p:txBody>
      </p:sp>
      <p:sp>
        <p:nvSpPr>
          <p:cNvPr id="6" name="Espace réservé du contenu 5">
            <a:extLst>
              <a:ext uri="{FF2B5EF4-FFF2-40B4-BE49-F238E27FC236}">
                <a16:creationId xmlns:a16="http://schemas.microsoft.com/office/drawing/2014/main" id="{3EF8ECCC-2733-CD48-A324-E59C70095975}"/>
              </a:ext>
            </a:extLst>
          </p:cNvPr>
          <p:cNvSpPr>
            <a:spLocks noGrp="1"/>
          </p:cNvSpPr>
          <p:nvPr>
            <p:ph sz="quarter" idx="13"/>
          </p:nvPr>
        </p:nvSpPr>
        <p:spPr>
          <a:xfrm>
            <a:off x="9668381" y="2120620"/>
            <a:ext cx="3206663" cy="2720942"/>
          </a:xfrm>
        </p:spPr>
        <p:txBody>
          <a:bodyPr/>
          <a:lstStyle/>
          <a:p>
            <a:r>
              <a:rPr lang="fr-FR" dirty="0"/>
              <a:t>2 PMA se sont positionnées sur l’ensemble des missions facultatives</a:t>
            </a:r>
          </a:p>
          <a:p>
            <a:r>
              <a:rPr lang="fr-FR" dirty="0"/>
              <a:t>11 PMA ont porté plus de 3 missions facultatives</a:t>
            </a:r>
          </a:p>
          <a:p>
            <a:r>
              <a:rPr lang="fr-FR" dirty="0"/>
              <a:t>4 PMA ont fait le choix de ne porter aucune ou moins de 3 missions facultatives</a:t>
            </a:r>
          </a:p>
        </p:txBody>
      </p:sp>
      <p:graphicFrame>
        <p:nvGraphicFramePr>
          <p:cNvPr id="5" name="Graphique 4" descr="L’image est un diagramme en barres représentant le nombre de plateformes (sur un total de 19) ayant mis en œuvre différentes actions facultatives entre 2022 et 2023. Chaque action est identifiée par une lettre de D à I, et le nombre de plateformes concernées est indiqué au-dessus de chaque barre.&#10;Voici les données :&#10;&#10;D. Accompagnement à la prise de poste pour les nouveaux salariés : 13 plateformes&#10;E. Actions de fidélisation et de mobilité choisie des personnes en poste : 10 plateformes&#10;F. Démarche territoriale : 14 plateformes&#10;G. Actions d’appui à la qualité de vie au travail (QVT) et lutte contre la sinistralité : 15 plateformes&#10;H. Accompagnement renforcé pour les personnes les plus éloignées de l’emploi : 12 plateformes&#10;I. Partenariats pour favoriser la mobilité des personnes orientées vers le secteur : 11 plateformes">
            <a:extLst>
              <a:ext uri="{FF2B5EF4-FFF2-40B4-BE49-F238E27FC236}">
                <a16:creationId xmlns:a16="http://schemas.microsoft.com/office/drawing/2014/main" id="{69C3B1DF-42F5-4274-2059-8AA117B7B085}"/>
              </a:ext>
            </a:extLst>
          </p:cNvPr>
          <p:cNvGraphicFramePr>
            <a:graphicFrameLocks/>
          </p:cNvGraphicFramePr>
          <p:nvPr>
            <p:extLst>
              <p:ext uri="{D42A27DB-BD31-4B8C-83A1-F6EECF244321}">
                <p14:modId xmlns:p14="http://schemas.microsoft.com/office/powerpoint/2010/main" val="1022457762"/>
              </p:ext>
            </p:extLst>
          </p:nvPr>
        </p:nvGraphicFramePr>
        <p:xfrm>
          <a:off x="486016" y="1727752"/>
          <a:ext cx="8466598" cy="4598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7081481"/>
      </p:ext>
    </p:extLst>
  </p:cSld>
  <p:clrMapOvr>
    <a:masterClrMapping/>
  </p:clrMapOvr>
</p:sld>
</file>

<file path=ppt/theme/theme1.xml><?xml version="1.0" encoding="utf-8"?>
<a:theme xmlns:a="http://schemas.openxmlformats.org/drawingml/2006/main" name="Couvertures">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Rapport-Copil VF.potx" id="{E22235FB-6DF4-4799-8472-F9A47BD59DBF}" vid="{354F6F47-6727-4226-85B4-628C44F868F5}"/>
    </a:ext>
  </a:extLst>
</a:theme>
</file>

<file path=ppt/theme/theme2.xml><?xml version="1.0" encoding="utf-8"?>
<a:theme xmlns:a="http://schemas.openxmlformats.org/drawingml/2006/main" name="Copil">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rtlCol="0" anchor="ctr" anchorCtr="0">
        <a:noAutofit/>
      </a:bodyPr>
      <a:lstStyle>
        <a:defPPr algn="l">
          <a:defRPr sz="1800" dirty="0" err="1" smtClean="0">
            <a:solidFill>
              <a:schemeClr val="tx1"/>
            </a:solidFill>
            <a:latin typeface="Calibri" panose="02000306080000090004" pitchFamily="2" charset="77"/>
          </a:defRPr>
        </a:defPPr>
      </a:lstStyle>
    </a:txDef>
  </a:objectDefaults>
  <a:extraClrSchemeLst/>
  <a:extLst>
    <a:ext uri="{05A4C25C-085E-4340-85A3-A5531E510DB2}">
      <thm15:themeFamily xmlns:thm15="http://schemas.microsoft.com/office/thememl/2012/main" name="Modele PPT Rapport-Copil VF.potx" id="{E22235FB-6DF4-4799-8472-F9A47BD59DBF}" vid="{B1892D8F-7529-46C0-BAC9-1E88568D999B}"/>
    </a:ext>
  </a:extLst>
</a:theme>
</file>

<file path=ppt/theme/theme3.xml><?xml version="1.0" encoding="utf-8"?>
<a:theme xmlns:a="http://schemas.openxmlformats.org/drawingml/2006/main" name="1_Copil">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rtlCol="0" anchor="ctr" anchorCtr="0">
        <a:noAutofit/>
      </a:bodyPr>
      <a:lstStyle>
        <a:defPPr algn="l">
          <a:defRPr sz="1800" dirty="0" err="1" smtClean="0">
            <a:solidFill>
              <a:schemeClr val="tx1"/>
            </a:solidFill>
            <a:latin typeface="Calibri" panose="02000306080000090004" pitchFamily="2" charset="77"/>
          </a:defRPr>
        </a:defPPr>
      </a:lstStyle>
    </a:txDef>
  </a:objectDefaults>
  <a:extraClrSchemeLst/>
  <a:extLst>
    <a:ext uri="{05A4C25C-085E-4340-85A3-A5531E510DB2}">
      <thm15:themeFamily xmlns:thm15="http://schemas.microsoft.com/office/thememl/2012/main" name="Modele PPT Rapport-Copil VF.potx" id="{315A7032-3830-4F4B-AA74-E9FADE27E5C3}" vid="{5B54EDE2-FAE8-42AC-AED5-B7D95EE82CD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df5572-1c21-4acb-8b3a-86087ec10b1d">
      <Terms xmlns="http://schemas.microsoft.com/office/infopath/2007/PartnerControls"/>
    </lcf76f155ced4ddcb4097134ff3c332f>
    <TaxCatchAll xmlns="246e239f-addb-46f1-8462-7bed4904de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F58B110D2EEC43AFE2F876B7C09345" ma:contentTypeVersion="18" ma:contentTypeDescription="Crée un document." ma:contentTypeScope="" ma:versionID="34cfc3bacc788af28262cab6578759e5">
  <xsd:schema xmlns:xsd="http://www.w3.org/2001/XMLSchema" xmlns:xs="http://www.w3.org/2001/XMLSchema" xmlns:p="http://schemas.microsoft.com/office/2006/metadata/properties" xmlns:ns2="26df5572-1c21-4acb-8b3a-86087ec10b1d" xmlns:ns3="246e239f-addb-46f1-8462-7bed4904dee0" targetNamespace="http://schemas.microsoft.com/office/2006/metadata/properties" ma:root="true" ma:fieldsID="dfbfe370545289127a366dae50e7e79b" ns2:_="" ns3:_="">
    <xsd:import namespace="26df5572-1c21-4acb-8b3a-86087ec10b1d"/>
    <xsd:import namespace="246e239f-addb-46f1-8462-7bed4904de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f5572-1c21-4acb-8b3a-86087ec10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126a9147-6bbb-4a5e-a34e-a0f006b0cd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6e239f-addb-46f1-8462-7bed4904dee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8efec7b0-ca54-4952-ba38-cc78fa69814e}" ma:internalName="TaxCatchAll" ma:showField="CatchAllData" ma:web="246e239f-addb-46f1-8462-7bed4904d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F15C1-2514-4469-BDE2-7F3B34108C18}">
  <ds:schemaRefs>
    <ds:schemaRef ds:uri="http://purl.org/dc/elements/1.1/"/>
    <ds:schemaRef ds:uri="http://purl.org/dc/dcmitype/"/>
    <ds:schemaRef ds:uri="246e239f-addb-46f1-8462-7bed4904dee0"/>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26df5572-1c21-4acb-8b3a-86087ec10b1d"/>
    <ds:schemaRef ds:uri="http://www.w3.org/XML/1998/namespace"/>
  </ds:schemaRefs>
</ds:datastoreItem>
</file>

<file path=customXml/itemProps2.xml><?xml version="1.0" encoding="utf-8"?>
<ds:datastoreItem xmlns:ds="http://schemas.openxmlformats.org/officeDocument/2006/customXml" ds:itemID="{39F9AE17-F256-4AE1-AE03-8C2E37351FC9}">
  <ds:schemaRefs>
    <ds:schemaRef ds:uri="http://schemas.microsoft.com/sharepoint/v3/contenttype/forms"/>
  </ds:schemaRefs>
</ds:datastoreItem>
</file>

<file path=customXml/itemProps3.xml><?xml version="1.0" encoding="utf-8"?>
<ds:datastoreItem xmlns:ds="http://schemas.openxmlformats.org/officeDocument/2006/customXml" ds:itemID="{C973D31F-4F03-431A-BAC2-BEAFAC978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f5572-1c21-4acb-8b3a-86087ec10b1d"/>
    <ds:schemaRef ds:uri="246e239f-addb-46f1-8462-7bed4904d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Proposition Nightline</Template>
  <TotalTime>2463</TotalTime>
  <Words>4592</Words>
  <Application>Microsoft Office PowerPoint</Application>
  <PresentationFormat>Personnalisé</PresentationFormat>
  <Paragraphs>363</Paragraphs>
  <Slides>27</Slides>
  <Notes>0</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27</vt:i4>
      </vt:variant>
    </vt:vector>
  </HeadingPairs>
  <TitlesOfParts>
    <vt:vector size="39" baseType="lpstr">
      <vt:lpstr>Apple Symbols</vt:lpstr>
      <vt:lpstr>Arial</vt:lpstr>
      <vt:lpstr>Bebas Neue</vt:lpstr>
      <vt:lpstr>Calibri</vt:lpstr>
      <vt:lpstr>Calibri Light</vt:lpstr>
      <vt:lpstr>Courier New</vt:lpstr>
      <vt:lpstr>eurofurence</vt:lpstr>
      <vt:lpstr>Police système Courant</vt:lpstr>
      <vt:lpstr>Wingdings</vt:lpstr>
      <vt:lpstr>Couvertures</vt:lpstr>
      <vt:lpstr>Copil</vt:lpstr>
      <vt:lpstr>1_Copil</vt:lpstr>
      <vt:lpstr>Evaluation des Plateformes des métiers de l’autonomie et du grand-âge </vt:lpstr>
      <vt:lpstr>Rappel du cahier des charges des PFM</vt:lpstr>
      <vt:lpstr>Périmètre de l’évaluation</vt:lpstr>
      <vt:lpstr>1</vt:lpstr>
      <vt:lpstr>Principal porteur des plateformes : le Conseil départemental</vt:lpstr>
      <vt:lpstr>Une gouvernance structurée en 3 niveaux </vt:lpstr>
      <vt:lpstr>Les financeurs des plateformes</vt:lpstr>
      <vt:lpstr>L’organisation et les missions socles</vt:lpstr>
      <vt:lpstr>Des missions facultatives progressivement investies</vt:lpstr>
      <vt:lpstr>2</vt:lpstr>
      <vt:lpstr>Le portage de la plateforme : atouts et difficultés Ce que l’on retient</vt:lpstr>
      <vt:lpstr>La construction d’une approche territoriale et décloisonnée  Ce que l’on retient</vt:lpstr>
      <vt:lpstr>Le modèle économique et l’efficience des plateformes Ce que l’on retient</vt:lpstr>
      <vt:lpstr>Les pistes étudiées de co-financement en sortie d’expérimentation Ce que l’on retient</vt:lpstr>
      <vt:lpstr>Les conclusions de l’évaluation EFFICACITE DES PLATEFORMES </vt:lpstr>
      <vt:lpstr>Le positionnement (missions / fonctions) et l’efficacité des plateformes Ce que l’on retient</vt:lpstr>
      <vt:lpstr>Le positionnement (missions / fonctions) et l’efficacité des plateformes </vt:lpstr>
      <vt:lpstr>Conditions de mise à l’échelle des plateformes : positionnement ; périmètre et gouvernance </vt:lpstr>
      <vt:lpstr>Focus : le CD au cœur des plateformes</vt:lpstr>
      <vt:lpstr>Focus : France Travail, un partenariat opérationnel qui se met en place</vt:lpstr>
      <vt:lpstr>Focus : la Région, un partenariat à opérationnaliser</vt:lpstr>
      <vt:lpstr>Focus : les Ddets / Dreets, un appui pour la mise en œuvre des dispositifs</vt:lpstr>
      <vt:lpstr>Conditions de mise à l’échelle des plateformes : positionnement ; périmètre et gouvernance </vt:lpstr>
      <vt:lpstr>Les enseignements de l’évaluation Structuration des plateformes (périmètre des missions socles)</vt:lpstr>
      <vt:lpstr>Les enseignements de l’évaluation  Structuration des plateformes (positionnement et fonctions)</vt:lpstr>
      <vt:lpstr>Les enseignements de l’évaluation   Structuration des plateformes (Gouvernance et partenariats)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D’INTERVENTION</dc:title>
  <dc:creator>Marion Chevallier</dc:creator>
  <cp:lastModifiedBy>NIDERKORN Béatrice</cp:lastModifiedBy>
  <cp:revision>237</cp:revision>
  <cp:lastPrinted>2025-02-06T14:12:54Z</cp:lastPrinted>
  <dcterms:created xsi:type="dcterms:W3CDTF">2023-12-19T11:16:58Z</dcterms:created>
  <dcterms:modified xsi:type="dcterms:W3CDTF">2025-08-29T09:22:44Z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0x01010029F58B110D2EEC43AFE2F876B7C09345</vt:lpwstr>
  </property>
</Properties>
</file>