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3E_C320A358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3A_DF5B4C71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modernComment_143_1FE2A820.xml" ContentType="application/vnd.ms-powerpoint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modernComment_134_43DE8122.xml" ContentType="application/vnd.ms-powerpoint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modernComment_15F_C026764D.xml" ContentType="application/vnd.ms-powerpoint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352" r:id="rId3"/>
    <p:sldId id="353" r:id="rId4"/>
    <p:sldId id="337" r:id="rId5"/>
    <p:sldId id="287" r:id="rId6"/>
    <p:sldId id="309" r:id="rId7"/>
    <p:sldId id="293" r:id="rId8"/>
    <p:sldId id="294" r:id="rId9"/>
    <p:sldId id="295" r:id="rId10"/>
    <p:sldId id="318" r:id="rId11"/>
    <p:sldId id="288" r:id="rId12"/>
    <p:sldId id="340" r:id="rId13"/>
    <p:sldId id="314" r:id="rId14"/>
    <p:sldId id="345" r:id="rId15"/>
    <p:sldId id="348" r:id="rId16"/>
    <p:sldId id="354" r:id="rId17"/>
    <p:sldId id="338" r:id="rId18"/>
    <p:sldId id="296" r:id="rId19"/>
    <p:sldId id="290" r:id="rId20"/>
    <p:sldId id="299" r:id="rId21"/>
    <p:sldId id="300" r:id="rId22"/>
    <p:sldId id="303" r:id="rId23"/>
    <p:sldId id="302" r:id="rId24"/>
    <p:sldId id="306" r:id="rId25"/>
    <p:sldId id="339" r:id="rId26"/>
    <p:sldId id="323" r:id="rId27"/>
    <p:sldId id="304" r:id="rId28"/>
    <p:sldId id="329" r:id="rId29"/>
    <p:sldId id="330" r:id="rId30"/>
    <p:sldId id="322" r:id="rId31"/>
    <p:sldId id="308" r:id="rId32"/>
    <p:sldId id="334" r:id="rId33"/>
    <p:sldId id="351" r:id="rId34"/>
    <p:sldId id="342" r:id="rId35"/>
    <p:sldId id="349" r:id="rId36"/>
  </p:sldIdLst>
  <p:sldSz cx="9144000" cy="6858000" type="screen4x3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Source Han Sans C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BD0CE-AAC1-D15E-5D9E-5B11444A5085}" name="Pauline Culioli" initials="PC" userId="alj40ra6tQwhW0FHHtTs2HW3W7w8svSMigeIhcnTSnI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5454"/>
    <a:srgbClr val="00808C"/>
    <a:srgbClr val="808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modernComment_134_43DE81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7F97BF0-17EE-4147-A5CF-EB123A1151C5}" authorId="{C78BD0CE-AAC1-D15E-5D9E-5B11444A5085}" status="resolved" created="2025-06-11T14:36:07.839" complete="100000">
    <pc:sldMkLst xmlns:pc="http://schemas.microsoft.com/office/powerpoint/2013/main/command">
      <pc:docMk/>
      <pc:sldMk cId="1138655522" sldId="308"/>
    </pc:sldMkLst>
    <p188:txBody>
      <a:bodyPr/>
      <a:lstStyle/>
      <a:p>
        <a:r>
          <a:rPr lang="fr-FR"/>
          <a:t>agrandir texte</a:t>
        </a:r>
      </a:p>
    </p188:txBody>
  </p188:cm>
</p188:cmLst>
</file>

<file path=ppt/comments/modernComment_13A_DF5B4C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7BAEBF9-CBC1-4942-8C64-F7184AAAA394}" authorId="{C78BD0CE-AAC1-D15E-5D9E-5B11444A5085}" created="2025-06-11T11:36:45.515">
    <pc:sldMkLst xmlns:pc="http://schemas.microsoft.com/office/powerpoint/2013/main/command">
      <pc:docMk/>
      <pc:sldMk cId="3747302513" sldId="314"/>
    </pc:sldMkLst>
    <p188:txBody>
      <a:bodyPr/>
      <a:lstStyle/>
      <a:p>
        <a:r>
          <a:rPr lang="fr-FR"/>
          <a:t>augmenter taille txt</a:t>
        </a:r>
      </a:p>
    </p188:txBody>
  </p188:cm>
  <p188:cm id="{52C3C26E-E74D-4B11-9D14-A97793CFCF0D}" authorId="{C78BD0CE-AAC1-D15E-5D9E-5B11444A5085}" created="2025-06-11T14:44:19.542">
    <pc:sldMkLst xmlns:pc="http://schemas.microsoft.com/office/powerpoint/2013/main/command">
      <pc:docMk/>
      <pc:sldMk cId="3747302513" sldId="314"/>
    </pc:sldMkLst>
    <p188:txBody>
      <a:bodyPr/>
      <a:lstStyle/>
      <a:p>
        <a:r>
          <a:rPr lang="fr-FR"/>
          <a:t>mais âge à l'entrée et durée de séjour ne diffèrent pas vraiment selon les régions</a:t>
        </a:r>
      </a:p>
    </p188:txBody>
  </p188:cm>
  <p188:cm id="{D3BB6679-D44B-4033-ACA8-432A70FF960B}" authorId="{C78BD0CE-AAC1-D15E-5D9E-5B11444A5085}" created="2025-06-11T14:58:12.068">
    <pc:sldMkLst xmlns:pc="http://schemas.microsoft.com/office/powerpoint/2013/main/command">
      <pc:docMk/>
      <pc:sldMk cId="3747302513" sldId="314"/>
    </pc:sldMkLst>
    <p188:txBody>
      <a:bodyPr/>
      <a:lstStyle/>
      <a:p>
        <a:r>
          <a:rPr lang="fr-FR"/>
          <a:t>passer la parole</a:t>
        </a:r>
      </a:p>
    </p188:txBody>
  </p188:cm>
</p188:cmLst>
</file>

<file path=ppt/comments/modernComment_13E_C320A35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11CB93-4F02-439F-993A-D0F989FCDBCD}" authorId="{C78BD0CE-AAC1-D15E-5D9E-5B11444A5085}" created="2025-06-11T14:20:20.293">
    <pc:sldMkLst xmlns:pc="http://schemas.microsoft.com/office/powerpoint/2013/main/command">
      <pc:docMk/>
      <pc:sldMk cId="3273696088" sldId="318"/>
    </pc:sldMkLst>
    <p188:txBody>
      <a:bodyPr/>
      <a:lstStyle/>
      <a:p>
        <a:r>
          <a:rPr lang="fr-FR"/>
          <a:t>vérifier avec ER et mettre ER si écart</a:t>
        </a:r>
      </a:p>
    </p188:txBody>
  </p188:cm>
  <p188:cm id="{6203B9B2-F99D-4FD3-AAF4-A46E8336C159}" authorId="{C78BD0CE-AAC1-D15E-5D9E-5B11444A5085}" created="2025-06-11T14:50:58.21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273696088" sldId="318"/>
      <ac:spMk id="4" creationId="{00000000-0000-0000-0000-000000000000}"/>
      <ac:txMk cp="37">
        <ac:context len="38" hash="1134288127"/>
      </ac:txMk>
    </ac:txMkLst>
    <p188:pos x="4505325" y="247650"/>
    <p188:txBody>
      <a:bodyPr/>
      <a:lstStyle/>
      <a:p>
        <a:r>
          <a:rPr lang="fr-FR"/>
          <a:t>tableau similaire avec les tarifs</a:t>
        </a:r>
      </a:p>
    </p188:txBody>
  </p188:cm>
</p188:cmLst>
</file>

<file path=ppt/comments/modernComment_143_1FE2A82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691207-CAF9-4F44-B1DB-86470B85FD56}" authorId="{C78BD0CE-AAC1-D15E-5D9E-5B11444A5085}" created="2025-06-13T14:55:38.23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34947872" sldId="323"/>
      <ac:picMk id="3" creationId="{A239A236-532F-72D7-9417-563B958F0FEB}"/>
    </ac:deMkLst>
    <p188:txBody>
      <a:bodyPr/>
      <a:lstStyle/>
      <a:p>
        <a:r>
          <a:rPr lang="fr-FR"/>
          <a:t>C'est le graph sur finess seulement</a:t>
        </a:r>
      </a:p>
    </p188:txBody>
  </p188:cm>
</p188:cmLst>
</file>

<file path=ppt/comments/modernComment_15F_C02676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506970-3657-4823-86CA-39C991D6274B}" authorId="{C78BD0CE-AAC1-D15E-5D9E-5B11444A5085}" status="resolved" created="2025-06-11T15:12:34.205">
    <pc:sldMkLst xmlns:pc="http://schemas.microsoft.com/office/powerpoint/2013/main/command">
      <pc:docMk/>
      <pc:sldMk cId="3803686789" sldId="336"/>
    </pc:sldMkLst>
    <p188:txBody>
      <a:bodyPr/>
      <a:lstStyle/>
      <a:p>
        <a:r>
          <a:rPr lang="fr-FR"/>
          <a:t>fusionner catégorie ruraux + aires intermédiaires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pPr>
              <a:defRPr/>
            </a:pPr>
            <a:fld id="{3C84E52C-F4B4-4B75-BE5A-830D07E9365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81CCF6A3-6BE2-4750-B065-7BE139EB625B}" type="slidenum">
              <a:rPr lang="en-US" altLang="fr-FR" sz="1400" smtClean="0"/>
              <a:pPr>
                <a:spcBef>
                  <a:spcPts val="13"/>
                </a:spcBef>
              </a:pPr>
              <a:t>1</a:t>
            </a:fld>
            <a:endParaRPr lang="en-US" altLang="fr-FR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11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6498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12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12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sortir la taille moyenne (ou la distribution des tailles) des </a:t>
            </a:r>
            <a:r>
              <a:rPr lang="fr-FR" sz="1200" b="0" i="0" kern="12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Ehpad</a:t>
            </a:r>
            <a:r>
              <a:rPr lang="fr-FR" sz="12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privés lucratifs par région ? Je me demande si c'est homogène, ça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011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13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5039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EBD85-59B6-08CF-5EF7-06E6845A2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9F86B888-6DE8-842C-910D-E8106318C2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15</a:t>
            </a:fld>
            <a:endParaRPr lang="en-US" altLang="fr-FR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D3B59BD-4918-8020-3728-6B0C2C894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0681A35-740C-65F3-4370-1AD87F46D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9653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EBD85-59B6-08CF-5EF7-06E6845A2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9F86B888-6DE8-842C-910D-E8106318C23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16</a:t>
            </a:fld>
            <a:endParaRPr lang="en-US" altLang="fr-FR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D3B59BD-4918-8020-3728-6B0C2C8944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0681A35-740C-65F3-4370-1AD87F46D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9653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18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392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19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037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20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0458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21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1899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22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8031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6277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23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/>
              <a:t>Tableau pas clair, c’est quoi « fermeture et </a:t>
            </a:r>
            <a:r>
              <a:rPr lang="fr-FR" altLang="fr-FR" err="1"/>
              <a:t>étab</a:t>
            </a:r>
            <a:r>
              <a:rPr lang="fr-FR" altLang="fr-FR"/>
              <a:t> manquants »? + champ source</a:t>
            </a:r>
          </a:p>
        </p:txBody>
      </p:sp>
    </p:spTree>
    <p:extLst>
      <p:ext uri="{BB962C8B-B14F-4D97-AF65-F5344CB8AC3E}">
        <p14:creationId xmlns:p14="http://schemas.microsoft.com/office/powerpoint/2010/main" val="650325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24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72671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26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9087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27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64638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28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altLang="fr-FR"/>
              <a:t>Zone Insee -&gt; type de commune</a:t>
            </a:r>
          </a:p>
          <a:p>
            <a:r>
              <a:rPr lang="fr-FR" altLang="fr-FR"/>
              <a:t>Regarder nb de communes par zone </a:t>
            </a:r>
          </a:p>
        </p:txBody>
      </p:sp>
    </p:spTree>
    <p:extLst>
      <p:ext uri="{BB962C8B-B14F-4D97-AF65-F5344CB8AC3E}">
        <p14:creationId xmlns:p14="http://schemas.microsoft.com/office/powerpoint/2010/main" val="36031070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29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3201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30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832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31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675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32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3306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517CE8-2DB8-364D-1038-87EEEEA4B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DBF629D6-5B20-E1B7-99CD-53FC039EC9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33</a:t>
            </a:fld>
            <a:endParaRPr lang="en-US" altLang="fr-FR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5DD899C8-52D0-C892-0E7B-DCBDC09A8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FE23006-F2FD-32B4-5C9D-92693DEFE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101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6277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34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6933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63224-0150-365C-086D-7052352B2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:a16="http://schemas.microsoft.com/office/drawing/2014/main" id="{DE402DB0-7F5B-46B8-1088-305D754E76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35</a:t>
            </a:fld>
            <a:endParaRPr lang="en-US" altLang="fr-FR" sz="1400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3EEB458-21CD-4289-F91C-4640D95D0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61B5F2A-EF57-6BB6-5614-F444752C0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869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5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627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6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55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7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/>
              <a:t>Bien préciser qu’il s’agit de 2019 et mettre la source sous le tableau (champ et source)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612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8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/>
              <a:t>Bien préciser qu’il s’agit de 2019 et mettre la source sous le tableau (champ et source)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104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9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Bien préciser qu’il s’agit de 2019 et mettre la source sous le tableau (champ et source)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Mettre les derniers chiffres disponibles (</a:t>
            </a:r>
            <a:r>
              <a:rPr lang="fr-FR" altLang="fr-FR" dirty="0" err="1"/>
              <a:t>cf</a:t>
            </a:r>
            <a:r>
              <a:rPr lang="fr-FR" altLang="fr-FR" dirty="0"/>
              <a:t> le doc DREES envoyé pour vérifs, source Badiane pour taux d’occupation 2022)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fr-FR" altLang="fr-FR" dirty="0"/>
              <a:t>Ajouter durée de séjour moyenne **parmi les personnes sorties en 2019**</a:t>
            </a:r>
          </a:p>
        </p:txBody>
      </p:sp>
    </p:spTree>
    <p:extLst>
      <p:ext uri="{BB962C8B-B14F-4D97-AF65-F5344CB8AC3E}">
        <p14:creationId xmlns:p14="http://schemas.microsoft.com/office/powerpoint/2010/main" val="2588422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3"/>
              </a:spcBef>
            </a:pPr>
            <a:fld id="{ECFF8364-696A-4C1E-96B5-B7E1FBE1C582}" type="slidenum">
              <a:rPr lang="en-US" altLang="fr-FR" sz="1400" smtClean="0"/>
              <a:pPr>
                <a:spcBef>
                  <a:spcPts val="13"/>
                </a:spcBef>
              </a:pPr>
              <a:t>10</a:t>
            </a:fld>
            <a:endParaRPr lang="en-US" altLang="fr-FR" sz="140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206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65663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093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448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26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918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53168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0691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8714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31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01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440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6908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the outline text format</a:t>
            </a:r>
          </a:p>
          <a:p>
            <a:pPr lvl="1"/>
            <a:r>
              <a:rPr lang="en-GB" altLang="fr-FR"/>
              <a:t>Second Outline Level</a:t>
            </a:r>
          </a:p>
          <a:p>
            <a:pPr lvl="2"/>
            <a:r>
              <a:rPr lang="en-GB" altLang="fr-FR"/>
              <a:t>Third Outline Level</a:t>
            </a:r>
          </a:p>
          <a:p>
            <a:pPr lvl="3"/>
            <a:r>
              <a:rPr lang="en-GB" altLang="fr-FR"/>
              <a:t>Fourth Outline Level</a:t>
            </a:r>
          </a:p>
          <a:p>
            <a:pPr lvl="4"/>
            <a:r>
              <a:rPr lang="en-GB" altLang="fr-FR"/>
              <a:t>Fifth Outline Level</a:t>
            </a:r>
          </a:p>
          <a:p>
            <a:pPr lvl="4"/>
            <a:r>
              <a:rPr lang="en-GB" altLang="fr-FR"/>
              <a:t>Sixth Outline Level</a:t>
            </a:r>
          </a:p>
          <a:p>
            <a:pPr lvl="4"/>
            <a:r>
              <a:rPr lang="en-GB" altLang="fr-FR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2pPr>
      <a:lvl3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3pPr>
      <a:lvl4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4pPr>
      <a:lvl5pPr algn="l" rtl="0" eaLnBrk="0" fontAlgn="base" hangingPunct="0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5pPr>
      <a:lvl6pPr marL="25146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6pPr>
      <a:lvl7pPr marL="29718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7pPr>
      <a:lvl8pPr marL="34290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8pPr>
      <a:lvl9pPr marL="3886200" indent="-228600" algn="l" rtl="0" fontAlgn="base">
        <a:lnSpc>
          <a:spcPct val="83000"/>
        </a:lnSpc>
        <a:spcBef>
          <a:spcPts val="1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cs typeface="Source Han Sans CN" charset="0"/>
        </a:defRPr>
      </a:lvl9pPr>
    </p:titleStyle>
    <p:bodyStyle>
      <a:lvl1pPr marL="342900" indent="-342900" algn="ctr" rtl="0" eaLnBrk="0" fontAlgn="base" hangingPunct="0">
        <a:lnSpc>
          <a:spcPct val="83000"/>
        </a:lnSpc>
        <a:spcBef>
          <a:spcPts val="142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3000"/>
        </a:lnSpc>
        <a:spcBef>
          <a:spcPts val="113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83000"/>
        </a:lnSpc>
        <a:spcBef>
          <a:spcPts val="863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83000"/>
        </a:lnSpc>
        <a:spcBef>
          <a:spcPts val="575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83000"/>
        </a:lnSpc>
        <a:spcBef>
          <a:spcPts val="288"/>
        </a:spcBef>
        <a:spcAft>
          <a:spcPts val="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E_C320A35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nsa.fr/sites/default/files/2024-03/PUB_reperes_statistiques_n19_prix_journaliers_en_hp_dans_les_ehpad_vf2-access.pdf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A_DF5B4C7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depeche.fr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france3-regions.franceinfo.f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oomdici.fr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43_1FE2A8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34_43DE81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F_C026764D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4ABF731-4F83-4C79-91B4-EA3795814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55" y="512064"/>
            <a:ext cx="8673185" cy="616958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Des tarifs et des revenus plus élevés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19F882-2F17-4184-8FCB-DF6A31951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179"/>
            <a:ext cx="9144000" cy="32363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199632" y="1892808"/>
            <a:ext cx="2761488" cy="142646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11479" y="4556760"/>
          <a:ext cx="8055864" cy="174193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655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4288">
                <a:tc gridSpan="3"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Prix d'une chambre seule, 2023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20">
                <a:tc>
                  <a:txBody>
                    <a:bodyPr/>
                    <a:lstStyle/>
                    <a:p>
                      <a:pPr algn="r" fontAlgn="b"/>
                      <a:endParaRPr lang="fr-FR" sz="18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place habilitée </a:t>
                      </a:r>
                    </a:p>
                    <a:p>
                      <a:pPr algn="r" fontAlgn="b"/>
                      <a:r>
                        <a:rPr lang="fr-FR" sz="1800" u="none" strike="noStrike" dirty="0"/>
                        <a:t>ASH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place non habilitée ASH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Part de places </a:t>
                      </a:r>
                    </a:p>
                    <a:p>
                      <a:pPr algn="r" fontAlgn="b"/>
                      <a:r>
                        <a:rPr lang="fr-FR" sz="1800" u="none" strike="noStrike" dirty="0"/>
                        <a:t>habilitées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/>
                        <a:t>Public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62 €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65 €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98%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892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/>
                        <a:t>Privé non lucratif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66 €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78 €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82%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28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/>
                        <a:t>Privé lucratif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65 €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102 €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u="none" strike="noStrike" dirty="0"/>
                        <a:t>10%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38328" y="6382512"/>
            <a:ext cx="1050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latin typeface="+mn-lt"/>
              </a:rPr>
              <a:t>Source : 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+mn-lt"/>
                <a:hlinkClick r:id="rId5"/>
              </a:rPr>
              <a:t>CNSA</a:t>
            </a:r>
            <a:endParaRPr lang="fr-FR" sz="1200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6960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Une répartition très hétérogène sur le territoire...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02" b="28721"/>
          <a:stretch/>
        </p:blipFill>
        <p:spPr>
          <a:xfrm>
            <a:off x="182880" y="1224176"/>
            <a:ext cx="8822754" cy="29523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4944" y="419410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+mj-lt"/>
              </a:rPr>
              <a:t>Source : répertoire FINESS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937ADC4-E455-437F-9A68-5F2F35AF6A0D}"/>
              </a:ext>
            </a:extLst>
          </p:cNvPr>
          <p:cNvSpPr txBox="1"/>
          <p:nvPr/>
        </p:nvSpPr>
        <p:spPr>
          <a:xfrm>
            <a:off x="312011" y="4967415"/>
            <a:ext cx="83465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+mn-lt"/>
              </a:rPr>
              <a:t>Ehpad</a:t>
            </a:r>
            <a:r>
              <a:rPr lang="fr-FR" dirty="0">
                <a:latin typeface="+mn-lt"/>
              </a:rPr>
              <a:t> privés à but lucratif : très concentrés sur le territoire (</a:t>
            </a:r>
            <a:r>
              <a:rPr lang="fr-FR" dirty="0" err="1">
                <a:latin typeface="+mn-lt"/>
              </a:rPr>
              <a:t>IdF</a:t>
            </a:r>
            <a:r>
              <a:rPr lang="fr-FR" dirty="0">
                <a:latin typeface="+mn-lt"/>
              </a:rPr>
              <a:t>, </a:t>
            </a:r>
            <a:r>
              <a:rPr lang="fr-FR" dirty="0" err="1">
                <a:latin typeface="+mn-lt"/>
              </a:rPr>
              <a:t>Sud-Est</a:t>
            </a:r>
            <a:r>
              <a:rPr lang="fr-FR" dirty="0">
                <a:latin typeface="+mn-lt"/>
              </a:rPr>
              <a:t>, </a:t>
            </a:r>
            <a:r>
              <a:rPr lang="fr-FR" dirty="0" err="1">
                <a:latin typeface="+mn-lt"/>
              </a:rPr>
              <a:t>Sud-Ouest</a:t>
            </a:r>
            <a:r>
              <a:rPr lang="fr-FR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latin typeface="+mn-lt"/>
              </a:rPr>
              <a:t>Ehpad</a:t>
            </a:r>
            <a:r>
              <a:rPr lang="fr-FR" dirty="0">
                <a:latin typeface="+mn-lt"/>
              </a:rPr>
              <a:t> privés à but non lucratif : davantage présents à l’Ouest et dans le </a:t>
            </a:r>
            <a:r>
              <a:rPr lang="fr-FR" dirty="0" err="1">
                <a:latin typeface="+mn-lt"/>
              </a:rPr>
              <a:t>Nord-Est</a:t>
            </a: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répartition des </a:t>
            </a:r>
            <a:r>
              <a:rPr lang="fr-FR" dirty="0" err="1">
                <a:latin typeface="+mn-lt"/>
              </a:rPr>
              <a:t>Ehpad</a:t>
            </a:r>
            <a:r>
              <a:rPr lang="fr-FR" dirty="0">
                <a:latin typeface="+mn-lt"/>
              </a:rPr>
              <a:t> publics est plus homogène sur le territoire</a:t>
            </a:r>
          </a:p>
        </p:txBody>
      </p:sp>
    </p:spTree>
    <p:extLst>
      <p:ext uri="{BB962C8B-B14F-4D97-AF65-F5344CB8AC3E}">
        <p14:creationId xmlns:p14="http://schemas.microsoft.com/office/powerpoint/2010/main" val="1856329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895546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3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... à rapporter à la densité de la population âgée</a:t>
            </a:r>
            <a:endParaRPr lang="fr-FR" sz="28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240"/>
            <a:ext cx="914400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5428" y="6226274"/>
            <a:ext cx="2919902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 : France métropolitaine</a:t>
            </a:r>
            <a:endParaRPr lang="fr-FR" sz="1200" i="1" dirty="0">
              <a:latin typeface="+mj-lt"/>
            </a:endParaRPr>
          </a:p>
          <a:p>
            <a:r>
              <a:rPr lang="fr-FR" sz="1200" i="1" dirty="0">
                <a:latin typeface="+mj-lt"/>
              </a:rPr>
              <a:t>Source : répertoire FINESS 2023, INSEE 2020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421F6F-A4EC-1C42-ABE4-E44648614FA4}"/>
              </a:ext>
            </a:extLst>
          </p:cNvPr>
          <p:cNvSpPr txBox="1"/>
          <p:nvPr/>
        </p:nvSpPr>
        <p:spPr>
          <a:xfrm>
            <a:off x="301949" y="1513296"/>
            <a:ext cx="843755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latin typeface="Arial"/>
              </a:rPr>
              <a:t>Les </a:t>
            </a:r>
            <a:r>
              <a:rPr lang="fr-FR" b="1" dirty="0">
                <a:latin typeface="Arial"/>
              </a:rPr>
              <a:t>taux d'équipement </a:t>
            </a:r>
            <a:r>
              <a:rPr lang="fr-FR" dirty="0">
                <a:latin typeface="Arial"/>
              </a:rPr>
              <a:t>par département sont moins hétérogènes car les </a:t>
            </a:r>
            <a:r>
              <a:rPr lang="fr-FR" dirty="0" err="1">
                <a:latin typeface="Arial"/>
              </a:rPr>
              <a:t>Ehpad</a:t>
            </a:r>
            <a:r>
              <a:rPr lang="fr-FR" dirty="0">
                <a:latin typeface="Arial"/>
              </a:rPr>
              <a:t> privés lucratifs sont concentrés dans les zones très densément peuplées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826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rte, diagramme, texte&#10;&#10;Le contenu généré par l’IA peut être incorrect.">
            <a:extLst>
              <a:ext uri="{FF2B5EF4-FFF2-40B4-BE49-F238E27FC236}">
                <a16:creationId xmlns:a16="http://schemas.microsoft.com/office/drawing/2014/main" id="{601F8A58-C531-6C06-86C9-010BA629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524" y="112886"/>
            <a:ext cx="9156604" cy="70308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Un usage différencié selon les régions ? Attente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528" y="5445224"/>
            <a:ext cx="2105513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 : France métropolitaine</a:t>
            </a:r>
            <a:endParaRPr lang="fr-FR" sz="1200" i="1" dirty="0">
              <a:latin typeface="+mj-lt"/>
            </a:endParaRPr>
          </a:p>
          <a:p>
            <a:r>
              <a:rPr lang="fr-FR" sz="1200" i="1" dirty="0">
                <a:latin typeface="+mj-lt"/>
              </a:rPr>
              <a:t>Source : enquête EHPA 2019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D4D20E-C972-1EA5-380B-7C857A1F3B04}"/>
              </a:ext>
            </a:extLst>
          </p:cNvPr>
          <p:cNvSpPr txBox="1"/>
          <p:nvPr/>
        </p:nvSpPr>
        <p:spPr>
          <a:xfrm>
            <a:off x="325440" y="1792851"/>
            <a:ext cx="81751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latin typeface="Arial"/>
              </a:rPr>
              <a:t>Temps d'attente médian par région et statut en 2019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F7B29A-A582-40A0-BCE4-5B7DD1688EB7}"/>
              </a:ext>
            </a:extLst>
          </p:cNvPr>
          <p:cNvSpPr txBox="1"/>
          <p:nvPr/>
        </p:nvSpPr>
        <p:spPr>
          <a:xfrm>
            <a:off x="3431331" y="5445224"/>
            <a:ext cx="4598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temps d’attente sont plus longs dans l’ouest, là où il y a le plus d’établissements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3747302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7921-EE10-91BA-F995-F552ADD0E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3C57D7-9471-FC1B-FD3A-CC291FE96ED5}"/>
              </a:ext>
            </a:extLst>
          </p:cNvPr>
          <p:cNvSpPr/>
          <p:nvPr/>
        </p:nvSpPr>
        <p:spPr bwMode="auto">
          <a:xfrm>
            <a:off x="0" y="0"/>
            <a:ext cx="9144000" cy="1216241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F73B1B-AA48-FE17-703D-F1E61834E1A1}"/>
              </a:ext>
            </a:extLst>
          </p:cNvPr>
          <p:cNvSpPr txBox="1"/>
          <p:nvPr/>
        </p:nvSpPr>
        <p:spPr>
          <a:xfrm>
            <a:off x="179512" y="172425"/>
            <a:ext cx="87849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  <a:cs typeface="Arial"/>
              </a:rPr>
              <a:t>Un usage différent selon les régions ? Changements </a:t>
            </a:r>
            <a:r>
              <a:rPr lang="fr-FR" sz="2800" b="1" dirty="0" err="1">
                <a:solidFill>
                  <a:schemeClr val="bg1"/>
                </a:solidFill>
                <a:latin typeface="Arial"/>
                <a:cs typeface="Arial"/>
              </a:rPr>
              <a:t>d’Ehpad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8A1A45-B04B-3A62-D3CF-B957622B10AC}"/>
              </a:ext>
            </a:extLst>
          </p:cNvPr>
          <p:cNvSpPr/>
          <p:nvPr/>
        </p:nvSpPr>
        <p:spPr>
          <a:xfrm>
            <a:off x="199703" y="5388074"/>
            <a:ext cx="4374146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 : résidents sortis de l'établissement au cours de l'année 2019</a:t>
            </a:r>
            <a:endParaRPr lang="fr-FR" sz="1200" i="1" dirty="0">
              <a:latin typeface="+mj-lt"/>
            </a:endParaRPr>
          </a:p>
          <a:p>
            <a:r>
              <a:rPr lang="fr-FR" sz="1200" i="1" dirty="0">
                <a:latin typeface="+mj-lt"/>
              </a:rPr>
              <a:t>Source : enquête EHPA 2019</a:t>
            </a:r>
            <a:endParaRPr lang="fr-FR" dirty="0"/>
          </a:p>
        </p:txBody>
      </p:sp>
      <p:pic>
        <p:nvPicPr>
          <p:cNvPr id="2" name="Image 1" descr="Une image contenant carte&#10;&#10;Le contenu généré par l’IA peut être incorrect.">
            <a:extLst>
              <a:ext uri="{FF2B5EF4-FFF2-40B4-BE49-F238E27FC236}">
                <a16:creationId xmlns:a16="http://schemas.microsoft.com/office/drawing/2014/main" id="{8509336B-1B7D-B8A5-7662-80F5801CC3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756" r="-202" b="31097"/>
          <a:stretch>
            <a:fillRect/>
          </a:stretch>
        </p:blipFill>
        <p:spPr>
          <a:xfrm>
            <a:off x="-158447" y="2000250"/>
            <a:ext cx="9441873" cy="32004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AC51367-4227-3962-E6BB-A1A44740AD65}"/>
              </a:ext>
            </a:extLst>
          </p:cNvPr>
          <p:cNvSpPr txBox="1"/>
          <p:nvPr/>
        </p:nvSpPr>
        <p:spPr>
          <a:xfrm>
            <a:off x="325440" y="1564251"/>
            <a:ext cx="81751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latin typeface="Arial"/>
              </a:rPr>
              <a:t>Part des résidents sortants allant dans un autre </a:t>
            </a:r>
            <a:r>
              <a:rPr lang="fr-FR" dirty="0" err="1">
                <a:latin typeface="Arial"/>
              </a:rPr>
              <a:t>Ehpad</a:t>
            </a:r>
            <a:r>
              <a:rPr lang="fr-FR" dirty="0">
                <a:latin typeface="Arial"/>
              </a:rPr>
              <a:t> par région et statut en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463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AC5E4-79CE-7C9D-BBF7-2DF6B3D5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48177C-9B0C-7ADE-048C-3BE2C9C7287E}"/>
              </a:ext>
            </a:extLst>
          </p:cNvPr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1FD037-B6B7-D1DB-2BAE-3C647E5AAE14}"/>
              </a:ext>
            </a:extLst>
          </p:cNvPr>
          <p:cNvSpPr txBox="1"/>
          <p:nvPr/>
        </p:nvSpPr>
        <p:spPr>
          <a:xfrm>
            <a:off x="179512" y="172425"/>
            <a:ext cx="896595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Des différences locales à creuser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4021D1-28F3-4701-AD23-CEDBC1E7BCBA}"/>
              </a:ext>
            </a:extLst>
          </p:cNvPr>
          <p:cNvSpPr txBox="1"/>
          <p:nvPr/>
        </p:nvSpPr>
        <p:spPr>
          <a:xfrm>
            <a:off x="323528" y="1625828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Certaines différences privé lucratif / non-lucratif / public se retrouvent partout en France : revenus, tarifs, âge à l’entrée…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En revanche, les temps d’attente et les sorties vers un autre </a:t>
            </a:r>
            <a:r>
              <a:rPr lang="fr-FR" sz="2400" dirty="0" err="1">
                <a:latin typeface="+mj-lt"/>
              </a:rPr>
              <a:t>Ehpad</a:t>
            </a:r>
            <a:r>
              <a:rPr lang="fr-FR" sz="2400" dirty="0">
                <a:latin typeface="+mj-lt"/>
              </a:rPr>
              <a:t> sont différents dans l’Ouest, à statut donné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Les </a:t>
            </a:r>
            <a:r>
              <a:rPr lang="fr-FR" sz="2400" dirty="0" err="1">
                <a:latin typeface="+mj-lt"/>
              </a:rPr>
              <a:t>Ehpad</a:t>
            </a:r>
            <a:r>
              <a:rPr lang="fr-FR" sz="2400" dirty="0">
                <a:latin typeface="+mj-lt"/>
              </a:rPr>
              <a:t> privés lucratifs, moins nombreux, y remplissent plus souvent la fonction d’établissement d’attente pour une place dans les autres secteurs</a:t>
            </a:r>
          </a:p>
          <a:p>
            <a:pPr marL="342900" indent="-342900"/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989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AC5E4-79CE-7C9D-BBF7-2DF6B3D56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48177C-9B0C-7ADE-048C-3BE2C9C7287E}"/>
              </a:ext>
            </a:extLst>
          </p:cNvPr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41FD037-B6B7-D1DB-2BAE-3C647E5AAE14}"/>
              </a:ext>
            </a:extLst>
          </p:cNvPr>
          <p:cNvSpPr txBox="1"/>
          <p:nvPr/>
        </p:nvSpPr>
        <p:spPr>
          <a:xfrm>
            <a:off x="179512" y="172425"/>
            <a:ext cx="896595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Des différences locales à creuser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4021D1-28F3-4701-AD23-CEDBC1E7BCBA}"/>
              </a:ext>
            </a:extLst>
          </p:cNvPr>
          <p:cNvSpPr txBox="1"/>
          <p:nvPr/>
        </p:nvSpPr>
        <p:spPr>
          <a:xfrm>
            <a:off x="323528" y="135150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Suite de la recherche : creuser cette diversité des établissements et des usages au sein de chaque secteur, par région / type de commune (urbaine/rural)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En particulier : où s’installent les nouveaux </a:t>
            </a:r>
            <a:r>
              <a:rPr lang="fr-FR" sz="2400" dirty="0" err="1">
                <a:latin typeface="+mj-lt"/>
              </a:rPr>
              <a:t>Ehpad</a:t>
            </a:r>
            <a:r>
              <a:rPr lang="fr-FR" sz="2400" dirty="0">
                <a:latin typeface="+mj-lt"/>
              </a:rPr>
              <a:t> privés lucratifs (partie suivante) ?</a:t>
            </a:r>
          </a:p>
        </p:txBody>
      </p:sp>
    </p:spTree>
    <p:extLst>
      <p:ext uri="{BB962C8B-B14F-4D97-AF65-F5344CB8AC3E}">
        <p14:creationId xmlns:p14="http://schemas.microsoft.com/office/powerpoint/2010/main" val="31889897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BE818D-36A4-407B-A7DE-F6B8770D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10" y="1483495"/>
            <a:ext cx="7886700" cy="2852737"/>
          </a:xfrm>
        </p:spPr>
        <p:txBody>
          <a:bodyPr/>
          <a:lstStyle/>
          <a:p>
            <a:r>
              <a:rPr lang="fr-FR" sz="3600" dirty="0"/>
              <a:t>2. Une « privatisation par le flux » ? La croissance des places du secteur privé lucratif</a:t>
            </a:r>
          </a:p>
        </p:txBody>
      </p:sp>
    </p:spTree>
    <p:extLst>
      <p:ext uri="{BB962C8B-B14F-4D97-AF65-F5344CB8AC3E}">
        <p14:creationId xmlns:p14="http://schemas.microsoft.com/office/powerpoint/2010/main" val="4082864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Les privatisations </a:t>
            </a:r>
            <a:r>
              <a:rPr lang="fr-FR" sz="2800" b="1" err="1">
                <a:solidFill>
                  <a:schemeClr val="bg1"/>
                </a:solidFill>
              </a:rPr>
              <a:t>d’Ehpad</a:t>
            </a:r>
            <a:r>
              <a:rPr lang="fr-FR" sz="2800" b="1">
                <a:solidFill>
                  <a:schemeClr val="bg1"/>
                </a:solidFill>
              </a:rPr>
              <a:t> sont très médiatisées...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1520" y="144477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 Définition « stricte » : un </a:t>
            </a:r>
            <a:r>
              <a:rPr lang="fr-FR" sz="2400" b="1" dirty="0">
                <a:latin typeface="+mj-lt"/>
              </a:rPr>
              <a:t>Ehpad public ou privé à but non lucratif </a:t>
            </a:r>
            <a:r>
              <a:rPr lang="fr-FR" sz="2400" dirty="0">
                <a:latin typeface="+mj-lt"/>
              </a:rPr>
              <a:t>est racheté par une entreprise privée et devient un établissement </a:t>
            </a:r>
            <a:r>
              <a:rPr lang="fr-FR" sz="2400" b="1" dirty="0">
                <a:latin typeface="+mj-lt"/>
              </a:rPr>
              <a:t>privé à but lucratif</a:t>
            </a:r>
          </a:p>
          <a:p>
            <a:endParaRPr lang="fr-FR" sz="2400" i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17736"/>
            <a:ext cx="5193081" cy="14089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073" y="3863754"/>
            <a:ext cx="3813917" cy="24608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605128"/>
            <a:ext cx="3739495" cy="17195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A00F6C-AA6E-0D52-AB4C-476EDE4D0967}"/>
              </a:ext>
            </a:extLst>
          </p:cNvPr>
          <p:cNvSpPr txBox="1"/>
          <p:nvPr/>
        </p:nvSpPr>
        <p:spPr>
          <a:xfrm>
            <a:off x="579218" y="4348683"/>
            <a:ext cx="39295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i="1" dirty="0">
                <a:latin typeface="Calibri"/>
                <a:ea typeface="Calibri"/>
                <a:cs typeface="Arial"/>
              </a:rPr>
              <a:t>Source: </a:t>
            </a:r>
            <a:r>
              <a:rPr lang="fr-FR" sz="1100" i="1" dirty="0">
                <a:latin typeface="Calibri"/>
                <a:ea typeface="Calibri"/>
                <a:cs typeface="Arial"/>
                <a:hlinkClick r:id="rId6"/>
              </a:rPr>
              <a:t>www.zoomdici.fr</a:t>
            </a:r>
            <a:r>
              <a:rPr lang="fr-FR" sz="1100" i="1" dirty="0">
                <a:latin typeface="Calibri"/>
                <a:ea typeface="Calibri"/>
                <a:cs typeface="Arial"/>
              </a:rPr>
              <a:t>, 2024</a:t>
            </a:r>
            <a:endParaRPr lang="fr-FR" i="1" dirty="0">
              <a:latin typeface="Calibri"/>
              <a:ea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B63505-ABF7-EFEB-05CD-ABDADB725DD9}"/>
              </a:ext>
            </a:extLst>
          </p:cNvPr>
          <p:cNvSpPr txBox="1"/>
          <p:nvPr/>
        </p:nvSpPr>
        <p:spPr>
          <a:xfrm>
            <a:off x="255368" y="6320358"/>
            <a:ext cx="39295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i="1" dirty="0">
                <a:latin typeface="Calibri"/>
                <a:ea typeface="Calibri"/>
                <a:cs typeface="Arial"/>
              </a:rPr>
              <a:t>Source: </a:t>
            </a:r>
            <a:r>
              <a:rPr lang="fr-FR" sz="1100" i="1" dirty="0">
                <a:latin typeface="Calibri"/>
                <a:ea typeface="Calibri"/>
                <a:cs typeface="Arial"/>
                <a:hlinkClick r:id="rId7"/>
              </a:rPr>
              <a:t>france3-regions.franceinfo.fr</a:t>
            </a:r>
            <a:r>
              <a:rPr lang="fr-FR" sz="1100" i="1">
                <a:latin typeface="Calibri"/>
                <a:ea typeface="Calibri"/>
                <a:cs typeface="Arial"/>
              </a:rPr>
              <a:t>, 2022</a:t>
            </a:r>
            <a:endParaRPr lang="fr-FR" i="1">
              <a:latin typeface="Calibri"/>
              <a:ea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E4C7D6-313B-BF77-FC15-B12317BF8EC3}"/>
              </a:ext>
            </a:extLst>
          </p:cNvPr>
          <p:cNvSpPr txBox="1"/>
          <p:nvPr/>
        </p:nvSpPr>
        <p:spPr>
          <a:xfrm>
            <a:off x="4903568" y="6320358"/>
            <a:ext cx="39295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100" i="1">
                <a:latin typeface="Calibri"/>
                <a:ea typeface="Calibri"/>
                <a:cs typeface="Arial"/>
              </a:rPr>
              <a:t>Source: </a:t>
            </a:r>
            <a:r>
              <a:rPr lang="fr-FR" sz="1100" i="1" dirty="0">
                <a:latin typeface="Calibri"/>
                <a:ea typeface="Calibri"/>
                <a:cs typeface="Arial"/>
                <a:hlinkClick r:id="rId8"/>
              </a:rPr>
              <a:t>www.ladepeche.fr</a:t>
            </a:r>
            <a:r>
              <a:rPr lang="fr-FR" sz="1100" i="1">
                <a:latin typeface="Calibri"/>
                <a:ea typeface="Calibri"/>
                <a:cs typeface="Arial"/>
              </a:rPr>
              <a:t>, 2024</a:t>
            </a:r>
            <a:endParaRPr lang="fr-FR" i="1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516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24857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…mais peu fréquentes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46203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CAB94B5-EE85-4E62-8CDD-0F82FBECAFF0}"/>
              </a:ext>
            </a:extLst>
          </p:cNvPr>
          <p:cNvSpPr txBox="1"/>
          <p:nvPr/>
        </p:nvSpPr>
        <p:spPr>
          <a:xfrm>
            <a:off x="179512" y="518099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Données plus récentes (répertoire FINESS) : également une vingtaine de privatisations seulement entre 2019 et 2023</a:t>
            </a:r>
          </a:p>
        </p:txBody>
      </p:sp>
    </p:spTree>
    <p:extLst>
      <p:ext uri="{BB962C8B-B14F-4D97-AF65-F5344CB8AC3E}">
        <p14:creationId xmlns:p14="http://schemas.microsoft.com/office/powerpoint/2010/main" val="23151616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Le projet THEMIS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86952" y="236831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Poursuit le projet « Vieillir à domicile » sur les défis du virage domiciliaire (rapport publié en mars 2023) mais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... davantage tourné vers une analyse de </a:t>
            </a:r>
            <a:r>
              <a:rPr lang="fr-FR" sz="2400" b="1" dirty="0">
                <a:latin typeface="+mn-lt"/>
              </a:rPr>
              <a:t>l’offre (axe 2)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... tout en poursuivant l’étude des </a:t>
            </a:r>
            <a:r>
              <a:rPr lang="fr-FR" sz="2400" b="1" dirty="0">
                <a:latin typeface="+mn-lt"/>
              </a:rPr>
              <a:t>disparités territoriales (axe 1)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... et en élargissant la perspective à la </a:t>
            </a:r>
            <a:r>
              <a:rPr lang="fr-FR" sz="2400" b="1" dirty="0">
                <a:latin typeface="+mn-lt"/>
              </a:rPr>
              <a:t>couverture du risque autonomie (axe 3)</a:t>
            </a:r>
          </a:p>
        </p:txBody>
      </p:sp>
      <p:sp>
        <p:nvSpPr>
          <p:cNvPr id="6" name="Rectangle 5"/>
          <p:cNvSpPr/>
          <p:nvPr/>
        </p:nvSpPr>
        <p:spPr>
          <a:xfrm>
            <a:off x="201168" y="1203883"/>
            <a:ext cx="866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+mn-lt"/>
              </a:rPr>
              <a:t>Le projet « Territoires, Habitats </a:t>
            </a:r>
            <a:r>
              <a:rPr lang="fr-FR" sz="2400" b="1" dirty="0" err="1">
                <a:latin typeface="+mn-lt"/>
              </a:rPr>
              <a:t>EMergents</a:t>
            </a:r>
            <a:r>
              <a:rPr lang="fr-FR" sz="2400" b="1" dirty="0">
                <a:latin typeface="+mn-lt"/>
              </a:rPr>
              <a:t>, Institutions et </a:t>
            </a:r>
            <a:r>
              <a:rPr lang="fr-FR" sz="2400" b="1" dirty="0" err="1">
                <a:latin typeface="+mn-lt"/>
              </a:rPr>
              <a:t>Solvabilisation</a:t>
            </a:r>
            <a:r>
              <a:rPr lang="fr-FR" sz="2400" b="1" dirty="0">
                <a:latin typeface="+mn-lt"/>
              </a:rPr>
              <a:t> de l’offre »</a:t>
            </a:r>
          </a:p>
        </p:txBody>
      </p:sp>
    </p:spTree>
    <p:extLst>
      <p:ext uri="{BB962C8B-B14F-4D97-AF65-F5344CB8AC3E}">
        <p14:creationId xmlns:p14="http://schemas.microsoft.com/office/powerpoint/2010/main" val="3348806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Localisation des 21 privatisations 2015-2019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9" y="757200"/>
            <a:ext cx="8208281" cy="5931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A8AFFB-8CB3-D391-77DC-13EEDA430594}"/>
              </a:ext>
            </a:extLst>
          </p:cNvPr>
          <p:cNvSpPr/>
          <p:nvPr/>
        </p:nvSpPr>
        <p:spPr>
          <a:xfrm>
            <a:off x="564704" y="6334203"/>
            <a:ext cx="3434595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 : Ehpad présents à la fois en 2015 et en 2019</a:t>
            </a:r>
          </a:p>
          <a:p>
            <a:r>
              <a:rPr lang="fr-FR" sz="1200" i="1" dirty="0">
                <a:latin typeface="+mj-lt"/>
              </a:rPr>
              <a:t>Source : EHPA 2015-2019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6052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Peu de privatisations à proprement parler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1700808"/>
            <a:ext cx="849694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Trop peu d’observations pour conclure sur l’effet d’une privatisation sur l’organisation de l’établissement et de ses résidents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  <a:ea typeface="Calibri"/>
              </a:rPr>
              <a:t>Il faudra vérifier en mobilisant la nouvelle enquête EHPA (2023)</a:t>
            </a:r>
          </a:p>
        </p:txBody>
      </p:sp>
    </p:spTree>
    <p:extLst>
      <p:ext uri="{BB962C8B-B14F-4D97-AF65-F5344CB8AC3E}">
        <p14:creationId xmlns:p14="http://schemas.microsoft.com/office/powerpoint/2010/main" val="775964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… mais une privatisation par le flux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0" y="2492896"/>
            <a:ext cx="8632720" cy="22526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9EBB04-D607-DEFD-DEE9-099D855B10BC}"/>
              </a:ext>
            </a:extLst>
          </p:cNvPr>
          <p:cNvSpPr/>
          <p:nvPr/>
        </p:nvSpPr>
        <p:spPr>
          <a:xfrm>
            <a:off x="259904" y="4743528"/>
            <a:ext cx="2001189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 : Ensemble des Ehpad</a:t>
            </a:r>
            <a:endParaRPr lang="fr-FR" sz="1200" i="1" dirty="0">
              <a:latin typeface="+mj-lt"/>
            </a:endParaRPr>
          </a:p>
          <a:p>
            <a:r>
              <a:rPr lang="fr-FR" sz="1200" i="1" dirty="0">
                <a:latin typeface="+mj-lt"/>
              </a:rPr>
              <a:t>Source : EHPA 2015 et 2019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34FC1F2-334D-43DE-CA54-45E77189568B}"/>
              </a:ext>
            </a:extLst>
          </p:cNvPr>
          <p:cNvSpPr txBox="1"/>
          <p:nvPr/>
        </p:nvSpPr>
        <p:spPr>
          <a:xfrm>
            <a:off x="356557" y="1309461"/>
            <a:ext cx="81199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  Le nombre de places augmente plus vite en </a:t>
            </a:r>
            <a:r>
              <a:rPr lang="fr-FR" sz="2400" dirty="0" err="1">
                <a:latin typeface="+mn-lt"/>
              </a:rPr>
              <a:t>Ehpad</a:t>
            </a:r>
            <a:r>
              <a:rPr lang="fr-FR" sz="2400" dirty="0">
                <a:latin typeface="+mn-lt"/>
              </a:rPr>
              <a:t> privé lucratif que dans les autres secteurs   </a:t>
            </a:r>
          </a:p>
        </p:txBody>
      </p:sp>
    </p:spTree>
    <p:extLst>
      <p:ext uri="{BB962C8B-B14F-4D97-AF65-F5344CB8AC3E}">
        <p14:creationId xmlns:p14="http://schemas.microsoft.com/office/powerpoint/2010/main" val="2273919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881" y="-17375"/>
            <a:ext cx="9144000" cy="998103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Mécanismes de la croissance du privé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5320" y="130075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Les établissements privés existants </a:t>
            </a:r>
            <a:r>
              <a:rPr lang="fr-FR" sz="2400" b="1" dirty="0">
                <a:latin typeface="+mj-lt"/>
              </a:rPr>
              <a:t>gagnent des 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De </a:t>
            </a:r>
            <a:r>
              <a:rPr lang="fr-FR" sz="2400" b="1" dirty="0">
                <a:latin typeface="+mj-lt"/>
              </a:rPr>
              <a:t>nouveaux établissements privés ouvrent </a:t>
            </a:r>
            <a:endParaRPr lang="fr-FR" sz="2400" dirty="0">
              <a:latin typeface="+mj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51FC78-F0FD-DFB4-DEAA-464BCF816DC3}"/>
              </a:ext>
            </a:extLst>
          </p:cNvPr>
          <p:cNvSpPr txBox="1"/>
          <p:nvPr/>
        </p:nvSpPr>
        <p:spPr>
          <a:xfrm>
            <a:off x="804690" y="2490500"/>
            <a:ext cx="752979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latin typeface="+mn-lt"/>
              </a:rPr>
              <a:t>Evolution du nombre de places par cause entre 2015 et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444EC0-06ED-C7C0-E392-FFE59E8AF524}"/>
              </a:ext>
            </a:extLst>
          </p:cNvPr>
          <p:cNvSpPr/>
          <p:nvPr/>
        </p:nvSpPr>
        <p:spPr>
          <a:xfrm>
            <a:off x="2729" y="5934153"/>
            <a:ext cx="2001189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 : Ensemble des Ehpad</a:t>
            </a:r>
            <a:endParaRPr lang="fr-FR" sz="1200" i="1" dirty="0">
              <a:latin typeface="+mj-lt"/>
            </a:endParaRPr>
          </a:p>
          <a:p>
            <a:r>
              <a:rPr lang="fr-FR" sz="1200" i="1" dirty="0">
                <a:latin typeface="+mj-lt"/>
              </a:rPr>
              <a:t>Source : EHPA 2015 et 2019</a:t>
            </a:r>
            <a:endParaRPr lang="fr-FR" dirty="0"/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F49944D3-4840-C891-B4C8-E8474F2A7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6996"/>
            <a:ext cx="9144000" cy="29318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791456" y="3127248"/>
            <a:ext cx="1664208" cy="249631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45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Une privatisation par le flux 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2276872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latin typeface="+mj-lt"/>
                <a:ea typeface="Cambria Math" panose="02040503050406030204" pitchFamily="18" charset="0"/>
              </a:rPr>
              <a:t> </a:t>
            </a:r>
          </a:p>
          <a:p>
            <a:r>
              <a:rPr lang="fr-FR" sz="2400">
                <a:latin typeface="+mj-lt"/>
                <a:ea typeface="Cambria Math" panose="02040503050406030204" pitchFamily="18" charset="0"/>
              </a:rPr>
              <a:t>→ Où est-ce que le privé lucratif se développe ?</a:t>
            </a:r>
          </a:p>
          <a:p>
            <a:endParaRPr lang="fr-FR" sz="2400">
              <a:latin typeface="+mj-lt"/>
              <a:ea typeface="Cambria Math" panose="02040503050406030204" pitchFamily="18" charset="0"/>
            </a:endParaRPr>
          </a:p>
          <a:p>
            <a:r>
              <a:rPr lang="fr-FR" sz="2400">
                <a:latin typeface="+mj-lt"/>
                <a:ea typeface="Cambria Math" panose="02040503050406030204" pitchFamily="18" charset="0"/>
              </a:rPr>
              <a:t>→ Les nouveaux établissements diffèrent-ils des anciens ?</a:t>
            </a:r>
          </a:p>
          <a:p>
            <a:endParaRPr lang="fr-FR" sz="2400">
              <a:latin typeface="+mj-lt"/>
              <a:ea typeface="Cambria Math" panose="02040503050406030204" pitchFamily="18" charset="0"/>
            </a:endParaRPr>
          </a:p>
          <a:p>
            <a:r>
              <a:rPr lang="fr-FR" sz="2400">
                <a:latin typeface="+mj-lt"/>
                <a:ea typeface="Cambria Math" panose="02040503050406030204" pitchFamily="18" charset="0"/>
              </a:rPr>
              <a:t>→ Quels facteurs semblent favoriser son installation ?</a:t>
            </a:r>
          </a:p>
          <a:p>
            <a:endParaRPr lang="fr-FR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8882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83731-1BD0-4199-98F4-378BFADA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02" y="1068716"/>
            <a:ext cx="7886700" cy="2852737"/>
          </a:xfrm>
        </p:spPr>
        <p:txBody>
          <a:bodyPr/>
          <a:lstStyle/>
          <a:p>
            <a:r>
              <a:rPr lang="fr-FR" sz="3600" dirty="0"/>
              <a:t>3. Caractéristiques et localisation des nouveaux établissements</a:t>
            </a:r>
          </a:p>
        </p:txBody>
      </p:sp>
    </p:spTree>
    <p:extLst>
      <p:ext uri="{BB962C8B-B14F-4D97-AF65-F5344CB8AC3E}">
        <p14:creationId xmlns:p14="http://schemas.microsoft.com/office/powerpoint/2010/main" val="4068991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Ouvertures 2016-2019 : 1/3 de privé lucratif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63688" y="530120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+mj-lt"/>
              </a:rPr>
              <a:t>Total entre 2015 et 2019 : </a:t>
            </a:r>
            <a:r>
              <a:rPr lang="fr-FR" sz="2000" b="1" dirty="0">
                <a:latin typeface="+mj-lt"/>
              </a:rPr>
              <a:t>150 nouveaux Ehpad </a:t>
            </a:r>
            <a:r>
              <a:rPr lang="fr-FR" sz="2000" dirty="0">
                <a:latin typeface="+mj-lt"/>
              </a:rPr>
              <a:t>dont</a:t>
            </a:r>
            <a:endParaRPr lang="fr-FR" sz="2000" b="1" dirty="0">
              <a:latin typeface="+mj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50 privés à but lucratif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50 publics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50 privés à but non lucratif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2069F0-63F4-070F-4466-36BB47457B0E}"/>
              </a:ext>
            </a:extLst>
          </p:cNvPr>
          <p:cNvSpPr/>
          <p:nvPr/>
        </p:nvSpPr>
        <p:spPr>
          <a:xfrm>
            <a:off x="78929" y="5029278"/>
            <a:ext cx="113281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</a:rPr>
              <a:t>Source: FINESS</a:t>
            </a:r>
          </a:p>
        </p:txBody>
      </p:sp>
      <p:pic>
        <p:nvPicPr>
          <p:cNvPr id="3" name="Image 2" descr="Une image contenant texte, diagramme, capture d’écran, ligne&#10;&#10;Le contenu généré par l’IA peut être incorrect.">
            <a:extLst>
              <a:ext uri="{FF2B5EF4-FFF2-40B4-BE49-F238E27FC236}">
                <a16:creationId xmlns:a16="http://schemas.microsoft.com/office/drawing/2014/main" id="{A239A236-532F-72D7-9417-563B958F0F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6094" b="-277"/>
          <a:stretch>
            <a:fillRect/>
          </a:stretch>
        </p:blipFill>
        <p:spPr>
          <a:xfrm>
            <a:off x="0" y="1801091"/>
            <a:ext cx="9144000" cy="324584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D5567B5-40F7-3B21-04B4-3F10CF73A927}"/>
              </a:ext>
            </a:extLst>
          </p:cNvPr>
          <p:cNvSpPr txBox="1"/>
          <p:nvPr/>
        </p:nvSpPr>
        <p:spPr>
          <a:xfrm>
            <a:off x="181866" y="1316706"/>
            <a:ext cx="804606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>
                <a:latin typeface="Arial"/>
              </a:rPr>
              <a:t>Nombre d'ouvertures par an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34947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Nouveaux </a:t>
            </a:r>
            <a:r>
              <a:rPr lang="fr-FR" sz="3200" b="1" err="1">
                <a:solidFill>
                  <a:schemeClr val="bg1"/>
                </a:solidFill>
              </a:rPr>
              <a:t>Ehpad</a:t>
            </a:r>
            <a:r>
              <a:rPr lang="fr-FR" sz="3200" b="1">
                <a:solidFill>
                  <a:schemeClr val="bg1"/>
                </a:solidFill>
              </a:rPr>
              <a:t> 2015-2019 : localisation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97" y="929625"/>
            <a:ext cx="7410469" cy="5928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9EDF2B-F1B3-9106-1AEE-044D16E22341}"/>
              </a:ext>
            </a:extLst>
          </p:cNvPr>
          <p:cNvSpPr/>
          <p:nvPr/>
        </p:nvSpPr>
        <p:spPr>
          <a:xfrm>
            <a:off x="726629" y="6496128"/>
            <a:ext cx="1563441" cy="276999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>
                <a:latin typeface="+mj-lt"/>
              </a:rPr>
              <a:t>Source: EHPA, FINESS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E61E8B7-F5CA-CBFC-11BF-F18C1C7E4CBC}"/>
              </a:ext>
            </a:extLst>
          </p:cNvPr>
          <p:cNvSpPr txBox="1"/>
          <p:nvPr/>
        </p:nvSpPr>
        <p:spPr>
          <a:xfrm>
            <a:off x="179512" y="2878149"/>
            <a:ext cx="271526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j-lt"/>
              </a:rPr>
              <a:t>Les nouveaux Ehpad privés lucratifs semblent ouvrir dans les zones où le secteur est déjà présent</a:t>
            </a:r>
            <a:endParaRPr lang="fr-FR" dirty="0">
              <a:latin typeface="+mj-l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961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diagramme, Caractère coloré, carré&#10;&#10;Le contenu généré par l’IA peut être incorrect.">
            <a:extLst>
              <a:ext uri="{FF2B5EF4-FFF2-40B4-BE49-F238E27FC236}">
                <a16:creationId xmlns:a16="http://schemas.microsoft.com/office/drawing/2014/main" id="{10BC91A7-EAA6-4A53-BD92-D65D9BBD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" y="1153199"/>
            <a:ext cx="9144000" cy="5596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0" y="0"/>
            <a:ext cx="9144000" cy="115637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Le privé lucratif ouvre davantage dans les grandes aires urbaines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29" y="6400878"/>
            <a:ext cx="3003515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</a:rPr>
              <a:t>Champ : communes de France métropolitaine</a:t>
            </a:r>
            <a:endParaRPr lang="fr-FR" sz="1200" i="1" dirty="0">
              <a:latin typeface="+mj-lt"/>
              <a:ea typeface="Calibri"/>
            </a:endParaRPr>
          </a:p>
          <a:p>
            <a:r>
              <a:rPr lang="fr-FR" sz="1200" i="1" dirty="0">
                <a:latin typeface="+mj-lt"/>
              </a:rPr>
              <a:t>Source : EHPA 2015-2019, INSEE</a:t>
            </a:r>
            <a:endParaRPr lang="fr-FR" dirty="0"/>
          </a:p>
        </p:txBody>
      </p: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3B87D9B-61F9-206C-B521-448BF69F2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644" y="1155498"/>
            <a:ext cx="5264728" cy="11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66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7537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44993"/>
            <a:ext cx="896448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… dont le taux d'équipement était plus bas en 2015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capture d’écran, Caractère coloré, diagramme, Graphique&#10;&#10;Le contenu généré par l’IA peut être incorrect.">
            <a:extLst>
              <a:ext uri="{FF2B5EF4-FFF2-40B4-BE49-F238E27FC236}">
                <a16:creationId xmlns:a16="http://schemas.microsoft.com/office/drawing/2014/main" id="{44C836FC-F2B2-08E6-8D47-E31E5290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77" y="1161096"/>
            <a:ext cx="7506646" cy="55056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603365-7A7E-80F0-9B1D-4AD46C5300B7}"/>
              </a:ext>
            </a:extLst>
          </p:cNvPr>
          <p:cNvSpPr/>
          <p:nvPr/>
        </p:nvSpPr>
        <p:spPr>
          <a:xfrm>
            <a:off x="2729" y="6400878"/>
            <a:ext cx="2968248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>
                <a:latin typeface="+mj-lt"/>
              </a:rPr>
              <a:t>Champ: communes de France métropolitaine</a:t>
            </a:r>
            <a:endParaRPr lang="fr-FR" sz="1200" i="1" dirty="0">
              <a:latin typeface="+mj-lt"/>
              <a:ea typeface="Calibri"/>
            </a:endParaRPr>
          </a:p>
          <a:p>
            <a:r>
              <a:rPr lang="fr-FR" sz="1200" i="1">
                <a:latin typeface="+mj-lt"/>
              </a:rPr>
              <a:t>Source: EHPA 2015-2019, INSEE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3142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Comprendre l’offre en établissements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0376" y="1581912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 Pourquoi la répartition territoriale actuelle des Ehpad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publics / </a:t>
            </a:r>
            <a:r>
              <a:rPr lang="fr-FR" sz="2400" dirty="0">
                <a:latin typeface="+mn-lt"/>
              </a:rPr>
              <a:t>privés non lucratifs / privés lucratifs ?</a:t>
            </a:r>
          </a:p>
          <a:p>
            <a:endParaRPr lang="fr-FR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  </a:t>
            </a:r>
            <a:r>
              <a:rPr lang="fr-FR" sz="2400" b="1" dirty="0">
                <a:latin typeface="+mn-lt"/>
              </a:rPr>
              <a:t>Hypothèse</a:t>
            </a:r>
            <a:r>
              <a:rPr lang="fr-FR" sz="2400" dirty="0">
                <a:latin typeface="+mn-lt"/>
              </a:rPr>
              <a:t> : les établissements privés lucratifs ne remplissent pas la même fonction partout, pour diverses raisons : pas la même demande, pas les mêmes acteurs économiques, pas les mêmes politiques publiques locales </a:t>
            </a:r>
          </a:p>
          <a:p>
            <a:endParaRPr lang="fr-FR" sz="2400" dirty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>
                <a:latin typeface="+mn-lt"/>
              </a:rPr>
              <a:t> </a:t>
            </a:r>
            <a:r>
              <a:rPr lang="fr-FR" sz="2400" dirty="0">
                <a:latin typeface="+mn-lt"/>
              </a:rPr>
              <a:t>Pour le moment, éléments descriptifs :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Sur </a:t>
            </a:r>
            <a:r>
              <a:rPr lang="fr-FR" sz="2400" b="1" dirty="0">
                <a:latin typeface="+mn-lt"/>
              </a:rPr>
              <a:t>les différences entre secteurs public / privé non lucratif / privé non lucratif par région </a:t>
            </a:r>
          </a:p>
          <a:p>
            <a:pPr lvl="1">
              <a:buFont typeface="Arial" pitchFamily="34" charset="0"/>
              <a:buChar char="•"/>
            </a:pPr>
            <a:r>
              <a:rPr lang="fr-FR" sz="2400" dirty="0">
                <a:latin typeface="+mn-lt"/>
              </a:rPr>
              <a:t>et sur </a:t>
            </a:r>
            <a:r>
              <a:rPr lang="fr-FR" sz="2400" b="1" dirty="0">
                <a:latin typeface="+mn-lt"/>
              </a:rPr>
              <a:t>la localisation des nouvelles ouvertures </a:t>
            </a:r>
            <a:r>
              <a:rPr lang="fr-FR" sz="2400" b="1" dirty="0" err="1">
                <a:latin typeface="+mn-lt"/>
              </a:rPr>
              <a:t>d’Ehpad</a:t>
            </a:r>
            <a:r>
              <a:rPr lang="fr-FR" sz="2400" b="1" dirty="0">
                <a:latin typeface="+mn-lt"/>
              </a:rPr>
              <a:t> privés lucratifs (2015-2019, en attendant 2023)</a:t>
            </a:r>
          </a:p>
        </p:txBody>
      </p:sp>
    </p:spTree>
    <p:extLst>
      <p:ext uri="{BB962C8B-B14F-4D97-AF65-F5344CB8AC3E}">
        <p14:creationId xmlns:p14="http://schemas.microsoft.com/office/powerpoint/2010/main" val="3348806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"/>
            <a:ext cx="9144000" cy="1143001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17561"/>
            <a:ext cx="8964488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Les nouveaux établissements privés lucratifs sont plus grands que les anciens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654" y="5460492"/>
            <a:ext cx="27039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+mj-lt"/>
              </a:rPr>
              <a:t>Champ : Ehpad privés lucratifs</a:t>
            </a:r>
          </a:p>
          <a:p>
            <a:r>
              <a:rPr lang="fr-FR" sz="1200" i="1" dirty="0">
                <a:latin typeface="+mj-lt"/>
              </a:rPr>
              <a:t>Source : Enquête EHPA 2019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2F9274-A141-7430-BFBD-BF9BAA5E2699}"/>
              </a:ext>
            </a:extLst>
          </p:cNvPr>
          <p:cNvSpPr txBox="1"/>
          <p:nvPr/>
        </p:nvSpPr>
        <p:spPr>
          <a:xfrm>
            <a:off x="505716" y="2084040"/>
            <a:ext cx="804606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>
                <a:latin typeface="+mn-lt"/>
              </a:rPr>
              <a:t>Caractéristiques des </a:t>
            </a:r>
            <a:r>
              <a:rPr lang="fr-FR" sz="2000" dirty="0" err="1">
                <a:latin typeface="+mn-lt"/>
              </a:rPr>
              <a:t>Ehpad</a:t>
            </a:r>
            <a:r>
              <a:rPr lang="fr-FR" sz="2000" dirty="0">
                <a:latin typeface="+mn-lt"/>
              </a:rPr>
              <a:t> privés lucratifs ouverts entre 2015 et 2019 et des </a:t>
            </a:r>
            <a:r>
              <a:rPr lang="fr-FR" sz="2000" dirty="0" err="1">
                <a:latin typeface="+mn-lt"/>
              </a:rPr>
              <a:t>Ehpad</a:t>
            </a:r>
            <a:r>
              <a:rPr lang="fr-FR" sz="2000" dirty="0">
                <a:latin typeface="+mn-lt"/>
              </a:rPr>
              <a:t> déjà existants en 2015</a:t>
            </a:r>
            <a:endParaRPr lang="fr-FR" dirty="0">
              <a:latin typeface="+mn-lt"/>
            </a:endParaRPr>
          </a:p>
        </p:txBody>
      </p: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00C6E058-3448-4EAC-71B2-6A680CBFC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926547"/>
            <a:ext cx="8286750" cy="23765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C50E8B-0F48-9032-23C3-5D43E29DB4B3}"/>
              </a:ext>
            </a:extLst>
          </p:cNvPr>
          <p:cNvSpPr/>
          <p:nvPr/>
        </p:nvSpPr>
        <p:spPr bwMode="auto">
          <a:xfrm>
            <a:off x="466725" y="3962400"/>
            <a:ext cx="8124825" cy="304800"/>
          </a:xfrm>
          <a:prstGeom prst="rect">
            <a:avLst/>
          </a:prstGeom>
          <a:solidFill>
            <a:srgbClr val="FFFF00">
              <a:alpha val="2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highlight>
                <a:srgbClr val="FFFF00"/>
              </a:highlight>
              <a:latin typeface="Arial" panose="020B0604020202020204" pitchFamily="34" charset="0"/>
              <a:cs typeface="Source Han Sans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5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pic>
        <p:nvPicPr>
          <p:cNvPr id="8" name="Image 7" descr="Une image contenant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CA1FFFAA-4EDA-493D-90DC-E17E0F7810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778" y="1670076"/>
            <a:ext cx="4069644" cy="30905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Implantation des nouveaux établissements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DD01A-DE5A-47CD-9370-E67297B18CD8}"/>
              </a:ext>
            </a:extLst>
          </p:cNvPr>
          <p:cNvSpPr/>
          <p:nvPr/>
        </p:nvSpPr>
        <p:spPr>
          <a:xfrm>
            <a:off x="97979" y="4962603"/>
            <a:ext cx="3247620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Champ: communes de France métropolitaine</a:t>
            </a:r>
            <a:endParaRPr lang="fr-FR" sz="1200" i="1" dirty="0">
              <a:latin typeface="+mj-lt"/>
            </a:endParaRPr>
          </a:p>
          <a:p>
            <a:r>
              <a:rPr lang="fr-FR" sz="1200" i="1" dirty="0">
                <a:latin typeface="+mj-lt"/>
              </a:rPr>
              <a:t>Source: enquête EHPA 2015-2019, données INSEE</a:t>
            </a:r>
            <a:endParaRPr lang="fr-FR" dirty="0"/>
          </a:p>
        </p:txBody>
      </p:sp>
      <p:pic>
        <p:nvPicPr>
          <p:cNvPr id="6" name="Image 5" descr="Une image contenant capture d’écran, diagramme, ligne&#10;&#10;Le contenu généré par l’IA peut être incorrect.">
            <a:extLst>
              <a:ext uri="{FF2B5EF4-FFF2-40B4-BE49-F238E27FC236}">
                <a16:creationId xmlns:a16="http://schemas.microsoft.com/office/drawing/2014/main" id="{79E1E4FB-7C02-C9DD-A158-B479312D04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52084" y="1614856"/>
            <a:ext cx="4155369" cy="315564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B008812-066E-D96B-BA0B-BA3BFFC16F25}"/>
              </a:ext>
            </a:extLst>
          </p:cNvPr>
          <p:cNvSpPr txBox="1"/>
          <p:nvPr/>
        </p:nvSpPr>
        <p:spPr>
          <a:xfrm>
            <a:off x="621792" y="5486805"/>
            <a:ext cx="7955280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</a:rPr>
              <a:t>Les communes où un </a:t>
            </a:r>
            <a:r>
              <a:rPr lang="fr-FR" sz="2000" b="1" dirty="0">
                <a:latin typeface="+mj-lt"/>
              </a:rPr>
              <a:t>établissement public/privé </a:t>
            </a:r>
            <a:r>
              <a:rPr lang="fr-FR" sz="2000" dirty="0">
                <a:latin typeface="+mj-lt"/>
              </a:rPr>
              <a:t>non lucratif ouvre ont un </a:t>
            </a:r>
            <a:r>
              <a:rPr lang="fr-FR" sz="2000" b="1" dirty="0">
                <a:latin typeface="+mj-lt"/>
              </a:rPr>
              <a:t>revenu médian </a:t>
            </a:r>
            <a:r>
              <a:rPr lang="fr-FR" sz="2000" b="1" dirty="0">
                <a:solidFill>
                  <a:schemeClr val="accent6"/>
                </a:solidFill>
                <a:latin typeface="+mj-lt"/>
              </a:rPr>
              <a:t>plus faible</a:t>
            </a:r>
            <a:r>
              <a:rPr lang="fr-FR" sz="2000" dirty="0">
                <a:latin typeface="+mj-lt"/>
              </a:rPr>
              <a:t> que les autres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ea typeface="Calibri"/>
              </a:rPr>
              <a:t>Les communes où un </a:t>
            </a:r>
            <a:r>
              <a:rPr lang="fr-FR" sz="2000" b="1" dirty="0">
                <a:latin typeface="+mj-lt"/>
                <a:ea typeface="Calibri"/>
              </a:rPr>
              <a:t>établissement privé lucratif </a:t>
            </a:r>
            <a:r>
              <a:rPr lang="fr-FR" sz="2000" dirty="0">
                <a:latin typeface="+mj-lt"/>
                <a:ea typeface="Calibri"/>
              </a:rPr>
              <a:t>ouvre ont un </a:t>
            </a:r>
            <a:r>
              <a:rPr lang="fr-FR" sz="2000" b="1" dirty="0">
                <a:latin typeface="+mj-lt"/>
                <a:ea typeface="Calibri"/>
              </a:rPr>
              <a:t>revenu  médian </a:t>
            </a:r>
            <a:r>
              <a:rPr lang="fr-FR" sz="2000" b="1" dirty="0">
                <a:solidFill>
                  <a:srgbClr val="FF0000"/>
                </a:solidFill>
                <a:latin typeface="+mj-lt"/>
                <a:ea typeface="Calibri"/>
              </a:rPr>
              <a:t>plus élevé </a:t>
            </a:r>
            <a:r>
              <a:rPr lang="fr-FR" sz="2000" dirty="0">
                <a:latin typeface="+mj-lt"/>
                <a:ea typeface="Calibri"/>
              </a:rPr>
              <a:t>que les autres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473F5F-F907-864E-0934-DA4101C0967F}"/>
              </a:ext>
            </a:extLst>
          </p:cNvPr>
          <p:cNvSpPr txBox="1"/>
          <p:nvPr/>
        </p:nvSpPr>
        <p:spPr>
          <a:xfrm>
            <a:off x="1557165" y="909350"/>
            <a:ext cx="60248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dirty="0">
                <a:latin typeface="Arial"/>
              </a:rPr>
              <a:t>Revenu médian des communes selon l'ouverture ou non d'un nouvel </a:t>
            </a:r>
            <a:r>
              <a:rPr lang="fr-FR" dirty="0" err="1">
                <a:latin typeface="Arial"/>
              </a:rPr>
              <a:t>Ehpad</a:t>
            </a:r>
            <a:endParaRPr lang="fr-FR" dirty="0" err="1"/>
          </a:p>
        </p:txBody>
      </p:sp>
      <p:sp>
        <p:nvSpPr>
          <p:cNvPr id="10" name="Rectangle 9"/>
          <p:cNvSpPr/>
          <p:nvPr/>
        </p:nvSpPr>
        <p:spPr bwMode="auto">
          <a:xfrm>
            <a:off x="2404872" y="1645920"/>
            <a:ext cx="1691640" cy="2971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18376" y="1642872"/>
            <a:ext cx="1691640" cy="2971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555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Implantation des nouveaux établissements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2572147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On étudie la probabilité qu’un </a:t>
            </a:r>
            <a:r>
              <a:rPr lang="fr-FR" sz="2400" dirty="0" err="1">
                <a:latin typeface="+mj-lt"/>
              </a:rPr>
              <a:t>Ehpad</a:t>
            </a:r>
            <a:r>
              <a:rPr lang="fr-FR" sz="2400" dirty="0">
                <a:latin typeface="+mj-lt"/>
              </a:rPr>
              <a:t> privé lucratif ouvre dans une commune donnée à l’aide de régressions</a:t>
            </a:r>
          </a:p>
          <a:p>
            <a:pPr marL="342900" indent="-342900"/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On utilise des données sur la commune en 2015 (places existantes, population…) pour étudier les installations entre 2015 et 2019</a:t>
            </a:r>
          </a:p>
        </p:txBody>
      </p:sp>
    </p:spTree>
    <p:extLst>
      <p:ext uri="{BB962C8B-B14F-4D97-AF65-F5344CB8AC3E}">
        <p14:creationId xmlns:p14="http://schemas.microsoft.com/office/powerpoint/2010/main" val="19071270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AB7E-47C1-FE2E-7FFB-1385DCA44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E82D67-4A3F-C973-2CC8-CCF1BF4DC7FE}"/>
              </a:ext>
            </a:extLst>
          </p:cNvPr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ABB307-54A6-CFF2-D769-9468CA318392}"/>
              </a:ext>
            </a:extLst>
          </p:cNvPr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Régression - Résultats</a:t>
            </a:r>
            <a:endParaRPr lang="fr-FR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965EF24-D97A-0B89-CE3D-271CC390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92302"/>
              </p:ext>
            </p:extLst>
          </p:nvPr>
        </p:nvGraphicFramePr>
        <p:xfrm>
          <a:off x="1014984" y="1289303"/>
          <a:ext cx="6931152" cy="47195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3274">
                  <a:extLst>
                    <a:ext uri="{9D8B030D-6E8A-4147-A177-3AD203B41FA5}">
                      <a16:colId xmlns:a16="http://schemas.microsoft.com/office/drawing/2014/main" val="2041677258"/>
                    </a:ext>
                  </a:extLst>
                </a:gridCol>
                <a:gridCol w="3707878">
                  <a:extLst>
                    <a:ext uri="{9D8B030D-6E8A-4147-A177-3AD203B41FA5}">
                      <a16:colId xmlns:a16="http://schemas.microsoft.com/office/drawing/2014/main" val="4039385819"/>
                    </a:ext>
                  </a:extLst>
                </a:gridCol>
              </a:tblGrid>
              <a:tr h="79004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Variable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Effet sur la probabilité qu'un </a:t>
                      </a:r>
                      <a:r>
                        <a:rPr lang="fr-FR" sz="1600" b="1" dirty="0" err="1">
                          <a:solidFill>
                            <a:schemeClr val="tx1"/>
                          </a:solidFill>
                        </a:rPr>
                        <a:t>Ehpad</a:t>
                      </a: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 privé lucratif ouvre dans la commune entre 2015 et 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9402348"/>
                  </a:ext>
                </a:extLst>
              </a:tr>
              <a:tr h="5596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Population âgée de 75 ans et plus (milliers)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+0.3 </a:t>
                      </a:r>
                      <a:r>
                        <a:rPr lang="fr-FR" sz="1600" err="1"/>
                        <a:t>p.p</a:t>
                      </a:r>
                      <a:endParaRPr lang="fr-FR" sz="1600" dirty="0" err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6476"/>
                  </a:ext>
                </a:extLst>
              </a:tr>
              <a:tr h="559613">
                <a:tc>
                  <a:txBody>
                    <a:bodyPr/>
                    <a:lstStyle/>
                    <a:p>
                      <a:r>
                        <a:rPr lang="fr-FR" sz="1600" dirty="0"/>
                        <a:t>Revenu médian (milliers d'euros par mois)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+0.4 </a:t>
                      </a:r>
                      <a:r>
                        <a:rPr lang="fr-FR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p.p</a:t>
                      </a:r>
                      <a:endParaRPr lang="fr-FR" sz="1600" dirty="0" err="1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503775"/>
                  </a:ext>
                </a:extLst>
              </a:tr>
              <a:tr h="5596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Nombre de places en </a:t>
                      </a:r>
                      <a:r>
                        <a:rPr lang="fr-FR" sz="1600" dirty="0" err="1"/>
                        <a:t>Ehpad</a:t>
                      </a:r>
                      <a:r>
                        <a:rPr lang="fr-FR" sz="1600" dirty="0"/>
                        <a:t> privé lucratif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+0.01 </a:t>
                      </a:r>
                      <a:r>
                        <a:rPr lang="fr-FR" sz="1600" dirty="0" err="1"/>
                        <a:t>p.p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518946"/>
                  </a:ext>
                </a:extLst>
              </a:tr>
              <a:tr h="5596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Nombre de places privées en Ehpad privé non lucratif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fr-FR" sz="1600" dirty="0"/>
                        <a:t>-0.003 </a:t>
                      </a:r>
                      <a:r>
                        <a:rPr lang="fr-FR" sz="1600" dirty="0" err="1"/>
                        <a:t>p.p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01122"/>
                  </a:ext>
                </a:extLst>
              </a:tr>
              <a:tr h="55961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Nombre de places en </a:t>
                      </a:r>
                      <a:r>
                        <a:rPr lang="fr-FR" sz="1600" dirty="0" err="1"/>
                        <a:t>Ehpad</a:t>
                      </a:r>
                      <a:r>
                        <a:rPr lang="fr-FR" sz="1600" dirty="0"/>
                        <a:t> public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Non significatif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986349"/>
                  </a:ext>
                </a:extLst>
              </a:tr>
              <a:tr h="10204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Commune dans une zone rurale ou une moyenne/petite aire urbaine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1600" dirty="0"/>
                        <a:t>-0.3 </a:t>
                      </a:r>
                      <a:r>
                        <a:rPr lang="fr-FR" sz="1600" dirty="0" err="1"/>
                        <a:t>p.p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05345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60120" y="6016966"/>
            <a:ext cx="66111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>
                <a:latin typeface="+mn-lt"/>
              </a:rPr>
              <a:t>Sources : Enquête EHPA 2015-2019,  données INSEE et DREES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7461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3"/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2276872"/>
            <a:ext cx="8496944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latin typeface="+mj-lt"/>
                <a:ea typeface="Calibri"/>
              </a:rPr>
              <a:t>Les nouveaux </a:t>
            </a:r>
            <a:r>
              <a:rPr lang="fr-FR" sz="2400" dirty="0" err="1">
                <a:latin typeface="+mj-lt"/>
                <a:ea typeface="Calibri"/>
              </a:rPr>
              <a:t>Ehpad</a:t>
            </a:r>
            <a:r>
              <a:rPr lang="fr-FR" sz="2400" dirty="0">
                <a:latin typeface="+mj-lt"/>
                <a:ea typeface="Calibri"/>
              </a:rPr>
              <a:t> privés lucratifs s'installent plus fréquemment :</a:t>
            </a:r>
          </a:p>
          <a:p>
            <a:endParaRPr lang="fr-FR" sz="2400" dirty="0">
              <a:latin typeface="+mj-lt"/>
              <a:ea typeface="Calibri"/>
            </a:endParaRPr>
          </a:p>
          <a:p>
            <a:pPr marL="342900" indent="-342900">
              <a:buFont typeface="Calibri"/>
              <a:buChar char="-"/>
            </a:pPr>
            <a:r>
              <a:rPr lang="fr-FR" sz="2400" dirty="0">
                <a:latin typeface="+mj-lt"/>
                <a:ea typeface="Calibri"/>
              </a:rPr>
              <a:t>Dans les communes où la </a:t>
            </a:r>
            <a:r>
              <a:rPr lang="fr-FR" sz="2400" b="1" dirty="0">
                <a:latin typeface="+mj-lt"/>
                <a:ea typeface="Calibri"/>
              </a:rPr>
              <a:t>densité de population </a:t>
            </a:r>
            <a:r>
              <a:rPr lang="fr-FR" sz="2400" dirty="0">
                <a:latin typeface="+mj-lt"/>
                <a:ea typeface="Calibri"/>
              </a:rPr>
              <a:t>est élevée</a:t>
            </a:r>
          </a:p>
          <a:p>
            <a:pPr marL="342900" indent="-342900">
              <a:buFont typeface="Calibri"/>
              <a:buChar char="-"/>
            </a:pPr>
            <a:r>
              <a:rPr lang="fr-FR" sz="2400" dirty="0">
                <a:latin typeface="+mj-lt"/>
                <a:ea typeface="Calibri"/>
              </a:rPr>
              <a:t>Dans les grandes </a:t>
            </a:r>
            <a:r>
              <a:rPr lang="fr-FR" sz="2400" b="1" dirty="0">
                <a:latin typeface="+mj-lt"/>
                <a:ea typeface="Calibri"/>
              </a:rPr>
              <a:t>aires urbaines</a:t>
            </a:r>
          </a:p>
          <a:p>
            <a:pPr marL="342900" indent="-342900">
              <a:buFont typeface="Calibri"/>
              <a:buChar char="-"/>
            </a:pPr>
            <a:r>
              <a:rPr lang="fr-FR" sz="2400" dirty="0">
                <a:latin typeface="+mj-lt"/>
                <a:ea typeface="Calibri"/>
              </a:rPr>
              <a:t>Dans les communes où le </a:t>
            </a:r>
            <a:r>
              <a:rPr lang="fr-FR" sz="2400" b="1" dirty="0">
                <a:latin typeface="+mj-lt"/>
                <a:ea typeface="Calibri"/>
              </a:rPr>
              <a:t>revenu médian est plus élevé</a:t>
            </a:r>
          </a:p>
          <a:p>
            <a:pPr marL="342900" indent="-342900">
              <a:buFont typeface="Calibri"/>
              <a:buChar char="-"/>
            </a:pPr>
            <a:r>
              <a:rPr lang="fr-FR" sz="2400" dirty="0">
                <a:latin typeface="+mj-lt"/>
                <a:ea typeface="Calibri"/>
              </a:rPr>
              <a:t>Là où le </a:t>
            </a:r>
            <a:r>
              <a:rPr lang="fr-FR" sz="2400" b="1" dirty="0">
                <a:latin typeface="+mj-lt"/>
                <a:ea typeface="Calibri"/>
              </a:rPr>
              <a:t>privé lucratif </a:t>
            </a:r>
            <a:r>
              <a:rPr lang="fr-FR" sz="2400" dirty="0">
                <a:latin typeface="+mj-lt"/>
                <a:ea typeface="Calibri"/>
              </a:rPr>
              <a:t>est déjà présent</a:t>
            </a:r>
          </a:p>
          <a:p>
            <a:pPr marL="342900"/>
            <a:endParaRPr lang="fr-FR" sz="2400" dirty="0">
              <a:latin typeface="+mj-lt"/>
              <a:ea typeface="Calibri"/>
            </a:endParaRPr>
          </a:p>
          <a:p>
            <a:r>
              <a:rPr lang="fr-FR" sz="2400" dirty="0">
                <a:latin typeface="+mj-lt"/>
                <a:ea typeface="Calibri"/>
              </a:rPr>
              <a:t>… et moins fréquemment là où </a:t>
            </a:r>
            <a:r>
              <a:rPr lang="fr-FR" sz="2400" b="1" dirty="0">
                <a:latin typeface="+mj-lt"/>
                <a:ea typeface="Calibri"/>
              </a:rPr>
              <a:t>au moins un établissement privé non lucratif </a:t>
            </a:r>
            <a:r>
              <a:rPr lang="fr-FR" sz="2400" dirty="0">
                <a:latin typeface="+mj-lt"/>
                <a:ea typeface="Calibri"/>
              </a:rPr>
              <a:t>est déjà présent</a:t>
            </a:r>
          </a:p>
          <a:p>
            <a:pPr marL="342900" indent="-342900">
              <a:buFont typeface="Calibri"/>
              <a:buChar char="-"/>
            </a:pPr>
            <a:endParaRPr lang="fr-FR" sz="2400" dirty="0">
              <a:latin typeface="+mj-lt"/>
              <a:ea typeface="Calibri"/>
            </a:endParaRPr>
          </a:p>
          <a:p>
            <a:pPr marL="342900" indent="-342900">
              <a:buFont typeface="Calibri"/>
              <a:buChar char="-"/>
            </a:pPr>
            <a:endParaRPr lang="fr-FR" sz="2400" dirty="0">
              <a:latin typeface="+mj-lt"/>
              <a:ea typeface="Calibri"/>
            </a:endParaRPr>
          </a:p>
          <a:p>
            <a:pPr marL="342900" indent="-342900">
              <a:buFont typeface="Calibri"/>
              <a:buChar char="-"/>
            </a:pPr>
            <a:endParaRPr lang="fr-FR" sz="2400" dirty="0">
              <a:latin typeface="+mj-lt"/>
              <a:ea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  <a:ea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F652FC-9F0A-252C-CBE7-6D8AB06EA7B7}"/>
              </a:ext>
            </a:extLst>
          </p:cNvPr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Conclusion sur les ouvertures 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10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BB848-4D4B-54C4-EE0B-C7B17E56F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1356F-0D70-34C0-516A-65F9D5ED4017}"/>
              </a:ext>
            </a:extLst>
          </p:cNvPr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487D9F6-80D4-92EE-ED6A-D072CBD2836A}"/>
              </a:ext>
            </a:extLst>
          </p:cNvPr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7BC38B-909C-E275-9B0D-F02F51790A2A}"/>
              </a:ext>
            </a:extLst>
          </p:cNvPr>
          <p:cNvSpPr txBox="1"/>
          <p:nvPr/>
        </p:nvSpPr>
        <p:spPr>
          <a:xfrm>
            <a:off x="323528" y="1133856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« </a:t>
            </a:r>
            <a:r>
              <a:rPr lang="fr-FR" sz="2400" b="1" dirty="0">
                <a:latin typeface="+mj-lt"/>
              </a:rPr>
              <a:t>Privatisation par le flux </a:t>
            </a:r>
            <a:r>
              <a:rPr lang="fr-FR" sz="2400" dirty="0">
                <a:latin typeface="+mj-lt"/>
              </a:rPr>
              <a:t>», moins rapide entre 2015 et 2023 qu’entre 2005 et 2015</a:t>
            </a:r>
          </a:p>
          <a:p>
            <a:pPr marL="342900" indent="-342900"/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+mj-lt"/>
              </a:rPr>
              <a:t>Étude sur les ouvertures et les privatisations à reproduire sur </a:t>
            </a:r>
            <a:r>
              <a:rPr lang="fr-FR" sz="2400" b="1" dirty="0">
                <a:latin typeface="+mj-lt"/>
              </a:rPr>
              <a:t>2019-2023</a:t>
            </a:r>
            <a:r>
              <a:rPr lang="fr-FR" sz="2400" dirty="0">
                <a:latin typeface="+mj-lt"/>
              </a:rPr>
              <a:t> : poursuite de la tendance, accélération ou rupture à la suite de la crise Covid et du scandale </a:t>
            </a:r>
            <a:r>
              <a:rPr lang="fr-FR" sz="2400" dirty="0" err="1">
                <a:latin typeface="+mj-lt"/>
              </a:rPr>
              <a:t>Orpéa</a:t>
            </a:r>
            <a:r>
              <a:rPr lang="fr-FR" sz="2400" dirty="0">
                <a:latin typeface="+mj-lt"/>
              </a:rPr>
              <a:t> ?</a:t>
            </a:r>
          </a:p>
          <a:p>
            <a:pPr marL="342900" indent="-342900"/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Diversité du privé lucratif </a:t>
            </a:r>
            <a:r>
              <a:rPr lang="fr-FR" sz="2400" dirty="0">
                <a:latin typeface="+mj-lt"/>
              </a:rPr>
              <a:t>: études en cours (KAPPA et AURELIA, projets PPR Autonomie) sur les groupes / la localisation historique des </a:t>
            </a:r>
            <a:r>
              <a:rPr lang="fr-FR" sz="2400" dirty="0" err="1">
                <a:latin typeface="+mj-lt"/>
              </a:rPr>
              <a:t>Ehpad</a:t>
            </a:r>
            <a:r>
              <a:rPr lang="fr-FR" sz="2400" dirty="0">
                <a:latin typeface="+mj-lt"/>
              </a:rPr>
              <a:t> privés lucratifs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Polarisation de l’offre </a:t>
            </a:r>
            <a:r>
              <a:rPr lang="fr-FR" sz="2400" dirty="0">
                <a:latin typeface="+mj-lt"/>
              </a:rPr>
              <a:t>: le privé lucratif se concentre sur des zones à population très dense, hauts revenus et taux d’équipement moins élevé. Effets sur le public de ces zones ? Suite de l’étude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90181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0677E7-7630-4425-ABDD-47EE502AC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/>
              <a:t>1. Caractéristiques et répartition géographique des Ehpad selon leur statut</a:t>
            </a:r>
          </a:p>
        </p:txBody>
      </p:sp>
    </p:spTree>
    <p:extLst>
      <p:ext uri="{BB962C8B-B14F-4D97-AF65-F5344CB8AC3E}">
        <p14:creationId xmlns:p14="http://schemas.microsoft.com/office/powerpoint/2010/main" val="25475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err="1">
                <a:solidFill>
                  <a:schemeClr val="bg1"/>
                </a:solidFill>
              </a:rPr>
              <a:t>Ehpad</a:t>
            </a:r>
            <a:r>
              <a:rPr lang="fr-FR" sz="3200" b="1">
                <a:solidFill>
                  <a:schemeClr val="bg1"/>
                </a:solidFill>
              </a:rPr>
              <a:t> privés, </a:t>
            </a:r>
            <a:r>
              <a:rPr lang="fr-FR" sz="3200" b="1" err="1">
                <a:solidFill>
                  <a:schemeClr val="bg1"/>
                </a:solidFill>
              </a:rPr>
              <a:t>Ehpad</a:t>
            </a:r>
            <a:r>
              <a:rPr lang="fr-FR" sz="3200" b="1">
                <a:solidFill>
                  <a:schemeClr val="bg1"/>
                </a:solidFill>
              </a:rPr>
              <a:t> publics : définition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227687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Public hospitalier </a:t>
            </a:r>
            <a:r>
              <a:rPr lang="fr-FR" sz="2400" dirty="0">
                <a:latin typeface="+mj-lt"/>
              </a:rPr>
              <a:t>: rattaché à un hôpital public, financé et géré par l’assurance maladie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Public non hospitalier </a:t>
            </a:r>
            <a:r>
              <a:rPr lang="fr-FR" sz="2400" dirty="0">
                <a:latin typeface="+mj-lt"/>
              </a:rPr>
              <a:t>: en général, géré par une collectivité territoriale (département, CCAS)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Privé à but lucratif </a:t>
            </a:r>
            <a:r>
              <a:rPr lang="fr-FR" sz="2400" dirty="0">
                <a:latin typeface="+mj-lt"/>
              </a:rPr>
              <a:t>: entreprise privée, gestion commerciale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latin typeface="+mj-lt"/>
              </a:rPr>
              <a:t>Privé à but non lucratif </a:t>
            </a:r>
            <a:r>
              <a:rPr lang="fr-FR" sz="2400" dirty="0">
                <a:latin typeface="+mj-lt"/>
              </a:rPr>
              <a:t>: association ou fondation, réinvestissement des excédents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>
              <a:latin typeface="+mj-lt"/>
            </a:endParaRPr>
          </a:p>
          <a:p>
            <a:r>
              <a:rPr lang="fr-FR" sz="2400" dirty="0">
                <a:latin typeface="+mj-lt"/>
              </a:rPr>
              <a:t>Dans la suite, on regroupera public hospitalier et non hospitalier</a:t>
            </a:r>
          </a:p>
        </p:txBody>
      </p:sp>
    </p:spTree>
    <p:extLst>
      <p:ext uri="{BB962C8B-B14F-4D97-AF65-F5344CB8AC3E}">
        <p14:creationId xmlns:p14="http://schemas.microsoft.com/office/powerpoint/2010/main" val="3348806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836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/>
              </a:rPr>
              <a:t>La répartition par statut reste stable depuis 10 ans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0" y="836712"/>
            <a:ext cx="8599698" cy="5400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552" y="6237312"/>
            <a:ext cx="2808312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fr-FR" sz="1400" i="1">
              <a:latin typeface="+mj-lt"/>
              <a:ea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9C60E1-A88A-5D41-51FA-215207501DDF}"/>
              </a:ext>
            </a:extLst>
          </p:cNvPr>
          <p:cNvSpPr/>
          <p:nvPr/>
        </p:nvSpPr>
        <p:spPr>
          <a:xfrm>
            <a:off x="411536" y="6209880"/>
            <a:ext cx="5788096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  <a:ea typeface="Calibri"/>
              </a:rPr>
              <a:t>Champ: ensemble des Ehpad. </a:t>
            </a:r>
            <a:r>
              <a:rPr lang="fr-FR" sz="1200" i="1" dirty="0">
                <a:latin typeface="+mj-lt"/>
              </a:rPr>
              <a:t>Source: répertoire FINESS</a:t>
            </a:r>
            <a:endParaRPr lang="fr-FR" sz="1600" dirty="0"/>
          </a:p>
        </p:txBody>
      </p:sp>
      <p:sp>
        <p:nvSpPr>
          <p:cNvPr id="7" name="ZoneTexte 6"/>
          <p:cNvSpPr txBox="1"/>
          <p:nvPr/>
        </p:nvSpPr>
        <p:spPr>
          <a:xfrm>
            <a:off x="6988563" y="4379693"/>
            <a:ext cx="1844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secteur privé lucratif représentait 14% des places en 2007</a:t>
            </a:r>
          </a:p>
        </p:txBody>
      </p:sp>
    </p:spTree>
    <p:extLst>
      <p:ext uri="{BB962C8B-B14F-4D97-AF65-F5344CB8AC3E}">
        <p14:creationId xmlns:p14="http://schemas.microsoft.com/office/powerpoint/2010/main" val="24912906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12516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Un taux d'encadrement plus élevé dans le public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44824"/>
            <a:ext cx="8496944" cy="326331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6354CB-9338-0885-AF87-C26E3BB30596}"/>
              </a:ext>
            </a:extLst>
          </p:cNvPr>
          <p:cNvSpPr/>
          <p:nvPr/>
        </p:nvSpPr>
        <p:spPr>
          <a:xfrm>
            <a:off x="381821" y="4926311"/>
            <a:ext cx="1983235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</a:rPr>
              <a:t>Champ : ensemble des Ehpad</a:t>
            </a:r>
            <a:endParaRPr lang="fr-FR" sz="1200" i="1" dirty="0">
              <a:latin typeface="+mj-lt"/>
              <a:ea typeface="Calibri"/>
            </a:endParaRPr>
          </a:p>
          <a:p>
            <a:r>
              <a:rPr lang="fr-FR" sz="1200" i="1" dirty="0">
                <a:latin typeface="+mj-lt"/>
              </a:rPr>
              <a:t>Source : enquête EHPA 2019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8DE3E5-2EBC-4F99-9566-155C61EAE7E7}"/>
              </a:ext>
            </a:extLst>
          </p:cNvPr>
          <p:cNvSpPr txBox="1"/>
          <p:nvPr/>
        </p:nvSpPr>
        <p:spPr>
          <a:xfrm>
            <a:off x="3088640" y="5316067"/>
            <a:ext cx="549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L’ancienneté moyenne est également plus élevée dans le public, où </a:t>
            </a:r>
            <a:r>
              <a:rPr lang="fr-FR" i="1" dirty="0"/>
              <a:t>turnover</a:t>
            </a:r>
            <a:r>
              <a:rPr lang="fr-FR" dirty="0"/>
              <a:t> et difficultés de recrutement sont moindres (</a:t>
            </a:r>
            <a:r>
              <a:rPr lang="fr-FR" dirty="0" err="1"/>
              <a:t>cf</a:t>
            </a:r>
            <a:r>
              <a:rPr lang="fr-FR" dirty="0"/>
              <a:t> Bazin et Muller, DREES, 2018)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785616" y="2770632"/>
            <a:ext cx="3977640" cy="41148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82568" y="3928872"/>
            <a:ext cx="3977640" cy="41148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657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12516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Des résidents plus âgés et en plus grande perte d’autonomie dans le privé lucratif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79112"/>
            <a:ext cx="8911592" cy="3214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895344" y="2706624"/>
            <a:ext cx="3977640" cy="77724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A8DE3E5-2EBC-4F99-9566-155C61EAE7E7}"/>
              </a:ext>
            </a:extLst>
          </p:cNvPr>
          <p:cNvSpPr txBox="1"/>
          <p:nvPr/>
        </p:nvSpPr>
        <p:spPr>
          <a:xfrm>
            <a:off x="3135884" y="5720936"/>
            <a:ext cx="54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retrouve les résultats publiés par la DREES (Balavoine, 2022)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354CB-9338-0885-AF87-C26E3BB30596}"/>
              </a:ext>
            </a:extLst>
          </p:cNvPr>
          <p:cNvSpPr/>
          <p:nvPr/>
        </p:nvSpPr>
        <p:spPr>
          <a:xfrm>
            <a:off x="381821" y="4926311"/>
            <a:ext cx="1983235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</a:rPr>
              <a:t>Champ : ensemble des Ehpad</a:t>
            </a:r>
            <a:endParaRPr lang="fr-FR" sz="1200" i="1" dirty="0">
              <a:latin typeface="+mj-lt"/>
              <a:ea typeface="Calibri"/>
            </a:endParaRPr>
          </a:p>
          <a:p>
            <a:r>
              <a:rPr lang="fr-FR" sz="1200" i="1" dirty="0">
                <a:latin typeface="+mj-lt"/>
              </a:rPr>
              <a:t>Source : enquête EHPA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812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908720"/>
          </a:xfrm>
          <a:prstGeom prst="rect">
            <a:avLst/>
          </a:prstGeom>
          <a:solidFill>
            <a:srgbClr val="00808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72425"/>
            <a:ext cx="878497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/>
              </a:rPr>
              <a:t>…et des durées de séjour moins longues 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6A84914C-6587-D76A-4422-75780554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685"/>
            <a:ext cx="9144000" cy="38329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523744" y="2542032"/>
            <a:ext cx="5102352" cy="11704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  <a:cs typeface="Source Han Sans C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6354CB-9338-0885-AF87-C26E3BB30596}"/>
              </a:ext>
            </a:extLst>
          </p:cNvPr>
          <p:cNvSpPr/>
          <p:nvPr/>
        </p:nvSpPr>
        <p:spPr>
          <a:xfrm>
            <a:off x="381821" y="4926311"/>
            <a:ext cx="1983235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fr-FR" sz="1200" i="1" dirty="0">
                <a:latin typeface="+mj-lt"/>
              </a:rPr>
              <a:t>Champ : ensemble des Ehpad</a:t>
            </a:r>
            <a:endParaRPr lang="fr-FR" sz="1200" i="1" dirty="0">
              <a:latin typeface="+mj-lt"/>
              <a:ea typeface="Calibri"/>
            </a:endParaRPr>
          </a:p>
          <a:p>
            <a:r>
              <a:rPr lang="fr-FR" sz="1200" i="1" dirty="0">
                <a:latin typeface="+mj-lt"/>
              </a:rPr>
              <a:t>Source : enquête EHPA 2019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A8DE3E5-2EBC-4F99-9566-155C61EAE7E7}"/>
              </a:ext>
            </a:extLst>
          </p:cNvPr>
          <p:cNvSpPr txBox="1"/>
          <p:nvPr/>
        </p:nvSpPr>
        <p:spPr>
          <a:xfrm>
            <a:off x="3088640" y="5316067"/>
            <a:ext cx="549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 retrouve les résultats publiés par la DREES (Balavoine, 2022)</a:t>
            </a:r>
          </a:p>
        </p:txBody>
      </p:sp>
    </p:spTree>
    <p:extLst>
      <p:ext uri="{BB962C8B-B14F-4D97-AF65-F5344CB8AC3E}">
        <p14:creationId xmlns:p14="http://schemas.microsoft.com/office/powerpoint/2010/main" val="41380935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"/>
        <a:cs typeface="Source Han Sans CN"/>
      </a:majorFont>
      <a:minorFont>
        <a:latin typeface="Calibri"/>
        <a:ea typeface=""/>
        <a:cs typeface="Source Han Sans C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0">
          <a:lnSpc>
            <a:spcPct val="93000"/>
          </a:lnSpc>
          <a:spcBef>
            <a:spcPts val="13"/>
          </a:spcBef>
          <a:spcAft>
            <a:spcPts val="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cs typeface="Source Han Sans CN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1752</Words>
  <Application>Microsoft Office PowerPoint</Application>
  <PresentationFormat>Affichage à l'écran (4:3)</PresentationFormat>
  <Paragraphs>225</Paragraphs>
  <Slides>35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1. Caractéristiques et répartition géographique des Ehpad selon leur statut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2. Une « privatisation par le flux » ? La croissance des places du secteur privé lucratif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Caractéristiques et localisation des nouveaux établissements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 Culioli</dc:creator>
  <cp:lastModifiedBy>MOREY Pearl</cp:lastModifiedBy>
  <cp:revision>635</cp:revision>
  <dcterms:modified xsi:type="dcterms:W3CDTF">2025-06-16T12:43:10Z</dcterms:modified>
</cp:coreProperties>
</file>