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27"/>
  </p:notesMasterIdLst>
  <p:handoutMasterIdLst>
    <p:handoutMasterId r:id="rId28"/>
  </p:handoutMasterIdLst>
  <p:sldIdLst>
    <p:sldId id="256" r:id="rId5"/>
    <p:sldId id="265" r:id="rId6"/>
    <p:sldId id="263" r:id="rId7"/>
    <p:sldId id="347" r:id="rId8"/>
    <p:sldId id="336" r:id="rId9"/>
    <p:sldId id="348" r:id="rId10"/>
    <p:sldId id="340" r:id="rId11"/>
    <p:sldId id="349" r:id="rId12"/>
    <p:sldId id="338" r:id="rId13"/>
    <p:sldId id="332" r:id="rId14"/>
    <p:sldId id="339" r:id="rId15"/>
    <p:sldId id="330" r:id="rId16"/>
    <p:sldId id="341" r:id="rId17"/>
    <p:sldId id="334" r:id="rId18"/>
    <p:sldId id="342" r:id="rId19"/>
    <p:sldId id="333" r:id="rId20"/>
    <p:sldId id="343" r:id="rId21"/>
    <p:sldId id="344" r:id="rId22"/>
    <p:sldId id="345" r:id="rId23"/>
    <p:sldId id="350" r:id="rId24"/>
    <p:sldId id="271" r:id="rId25"/>
    <p:sldId id="272" r:id="rId26"/>
  </p:sldIdLst>
  <p:sldSz cx="12192000" cy="6858000"/>
  <p:notesSz cx="6669088" cy="9926638"/>
  <p:defaultTextStyle>
    <a:defPPr>
      <a:defRPr lang="fr-FR"/>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521415D9-36F7-43E2-AB2F-B90AF26B5E84}">
      <p14:sectionLst xmlns:p14="http://schemas.microsoft.com/office/powerpoint/2010/main">
        <p14:section name="Section par défaut" id="{DEB49EF6-A14B-4F84-9212-5BD262B9AB12}">
          <p14:sldIdLst>
            <p14:sldId id="256"/>
            <p14:sldId id="265"/>
            <p14:sldId id="263"/>
            <p14:sldId id="347"/>
            <p14:sldId id="336"/>
            <p14:sldId id="348"/>
            <p14:sldId id="340"/>
            <p14:sldId id="349"/>
            <p14:sldId id="338"/>
            <p14:sldId id="332"/>
            <p14:sldId id="339"/>
            <p14:sldId id="330"/>
            <p14:sldId id="341"/>
            <p14:sldId id="334"/>
            <p14:sldId id="342"/>
            <p14:sldId id="333"/>
            <p14:sldId id="343"/>
            <p14:sldId id="344"/>
            <p14:sldId id="345"/>
            <p14:sldId id="350"/>
            <p14:sldId id="271"/>
            <p14:sldId id="27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0">
          <p15:clr>
            <a:srgbClr val="A4A3A4"/>
          </p15:clr>
        </p15:guide>
        <p15:guide id="2" pos="2124">
          <p15:clr>
            <a:srgbClr val="A4A3A4"/>
          </p15:clr>
        </p15:guide>
        <p15:guide id="3" orient="horz" pos="3127">
          <p15:clr>
            <a:srgbClr val="A4A3A4"/>
          </p15:clr>
        </p15:guide>
        <p15:guide id="4" pos="210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6A163C-1100-B162-2337-BFDC36219F82}" name="Revil Héléna" initials="HR" userId="S::helena.revil@hes-so.ch::de1e5df8-0f00-4d4a-88ff-bb04504e2a2a" providerId="AD"/>
  <p188:author id="{81DA964B-526E-62F6-F1A2-58AECDB21C7A}" name="DANIEL, Fabien" initials="DF" userId="S::daniel@irdes.fr::35650ac4-9255-4080-bb00-3b4a1881e96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COLDEFY, Magali" initials="MC" lastIdx="23" clrIdx="0"/>
  <p:cmAuthor id="1" name="NESTRIGUE, Clément" initials="NC" lastIdx="4" clrIdx="1"/>
  <p:cmAuthor id="2" name="COM-RUELLE, Laure" initials="LCR" lastIdx="49" clrIdx="2"/>
  <p:cmAuthor id="3" name="BRICARD, Damien" initials="BD" lastIdx="6" clrIdx="3"/>
  <p:cmAuthor id="4" name="PICHETTI, Sylvain" initials="PS" lastIdx="37" clrIdx="4"/>
  <p:cmAuthor id="5" name="ESPAGNACQ, Maude" initials="EM" lastIdx="1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5F09"/>
    <a:srgbClr val="000000"/>
    <a:srgbClr val="B1003F"/>
    <a:srgbClr val="0C0051"/>
    <a:srgbClr val="006600"/>
    <a:srgbClr val="A50F15"/>
    <a:srgbClr val="06B0A3"/>
    <a:srgbClr val="CC0000"/>
    <a:srgbClr val="5D466A"/>
    <a:srgbClr val="EAB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4660"/>
  </p:normalViewPr>
  <p:slideViewPr>
    <p:cSldViewPr snapToGrid="0">
      <p:cViewPr varScale="1">
        <p:scale>
          <a:sx n="68" d="100"/>
          <a:sy n="68" d="100"/>
        </p:scale>
        <p:origin x="88" y="18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10"/>
        <p:guide pos="2124"/>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5E03D2-5462-46C5-AE9B-96C08EA54EA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r-CH"/>
        </a:p>
      </dgm:t>
    </dgm:pt>
    <dgm:pt modelId="{A3E56724-ACEB-43A3-B8AA-27712208586D}">
      <dgm:prSet phldrT="[Texte]" custT="1"/>
      <dgm:spPr>
        <a:solidFill>
          <a:schemeClr val="accent6"/>
        </a:solidFill>
      </dgm:spPr>
      <dgm:t>
        <a:bodyPr/>
        <a:lstStyle/>
        <a:p>
          <a:r>
            <a:rPr lang="fr-CH" sz="1800" dirty="0">
              <a:latin typeface="Arial" panose="020B0604020202020204" pitchFamily="34" charset="0"/>
              <a:cs typeface="Arial" panose="020B0604020202020204" pitchFamily="34" charset="0"/>
            </a:rPr>
            <a:t>Proximité</a:t>
          </a:r>
        </a:p>
      </dgm:t>
    </dgm:pt>
    <dgm:pt modelId="{28F9EFF7-C654-4588-B3AD-3D1FCAE34530}" type="parTrans" cxnId="{B5258CBB-126D-4134-85FC-FB715EFEA126}">
      <dgm:prSet/>
      <dgm:spPr/>
      <dgm:t>
        <a:bodyPr/>
        <a:lstStyle/>
        <a:p>
          <a:endParaRPr lang="fr-CH"/>
        </a:p>
      </dgm:t>
    </dgm:pt>
    <dgm:pt modelId="{9C0F00E3-070B-438F-B23F-FD6F36FCFCB5}" type="sibTrans" cxnId="{B5258CBB-126D-4134-85FC-FB715EFEA126}">
      <dgm:prSet/>
      <dgm:spPr>
        <a:solidFill>
          <a:schemeClr val="accent6">
            <a:lumMod val="40000"/>
            <a:lumOff val="60000"/>
          </a:schemeClr>
        </a:solidFill>
      </dgm:spPr>
      <dgm:t>
        <a:bodyPr/>
        <a:lstStyle/>
        <a:p>
          <a:endParaRPr lang="fr-CH"/>
        </a:p>
      </dgm:t>
    </dgm:pt>
    <dgm:pt modelId="{3FAA6612-2506-406E-A7B0-E1F931A009F0}">
      <dgm:prSet phldrT="[Texte]" custT="1"/>
      <dgm:spPr>
        <a:solidFill>
          <a:schemeClr val="accent6"/>
        </a:solidFill>
      </dgm:spPr>
      <dgm:t>
        <a:bodyPr/>
        <a:lstStyle/>
        <a:p>
          <a:r>
            <a:rPr lang="fr-CH" sz="1800" dirty="0">
              <a:latin typeface="Arial" panose="020B0604020202020204" pitchFamily="34" charset="0"/>
              <a:cs typeface="Arial" panose="020B0604020202020204" pitchFamily="34" charset="0"/>
            </a:rPr>
            <a:t>Visibilité</a:t>
          </a:r>
        </a:p>
      </dgm:t>
    </dgm:pt>
    <dgm:pt modelId="{E32D2CE0-A06B-40DF-ACCF-1D250F2B7655}" type="parTrans" cxnId="{4C5C4124-0C86-4436-9F57-BB1408E906C0}">
      <dgm:prSet/>
      <dgm:spPr/>
      <dgm:t>
        <a:bodyPr/>
        <a:lstStyle/>
        <a:p>
          <a:endParaRPr lang="fr-CH"/>
        </a:p>
      </dgm:t>
    </dgm:pt>
    <dgm:pt modelId="{72B6AE45-861E-4602-AAE9-F7478AB3D241}" type="sibTrans" cxnId="{4C5C4124-0C86-4436-9F57-BB1408E906C0}">
      <dgm:prSet/>
      <dgm:spPr>
        <a:solidFill>
          <a:schemeClr val="accent6">
            <a:lumMod val="40000"/>
            <a:lumOff val="60000"/>
          </a:schemeClr>
        </a:solidFill>
      </dgm:spPr>
      <dgm:t>
        <a:bodyPr/>
        <a:lstStyle/>
        <a:p>
          <a:endParaRPr lang="fr-CH"/>
        </a:p>
      </dgm:t>
    </dgm:pt>
    <dgm:pt modelId="{85285AC2-E8E5-44C4-ACE3-832AC56E5E46}">
      <dgm:prSet phldrT="[Texte]"/>
      <dgm:spPr>
        <a:solidFill>
          <a:schemeClr val="accent6"/>
        </a:solidFill>
      </dgm:spPr>
      <dgm:t>
        <a:bodyPr/>
        <a:lstStyle/>
        <a:p>
          <a:r>
            <a:rPr lang="fr-CH" dirty="0">
              <a:latin typeface="Arial" panose="020B0604020202020204" pitchFamily="34" charset="0"/>
              <a:cs typeface="Arial" panose="020B0604020202020204" pitchFamily="34" charset="0"/>
            </a:rPr>
            <a:t>Matérialité</a:t>
          </a:r>
        </a:p>
      </dgm:t>
    </dgm:pt>
    <dgm:pt modelId="{5F400F41-6B99-4AE5-B36D-BBA5092AB486}" type="parTrans" cxnId="{F77850D0-9416-40C9-8FB4-91F9FBBE3D5B}">
      <dgm:prSet/>
      <dgm:spPr/>
      <dgm:t>
        <a:bodyPr/>
        <a:lstStyle/>
        <a:p>
          <a:endParaRPr lang="fr-CH"/>
        </a:p>
      </dgm:t>
    </dgm:pt>
    <dgm:pt modelId="{F713601C-EB89-4DA1-8739-6E0FB146AE15}" type="sibTrans" cxnId="{F77850D0-9416-40C9-8FB4-91F9FBBE3D5B}">
      <dgm:prSet/>
      <dgm:spPr>
        <a:solidFill>
          <a:schemeClr val="accent6">
            <a:lumMod val="40000"/>
            <a:lumOff val="60000"/>
          </a:schemeClr>
        </a:solidFill>
      </dgm:spPr>
      <dgm:t>
        <a:bodyPr/>
        <a:lstStyle/>
        <a:p>
          <a:endParaRPr lang="fr-CH"/>
        </a:p>
      </dgm:t>
    </dgm:pt>
    <dgm:pt modelId="{65A0C28B-2D27-41D1-A7CE-C37B15F9637A}">
      <dgm:prSet phldrT="[Texte]" custT="1"/>
      <dgm:spPr>
        <a:solidFill>
          <a:schemeClr val="accent6"/>
        </a:solidFill>
      </dgm:spPr>
      <dgm:t>
        <a:bodyPr/>
        <a:lstStyle/>
        <a:p>
          <a:r>
            <a:rPr lang="fr-CH" sz="1800" dirty="0">
              <a:latin typeface="Arial" panose="020B0604020202020204" pitchFamily="34" charset="0"/>
              <a:cs typeface="Arial" panose="020B0604020202020204" pitchFamily="34" charset="0"/>
            </a:rPr>
            <a:t>Globalité</a:t>
          </a:r>
          <a:r>
            <a:rPr lang="fr-CH" sz="2000" dirty="0"/>
            <a:t> </a:t>
          </a:r>
        </a:p>
      </dgm:t>
    </dgm:pt>
    <dgm:pt modelId="{E2A932C1-23BE-474E-BFDF-D3550F7533AF}" type="parTrans" cxnId="{A721A455-1277-4484-B414-2024498399CB}">
      <dgm:prSet/>
      <dgm:spPr/>
      <dgm:t>
        <a:bodyPr/>
        <a:lstStyle/>
        <a:p>
          <a:endParaRPr lang="fr-CH"/>
        </a:p>
      </dgm:t>
    </dgm:pt>
    <dgm:pt modelId="{7EC8CE42-D9D8-424E-B6C3-256973C5078E}" type="sibTrans" cxnId="{A721A455-1277-4484-B414-2024498399CB}">
      <dgm:prSet/>
      <dgm:spPr>
        <a:solidFill>
          <a:schemeClr val="accent6">
            <a:lumMod val="40000"/>
            <a:lumOff val="60000"/>
          </a:schemeClr>
        </a:solidFill>
      </dgm:spPr>
      <dgm:t>
        <a:bodyPr/>
        <a:lstStyle/>
        <a:p>
          <a:endParaRPr lang="fr-CH"/>
        </a:p>
      </dgm:t>
    </dgm:pt>
    <dgm:pt modelId="{7C48A289-1E4B-4EC4-90BE-52B8B09E2ABA}">
      <dgm:prSet phldrT="[Texte]" custT="1"/>
      <dgm:spPr>
        <a:solidFill>
          <a:schemeClr val="accent6"/>
        </a:solidFill>
      </dgm:spPr>
      <dgm:t>
        <a:bodyPr/>
        <a:lstStyle/>
        <a:p>
          <a:r>
            <a:rPr lang="fr-CH" sz="1800" dirty="0">
              <a:latin typeface="Arial" panose="020B0604020202020204" pitchFamily="34" charset="0"/>
              <a:cs typeface="Arial" panose="020B0604020202020204" pitchFamily="34" charset="0"/>
            </a:rPr>
            <a:t>Continuité</a:t>
          </a:r>
        </a:p>
      </dgm:t>
    </dgm:pt>
    <dgm:pt modelId="{63DF5643-334E-45EA-933F-B892E3633772}" type="parTrans" cxnId="{62712BE5-9008-42A7-AF9D-65AB69647A9F}">
      <dgm:prSet/>
      <dgm:spPr/>
      <dgm:t>
        <a:bodyPr/>
        <a:lstStyle/>
        <a:p>
          <a:endParaRPr lang="fr-CH"/>
        </a:p>
      </dgm:t>
    </dgm:pt>
    <dgm:pt modelId="{F945E99B-20B9-4A39-98BD-665A4553EC7E}" type="sibTrans" cxnId="{62712BE5-9008-42A7-AF9D-65AB69647A9F}">
      <dgm:prSet/>
      <dgm:spPr>
        <a:solidFill>
          <a:schemeClr val="accent6">
            <a:lumMod val="40000"/>
            <a:lumOff val="60000"/>
          </a:schemeClr>
        </a:solidFill>
      </dgm:spPr>
      <dgm:t>
        <a:bodyPr/>
        <a:lstStyle/>
        <a:p>
          <a:endParaRPr lang="fr-CH"/>
        </a:p>
      </dgm:t>
    </dgm:pt>
    <dgm:pt modelId="{E071A7FE-834E-419E-85AC-8B97E3F70124}" type="pres">
      <dgm:prSet presAssocID="{1B5E03D2-5462-46C5-AE9B-96C08EA54EA3}" presName="cycle" presStyleCnt="0">
        <dgm:presLayoutVars>
          <dgm:dir/>
          <dgm:resizeHandles val="exact"/>
        </dgm:presLayoutVars>
      </dgm:prSet>
      <dgm:spPr/>
    </dgm:pt>
    <dgm:pt modelId="{A197A984-2BA8-4D30-A052-99E74AF665B4}" type="pres">
      <dgm:prSet presAssocID="{A3E56724-ACEB-43A3-B8AA-27712208586D}" presName="node" presStyleLbl="node1" presStyleIdx="0" presStyleCnt="5">
        <dgm:presLayoutVars>
          <dgm:bulletEnabled val="1"/>
        </dgm:presLayoutVars>
      </dgm:prSet>
      <dgm:spPr/>
    </dgm:pt>
    <dgm:pt modelId="{970890D8-9ABB-4983-987B-5FFEDB50AEF6}" type="pres">
      <dgm:prSet presAssocID="{9C0F00E3-070B-438F-B23F-FD6F36FCFCB5}" presName="sibTrans" presStyleLbl="sibTrans2D1" presStyleIdx="0" presStyleCnt="5"/>
      <dgm:spPr/>
    </dgm:pt>
    <dgm:pt modelId="{5EFD1B85-B380-4011-BD6E-1DE69A2B982A}" type="pres">
      <dgm:prSet presAssocID="{9C0F00E3-070B-438F-B23F-FD6F36FCFCB5}" presName="connectorText" presStyleLbl="sibTrans2D1" presStyleIdx="0" presStyleCnt="5"/>
      <dgm:spPr/>
    </dgm:pt>
    <dgm:pt modelId="{ECDDE710-F467-4650-ADCB-83DA4F2E133F}" type="pres">
      <dgm:prSet presAssocID="{3FAA6612-2506-406E-A7B0-E1F931A009F0}" presName="node" presStyleLbl="node1" presStyleIdx="1" presStyleCnt="5">
        <dgm:presLayoutVars>
          <dgm:bulletEnabled val="1"/>
        </dgm:presLayoutVars>
      </dgm:prSet>
      <dgm:spPr/>
    </dgm:pt>
    <dgm:pt modelId="{F411E12C-15EF-4411-B087-4969C613C69B}" type="pres">
      <dgm:prSet presAssocID="{72B6AE45-861E-4602-AAE9-F7478AB3D241}" presName="sibTrans" presStyleLbl="sibTrans2D1" presStyleIdx="1" presStyleCnt="5"/>
      <dgm:spPr/>
    </dgm:pt>
    <dgm:pt modelId="{960E796A-ADB1-4E5A-8B63-624603E24776}" type="pres">
      <dgm:prSet presAssocID="{72B6AE45-861E-4602-AAE9-F7478AB3D241}" presName="connectorText" presStyleLbl="sibTrans2D1" presStyleIdx="1" presStyleCnt="5"/>
      <dgm:spPr/>
    </dgm:pt>
    <dgm:pt modelId="{0C4C2239-8527-496A-9E76-A6946596618D}" type="pres">
      <dgm:prSet presAssocID="{85285AC2-E8E5-44C4-ACE3-832AC56E5E46}" presName="node" presStyleLbl="node1" presStyleIdx="2" presStyleCnt="5">
        <dgm:presLayoutVars>
          <dgm:bulletEnabled val="1"/>
        </dgm:presLayoutVars>
      </dgm:prSet>
      <dgm:spPr/>
    </dgm:pt>
    <dgm:pt modelId="{7525636A-263F-47B6-B7E8-A0C9CEEC8BFA}" type="pres">
      <dgm:prSet presAssocID="{F713601C-EB89-4DA1-8739-6E0FB146AE15}" presName="sibTrans" presStyleLbl="sibTrans2D1" presStyleIdx="2" presStyleCnt="5"/>
      <dgm:spPr/>
    </dgm:pt>
    <dgm:pt modelId="{7A0524AB-521E-499A-999C-9369EAF55649}" type="pres">
      <dgm:prSet presAssocID="{F713601C-EB89-4DA1-8739-6E0FB146AE15}" presName="connectorText" presStyleLbl="sibTrans2D1" presStyleIdx="2" presStyleCnt="5"/>
      <dgm:spPr/>
    </dgm:pt>
    <dgm:pt modelId="{99184872-65C2-4F9C-B490-421D1BC3489A}" type="pres">
      <dgm:prSet presAssocID="{65A0C28B-2D27-41D1-A7CE-C37B15F9637A}" presName="node" presStyleLbl="node1" presStyleIdx="3" presStyleCnt="5">
        <dgm:presLayoutVars>
          <dgm:bulletEnabled val="1"/>
        </dgm:presLayoutVars>
      </dgm:prSet>
      <dgm:spPr/>
    </dgm:pt>
    <dgm:pt modelId="{318D8B10-F47D-4989-BCB5-078755D0E017}" type="pres">
      <dgm:prSet presAssocID="{7EC8CE42-D9D8-424E-B6C3-256973C5078E}" presName="sibTrans" presStyleLbl="sibTrans2D1" presStyleIdx="3" presStyleCnt="5"/>
      <dgm:spPr/>
    </dgm:pt>
    <dgm:pt modelId="{8A2B48E4-2998-42F7-9BAC-04A406CFFBB0}" type="pres">
      <dgm:prSet presAssocID="{7EC8CE42-D9D8-424E-B6C3-256973C5078E}" presName="connectorText" presStyleLbl="sibTrans2D1" presStyleIdx="3" presStyleCnt="5"/>
      <dgm:spPr/>
    </dgm:pt>
    <dgm:pt modelId="{6FE16C1A-1F70-4383-AF10-D96C114F23E9}" type="pres">
      <dgm:prSet presAssocID="{7C48A289-1E4B-4EC4-90BE-52B8B09E2ABA}" presName="node" presStyleLbl="node1" presStyleIdx="4" presStyleCnt="5">
        <dgm:presLayoutVars>
          <dgm:bulletEnabled val="1"/>
        </dgm:presLayoutVars>
      </dgm:prSet>
      <dgm:spPr/>
    </dgm:pt>
    <dgm:pt modelId="{67C13316-2D2C-41DD-91B4-5A9FE97405FC}" type="pres">
      <dgm:prSet presAssocID="{F945E99B-20B9-4A39-98BD-665A4553EC7E}" presName="sibTrans" presStyleLbl="sibTrans2D1" presStyleIdx="4" presStyleCnt="5"/>
      <dgm:spPr/>
    </dgm:pt>
    <dgm:pt modelId="{876DB313-7716-4064-87F4-4D208E9C62AB}" type="pres">
      <dgm:prSet presAssocID="{F945E99B-20B9-4A39-98BD-665A4553EC7E}" presName="connectorText" presStyleLbl="sibTrans2D1" presStyleIdx="4" presStyleCnt="5"/>
      <dgm:spPr/>
    </dgm:pt>
  </dgm:ptLst>
  <dgm:cxnLst>
    <dgm:cxn modelId="{8015101D-4560-4ED4-8D66-1867723E11F3}" type="presOf" srcId="{F713601C-EB89-4DA1-8739-6E0FB146AE15}" destId="{7525636A-263F-47B6-B7E8-A0C9CEEC8BFA}" srcOrd="0" destOrd="0" presId="urn:microsoft.com/office/officeart/2005/8/layout/cycle2"/>
    <dgm:cxn modelId="{9DDC0E22-CD89-4080-974E-053ABBBBC22F}" type="presOf" srcId="{F713601C-EB89-4DA1-8739-6E0FB146AE15}" destId="{7A0524AB-521E-499A-999C-9369EAF55649}" srcOrd="1" destOrd="0" presId="urn:microsoft.com/office/officeart/2005/8/layout/cycle2"/>
    <dgm:cxn modelId="{6DDE5D24-4C24-483F-BE44-B9ED3BFCFB81}" type="presOf" srcId="{85285AC2-E8E5-44C4-ACE3-832AC56E5E46}" destId="{0C4C2239-8527-496A-9E76-A6946596618D}" srcOrd="0" destOrd="0" presId="urn:microsoft.com/office/officeart/2005/8/layout/cycle2"/>
    <dgm:cxn modelId="{4C5C4124-0C86-4436-9F57-BB1408E906C0}" srcId="{1B5E03D2-5462-46C5-AE9B-96C08EA54EA3}" destId="{3FAA6612-2506-406E-A7B0-E1F931A009F0}" srcOrd="1" destOrd="0" parTransId="{E32D2CE0-A06B-40DF-ACCF-1D250F2B7655}" sibTransId="{72B6AE45-861E-4602-AAE9-F7478AB3D241}"/>
    <dgm:cxn modelId="{A721A455-1277-4484-B414-2024498399CB}" srcId="{1B5E03D2-5462-46C5-AE9B-96C08EA54EA3}" destId="{65A0C28B-2D27-41D1-A7CE-C37B15F9637A}" srcOrd="3" destOrd="0" parTransId="{E2A932C1-23BE-474E-BFDF-D3550F7533AF}" sibTransId="{7EC8CE42-D9D8-424E-B6C3-256973C5078E}"/>
    <dgm:cxn modelId="{70D6C358-46FB-42C3-AAB5-B8F13BA79AD7}" type="presOf" srcId="{1B5E03D2-5462-46C5-AE9B-96C08EA54EA3}" destId="{E071A7FE-834E-419E-85AC-8B97E3F70124}" srcOrd="0" destOrd="0" presId="urn:microsoft.com/office/officeart/2005/8/layout/cycle2"/>
    <dgm:cxn modelId="{BB56705A-2E6D-4017-85A8-29FE932B44BD}" type="presOf" srcId="{A3E56724-ACEB-43A3-B8AA-27712208586D}" destId="{A197A984-2BA8-4D30-A052-99E74AF665B4}" srcOrd="0" destOrd="0" presId="urn:microsoft.com/office/officeart/2005/8/layout/cycle2"/>
    <dgm:cxn modelId="{3D51FE7D-D98F-4142-9844-AFD003959273}" type="presOf" srcId="{72B6AE45-861E-4602-AAE9-F7478AB3D241}" destId="{F411E12C-15EF-4411-B087-4969C613C69B}" srcOrd="0" destOrd="0" presId="urn:microsoft.com/office/officeart/2005/8/layout/cycle2"/>
    <dgm:cxn modelId="{4FA85487-36C1-4083-B9A9-E8BB8B1CF863}" type="presOf" srcId="{7EC8CE42-D9D8-424E-B6C3-256973C5078E}" destId="{318D8B10-F47D-4989-BCB5-078755D0E017}" srcOrd="0" destOrd="0" presId="urn:microsoft.com/office/officeart/2005/8/layout/cycle2"/>
    <dgm:cxn modelId="{23CA9190-8BEA-445A-8867-2141D044DA16}" type="presOf" srcId="{9C0F00E3-070B-438F-B23F-FD6F36FCFCB5}" destId="{970890D8-9ABB-4983-987B-5FFEDB50AEF6}" srcOrd="0" destOrd="0" presId="urn:microsoft.com/office/officeart/2005/8/layout/cycle2"/>
    <dgm:cxn modelId="{6E9F7F9A-9D78-4A87-8243-88D48D8520D1}" type="presOf" srcId="{3FAA6612-2506-406E-A7B0-E1F931A009F0}" destId="{ECDDE710-F467-4650-ADCB-83DA4F2E133F}" srcOrd="0" destOrd="0" presId="urn:microsoft.com/office/officeart/2005/8/layout/cycle2"/>
    <dgm:cxn modelId="{DF75759B-1D4E-45EA-866B-D3E42FD1AFAF}" type="presOf" srcId="{7EC8CE42-D9D8-424E-B6C3-256973C5078E}" destId="{8A2B48E4-2998-42F7-9BAC-04A406CFFBB0}" srcOrd="1" destOrd="0" presId="urn:microsoft.com/office/officeart/2005/8/layout/cycle2"/>
    <dgm:cxn modelId="{90D646AB-FDB3-4A07-9A97-4D75C5A30781}" type="presOf" srcId="{65A0C28B-2D27-41D1-A7CE-C37B15F9637A}" destId="{99184872-65C2-4F9C-B490-421D1BC3489A}" srcOrd="0" destOrd="0" presId="urn:microsoft.com/office/officeart/2005/8/layout/cycle2"/>
    <dgm:cxn modelId="{B5258CBB-126D-4134-85FC-FB715EFEA126}" srcId="{1B5E03D2-5462-46C5-AE9B-96C08EA54EA3}" destId="{A3E56724-ACEB-43A3-B8AA-27712208586D}" srcOrd="0" destOrd="0" parTransId="{28F9EFF7-C654-4588-B3AD-3D1FCAE34530}" sibTransId="{9C0F00E3-070B-438F-B23F-FD6F36FCFCB5}"/>
    <dgm:cxn modelId="{A56F97BF-1858-4BAE-B4AE-28794F79FA43}" type="presOf" srcId="{7C48A289-1E4B-4EC4-90BE-52B8B09E2ABA}" destId="{6FE16C1A-1F70-4383-AF10-D96C114F23E9}" srcOrd="0" destOrd="0" presId="urn:microsoft.com/office/officeart/2005/8/layout/cycle2"/>
    <dgm:cxn modelId="{88CC8FC3-4C5A-463B-85E4-864C6B586ABE}" type="presOf" srcId="{72B6AE45-861E-4602-AAE9-F7478AB3D241}" destId="{960E796A-ADB1-4E5A-8B63-624603E24776}" srcOrd="1" destOrd="0" presId="urn:microsoft.com/office/officeart/2005/8/layout/cycle2"/>
    <dgm:cxn modelId="{F77850D0-9416-40C9-8FB4-91F9FBBE3D5B}" srcId="{1B5E03D2-5462-46C5-AE9B-96C08EA54EA3}" destId="{85285AC2-E8E5-44C4-ACE3-832AC56E5E46}" srcOrd="2" destOrd="0" parTransId="{5F400F41-6B99-4AE5-B36D-BBA5092AB486}" sibTransId="{F713601C-EB89-4DA1-8739-6E0FB146AE15}"/>
    <dgm:cxn modelId="{1AF58AD5-1C00-4DC7-AD89-9869B0062CD3}" type="presOf" srcId="{F945E99B-20B9-4A39-98BD-665A4553EC7E}" destId="{876DB313-7716-4064-87F4-4D208E9C62AB}" srcOrd="1" destOrd="0" presId="urn:microsoft.com/office/officeart/2005/8/layout/cycle2"/>
    <dgm:cxn modelId="{62712BE5-9008-42A7-AF9D-65AB69647A9F}" srcId="{1B5E03D2-5462-46C5-AE9B-96C08EA54EA3}" destId="{7C48A289-1E4B-4EC4-90BE-52B8B09E2ABA}" srcOrd="4" destOrd="0" parTransId="{63DF5643-334E-45EA-933F-B892E3633772}" sibTransId="{F945E99B-20B9-4A39-98BD-665A4553EC7E}"/>
    <dgm:cxn modelId="{158D7CFB-E83B-451C-AD61-0009313519DC}" type="presOf" srcId="{9C0F00E3-070B-438F-B23F-FD6F36FCFCB5}" destId="{5EFD1B85-B380-4011-BD6E-1DE69A2B982A}" srcOrd="1" destOrd="0" presId="urn:microsoft.com/office/officeart/2005/8/layout/cycle2"/>
    <dgm:cxn modelId="{1BB893FF-43AB-4F75-8938-5CC342369946}" type="presOf" srcId="{F945E99B-20B9-4A39-98BD-665A4553EC7E}" destId="{67C13316-2D2C-41DD-91B4-5A9FE97405FC}" srcOrd="0" destOrd="0" presId="urn:microsoft.com/office/officeart/2005/8/layout/cycle2"/>
    <dgm:cxn modelId="{A0A5D62E-B7C0-4A1F-AB91-11619F216029}" type="presParOf" srcId="{E071A7FE-834E-419E-85AC-8B97E3F70124}" destId="{A197A984-2BA8-4D30-A052-99E74AF665B4}" srcOrd="0" destOrd="0" presId="urn:microsoft.com/office/officeart/2005/8/layout/cycle2"/>
    <dgm:cxn modelId="{3823D2A6-231A-49DF-94EB-F91D31CAFAD9}" type="presParOf" srcId="{E071A7FE-834E-419E-85AC-8B97E3F70124}" destId="{970890D8-9ABB-4983-987B-5FFEDB50AEF6}" srcOrd="1" destOrd="0" presId="urn:microsoft.com/office/officeart/2005/8/layout/cycle2"/>
    <dgm:cxn modelId="{243267F4-7A01-4094-88FB-886AAF2421E6}" type="presParOf" srcId="{970890D8-9ABB-4983-987B-5FFEDB50AEF6}" destId="{5EFD1B85-B380-4011-BD6E-1DE69A2B982A}" srcOrd="0" destOrd="0" presId="urn:microsoft.com/office/officeart/2005/8/layout/cycle2"/>
    <dgm:cxn modelId="{8C70AC9D-DA2B-42EB-979D-129D99C8C583}" type="presParOf" srcId="{E071A7FE-834E-419E-85AC-8B97E3F70124}" destId="{ECDDE710-F467-4650-ADCB-83DA4F2E133F}" srcOrd="2" destOrd="0" presId="urn:microsoft.com/office/officeart/2005/8/layout/cycle2"/>
    <dgm:cxn modelId="{6C835B96-E618-4E70-A90D-6B4A8231A3C3}" type="presParOf" srcId="{E071A7FE-834E-419E-85AC-8B97E3F70124}" destId="{F411E12C-15EF-4411-B087-4969C613C69B}" srcOrd="3" destOrd="0" presId="urn:microsoft.com/office/officeart/2005/8/layout/cycle2"/>
    <dgm:cxn modelId="{CDB1DD7E-8AC6-4321-8AC5-1B5352A3FC51}" type="presParOf" srcId="{F411E12C-15EF-4411-B087-4969C613C69B}" destId="{960E796A-ADB1-4E5A-8B63-624603E24776}" srcOrd="0" destOrd="0" presId="urn:microsoft.com/office/officeart/2005/8/layout/cycle2"/>
    <dgm:cxn modelId="{BD64EC3D-92BA-40E4-AF2B-F679FC54B265}" type="presParOf" srcId="{E071A7FE-834E-419E-85AC-8B97E3F70124}" destId="{0C4C2239-8527-496A-9E76-A6946596618D}" srcOrd="4" destOrd="0" presId="urn:microsoft.com/office/officeart/2005/8/layout/cycle2"/>
    <dgm:cxn modelId="{33F1932F-69A0-4518-B9A6-BF06BE9303C7}" type="presParOf" srcId="{E071A7FE-834E-419E-85AC-8B97E3F70124}" destId="{7525636A-263F-47B6-B7E8-A0C9CEEC8BFA}" srcOrd="5" destOrd="0" presId="urn:microsoft.com/office/officeart/2005/8/layout/cycle2"/>
    <dgm:cxn modelId="{BFCC0597-CA3B-4919-A9C0-66AF3751A18F}" type="presParOf" srcId="{7525636A-263F-47B6-B7E8-A0C9CEEC8BFA}" destId="{7A0524AB-521E-499A-999C-9369EAF55649}" srcOrd="0" destOrd="0" presId="urn:microsoft.com/office/officeart/2005/8/layout/cycle2"/>
    <dgm:cxn modelId="{52F3C156-90C8-4319-87DB-4A20F4AED456}" type="presParOf" srcId="{E071A7FE-834E-419E-85AC-8B97E3F70124}" destId="{99184872-65C2-4F9C-B490-421D1BC3489A}" srcOrd="6" destOrd="0" presId="urn:microsoft.com/office/officeart/2005/8/layout/cycle2"/>
    <dgm:cxn modelId="{6195201D-6015-4523-8125-B2D9DA75939C}" type="presParOf" srcId="{E071A7FE-834E-419E-85AC-8B97E3F70124}" destId="{318D8B10-F47D-4989-BCB5-078755D0E017}" srcOrd="7" destOrd="0" presId="urn:microsoft.com/office/officeart/2005/8/layout/cycle2"/>
    <dgm:cxn modelId="{B6FCC5B9-D21F-4A49-8476-51B7987B4381}" type="presParOf" srcId="{318D8B10-F47D-4989-BCB5-078755D0E017}" destId="{8A2B48E4-2998-42F7-9BAC-04A406CFFBB0}" srcOrd="0" destOrd="0" presId="urn:microsoft.com/office/officeart/2005/8/layout/cycle2"/>
    <dgm:cxn modelId="{50BDE822-72A0-4E4D-88DE-D83CC4749EE0}" type="presParOf" srcId="{E071A7FE-834E-419E-85AC-8B97E3F70124}" destId="{6FE16C1A-1F70-4383-AF10-D96C114F23E9}" srcOrd="8" destOrd="0" presId="urn:microsoft.com/office/officeart/2005/8/layout/cycle2"/>
    <dgm:cxn modelId="{5A4527F0-963A-4114-95EC-FAFC763444A7}" type="presParOf" srcId="{E071A7FE-834E-419E-85AC-8B97E3F70124}" destId="{67C13316-2D2C-41DD-91B4-5A9FE97405FC}" srcOrd="9" destOrd="0" presId="urn:microsoft.com/office/officeart/2005/8/layout/cycle2"/>
    <dgm:cxn modelId="{88EE3711-E231-4A34-814F-DF2E446A8070}" type="presParOf" srcId="{67C13316-2D2C-41DD-91B4-5A9FE97405FC}" destId="{876DB313-7716-4064-87F4-4D208E9C62A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97A984-2BA8-4D30-A052-99E74AF665B4}">
      <dsp:nvSpPr>
        <dsp:cNvPr id="0" name=""/>
        <dsp:cNvSpPr/>
      </dsp:nvSpPr>
      <dsp:spPr>
        <a:xfrm>
          <a:off x="2929356" y="670"/>
          <a:ext cx="1570787" cy="1570787"/>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CH" sz="1800" kern="1200" dirty="0">
              <a:latin typeface="Arial" panose="020B0604020202020204" pitchFamily="34" charset="0"/>
              <a:cs typeface="Arial" panose="020B0604020202020204" pitchFamily="34" charset="0"/>
            </a:rPr>
            <a:t>Proximité</a:t>
          </a:r>
        </a:p>
      </dsp:txBody>
      <dsp:txXfrm>
        <a:off x="3159392" y="230706"/>
        <a:ext cx="1110715" cy="1110715"/>
      </dsp:txXfrm>
    </dsp:sp>
    <dsp:sp modelId="{970890D8-9ABB-4983-987B-5FFEDB50AEF6}">
      <dsp:nvSpPr>
        <dsp:cNvPr id="0" name=""/>
        <dsp:cNvSpPr/>
      </dsp:nvSpPr>
      <dsp:spPr>
        <a:xfrm rot="2160000">
          <a:off x="4450440" y="1207105"/>
          <a:ext cx="417321" cy="530140"/>
        </a:xfrm>
        <a:prstGeom prst="rightArrow">
          <a:avLst>
            <a:gd name="adj1" fmla="val 60000"/>
            <a:gd name="adj2" fmla="val 5000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CH" sz="1500" kern="1200"/>
        </a:p>
      </dsp:txBody>
      <dsp:txXfrm>
        <a:off x="4462395" y="1276339"/>
        <a:ext cx="292125" cy="318084"/>
      </dsp:txXfrm>
    </dsp:sp>
    <dsp:sp modelId="{ECDDE710-F467-4650-ADCB-83DA4F2E133F}">
      <dsp:nvSpPr>
        <dsp:cNvPr id="0" name=""/>
        <dsp:cNvSpPr/>
      </dsp:nvSpPr>
      <dsp:spPr>
        <a:xfrm>
          <a:off x="4837168" y="1386777"/>
          <a:ext cx="1570787" cy="1570787"/>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CH" sz="1800" kern="1200" dirty="0">
              <a:latin typeface="Arial" panose="020B0604020202020204" pitchFamily="34" charset="0"/>
              <a:cs typeface="Arial" panose="020B0604020202020204" pitchFamily="34" charset="0"/>
            </a:rPr>
            <a:t>Visibilité</a:t>
          </a:r>
        </a:p>
      </dsp:txBody>
      <dsp:txXfrm>
        <a:off x="5067204" y="1616813"/>
        <a:ext cx="1110715" cy="1110715"/>
      </dsp:txXfrm>
    </dsp:sp>
    <dsp:sp modelId="{F411E12C-15EF-4411-B087-4969C613C69B}">
      <dsp:nvSpPr>
        <dsp:cNvPr id="0" name=""/>
        <dsp:cNvSpPr/>
      </dsp:nvSpPr>
      <dsp:spPr>
        <a:xfrm rot="6480000">
          <a:off x="5053192" y="3017252"/>
          <a:ext cx="417321" cy="530140"/>
        </a:xfrm>
        <a:prstGeom prst="rightArrow">
          <a:avLst>
            <a:gd name="adj1" fmla="val 60000"/>
            <a:gd name="adj2" fmla="val 5000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CH" sz="1500" kern="1200"/>
        </a:p>
      </dsp:txBody>
      <dsp:txXfrm rot="10800000">
        <a:off x="5135134" y="3063746"/>
        <a:ext cx="292125" cy="318084"/>
      </dsp:txXfrm>
    </dsp:sp>
    <dsp:sp modelId="{0C4C2239-8527-496A-9E76-A6946596618D}">
      <dsp:nvSpPr>
        <dsp:cNvPr id="0" name=""/>
        <dsp:cNvSpPr/>
      </dsp:nvSpPr>
      <dsp:spPr>
        <a:xfrm>
          <a:off x="4108449" y="3629546"/>
          <a:ext cx="1570787" cy="1570787"/>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CH" sz="1800" kern="1200" dirty="0">
              <a:latin typeface="Arial" panose="020B0604020202020204" pitchFamily="34" charset="0"/>
              <a:cs typeface="Arial" panose="020B0604020202020204" pitchFamily="34" charset="0"/>
            </a:rPr>
            <a:t>Matérialité</a:t>
          </a:r>
        </a:p>
      </dsp:txBody>
      <dsp:txXfrm>
        <a:off x="4338485" y="3859582"/>
        <a:ext cx="1110715" cy="1110715"/>
      </dsp:txXfrm>
    </dsp:sp>
    <dsp:sp modelId="{7525636A-263F-47B6-B7E8-A0C9CEEC8BFA}">
      <dsp:nvSpPr>
        <dsp:cNvPr id="0" name=""/>
        <dsp:cNvSpPr/>
      </dsp:nvSpPr>
      <dsp:spPr>
        <a:xfrm rot="10800000">
          <a:off x="3517900" y="4149869"/>
          <a:ext cx="417321" cy="530140"/>
        </a:xfrm>
        <a:prstGeom prst="rightArrow">
          <a:avLst>
            <a:gd name="adj1" fmla="val 60000"/>
            <a:gd name="adj2" fmla="val 5000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CH" sz="1500" kern="1200"/>
        </a:p>
      </dsp:txBody>
      <dsp:txXfrm rot="10800000">
        <a:off x="3643096" y="4255897"/>
        <a:ext cx="292125" cy="318084"/>
      </dsp:txXfrm>
    </dsp:sp>
    <dsp:sp modelId="{99184872-65C2-4F9C-B490-421D1BC3489A}">
      <dsp:nvSpPr>
        <dsp:cNvPr id="0" name=""/>
        <dsp:cNvSpPr/>
      </dsp:nvSpPr>
      <dsp:spPr>
        <a:xfrm>
          <a:off x="1750263" y="3629546"/>
          <a:ext cx="1570787" cy="1570787"/>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CH" sz="1800" kern="1200" dirty="0">
              <a:latin typeface="Arial" panose="020B0604020202020204" pitchFamily="34" charset="0"/>
              <a:cs typeface="Arial" panose="020B0604020202020204" pitchFamily="34" charset="0"/>
            </a:rPr>
            <a:t>Globalité</a:t>
          </a:r>
          <a:r>
            <a:rPr lang="fr-CH" sz="2000" kern="1200" dirty="0"/>
            <a:t> </a:t>
          </a:r>
        </a:p>
      </dsp:txBody>
      <dsp:txXfrm>
        <a:off x="1980299" y="3859582"/>
        <a:ext cx="1110715" cy="1110715"/>
      </dsp:txXfrm>
    </dsp:sp>
    <dsp:sp modelId="{318D8B10-F47D-4989-BCB5-078755D0E017}">
      <dsp:nvSpPr>
        <dsp:cNvPr id="0" name=""/>
        <dsp:cNvSpPr/>
      </dsp:nvSpPr>
      <dsp:spPr>
        <a:xfrm rot="15120000">
          <a:off x="1966286" y="3039718"/>
          <a:ext cx="417321" cy="530140"/>
        </a:xfrm>
        <a:prstGeom prst="rightArrow">
          <a:avLst>
            <a:gd name="adj1" fmla="val 60000"/>
            <a:gd name="adj2" fmla="val 5000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CH" sz="1500" kern="1200"/>
        </a:p>
      </dsp:txBody>
      <dsp:txXfrm rot="10800000">
        <a:off x="2048228" y="3205280"/>
        <a:ext cx="292125" cy="318084"/>
      </dsp:txXfrm>
    </dsp:sp>
    <dsp:sp modelId="{6FE16C1A-1F70-4383-AF10-D96C114F23E9}">
      <dsp:nvSpPr>
        <dsp:cNvPr id="0" name=""/>
        <dsp:cNvSpPr/>
      </dsp:nvSpPr>
      <dsp:spPr>
        <a:xfrm>
          <a:off x="1021543" y="1386777"/>
          <a:ext cx="1570787" cy="1570787"/>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CH" sz="1800" kern="1200" dirty="0">
              <a:latin typeface="Arial" panose="020B0604020202020204" pitchFamily="34" charset="0"/>
              <a:cs typeface="Arial" panose="020B0604020202020204" pitchFamily="34" charset="0"/>
            </a:rPr>
            <a:t>Continuité</a:t>
          </a:r>
        </a:p>
      </dsp:txBody>
      <dsp:txXfrm>
        <a:off x="1251579" y="1616813"/>
        <a:ext cx="1110715" cy="1110715"/>
      </dsp:txXfrm>
    </dsp:sp>
    <dsp:sp modelId="{67C13316-2D2C-41DD-91B4-5A9FE97405FC}">
      <dsp:nvSpPr>
        <dsp:cNvPr id="0" name=""/>
        <dsp:cNvSpPr/>
      </dsp:nvSpPr>
      <dsp:spPr>
        <a:xfrm rot="19440000">
          <a:off x="2542627" y="1220990"/>
          <a:ext cx="417321" cy="530140"/>
        </a:xfrm>
        <a:prstGeom prst="rightArrow">
          <a:avLst>
            <a:gd name="adj1" fmla="val 60000"/>
            <a:gd name="adj2" fmla="val 50000"/>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fr-CH" sz="1500" kern="1200"/>
        </a:p>
      </dsp:txBody>
      <dsp:txXfrm>
        <a:off x="2554582" y="1363812"/>
        <a:ext cx="292125" cy="31808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u pied de page 3"/>
          <p:cNvSpPr>
            <a:spLocks noGrp="1"/>
          </p:cNvSpPr>
          <p:nvPr>
            <p:ph type="ftr" sz="quarter" idx="2"/>
          </p:nvPr>
        </p:nvSpPr>
        <p:spPr>
          <a:xfrm>
            <a:off x="1" y="9428585"/>
            <a:ext cx="2889938" cy="496331"/>
          </a:xfrm>
          <a:prstGeom prst="rect">
            <a:avLst/>
          </a:prstGeom>
        </p:spPr>
        <p:txBody>
          <a:bodyPr vert="horz" lIns="91029" tIns="45515" rIns="91029" bIns="45515" rtlCol="0" anchor="b"/>
          <a:lstStyle>
            <a:lvl1pPr algn="l">
              <a:defRPr sz="1100"/>
            </a:lvl1pPr>
          </a:lstStyle>
          <a:p>
            <a:endParaRPr lang="fr-FR"/>
          </a:p>
        </p:txBody>
      </p:sp>
    </p:spTree>
    <p:extLst>
      <p:ext uri="{BB962C8B-B14F-4D97-AF65-F5344CB8AC3E}">
        <p14:creationId xmlns:p14="http://schemas.microsoft.com/office/powerpoint/2010/main" val="1776347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3"/>
            <a:ext cx="2889938" cy="496331"/>
          </a:xfrm>
          <a:prstGeom prst="rect">
            <a:avLst/>
          </a:prstGeom>
        </p:spPr>
        <p:txBody>
          <a:bodyPr vert="horz" lIns="91029" tIns="45515" rIns="91029" bIns="45515" rtlCol="0"/>
          <a:lstStyle>
            <a:lvl1pPr algn="l">
              <a:defRPr sz="1100"/>
            </a:lvl1pPr>
          </a:lstStyle>
          <a:p>
            <a:endParaRPr lang="fr-FR"/>
          </a:p>
        </p:txBody>
      </p:sp>
      <p:sp>
        <p:nvSpPr>
          <p:cNvPr id="3" name="Espace réservé de la date 2"/>
          <p:cNvSpPr>
            <a:spLocks noGrp="1"/>
          </p:cNvSpPr>
          <p:nvPr>
            <p:ph type="dt" idx="1"/>
          </p:nvPr>
        </p:nvSpPr>
        <p:spPr>
          <a:xfrm>
            <a:off x="3777608" y="3"/>
            <a:ext cx="2889938" cy="496331"/>
          </a:xfrm>
          <a:prstGeom prst="rect">
            <a:avLst/>
          </a:prstGeom>
        </p:spPr>
        <p:txBody>
          <a:bodyPr vert="horz" lIns="91029" tIns="45515" rIns="91029" bIns="45515" rtlCol="0"/>
          <a:lstStyle>
            <a:lvl1pPr algn="r">
              <a:defRPr sz="1100"/>
            </a:lvl1pPr>
          </a:lstStyle>
          <a:p>
            <a:fld id="{C546A90D-725F-42C1-91C4-F1820DF0F389}" type="datetimeFigureOut">
              <a:rPr lang="fr-FR" smtClean="0"/>
              <a:pPr/>
              <a:t>16/04/2025</a:t>
            </a:fld>
            <a:endParaRPr lang="fr-FR"/>
          </a:p>
        </p:txBody>
      </p:sp>
      <p:sp>
        <p:nvSpPr>
          <p:cNvPr id="4" name="Espace réservé de l'image des diapositives 3"/>
          <p:cNvSpPr>
            <a:spLocks noGrp="1" noRot="1" noChangeAspect="1"/>
          </p:cNvSpPr>
          <p:nvPr>
            <p:ph type="sldImg" idx="2"/>
          </p:nvPr>
        </p:nvSpPr>
        <p:spPr>
          <a:xfrm>
            <a:off x="23813" y="742950"/>
            <a:ext cx="6621462" cy="3725863"/>
          </a:xfrm>
          <a:prstGeom prst="rect">
            <a:avLst/>
          </a:prstGeom>
          <a:noFill/>
          <a:ln w="12700">
            <a:solidFill>
              <a:prstClr val="black"/>
            </a:solidFill>
          </a:ln>
        </p:spPr>
        <p:txBody>
          <a:bodyPr vert="horz" lIns="91029" tIns="45515" rIns="91029" bIns="45515" rtlCol="0" anchor="ctr"/>
          <a:lstStyle/>
          <a:p>
            <a:endParaRPr lang="fr-FR"/>
          </a:p>
        </p:txBody>
      </p:sp>
      <p:sp>
        <p:nvSpPr>
          <p:cNvPr id="5" name="Espace réservé des commentaires 4"/>
          <p:cNvSpPr>
            <a:spLocks noGrp="1"/>
          </p:cNvSpPr>
          <p:nvPr>
            <p:ph type="body" sz="quarter" idx="3"/>
          </p:nvPr>
        </p:nvSpPr>
        <p:spPr>
          <a:xfrm>
            <a:off x="666910" y="4715155"/>
            <a:ext cx="5335270" cy="4466986"/>
          </a:xfrm>
          <a:prstGeom prst="rect">
            <a:avLst/>
          </a:prstGeom>
        </p:spPr>
        <p:txBody>
          <a:bodyPr vert="horz" lIns="91029" tIns="45515" rIns="91029" bIns="45515"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6"/>
          <p:cNvSpPr>
            <a:spLocks noGrp="1"/>
          </p:cNvSpPr>
          <p:nvPr>
            <p:ph type="sldNum" sz="quarter" idx="5"/>
          </p:nvPr>
        </p:nvSpPr>
        <p:spPr>
          <a:xfrm>
            <a:off x="3777608" y="9428585"/>
            <a:ext cx="2889938" cy="496331"/>
          </a:xfrm>
          <a:prstGeom prst="rect">
            <a:avLst/>
          </a:prstGeom>
        </p:spPr>
        <p:txBody>
          <a:bodyPr vert="horz" lIns="91029" tIns="45515" rIns="91029" bIns="45515" rtlCol="0" anchor="b"/>
          <a:lstStyle>
            <a:lvl1pPr algn="r">
              <a:defRPr sz="1100"/>
            </a:lvl1pPr>
          </a:lstStyle>
          <a:p>
            <a:fld id="{D28E85C6-E203-4A07-9E55-EEF00E6E687D}" type="slidenum">
              <a:rPr lang="fr-FR" smtClean="0"/>
              <a:pPr/>
              <a:t>‹N°›</a:t>
            </a:fld>
            <a:endParaRPr lang="fr-FR"/>
          </a:p>
        </p:txBody>
      </p:sp>
    </p:spTree>
    <p:extLst>
      <p:ext uri="{BB962C8B-B14F-4D97-AF65-F5344CB8AC3E}">
        <p14:creationId xmlns:p14="http://schemas.microsoft.com/office/powerpoint/2010/main" val="2843527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VjLLTQtQPAU&amp;list=PLlaTJzFnLi-PsLv2lZzsolZrCMlH6SkEQ"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cnsa.fr/"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www.maboussoleaidants.fr/" TargetMode="External"/><Relationship Id="rId5" Type="http://schemas.openxmlformats.org/officeDocument/2006/relationships/hyperlink" Target="https://www.pour-les-personnes-agees.gouv.fr/" TargetMode="External"/><Relationship Id="rId4" Type="http://schemas.openxmlformats.org/officeDocument/2006/relationships/hyperlink" Target="https://www.monparcourshandicap.gouv.f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Bonjour à toutes,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Bonjour à tous,</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Bienvenue pour ce premier</a:t>
            </a:r>
            <a:r>
              <a:rPr lang="fr-FR" sz="1200" b="1" kern="0" dirty="0">
                <a:effectLst/>
                <a:latin typeface="Calibri" panose="020F0502020204030204" pitchFamily="34" charset="0"/>
                <a:ea typeface="Calibri" panose="020F0502020204030204" pitchFamily="34" charset="0"/>
                <a:cs typeface="Times New Roman" panose="02020603050405020304" pitchFamily="18" charset="0"/>
              </a:rPr>
              <a:t> Rendez-vous de la recherche sur l’autonomie sur 2025 !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b="1"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Je suis </a:t>
            </a:r>
            <a:r>
              <a:rPr lang="fr-FR" sz="1200" b="1" kern="0" dirty="0">
                <a:effectLst/>
                <a:latin typeface="Calibri" panose="020F0502020204030204" pitchFamily="34" charset="0"/>
                <a:ea typeface="Calibri" panose="020F0502020204030204" pitchFamily="34" charset="0"/>
                <a:cs typeface="Times New Roman" panose="02020603050405020304" pitchFamily="18" charset="0"/>
              </a:rPr>
              <a:t>Pearl Morey</a:t>
            </a:r>
            <a:r>
              <a:rPr lang="fr-FR" sz="1200" kern="0" dirty="0">
                <a:effectLst/>
                <a:latin typeface="Calibri" panose="020F0502020204030204" pitchFamily="34" charset="0"/>
                <a:ea typeface="Calibri" panose="020F0502020204030204" pitchFamily="34" charset="0"/>
                <a:cs typeface="Times New Roman" panose="02020603050405020304" pitchFamily="18" charset="0"/>
              </a:rPr>
              <a:t>, cheffe de projet « Recherche » à la CNSA.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Et nous sommes ensemble aujourd’hui </a:t>
            </a:r>
            <a:r>
              <a:rPr lang="fr-FR" sz="1200" b="1" kern="0" dirty="0">
                <a:effectLst/>
                <a:latin typeface="Calibri" panose="020F0502020204030204" pitchFamily="34" charset="0"/>
                <a:ea typeface="Calibri" panose="020F0502020204030204" pitchFamily="34" charset="0"/>
                <a:cs typeface="Times New Roman" panose="02020603050405020304" pitchFamily="18" charset="0"/>
              </a:rPr>
              <a:t>pour 1 heure.</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DDB0A-C757-A34B-88B2-66AFE48D3DE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5932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05000"/>
              </a:lnSpc>
              <a:spcAft>
                <a:spcPts val="800"/>
              </a:spcAft>
            </a:pPr>
            <a:r>
              <a:rPr lang="fr-FR" sz="1400" kern="0" dirty="0">
                <a:effectLst/>
                <a:latin typeface="Calibri" panose="020F0502020204030204" pitchFamily="34" charset="0"/>
                <a:ea typeface="Calibri" panose="020F0502020204030204" pitchFamily="34" charset="0"/>
                <a:cs typeface="Times New Roman" panose="02020603050405020304" pitchFamily="18" charset="0"/>
              </a:rPr>
              <a:t>Avant de présenter le webinaire du jour et de laisser la parole à nos invités…</a:t>
            </a:r>
            <a:endParaRPr lang="fr-FR" sz="11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400" kern="0" dirty="0">
                <a:effectLst/>
                <a:latin typeface="Calibri" panose="020F0502020204030204" pitchFamily="34" charset="0"/>
                <a:ea typeface="Calibri" panose="020F0502020204030204" pitchFamily="34" charset="0"/>
                <a:cs typeface="Times New Roman" panose="02020603050405020304" pitchFamily="18" charset="0"/>
              </a:rPr>
              <a:t>… je prends quelques minutes pour vous </a:t>
            </a:r>
            <a:r>
              <a:rPr lang="fr-FR" sz="1400" b="1" kern="0" dirty="0">
                <a:effectLst/>
                <a:latin typeface="Calibri" panose="020F0502020204030204" pitchFamily="34" charset="0"/>
                <a:ea typeface="Calibri" panose="020F0502020204030204" pitchFamily="34" charset="0"/>
                <a:cs typeface="Times New Roman" panose="02020603050405020304" pitchFamily="18" charset="0"/>
              </a:rPr>
              <a:t>présenter le programme</a:t>
            </a:r>
            <a:r>
              <a:rPr lang="fr-FR" sz="1400" kern="0" dirty="0">
                <a:effectLst/>
                <a:latin typeface="Calibri" panose="020F0502020204030204" pitchFamily="34" charset="0"/>
                <a:ea typeface="Calibri" panose="020F0502020204030204" pitchFamily="34" charset="0"/>
                <a:cs typeface="Times New Roman" panose="02020603050405020304" pitchFamily="18" charset="0"/>
              </a:rPr>
              <a:t> 2025 de valorisation des recherches soutenues par la CNSA.</a:t>
            </a:r>
          </a:p>
          <a:p>
            <a:pPr algn="just">
              <a:lnSpc>
                <a:spcPct val="105000"/>
              </a:lnSpc>
              <a:spcAft>
                <a:spcPts val="800"/>
              </a:spcAft>
            </a:pPr>
            <a:endParaRPr lang="fr-FR" sz="11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Bef>
                <a:spcPts val="1200"/>
              </a:spcBef>
              <a:spcAft>
                <a:spcPts val="800"/>
              </a:spcAft>
            </a:pPr>
            <a:r>
              <a:rPr lang="fr-FR" sz="1400" b="1" kern="0" dirty="0">
                <a:effectLst/>
                <a:latin typeface="Calibri" panose="020F0502020204030204" pitchFamily="34" charset="0"/>
                <a:ea typeface="Calibri" panose="020F0502020204030204" pitchFamily="34" charset="0"/>
                <a:cs typeface="Times New Roman" panose="02020603050405020304" pitchFamily="18" charset="0"/>
              </a:rPr>
              <a:t>Deux séances</a:t>
            </a:r>
            <a:r>
              <a:rPr lang="fr-FR" sz="1400" kern="0" dirty="0">
                <a:effectLst/>
                <a:latin typeface="Calibri" panose="020F0502020204030204" pitchFamily="34" charset="0"/>
                <a:ea typeface="Calibri" panose="020F0502020204030204" pitchFamily="34" charset="0"/>
                <a:cs typeface="Times New Roman" panose="02020603050405020304" pitchFamily="18" charset="0"/>
              </a:rPr>
              <a:t> sont à venir : </a:t>
            </a:r>
          </a:p>
          <a:p>
            <a:pPr algn="just">
              <a:lnSpc>
                <a:spcPct val="107000"/>
              </a:lnSpc>
              <a:spcBef>
                <a:spcPts val="1200"/>
              </a:spcBef>
              <a:spcAft>
                <a:spcPts val="800"/>
              </a:spcAft>
            </a:pPr>
            <a:endParaRPr lang="fr-FR"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sz="14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 </a:t>
            </a:r>
            <a:r>
              <a:rPr lang="fr-FR" sz="14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jeudi 17 avril</a:t>
            </a:r>
            <a:r>
              <a:rPr lang="fr-FR" sz="14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nous rendrons compte d’une recherche conjointement soutenue par l’EN3S et la CNSA et par </a:t>
            </a:r>
            <a:r>
              <a:rPr lang="fr-FR" sz="14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Héléna </a:t>
            </a:r>
            <a:r>
              <a:rPr lang="fr-FR" sz="14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Révil</a:t>
            </a:r>
            <a:r>
              <a:rPr lang="fr-FR" sz="14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14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et </a:t>
            </a:r>
            <a:r>
              <a:rPr lang="fr-FR" sz="14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Catherine </a:t>
            </a:r>
            <a:r>
              <a:rPr lang="fr-FR" sz="14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Gucher</a:t>
            </a:r>
            <a:r>
              <a:rPr lang="fr-FR" sz="14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14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chercheuses respectivement en sciences politiques et en sociologie à l’Université Grenoble Alpe. La recherche porte sur le </a:t>
            </a:r>
            <a:r>
              <a:rPr lang="fr-FR" sz="14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non-recours aux droits et services </a:t>
            </a:r>
            <a:r>
              <a:rPr lang="fr-FR" sz="14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chez les personnes âgées en perte d’autonomie. </a:t>
            </a:r>
          </a:p>
          <a:p>
            <a:pPr marL="0" lvl="0" indent="0">
              <a:lnSpc>
                <a:spcPct val="107000"/>
              </a:lnSpc>
              <a:spcAft>
                <a:spcPts val="800"/>
              </a:spcAft>
              <a:buSzPts val="1000"/>
              <a:buFont typeface="Symbol" panose="05050102010706020507" pitchFamily="18" charset="2"/>
              <a:buNone/>
              <a:tabLst>
                <a:tab pos="457200" algn="l"/>
              </a:tabLst>
            </a:pPr>
            <a:endParaRPr lang="fr-FR" sz="14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sz="1400"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Le </a:t>
            </a:r>
            <a:r>
              <a:rPr lang="fr-FR" sz="1400" b="1"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mardi 17 juin</a:t>
            </a:r>
            <a:r>
              <a:rPr lang="fr-FR" sz="1400"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 </a:t>
            </a:r>
            <a:r>
              <a:rPr lang="fr-FR" sz="1400" b="1"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Pauline Culioli </a:t>
            </a:r>
            <a:r>
              <a:rPr lang="fr-FR" sz="1400"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et </a:t>
            </a:r>
            <a:r>
              <a:rPr lang="fr-FR" sz="1400" b="1"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Delphine Roy</a:t>
            </a:r>
            <a:r>
              <a:rPr lang="fr-FR" sz="1400"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 économistes à l’Institut des politiques publiques (IPP) viendront nous présenter une intervention intitulée provisoirement </a:t>
            </a:r>
            <a:r>
              <a:rPr lang="fr-FR" sz="1400" b="1"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a:t>
            </a:r>
            <a:r>
              <a:rPr lang="fr-FR" sz="1400"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 </a:t>
            </a:r>
            <a:r>
              <a:rPr lang="fr-FR" sz="1400" b="1"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Ehpad public, Ehpad privés : dynamique de l’implantation géographique, de l’organisation et des résidents accueillis ». </a:t>
            </a:r>
          </a:p>
          <a:p>
            <a:pPr marL="342900" lvl="0" indent="-342900">
              <a:lnSpc>
                <a:spcPct val="107000"/>
              </a:lnSpc>
              <a:spcAft>
                <a:spcPts val="800"/>
              </a:spcAft>
              <a:buSzPts val="1000"/>
              <a:buFont typeface="Symbol" panose="05050102010706020507" pitchFamily="18" charset="2"/>
              <a:buChar char=""/>
              <a:tabLst>
                <a:tab pos="457200" algn="l"/>
              </a:tabLst>
            </a:pPr>
            <a:endParaRPr lang="fr-FR" sz="1400" b="1"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endParaRPr>
          </a:p>
          <a:p>
            <a:pPr marL="0" lvl="0" indent="0">
              <a:lnSpc>
                <a:spcPct val="107000"/>
              </a:lnSpc>
              <a:spcAft>
                <a:spcPts val="800"/>
              </a:spcAft>
              <a:buSzPts val="1000"/>
              <a:buFont typeface="Symbol" panose="05050102010706020507" pitchFamily="18" charset="2"/>
              <a:buNone/>
              <a:tabLst>
                <a:tab pos="457200" algn="l"/>
              </a:tabLst>
            </a:pPr>
            <a:r>
              <a:rPr lang="fr-FR" sz="1400" b="0"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Vous pouvez également noter dans vos agendas que le </a:t>
            </a:r>
            <a:r>
              <a:rPr lang="fr-FR" sz="1400" b="1"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jeudi 2 octobre</a:t>
            </a:r>
            <a:r>
              <a:rPr lang="fr-FR" sz="1400" b="0"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 aura lieu les 8</a:t>
            </a:r>
            <a:r>
              <a:rPr lang="fr-FR" sz="1400" b="0" kern="0" baseline="300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e</a:t>
            </a:r>
            <a:r>
              <a:rPr lang="fr-FR" sz="1400" b="0" kern="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 Rencontres recherche et innovation de la CNSA. C’est un format de valorisation des recherches et actions innovantes soutenues par la Caisse mais pas uniquement. Cette année il s’agira de s’intéresser à ce que l’on appelle « La transformation de l’offre ».</a:t>
            </a:r>
          </a:p>
          <a:p>
            <a:pPr marL="457200">
              <a:lnSpc>
                <a:spcPct val="107000"/>
              </a:lnSpc>
              <a:spcAft>
                <a:spcPts val="800"/>
              </a:spcAft>
            </a:pPr>
            <a:r>
              <a:rPr lang="fr-FR" sz="1400" b="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1200" kern="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a:t>
            </a:r>
            <a:endParaRPr lang="fr-FR" sz="11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400" kern="0" dirty="0">
                <a:effectLst/>
                <a:latin typeface="Calibri" panose="020F0502020204030204" pitchFamily="34" charset="0"/>
                <a:ea typeface="Calibri" panose="020F0502020204030204" pitchFamily="34" charset="0"/>
                <a:cs typeface="Times New Roman" panose="02020603050405020304" pitchFamily="18" charset="0"/>
              </a:rPr>
              <a:t>Les </a:t>
            </a:r>
            <a:r>
              <a:rPr lang="fr-FR" sz="1400" b="1" kern="0" dirty="0">
                <a:effectLst/>
                <a:latin typeface="Calibri" panose="020F0502020204030204" pitchFamily="34" charset="0"/>
                <a:ea typeface="Calibri" panose="020F0502020204030204" pitchFamily="34" charset="0"/>
                <a:cs typeface="Times New Roman" panose="02020603050405020304" pitchFamily="18" charset="0"/>
              </a:rPr>
              <a:t>rediffusions</a:t>
            </a:r>
            <a:r>
              <a:rPr lang="fr-FR" sz="1400" kern="0" dirty="0">
                <a:effectLst/>
                <a:latin typeface="Calibri" panose="020F0502020204030204" pitchFamily="34" charset="0"/>
                <a:ea typeface="Calibri" panose="020F0502020204030204" pitchFamily="34" charset="0"/>
                <a:cs typeface="Times New Roman" panose="02020603050405020304" pitchFamily="18" charset="0"/>
              </a:rPr>
              <a:t> des éditions précédentes sont à retrouver sur la chaine </a:t>
            </a:r>
            <a:r>
              <a:rPr lang="fr-FR" sz="1400" b="1" kern="0" dirty="0" err="1">
                <a:effectLst/>
                <a:latin typeface="Calibri" panose="020F0502020204030204" pitchFamily="34" charset="0"/>
                <a:ea typeface="Calibri" panose="020F0502020204030204" pitchFamily="34" charset="0"/>
                <a:cs typeface="Times New Roman" panose="02020603050405020304" pitchFamily="18" charset="0"/>
              </a:rPr>
              <a:t>Youtube</a:t>
            </a:r>
            <a:r>
              <a:rPr lang="fr-FR" sz="1400" kern="0" dirty="0">
                <a:effectLst/>
                <a:latin typeface="Calibri" panose="020F0502020204030204" pitchFamily="34" charset="0"/>
                <a:ea typeface="Calibri" panose="020F0502020204030204" pitchFamily="34" charset="0"/>
                <a:cs typeface="Times New Roman" panose="02020603050405020304" pitchFamily="18" charset="0"/>
              </a:rPr>
              <a:t> de la CNSA, du </a:t>
            </a:r>
            <a:r>
              <a:rPr lang="fr-FR" sz="1400" b="1" kern="0" dirty="0">
                <a:effectLst/>
                <a:latin typeface="Calibri" panose="020F0502020204030204" pitchFamily="34" charset="0"/>
                <a:ea typeface="Calibri" panose="020F0502020204030204" pitchFamily="34" charset="0"/>
                <a:cs typeface="Times New Roman" panose="02020603050405020304" pitchFamily="18" charset="0"/>
              </a:rPr>
              <a:t>Service public de l’autonomie.</a:t>
            </a:r>
            <a:endParaRPr lang="fr-FR" sz="11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4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kern="100" dirty="0">
              <a:effectLst/>
              <a:latin typeface="Aptos" panose="020B0004020202020204" pitchFamily="34" charset="0"/>
              <a:ea typeface="Aptos" panose="020B0004020202020204" pitchFamily="34" charset="0"/>
              <a:cs typeface="Times New Roman" panose="02020603050405020304" pitchFamily="18" charset="0"/>
            </a:endParaRPr>
          </a:p>
          <a:p>
            <a:pPr marL="1600200" lvl="3" indent="-228600" algn="just">
              <a:lnSpc>
                <a:spcPct val="105000"/>
              </a:lnSpc>
              <a:spcAft>
                <a:spcPts val="800"/>
              </a:spcAft>
              <a:buFont typeface="Symbol" panose="05050102010706020507" pitchFamily="18" charset="2"/>
              <a:buChar char=""/>
            </a:pPr>
            <a:r>
              <a:rPr lang="fr-FR" sz="1200" u="sng" kern="0" dirty="0">
                <a:solidFill>
                  <a:srgbClr val="467886"/>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Vous trouverez ici la playlist YouTube des rendez-vous de la recherche sur l’autonomie :</a:t>
            </a:r>
            <a:r>
              <a:rPr lang="fr-FR" sz="1200" kern="0" dirty="0">
                <a:effectLst/>
                <a:latin typeface="Calibri" panose="020F0502020204030204" pitchFamily="34" charset="0"/>
                <a:ea typeface="Calibri" panose="020F0502020204030204" pitchFamily="34" charset="0"/>
                <a:cs typeface="Times New Roman" panose="02020603050405020304" pitchFamily="18" charset="0"/>
              </a:rPr>
              <a:t> </a:t>
            </a:r>
            <a:r>
              <a:rPr lang="fr-FR" sz="1200" u="sng" kern="0" dirty="0">
                <a:solidFill>
                  <a:srgbClr val="467886"/>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hlinkClick r:id="rId3"/>
              </a:rPr>
              <a:t>https://www.youtube.com/watch?v=VjLLTQtQPAU&amp;list=PLlaTJzFnLi-PsLv2lZzsolZrCMlH6SkEQ</a:t>
            </a:r>
            <a:r>
              <a:rPr lang="fr-FR" sz="1200" kern="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 </a:t>
            </a:r>
            <a:endParaRPr lang="fr-FR" sz="11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6000"/>
              </a:lnSpc>
              <a:spcAft>
                <a:spcPts val="800"/>
              </a:spcAft>
            </a:pPr>
            <a:br>
              <a:rPr lang="fr-FR" sz="1400" kern="0" dirty="0">
                <a:effectLst/>
                <a:latin typeface="Calibri" panose="020F0502020204030204" pitchFamily="34" charset="0"/>
                <a:ea typeface="Calibri" panose="020F0502020204030204" pitchFamily="34" charset="0"/>
                <a:cs typeface="Times New Roman" panose="02020603050405020304" pitchFamily="18" charset="0"/>
              </a:rPr>
            </a:br>
            <a:r>
              <a:rPr lang="fr-FR" sz="14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DDB0A-C757-A34B-88B2-66AFE48D3DE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8134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05000"/>
              </a:lnSpc>
              <a:spcAft>
                <a:spcPts val="800"/>
              </a:spcAft>
            </a:pPr>
            <a:r>
              <a:rPr lang="fr-FR" sz="1800" kern="0" dirty="0">
                <a:effectLst/>
                <a:latin typeface="Calibri" panose="020F0502020204030204" pitchFamily="34" charset="0"/>
                <a:ea typeface="Calibri" panose="020F0502020204030204" pitchFamily="34" charset="0"/>
                <a:cs typeface="Times New Roman" panose="02020603050405020304" pitchFamily="18" charset="0"/>
              </a:rPr>
              <a:t>Aujourd’hui, nous avons le grand plaisir d’accueillir :</a:t>
            </a:r>
          </a:p>
          <a:p>
            <a:pPr algn="just">
              <a:lnSpc>
                <a:spcPct val="105000"/>
              </a:lnSpc>
              <a:spcAft>
                <a:spcPts val="800"/>
              </a:spcAft>
            </a:pPr>
            <a:endParaRPr lang="fr-FR" sz="1800" kern="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5000"/>
              </a:lnSpc>
              <a:spcAft>
                <a:spcPts val="800"/>
              </a:spcAft>
              <a:buFontTx/>
              <a:buChar char="-"/>
            </a:pPr>
            <a:r>
              <a:rPr lang="fr-FR" sz="1800" b="1" kern="0" dirty="0">
                <a:effectLst/>
                <a:latin typeface="Calibri" panose="020F0502020204030204" pitchFamily="34" charset="0"/>
                <a:ea typeface="Aptos" panose="020B0004020202020204" pitchFamily="34" charset="0"/>
                <a:cs typeface="Times New Roman" panose="02020603050405020304" pitchFamily="18" charset="0"/>
              </a:rPr>
              <a:t>Hafsa Nafia </a:t>
            </a:r>
            <a:r>
              <a:rPr lang="fr-FR" sz="1800" kern="0" dirty="0">
                <a:effectLst/>
                <a:latin typeface="Calibri" panose="020F0502020204030204" pitchFamily="34" charset="0"/>
                <a:ea typeface="Aptos" panose="020B0004020202020204" pitchFamily="34" charset="0"/>
                <a:cs typeface="Times New Roman" panose="02020603050405020304" pitchFamily="18" charset="0"/>
              </a:rPr>
              <a:t>et </a:t>
            </a:r>
            <a:r>
              <a:rPr lang="fr-FR" sz="1800" b="1" kern="0" dirty="0">
                <a:effectLst/>
                <a:latin typeface="Calibri" panose="020F0502020204030204" pitchFamily="34" charset="0"/>
                <a:ea typeface="Aptos" panose="020B0004020202020204" pitchFamily="34" charset="0"/>
                <a:cs typeface="Times New Roman" panose="02020603050405020304" pitchFamily="18" charset="0"/>
              </a:rPr>
              <a:t>Maude Espagnacq</a:t>
            </a:r>
            <a:r>
              <a:rPr lang="fr-FR" sz="1800" kern="0" dirty="0">
                <a:effectLst/>
                <a:latin typeface="Calibri" panose="020F0502020204030204" pitchFamily="34" charset="0"/>
                <a:ea typeface="Aptos" panose="020B0004020202020204" pitchFamily="34" charset="0"/>
                <a:cs typeface="Times New Roman" panose="02020603050405020304" pitchFamily="18" charset="0"/>
              </a:rPr>
              <a:t>, vous êtes toutes les deux chercheuses à l’Institut de recherche et de documentation en économie de la santé – l’IRDES. </a:t>
            </a:r>
          </a:p>
          <a:p>
            <a:pPr marL="0" indent="0" algn="just">
              <a:lnSpc>
                <a:spcPct val="105000"/>
              </a:lnSpc>
              <a:spcAft>
                <a:spcPts val="800"/>
              </a:spcAft>
              <a:buFontTx/>
              <a:buNone/>
            </a:pPr>
            <a:r>
              <a:rPr lang="fr-FR" sz="1800" kern="0" dirty="0">
                <a:effectLst/>
                <a:latin typeface="Calibri" panose="020F0502020204030204" pitchFamily="34" charset="0"/>
                <a:ea typeface="Aptos" panose="020B0004020202020204" pitchFamily="34" charset="0"/>
                <a:cs typeface="Times New Roman" panose="02020603050405020304" pitchFamily="18" charset="0"/>
              </a:rPr>
              <a:t>Maude, vous êtes désormais une habituée de notre webinaire puisque l’année dernière vous étiez venue nous parler des disparités territoriales en fonction de la nature des handicaps, qu’ils soient suivis. </a:t>
            </a:r>
          </a:p>
          <a:p>
            <a:pPr marL="0" indent="0" algn="just">
              <a:lnSpc>
                <a:spcPct val="105000"/>
              </a:lnSpc>
              <a:spcAft>
                <a:spcPts val="800"/>
              </a:spcAft>
              <a:buFontTx/>
              <a:buNone/>
            </a:pPr>
            <a:r>
              <a:rPr lang="fr-FR" sz="1800" kern="0" dirty="0">
                <a:effectLst/>
                <a:latin typeface="Calibri" panose="020F0502020204030204" pitchFamily="34" charset="0"/>
                <a:ea typeface="Aptos" panose="020B0004020202020204" pitchFamily="34" charset="0"/>
                <a:cs typeface="Times New Roman" panose="02020603050405020304" pitchFamily="18" charset="0"/>
              </a:rPr>
              <a:t>On vous met le lien vers cette émission dans le fil de discussion : https://www.youtube.com/watch?v=6Bc6sECCboI&amp;list=PLlaTJzFnLi-PsLv2lZzsolZrCMlH6SkEQ&amp;index=12 </a:t>
            </a:r>
          </a:p>
          <a:p>
            <a:pPr marL="0" indent="0" algn="just">
              <a:lnSpc>
                <a:spcPct val="105000"/>
              </a:lnSpc>
              <a:spcAft>
                <a:spcPts val="800"/>
              </a:spcAft>
              <a:buFontTx/>
              <a:buNone/>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05000"/>
              </a:lnSpc>
              <a:spcAft>
                <a:spcPts val="800"/>
              </a:spcAft>
              <a:buFontTx/>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Aujourd'hui, vous êtes venues toutes les deux nous parler de l’enquête Phèdre.</a:t>
            </a:r>
          </a:p>
          <a:p>
            <a:pPr marL="0" indent="0" algn="just">
              <a:lnSpc>
                <a:spcPct val="105000"/>
              </a:lnSpc>
              <a:spcAft>
                <a:spcPts val="800"/>
              </a:spcAft>
              <a:buFontTx/>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Cette enquête Phèdre permet notamment </a:t>
            </a:r>
            <a:r>
              <a:rPr lang="fr-FR" sz="1800" b="1" kern="100" dirty="0">
                <a:effectLst/>
                <a:latin typeface="Aptos" panose="020B0004020202020204" pitchFamily="34" charset="0"/>
                <a:ea typeface="Aptos" panose="020B0004020202020204" pitchFamily="34" charset="0"/>
                <a:cs typeface="Times New Roman" panose="02020603050405020304" pitchFamily="18" charset="0"/>
              </a:rPr>
              <a:t>l’analyse des facilitateurs mais aussi des obstacles à l’achat des aides-techniques, parmi les personnes en situation de handicap qui bénéficient de la Prestation de compensation du handicap</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gn="just">
              <a:lnSpc>
                <a:spcPct val="105000"/>
              </a:lnSpc>
              <a:spcAft>
                <a:spcPts val="800"/>
              </a:spcAft>
              <a:buFontTx/>
              <a:buNone/>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05000"/>
              </a:lnSpc>
              <a:spcAft>
                <a:spcPts val="800"/>
              </a:spcAft>
              <a:buFontTx/>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Votre présentation sera suivie d’un échange croisé avec : </a:t>
            </a:r>
          </a:p>
          <a:p>
            <a:pPr marL="285750" indent="-285750" algn="just">
              <a:lnSpc>
                <a:spcPct val="105000"/>
              </a:lnSpc>
              <a:spcAft>
                <a:spcPts val="800"/>
              </a:spcAft>
              <a:buFontTx/>
              <a:buChar char="-"/>
            </a:pPr>
            <a:r>
              <a:rPr lang="fr-FR" sz="1800" b="1" kern="100" dirty="0">
                <a:effectLst/>
                <a:latin typeface="Aptos" panose="020B0004020202020204" pitchFamily="34" charset="0"/>
                <a:ea typeface="Aptos" panose="020B0004020202020204" pitchFamily="34" charset="0"/>
                <a:cs typeface="Times New Roman" panose="02020603050405020304" pitchFamily="18" charset="0"/>
              </a:rPr>
              <a:t>Bénédicte Autier</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 vous êtes Directrice de l’une des 3 directions métier de la CNSA, plus précisément directrice de la direction chargée de l’accès aux droits et des parcours (DADP) à la CNSA</a:t>
            </a:r>
          </a:p>
          <a:p>
            <a:pPr marL="285750" indent="-285750" algn="just">
              <a:lnSpc>
                <a:spcPct val="105000"/>
              </a:lnSpc>
              <a:spcAft>
                <a:spcPts val="800"/>
              </a:spcAft>
              <a:buFontTx/>
              <a:buChar char="-"/>
            </a:pPr>
            <a:r>
              <a:rPr lang="fr-FR" sz="1800" b="1" kern="100" dirty="0">
                <a:effectLst/>
                <a:latin typeface="Aptos" panose="020B0004020202020204" pitchFamily="34" charset="0"/>
                <a:ea typeface="Aptos" panose="020B0004020202020204" pitchFamily="34" charset="0"/>
                <a:cs typeface="Times New Roman" panose="02020603050405020304" pitchFamily="18" charset="0"/>
              </a:rPr>
              <a:t>Christine </a:t>
            </a:r>
            <a:r>
              <a:rPr lang="fr-FR" sz="1800" b="1" kern="100" dirty="0" err="1">
                <a:effectLst/>
                <a:latin typeface="Aptos" panose="020B0004020202020204" pitchFamily="34" charset="0"/>
                <a:ea typeface="Aptos" panose="020B0004020202020204" pitchFamily="34" charset="0"/>
                <a:cs typeface="Times New Roman" panose="02020603050405020304" pitchFamily="18" charset="0"/>
              </a:rPr>
              <a:t>Lemoigne</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 vous travaillez au sein de la DADP et vous êtes Médecin Expert Handicap et vous avez longtemps travaillé en MDPH. </a:t>
            </a:r>
          </a:p>
          <a:p>
            <a:pPr marL="285750" indent="-285750" algn="just">
              <a:lnSpc>
                <a:spcPct val="105000"/>
              </a:lnSpc>
              <a:spcAft>
                <a:spcPts val="800"/>
              </a:spcAft>
              <a:buFontTx/>
              <a:buChar char="-"/>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05000"/>
              </a:lnSpc>
              <a:spcAft>
                <a:spcPts val="800"/>
              </a:spcAft>
              <a:buFontTx/>
              <a:buNone/>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Le webinaire se terminera avec un moment de </a:t>
            </a:r>
            <a:r>
              <a:rPr lang="fr-FR" sz="1800" b="1" kern="100" dirty="0">
                <a:effectLst/>
                <a:latin typeface="Aptos" panose="020B0004020202020204" pitchFamily="34" charset="0"/>
                <a:ea typeface="Aptos" panose="020B0004020202020204" pitchFamily="34" charset="0"/>
                <a:cs typeface="Times New Roman" panose="02020603050405020304" pitchFamily="18" charset="0"/>
              </a:rPr>
              <a:t>questions / réponses </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avec vous les participantes et participants. </a:t>
            </a:r>
          </a:p>
          <a:p>
            <a:pPr marL="0" indent="0" algn="just">
              <a:lnSpc>
                <a:spcPct val="105000"/>
              </a:lnSpc>
              <a:spcAft>
                <a:spcPts val="800"/>
              </a:spcAft>
              <a:buFontTx/>
              <a:buNone/>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05000"/>
              </a:lnSpc>
              <a:spcAft>
                <a:spcPts val="800"/>
              </a:spcAft>
              <a:buFontTx/>
              <a:buNone/>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DDB0A-C757-A34B-88B2-66AFE48D3DE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1807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Pour cela, je vous invite à </a:t>
            </a:r>
            <a:r>
              <a:rPr lang="fr-FR" sz="1200" b="1" kern="0" dirty="0">
                <a:effectLst/>
                <a:latin typeface="Calibri" panose="020F0502020204030204" pitchFamily="34" charset="0"/>
                <a:ea typeface="Calibri" panose="020F0502020204030204" pitchFamily="34" charset="0"/>
                <a:cs typeface="Times New Roman" panose="02020603050405020304" pitchFamily="18" charset="0"/>
              </a:rPr>
              <a:t>laisser vos questions dans le fil de discussion tout au long des interventions. </a:t>
            </a:r>
            <a:r>
              <a:rPr lang="fr-FR" sz="1200" b="1" kern="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b="1" kern="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Il vous suffit de cliquer sur l’onglet « </a:t>
            </a:r>
            <a:r>
              <a:rPr lang="fr-FR" sz="1200" b="1" kern="0" dirty="0">
                <a:effectLst/>
                <a:latin typeface="Calibri" panose="020F0502020204030204" pitchFamily="34" charset="0"/>
                <a:ea typeface="Calibri" panose="020F0502020204030204" pitchFamily="34" charset="0"/>
                <a:cs typeface="Times New Roman" panose="02020603050405020304" pitchFamily="18" charset="0"/>
              </a:rPr>
              <a:t>Q et R</a:t>
            </a:r>
            <a:r>
              <a:rPr lang="fr-FR" sz="1200" kern="0" dirty="0">
                <a:effectLst/>
                <a:latin typeface="Calibri" panose="020F0502020204030204" pitchFamily="34" charset="0"/>
                <a:ea typeface="Calibri" panose="020F0502020204030204" pitchFamily="34" charset="0"/>
                <a:cs typeface="Times New Roman" panose="02020603050405020304" pitchFamily="18" charset="0"/>
              </a:rPr>
              <a:t> » au centre de votre écran,…</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…puis de </a:t>
            </a:r>
            <a:r>
              <a:rPr lang="fr-FR" sz="1200" b="1" kern="0" dirty="0">
                <a:effectLst/>
                <a:latin typeface="Calibri" panose="020F0502020204030204" pitchFamily="34" charset="0"/>
                <a:ea typeface="Calibri" panose="020F0502020204030204" pitchFamily="34" charset="0"/>
                <a:cs typeface="Times New Roman" panose="02020603050405020304" pitchFamily="18" charset="0"/>
              </a:rPr>
              <a:t>noter votre question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…et elles me seront transmises par Alexandra GARABIGE – que je remercie pour son aide - qui gère aujourd’hui la remontée de vos questions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6000"/>
              </a:lnSpc>
              <a:spcAft>
                <a:spcPts val="800"/>
              </a:spcAft>
            </a:pPr>
            <a:br>
              <a:rPr lang="fr-FR" sz="1200" kern="0" dirty="0">
                <a:effectLst/>
                <a:latin typeface="Calibri" panose="020F0502020204030204" pitchFamily="34" charset="0"/>
                <a:ea typeface="Calibri" panose="020F0502020204030204" pitchFamily="34" charset="0"/>
                <a:cs typeface="Times New Roman" panose="02020603050405020304" pitchFamily="18" charset="0"/>
              </a:rPr>
            </a:br>
            <a:r>
              <a:rPr lang="fr-FR" sz="12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6000"/>
              </a:lnSpc>
              <a:spcAft>
                <a:spcPts val="800"/>
              </a:spcAft>
            </a:pPr>
            <a:br>
              <a:rPr lang="fr-FR" sz="1200" kern="0" dirty="0">
                <a:effectLst/>
                <a:latin typeface="Calibri" panose="020F0502020204030204" pitchFamily="34" charset="0"/>
                <a:ea typeface="Calibri" panose="020F0502020204030204" pitchFamily="34" charset="0"/>
                <a:cs typeface="Times New Roman" panose="02020603050405020304" pitchFamily="18" charset="0"/>
              </a:rPr>
            </a:br>
            <a:r>
              <a:rPr lang="fr-FR" sz="12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DDB0A-C757-A34B-88B2-66AFE48D3DE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3592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Si vous avez des questions sur les dispositifs d’aide de la CNSA, vous pouvez consulter :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5000"/>
              </a:lnSpc>
              <a:spcAft>
                <a:spcPts val="800"/>
              </a:spcAft>
              <a:buFont typeface="Calibri" panose="020F0502020204030204" pitchFamily="34" charset="0"/>
              <a:buChar char="-"/>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le site internet de la CNSA bien sûr ; </a:t>
            </a:r>
            <a:endParaRPr lang="fr-FR" sz="1050" kern="100" dirty="0">
              <a:effectLst/>
              <a:latin typeface="Aptos" panose="020B000402020202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Calibri" panose="020F0502020204030204" pitchFamily="34" charset="0"/>
              <a:buChar char="-"/>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Mais aussi le site « mon parcours handicap » ;</a:t>
            </a:r>
            <a:endParaRPr lang="fr-FR" sz="1050" kern="100" dirty="0">
              <a:effectLst/>
              <a:latin typeface="Aptos" panose="020B000402020202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Calibri" panose="020F0502020204030204" pitchFamily="34" charset="0"/>
              <a:buChar char="-"/>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Et le site « pour les personnes âgées » ;</a:t>
            </a:r>
            <a:endParaRPr lang="fr-FR" sz="1050" kern="100" dirty="0">
              <a:effectLst/>
              <a:latin typeface="Aptos" panose="020B000402020202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Calibri" panose="020F0502020204030204" pitchFamily="34" charset="0"/>
              <a:buChar char="-"/>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Et enfin « ma boussole aidants ».</a:t>
            </a:r>
            <a:endParaRPr lang="fr-FR" sz="1050" kern="100" dirty="0">
              <a:effectLst/>
              <a:latin typeface="Aptos" panose="020B000402020202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100" kern="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Si vous avez des questions sur les dispositifs d’aide de la CNSA, vous pouvez consulter :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5000"/>
              </a:lnSpc>
              <a:buFont typeface="Calibri" panose="020F0502020204030204" pitchFamily="34" charset="0"/>
              <a:buChar char="-"/>
            </a:pPr>
            <a:r>
              <a:rPr lang="fr-FR" sz="1100" kern="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le site internet de la CNSA ; </a:t>
            </a:r>
            <a:r>
              <a:rPr lang="fr-FR" sz="1050" kern="0" dirty="0">
                <a:solidFill>
                  <a:srgbClr val="0563C1"/>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hlinkClick r:id="rId3"/>
              </a:rPr>
              <a:t>https://www.cnsa.fr/</a:t>
            </a:r>
            <a:endParaRPr lang="fr-FR" sz="1050" kern="100" dirty="0">
              <a:effectLst/>
              <a:latin typeface="Aptos" panose="020B0004020202020204" pitchFamily="34" charset="0"/>
              <a:ea typeface="Calibri" panose="020F0502020204030204" pitchFamily="34" charset="0"/>
              <a:cs typeface="Times New Roman" panose="02020603050405020304" pitchFamily="18" charset="0"/>
            </a:endParaRPr>
          </a:p>
          <a:p>
            <a:pPr marL="342900" lvl="0" indent="-342900" algn="just">
              <a:lnSpc>
                <a:spcPct val="105000"/>
              </a:lnSpc>
              <a:buFont typeface="Calibri" panose="020F0502020204030204" pitchFamily="34" charset="0"/>
              <a:buChar char="-"/>
            </a:pPr>
            <a:r>
              <a:rPr lang="fr-FR" sz="1100" kern="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le site « mon parcours handicap » ;</a:t>
            </a:r>
            <a:r>
              <a:rPr lang="fr-FR" sz="900" kern="100" dirty="0">
                <a:effectLst/>
                <a:highlight>
                  <a:srgbClr val="00FFFF"/>
                </a:highlight>
                <a:latin typeface="Aptos" panose="020B0004020202020204" pitchFamily="34" charset="0"/>
                <a:ea typeface="Calibri" panose="020F0502020204030204" pitchFamily="34" charset="0"/>
                <a:cs typeface="Times New Roman" panose="02020603050405020304" pitchFamily="18" charset="0"/>
              </a:rPr>
              <a:t> </a:t>
            </a:r>
            <a:r>
              <a:rPr lang="fr-FR" sz="1050" kern="0" dirty="0">
                <a:solidFill>
                  <a:srgbClr val="0563C1"/>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hlinkClick r:id="rId4"/>
              </a:rPr>
              <a:t>https://www.monparcourshandicap.gouv.fr/</a:t>
            </a:r>
            <a:endParaRPr lang="fr-FR" sz="1050" kern="100" dirty="0">
              <a:effectLst/>
              <a:latin typeface="Aptos" panose="020B0004020202020204" pitchFamily="34" charset="0"/>
              <a:ea typeface="Calibri" panose="020F0502020204030204" pitchFamily="34" charset="0"/>
              <a:cs typeface="Times New Roman" panose="02020603050405020304" pitchFamily="18" charset="0"/>
            </a:endParaRPr>
          </a:p>
          <a:p>
            <a:pPr marL="342900" lvl="0" indent="-342900" algn="just">
              <a:lnSpc>
                <a:spcPct val="105000"/>
              </a:lnSpc>
              <a:buFont typeface="Calibri" panose="020F0502020204030204" pitchFamily="34" charset="0"/>
              <a:buChar char="-"/>
            </a:pPr>
            <a:r>
              <a:rPr lang="fr-FR" sz="1100" kern="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le site « pour les personnes âgées » ;</a:t>
            </a:r>
            <a:r>
              <a:rPr lang="fr-FR" sz="900" kern="100" dirty="0">
                <a:effectLst/>
                <a:highlight>
                  <a:srgbClr val="00FFFF"/>
                </a:highlight>
                <a:latin typeface="Aptos" panose="020B0004020202020204" pitchFamily="34" charset="0"/>
                <a:ea typeface="Calibri" panose="020F0502020204030204" pitchFamily="34" charset="0"/>
                <a:cs typeface="Times New Roman" panose="02020603050405020304" pitchFamily="18" charset="0"/>
              </a:rPr>
              <a:t> </a:t>
            </a:r>
            <a:r>
              <a:rPr lang="fr-FR" sz="1050" kern="0" dirty="0">
                <a:solidFill>
                  <a:srgbClr val="0563C1"/>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hlinkClick r:id="rId5"/>
              </a:rPr>
              <a:t>https://www.pour-les-personnes-agees.gouv.fr</a:t>
            </a:r>
            <a:endParaRPr lang="fr-FR" sz="1050" kern="100" dirty="0">
              <a:effectLst/>
              <a:latin typeface="Aptos" panose="020B000402020202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Calibri" panose="020F0502020204030204" pitchFamily="34" charset="0"/>
              <a:buChar char="-"/>
            </a:pPr>
            <a:r>
              <a:rPr lang="fr-FR" sz="1100" kern="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Le site  « ma boussole aidants ».</a:t>
            </a:r>
            <a:r>
              <a:rPr lang="fr-FR" sz="900" kern="100" dirty="0">
                <a:effectLst/>
                <a:highlight>
                  <a:srgbClr val="00FFFF"/>
                </a:highlight>
                <a:latin typeface="Aptos" panose="020B0004020202020204" pitchFamily="34" charset="0"/>
                <a:ea typeface="Calibri" panose="020F0502020204030204" pitchFamily="34" charset="0"/>
                <a:cs typeface="Times New Roman" panose="02020603050405020304" pitchFamily="18" charset="0"/>
              </a:rPr>
              <a:t> </a:t>
            </a:r>
            <a:r>
              <a:rPr lang="fr-FR" sz="1050" kern="0" dirty="0">
                <a:solidFill>
                  <a:srgbClr val="0563C1"/>
                </a:solidFill>
                <a:effectLst/>
                <a:highlight>
                  <a:srgbClr val="00FFFF"/>
                </a:highlight>
                <a:latin typeface="Calibri" panose="020F0502020204030204" pitchFamily="34" charset="0"/>
                <a:ea typeface="Calibri" panose="020F0502020204030204" pitchFamily="34" charset="0"/>
                <a:cs typeface="Times New Roman" panose="02020603050405020304" pitchFamily="18" charset="0"/>
                <a:hlinkClick r:id="rId6"/>
              </a:rPr>
              <a:t>https://www.maboussoleaidants.fr</a:t>
            </a:r>
            <a:endParaRPr lang="fr-FR" sz="1050" kern="100" dirty="0">
              <a:effectLst/>
              <a:latin typeface="Aptos" panose="020B000402020202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5000"/>
              </a:lnSpc>
              <a:spcAft>
                <a:spcPts val="800"/>
              </a:spcAft>
            </a:pPr>
            <a:r>
              <a:rPr lang="fr-FR" sz="12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575"/>
              </a:spcBef>
              <a:spcAft>
                <a:spcPts val="800"/>
              </a:spcAft>
            </a:pPr>
            <a:r>
              <a:rPr lang="fr-FR" sz="1200" kern="0" dirty="0">
                <a:effectLst/>
                <a:latin typeface="Calibri" panose="020F0502020204030204" pitchFamily="34" charset="0"/>
                <a:ea typeface="Times New Roman" panose="02020603050405020304" pitchFamily="18" charset="0"/>
                <a:cs typeface="Times New Roman" panose="02020603050405020304" pitchFamily="18" charset="0"/>
              </a:rPr>
              <a:t>Sans plus attendre, je laisse la parole à </a:t>
            </a:r>
            <a:r>
              <a:rPr lang="fr-FR" sz="1200" b="1" kern="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Hafsa Nafia et Maude Espagnacq </a:t>
            </a:r>
            <a:r>
              <a:rPr lang="fr-FR" sz="1200" kern="0" dirty="0">
                <a:effectLst/>
                <a:latin typeface="Calibri" panose="020F0502020204030204" pitchFamily="34" charset="0"/>
                <a:ea typeface="Times New Roman" panose="02020603050405020304" pitchFamily="18" charset="0"/>
                <a:cs typeface="Times New Roman" panose="02020603050405020304" pitchFamily="18" charset="0"/>
              </a:rPr>
              <a:t>pour leur présentation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5000"/>
              </a:lnSpc>
              <a:spcAft>
                <a:spcPts val="800"/>
              </a:spcAft>
            </a:pPr>
            <a:r>
              <a:rPr lang="fr-FR" sz="1200" b="1" kern="0" dirty="0">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5000"/>
              </a:lnSpc>
              <a:spcAft>
                <a:spcPts val="800"/>
              </a:spcAft>
            </a:pPr>
            <a:r>
              <a:rPr kumimoji="0" lang="fr-FR" sz="4400" b="1" i="0" u="none" strike="noStrike" kern="1200" cap="none" spc="0" normalizeH="0" baseline="0" noProof="0" dirty="0">
                <a:ln>
                  <a:noFill/>
                </a:ln>
                <a:solidFill>
                  <a:srgbClr val="B1003F"/>
                </a:solidFill>
                <a:effectLst/>
                <a:uLnTx/>
                <a:uFillTx/>
                <a:latin typeface="Calibri"/>
                <a:ea typeface="Tahoma" pitchFamily="34" charset="0"/>
                <a:cs typeface="Tahoma" pitchFamily="34" charset="0"/>
              </a:rPr>
              <a:t>Facilitateurs et obstacles de la mise en place des plans PCH contenant des aides techniques</a:t>
            </a:r>
            <a:r>
              <a:rPr lang="fr-FR" sz="1200" b="1" kern="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05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5000"/>
              </a:lnSpc>
              <a:spcAft>
                <a:spcPts val="800"/>
              </a:spcAft>
            </a:pPr>
            <a:r>
              <a:rPr lang="fr-FR" sz="1200" b="0" kern="0" dirty="0">
                <a:effectLst/>
                <a:latin typeface="Calibri" panose="020F0502020204030204" pitchFamily="34" charset="0"/>
                <a:ea typeface="Calibri" panose="020F0502020204030204" pitchFamily="34" charset="0"/>
                <a:cs typeface="Times New Roman" panose="02020603050405020304" pitchFamily="18" charset="0"/>
              </a:rPr>
              <a:t>C’est à vous ! </a:t>
            </a:r>
            <a:endParaRPr lang="fr-FR" sz="1050"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8DDB0A-C757-A34B-88B2-66AFE48D3DE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7300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www.pour-les-personnes-agees.gouv.fr/" TargetMode="External"/><Relationship Id="rId7" Type="http://schemas.openxmlformats.org/officeDocument/2006/relationships/hyperlink" Target="https://www.linkedin.com/company/caisse-nationale-de-solidarit-pour-l'autonomie/" TargetMode="External"/><Relationship Id="rId2" Type="http://schemas.openxmlformats.org/officeDocument/2006/relationships/hyperlink" Target="http://www.cnsa.fr/" TargetMode="External"/><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emf"/><Relationship Id="rId5" Type="http://schemas.openxmlformats.org/officeDocument/2006/relationships/hyperlink" Target="https://protect-eu.mimecast.com/s/DJAGBfw48agdUr?domain=twitter.com" TargetMode="External"/><Relationship Id="rId10" Type="http://schemas.openxmlformats.org/officeDocument/2006/relationships/image" Target="../media/image9.png"/><Relationship Id="rId4" Type="http://schemas.openxmlformats.org/officeDocument/2006/relationships/hyperlink" Target="http://www.monparcourshandicap.gouv.fr/" TargetMode="External"/><Relationship Id="rId9" Type="http://schemas.openxmlformats.org/officeDocument/2006/relationships/hyperlink" Target="https://www.youtube.com/@service-public-de-l-autonomie" TargetMode="Externa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du document">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2D16363D-DADD-6468-9ECB-0E49C43889C5}"/>
              </a:ext>
            </a:extLst>
          </p:cNvPr>
          <p:cNvGrpSpPr/>
          <p:nvPr userDrawn="1"/>
        </p:nvGrpSpPr>
        <p:grpSpPr>
          <a:xfrm>
            <a:off x="8563401" y="5588201"/>
            <a:ext cx="3334816" cy="920750"/>
            <a:chOff x="2468961" y="2385310"/>
            <a:chExt cx="7787012" cy="2150010"/>
          </a:xfrm>
        </p:grpSpPr>
        <p:pic>
          <p:nvPicPr>
            <p:cNvPr id="4" name="Image 3">
              <a:extLst>
                <a:ext uri="{FF2B5EF4-FFF2-40B4-BE49-F238E27FC236}">
                  <a16:creationId xmlns:a16="http://schemas.microsoft.com/office/drawing/2014/main" id="{AED063B9-701A-6768-9316-5B454436DD6A}"/>
                </a:ext>
              </a:extLst>
            </p:cNvPr>
            <p:cNvPicPr>
              <a:picLocks noChangeAspect="1"/>
            </p:cNvPicPr>
            <p:nvPr userDrawn="1"/>
          </p:nvPicPr>
          <p:blipFill rotWithShape="1">
            <a:blip r:embed="rId2"/>
            <a:srcRect l="1" r="54569"/>
            <a:stretch/>
          </p:blipFill>
          <p:spPr>
            <a:xfrm>
              <a:off x="2468961" y="2385310"/>
              <a:ext cx="3531006" cy="2087380"/>
            </a:xfrm>
            <a:prstGeom prst="rect">
              <a:avLst/>
            </a:prstGeom>
          </p:spPr>
        </p:pic>
        <p:pic>
          <p:nvPicPr>
            <p:cNvPr id="5" name="Image 4">
              <a:extLst>
                <a:ext uri="{FF2B5EF4-FFF2-40B4-BE49-F238E27FC236}">
                  <a16:creationId xmlns:a16="http://schemas.microsoft.com/office/drawing/2014/main" id="{640247EC-7153-FEC3-CB9D-D1412DE92773}"/>
                </a:ext>
              </a:extLst>
            </p:cNvPr>
            <p:cNvPicPr>
              <a:picLocks noChangeAspect="1"/>
            </p:cNvPicPr>
            <p:nvPr userDrawn="1"/>
          </p:nvPicPr>
          <p:blipFill rotWithShape="1">
            <a:blip r:embed="rId2"/>
            <a:srcRect l="47659"/>
            <a:stretch/>
          </p:blipFill>
          <p:spPr>
            <a:xfrm>
              <a:off x="6187856" y="2447940"/>
              <a:ext cx="4068117" cy="2087380"/>
            </a:xfrm>
            <a:prstGeom prst="rect">
              <a:avLst/>
            </a:prstGeom>
          </p:spPr>
        </p:pic>
      </p:grpSp>
      <p:sp>
        <p:nvSpPr>
          <p:cNvPr id="6" name="Espace réservé du texte 33">
            <a:extLst>
              <a:ext uri="{FF2B5EF4-FFF2-40B4-BE49-F238E27FC236}">
                <a16:creationId xmlns:a16="http://schemas.microsoft.com/office/drawing/2014/main" id="{BE42D9D6-B85B-435D-2054-8CFCB56E9C69}"/>
              </a:ext>
            </a:extLst>
          </p:cNvPr>
          <p:cNvSpPr>
            <a:spLocks noGrp="1"/>
          </p:cNvSpPr>
          <p:nvPr>
            <p:ph type="body" sz="quarter" idx="12" hasCustomPrompt="1"/>
          </p:nvPr>
        </p:nvSpPr>
        <p:spPr>
          <a:xfrm>
            <a:off x="1077155" y="2398077"/>
            <a:ext cx="8793957" cy="1244600"/>
          </a:xfrm>
          <a:prstGeom prst="rect">
            <a:avLst/>
          </a:prstGeom>
        </p:spPr>
        <p:txBody>
          <a:bodyPr/>
          <a:lstStyle>
            <a:lvl1pPr marL="0" indent="0">
              <a:buNone/>
              <a:defRPr sz="8000">
                <a:latin typeface="Arial" panose="020B0604020202020204" pitchFamily="34" charset="0"/>
                <a:cs typeface="Arial" panose="020B0604020202020204" pitchFamily="34" charset="0"/>
              </a:defRPr>
            </a:lvl1pPr>
          </a:lstStyle>
          <a:p>
            <a:pPr lvl="0"/>
            <a:r>
              <a:rPr lang="fr-FR" dirty="0"/>
              <a:t>Titre du document</a:t>
            </a:r>
          </a:p>
        </p:txBody>
      </p:sp>
      <p:sp>
        <p:nvSpPr>
          <p:cNvPr id="7" name="Espace réservé du contenu 6">
            <a:extLst>
              <a:ext uri="{FF2B5EF4-FFF2-40B4-BE49-F238E27FC236}">
                <a16:creationId xmlns:a16="http://schemas.microsoft.com/office/drawing/2014/main" id="{EFB8D2D5-26CD-7B33-7E9E-183DC5C47C09}"/>
              </a:ext>
            </a:extLst>
          </p:cNvPr>
          <p:cNvSpPr>
            <a:spLocks noGrp="1"/>
          </p:cNvSpPr>
          <p:nvPr>
            <p:ph sz="quarter" idx="10" hasCustomPrompt="1"/>
          </p:nvPr>
        </p:nvSpPr>
        <p:spPr>
          <a:xfrm>
            <a:off x="1077156" y="3661901"/>
            <a:ext cx="2281604" cy="609600"/>
          </a:xfrm>
          <a:prstGeom prst="rect">
            <a:avLst/>
          </a:prstGeom>
        </p:spPr>
        <p:txBody>
          <a:bodyPr/>
          <a:lstStyle>
            <a:lvl1pPr marL="0" indent="0">
              <a:buNone/>
              <a:defRPr sz="3500" b="1">
                <a:latin typeface="Arial" panose="020B0604020202020204" pitchFamily="34" charset="0"/>
                <a:cs typeface="Arial" panose="020B0604020202020204" pitchFamily="34" charset="0"/>
              </a:defRPr>
            </a:lvl1pPr>
          </a:lstStyle>
          <a:p>
            <a:pPr lvl="0"/>
            <a:r>
              <a:rPr lang="fr-FR" dirty="0"/>
              <a:t>Date</a:t>
            </a:r>
          </a:p>
        </p:txBody>
      </p:sp>
    </p:spTree>
    <p:extLst>
      <p:ext uri="{BB962C8B-B14F-4D97-AF65-F5344CB8AC3E}">
        <p14:creationId xmlns:p14="http://schemas.microsoft.com/office/powerpoint/2010/main" val="358209843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E0E170-18C6-FD47-A7D6-862B22758516}"/>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graphicFrame>
        <p:nvGraphicFramePr>
          <p:cNvPr id="14" name="Espace réservé du tableau 4">
            <a:extLst>
              <a:ext uri="{FF2B5EF4-FFF2-40B4-BE49-F238E27FC236}">
                <a16:creationId xmlns:a16="http://schemas.microsoft.com/office/drawing/2014/main" id="{7DC5DA17-D0E2-114C-8C46-BDBCD367C4EB}"/>
              </a:ext>
            </a:extLst>
          </p:cNvPr>
          <p:cNvGraphicFramePr>
            <a:graphicFrameLocks/>
          </p:cNvGraphicFramePr>
          <p:nvPr userDrawn="1">
            <p:extLst>
              <p:ext uri="{D42A27DB-BD31-4B8C-83A1-F6EECF244321}">
                <p14:modId xmlns:p14="http://schemas.microsoft.com/office/powerpoint/2010/main" val="2551262730"/>
              </p:ext>
            </p:extLst>
          </p:nvPr>
        </p:nvGraphicFramePr>
        <p:xfrm>
          <a:off x="437366" y="2031513"/>
          <a:ext cx="10515600" cy="1097280"/>
        </p:xfrm>
        <a:graphic>
          <a:graphicData uri="http://schemas.openxmlformats.org/drawingml/2006/table">
            <a:tbl>
              <a:tblPr firstRow="1" bandRow="1">
                <a:tableStyleId>{F5AB1C69-6EDB-4FF4-983F-18BD219EF322}</a:tableStyleId>
              </a:tblPr>
              <a:tblGrid>
                <a:gridCol w="2103120">
                  <a:extLst>
                    <a:ext uri="{9D8B030D-6E8A-4147-A177-3AD203B41FA5}">
                      <a16:colId xmlns:a16="http://schemas.microsoft.com/office/drawing/2014/main" val="3772997583"/>
                    </a:ext>
                  </a:extLst>
                </a:gridCol>
                <a:gridCol w="2103120">
                  <a:extLst>
                    <a:ext uri="{9D8B030D-6E8A-4147-A177-3AD203B41FA5}">
                      <a16:colId xmlns:a16="http://schemas.microsoft.com/office/drawing/2014/main" val="2793952184"/>
                    </a:ext>
                  </a:extLst>
                </a:gridCol>
                <a:gridCol w="2103120">
                  <a:extLst>
                    <a:ext uri="{9D8B030D-6E8A-4147-A177-3AD203B41FA5}">
                      <a16:colId xmlns:a16="http://schemas.microsoft.com/office/drawing/2014/main" val="1316709964"/>
                    </a:ext>
                  </a:extLst>
                </a:gridCol>
                <a:gridCol w="2103120">
                  <a:extLst>
                    <a:ext uri="{9D8B030D-6E8A-4147-A177-3AD203B41FA5}">
                      <a16:colId xmlns:a16="http://schemas.microsoft.com/office/drawing/2014/main" val="3400286420"/>
                    </a:ext>
                  </a:extLst>
                </a:gridCol>
                <a:gridCol w="2103120">
                  <a:extLst>
                    <a:ext uri="{9D8B030D-6E8A-4147-A177-3AD203B41FA5}">
                      <a16:colId xmlns:a16="http://schemas.microsoft.com/office/drawing/2014/main" val="4128745648"/>
                    </a:ext>
                  </a:extLst>
                </a:gridCol>
              </a:tblGrid>
              <a:tr h="548640">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tc>
                  <a:txBody>
                    <a:bodyPr/>
                    <a:lstStyle/>
                    <a:p>
                      <a:endParaRPr lang="fr-FR" sz="2300" dirty="0"/>
                    </a:p>
                  </a:txBody>
                  <a:tcPr marL="119193" marR="119193" marT="59596" marB="59596">
                    <a:solidFill>
                      <a:srgbClr val="9ABD63"/>
                    </a:solidFill>
                  </a:tcPr>
                </a:tc>
                <a:extLst>
                  <a:ext uri="{0D108BD9-81ED-4DB2-BD59-A6C34878D82A}">
                    <a16:rowId xmlns:a16="http://schemas.microsoft.com/office/drawing/2014/main" val="989028429"/>
                  </a:ext>
                </a:extLst>
              </a:tr>
              <a:tr h="548640">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tc>
                  <a:txBody>
                    <a:bodyPr/>
                    <a:lstStyle/>
                    <a:p>
                      <a:endParaRPr lang="fr-FR" sz="2300" dirty="0"/>
                    </a:p>
                  </a:txBody>
                  <a:tcPr marL="119193" marR="119193" marT="59596" marB="59596">
                    <a:solidFill>
                      <a:srgbClr val="E0E6E7"/>
                    </a:solidFill>
                  </a:tcPr>
                </a:tc>
                <a:extLst>
                  <a:ext uri="{0D108BD9-81ED-4DB2-BD59-A6C34878D82A}">
                    <a16:rowId xmlns:a16="http://schemas.microsoft.com/office/drawing/2014/main" val="3931616995"/>
                  </a:ext>
                </a:extLst>
              </a:tr>
            </a:tbl>
          </a:graphicData>
        </a:graphic>
      </p:graphicFrame>
      <p:sp>
        <p:nvSpPr>
          <p:cNvPr id="8" name="Espace réservé du texte 2">
            <a:extLst>
              <a:ext uri="{FF2B5EF4-FFF2-40B4-BE49-F238E27FC236}">
                <a16:creationId xmlns:a16="http://schemas.microsoft.com/office/drawing/2014/main" id="{0E7412AA-CDE7-3249-8BE6-1B67BDABBE35}"/>
              </a:ext>
            </a:extLst>
          </p:cNvPr>
          <p:cNvSpPr>
            <a:spLocks noGrp="1"/>
          </p:cNvSpPr>
          <p:nvPr>
            <p:ph type="body" sz="quarter" idx="11" hasCustomPrompt="1"/>
          </p:nvPr>
        </p:nvSpPr>
        <p:spPr>
          <a:xfrm>
            <a:off x="437366" y="1667157"/>
            <a:ext cx="2001939" cy="364356"/>
          </a:xfrm>
          <a:prstGeom prst="rect">
            <a:avLst/>
          </a:prstGeom>
        </p:spPr>
        <p:txBody>
          <a:bodyPr lIns="0"/>
          <a:lstStyle>
            <a:lvl1pPr marL="0" indent="0">
              <a:buNone/>
              <a:defRPr sz="1600" b="1">
                <a:latin typeface="Arial" panose="020B0604020202020204" pitchFamily="34" charset="0"/>
                <a:cs typeface="Arial" panose="020B0604020202020204" pitchFamily="34" charset="0"/>
              </a:defRPr>
            </a:lvl1pPr>
          </a:lstStyle>
          <a:p>
            <a:pPr lvl="0"/>
            <a:r>
              <a:rPr lang="fr-FR" dirty="0"/>
              <a:t>Tableau type</a:t>
            </a:r>
          </a:p>
        </p:txBody>
      </p:sp>
      <p:pic>
        <p:nvPicPr>
          <p:cNvPr id="4" name="Image 3">
            <a:extLst>
              <a:ext uri="{FF2B5EF4-FFF2-40B4-BE49-F238E27FC236}">
                <a16:creationId xmlns:a16="http://schemas.microsoft.com/office/drawing/2014/main" id="{3B10691C-0652-B3DC-3435-3F8D3E3A4DA6}"/>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5" name="Espace réservé de la date 3">
            <a:extLst>
              <a:ext uri="{FF2B5EF4-FFF2-40B4-BE49-F238E27FC236}">
                <a16:creationId xmlns:a16="http://schemas.microsoft.com/office/drawing/2014/main" id="{11D70A34-9803-0020-0C46-0966C4908AB8}"/>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EE1C5918-0EE5-424B-B5EE-8AAEADE66938}" type="datetime1">
              <a:rPr lang="fr-FR" smtClean="0"/>
              <a:t>16/04/2025</a:t>
            </a:fld>
            <a:endParaRPr lang="fr-FR" dirty="0"/>
          </a:p>
        </p:txBody>
      </p:sp>
      <p:sp>
        <p:nvSpPr>
          <p:cNvPr id="6" name="Espace réservé de la date 3">
            <a:extLst>
              <a:ext uri="{FF2B5EF4-FFF2-40B4-BE49-F238E27FC236}">
                <a16:creationId xmlns:a16="http://schemas.microsoft.com/office/drawing/2014/main" id="{0A6A3643-DF97-525C-33C8-7148F5D3861D}"/>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9810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716449-AC86-994A-C9DC-FE40A5D73B0E}"/>
              </a:ext>
            </a:extLst>
          </p:cNvPr>
          <p:cNvSpPr/>
          <p:nvPr userDrawn="1"/>
        </p:nvSpPr>
        <p:spPr>
          <a:xfrm>
            <a:off x="6096000" y="0"/>
            <a:ext cx="6096000" cy="6858000"/>
          </a:xfrm>
          <a:prstGeom prst="rect">
            <a:avLst/>
          </a:prstGeom>
          <a:solidFill>
            <a:srgbClr val="D3D8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itre 1">
            <a:extLst>
              <a:ext uri="{FF2B5EF4-FFF2-40B4-BE49-F238E27FC236}">
                <a16:creationId xmlns:a16="http://schemas.microsoft.com/office/drawing/2014/main" id="{3A0631D0-1ABE-C145-985E-17C695B8FD99}"/>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
        <p:nvSpPr>
          <p:cNvPr id="12" name="Espace réservé du texte 3">
            <a:extLst>
              <a:ext uri="{FF2B5EF4-FFF2-40B4-BE49-F238E27FC236}">
                <a16:creationId xmlns:a16="http://schemas.microsoft.com/office/drawing/2014/main" id="{F8132CDA-157F-CF40-BC52-BF80FA4BAA6E}"/>
              </a:ext>
            </a:extLst>
          </p:cNvPr>
          <p:cNvSpPr>
            <a:spLocks noGrp="1"/>
          </p:cNvSpPr>
          <p:nvPr>
            <p:ph type="body" sz="quarter" idx="11"/>
          </p:nvPr>
        </p:nvSpPr>
        <p:spPr>
          <a:xfrm>
            <a:off x="438150" y="1754188"/>
            <a:ext cx="10515600" cy="434498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3" name="Image 2">
            <a:extLst>
              <a:ext uri="{FF2B5EF4-FFF2-40B4-BE49-F238E27FC236}">
                <a16:creationId xmlns:a16="http://schemas.microsoft.com/office/drawing/2014/main" id="{08C86485-272E-232D-FD13-0BAFBA2283D3}"/>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4" name="Espace réservé de la date 3">
            <a:extLst>
              <a:ext uri="{FF2B5EF4-FFF2-40B4-BE49-F238E27FC236}">
                <a16:creationId xmlns:a16="http://schemas.microsoft.com/office/drawing/2014/main" id="{03C92699-07FB-D6DD-7E72-279F6C1B7F67}"/>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FE39DA83-3FBD-B041-9205-8888D06E6ACD}" type="datetime1">
              <a:rPr lang="fr-FR" smtClean="0"/>
              <a:t>16/04/2025</a:t>
            </a:fld>
            <a:endParaRPr lang="fr-FR" dirty="0"/>
          </a:p>
        </p:txBody>
      </p:sp>
      <p:sp>
        <p:nvSpPr>
          <p:cNvPr id="5" name="Espace réservé de la date 3">
            <a:extLst>
              <a:ext uri="{FF2B5EF4-FFF2-40B4-BE49-F238E27FC236}">
                <a16:creationId xmlns:a16="http://schemas.microsoft.com/office/drawing/2014/main" id="{1F19F70F-2157-8903-EDF4-E80B01CCBEBB}"/>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35698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58AB863-0B9C-6048-A16D-D788C8810813}"/>
              </a:ext>
            </a:extLst>
          </p:cNvPr>
          <p:cNvSpPr/>
          <p:nvPr userDrawn="1"/>
        </p:nvSpPr>
        <p:spPr>
          <a:xfrm>
            <a:off x="6096000" y="0"/>
            <a:ext cx="6096000" cy="6858000"/>
          </a:xfrm>
          <a:prstGeom prst="rect">
            <a:avLst/>
          </a:prstGeom>
          <a:solidFill>
            <a:srgbClr val="D3D8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space réservé du contenu 2">
            <a:extLst>
              <a:ext uri="{FF2B5EF4-FFF2-40B4-BE49-F238E27FC236}">
                <a16:creationId xmlns:a16="http://schemas.microsoft.com/office/drawing/2014/main" id="{7140074D-F1D8-D24C-9933-F344E6AC4BDD}"/>
              </a:ext>
            </a:extLst>
          </p:cNvPr>
          <p:cNvSpPr>
            <a:spLocks noGrp="1"/>
          </p:cNvSpPr>
          <p:nvPr>
            <p:ph idx="1"/>
          </p:nvPr>
        </p:nvSpPr>
        <p:spPr>
          <a:xfrm>
            <a:off x="437367" y="1825625"/>
            <a:ext cx="5236923" cy="4519968"/>
          </a:xfrm>
          <a:prstGeom prst="rect">
            <a:avLst/>
          </a:prstGeom>
        </p:spPr>
        <p:txBody>
          <a:bodyPr/>
          <a:lstStyle>
            <a:lvl1pPr marL="2286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4" name="Espace réservé du contenu 2">
            <a:extLst>
              <a:ext uri="{FF2B5EF4-FFF2-40B4-BE49-F238E27FC236}">
                <a16:creationId xmlns:a16="http://schemas.microsoft.com/office/drawing/2014/main" id="{384B781B-E2CE-CE42-8F1E-A5D7845816CD}"/>
              </a:ext>
            </a:extLst>
          </p:cNvPr>
          <p:cNvSpPr>
            <a:spLocks noGrp="1"/>
          </p:cNvSpPr>
          <p:nvPr>
            <p:ph idx="11"/>
          </p:nvPr>
        </p:nvSpPr>
        <p:spPr>
          <a:xfrm>
            <a:off x="6617108" y="1809395"/>
            <a:ext cx="5236923" cy="4519968"/>
          </a:xfrm>
          <a:prstGeom prst="rect">
            <a:avLst/>
          </a:prstGeom>
        </p:spPr>
        <p:txBody>
          <a:bodyPr/>
          <a:lstStyle>
            <a:lvl1pPr marL="2286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e la date 3">
            <a:extLst>
              <a:ext uri="{FF2B5EF4-FFF2-40B4-BE49-F238E27FC236}">
                <a16:creationId xmlns:a16="http://schemas.microsoft.com/office/drawing/2014/main" id="{5267DB7E-6E61-3848-9805-C9B38400CA5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E43CA61F-020B-C04E-AEDE-0E0A58954B19}" type="datetime1">
              <a:rPr lang="fr-FR" smtClean="0"/>
              <a:t>16/04/2025</a:t>
            </a:fld>
            <a:endParaRPr lang="fr-FR" dirty="0"/>
          </a:p>
        </p:txBody>
      </p:sp>
      <p:sp>
        <p:nvSpPr>
          <p:cNvPr id="12" name="Espace réservé de la date 3">
            <a:extLst>
              <a:ext uri="{FF2B5EF4-FFF2-40B4-BE49-F238E27FC236}">
                <a16:creationId xmlns:a16="http://schemas.microsoft.com/office/drawing/2014/main" id="{E4B91D72-1717-4343-8E0C-043A796C31C0}"/>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pic>
        <p:nvPicPr>
          <p:cNvPr id="3" name="Image 2">
            <a:extLst>
              <a:ext uri="{FF2B5EF4-FFF2-40B4-BE49-F238E27FC236}">
                <a16:creationId xmlns:a16="http://schemas.microsoft.com/office/drawing/2014/main" id="{1D5F20F3-FBD8-4507-2007-DA3CA68AFA31}"/>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A51A80CF-B89D-4F10-A990-B22AFF199BBD}"/>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Tree>
    <p:extLst>
      <p:ext uri="{BB962C8B-B14F-4D97-AF65-F5344CB8AC3E}">
        <p14:creationId xmlns:p14="http://schemas.microsoft.com/office/powerpoint/2010/main" val="21229785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064056-B146-CFF8-6BA6-3EF2556BE09B}"/>
              </a:ext>
            </a:extLst>
          </p:cNvPr>
          <p:cNvSpPr/>
          <p:nvPr userDrawn="1"/>
        </p:nvSpPr>
        <p:spPr>
          <a:xfrm>
            <a:off x="6096000" y="-19667"/>
            <a:ext cx="6096000" cy="6858000"/>
          </a:xfrm>
          <a:prstGeom prst="rect">
            <a:avLst/>
          </a:prstGeom>
          <a:solidFill>
            <a:srgbClr val="502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bg1"/>
              </a:buClr>
              <a:buFont typeface="Arial" panose="020B0604020202020204" pitchFamily="34" charset="0"/>
              <a:buChar char="•"/>
            </a:pPr>
            <a:endParaRPr lang="fr-FR" dirty="0"/>
          </a:p>
        </p:txBody>
      </p:sp>
      <p:sp>
        <p:nvSpPr>
          <p:cNvPr id="13" name="Espace réservé du contenu 2">
            <a:extLst>
              <a:ext uri="{FF2B5EF4-FFF2-40B4-BE49-F238E27FC236}">
                <a16:creationId xmlns:a16="http://schemas.microsoft.com/office/drawing/2014/main" id="{7140074D-F1D8-D24C-9933-F344E6AC4BDD}"/>
              </a:ext>
            </a:extLst>
          </p:cNvPr>
          <p:cNvSpPr>
            <a:spLocks noGrp="1"/>
          </p:cNvSpPr>
          <p:nvPr>
            <p:ph idx="1"/>
          </p:nvPr>
        </p:nvSpPr>
        <p:spPr>
          <a:xfrm>
            <a:off x="437367" y="1825625"/>
            <a:ext cx="5236923" cy="4519968"/>
          </a:xfrm>
          <a:prstGeom prst="rect">
            <a:avLst/>
          </a:prstGeom>
        </p:spPr>
        <p:txBody>
          <a:bodyPr/>
          <a:lstStyle>
            <a:lvl1pPr marL="2286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4" name="Espace réservé du contenu 2">
            <a:extLst>
              <a:ext uri="{FF2B5EF4-FFF2-40B4-BE49-F238E27FC236}">
                <a16:creationId xmlns:a16="http://schemas.microsoft.com/office/drawing/2014/main" id="{384B781B-E2CE-CE42-8F1E-A5D7845816CD}"/>
              </a:ext>
            </a:extLst>
          </p:cNvPr>
          <p:cNvSpPr>
            <a:spLocks noGrp="1"/>
          </p:cNvSpPr>
          <p:nvPr>
            <p:ph idx="11"/>
          </p:nvPr>
        </p:nvSpPr>
        <p:spPr>
          <a:xfrm>
            <a:off x="6617108" y="1809395"/>
            <a:ext cx="5236923" cy="4519968"/>
          </a:xfrm>
          <a:prstGeom prst="rect">
            <a:avLst/>
          </a:prstGeom>
        </p:spPr>
        <p:txBody>
          <a:bodyPr/>
          <a:lstStyle>
            <a:lvl1pPr marL="2286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e la date 3">
            <a:extLst>
              <a:ext uri="{FF2B5EF4-FFF2-40B4-BE49-F238E27FC236}">
                <a16:creationId xmlns:a16="http://schemas.microsoft.com/office/drawing/2014/main" id="{5267DB7E-6E61-3848-9805-C9B38400CA5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A293B3DD-47B4-FE48-B78A-F4C308517B06}" type="datetime1">
              <a:rPr lang="fr-FR" smtClean="0"/>
              <a:t>16/04/2025</a:t>
            </a:fld>
            <a:endParaRPr lang="fr-FR" dirty="0"/>
          </a:p>
        </p:txBody>
      </p:sp>
      <p:sp>
        <p:nvSpPr>
          <p:cNvPr id="12" name="Espace réservé de la date 3">
            <a:extLst>
              <a:ext uri="{FF2B5EF4-FFF2-40B4-BE49-F238E27FC236}">
                <a16:creationId xmlns:a16="http://schemas.microsoft.com/office/drawing/2014/main" id="{E4B91D72-1717-4343-8E0C-043A796C31C0}"/>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pic>
        <p:nvPicPr>
          <p:cNvPr id="3" name="Image 2">
            <a:extLst>
              <a:ext uri="{FF2B5EF4-FFF2-40B4-BE49-F238E27FC236}">
                <a16:creationId xmlns:a16="http://schemas.microsoft.com/office/drawing/2014/main" id="{1D5F20F3-FBD8-4507-2007-DA3CA68AFA31}"/>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A51A80CF-B89D-4F10-A990-B22AFF199BBD}"/>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Tree>
    <p:extLst>
      <p:ext uri="{BB962C8B-B14F-4D97-AF65-F5344CB8AC3E}">
        <p14:creationId xmlns:p14="http://schemas.microsoft.com/office/powerpoint/2010/main" val="42384678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eux contenu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064056-B146-CFF8-6BA6-3EF2556BE09B}"/>
              </a:ext>
            </a:extLst>
          </p:cNvPr>
          <p:cNvSpPr/>
          <p:nvPr userDrawn="1"/>
        </p:nvSpPr>
        <p:spPr>
          <a:xfrm>
            <a:off x="6096000" y="-19667"/>
            <a:ext cx="6096000" cy="6858000"/>
          </a:xfrm>
          <a:prstGeom prst="rect">
            <a:avLst/>
          </a:prstGeom>
          <a:solidFill>
            <a:srgbClr val="502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bg1"/>
              </a:buClr>
              <a:buFont typeface="Arial" panose="020B0604020202020204" pitchFamily="34" charset="0"/>
              <a:buChar char="•"/>
            </a:pPr>
            <a:endParaRPr lang="fr-FR" dirty="0"/>
          </a:p>
        </p:txBody>
      </p:sp>
      <p:sp>
        <p:nvSpPr>
          <p:cNvPr id="13" name="Espace réservé du contenu 2">
            <a:extLst>
              <a:ext uri="{FF2B5EF4-FFF2-40B4-BE49-F238E27FC236}">
                <a16:creationId xmlns:a16="http://schemas.microsoft.com/office/drawing/2014/main" id="{7140074D-F1D8-D24C-9933-F344E6AC4BDD}"/>
              </a:ext>
            </a:extLst>
          </p:cNvPr>
          <p:cNvSpPr>
            <a:spLocks noGrp="1"/>
          </p:cNvSpPr>
          <p:nvPr>
            <p:ph idx="1"/>
          </p:nvPr>
        </p:nvSpPr>
        <p:spPr>
          <a:xfrm>
            <a:off x="437367" y="1825625"/>
            <a:ext cx="5236923" cy="4519968"/>
          </a:xfrm>
          <a:prstGeom prst="rect">
            <a:avLst/>
          </a:prstGeom>
        </p:spPr>
        <p:txBody>
          <a:bodyPr/>
          <a:lstStyle>
            <a:lvl1pPr marL="2286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D3D80E"/>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4" name="Espace réservé du contenu 2">
            <a:extLst>
              <a:ext uri="{FF2B5EF4-FFF2-40B4-BE49-F238E27FC236}">
                <a16:creationId xmlns:a16="http://schemas.microsoft.com/office/drawing/2014/main" id="{384B781B-E2CE-CE42-8F1E-A5D7845816CD}"/>
              </a:ext>
            </a:extLst>
          </p:cNvPr>
          <p:cNvSpPr>
            <a:spLocks noGrp="1"/>
          </p:cNvSpPr>
          <p:nvPr>
            <p:ph idx="11"/>
          </p:nvPr>
        </p:nvSpPr>
        <p:spPr>
          <a:xfrm>
            <a:off x="6617108" y="1809395"/>
            <a:ext cx="5236923" cy="4519968"/>
          </a:xfrm>
          <a:prstGeom prst="rect">
            <a:avLst/>
          </a:prstGeom>
        </p:spPr>
        <p:txBody>
          <a:bodyPr/>
          <a:lstStyle>
            <a:lvl1pPr marL="2286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1pPr>
            <a:lvl2pPr marL="6858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3pPr>
            <a:lvl4pPr marL="16002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4pPr>
            <a:lvl5pPr marL="2057400" indent="-228600">
              <a:buClr>
                <a:srgbClr val="447643"/>
              </a:buClr>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 name="Espace réservé de la date 3">
            <a:extLst>
              <a:ext uri="{FF2B5EF4-FFF2-40B4-BE49-F238E27FC236}">
                <a16:creationId xmlns:a16="http://schemas.microsoft.com/office/drawing/2014/main" id="{5267DB7E-6E61-3848-9805-C9B38400CA5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FA1B1D0D-5A22-F14A-A346-8A7DB0C6E0DE}" type="datetime1">
              <a:rPr lang="fr-FR" smtClean="0"/>
              <a:t>16/04/2025</a:t>
            </a:fld>
            <a:endParaRPr lang="fr-FR" dirty="0"/>
          </a:p>
        </p:txBody>
      </p:sp>
      <p:pic>
        <p:nvPicPr>
          <p:cNvPr id="5" name="Image 4">
            <a:extLst>
              <a:ext uri="{FF2B5EF4-FFF2-40B4-BE49-F238E27FC236}">
                <a16:creationId xmlns:a16="http://schemas.microsoft.com/office/drawing/2014/main" id="{22D24848-3837-FCAE-5E19-87FC4306F74A}"/>
              </a:ext>
            </a:extLst>
          </p:cNvPr>
          <p:cNvPicPr>
            <a:picLocks noChangeAspect="1"/>
          </p:cNvPicPr>
          <p:nvPr userDrawn="1"/>
        </p:nvPicPr>
        <p:blipFill>
          <a:blip r:embed="rId2"/>
          <a:stretch>
            <a:fillRect/>
          </a:stretch>
        </p:blipFill>
        <p:spPr>
          <a:xfrm rot="13479902">
            <a:off x="11388386" y="5229551"/>
            <a:ext cx="2025866" cy="2041944"/>
          </a:xfrm>
          <a:prstGeom prst="rect">
            <a:avLst/>
          </a:prstGeom>
        </p:spPr>
      </p:pic>
      <p:pic>
        <p:nvPicPr>
          <p:cNvPr id="3" name="Image 2">
            <a:extLst>
              <a:ext uri="{FF2B5EF4-FFF2-40B4-BE49-F238E27FC236}">
                <a16:creationId xmlns:a16="http://schemas.microsoft.com/office/drawing/2014/main" id="{1D5F20F3-FBD8-4507-2007-DA3CA68AFA31}"/>
              </a:ext>
            </a:extLst>
          </p:cNvPr>
          <p:cNvPicPr>
            <a:picLocks noChangeAspect="1"/>
          </p:cNvPicPr>
          <p:nvPr userDrawn="1"/>
        </p:nvPicPr>
        <p:blipFill>
          <a:blip r:embed="rId3"/>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A51A80CF-B89D-4F10-A990-B22AFF199BBD}"/>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
        <p:nvSpPr>
          <p:cNvPr id="12" name="Espace réservé de la date 3">
            <a:extLst>
              <a:ext uri="{FF2B5EF4-FFF2-40B4-BE49-F238E27FC236}">
                <a16:creationId xmlns:a16="http://schemas.microsoft.com/office/drawing/2014/main" id="{E4B91D72-1717-4343-8E0C-043A796C31C0}"/>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60147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apositive de fi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8732CB5-C933-53A1-7E65-175F72A10966}"/>
              </a:ext>
            </a:extLst>
          </p:cNvPr>
          <p:cNvSpPr/>
          <p:nvPr userDrawn="1"/>
        </p:nvSpPr>
        <p:spPr>
          <a:xfrm>
            <a:off x="3938042" y="5366049"/>
            <a:ext cx="4339078" cy="775020"/>
          </a:xfrm>
          <a:prstGeom prst="rect">
            <a:avLst/>
          </a:prstGeom>
        </p:spPr>
        <p:txBody>
          <a:bodyPr wrap="square">
            <a:spAutoFit/>
          </a:bodyPr>
          <a:lstStyle/>
          <a:p>
            <a:pPr algn="ctr">
              <a:lnSpc>
                <a:spcPct val="130000"/>
              </a:lnSpc>
            </a:pPr>
            <a:r>
              <a:rPr lang="fr-FR" sz="1800" b="0" dirty="0">
                <a:latin typeface="Arial" panose="020B0604020202020204" pitchFamily="34" charset="0"/>
                <a:cs typeface="Arial" panose="020B0604020202020204" pitchFamily="34" charset="0"/>
              </a:rPr>
              <a:t>66, avenue du Maine     </a:t>
            </a:r>
          </a:p>
          <a:p>
            <a:pPr algn="ctr">
              <a:lnSpc>
                <a:spcPct val="130000"/>
              </a:lnSpc>
            </a:pPr>
            <a:r>
              <a:rPr lang="fr-FR" sz="1800" b="0" dirty="0">
                <a:latin typeface="Arial" panose="020B0604020202020204" pitchFamily="34" charset="0"/>
                <a:cs typeface="Arial" panose="020B0604020202020204" pitchFamily="34" charset="0"/>
              </a:rPr>
              <a:t>75682 Paris cedex 14</a:t>
            </a:r>
            <a:endParaRPr lang="fr-FR" sz="1800" b="0" u="sng"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863EA83-D295-DCAC-3147-FD1E328A77D6}"/>
              </a:ext>
            </a:extLst>
          </p:cNvPr>
          <p:cNvSpPr/>
          <p:nvPr userDrawn="1"/>
        </p:nvSpPr>
        <p:spPr>
          <a:xfrm>
            <a:off x="376626" y="5212083"/>
            <a:ext cx="4246880" cy="1503617"/>
          </a:xfrm>
          <a:prstGeom prst="rect">
            <a:avLst/>
          </a:prstGeom>
        </p:spPr>
        <p:txBody>
          <a:bodyPr wrap="square">
            <a:spAutoFit/>
          </a:bodyPr>
          <a:lstStyle/>
          <a:p>
            <a:pPr algn="l">
              <a:lnSpc>
                <a:spcPct val="130000"/>
              </a:lnSpc>
            </a:pPr>
            <a:r>
              <a:rPr lang="fr-FR" sz="1800" b="0" u="sng" dirty="0">
                <a:solidFill>
                  <a:srgbClr val="5025AE"/>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www.cnsa.fr</a:t>
            </a:r>
            <a:r>
              <a:rPr lang="fr-FR" sz="1800" b="0" u="none" dirty="0">
                <a:solidFill>
                  <a:srgbClr val="5025AE"/>
                </a:solidFill>
                <a:latin typeface="Arial" panose="020B0604020202020204" pitchFamily="34" charset="0"/>
                <a:cs typeface="Arial" panose="020B0604020202020204" pitchFamily="34" charset="0"/>
              </a:rPr>
              <a:t>              </a:t>
            </a:r>
          </a:p>
          <a:p>
            <a:pPr algn="l">
              <a:lnSpc>
                <a:spcPct val="130000"/>
              </a:lnSpc>
            </a:pPr>
            <a:r>
              <a:rPr lang="fr-FR" sz="1800" b="0" i="0" kern="1200" dirty="0">
                <a:solidFill>
                  <a:srgbClr val="5025AE"/>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www.pour-les-personnes-agees.gouv.fr</a:t>
            </a:r>
            <a:r>
              <a:rPr lang="fr-FR" sz="1800" b="0" i="0" kern="1200" dirty="0">
                <a:solidFill>
                  <a:srgbClr val="5025AE"/>
                </a:solidFill>
                <a:effectLst/>
                <a:latin typeface="Arial" panose="020B0604020202020204" pitchFamily="34" charset="0"/>
                <a:ea typeface="+mn-ea"/>
                <a:cs typeface="Arial" panose="020B0604020202020204" pitchFamily="34" charset="0"/>
              </a:rPr>
              <a:t> </a:t>
            </a:r>
            <a:r>
              <a:rPr lang="fr-FR" sz="1800" b="0" i="0" kern="1200" dirty="0">
                <a:solidFill>
                  <a:srgbClr val="5025AE"/>
                </a:solidFill>
                <a:effectLst/>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www.monparcourshandicap.gouv.fr</a:t>
            </a:r>
            <a:endParaRPr lang="fr-FR" sz="1800" b="0" i="0" kern="1200" dirty="0">
              <a:solidFill>
                <a:srgbClr val="5025AE"/>
              </a:solidFill>
              <a:effectLst/>
              <a:latin typeface="Arial" panose="020B0604020202020204" pitchFamily="34" charset="0"/>
              <a:ea typeface="+mn-ea"/>
              <a:cs typeface="Arial" panose="020B0604020202020204" pitchFamily="34" charset="0"/>
            </a:endParaRPr>
          </a:p>
          <a:p>
            <a:pPr algn="l">
              <a:lnSpc>
                <a:spcPct val="130000"/>
              </a:lnSpc>
            </a:pPr>
            <a:endParaRPr lang="fr-FR" sz="1800" b="0" dirty="0">
              <a:latin typeface="Arial" panose="020B0604020202020204" pitchFamily="34" charset="0"/>
              <a:cs typeface="Arial" panose="020B0604020202020204" pitchFamily="34" charset="0"/>
            </a:endParaRPr>
          </a:p>
        </p:txBody>
      </p:sp>
      <p:pic>
        <p:nvPicPr>
          <p:cNvPr id="5" name="Image 4" descr="TWITTER.png">
            <a:hlinkClick r:id="rId5"/>
            <a:extLst>
              <a:ext uri="{FF2B5EF4-FFF2-40B4-BE49-F238E27FC236}">
                <a16:creationId xmlns:a16="http://schemas.microsoft.com/office/drawing/2014/main" id="{A56E55E8-1217-233F-6380-578300A5ABC8}"/>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950102" y="5355230"/>
            <a:ext cx="282738" cy="237002"/>
          </a:xfrm>
          <a:prstGeom prst="rect">
            <a:avLst/>
          </a:prstGeom>
        </p:spPr>
      </p:pic>
      <p:pic>
        <p:nvPicPr>
          <p:cNvPr id="10" name="Image 9">
            <a:hlinkClick r:id="rId7"/>
            <a:extLst>
              <a:ext uri="{FF2B5EF4-FFF2-40B4-BE49-F238E27FC236}">
                <a16:creationId xmlns:a16="http://schemas.microsoft.com/office/drawing/2014/main" id="{2D2F6A29-6196-2FE0-909A-2B66BF341D93}"/>
              </a:ext>
            </a:extLst>
          </p:cNvPr>
          <p:cNvPicPr>
            <a:picLocks noChangeAspect="1"/>
          </p:cNvPicPr>
          <p:nvPr userDrawn="1"/>
        </p:nvPicPr>
        <p:blipFill rotWithShape="1">
          <a:blip r:embed="rId8"/>
          <a:srcRect r="13369"/>
          <a:stretch/>
        </p:blipFill>
        <p:spPr>
          <a:xfrm>
            <a:off x="2372310" y="5312818"/>
            <a:ext cx="294640" cy="288643"/>
          </a:xfrm>
          <a:prstGeom prst="rect">
            <a:avLst/>
          </a:prstGeom>
        </p:spPr>
      </p:pic>
      <p:pic>
        <p:nvPicPr>
          <p:cNvPr id="7" name="Image 6">
            <a:hlinkClick r:id="rId9"/>
            <a:extLst>
              <a:ext uri="{FF2B5EF4-FFF2-40B4-BE49-F238E27FC236}">
                <a16:creationId xmlns:a16="http://schemas.microsoft.com/office/drawing/2014/main" id="{F2484637-1375-392C-957E-297DD60ED057}"/>
              </a:ext>
            </a:extLst>
          </p:cNvPr>
          <p:cNvPicPr>
            <a:picLocks noChangeAspect="1"/>
          </p:cNvPicPr>
          <p:nvPr userDrawn="1"/>
        </p:nvPicPr>
        <p:blipFill rotWithShape="1">
          <a:blip r:embed="rId10"/>
          <a:srcRect r="67116"/>
          <a:stretch/>
        </p:blipFill>
        <p:spPr>
          <a:xfrm>
            <a:off x="2803856" y="5331628"/>
            <a:ext cx="368989" cy="251555"/>
          </a:xfrm>
          <a:prstGeom prst="rect">
            <a:avLst/>
          </a:prstGeom>
        </p:spPr>
      </p:pic>
      <p:grpSp>
        <p:nvGrpSpPr>
          <p:cNvPr id="2" name="Groupe 1">
            <a:extLst>
              <a:ext uri="{FF2B5EF4-FFF2-40B4-BE49-F238E27FC236}">
                <a16:creationId xmlns:a16="http://schemas.microsoft.com/office/drawing/2014/main" id="{0B0B39B0-53B9-8B66-AE98-66B890DFCEF3}"/>
              </a:ext>
            </a:extLst>
          </p:cNvPr>
          <p:cNvGrpSpPr/>
          <p:nvPr userDrawn="1"/>
        </p:nvGrpSpPr>
        <p:grpSpPr>
          <a:xfrm>
            <a:off x="8563401" y="5400912"/>
            <a:ext cx="3334816" cy="920750"/>
            <a:chOff x="2468961" y="2385310"/>
            <a:chExt cx="7787012" cy="2150010"/>
          </a:xfrm>
        </p:grpSpPr>
        <p:pic>
          <p:nvPicPr>
            <p:cNvPr id="11" name="Image 10">
              <a:extLst>
                <a:ext uri="{FF2B5EF4-FFF2-40B4-BE49-F238E27FC236}">
                  <a16:creationId xmlns:a16="http://schemas.microsoft.com/office/drawing/2014/main" id="{193B88C8-1643-3289-F93B-57F9C606B150}"/>
                </a:ext>
              </a:extLst>
            </p:cNvPr>
            <p:cNvPicPr>
              <a:picLocks noChangeAspect="1"/>
            </p:cNvPicPr>
            <p:nvPr userDrawn="1"/>
          </p:nvPicPr>
          <p:blipFill rotWithShape="1">
            <a:blip r:embed="rId11"/>
            <a:srcRect l="1" r="54569"/>
            <a:stretch/>
          </p:blipFill>
          <p:spPr>
            <a:xfrm>
              <a:off x="2468961" y="2385310"/>
              <a:ext cx="3531006" cy="2087380"/>
            </a:xfrm>
            <a:prstGeom prst="rect">
              <a:avLst/>
            </a:prstGeom>
          </p:spPr>
        </p:pic>
        <p:pic>
          <p:nvPicPr>
            <p:cNvPr id="12" name="Image 11">
              <a:extLst>
                <a:ext uri="{FF2B5EF4-FFF2-40B4-BE49-F238E27FC236}">
                  <a16:creationId xmlns:a16="http://schemas.microsoft.com/office/drawing/2014/main" id="{FE175726-A568-4D40-8325-02E5F1945EB3}"/>
                </a:ext>
              </a:extLst>
            </p:cNvPr>
            <p:cNvPicPr>
              <a:picLocks noChangeAspect="1"/>
            </p:cNvPicPr>
            <p:nvPr userDrawn="1"/>
          </p:nvPicPr>
          <p:blipFill rotWithShape="1">
            <a:blip r:embed="rId11"/>
            <a:srcRect l="47659"/>
            <a:stretch/>
          </p:blipFill>
          <p:spPr>
            <a:xfrm>
              <a:off x="6187856" y="2447940"/>
              <a:ext cx="4068117" cy="2087380"/>
            </a:xfrm>
            <a:prstGeom prst="rect">
              <a:avLst/>
            </a:prstGeom>
          </p:spPr>
        </p:pic>
      </p:grpSp>
      <p:sp>
        <p:nvSpPr>
          <p:cNvPr id="13" name="Espace réservé du contenu 6">
            <a:extLst>
              <a:ext uri="{FF2B5EF4-FFF2-40B4-BE49-F238E27FC236}">
                <a16:creationId xmlns:a16="http://schemas.microsoft.com/office/drawing/2014/main" id="{0052DAEE-C4F8-DB01-623E-C96879F20CC0}"/>
              </a:ext>
            </a:extLst>
          </p:cNvPr>
          <p:cNvSpPr>
            <a:spLocks noGrp="1"/>
          </p:cNvSpPr>
          <p:nvPr>
            <p:ph sz="quarter" idx="10" hasCustomPrompt="1"/>
          </p:nvPr>
        </p:nvSpPr>
        <p:spPr>
          <a:xfrm>
            <a:off x="1837317" y="2819400"/>
            <a:ext cx="8529552" cy="609600"/>
          </a:xfrm>
          <a:prstGeom prst="rect">
            <a:avLst/>
          </a:prstGeom>
        </p:spPr>
        <p:txBody>
          <a:bodyPr/>
          <a:lstStyle>
            <a:lvl1pPr marL="0" indent="0" algn="ctr">
              <a:buNone/>
              <a:defRPr sz="3500" b="1">
                <a:latin typeface="Arial" panose="020B0604020202020204" pitchFamily="34" charset="0"/>
                <a:cs typeface="Arial" panose="020B0604020202020204" pitchFamily="34" charset="0"/>
              </a:defRPr>
            </a:lvl1pPr>
          </a:lstStyle>
          <a:p>
            <a:pPr lvl="0"/>
            <a:r>
              <a:rPr lang="fr-FR" dirty="0"/>
              <a:t>Merci de votre attention.</a:t>
            </a:r>
          </a:p>
        </p:txBody>
      </p:sp>
    </p:spTree>
    <p:extLst>
      <p:ext uri="{BB962C8B-B14F-4D97-AF65-F5344CB8AC3E}">
        <p14:creationId xmlns:p14="http://schemas.microsoft.com/office/powerpoint/2010/main" val="4751805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4/14/2025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extLst>
      <p:ext uri="{BB962C8B-B14F-4D97-AF65-F5344CB8AC3E}">
        <p14:creationId xmlns:p14="http://schemas.microsoft.com/office/powerpoint/2010/main" val="122686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Diapositive de titr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F78F3D-4DF1-5B41-853A-DADB0A028BC2}"/>
              </a:ext>
            </a:extLst>
          </p:cNvPr>
          <p:cNvSpPr/>
          <p:nvPr userDrawn="1"/>
        </p:nvSpPr>
        <p:spPr>
          <a:xfrm>
            <a:off x="0" y="0"/>
            <a:ext cx="12192000" cy="6858000"/>
          </a:xfrm>
          <a:prstGeom prst="rect">
            <a:avLst/>
          </a:prstGeom>
          <a:solidFill>
            <a:srgbClr val="D3D8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4" name="Espace réservé du texte 33">
            <a:extLst>
              <a:ext uri="{FF2B5EF4-FFF2-40B4-BE49-F238E27FC236}">
                <a16:creationId xmlns:a16="http://schemas.microsoft.com/office/drawing/2014/main" id="{59DF2E92-A43F-5541-BF3A-0EB97BB5B9A0}"/>
              </a:ext>
            </a:extLst>
          </p:cNvPr>
          <p:cNvSpPr>
            <a:spLocks noGrp="1"/>
          </p:cNvSpPr>
          <p:nvPr>
            <p:ph type="body" sz="quarter" idx="11" hasCustomPrompt="1"/>
          </p:nvPr>
        </p:nvSpPr>
        <p:spPr>
          <a:xfrm>
            <a:off x="3181378" y="2387061"/>
            <a:ext cx="7523198" cy="1244600"/>
          </a:xfrm>
          <a:prstGeom prst="rect">
            <a:avLst/>
          </a:prstGeom>
        </p:spPr>
        <p:txBody>
          <a:bodyPr/>
          <a:lstStyle>
            <a:lvl1pPr marL="0" indent="0">
              <a:buNone/>
              <a:defRPr sz="6600">
                <a:latin typeface="Arial" panose="020B0604020202020204" pitchFamily="34" charset="0"/>
                <a:cs typeface="Arial" panose="020B0604020202020204" pitchFamily="34" charset="0"/>
              </a:defRPr>
            </a:lvl1pPr>
          </a:lstStyle>
          <a:p>
            <a:pPr lvl="0"/>
            <a:r>
              <a:rPr lang="fr-FR" dirty="0"/>
              <a:t>Titre de la partie </a:t>
            </a:r>
          </a:p>
        </p:txBody>
      </p:sp>
      <p:sp>
        <p:nvSpPr>
          <p:cNvPr id="7" name="Espace réservé du contenu 6">
            <a:extLst>
              <a:ext uri="{FF2B5EF4-FFF2-40B4-BE49-F238E27FC236}">
                <a16:creationId xmlns:a16="http://schemas.microsoft.com/office/drawing/2014/main" id="{06E9FD0A-F490-6643-AD0E-BE2476E8FCC0}"/>
              </a:ext>
            </a:extLst>
          </p:cNvPr>
          <p:cNvSpPr>
            <a:spLocks noGrp="1"/>
          </p:cNvSpPr>
          <p:nvPr>
            <p:ph sz="quarter" idx="10" hasCustomPrompt="1"/>
          </p:nvPr>
        </p:nvSpPr>
        <p:spPr>
          <a:xfrm>
            <a:off x="3181378" y="3650885"/>
            <a:ext cx="2281604" cy="609600"/>
          </a:xfrm>
          <a:prstGeom prst="rect">
            <a:avLst/>
          </a:prstGeom>
        </p:spPr>
        <p:txBody>
          <a:bodyPr/>
          <a:lstStyle>
            <a:lvl1pPr marL="0" indent="0">
              <a:buNone/>
              <a:defRPr sz="3200" b="1">
                <a:latin typeface="Arial" panose="020B0604020202020204" pitchFamily="34" charset="0"/>
                <a:cs typeface="Arial" panose="020B0604020202020204" pitchFamily="34" charset="0"/>
              </a:defRPr>
            </a:lvl1pPr>
          </a:lstStyle>
          <a:p>
            <a:pPr lvl="0"/>
            <a:r>
              <a:rPr lang="fr-FR" dirty="0"/>
              <a:t>Sous-titre</a:t>
            </a:r>
          </a:p>
        </p:txBody>
      </p:sp>
      <p:pic>
        <p:nvPicPr>
          <p:cNvPr id="2" name="Image 1">
            <a:extLst>
              <a:ext uri="{FF2B5EF4-FFF2-40B4-BE49-F238E27FC236}">
                <a16:creationId xmlns:a16="http://schemas.microsoft.com/office/drawing/2014/main" id="{AB86AF10-C47F-5055-7A0A-D6614436A57B}"/>
              </a:ext>
            </a:extLst>
          </p:cNvPr>
          <p:cNvPicPr>
            <a:picLocks noChangeAspect="1"/>
          </p:cNvPicPr>
          <p:nvPr userDrawn="1"/>
        </p:nvPicPr>
        <p:blipFill>
          <a:blip r:embed="rId2">
            <a:grayscl/>
          </a:blip>
          <a:stretch>
            <a:fillRect/>
          </a:stretch>
        </p:blipFill>
        <p:spPr>
          <a:xfrm rot="10800000">
            <a:off x="2159306" y="1501126"/>
            <a:ext cx="1188688" cy="1200008"/>
          </a:xfrm>
          <a:prstGeom prst="rect">
            <a:avLst/>
          </a:prstGeom>
        </p:spPr>
      </p:pic>
      <p:pic>
        <p:nvPicPr>
          <p:cNvPr id="8" name="Image 7">
            <a:extLst>
              <a:ext uri="{FF2B5EF4-FFF2-40B4-BE49-F238E27FC236}">
                <a16:creationId xmlns:a16="http://schemas.microsoft.com/office/drawing/2014/main" id="{70F232C4-3792-8EEB-3326-3A94C20F6035}"/>
              </a:ext>
            </a:extLst>
          </p:cNvPr>
          <p:cNvPicPr>
            <a:picLocks noChangeAspect="1"/>
          </p:cNvPicPr>
          <p:nvPr userDrawn="1"/>
        </p:nvPicPr>
        <p:blipFill>
          <a:blip r:embed="rId3"/>
          <a:stretch>
            <a:fillRect/>
          </a:stretch>
        </p:blipFill>
        <p:spPr>
          <a:xfrm>
            <a:off x="9603645" y="5593940"/>
            <a:ext cx="2250386" cy="604371"/>
          </a:xfrm>
          <a:prstGeom prst="rect">
            <a:avLst/>
          </a:prstGeom>
        </p:spPr>
      </p:pic>
      <p:sp>
        <p:nvSpPr>
          <p:cNvPr id="3" name="Espace réservé de la date 3">
            <a:extLst>
              <a:ext uri="{FF2B5EF4-FFF2-40B4-BE49-F238E27FC236}">
                <a16:creationId xmlns:a16="http://schemas.microsoft.com/office/drawing/2014/main" id="{9DC81A95-6A38-4BFF-661F-CB07D36C48DD}"/>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CD0B2632-56F0-7646-A33E-291EEE62633A}" type="datetime1">
              <a:rPr lang="fr-FR" smtClean="0"/>
              <a:t>16/04/2025</a:t>
            </a:fld>
            <a:endParaRPr lang="fr-FR" dirty="0"/>
          </a:p>
        </p:txBody>
      </p:sp>
      <p:sp>
        <p:nvSpPr>
          <p:cNvPr id="4" name="Espace réservé de la date 3">
            <a:extLst>
              <a:ext uri="{FF2B5EF4-FFF2-40B4-BE49-F238E27FC236}">
                <a16:creationId xmlns:a16="http://schemas.microsoft.com/office/drawing/2014/main" id="{F46A2F80-2EAA-4F1D-ECEA-A0A8AF9B0B9E}"/>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9185199"/>
      </p:ext>
    </p:extLst>
  </p:cSld>
  <p:clrMapOvr>
    <a:masterClrMapping/>
  </p:clrMapOvr>
  <p:extLst>
    <p:ext uri="{DCECCB84-F9BA-43D5-87BE-67443E8EF086}">
      <p15:sldGuideLst xmlns:p15="http://schemas.microsoft.com/office/powerpoint/2012/main">
        <p15:guide id="1" orient="horz" pos="402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Diapositive de titr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F78F3D-4DF1-5B41-853A-DADB0A028BC2}"/>
              </a:ext>
            </a:extLst>
          </p:cNvPr>
          <p:cNvSpPr/>
          <p:nvPr userDrawn="1"/>
        </p:nvSpPr>
        <p:spPr>
          <a:xfrm>
            <a:off x="0" y="-19667"/>
            <a:ext cx="12192000" cy="6858000"/>
          </a:xfrm>
          <a:prstGeom prst="rect">
            <a:avLst/>
          </a:prstGeom>
          <a:solidFill>
            <a:srgbClr val="5025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bg1"/>
              </a:buClr>
              <a:buFont typeface="Arial" panose="020B0604020202020204" pitchFamily="34" charset="0"/>
              <a:buChar char="•"/>
            </a:pPr>
            <a:endParaRPr lang="fr-FR" dirty="0"/>
          </a:p>
        </p:txBody>
      </p:sp>
      <p:sp>
        <p:nvSpPr>
          <p:cNvPr id="34" name="Espace réservé du texte 33">
            <a:extLst>
              <a:ext uri="{FF2B5EF4-FFF2-40B4-BE49-F238E27FC236}">
                <a16:creationId xmlns:a16="http://schemas.microsoft.com/office/drawing/2014/main" id="{59DF2E92-A43F-5541-BF3A-0EB97BB5B9A0}"/>
              </a:ext>
            </a:extLst>
          </p:cNvPr>
          <p:cNvSpPr>
            <a:spLocks noGrp="1"/>
          </p:cNvSpPr>
          <p:nvPr>
            <p:ph type="body" sz="quarter" idx="11" hasCustomPrompt="1"/>
          </p:nvPr>
        </p:nvSpPr>
        <p:spPr>
          <a:xfrm>
            <a:off x="3181378" y="2387061"/>
            <a:ext cx="2719550" cy="1244600"/>
          </a:xfrm>
          <a:prstGeom prst="rect">
            <a:avLst/>
          </a:prstGeom>
        </p:spPr>
        <p:txBody>
          <a:bodyPr/>
          <a:lstStyle>
            <a:lvl1pPr marL="0" indent="0">
              <a:buNone/>
              <a:defRPr sz="6600">
                <a:solidFill>
                  <a:schemeClr val="bg1"/>
                </a:solidFill>
                <a:latin typeface="Arial" panose="020B0604020202020204" pitchFamily="34" charset="0"/>
                <a:cs typeface="Arial" panose="020B0604020202020204" pitchFamily="34" charset="0"/>
              </a:defRPr>
            </a:lvl1pPr>
          </a:lstStyle>
          <a:p>
            <a:pPr lvl="0"/>
            <a:r>
              <a:rPr lang="fr-FR" dirty="0"/>
              <a:t>Titre</a:t>
            </a:r>
          </a:p>
        </p:txBody>
      </p:sp>
      <p:sp>
        <p:nvSpPr>
          <p:cNvPr id="7" name="Espace réservé du contenu 6">
            <a:extLst>
              <a:ext uri="{FF2B5EF4-FFF2-40B4-BE49-F238E27FC236}">
                <a16:creationId xmlns:a16="http://schemas.microsoft.com/office/drawing/2014/main" id="{06E9FD0A-F490-6643-AD0E-BE2476E8FCC0}"/>
              </a:ext>
            </a:extLst>
          </p:cNvPr>
          <p:cNvSpPr>
            <a:spLocks noGrp="1"/>
          </p:cNvSpPr>
          <p:nvPr>
            <p:ph sz="quarter" idx="10" hasCustomPrompt="1"/>
          </p:nvPr>
        </p:nvSpPr>
        <p:spPr>
          <a:xfrm>
            <a:off x="3181378" y="3668133"/>
            <a:ext cx="2281604" cy="609600"/>
          </a:xfrm>
          <a:prstGeom prst="rect">
            <a:avLst/>
          </a:prstGeom>
        </p:spPr>
        <p:txBody>
          <a:bodyPr/>
          <a:lstStyle>
            <a:lvl1pPr marL="0" indent="0">
              <a:buNone/>
              <a:defRPr sz="2800" b="1">
                <a:solidFill>
                  <a:schemeClr val="bg1"/>
                </a:solidFill>
                <a:latin typeface="Arial" panose="020B0604020202020204" pitchFamily="34" charset="0"/>
                <a:cs typeface="Arial" panose="020B0604020202020204" pitchFamily="34" charset="0"/>
              </a:defRPr>
            </a:lvl1pPr>
          </a:lstStyle>
          <a:p>
            <a:pPr lvl="0"/>
            <a:r>
              <a:rPr lang="fr-FR" dirty="0"/>
              <a:t>Sous-titre</a:t>
            </a:r>
          </a:p>
        </p:txBody>
      </p:sp>
      <p:pic>
        <p:nvPicPr>
          <p:cNvPr id="2" name="Image 1">
            <a:extLst>
              <a:ext uri="{FF2B5EF4-FFF2-40B4-BE49-F238E27FC236}">
                <a16:creationId xmlns:a16="http://schemas.microsoft.com/office/drawing/2014/main" id="{A5696838-43EF-7DF9-72BE-B1BD098652D0}"/>
              </a:ext>
            </a:extLst>
          </p:cNvPr>
          <p:cNvPicPr>
            <a:picLocks noChangeAspect="1"/>
          </p:cNvPicPr>
          <p:nvPr userDrawn="1"/>
        </p:nvPicPr>
        <p:blipFill>
          <a:blip r:embed="rId2"/>
          <a:stretch>
            <a:fillRect/>
          </a:stretch>
        </p:blipFill>
        <p:spPr>
          <a:xfrm>
            <a:off x="2359985" y="1655670"/>
            <a:ext cx="1004862" cy="1004862"/>
          </a:xfrm>
          <a:prstGeom prst="rect">
            <a:avLst/>
          </a:prstGeom>
        </p:spPr>
      </p:pic>
      <p:pic>
        <p:nvPicPr>
          <p:cNvPr id="3" name="Image 2">
            <a:extLst>
              <a:ext uri="{FF2B5EF4-FFF2-40B4-BE49-F238E27FC236}">
                <a16:creationId xmlns:a16="http://schemas.microsoft.com/office/drawing/2014/main" id="{37944BE8-7067-C67A-1A14-5840D91F6C27}"/>
              </a:ext>
            </a:extLst>
          </p:cNvPr>
          <p:cNvPicPr>
            <a:picLocks noChangeAspect="1"/>
          </p:cNvPicPr>
          <p:nvPr userDrawn="1"/>
        </p:nvPicPr>
        <p:blipFill>
          <a:blip r:embed="rId3"/>
          <a:stretch>
            <a:fillRect/>
          </a:stretch>
        </p:blipFill>
        <p:spPr>
          <a:xfrm>
            <a:off x="9603645" y="5593940"/>
            <a:ext cx="2250387" cy="604371"/>
          </a:xfrm>
          <a:prstGeom prst="rect">
            <a:avLst/>
          </a:prstGeom>
        </p:spPr>
      </p:pic>
      <p:sp>
        <p:nvSpPr>
          <p:cNvPr id="4" name="Espace réservé de la date 3">
            <a:extLst>
              <a:ext uri="{FF2B5EF4-FFF2-40B4-BE49-F238E27FC236}">
                <a16:creationId xmlns:a16="http://schemas.microsoft.com/office/drawing/2014/main" id="{2C0E61A7-1BFC-EEBB-E8AB-0027DA6532AC}"/>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bg1"/>
                </a:solidFill>
                <a:latin typeface="Arial" panose="020B0604020202020204" pitchFamily="34" charset="0"/>
                <a:cs typeface="Arial" panose="020B0604020202020204" pitchFamily="34" charset="0"/>
              </a:defRPr>
            </a:lvl1pPr>
          </a:lstStyle>
          <a:p>
            <a:fld id="{4F8141CE-9580-7043-BA67-53562C276795}" type="datetime1">
              <a:rPr lang="fr-FR" smtClean="0"/>
              <a:t>16/04/2025</a:t>
            </a:fld>
            <a:endParaRPr lang="fr-FR" dirty="0"/>
          </a:p>
        </p:txBody>
      </p:sp>
      <p:sp>
        <p:nvSpPr>
          <p:cNvPr id="5" name="Espace réservé de la date 3">
            <a:extLst>
              <a:ext uri="{FF2B5EF4-FFF2-40B4-BE49-F238E27FC236}">
                <a16:creationId xmlns:a16="http://schemas.microsoft.com/office/drawing/2014/main" id="{F41EF2E1-CDC0-AD9E-67A4-AC204ADB0769}"/>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solidFill>
                  <a:schemeClr val="bg1"/>
                </a:solidFill>
                <a:latin typeface="Arial" panose="020B0604020202020204" pitchFamily="34" charset="0"/>
                <a:cs typeface="Arial" panose="020B0604020202020204" pitchFamily="34" charset="0"/>
              </a:rPr>
              <a:pPr algn="r"/>
              <a:t>‹N°›</a:t>
            </a:fld>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899907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0_Diapositive de titre">
    <p:spTree>
      <p:nvGrpSpPr>
        <p:cNvPr id="1" name=""/>
        <p:cNvGrpSpPr/>
        <p:nvPr/>
      </p:nvGrpSpPr>
      <p:grpSpPr>
        <a:xfrm>
          <a:off x="0" y="0"/>
          <a:ext cx="0" cy="0"/>
          <a:chOff x="0" y="0"/>
          <a:chExt cx="0" cy="0"/>
        </a:xfrm>
      </p:grpSpPr>
      <p:sp>
        <p:nvSpPr>
          <p:cNvPr id="29" name="Espace réservé du texte 33">
            <a:extLst>
              <a:ext uri="{FF2B5EF4-FFF2-40B4-BE49-F238E27FC236}">
                <a16:creationId xmlns:a16="http://schemas.microsoft.com/office/drawing/2014/main" id="{2235F1C1-FE22-C34A-9F7E-98F21AB05364}"/>
              </a:ext>
            </a:extLst>
          </p:cNvPr>
          <p:cNvSpPr>
            <a:spLocks noGrp="1"/>
          </p:cNvSpPr>
          <p:nvPr>
            <p:ph type="body" sz="quarter" idx="11" hasCustomPrompt="1"/>
          </p:nvPr>
        </p:nvSpPr>
        <p:spPr>
          <a:xfrm>
            <a:off x="3081168" y="2382848"/>
            <a:ext cx="2295504" cy="1244600"/>
          </a:xfrm>
          <a:prstGeom prst="rect">
            <a:avLst/>
          </a:prstGeom>
        </p:spPr>
        <p:txBody>
          <a:bodyPr/>
          <a:lstStyle>
            <a:lvl1pPr marL="0" indent="0">
              <a:buNone/>
              <a:defRPr sz="6600">
                <a:solidFill>
                  <a:srgbClr val="447643"/>
                </a:solidFill>
                <a:latin typeface="Arial" panose="020B0604020202020204" pitchFamily="34" charset="0"/>
                <a:cs typeface="Arial" panose="020B0604020202020204" pitchFamily="34" charset="0"/>
              </a:defRPr>
            </a:lvl1pPr>
          </a:lstStyle>
          <a:p>
            <a:pPr lvl="0"/>
            <a:r>
              <a:rPr lang="fr-FR" dirty="0"/>
              <a:t>Titre</a:t>
            </a:r>
          </a:p>
        </p:txBody>
      </p:sp>
      <p:sp>
        <p:nvSpPr>
          <p:cNvPr id="30" name="Espace réservé du contenu 6">
            <a:extLst>
              <a:ext uri="{FF2B5EF4-FFF2-40B4-BE49-F238E27FC236}">
                <a16:creationId xmlns:a16="http://schemas.microsoft.com/office/drawing/2014/main" id="{39BF9449-A52D-034B-9321-A756062321DA}"/>
              </a:ext>
            </a:extLst>
          </p:cNvPr>
          <p:cNvSpPr>
            <a:spLocks noGrp="1"/>
          </p:cNvSpPr>
          <p:nvPr>
            <p:ph sz="quarter" idx="10" hasCustomPrompt="1"/>
          </p:nvPr>
        </p:nvSpPr>
        <p:spPr>
          <a:xfrm>
            <a:off x="3081169" y="3638042"/>
            <a:ext cx="2423176" cy="609600"/>
          </a:xfrm>
          <a:prstGeom prst="rect">
            <a:avLst/>
          </a:prstGeom>
        </p:spPr>
        <p:txBody>
          <a:bodyPr/>
          <a:lstStyle>
            <a:lvl1pPr marL="0" indent="0">
              <a:buNone/>
              <a:defRPr sz="2800" b="1">
                <a:solidFill>
                  <a:schemeClr val="tx1"/>
                </a:solidFill>
                <a:latin typeface="Arial" panose="020B0604020202020204" pitchFamily="34" charset="0"/>
                <a:cs typeface="Arial" panose="020B0604020202020204" pitchFamily="34" charset="0"/>
              </a:defRPr>
            </a:lvl1pPr>
          </a:lstStyle>
          <a:p>
            <a:pPr lvl="0"/>
            <a:r>
              <a:rPr lang="fr-FR" dirty="0"/>
              <a:t>Sous-titre</a:t>
            </a:r>
          </a:p>
        </p:txBody>
      </p:sp>
      <p:pic>
        <p:nvPicPr>
          <p:cNvPr id="2" name="Image 1">
            <a:extLst>
              <a:ext uri="{FF2B5EF4-FFF2-40B4-BE49-F238E27FC236}">
                <a16:creationId xmlns:a16="http://schemas.microsoft.com/office/drawing/2014/main" id="{5E93DE47-E7AE-89F6-88E4-00D273F19F16}"/>
              </a:ext>
            </a:extLst>
          </p:cNvPr>
          <p:cNvPicPr>
            <a:picLocks noChangeAspect="1"/>
          </p:cNvPicPr>
          <p:nvPr userDrawn="1"/>
        </p:nvPicPr>
        <p:blipFill>
          <a:blip r:embed="rId2"/>
          <a:stretch>
            <a:fillRect/>
          </a:stretch>
        </p:blipFill>
        <p:spPr>
          <a:xfrm>
            <a:off x="2359985" y="1655670"/>
            <a:ext cx="1004862" cy="1004862"/>
          </a:xfrm>
          <a:prstGeom prst="rect">
            <a:avLst/>
          </a:prstGeom>
        </p:spPr>
      </p:pic>
      <p:pic>
        <p:nvPicPr>
          <p:cNvPr id="10" name="Image 9">
            <a:extLst>
              <a:ext uri="{FF2B5EF4-FFF2-40B4-BE49-F238E27FC236}">
                <a16:creationId xmlns:a16="http://schemas.microsoft.com/office/drawing/2014/main" id="{4E318139-D5F2-314C-845D-B269B70E8E91}"/>
              </a:ext>
            </a:extLst>
          </p:cNvPr>
          <p:cNvPicPr>
            <a:picLocks noChangeAspect="1"/>
          </p:cNvPicPr>
          <p:nvPr userDrawn="1"/>
        </p:nvPicPr>
        <p:blipFill>
          <a:blip r:embed="rId3"/>
          <a:stretch>
            <a:fillRect/>
          </a:stretch>
        </p:blipFill>
        <p:spPr>
          <a:xfrm>
            <a:off x="9598755" y="5593492"/>
            <a:ext cx="2251172" cy="604582"/>
          </a:xfrm>
          <a:prstGeom prst="rect">
            <a:avLst/>
          </a:prstGeom>
        </p:spPr>
      </p:pic>
      <p:sp>
        <p:nvSpPr>
          <p:cNvPr id="3" name="Espace réservé de la date 3">
            <a:extLst>
              <a:ext uri="{FF2B5EF4-FFF2-40B4-BE49-F238E27FC236}">
                <a16:creationId xmlns:a16="http://schemas.microsoft.com/office/drawing/2014/main" id="{EADAC2AF-BEE5-0EE1-E30A-997843054A47}"/>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2AD9CC55-9309-E04E-A6A0-48BD9A1F444D}" type="datetime1">
              <a:rPr lang="fr-FR" smtClean="0"/>
              <a:t>16/04/2025</a:t>
            </a:fld>
            <a:endParaRPr lang="fr-FR" dirty="0"/>
          </a:p>
        </p:txBody>
      </p:sp>
      <p:sp>
        <p:nvSpPr>
          <p:cNvPr id="4" name="Espace réservé de la date 3">
            <a:extLst>
              <a:ext uri="{FF2B5EF4-FFF2-40B4-BE49-F238E27FC236}">
                <a16:creationId xmlns:a16="http://schemas.microsoft.com/office/drawing/2014/main" id="{3E5EF5DA-116C-E02D-4DF7-1FA05E28CE18}"/>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651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0_Diapositive de titre">
    <p:bg>
      <p:bgPr>
        <a:solidFill>
          <a:srgbClr val="D3D80E"/>
        </a:solidFill>
        <a:effectLst/>
      </p:bgPr>
    </p:bg>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CA2BAEC5-D1F8-3990-EEAB-E024CBC7A3BC}"/>
              </a:ext>
            </a:extLst>
          </p:cNvPr>
          <p:cNvPicPr>
            <a:picLocks noChangeAspect="1"/>
          </p:cNvPicPr>
          <p:nvPr userDrawn="1"/>
        </p:nvPicPr>
        <p:blipFill>
          <a:blip r:embed="rId2"/>
          <a:stretch>
            <a:fillRect/>
          </a:stretch>
        </p:blipFill>
        <p:spPr>
          <a:xfrm>
            <a:off x="-3781411" y="1879515"/>
            <a:ext cx="6282956" cy="6332819"/>
          </a:xfrm>
          <a:prstGeom prst="rect">
            <a:avLst/>
          </a:prstGeom>
        </p:spPr>
      </p:pic>
      <p:sp>
        <p:nvSpPr>
          <p:cNvPr id="6" name="Espace réservé du texte 33">
            <a:extLst>
              <a:ext uri="{FF2B5EF4-FFF2-40B4-BE49-F238E27FC236}">
                <a16:creationId xmlns:a16="http://schemas.microsoft.com/office/drawing/2014/main" id="{B48AA64E-99AA-DF46-B888-462A818E57F2}"/>
              </a:ext>
            </a:extLst>
          </p:cNvPr>
          <p:cNvSpPr>
            <a:spLocks noGrp="1"/>
          </p:cNvSpPr>
          <p:nvPr>
            <p:ph type="body" sz="quarter" idx="11" hasCustomPrompt="1"/>
          </p:nvPr>
        </p:nvSpPr>
        <p:spPr>
          <a:xfrm>
            <a:off x="3081168" y="2483478"/>
            <a:ext cx="3087983" cy="857283"/>
          </a:xfrm>
          <a:prstGeom prst="rect">
            <a:avLst/>
          </a:prstGeom>
        </p:spPr>
        <p:txBody>
          <a:bodyPr/>
          <a:lstStyle>
            <a:lvl1pPr marL="0" indent="0">
              <a:buNone/>
              <a:defRPr sz="6000">
                <a:latin typeface="Arial" panose="020B0604020202020204" pitchFamily="34" charset="0"/>
                <a:cs typeface="Arial" panose="020B0604020202020204" pitchFamily="34" charset="0"/>
              </a:defRPr>
            </a:lvl1pPr>
          </a:lstStyle>
          <a:p>
            <a:pPr lvl="0"/>
            <a:r>
              <a:rPr lang="fr-FR" dirty="0"/>
              <a:t>Intertitre</a:t>
            </a:r>
          </a:p>
        </p:txBody>
      </p:sp>
      <p:sp>
        <p:nvSpPr>
          <p:cNvPr id="2" name="Espace réservé de la date 3">
            <a:extLst>
              <a:ext uri="{FF2B5EF4-FFF2-40B4-BE49-F238E27FC236}">
                <a16:creationId xmlns:a16="http://schemas.microsoft.com/office/drawing/2014/main" id="{4943355D-9E68-54BB-285D-7DB025A57FEB}"/>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CBB9FA38-1CE6-614E-89A7-A50D783D332B}" type="datetime1">
              <a:rPr lang="fr-FR" smtClean="0"/>
              <a:t>16/04/2025</a:t>
            </a:fld>
            <a:endParaRPr lang="fr-FR" dirty="0"/>
          </a:p>
        </p:txBody>
      </p:sp>
      <p:sp>
        <p:nvSpPr>
          <p:cNvPr id="4" name="Espace réservé de la date 3">
            <a:extLst>
              <a:ext uri="{FF2B5EF4-FFF2-40B4-BE49-F238E27FC236}">
                <a16:creationId xmlns:a16="http://schemas.microsoft.com/office/drawing/2014/main" id="{50B99EDE-95ED-DC6B-D707-358960600BA5}"/>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7551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1_Diapositive de titre">
    <p:bg>
      <p:bgPr>
        <a:solidFill>
          <a:srgbClr val="5025AE"/>
        </a:solidFill>
        <a:effectLst/>
      </p:bgPr>
    </p:bg>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EA8231D5-68E7-D1BF-5252-7E9A5147BD37}"/>
              </a:ext>
            </a:extLst>
          </p:cNvPr>
          <p:cNvPicPr>
            <a:picLocks noChangeAspect="1"/>
          </p:cNvPicPr>
          <p:nvPr userDrawn="1"/>
        </p:nvPicPr>
        <p:blipFill>
          <a:blip r:embed="rId2"/>
          <a:stretch>
            <a:fillRect/>
          </a:stretch>
        </p:blipFill>
        <p:spPr>
          <a:xfrm>
            <a:off x="-3781411" y="1891707"/>
            <a:ext cx="6282956" cy="6332819"/>
          </a:xfrm>
          <a:prstGeom prst="rect">
            <a:avLst/>
          </a:prstGeom>
        </p:spPr>
      </p:pic>
      <p:sp>
        <p:nvSpPr>
          <p:cNvPr id="6" name="Espace réservé du texte 33">
            <a:extLst>
              <a:ext uri="{FF2B5EF4-FFF2-40B4-BE49-F238E27FC236}">
                <a16:creationId xmlns:a16="http://schemas.microsoft.com/office/drawing/2014/main" id="{B48AA64E-99AA-DF46-B888-462A818E57F2}"/>
              </a:ext>
            </a:extLst>
          </p:cNvPr>
          <p:cNvSpPr>
            <a:spLocks noGrp="1"/>
          </p:cNvSpPr>
          <p:nvPr>
            <p:ph type="body" sz="quarter" idx="11" hasCustomPrompt="1"/>
          </p:nvPr>
        </p:nvSpPr>
        <p:spPr>
          <a:xfrm>
            <a:off x="3081168" y="2483478"/>
            <a:ext cx="3075791" cy="857283"/>
          </a:xfrm>
          <a:prstGeom prst="rect">
            <a:avLst/>
          </a:prstGeom>
        </p:spPr>
        <p:txBody>
          <a:bodyPr/>
          <a:lstStyle>
            <a:lvl1pPr marL="0" indent="0">
              <a:buNone/>
              <a:defRPr sz="6000">
                <a:solidFill>
                  <a:schemeClr val="bg1"/>
                </a:solidFill>
                <a:latin typeface="Arial" panose="020B0604020202020204" pitchFamily="34" charset="0"/>
                <a:cs typeface="Arial" panose="020B0604020202020204" pitchFamily="34" charset="0"/>
              </a:defRPr>
            </a:lvl1pPr>
          </a:lstStyle>
          <a:p>
            <a:pPr lvl="0"/>
            <a:r>
              <a:rPr lang="fr-FR" dirty="0"/>
              <a:t>Intertitre</a:t>
            </a:r>
          </a:p>
        </p:txBody>
      </p:sp>
      <p:sp>
        <p:nvSpPr>
          <p:cNvPr id="3" name="Espace réservé de la date 3">
            <a:extLst>
              <a:ext uri="{FF2B5EF4-FFF2-40B4-BE49-F238E27FC236}">
                <a16:creationId xmlns:a16="http://schemas.microsoft.com/office/drawing/2014/main" id="{E658A44D-DF41-AF10-E49F-9023544C1606}"/>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bg1"/>
                </a:solidFill>
                <a:latin typeface="Arial" panose="020B0604020202020204" pitchFamily="34" charset="0"/>
                <a:cs typeface="Arial" panose="020B0604020202020204" pitchFamily="34" charset="0"/>
              </a:defRPr>
            </a:lvl1pPr>
          </a:lstStyle>
          <a:p>
            <a:fld id="{BF134DC7-EC40-A442-A35C-06707A62D380}" type="datetime1">
              <a:rPr lang="fr-FR" smtClean="0"/>
              <a:t>16/04/2025</a:t>
            </a:fld>
            <a:endParaRPr lang="fr-FR" dirty="0"/>
          </a:p>
        </p:txBody>
      </p:sp>
      <p:sp>
        <p:nvSpPr>
          <p:cNvPr id="4" name="Espace réservé de la date 3">
            <a:extLst>
              <a:ext uri="{FF2B5EF4-FFF2-40B4-BE49-F238E27FC236}">
                <a16:creationId xmlns:a16="http://schemas.microsoft.com/office/drawing/2014/main" id="{F1A98412-20F8-6164-9CA2-087B8978411A}"/>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solidFill>
                  <a:schemeClr val="bg1"/>
                </a:solidFill>
                <a:latin typeface="Arial" panose="020B0604020202020204" pitchFamily="34" charset="0"/>
                <a:cs typeface="Arial" panose="020B0604020202020204" pitchFamily="34" charset="0"/>
              </a:rPr>
              <a:pPr algn="r"/>
              <a:t>‹N°›</a:t>
            </a:fld>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1121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_Diapositive de titre">
    <p:spTree>
      <p:nvGrpSpPr>
        <p:cNvPr id="1" name=""/>
        <p:cNvGrpSpPr/>
        <p:nvPr/>
      </p:nvGrpSpPr>
      <p:grpSpPr>
        <a:xfrm>
          <a:off x="0" y="0"/>
          <a:ext cx="0" cy="0"/>
          <a:chOff x="0" y="0"/>
          <a:chExt cx="0" cy="0"/>
        </a:xfrm>
      </p:grpSpPr>
      <p:sp>
        <p:nvSpPr>
          <p:cNvPr id="6" name="Espace réservé du texte 33">
            <a:extLst>
              <a:ext uri="{FF2B5EF4-FFF2-40B4-BE49-F238E27FC236}">
                <a16:creationId xmlns:a16="http://schemas.microsoft.com/office/drawing/2014/main" id="{B48AA64E-99AA-DF46-B888-462A818E57F2}"/>
              </a:ext>
            </a:extLst>
          </p:cNvPr>
          <p:cNvSpPr>
            <a:spLocks noGrp="1"/>
          </p:cNvSpPr>
          <p:nvPr>
            <p:ph type="body" sz="quarter" idx="11" hasCustomPrompt="1"/>
          </p:nvPr>
        </p:nvSpPr>
        <p:spPr>
          <a:xfrm>
            <a:off x="3081168" y="2483478"/>
            <a:ext cx="3740157" cy="857283"/>
          </a:xfrm>
          <a:prstGeom prst="rect">
            <a:avLst/>
          </a:prstGeom>
        </p:spPr>
        <p:txBody>
          <a:bodyPr/>
          <a:lstStyle>
            <a:lvl1pPr marL="0" indent="0">
              <a:buNone/>
              <a:defRPr sz="6000">
                <a:latin typeface="Arial" panose="020B0604020202020204" pitchFamily="34" charset="0"/>
                <a:cs typeface="Arial" panose="020B0604020202020204" pitchFamily="34" charset="0"/>
              </a:defRPr>
            </a:lvl1pPr>
          </a:lstStyle>
          <a:p>
            <a:pPr lvl="0"/>
            <a:r>
              <a:rPr lang="fr-FR" dirty="0"/>
              <a:t>Intertitre</a:t>
            </a:r>
          </a:p>
        </p:txBody>
      </p:sp>
      <p:pic>
        <p:nvPicPr>
          <p:cNvPr id="2" name="Image 1">
            <a:extLst>
              <a:ext uri="{FF2B5EF4-FFF2-40B4-BE49-F238E27FC236}">
                <a16:creationId xmlns:a16="http://schemas.microsoft.com/office/drawing/2014/main" id="{A4007C0F-BB0E-7824-287F-4225405A9B27}"/>
              </a:ext>
            </a:extLst>
          </p:cNvPr>
          <p:cNvPicPr>
            <a:picLocks noChangeAspect="1"/>
          </p:cNvPicPr>
          <p:nvPr userDrawn="1"/>
        </p:nvPicPr>
        <p:blipFill>
          <a:blip r:embed="rId2"/>
          <a:stretch>
            <a:fillRect/>
          </a:stretch>
        </p:blipFill>
        <p:spPr>
          <a:xfrm>
            <a:off x="5523267" y="3254460"/>
            <a:ext cx="1527595" cy="1542143"/>
          </a:xfrm>
          <a:prstGeom prst="rect">
            <a:avLst/>
          </a:prstGeom>
        </p:spPr>
      </p:pic>
      <p:sp>
        <p:nvSpPr>
          <p:cNvPr id="3" name="Espace réservé de la date 3">
            <a:extLst>
              <a:ext uri="{FF2B5EF4-FFF2-40B4-BE49-F238E27FC236}">
                <a16:creationId xmlns:a16="http://schemas.microsoft.com/office/drawing/2014/main" id="{2A223C6B-6E74-DF6E-49F9-FEDEB4CF5BD0}"/>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ADB36E47-A8F4-F645-9DFD-2365D46060FB}" type="datetime1">
              <a:rPr lang="fr-FR" smtClean="0"/>
              <a:t>16/04/2025</a:t>
            </a:fld>
            <a:endParaRPr lang="fr-FR" dirty="0"/>
          </a:p>
        </p:txBody>
      </p:sp>
      <p:sp>
        <p:nvSpPr>
          <p:cNvPr id="4" name="Espace réservé de la date 3">
            <a:extLst>
              <a:ext uri="{FF2B5EF4-FFF2-40B4-BE49-F238E27FC236}">
                <a16:creationId xmlns:a16="http://schemas.microsoft.com/office/drawing/2014/main" id="{46156EFC-5924-7484-9F8B-848E3BC216C9}"/>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654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7AB979E8-C49E-5049-AF0D-15FC08BDB822}"/>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sp>
        <p:nvSpPr>
          <p:cNvPr id="10" name="Espace réservé du texte 3">
            <a:extLst>
              <a:ext uri="{FF2B5EF4-FFF2-40B4-BE49-F238E27FC236}">
                <a16:creationId xmlns:a16="http://schemas.microsoft.com/office/drawing/2014/main" id="{F2826D8D-E2F8-4048-AEA1-6D7F80C8FA59}"/>
              </a:ext>
            </a:extLst>
          </p:cNvPr>
          <p:cNvSpPr>
            <a:spLocks noGrp="1"/>
          </p:cNvSpPr>
          <p:nvPr>
            <p:ph type="body" sz="quarter" idx="11"/>
          </p:nvPr>
        </p:nvSpPr>
        <p:spPr>
          <a:xfrm>
            <a:off x="438150" y="1754188"/>
            <a:ext cx="10515600" cy="434498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4" name="Image 3">
            <a:extLst>
              <a:ext uri="{FF2B5EF4-FFF2-40B4-BE49-F238E27FC236}">
                <a16:creationId xmlns:a16="http://schemas.microsoft.com/office/drawing/2014/main" id="{A7B394DD-B12A-6FB0-F407-B89DFFACCC29}"/>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5" name="Espace réservé de la date 3">
            <a:extLst>
              <a:ext uri="{FF2B5EF4-FFF2-40B4-BE49-F238E27FC236}">
                <a16:creationId xmlns:a16="http://schemas.microsoft.com/office/drawing/2014/main" id="{587756B1-4B8A-B0EB-5910-BF3A2108DAA5}"/>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CD4987CA-51D8-F345-B6A9-B49F068C893E}" type="datetime1">
              <a:rPr lang="fr-FR" smtClean="0"/>
              <a:t>16/04/2025</a:t>
            </a:fld>
            <a:endParaRPr lang="fr-FR" dirty="0"/>
          </a:p>
        </p:txBody>
      </p:sp>
      <p:sp>
        <p:nvSpPr>
          <p:cNvPr id="6" name="Espace réservé de la date 3">
            <a:extLst>
              <a:ext uri="{FF2B5EF4-FFF2-40B4-BE49-F238E27FC236}">
                <a16:creationId xmlns:a16="http://schemas.microsoft.com/office/drawing/2014/main" id="{4C11D7C3-18A0-90E0-9344-681524125AE7}"/>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latin typeface="Arial" panose="020B0604020202020204" pitchFamily="34" charset="0"/>
                <a:cs typeface="Arial" panose="020B0604020202020204" pitchFamily="34" charset="0"/>
              </a:rPr>
              <a:pPr algn="r"/>
              <a:t>‹N°›</a:t>
            </a:fld>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28471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5F2ED355-C1ED-8542-A082-43A9BC8B6C6A}"/>
              </a:ext>
            </a:extLst>
          </p:cNvPr>
          <p:cNvSpPr>
            <a:spLocks noGrp="1"/>
          </p:cNvSpPr>
          <p:nvPr>
            <p:ph type="body" sz="quarter" idx="11"/>
          </p:nvPr>
        </p:nvSpPr>
        <p:spPr>
          <a:xfrm>
            <a:off x="438150" y="1754188"/>
            <a:ext cx="10515600" cy="434498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5" name="Image 4">
            <a:extLst>
              <a:ext uri="{FF2B5EF4-FFF2-40B4-BE49-F238E27FC236}">
                <a16:creationId xmlns:a16="http://schemas.microsoft.com/office/drawing/2014/main" id="{2AFD651D-86E7-0184-D4BD-A043CD305138}"/>
              </a:ext>
            </a:extLst>
          </p:cNvPr>
          <p:cNvPicPr>
            <a:picLocks noChangeAspect="1"/>
          </p:cNvPicPr>
          <p:nvPr userDrawn="1"/>
        </p:nvPicPr>
        <p:blipFill>
          <a:blip r:embed="rId2"/>
          <a:stretch>
            <a:fillRect/>
          </a:stretch>
        </p:blipFill>
        <p:spPr>
          <a:xfrm>
            <a:off x="60960" y="48768"/>
            <a:ext cx="670560" cy="670560"/>
          </a:xfrm>
          <a:prstGeom prst="rect">
            <a:avLst/>
          </a:prstGeom>
        </p:spPr>
      </p:pic>
      <p:sp>
        <p:nvSpPr>
          <p:cNvPr id="2" name="Titre 1">
            <a:extLst>
              <a:ext uri="{FF2B5EF4-FFF2-40B4-BE49-F238E27FC236}">
                <a16:creationId xmlns:a16="http://schemas.microsoft.com/office/drawing/2014/main" id="{3BE0E170-18C6-FD47-A7D6-862B22758516}"/>
              </a:ext>
            </a:extLst>
          </p:cNvPr>
          <p:cNvSpPr>
            <a:spLocks noGrp="1"/>
          </p:cNvSpPr>
          <p:nvPr>
            <p:ph type="title" hasCustomPrompt="1"/>
          </p:nvPr>
        </p:nvSpPr>
        <p:spPr>
          <a:xfrm>
            <a:off x="437367" y="331432"/>
            <a:ext cx="10515600" cy="1325563"/>
          </a:xfrm>
          <a:prstGeom prst="rect">
            <a:avLst/>
          </a:prstGeom>
        </p:spPr>
        <p:txBody>
          <a:bodyPr/>
          <a:lstStyle>
            <a:lvl1pPr>
              <a:defRPr b="1">
                <a:latin typeface="Arial" panose="020B0604020202020204" pitchFamily="34" charset="0"/>
                <a:cs typeface="Arial" panose="020B0604020202020204" pitchFamily="34" charset="0"/>
              </a:defRPr>
            </a:lvl1pPr>
          </a:lstStyle>
          <a:p>
            <a:r>
              <a:rPr lang="fr-FR" dirty="0"/>
              <a:t>Titre </a:t>
            </a:r>
          </a:p>
        </p:txBody>
      </p:sp>
      <p:pic>
        <p:nvPicPr>
          <p:cNvPr id="6" name="Image 5">
            <a:extLst>
              <a:ext uri="{FF2B5EF4-FFF2-40B4-BE49-F238E27FC236}">
                <a16:creationId xmlns:a16="http://schemas.microsoft.com/office/drawing/2014/main" id="{CC535B56-F690-731C-6F9F-7DD1DABA6428}"/>
              </a:ext>
            </a:extLst>
          </p:cNvPr>
          <p:cNvPicPr>
            <a:picLocks noChangeAspect="1"/>
          </p:cNvPicPr>
          <p:nvPr userDrawn="1"/>
        </p:nvPicPr>
        <p:blipFill>
          <a:blip r:embed="rId3"/>
          <a:stretch>
            <a:fillRect/>
          </a:stretch>
        </p:blipFill>
        <p:spPr>
          <a:xfrm rot="2747858">
            <a:off x="10929661" y="4491166"/>
            <a:ext cx="3004931" cy="3033549"/>
          </a:xfrm>
          <a:prstGeom prst="rect">
            <a:avLst/>
          </a:prstGeom>
        </p:spPr>
      </p:pic>
      <p:sp>
        <p:nvSpPr>
          <p:cNvPr id="7" name="Espace réservé de la date 3">
            <a:extLst>
              <a:ext uri="{FF2B5EF4-FFF2-40B4-BE49-F238E27FC236}">
                <a16:creationId xmlns:a16="http://schemas.microsoft.com/office/drawing/2014/main" id="{0945067D-5A3B-CDA3-B140-B3344527425E}"/>
              </a:ext>
            </a:extLst>
          </p:cNvPr>
          <p:cNvSpPr>
            <a:spLocks noGrp="1"/>
          </p:cNvSpPr>
          <p:nvPr>
            <p:ph type="dt" sz="half" idx="2"/>
          </p:nvPr>
        </p:nvSpPr>
        <p:spPr>
          <a:xfrm>
            <a:off x="430127" y="6382169"/>
            <a:ext cx="2743200" cy="365125"/>
          </a:xfrm>
          <a:prstGeom prst="rect">
            <a:avLst/>
          </a:prstGeom>
        </p:spPr>
        <p:txBody>
          <a:bodyPr/>
          <a:lstStyle>
            <a:lvl1pPr algn="l">
              <a:defRPr sz="1400" b="0" i="0">
                <a:solidFill>
                  <a:schemeClr val="tx1"/>
                </a:solidFill>
                <a:latin typeface="Arial" panose="020B0604020202020204" pitchFamily="34" charset="0"/>
                <a:cs typeface="Arial" panose="020B0604020202020204" pitchFamily="34" charset="0"/>
              </a:defRPr>
            </a:lvl1pPr>
          </a:lstStyle>
          <a:p>
            <a:fld id="{A3B2818D-0755-6B45-89A8-35ADA1C01D64}" type="datetime1">
              <a:rPr lang="fr-FR" smtClean="0"/>
              <a:t>16/04/2025</a:t>
            </a:fld>
            <a:endParaRPr lang="fr-FR" dirty="0"/>
          </a:p>
        </p:txBody>
      </p:sp>
      <p:sp>
        <p:nvSpPr>
          <p:cNvPr id="8" name="Espace réservé de la date 3">
            <a:extLst>
              <a:ext uri="{FF2B5EF4-FFF2-40B4-BE49-F238E27FC236}">
                <a16:creationId xmlns:a16="http://schemas.microsoft.com/office/drawing/2014/main" id="{5F4B20FF-B2DD-F8C9-A3A8-F5F27138FD7B}"/>
              </a:ext>
            </a:extLst>
          </p:cNvPr>
          <p:cNvSpPr txBox="1">
            <a:spLocks/>
          </p:cNvSpPr>
          <p:nvPr userDrawn="1"/>
        </p:nvSpPr>
        <p:spPr>
          <a:xfrm>
            <a:off x="9152785" y="6370955"/>
            <a:ext cx="2743200" cy="365125"/>
          </a:xfrm>
          <a:prstGeom prst="rect">
            <a:avLst/>
          </a:prstGeom>
        </p:spPr>
        <p:txBody>
          <a:bodyPr/>
          <a:lstStyle>
            <a:defPPr>
              <a:defRPr lang="fr-FR"/>
            </a:defPPr>
            <a:lvl1pPr marL="0" algn="r" defTabSz="914400" rtl="0" eaLnBrk="1" latinLnBrk="0" hangingPunct="1">
              <a:defRPr sz="1400" b="0" i="0" kern="1200">
                <a:solidFill>
                  <a:schemeClr val="tx1"/>
                </a:solidFill>
                <a:latin typeface="Info Text Offc" panose="020B0504030101020102" pitchFamily="34" charset="77"/>
                <a:ea typeface="+mn-ea"/>
                <a:cs typeface="Info Text Offc" panose="020B0504030101020102" pitchFamily="34" charset="77"/>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8789B51-7F2B-A248-A359-36E753366C35}" type="slidenum">
              <a:rPr lang="fr-FR" smtClean="0">
                <a:solidFill>
                  <a:schemeClr val="bg1"/>
                </a:solidFill>
                <a:latin typeface="Arial" panose="020B0604020202020204" pitchFamily="34" charset="0"/>
                <a:cs typeface="Arial" panose="020B0604020202020204" pitchFamily="34" charset="0"/>
              </a:rPr>
              <a:pPr algn="r"/>
              <a:t>‹N°›</a:t>
            </a:fld>
            <a:endParaRPr lang="fr-FR"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63340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234245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0976AE3-1117-CD39-757C-60188213AD64}"/>
              </a:ext>
            </a:extLst>
          </p:cNvPr>
          <p:cNvSpPr>
            <a:spLocks noGrp="1"/>
          </p:cNvSpPr>
          <p:nvPr>
            <p:ph type="body" sz="quarter" idx="12"/>
          </p:nvPr>
        </p:nvSpPr>
        <p:spPr>
          <a:xfrm>
            <a:off x="1077155" y="1951499"/>
            <a:ext cx="8793957" cy="1244600"/>
          </a:xfrm>
        </p:spPr>
        <p:txBody>
          <a:bodyPr/>
          <a:lstStyle/>
          <a:p>
            <a:r>
              <a:rPr lang="fr-FR" sz="5400" b="1" dirty="0"/>
              <a:t>16</a:t>
            </a:r>
            <a:r>
              <a:rPr lang="fr-FR" sz="5400" b="1" baseline="30000" dirty="0"/>
              <a:t>e</a:t>
            </a:r>
            <a:r>
              <a:rPr lang="fr-FR" sz="5400" b="1" dirty="0"/>
              <a:t> Rendez-vous de la recherche sur l’autonomie</a:t>
            </a:r>
          </a:p>
          <a:p>
            <a:endParaRPr lang="fr-FR" dirty="0"/>
          </a:p>
        </p:txBody>
      </p:sp>
      <p:sp>
        <p:nvSpPr>
          <p:cNvPr id="3" name="Espace réservé du contenu 2">
            <a:extLst>
              <a:ext uri="{FF2B5EF4-FFF2-40B4-BE49-F238E27FC236}">
                <a16:creationId xmlns:a16="http://schemas.microsoft.com/office/drawing/2014/main" id="{0BDCF47C-8C30-E685-32FB-3E6D666C3964}"/>
              </a:ext>
            </a:extLst>
          </p:cNvPr>
          <p:cNvSpPr>
            <a:spLocks noGrp="1"/>
          </p:cNvSpPr>
          <p:nvPr>
            <p:ph sz="quarter" idx="10"/>
          </p:nvPr>
        </p:nvSpPr>
        <p:spPr>
          <a:xfrm>
            <a:off x="1077156" y="3661901"/>
            <a:ext cx="8592138" cy="609600"/>
          </a:xfrm>
        </p:spPr>
        <p:txBody>
          <a:bodyPr/>
          <a:lstStyle/>
          <a:p>
            <a:r>
              <a:rPr lang="fr-FR" b="0" dirty="0"/>
              <a:t>Jeudi 17 avril 2025 – 13 h à 14 h</a:t>
            </a:r>
          </a:p>
          <a:p>
            <a:endParaRPr lang="fr-FR" dirty="0"/>
          </a:p>
        </p:txBody>
      </p:sp>
      <p:pic>
        <p:nvPicPr>
          <p:cNvPr id="5" name="Image 4" descr="Une image contenant texte, Police, logo, Graphique&#10;&#10;Le contenu généré par l’IA peut être incorrect.">
            <a:extLst>
              <a:ext uri="{FF2B5EF4-FFF2-40B4-BE49-F238E27FC236}">
                <a16:creationId xmlns:a16="http://schemas.microsoft.com/office/drawing/2014/main" id="{C0DE4C7D-D351-941C-EB7F-6AEDFBE67F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80228" y="5195854"/>
            <a:ext cx="1652016" cy="1289304"/>
          </a:xfrm>
          <a:prstGeom prst="rect">
            <a:avLst/>
          </a:prstGeom>
        </p:spPr>
      </p:pic>
    </p:spTree>
    <p:extLst>
      <p:ext uri="{BB962C8B-B14F-4D97-AF65-F5344CB8AC3E}">
        <p14:creationId xmlns:p14="http://schemas.microsoft.com/office/powerpoint/2010/main" val="4088597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le narrative : ronde 1">
            <a:extLst>
              <a:ext uri="{FF2B5EF4-FFF2-40B4-BE49-F238E27FC236}">
                <a16:creationId xmlns:a16="http://schemas.microsoft.com/office/drawing/2014/main" id="{CAAE4666-9ACD-3A14-9EAE-6274935DF66E}"/>
              </a:ext>
            </a:extLst>
          </p:cNvPr>
          <p:cNvSpPr/>
          <p:nvPr/>
        </p:nvSpPr>
        <p:spPr>
          <a:xfrm>
            <a:off x="1952769" y="2000827"/>
            <a:ext cx="8286462" cy="2856345"/>
          </a:xfrm>
          <a:prstGeom prst="wedgeEllipseCallout">
            <a:avLst/>
          </a:prstGeom>
          <a:solidFill>
            <a:schemeClr val="bg1"/>
          </a:solidFill>
          <a:ln>
            <a:solidFill>
              <a:srgbClr val="C75F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3" name="ZoneTexte 2">
            <a:extLst>
              <a:ext uri="{FF2B5EF4-FFF2-40B4-BE49-F238E27FC236}">
                <a16:creationId xmlns:a16="http://schemas.microsoft.com/office/drawing/2014/main" id="{CC454DBC-DBE0-1183-CE0F-34BB32764E80}"/>
              </a:ext>
            </a:extLst>
          </p:cNvPr>
          <p:cNvSpPr txBox="1"/>
          <p:nvPr/>
        </p:nvSpPr>
        <p:spPr>
          <a:xfrm>
            <a:off x="2894481" y="2465675"/>
            <a:ext cx="6403037" cy="2169825"/>
          </a:xfrm>
          <a:prstGeom prst="rect">
            <a:avLst/>
          </a:prstGeom>
          <a:noFill/>
        </p:spPr>
        <p:txBody>
          <a:bodyPr wrap="square">
            <a:spAutoFit/>
          </a:bodyPr>
          <a:lstStyle/>
          <a:p>
            <a:pPr algn="ctr"/>
            <a:r>
              <a:rPr lang="fr-FR" sz="15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5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A une époque </a:t>
            </a:r>
            <a:r>
              <a:rPr lang="fr-FR" sz="15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les contacts étaient beaucoup plus faciles, </a:t>
            </a:r>
            <a:r>
              <a:rPr lang="fr-FR" sz="15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j’allais au bureau là et c’était beaucoup plus facile. Maintenant tout est lointain, tout est compliqué, on ne sait jamais où est la bonne personne</a:t>
            </a:r>
            <a:r>
              <a:rPr lang="fr-FR" sz="15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il faut prendre des RDV téléphoniques longtemps à l’avance et tout ça c’est compliqué. Il y a un moment où c’est dur d’entrer dans cet univers. Peut-être que pour des personnes comme vous, ça vous est naturel mais… l’éloignement, on sent tout ça loin, voyez, </a:t>
            </a:r>
            <a:r>
              <a:rPr lang="fr-FR" sz="15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on a perdu cette notion de proximité, c’est loin, c’est compliqué</a:t>
            </a:r>
            <a:r>
              <a:rPr lang="fr-FR" sz="15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je vous dis il faut 3 semaines pour avoir un RDV téléphonique, des trucs comme ça.</a:t>
            </a:r>
            <a:r>
              <a:rPr lang="fr-FR"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a:t>
            </a:r>
          </a:p>
          <a:p>
            <a:pPr algn="ctr"/>
            <a:r>
              <a:rPr lang="fr-FR" sz="15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(Mme G., 90 ans, territoire C).</a:t>
            </a:r>
            <a:endParaRPr lang="fr-FR" sz="15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98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F7BC51-2E02-6962-2722-0C7858EF5869}"/>
              </a:ext>
            </a:extLst>
          </p:cNvPr>
          <p:cNvSpPr>
            <a:spLocks noGrp="1"/>
          </p:cNvSpPr>
          <p:nvPr>
            <p:ph type="title"/>
          </p:nvPr>
        </p:nvSpPr>
        <p:spPr/>
        <p:txBody>
          <a:bodyPr/>
          <a:lstStyle/>
          <a:p>
            <a:pPr algn="r"/>
            <a:r>
              <a:rPr lang="fr-CH" sz="3400" dirty="0"/>
              <a:t>Un enjeu transversal aux domaines et territoires : la dématérialisation et ses conséquences</a:t>
            </a:r>
          </a:p>
        </p:txBody>
      </p:sp>
      <p:sp>
        <p:nvSpPr>
          <p:cNvPr id="3" name="Espace réservé du texte 2">
            <a:extLst>
              <a:ext uri="{FF2B5EF4-FFF2-40B4-BE49-F238E27FC236}">
                <a16:creationId xmlns:a16="http://schemas.microsoft.com/office/drawing/2014/main" id="{A5BA3F4D-90E8-C36F-A797-B6A5E1B8CB48}"/>
              </a:ext>
            </a:extLst>
          </p:cNvPr>
          <p:cNvSpPr>
            <a:spLocks noGrp="1"/>
          </p:cNvSpPr>
          <p:nvPr>
            <p:ph type="body" sz="quarter" idx="11"/>
          </p:nvPr>
        </p:nvSpPr>
        <p:spPr>
          <a:xfrm>
            <a:off x="438150" y="1754188"/>
            <a:ext cx="10515600" cy="4519612"/>
          </a:xfrm>
        </p:spPr>
        <p:txBody>
          <a:bodyPr/>
          <a:lstStyle/>
          <a:p>
            <a:pPr marL="0" indent="0" algn="just">
              <a:buNone/>
            </a:pPr>
            <a:endParaRPr lang="fr-FR" sz="2400" dirty="0"/>
          </a:p>
          <a:p>
            <a:pPr marL="0" indent="0" algn="just">
              <a:spcBef>
                <a:spcPts val="600"/>
              </a:spcBef>
              <a:buNone/>
            </a:pPr>
            <a:r>
              <a:rPr lang="fr-FR" sz="2200" dirty="0"/>
              <a:t>-&gt; Une </a:t>
            </a:r>
            <a:r>
              <a:rPr lang="fr-FR" sz="2200" b="1" dirty="0">
                <a:solidFill>
                  <a:schemeClr val="accent1">
                    <a:lumMod val="75000"/>
                  </a:schemeClr>
                </a:solidFill>
              </a:rPr>
              <a:t>transformation profonde des modalités d’information sur l’offre </a:t>
            </a:r>
            <a:r>
              <a:rPr lang="fr-FR" sz="2200" dirty="0"/>
              <a:t>de droits et de services </a:t>
            </a:r>
            <a:r>
              <a:rPr lang="fr-FR" sz="2200" b="1" dirty="0">
                <a:solidFill>
                  <a:schemeClr val="accent1">
                    <a:lumMod val="75000"/>
                  </a:schemeClr>
                </a:solidFill>
              </a:rPr>
              <a:t>et des modalités d’accès</a:t>
            </a:r>
            <a:r>
              <a:rPr lang="fr-FR" sz="2200" dirty="0"/>
              <a:t>, ces dernières années.</a:t>
            </a:r>
          </a:p>
          <a:p>
            <a:pPr marL="0" indent="0" algn="just">
              <a:spcBef>
                <a:spcPts val="600"/>
              </a:spcBef>
              <a:buNone/>
            </a:pPr>
            <a:r>
              <a:rPr lang="fr-CH" sz="2200" dirty="0"/>
              <a:t>-&gt; </a:t>
            </a:r>
            <a:r>
              <a:rPr lang="fr-CH" sz="2200" b="1" dirty="0"/>
              <a:t>U</a:t>
            </a:r>
            <a:r>
              <a:rPr lang="fr-CH" sz="2200" b="1" dirty="0">
                <a:solidFill>
                  <a:schemeClr val="accent1">
                    <a:lumMod val="75000"/>
                  </a:schemeClr>
                </a:solidFill>
              </a:rPr>
              <a:t>ne majorité des personnes rencontrées ne savent pas ou ne veulent pas utiliser </a:t>
            </a:r>
            <a:r>
              <a:rPr lang="fr-CH" sz="2200" dirty="0"/>
              <a:t>l’informatique et/ou internet ou </a:t>
            </a:r>
            <a:r>
              <a:rPr lang="fr-CH" sz="2200" b="1" dirty="0">
                <a:solidFill>
                  <a:schemeClr val="accent1">
                    <a:lumMod val="75000"/>
                  </a:schemeClr>
                </a:solidFill>
              </a:rPr>
              <a:t>s’en servent </a:t>
            </a:r>
            <a:r>
              <a:rPr lang="fr-CH" sz="2200" dirty="0"/>
              <a:t>uniquement pour </a:t>
            </a:r>
            <a:r>
              <a:rPr lang="fr-CH" sz="2200" b="1" dirty="0">
                <a:solidFill>
                  <a:schemeClr val="accent1">
                    <a:lumMod val="75000"/>
                  </a:schemeClr>
                </a:solidFill>
              </a:rPr>
              <a:t>interagir avec des proches </a:t>
            </a:r>
            <a:r>
              <a:rPr lang="fr-CH" sz="2200" dirty="0"/>
              <a:t>ou pour des sujets liés </a:t>
            </a:r>
            <a:r>
              <a:rPr lang="fr-CH" sz="2200" b="1" dirty="0">
                <a:solidFill>
                  <a:schemeClr val="accent1">
                    <a:lumMod val="75000"/>
                  </a:schemeClr>
                </a:solidFill>
              </a:rPr>
              <a:t>aux loisirs et la culture.</a:t>
            </a:r>
          </a:p>
          <a:p>
            <a:pPr marL="0" indent="0" algn="just">
              <a:spcBef>
                <a:spcPts val="600"/>
              </a:spcBef>
              <a:buNone/>
            </a:pPr>
            <a:r>
              <a:rPr lang="fr-CH" sz="2200" dirty="0"/>
              <a:t>-&gt; Un </a:t>
            </a:r>
            <a:r>
              <a:rPr lang="fr-CH" sz="2200" b="1" dirty="0">
                <a:solidFill>
                  <a:schemeClr val="accent1">
                    <a:lumMod val="75000"/>
                  </a:schemeClr>
                </a:solidFill>
              </a:rPr>
              <a:t>accès aux informations </a:t>
            </a:r>
            <a:r>
              <a:rPr lang="fr-CH" sz="2200" dirty="0"/>
              <a:t>sur les droits et services n</a:t>
            </a:r>
            <a:r>
              <a:rPr lang="fr-CH" sz="2200" b="1" dirty="0">
                <a:solidFill>
                  <a:schemeClr val="accent1">
                    <a:lumMod val="75000"/>
                  </a:schemeClr>
                </a:solidFill>
              </a:rPr>
              <a:t>on-garanti </a:t>
            </a:r>
            <a:r>
              <a:rPr lang="fr-CH" sz="2200" dirty="0"/>
              <a:t>quand nombre de celles-ci se trouvent surtout sur internet.</a:t>
            </a:r>
          </a:p>
          <a:p>
            <a:pPr marL="0" indent="0" algn="just">
              <a:spcBef>
                <a:spcPts val="600"/>
              </a:spcBef>
              <a:buNone/>
            </a:pPr>
            <a:r>
              <a:rPr lang="fr-CH" sz="2200" dirty="0"/>
              <a:t>-&gt; Un manque d’accès à l’information qui </a:t>
            </a:r>
            <a:r>
              <a:rPr lang="fr-CH" sz="2200" b="1" dirty="0">
                <a:solidFill>
                  <a:schemeClr val="accent1">
                    <a:lumMod val="75000"/>
                  </a:schemeClr>
                </a:solidFill>
              </a:rPr>
              <a:t>ne soutient pas l’anticipation et le processus de construction du « </a:t>
            </a:r>
            <a:r>
              <a:rPr lang="fr-CH" sz="2200" b="1" dirty="0" err="1">
                <a:solidFill>
                  <a:schemeClr val="accent1">
                    <a:lumMod val="75000"/>
                  </a:schemeClr>
                </a:solidFill>
              </a:rPr>
              <a:t>concernement</a:t>
            </a:r>
            <a:r>
              <a:rPr lang="fr-CH" sz="2200" b="1" dirty="0">
                <a:solidFill>
                  <a:schemeClr val="accent1">
                    <a:lumMod val="75000"/>
                  </a:schemeClr>
                </a:solidFill>
              </a:rPr>
              <a:t> »</a:t>
            </a:r>
            <a:r>
              <a:rPr lang="fr-CH" sz="2200" dirty="0"/>
              <a:t> par rapport aux offres de soutien à l’autonomie. </a:t>
            </a:r>
          </a:p>
        </p:txBody>
      </p:sp>
      <p:sp>
        <p:nvSpPr>
          <p:cNvPr id="4" name="Espace réservé de la date 3">
            <a:extLst>
              <a:ext uri="{FF2B5EF4-FFF2-40B4-BE49-F238E27FC236}">
                <a16:creationId xmlns:a16="http://schemas.microsoft.com/office/drawing/2014/main" id="{69245ECC-F8D2-F285-8BD7-EBAD9E604754}"/>
              </a:ext>
            </a:extLst>
          </p:cNvPr>
          <p:cNvSpPr>
            <a:spLocks noGrp="1"/>
          </p:cNvSpPr>
          <p:nvPr>
            <p:ph type="dt" sz="half" idx="2"/>
          </p:nvPr>
        </p:nvSpPr>
        <p:spPr/>
        <p:txBody>
          <a:bodyPr/>
          <a:lstStyle/>
          <a:p>
            <a:fld id="{CD4987CA-51D8-F345-B6A9-B49F068C893E}" type="datetime1">
              <a:rPr lang="fr-FR" smtClean="0"/>
              <a:t>16/04/2025</a:t>
            </a:fld>
            <a:endParaRPr lang="fr-FR" dirty="0"/>
          </a:p>
        </p:txBody>
      </p:sp>
    </p:spTree>
    <p:extLst>
      <p:ext uri="{BB962C8B-B14F-4D97-AF65-F5344CB8AC3E}">
        <p14:creationId xmlns:p14="http://schemas.microsoft.com/office/powerpoint/2010/main" val="192682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ulle narrative : ronde 8">
            <a:extLst>
              <a:ext uri="{FF2B5EF4-FFF2-40B4-BE49-F238E27FC236}">
                <a16:creationId xmlns:a16="http://schemas.microsoft.com/office/drawing/2014/main" id="{348DB63D-7E47-B04D-BD9B-5C80D06C2681}"/>
              </a:ext>
            </a:extLst>
          </p:cNvPr>
          <p:cNvSpPr/>
          <p:nvPr/>
        </p:nvSpPr>
        <p:spPr>
          <a:xfrm>
            <a:off x="3470985" y="3322799"/>
            <a:ext cx="8787003" cy="3292438"/>
          </a:xfrm>
          <a:prstGeom prst="wedgeEllipseCallout">
            <a:avLst/>
          </a:prstGeom>
          <a:solidFill>
            <a:schemeClr val="bg1"/>
          </a:solidFill>
          <a:ln>
            <a:solidFill>
              <a:srgbClr val="C75F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13" name="ZoneTexte 12">
            <a:extLst>
              <a:ext uri="{FF2B5EF4-FFF2-40B4-BE49-F238E27FC236}">
                <a16:creationId xmlns:a16="http://schemas.microsoft.com/office/drawing/2014/main" id="{A0A4B61D-44E4-259A-3DAA-C16F415BADF2}"/>
              </a:ext>
            </a:extLst>
          </p:cNvPr>
          <p:cNvSpPr txBox="1"/>
          <p:nvPr/>
        </p:nvSpPr>
        <p:spPr>
          <a:xfrm>
            <a:off x="4281380" y="3836140"/>
            <a:ext cx="7505575" cy="2400657"/>
          </a:xfrm>
          <a:prstGeom prst="rect">
            <a:avLst/>
          </a:prstGeom>
          <a:noFill/>
        </p:spPr>
        <p:txBody>
          <a:bodyPr wrap="square">
            <a:spAutoFit/>
          </a:bodyPr>
          <a:lstStyle/>
          <a:p>
            <a:pPr algn="ctr"/>
            <a:r>
              <a:rPr lang="fr-FR" sz="1500" i="1" dirty="0">
                <a:effectLst/>
                <a:latin typeface="Calibri" panose="020F0502020204030204" pitchFamily="34" charset="0"/>
                <a:ea typeface="Calibri" panose="020F0502020204030204" pitchFamily="34" charset="0"/>
                <a:cs typeface="Calibri" panose="020F0502020204030204" pitchFamily="34" charset="0"/>
              </a:rPr>
              <a:t>« </a:t>
            </a:r>
            <a:r>
              <a:rPr lang="fr-FR" sz="15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J’ai pas internet. </a:t>
            </a:r>
            <a:r>
              <a:rPr lang="fr-FR" sz="1500" i="1" dirty="0">
                <a:effectLst/>
                <a:latin typeface="Calibri" panose="020F0502020204030204" pitchFamily="34" charset="0"/>
                <a:ea typeface="Calibri" panose="020F0502020204030204" pitchFamily="34" charset="0"/>
                <a:cs typeface="Calibri" panose="020F0502020204030204" pitchFamily="34" charset="0"/>
              </a:rPr>
              <a:t>C’est pour ça maintenant, y a plus moyen d’avoir </a:t>
            </a:r>
          </a:p>
          <a:p>
            <a:pPr algn="ctr"/>
            <a:r>
              <a:rPr lang="fr-FR" sz="1500" i="1" dirty="0">
                <a:effectLst/>
                <a:latin typeface="Calibri" panose="020F0502020204030204" pitchFamily="34" charset="0"/>
                <a:ea typeface="Calibri" panose="020F0502020204030204" pitchFamily="34" charset="0"/>
                <a:cs typeface="Calibri" panose="020F0502020204030204" pitchFamily="34" charset="0"/>
              </a:rPr>
              <a:t>rien du tout. Si on passe pas par Internet… Moi j’aime bien téléphoner.</a:t>
            </a:r>
          </a:p>
          <a:p>
            <a:pPr algn="ctr"/>
            <a:r>
              <a:rPr lang="fr-FR" sz="1500" i="1" dirty="0">
                <a:effectLst/>
                <a:latin typeface="Calibri" panose="020F0502020204030204" pitchFamily="34" charset="0"/>
                <a:ea typeface="Calibri" panose="020F0502020204030204" pitchFamily="34" charset="0"/>
                <a:cs typeface="Calibri" panose="020F0502020204030204" pitchFamily="34" charset="0"/>
              </a:rPr>
              <a:t> Je me suis battue hier pour avoir un rendez-vous pour une IRM, </a:t>
            </a:r>
            <a:r>
              <a:rPr lang="fr-FR" sz="15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j’ai téléphoné mais je suis arrivée sur des robots… Oh là </a:t>
            </a:r>
            <a:r>
              <a:rPr lang="fr-FR" sz="1500" i="1" dirty="0" err="1">
                <a:solidFill>
                  <a:srgbClr val="C75F09"/>
                </a:solidFill>
                <a:effectLst/>
                <a:latin typeface="Calibri" panose="020F0502020204030204" pitchFamily="34" charset="0"/>
                <a:ea typeface="Calibri" panose="020F0502020204030204" pitchFamily="34" charset="0"/>
                <a:cs typeface="Calibri" panose="020F0502020204030204" pitchFamily="34" charset="0"/>
              </a:rPr>
              <a:t>là</a:t>
            </a:r>
            <a:r>
              <a:rPr lang="fr-FR" sz="15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 impossible, tapez 1, tapez 2, tapez 3 et un répondeur qui vous qui vous déploie toutes sortes d’informations, pour me dire au bout qu’il y a beaucoup trop d’appels et qu’il fallait que je rappelle ultérieurement. </a:t>
            </a:r>
            <a:r>
              <a:rPr lang="fr-FR" sz="1500" i="1" dirty="0">
                <a:effectLst/>
                <a:latin typeface="Calibri" panose="020F0502020204030204" pitchFamily="34" charset="0"/>
                <a:ea typeface="Calibri" panose="020F0502020204030204" pitchFamily="34" charset="0"/>
                <a:cs typeface="Calibri" panose="020F0502020204030204" pitchFamily="34" charset="0"/>
              </a:rPr>
              <a:t>Toute la matinée. Là aussi, ça devient problématique. On n’arrive plus à obtenir quelqu’un au bout </a:t>
            </a:r>
          </a:p>
          <a:p>
            <a:pPr algn="ctr"/>
            <a:r>
              <a:rPr lang="fr-FR" sz="1500" i="1" dirty="0">
                <a:effectLst/>
                <a:latin typeface="Calibri" panose="020F0502020204030204" pitchFamily="34" charset="0"/>
                <a:ea typeface="Calibri" panose="020F0502020204030204" pitchFamily="34" charset="0"/>
                <a:cs typeface="Calibri" panose="020F0502020204030204" pitchFamily="34" charset="0"/>
              </a:rPr>
              <a:t>du fil pour avoir un rendez-vous. Juste quelqu’un au bout du fil, juste</a:t>
            </a:r>
            <a:endParaRPr lang="fr-FR" sz="1500" i="1" dirty="0">
              <a:latin typeface="Calibri" panose="020F0502020204030204" pitchFamily="34" charset="0"/>
              <a:ea typeface="Calibri" panose="020F0502020204030204" pitchFamily="34" charset="0"/>
              <a:cs typeface="Calibri" panose="020F0502020204030204" pitchFamily="34" charset="0"/>
            </a:endParaRPr>
          </a:p>
          <a:p>
            <a:pPr algn="ctr"/>
            <a:r>
              <a:rPr lang="fr-FR" sz="1500" i="1" dirty="0">
                <a:effectLst/>
                <a:latin typeface="Calibri" panose="020F0502020204030204" pitchFamily="34" charset="0"/>
                <a:ea typeface="Calibri" panose="020F0502020204030204" pitchFamily="34" charset="0"/>
                <a:cs typeface="Calibri" panose="020F0502020204030204" pitchFamily="34" charset="0"/>
              </a:rPr>
              <a:t> ça je demande. Alors ça, vous pouvez en parler aussi ? »</a:t>
            </a:r>
            <a:r>
              <a:rPr lang="fr-FR" sz="1500" dirty="0">
                <a:effectLst/>
                <a:latin typeface="Calibri" panose="020F0502020204030204" pitchFamily="34" charset="0"/>
                <a:ea typeface="Calibri" panose="020F0502020204030204" pitchFamily="34" charset="0"/>
                <a:cs typeface="Calibri" panose="020F0502020204030204" pitchFamily="34" charset="0"/>
              </a:rPr>
              <a:t> </a:t>
            </a:r>
          </a:p>
          <a:p>
            <a:pPr algn="ctr"/>
            <a:r>
              <a:rPr lang="fr-FR" sz="15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(Mme AO, 92ans, territoire C.)</a:t>
            </a:r>
            <a:endParaRPr lang="fr-FR" sz="15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Bulle narrative : ronde 1">
            <a:extLst>
              <a:ext uri="{FF2B5EF4-FFF2-40B4-BE49-F238E27FC236}">
                <a16:creationId xmlns:a16="http://schemas.microsoft.com/office/drawing/2014/main" id="{FFD3DD13-B6E3-485D-C197-46EA4144DE1B}"/>
              </a:ext>
            </a:extLst>
          </p:cNvPr>
          <p:cNvSpPr/>
          <p:nvPr/>
        </p:nvSpPr>
        <p:spPr>
          <a:xfrm>
            <a:off x="96252" y="121519"/>
            <a:ext cx="9856270" cy="2573555"/>
          </a:xfrm>
          <a:prstGeom prst="wedgeEllipseCallou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CH" sz="1500" i="1" dirty="0">
                <a:solidFill>
                  <a:schemeClr val="tx1"/>
                </a:solidFill>
              </a:rPr>
              <a:t>« </a:t>
            </a:r>
            <a:r>
              <a:rPr lang="fr-CH" sz="1500" i="1" dirty="0">
                <a:solidFill>
                  <a:srgbClr val="C75F09"/>
                </a:solidFill>
              </a:rPr>
              <a:t>Tout le monde me dit ‘tu peux regarder tes factures sur internet’ et tout… Qu’est-ce qui me disent des fois, ah oui il faut aller sur l’espace… Moi j’ai rien de tout ça. </a:t>
            </a:r>
          </a:p>
          <a:p>
            <a:pPr algn="ctr"/>
            <a:r>
              <a:rPr lang="fr-CH" sz="1500" i="1" dirty="0">
                <a:solidFill>
                  <a:schemeClr val="tx1"/>
                </a:solidFill>
              </a:rPr>
              <a:t>E : Et vous faites comment alors ? Vous recevez des papiers, vous passez des coups de ?</a:t>
            </a:r>
          </a:p>
          <a:p>
            <a:pPr algn="ctr"/>
            <a:r>
              <a:rPr lang="fr-CH" sz="1500" i="1" dirty="0">
                <a:solidFill>
                  <a:schemeClr val="tx1"/>
                </a:solidFill>
              </a:rPr>
              <a:t>Mme : </a:t>
            </a:r>
            <a:r>
              <a:rPr lang="fr-CH" sz="1500" i="1" dirty="0">
                <a:solidFill>
                  <a:srgbClr val="C75F09"/>
                </a:solidFill>
              </a:rPr>
              <a:t>Ah oui, moi j’leur dis ‘je veux du courrier’ ! Moi j’leur dis ‘vous me mettez tout par courrier’.</a:t>
            </a:r>
            <a:r>
              <a:rPr lang="fr-CH" sz="1500" i="1" dirty="0">
                <a:solidFill>
                  <a:schemeClr val="tx1"/>
                </a:solidFill>
              </a:rPr>
              <a:t> La vieille, comme les vieux [rires partagés]. Par courrier. Mais ce serait bien aussi qu’on ait quelqu’un qui nous montre l’informatique pour qu’on soit au jus quoi. Surtout que j’ai encore quelques années moi ». </a:t>
            </a:r>
          </a:p>
          <a:p>
            <a:pPr algn="ctr"/>
            <a:r>
              <a:rPr lang="fr-CH" sz="1500" b="1" dirty="0">
                <a:solidFill>
                  <a:schemeClr val="accent1">
                    <a:lumMod val="75000"/>
                  </a:schemeClr>
                </a:solidFill>
              </a:rPr>
              <a:t>(Mme D, 62 ans, territoire D).</a:t>
            </a:r>
          </a:p>
        </p:txBody>
      </p:sp>
    </p:spTree>
    <p:extLst>
      <p:ext uri="{BB962C8B-B14F-4D97-AF65-F5344CB8AC3E}">
        <p14:creationId xmlns:p14="http://schemas.microsoft.com/office/powerpoint/2010/main" val="392353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D736EB-7A57-4A33-86B9-E9623EFAB315}"/>
              </a:ext>
            </a:extLst>
          </p:cNvPr>
          <p:cNvSpPr>
            <a:spLocks noGrp="1"/>
          </p:cNvSpPr>
          <p:nvPr>
            <p:ph type="title"/>
          </p:nvPr>
        </p:nvSpPr>
        <p:spPr/>
        <p:txBody>
          <a:bodyPr/>
          <a:lstStyle/>
          <a:p>
            <a:pPr algn="r"/>
            <a:r>
              <a:rPr lang="fr-CH" sz="3400" dirty="0"/>
              <a:t>Une spécificité du non-recours chez les personnes âgées ?</a:t>
            </a:r>
          </a:p>
        </p:txBody>
      </p:sp>
      <p:sp>
        <p:nvSpPr>
          <p:cNvPr id="3" name="Espace réservé du texte 2">
            <a:extLst>
              <a:ext uri="{FF2B5EF4-FFF2-40B4-BE49-F238E27FC236}">
                <a16:creationId xmlns:a16="http://schemas.microsoft.com/office/drawing/2014/main" id="{CFB754C8-519A-0B61-7D0A-79060AFE7D2A}"/>
              </a:ext>
            </a:extLst>
          </p:cNvPr>
          <p:cNvSpPr>
            <a:spLocks noGrp="1"/>
          </p:cNvSpPr>
          <p:nvPr>
            <p:ph type="body" sz="quarter" idx="11"/>
          </p:nvPr>
        </p:nvSpPr>
        <p:spPr/>
        <p:txBody>
          <a:bodyPr/>
          <a:lstStyle/>
          <a:p>
            <a:pPr marL="144000" indent="0" algn="just">
              <a:buNone/>
            </a:pPr>
            <a:endParaRPr lang="fr-FR" sz="2300" dirty="0"/>
          </a:p>
          <a:p>
            <a:pPr marL="144000" indent="0" algn="just">
              <a:buNone/>
            </a:pPr>
            <a:endParaRPr lang="fr-FR" sz="2300" dirty="0"/>
          </a:p>
          <a:p>
            <a:pPr marL="144000" indent="0" algn="just">
              <a:buNone/>
            </a:pPr>
            <a:r>
              <a:rPr lang="fr-FR" sz="2300" dirty="0"/>
              <a:t>-&gt; Effets</a:t>
            </a:r>
            <a:r>
              <a:rPr lang="fr-FR" sz="2300" b="1" dirty="0">
                <a:solidFill>
                  <a:schemeClr val="accent1">
                    <a:lumMod val="75000"/>
                  </a:schemeClr>
                </a:solidFill>
              </a:rPr>
              <a:t> d’âge </a:t>
            </a:r>
            <a:r>
              <a:rPr lang="fr-FR" sz="2300" dirty="0"/>
              <a:t>et de </a:t>
            </a:r>
            <a:r>
              <a:rPr lang="fr-FR" sz="2300" b="1" dirty="0">
                <a:solidFill>
                  <a:schemeClr val="accent1">
                    <a:lumMod val="75000"/>
                  </a:schemeClr>
                </a:solidFill>
              </a:rPr>
              <a:t>génération.</a:t>
            </a:r>
          </a:p>
          <a:p>
            <a:pPr marL="144000" indent="0" algn="just">
              <a:buNone/>
            </a:pPr>
            <a:r>
              <a:rPr lang="fr-FR" sz="2300" dirty="0"/>
              <a:t>-&gt; Un non-recours </a:t>
            </a:r>
            <a:r>
              <a:rPr lang="fr-FR" sz="2300" b="1" dirty="0">
                <a:solidFill>
                  <a:schemeClr val="accent1">
                    <a:lumMod val="75000"/>
                  </a:schemeClr>
                </a:solidFill>
              </a:rPr>
              <a:t>processuel</a:t>
            </a:r>
            <a:r>
              <a:rPr lang="fr-FR" sz="2300" dirty="0"/>
              <a:t>, dans la ligne de </a:t>
            </a:r>
            <a:r>
              <a:rPr lang="fr-FR" sz="2300" b="1" dirty="0">
                <a:solidFill>
                  <a:schemeClr val="accent1">
                    <a:lumMod val="75000"/>
                  </a:schemeClr>
                </a:solidFill>
              </a:rPr>
              <a:t>parcours de vie plus ou moins complexes et jalonnés d’épreuves </a:t>
            </a:r>
            <a:r>
              <a:rPr lang="fr-FR" sz="2300" dirty="0"/>
              <a:t>(sur le plan social, familial, de la santé, des mobilités – résidentielles, migratoires…).</a:t>
            </a:r>
          </a:p>
          <a:p>
            <a:pPr marL="144000" indent="0" algn="just">
              <a:buNone/>
            </a:pPr>
            <a:r>
              <a:rPr lang="fr-FR" sz="2300" dirty="0"/>
              <a:t>-&gt; Vieillissement et … </a:t>
            </a:r>
            <a:r>
              <a:rPr lang="fr-FR" sz="2300" b="1" dirty="0">
                <a:solidFill>
                  <a:schemeClr val="accent1">
                    <a:lumMod val="75000"/>
                  </a:schemeClr>
                </a:solidFill>
              </a:rPr>
              <a:t>fatigue de vivre, </a:t>
            </a:r>
            <a:r>
              <a:rPr lang="fr-FR" sz="2300" b="1" i="1" dirty="0">
                <a:solidFill>
                  <a:schemeClr val="accent1">
                    <a:lumMod val="75000"/>
                  </a:schemeClr>
                </a:solidFill>
              </a:rPr>
              <a:t>déprise</a:t>
            </a:r>
            <a:r>
              <a:rPr lang="fr-FR" sz="2300" b="1" dirty="0">
                <a:solidFill>
                  <a:schemeClr val="accent1">
                    <a:lumMod val="75000"/>
                  </a:schemeClr>
                </a:solidFill>
              </a:rPr>
              <a:t>, mobilité moindre</a:t>
            </a:r>
            <a:r>
              <a:rPr lang="fr-FR" sz="2300" dirty="0"/>
              <a:t>.</a:t>
            </a:r>
          </a:p>
          <a:p>
            <a:pPr marL="144000" indent="0" algn="just">
              <a:buNone/>
            </a:pPr>
            <a:r>
              <a:rPr lang="fr-FR" sz="2300" dirty="0"/>
              <a:t>-&gt; Représentations de soi et </a:t>
            </a:r>
            <a:r>
              <a:rPr lang="fr-FR" sz="2300" b="1" dirty="0">
                <a:solidFill>
                  <a:schemeClr val="accent1">
                    <a:lumMod val="75000"/>
                  </a:schemeClr>
                </a:solidFill>
              </a:rPr>
              <a:t>enjeux de continuité identitaire</a:t>
            </a:r>
            <a:r>
              <a:rPr lang="fr-FR" sz="2300" dirty="0"/>
              <a:t>.</a:t>
            </a:r>
          </a:p>
          <a:p>
            <a:endParaRPr lang="fr-CH" dirty="0"/>
          </a:p>
        </p:txBody>
      </p:sp>
      <p:sp>
        <p:nvSpPr>
          <p:cNvPr id="4" name="Espace réservé de la date 3">
            <a:extLst>
              <a:ext uri="{FF2B5EF4-FFF2-40B4-BE49-F238E27FC236}">
                <a16:creationId xmlns:a16="http://schemas.microsoft.com/office/drawing/2014/main" id="{34404BE1-D461-8EC5-34DB-86585BBFE65C}"/>
              </a:ext>
            </a:extLst>
          </p:cNvPr>
          <p:cNvSpPr>
            <a:spLocks noGrp="1"/>
          </p:cNvSpPr>
          <p:nvPr>
            <p:ph type="dt" sz="half" idx="2"/>
          </p:nvPr>
        </p:nvSpPr>
        <p:spPr/>
        <p:txBody>
          <a:bodyPr/>
          <a:lstStyle/>
          <a:p>
            <a:fld id="{CD4987CA-51D8-F345-B6A9-B49F068C893E}" type="datetime1">
              <a:rPr lang="fr-FR" smtClean="0"/>
              <a:t>16/04/2025</a:t>
            </a:fld>
            <a:endParaRPr lang="fr-FR" dirty="0"/>
          </a:p>
        </p:txBody>
      </p:sp>
    </p:spTree>
    <p:extLst>
      <p:ext uri="{BB962C8B-B14F-4D97-AF65-F5344CB8AC3E}">
        <p14:creationId xmlns:p14="http://schemas.microsoft.com/office/powerpoint/2010/main" val="69581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2EC6DE10-A148-0BD3-1666-743C8C630299}"/>
              </a:ext>
            </a:extLst>
          </p:cNvPr>
          <p:cNvSpPr/>
          <p:nvPr/>
        </p:nvSpPr>
        <p:spPr>
          <a:xfrm>
            <a:off x="126344" y="21693"/>
            <a:ext cx="8436989" cy="3916392"/>
          </a:xfrm>
          <a:prstGeom prst="wedgeEllipseCallout">
            <a:avLst/>
          </a:prstGeom>
          <a:solidFill>
            <a:schemeClr val="bg1"/>
          </a:solidFill>
          <a:ln>
            <a:solidFill>
              <a:srgbClr val="C75F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4" name="ZoneTexte 3">
            <a:extLst>
              <a:ext uri="{FF2B5EF4-FFF2-40B4-BE49-F238E27FC236}">
                <a16:creationId xmlns:a16="http://schemas.microsoft.com/office/drawing/2014/main" id="{52F69E56-BD72-B6DA-9241-20F54F73FE98}"/>
              </a:ext>
            </a:extLst>
          </p:cNvPr>
          <p:cNvSpPr txBox="1"/>
          <p:nvPr/>
        </p:nvSpPr>
        <p:spPr>
          <a:xfrm>
            <a:off x="825428" y="562700"/>
            <a:ext cx="6644238" cy="3108543"/>
          </a:xfrm>
          <a:prstGeom prst="rect">
            <a:avLst/>
          </a:prstGeom>
          <a:noFill/>
        </p:spPr>
        <p:txBody>
          <a:bodyPr wrap="square" rtlCol="0">
            <a:spAutoFit/>
          </a:bodyPr>
          <a:lstStyle/>
          <a:p>
            <a:pPr marL="450215" algn="ctr">
              <a:buNone/>
            </a:pPr>
            <a:r>
              <a:rPr lang="fr-FR" sz="1400" i="1" dirty="0">
                <a:effectLst/>
                <a:latin typeface="Calibri" panose="020F0502020204030204" pitchFamily="34" charset="0"/>
                <a:ea typeface="Calibri" panose="020F0502020204030204" pitchFamily="34" charset="0"/>
                <a:cs typeface="Calibri" panose="020F0502020204030204" pitchFamily="34" charset="0"/>
              </a:rPr>
              <a:t>Mme B : « D'abord, j'ai eu beaucoup d'ennuis, de soucis. </a:t>
            </a:r>
            <a:r>
              <a:rPr lang="fr-FR" sz="14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J'ai perdu mon premier mari. </a:t>
            </a:r>
            <a:r>
              <a:rPr lang="fr-FR" sz="1400" i="1" dirty="0">
                <a:effectLst/>
                <a:latin typeface="Calibri" panose="020F0502020204030204" pitchFamily="34" charset="0"/>
                <a:ea typeface="Calibri" panose="020F0502020204030204" pitchFamily="34" charset="0"/>
                <a:cs typeface="Calibri" panose="020F0502020204030204" pitchFamily="34" charset="0"/>
              </a:rPr>
              <a:t>J'avais 42 ans. </a:t>
            </a:r>
          </a:p>
          <a:p>
            <a:pPr marL="450215" algn="ctr">
              <a:buNone/>
            </a:pPr>
            <a:r>
              <a:rPr lang="fr-FR" sz="1400" i="1" dirty="0">
                <a:effectLst/>
                <a:latin typeface="Calibri" panose="020F0502020204030204" pitchFamily="34" charset="0"/>
                <a:ea typeface="Calibri" panose="020F0502020204030204" pitchFamily="34" charset="0"/>
                <a:cs typeface="Calibri" panose="020F0502020204030204" pitchFamily="34" charset="0"/>
              </a:rPr>
              <a:t>E : Vous aviez des enfants avec lui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ctr">
              <a:buNone/>
            </a:pPr>
            <a:r>
              <a:rPr lang="fr-FR" sz="1400" i="1" dirty="0">
                <a:effectLst/>
                <a:latin typeface="Calibri" panose="020F0502020204030204" pitchFamily="34" charset="0"/>
                <a:ea typeface="Calibri" panose="020F0502020204030204" pitchFamily="34" charset="0"/>
                <a:cs typeface="Calibri" panose="020F0502020204030204" pitchFamily="34" charset="0"/>
              </a:rPr>
              <a:t>Mme B : Oui. Deux enfants. </a:t>
            </a:r>
            <a:r>
              <a:rPr lang="fr-FR" sz="1400" dirty="0">
                <a:ea typeface="Calibri" panose="020F0502020204030204" pitchFamily="34" charset="0"/>
                <a:cs typeface="Times New Roman" panose="02020603050405020304" pitchFamily="18" charset="0"/>
              </a:rPr>
              <a:t> </a:t>
            </a:r>
            <a:r>
              <a:rPr lang="fr-FR" sz="1400" i="1" dirty="0">
                <a:effectLst/>
                <a:latin typeface="Calibri" panose="020F0502020204030204" pitchFamily="34" charset="0"/>
                <a:ea typeface="Calibri" panose="020F0502020204030204" pitchFamily="34" charset="0"/>
                <a:cs typeface="Calibri" panose="020F0502020204030204" pitchFamily="34" charset="0"/>
              </a:rPr>
              <a:t>Bon. Après, je me suis remariée</a:t>
            </a:r>
            <a:r>
              <a:rPr lang="fr-FR" sz="1400" i="1" dirty="0">
                <a:ea typeface="Calibri" panose="020F0502020204030204" pitchFamily="34" charset="0"/>
                <a:cs typeface="Calibri" panose="020F0502020204030204" pitchFamily="34" charset="0"/>
              </a:rPr>
              <a:t> </a:t>
            </a:r>
            <a:r>
              <a:rPr lang="fr-FR" sz="14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puis il y a huit ans, j'ai perdu mon deuxième mari. Entre-temps, j'ai perdu une fille. </a:t>
            </a:r>
            <a:r>
              <a:rPr lang="fr-FR" sz="1400" i="1" dirty="0">
                <a:effectLst/>
                <a:latin typeface="Calibri" panose="020F0502020204030204" pitchFamily="34" charset="0"/>
                <a:ea typeface="Calibri" panose="020F0502020204030204" pitchFamily="34" charset="0"/>
                <a:cs typeface="Calibri" panose="020F0502020204030204" pitchFamily="34" charset="0"/>
              </a:rPr>
              <a:t>Alors, ça m'a fait beaucoup, beaucoup de soucis. Et malgré tout, </a:t>
            </a:r>
            <a:r>
              <a:rPr lang="fr-FR" sz="14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j'essaye de tenir le coup pour tout. Mais de plus en plus, je suis stressée. Comme ça, de toutes petites choses, c'est grand.</a:t>
            </a:r>
            <a:r>
              <a:rPr lang="fr-FR" sz="1400" i="1" dirty="0">
                <a:effectLst/>
                <a:latin typeface="Calibri" panose="020F0502020204030204" pitchFamily="34" charset="0"/>
                <a:ea typeface="Calibri" panose="020F0502020204030204" pitchFamily="34" charset="0"/>
                <a:cs typeface="Calibri" panose="020F0502020204030204" pitchFamily="34" charset="0"/>
              </a:rPr>
              <a:t> De plus en plus.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ctr">
              <a:buNone/>
            </a:pPr>
            <a:r>
              <a:rPr lang="fr-FR" sz="1400" i="1" dirty="0">
                <a:effectLst/>
                <a:latin typeface="Calibri" panose="020F0502020204030204" pitchFamily="34" charset="0"/>
                <a:ea typeface="Calibri" panose="020F0502020204030204" pitchFamily="34" charset="0"/>
                <a:cs typeface="Calibri" panose="020F0502020204030204" pitchFamily="34" charset="0"/>
              </a:rPr>
              <a:t>E : Mais là, dans ce cas, ces épreuves, donc ce sont des grosses épreuves de l'existence, vous avez réussi à chaque fois à remonter, à repartir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ctr"/>
            <a:r>
              <a:rPr lang="fr-FR" sz="1400" i="1" dirty="0">
                <a:effectLst/>
                <a:latin typeface="Calibri" panose="020F0502020204030204" pitchFamily="34" charset="0"/>
                <a:ea typeface="Calibri" panose="020F0502020204030204" pitchFamily="34" charset="0"/>
                <a:cs typeface="Calibri" panose="020F0502020204030204" pitchFamily="34" charset="0"/>
              </a:rPr>
              <a:t>Mme B :  C'est mon caractère. Parce que je ne reste pas à la maison. J'essaye de voir autre chose. De voir des gens. </a:t>
            </a:r>
            <a:r>
              <a:rPr lang="fr-FR" sz="1400" i="1" dirty="0">
                <a:solidFill>
                  <a:srgbClr val="C75F09"/>
                </a:solidFill>
                <a:effectLst/>
                <a:latin typeface="Calibri" panose="020F0502020204030204" pitchFamily="34" charset="0"/>
                <a:ea typeface="Calibri" panose="020F0502020204030204" pitchFamily="34" charset="0"/>
                <a:cs typeface="Calibri" panose="020F0502020204030204" pitchFamily="34" charset="0"/>
              </a:rPr>
              <a:t>Mais ça me revient et ça commence à être vraiment, vraiment, vraiment difficile. </a:t>
            </a:r>
            <a:r>
              <a:rPr lang="fr-FR" sz="1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marL="450215" algn="ctr"/>
            <a:r>
              <a:rPr lang="fr-FR" sz="1400" b="1"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(Mme B, 89 ans, territoire A).</a:t>
            </a:r>
            <a:endParaRPr lang="fr-FR" sz="1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Bulle narrative : ronde 1">
            <a:extLst>
              <a:ext uri="{FF2B5EF4-FFF2-40B4-BE49-F238E27FC236}">
                <a16:creationId xmlns:a16="http://schemas.microsoft.com/office/drawing/2014/main" id="{769EA1A2-ADEE-87AA-9E0C-72582A4D25A8}"/>
              </a:ext>
            </a:extLst>
          </p:cNvPr>
          <p:cNvSpPr/>
          <p:nvPr/>
        </p:nvSpPr>
        <p:spPr>
          <a:xfrm>
            <a:off x="2449902" y="3938085"/>
            <a:ext cx="9615754" cy="2574858"/>
          </a:xfrm>
          <a:prstGeom prst="wedgeEllipseCallou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sz="1500" dirty="0">
              <a:solidFill>
                <a:schemeClr val="tx1"/>
              </a:solidFill>
            </a:endParaRPr>
          </a:p>
          <a:p>
            <a:pPr algn="ctr"/>
            <a:r>
              <a:rPr lang="fr-CH" sz="1500" i="1" dirty="0">
                <a:solidFill>
                  <a:schemeClr val="tx1"/>
                </a:solidFill>
              </a:rPr>
              <a:t> « </a:t>
            </a:r>
            <a:r>
              <a:rPr lang="fr-CH" sz="1500" i="1" dirty="0">
                <a:solidFill>
                  <a:srgbClr val="C75F09"/>
                </a:solidFill>
              </a:rPr>
              <a:t>J’ai beaucoup déménagé dans ma vie, je suis venu ici et en fait je me suis rendu compte que je connaissais rien ici, </a:t>
            </a:r>
            <a:r>
              <a:rPr lang="fr-CH" sz="1500" i="1" dirty="0">
                <a:solidFill>
                  <a:schemeClr val="tx1"/>
                </a:solidFill>
              </a:rPr>
              <a:t>j’avais aucune idée d’où je devais aller, de qui fait quoi. </a:t>
            </a:r>
            <a:r>
              <a:rPr lang="fr-CH" sz="1500" i="1" dirty="0">
                <a:solidFill>
                  <a:srgbClr val="C75F09"/>
                </a:solidFill>
              </a:rPr>
              <a:t>Et quand on a toujours travaillé, moi j’étais en plus à mon compte,</a:t>
            </a:r>
            <a:r>
              <a:rPr lang="fr-CH" sz="1500" i="1" dirty="0">
                <a:solidFill>
                  <a:schemeClr val="tx1"/>
                </a:solidFill>
              </a:rPr>
              <a:t> j’ai monté plusieurs affaires, j’ai revendu, </a:t>
            </a:r>
            <a:r>
              <a:rPr lang="fr-CH" sz="1500" i="1" dirty="0">
                <a:solidFill>
                  <a:srgbClr val="C75F09"/>
                </a:solidFill>
              </a:rPr>
              <a:t>on s’intéresse pas à tout ça </a:t>
            </a:r>
            <a:r>
              <a:rPr lang="fr-CH" sz="1500" i="1" dirty="0">
                <a:solidFill>
                  <a:schemeClr val="tx1"/>
                </a:solidFill>
              </a:rPr>
              <a:t>et au bout bah on sait pas, on connaît rien. </a:t>
            </a:r>
            <a:r>
              <a:rPr lang="fr-CH" sz="1500" i="1" dirty="0">
                <a:solidFill>
                  <a:srgbClr val="C75F09"/>
                </a:solidFill>
              </a:rPr>
              <a:t>C’est trop tard que j’ai compris que ça allait être compliqué</a:t>
            </a:r>
            <a:r>
              <a:rPr lang="fr-CH" sz="1500" i="1" dirty="0">
                <a:solidFill>
                  <a:schemeClr val="tx1"/>
                </a:solidFill>
              </a:rPr>
              <a:t>, aussi c’est que j’ai pas réussi à trouver du travail quand je suis arrivé ici pour finir… Qu’est-ce que vous voulez que je vous dise, </a:t>
            </a:r>
            <a:r>
              <a:rPr lang="fr-CH" sz="1500" i="1" dirty="0">
                <a:solidFill>
                  <a:srgbClr val="C75F09"/>
                </a:solidFill>
              </a:rPr>
              <a:t>comme si ça suffisait pas, j’ai commencé à avoir des troubles de mes mains, </a:t>
            </a:r>
            <a:r>
              <a:rPr lang="fr-CH" sz="1500" i="1" dirty="0">
                <a:solidFill>
                  <a:schemeClr val="tx1"/>
                </a:solidFill>
              </a:rPr>
              <a:t>une santé un peu moins bonne… ». </a:t>
            </a:r>
          </a:p>
          <a:p>
            <a:pPr algn="ctr"/>
            <a:r>
              <a:rPr lang="fr-CH" sz="1500" b="1" dirty="0">
                <a:solidFill>
                  <a:schemeClr val="accent1">
                    <a:lumMod val="75000"/>
                  </a:schemeClr>
                </a:solidFill>
              </a:rPr>
              <a:t>(Mr MP, 67 ans, territoire B).</a:t>
            </a:r>
          </a:p>
        </p:txBody>
      </p:sp>
    </p:spTree>
    <p:extLst>
      <p:ext uri="{BB962C8B-B14F-4D97-AF65-F5344CB8AC3E}">
        <p14:creationId xmlns:p14="http://schemas.microsoft.com/office/powerpoint/2010/main" val="76188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8A52A5-19CD-C618-9616-83184BD15931}"/>
              </a:ext>
            </a:extLst>
          </p:cNvPr>
          <p:cNvSpPr>
            <a:spLocks noGrp="1"/>
          </p:cNvSpPr>
          <p:nvPr>
            <p:ph type="title"/>
          </p:nvPr>
        </p:nvSpPr>
        <p:spPr/>
        <p:txBody>
          <a:bodyPr/>
          <a:lstStyle/>
          <a:p>
            <a:pPr algn="r"/>
            <a:br>
              <a:rPr lang="fr-CH" sz="3400" dirty="0"/>
            </a:br>
            <a:r>
              <a:rPr lang="fr-CH" sz="3400" dirty="0"/>
              <a:t>Enjeux culturels et de solidarités</a:t>
            </a:r>
          </a:p>
        </p:txBody>
      </p:sp>
      <p:sp>
        <p:nvSpPr>
          <p:cNvPr id="3" name="Espace réservé du texte 2">
            <a:extLst>
              <a:ext uri="{FF2B5EF4-FFF2-40B4-BE49-F238E27FC236}">
                <a16:creationId xmlns:a16="http://schemas.microsoft.com/office/drawing/2014/main" id="{CB970A56-CB7F-15F1-F548-BDFD47A062C8}"/>
              </a:ext>
            </a:extLst>
          </p:cNvPr>
          <p:cNvSpPr>
            <a:spLocks noGrp="1"/>
          </p:cNvSpPr>
          <p:nvPr>
            <p:ph type="body" sz="quarter" idx="11"/>
          </p:nvPr>
        </p:nvSpPr>
        <p:spPr/>
        <p:txBody>
          <a:bodyPr/>
          <a:lstStyle/>
          <a:p>
            <a:pPr marL="144000" indent="0" fontAlgn="base">
              <a:buNone/>
            </a:pPr>
            <a:endParaRPr lang="fr-FR" sz="2800" dirty="0"/>
          </a:p>
          <a:p>
            <a:pPr marL="144000" indent="0" fontAlgn="base">
              <a:buNone/>
            </a:pPr>
            <a:endParaRPr lang="fr-FR" sz="2800" dirty="0"/>
          </a:p>
          <a:p>
            <a:pPr marL="144000" indent="0" algn="just" fontAlgn="base">
              <a:buNone/>
            </a:pPr>
            <a:r>
              <a:rPr lang="fr-FR" sz="2300" dirty="0"/>
              <a:t>-&gt; Des dimensions </a:t>
            </a:r>
            <a:r>
              <a:rPr lang="fr-FR" sz="2300" b="1" dirty="0">
                <a:solidFill>
                  <a:schemeClr val="accent1">
                    <a:lumMod val="75000"/>
                  </a:schemeClr>
                </a:solidFill>
              </a:rPr>
              <a:t>culturelles</a:t>
            </a:r>
            <a:r>
              <a:rPr lang="fr-FR" sz="2300" dirty="0"/>
              <a:t> dans le non-recours. </a:t>
            </a:r>
          </a:p>
          <a:p>
            <a:pPr marL="144000" indent="0" algn="just" fontAlgn="base">
              <a:buNone/>
            </a:pPr>
            <a:r>
              <a:rPr lang="fr-FR" sz="2300" dirty="0"/>
              <a:t>-&gt; Des </a:t>
            </a:r>
            <a:r>
              <a:rPr lang="fr-FR" sz="2300" b="1" dirty="0">
                <a:solidFill>
                  <a:schemeClr val="accent1">
                    <a:lumMod val="75000"/>
                  </a:schemeClr>
                </a:solidFill>
              </a:rPr>
              <a:t>familles plus ou moins -</a:t>
            </a:r>
            <a:r>
              <a:rPr lang="fr-FR" sz="2300" dirty="0"/>
              <a:t> voire pas du tout - </a:t>
            </a:r>
            <a:r>
              <a:rPr lang="fr-FR" sz="2300" b="1" dirty="0">
                <a:solidFill>
                  <a:schemeClr val="accent1">
                    <a:lumMod val="75000"/>
                  </a:schemeClr>
                </a:solidFill>
              </a:rPr>
              <a:t>soutenantes par rapport au recours </a:t>
            </a:r>
            <a:r>
              <a:rPr lang="fr-FR" sz="2300" dirty="0"/>
              <a:t>aux services et aux droits de soutien à l’autonomie,</a:t>
            </a:r>
          </a:p>
          <a:p>
            <a:pPr marL="144000" indent="0" algn="just" fontAlgn="base">
              <a:buNone/>
            </a:pPr>
            <a:r>
              <a:rPr lang="fr-FR" sz="2300" dirty="0"/>
              <a:t>-&gt; D’autres supports (par exemple, le voisinage) </a:t>
            </a:r>
            <a:r>
              <a:rPr lang="fr-FR" sz="2300" b="1" dirty="0">
                <a:solidFill>
                  <a:schemeClr val="accent1">
                    <a:lumMod val="75000"/>
                  </a:schemeClr>
                </a:solidFill>
              </a:rPr>
              <a:t>inégalement présents, selon les territoires et l’âge des personnes, </a:t>
            </a:r>
            <a:r>
              <a:rPr lang="fr-FR" sz="2300" dirty="0"/>
              <a:t>pour soutenir l’accès aux services et aux droits.</a:t>
            </a:r>
          </a:p>
          <a:p>
            <a:pPr marL="144000" indent="0" algn="just" fontAlgn="base">
              <a:buNone/>
            </a:pPr>
            <a:r>
              <a:rPr lang="fr-FR" sz="2300" dirty="0"/>
              <a:t>-&gt; </a:t>
            </a:r>
            <a:r>
              <a:rPr lang="fr-FR" sz="2300" b="1" dirty="0">
                <a:solidFill>
                  <a:schemeClr val="accent1">
                    <a:lumMod val="75000"/>
                  </a:schemeClr>
                </a:solidFill>
              </a:rPr>
              <a:t>Isolement et solitude : </a:t>
            </a:r>
            <a:r>
              <a:rPr lang="fr-FR" sz="2300" dirty="0"/>
              <a:t>des facteurs majorants le non-recours.</a:t>
            </a:r>
          </a:p>
          <a:p>
            <a:endParaRPr lang="fr-CH" dirty="0"/>
          </a:p>
        </p:txBody>
      </p:sp>
      <p:sp>
        <p:nvSpPr>
          <p:cNvPr id="4" name="Espace réservé de la date 3">
            <a:extLst>
              <a:ext uri="{FF2B5EF4-FFF2-40B4-BE49-F238E27FC236}">
                <a16:creationId xmlns:a16="http://schemas.microsoft.com/office/drawing/2014/main" id="{901C5290-8A3C-A4AF-141C-ACF7E8F2A1D7}"/>
              </a:ext>
            </a:extLst>
          </p:cNvPr>
          <p:cNvSpPr>
            <a:spLocks noGrp="1"/>
          </p:cNvSpPr>
          <p:nvPr>
            <p:ph type="dt" sz="half" idx="2"/>
          </p:nvPr>
        </p:nvSpPr>
        <p:spPr/>
        <p:txBody>
          <a:bodyPr/>
          <a:lstStyle/>
          <a:p>
            <a:fld id="{CD4987CA-51D8-F345-B6A9-B49F068C893E}" type="datetime1">
              <a:rPr lang="fr-FR" smtClean="0"/>
              <a:t>16/04/2025</a:t>
            </a:fld>
            <a:endParaRPr lang="fr-FR" dirty="0"/>
          </a:p>
        </p:txBody>
      </p:sp>
    </p:spTree>
    <p:extLst>
      <p:ext uri="{BB962C8B-B14F-4D97-AF65-F5344CB8AC3E}">
        <p14:creationId xmlns:p14="http://schemas.microsoft.com/office/powerpoint/2010/main" val="16847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ulle narrative : ronde 2">
            <a:extLst>
              <a:ext uri="{FF2B5EF4-FFF2-40B4-BE49-F238E27FC236}">
                <a16:creationId xmlns:a16="http://schemas.microsoft.com/office/drawing/2014/main" id="{5882B0A6-6018-7155-026A-F617DA10B683}"/>
              </a:ext>
            </a:extLst>
          </p:cNvPr>
          <p:cNvSpPr/>
          <p:nvPr/>
        </p:nvSpPr>
        <p:spPr>
          <a:xfrm>
            <a:off x="5555530" y="24035"/>
            <a:ext cx="6636470" cy="3714161"/>
          </a:xfrm>
          <a:prstGeom prst="wedgeEllipseCallout">
            <a:avLst/>
          </a:prstGeom>
          <a:solidFill>
            <a:schemeClr val="bg1"/>
          </a:solidFill>
          <a:ln>
            <a:solidFill>
              <a:srgbClr val="C75F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4" name="ZoneTexte 3">
            <a:extLst>
              <a:ext uri="{FF2B5EF4-FFF2-40B4-BE49-F238E27FC236}">
                <a16:creationId xmlns:a16="http://schemas.microsoft.com/office/drawing/2014/main" id="{BF4BB035-BE47-401C-38B0-BECCFC0BC5E5}"/>
              </a:ext>
            </a:extLst>
          </p:cNvPr>
          <p:cNvSpPr txBox="1"/>
          <p:nvPr/>
        </p:nvSpPr>
        <p:spPr>
          <a:xfrm>
            <a:off x="6276039" y="449954"/>
            <a:ext cx="5195452" cy="2862322"/>
          </a:xfrm>
          <a:prstGeom prst="rect">
            <a:avLst/>
          </a:prstGeom>
          <a:noFill/>
        </p:spPr>
        <p:txBody>
          <a:bodyPr wrap="square" rtlCol="0">
            <a:spAutoFit/>
          </a:bodyPr>
          <a:lstStyle/>
          <a:p>
            <a:pPr marL="228600" algn="ctr">
              <a:buNone/>
            </a:pPr>
            <a:r>
              <a:rPr lang="fr-FR" sz="1500" i="1" kern="100" dirty="0">
                <a:effectLst/>
                <a:latin typeface="+mn-lt"/>
                <a:ea typeface="SimSun" panose="02010600030101010101" pitchFamily="2" charset="-122"/>
                <a:cs typeface="Lucida Sans" panose="020B0602030504020204" pitchFamily="34" charset="0"/>
              </a:rPr>
              <a:t>E : « Pour la douche, vous avez eu des aides ?</a:t>
            </a:r>
            <a:endParaRPr lang="fr-FR" sz="1500" kern="100" dirty="0">
              <a:effectLst/>
              <a:latin typeface="+mn-lt"/>
              <a:ea typeface="SimSun" panose="02010600030101010101" pitchFamily="2" charset="-122"/>
              <a:cs typeface="Lucida Sans" panose="020B0602030504020204" pitchFamily="34" charset="0"/>
            </a:endParaRPr>
          </a:p>
          <a:p>
            <a:pPr marL="228600" algn="ctr">
              <a:buNone/>
            </a:pPr>
            <a:r>
              <a:rPr lang="fr-FR" sz="1500" i="1" kern="100" dirty="0">
                <a:effectLst/>
                <a:latin typeface="+mn-lt"/>
                <a:ea typeface="SimSun" panose="02010600030101010101" pitchFamily="2" charset="-122"/>
                <a:cs typeface="Lucida Sans" panose="020B0602030504020204" pitchFamily="34" charset="0"/>
              </a:rPr>
              <a:t>Mme : On ne les a pas demandées. C'est mon mari, là. Avec un fils. Ils ont fait la douche. Comme ça ils ont fait comme on veut.</a:t>
            </a:r>
            <a:endParaRPr lang="fr-FR" sz="1500" kern="100" dirty="0">
              <a:effectLst/>
              <a:latin typeface="+mn-lt"/>
              <a:ea typeface="SimSun" panose="02010600030101010101" pitchFamily="2" charset="-122"/>
              <a:cs typeface="Lucida Sans" panose="020B0602030504020204" pitchFamily="34" charset="0"/>
            </a:endParaRPr>
          </a:p>
          <a:p>
            <a:pPr marL="228600" algn="ctr">
              <a:buNone/>
            </a:pPr>
            <a:r>
              <a:rPr lang="fr-FR" sz="1500" i="1" kern="100" dirty="0">
                <a:effectLst/>
                <a:latin typeface="+mn-lt"/>
                <a:ea typeface="SimSun" panose="02010600030101010101" pitchFamily="2" charset="-122"/>
                <a:cs typeface="Lucida Sans" panose="020B0602030504020204" pitchFamily="34" charset="0"/>
              </a:rPr>
              <a:t>E : D'accord. Et vous n'avez pas pensé à demander s'il y avait des aides possibles pour le…</a:t>
            </a:r>
            <a:endParaRPr lang="fr-FR" sz="1500" kern="100" dirty="0">
              <a:effectLst/>
              <a:latin typeface="+mn-lt"/>
              <a:ea typeface="SimSun" panose="02010600030101010101" pitchFamily="2" charset="-122"/>
              <a:cs typeface="Lucida Sans" panose="020B0602030504020204" pitchFamily="34" charset="0"/>
            </a:endParaRPr>
          </a:p>
          <a:p>
            <a:pPr marL="228600" algn="ctr">
              <a:buNone/>
            </a:pPr>
            <a:r>
              <a:rPr lang="fr-FR" sz="1500" i="1" kern="100" dirty="0">
                <a:effectLst/>
                <a:latin typeface="+mn-lt"/>
                <a:ea typeface="SimSun" panose="02010600030101010101" pitchFamily="2" charset="-122"/>
                <a:cs typeface="Lucida Sans" panose="020B0602030504020204" pitchFamily="34" charset="0"/>
              </a:rPr>
              <a:t>Mr : Et puis, qui va nous aider ? Quoi ? Pourquoi ? </a:t>
            </a:r>
            <a:endParaRPr lang="fr-FR" sz="1500" kern="100" dirty="0">
              <a:effectLst/>
              <a:latin typeface="+mn-lt"/>
              <a:ea typeface="SimSun" panose="02010600030101010101" pitchFamily="2" charset="-122"/>
              <a:cs typeface="Lucida Sans" panose="020B0602030504020204" pitchFamily="34" charset="0"/>
            </a:endParaRPr>
          </a:p>
          <a:p>
            <a:pPr marL="228600" algn="ctr">
              <a:buNone/>
            </a:pPr>
            <a:r>
              <a:rPr lang="fr-FR" sz="1500" i="1" kern="100" dirty="0">
                <a:effectLst/>
                <a:latin typeface="+mn-lt"/>
                <a:ea typeface="SimSun" panose="02010600030101010101" pitchFamily="2" charset="-122"/>
                <a:cs typeface="Lucida Sans" panose="020B0602030504020204" pitchFamily="34" charset="0"/>
              </a:rPr>
              <a:t>E :  Il y a des aides spéciales pour l'aménagement du logement, quand on vieillit.</a:t>
            </a:r>
            <a:endParaRPr lang="fr-FR" sz="1500" kern="100" dirty="0">
              <a:effectLst/>
              <a:latin typeface="+mn-lt"/>
              <a:ea typeface="SimSun" panose="02010600030101010101" pitchFamily="2" charset="-122"/>
              <a:cs typeface="Lucida Sans" panose="020B0602030504020204" pitchFamily="34" charset="0"/>
            </a:endParaRPr>
          </a:p>
          <a:p>
            <a:pPr marL="228600" algn="ctr"/>
            <a:r>
              <a:rPr lang="fr-FR" sz="1500" i="1" kern="100" dirty="0">
                <a:solidFill>
                  <a:srgbClr val="000000"/>
                </a:solidFill>
                <a:effectLst/>
                <a:latin typeface="+mn-lt"/>
                <a:ea typeface="SimSun" panose="02010600030101010101" pitchFamily="2" charset="-122"/>
                <a:cs typeface="Lucida Sans" panose="020B0602030504020204" pitchFamily="34" charset="0"/>
              </a:rPr>
              <a:t>Mme : Oui, y’a des aides. Et alors ?</a:t>
            </a:r>
            <a:r>
              <a:rPr lang="fr-FR" sz="1500" i="1" kern="100" dirty="0">
                <a:solidFill>
                  <a:srgbClr val="C75F09"/>
                </a:solidFill>
                <a:effectLst/>
                <a:latin typeface="+mn-lt"/>
                <a:ea typeface="SimSun" panose="02010600030101010101" pitchFamily="2" charset="-122"/>
                <a:cs typeface="Lucida Sans" panose="020B0602030504020204" pitchFamily="34" charset="0"/>
              </a:rPr>
              <a:t> C’est pas notre mentalité de demander ». </a:t>
            </a:r>
          </a:p>
          <a:p>
            <a:pPr marL="228600" algn="ctr"/>
            <a:r>
              <a:rPr lang="fr-FR" sz="1500" b="1" kern="100" dirty="0">
                <a:solidFill>
                  <a:schemeClr val="accent1">
                    <a:lumMod val="75000"/>
                  </a:schemeClr>
                </a:solidFill>
                <a:effectLst/>
                <a:latin typeface="Calibri" panose="020F0502020204030204" pitchFamily="34" charset="0"/>
                <a:ea typeface="SimSun" panose="02010600030101010101" pitchFamily="2" charset="-122"/>
                <a:cs typeface="Lucida Sans" panose="020B0602030504020204" pitchFamily="34" charset="0"/>
              </a:rPr>
              <a:t>(Couple G, territoire A).</a:t>
            </a:r>
            <a:endParaRPr lang="fr-FR" sz="1500" b="1" kern="100" dirty="0">
              <a:solidFill>
                <a:schemeClr val="accent1">
                  <a:lumMod val="75000"/>
                </a:schemeClr>
              </a:solidFill>
              <a:effectLst/>
              <a:latin typeface="Liberation Serif"/>
              <a:ea typeface="SimSun" panose="02010600030101010101" pitchFamily="2" charset="-122"/>
              <a:cs typeface="Lucida Sans" panose="020B0602030504020204" pitchFamily="34" charset="0"/>
            </a:endParaRPr>
          </a:p>
        </p:txBody>
      </p:sp>
      <p:sp>
        <p:nvSpPr>
          <p:cNvPr id="2" name="Bulle narrative : ronde 1">
            <a:extLst>
              <a:ext uri="{FF2B5EF4-FFF2-40B4-BE49-F238E27FC236}">
                <a16:creationId xmlns:a16="http://schemas.microsoft.com/office/drawing/2014/main" id="{A687064F-FBCA-A599-AB98-098C919BCE76}"/>
              </a:ext>
            </a:extLst>
          </p:cNvPr>
          <p:cNvSpPr/>
          <p:nvPr/>
        </p:nvSpPr>
        <p:spPr>
          <a:xfrm>
            <a:off x="0" y="2458631"/>
            <a:ext cx="6173274" cy="3894042"/>
          </a:xfrm>
          <a:prstGeom prst="wedgeEllipseCallou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fr-FR" sz="1500" b="0" i="1"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500" b="0" i="1"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mn-cs"/>
              </a:rPr>
              <a:t>« Après, oui, mon frère, il avait fait les démarches pour avoir </a:t>
            </a:r>
            <a:r>
              <a:rPr kumimoji="0" lang="fr-FR" sz="1500" b="0" i="1" u="none" strike="noStrike" kern="1200" cap="none" spc="0" normalizeH="0" baseline="0" noProof="0" dirty="0">
                <a:ln>
                  <a:noFill/>
                </a:ln>
                <a:solidFill>
                  <a:srgbClr val="C75F09"/>
                </a:solidFill>
                <a:effectLst/>
                <a:uLnTx/>
                <a:uFillTx/>
                <a:latin typeface="Calibri" panose="020F0502020204030204" pitchFamily="34" charset="0"/>
                <a:ea typeface="Calibri" panose="020F0502020204030204" pitchFamily="34" charset="0"/>
                <a:cs typeface="+mn-cs"/>
              </a:rPr>
              <a:t>en complément un peu d’aide à domicile, ça devenait trop dur... </a:t>
            </a:r>
            <a:r>
              <a:rPr kumimoji="0" lang="fr-FR" sz="1500" b="0" i="1"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mn-cs"/>
              </a:rPr>
              <a:t>Elles viennent tous les matins de la semaine pour réveiller et faire la toilette à ma mère, du lundi au vendredi. Et le mardi après-midi, elles viennent aussi faire un peu de ménage. Donc, après, on fait comme ça pour avoir un peu d’aide </a:t>
            </a:r>
            <a:r>
              <a:rPr kumimoji="0" lang="fr-FR" sz="1500" b="0" i="1" u="none" strike="noStrike" kern="1200" cap="none" spc="0" normalizeH="0" baseline="0" noProof="0" dirty="0">
                <a:ln>
                  <a:noFill/>
                </a:ln>
                <a:solidFill>
                  <a:srgbClr val="C75F09"/>
                </a:solidFill>
                <a:effectLst/>
                <a:uLnTx/>
                <a:uFillTx/>
                <a:latin typeface="Calibri" panose="020F0502020204030204" pitchFamily="34" charset="0"/>
                <a:ea typeface="Calibri" panose="020F0502020204030204" pitchFamily="34" charset="0"/>
                <a:cs typeface="+mn-cs"/>
              </a:rPr>
              <a:t>et que moi j’assume le plus gros, la nuit, le reste des journées… C’est normal, hein, ma mère, elle s’est toujours occupée de moi, donc c’est normal. Après, le week-end, on se débrouille pour tout pour avoir un peu de tranquillité entre nous et que ça reste en famille le plus possible »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500" b="1" i="1" u="none" strike="noStrike" kern="1200" cap="none" spc="0" normalizeH="0" baseline="0" noProof="0" dirty="0">
                <a:ln>
                  <a:noFill/>
                </a:ln>
                <a:solidFill>
                  <a:schemeClr val="accent1">
                    <a:lumMod val="75000"/>
                  </a:schemeClr>
                </a:solidFill>
                <a:effectLst/>
                <a:uLnTx/>
                <a:uFillTx/>
                <a:latin typeface="Calibri" panose="020F0502020204030204" pitchFamily="34" charset="0"/>
                <a:ea typeface="Calibri" panose="020F0502020204030204" pitchFamily="34" charset="0"/>
                <a:cs typeface="+mn-cs"/>
              </a:rPr>
              <a:t>(</a:t>
            </a:r>
            <a:r>
              <a:rPr kumimoji="0" lang="fr-FR" sz="1500" b="1" i="0" u="none" strike="noStrike" kern="1200" cap="none" spc="0" normalizeH="0" baseline="0" noProof="0" dirty="0">
                <a:ln>
                  <a:noFill/>
                </a:ln>
                <a:solidFill>
                  <a:schemeClr val="accent1">
                    <a:lumMod val="75000"/>
                  </a:schemeClr>
                </a:solidFill>
                <a:effectLst/>
                <a:uLnTx/>
                <a:uFillTx/>
                <a:latin typeface="Calibri" panose="020F0502020204030204" pitchFamily="34" charset="0"/>
                <a:ea typeface="Calibri" panose="020F0502020204030204" pitchFamily="34" charset="0"/>
                <a:cs typeface="+mn-cs"/>
              </a:rPr>
              <a:t>Famille C, territoire D).</a:t>
            </a:r>
            <a:endParaRPr kumimoji="0" lang="fr-CH" sz="1500" b="1" i="0"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814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24D27E-808E-FB3F-6478-C661287FD592}"/>
              </a:ext>
            </a:extLst>
          </p:cNvPr>
          <p:cNvSpPr>
            <a:spLocks noGrp="1"/>
          </p:cNvSpPr>
          <p:nvPr>
            <p:ph type="title"/>
          </p:nvPr>
        </p:nvSpPr>
        <p:spPr/>
        <p:txBody>
          <a:bodyPr/>
          <a:lstStyle/>
          <a:p>
            <a:pPr algn="r"/>
            <a:br>
              <a:rPr lang="fr-CH" dirty="0"/>
            </a:br>
            <a:r>
              <a:rPr lang="fr-CH" sz="3400" dirty="0"/>
              <a:t>De la fragilité à la « défavorisation »</a:t>
            </a:r>
          </a:p>
        </p:txBody>
      </p:sp>
      <p:sp>
        <p:nvSpPr>
          <p:cNvPr id="3" name="Espace réservé du texte 2">
            <a:extLst>
              <a:ext uri="{FF2B5EF4-FFF2-40B4-BE49-F238E27FC236}">
                <a16:creationId xmlns:a16="http://schemas.microsoft.com/office/drawing/2014/main" id="{27C086F9-C454-4675-12E3-5836F237E59F}"/>
              </a:ext>
            </a:extLst>
          </p:cNvPr>
          <p:cNvSpPr>
            <a:spLocks noGrp="1"/>
          </p:cNvSpPr>
          <p:nvPr>
            <p:ph type="body" sz="quarter" idx="11"/>
          </p:nvPr>
        </p:nvSpPr>
        <p:spPr/>
        <p:txBody>
          <a:bodyPr/>
          <a:lstStyle/>
          <a:p>
            <a:pPr marL="0" indent="0" algn="just">
              <a:lnSpc>
                <a:spcPct val="100000"/>
              </a:lnSpc>
              <a:spcBef>
                <a:spcPts val="0"/>
              </a:spcBef>
              <a:buNone/>
            </a:pPr>
            <a:r>
              <a:rPr lang="fr-FR" sz="2400" dirty="0"/>
              <a:t>-&gt; Les composantes </a:t>
            </a:r>
            <a:r>
              <a:rPr lang="fr-FR" sz="2400" b="1" dirty="0">
                <a:solidFill>
                  <a:schemeClr val="accent1">
                    <a:lumMod val="75000"/>
                  </a:schemeClr>
                </a:solidFill>
              </a:rPr>
              <a:t>« médicales » </a:t>
            </a:r>
            <a:r>
              <a:rPr lang="fr-FR" sz="2400" dirty="0"/>
              <a:t>de la fragilité : </a:t>
            </a:r>
          </a:p>
          <a:p>
            <a:pPr marL="900000" algn="just">
              <a:lnSpc>
                <a:spcPct val="100000"/>
              </a:lnSpc>
              <a:spcBef>
                <a:spcPts val="0"/>
              </a:spcBef>
              <a:buFont typeface="Wingdings" panose="05000000000000000000" pitchFamily="2" charset="2"/>
              <a:buChar char="§"/>
            </a:pPr>
            <a:r>
              <a:rPr lang="fr-FR" sz="2000" dirty="0">
                <a:effectLst/>
                <a:ea typeface="Calibri" panose="020F0502020204030204" pitchFamily="34" charset="0"/>
              </a:rPr>
              <a:t>déclin des fonctions, </a:t>
            </a:r>
          </a:p>
          <a:p>
            <a:pPr marL="900000" algn="just">
              <a:lnSpc>
                <a:spcPct val="100000"/>
              </a:lnSpc>
              <a:spcBef>
                <a:spcPts val="0"/>
              </a:spcBef>
              <a:buFont typeface="Wingdings" panose="05000000000000000000" pitchFamily="2" charset="2"/>
              <a:buChar char="§"/>
            </a:pPr>
            <a:r>
              <a:rPr lang="fr-FR" sz="2000" dirty="0">
                <a:effectLst/>
                <a:ea typeface="Calibri" panose="020F0502020204030204" pitchFamily="34" charset="0"/>
              </a:rPr>
              <a:t>perte d’énergie, </a:t>
            </a:r>
          </a:p>
          <a:p>
            <a:pPr marL="900000" algn="just">
              <a:lnSpc>
                <a:spcPct val="100000"/>
              </a:lnSpc>
              <a:spcBef>
                <a:spcPts val="0"/>
              </a:spcBef>
              <a:buFont typeface="Wingdings" panose="05000000000000000000" pitchFamily="2" charset="2"/>
              <a:buChar char="§"/>
            </a:pPr>
            <a:r>
              <a:rPr lang="fr-FR" sz="2000" dirty="0">
                <a:effectLst/>
                <a:ea typeface="Calibri" panose="020F0502020204030204" pitchFamily="34" charset="0"/>
              </a:rPr>
              <a:t>douleurs chroniques,</a:t>
            </a:r>
          </a:p>
          <a:p>
            <a:pPr marL="900000" algn="just">
              <a:lnSpc>
                <a:spcPct val="100000"/>
              </a:lnSpc>
              <a:spcBef>
                <a:spcPts val="0"/>
              </a:spcBef>
              <a:buFont typeface="Wingdings" panose="05000000000000000000" pitchFamily="2" charset="2"/>
              <a:buChar char="§"/>
            </a:pPr>
            <a:r>
              <a:rPr lang="fr-FR" sz="2000" dirty="0">
                <a:ea typeface="Calibri" panose="020F0502020204030204" pitchFamily="34" charset="0"/>
              </a:rPr>
              <a:t>p</a:t>
            </a:r>
            <a:r>
              <a:rPr lang="fr-FR" sz="2000" dirty="0">
                <a:effectLst/>
                <a:ea typeface="Calibri" panose="020F0502020204030204" pitchFamily="34" charset="0"/>
              </a:rPr>
              <a:t>athologie(s)</a:t>
            </a:r>
            <a:r>
              <a:rPr lang="fr-FR" sz="2000" dirty="0">
                <a:ea typeface="Calibri" panose="020F0502020204030204" pitchFamily="34" charset="0"/>
              </a:rPr>
              <a:t> </a:t>
            </a:r>
            <a:r>
              <a:rPr lang="fr-FR" sz="2000" dirty="0">
                <a:effectLst/>
                <a:ea typeface="Calibri" panose="020F0502020204030204" pitchFamily="34" charset="0"/>
              </a:rPr>
              <a:t>…</a:t>
            </a:r>
          </a:p>
          <a:p>
            <a:pPr marL="455400" indent="0" algn="just">
              <a:lnSpc>
                <a:spcPct val="100000"/>
              </a:lnSpc>
              <a:spcBef>
                <a:spcPts val="0"/>
              </a:spcBef>
              <a:buNone/>
            </a:pPr>
            <a:endParaRPr lang="fr-FR" sz="2000" dirty="0">
              <a:effectLst/>
              <a:ea typeface="Calibri" panose="020F0502020204030204" pitchFamily="34" charset="0"/>
            </a:endParaRPr>
          </a:p>
          <a:p>
            <a:pPr marL="0" indent="0" algn="just">
              <a:lnSpc>
                <a:spcPct val="100000"/>
              </a:lnSpc>
              <a:spcBef>
                <a:spcPts val="0"/>
              </a:spcBef>
              <a:buNone/>
            </a:pPr>
            <a:r>
              <a:rPr lang="fr-FR" sz="2400" dirty="0">
                <a:ea typeface="Calibri" panose="020F0502020204030204" pitchFamily="34" charset="0"/>
              </a:rPr>
              <a:t>-&gt; Mais bien aussi des </a:t>
            </a:r>
            <a:r>
              <a:rPr lang="fr-FR" sz="2400" b="1" dirty="0">
                <a:solidFill>
                  <a:schemeClr val="accent1">
                    <a:lumMod val="75000"/>
                  </a:schemeClr>
                </a:solidFill>
                <a:ea typeface="Calibri" panose="020F0502020204030204" pitchFamily="34" charset="0"/>
              </a:rPr>
              <a:t>composantes sociales </a:t>
            </a:r>
            <a:r>
              <a:rPr lang="fr-FR" sz="2400" dirty="0">
                <a:ea typeface="Calibri" panose="020F0502020204030204" pitchFamily="34" charset="0"/>
              </a:rPr>
              <a:t>: </a:t>
            </a:r>
          </a:p>
          <a:p>
            <a:pPr marL="900000" algn="just">
              <a:lnSpc>
                <a:spcPct val="100000"/>
              </a:lnSpc>
              <a:spcBef>
                <a:spcPts val="0"/>
              </a:spcBef>
              <a:buFont typeface="Wingdings" panose="05000000000000000000" pitchFamily="2" charset="2"/>
              <a:buChar char="§"/>
            </a:pPr>
            <a:r>
              <a:rPr lang="fr-FR" sz="2000" dirty="0">
                <a:effectLst/>
                <a:ea typeface="Calibri" panose="020F0502020204030204" pitchFamily="34" charset="0"/>
              </a:rPr>
              <a:t>précarité économique, </a:t>
            </a:r>
          </a:p>
          <a:p>
            <a:pPr marL="900000" algn="just">
              <a:lnSpc>
                <a:spcPct val="100000"/>
              </a:lnSpc>
              <a:spcBef>
                <a:spcPts val="0"/>
              </a:spcBef>
              <a:buFont typeface="Wingdings" panose="05000000000000000000" pitchFamily="2" charset="2"/>
              <a:buChar char="§"/>
            </a:pPr>
            <a:r>
              <a:rPr lang="fr-FR" sz="2000" dirty="0">
                <a:effectLst/>
                <a:ea typeface="Calibri" panose="020F0502020204030204" pitchFamily="34" charset="0"/>
              </a:rPr>
              <a:t>conditions de logement, </a:t>
            </a:r>
          </a:p>
          <a:p>
            <a:pPr marL="900000" algn="just">
              <a:lnSpc>
                <a:spcPct val="100000"/>
              </a:lnSpc>
              <a:spcBef>
                <a:spcPts val="0"/>
              </a:spcBef>
              <a:buFont typeface="Wingdings" panose="05000000000000000000" pitchFamily="2" charset="2"/>
              <a:buChar char="§"/>
            </a:pPr>
            <a:r>
              <a:rPr lang="fr-FR" sz="2000" dirty="0">
                <a:effectLst/>
                <a:ea typeface="Calibri" panose="020F0502020204030204" pitchFamily="34" charset="0"/>
              </a:rPr>
              <a:t>isolement, </a:t>
            </a:r>
          </a:p>
          <a:p>
            <a:pPr marL="900000" algn="just">
              <a:lnSpc>
                <a:spcPct val="100000"/>
              </a:lnSpc>
              <a:spcBef>
                <a:spcPts val="0"/>
              </a:spcBef>
              <a:buFont typeface="Wingdings" panose="05000000000000000000" pitchFamily="2" charset="2"/>
              <a:buChar char="§"/>
            </a:pPr>
            <a:r>
              <a:rPr lang="fr-FR" sz="2000" dirty="0">
                <a:effectLst/>
                <a:ea typeface="Calibri" panose="020F0502020204030204" pitchFamily="34" charset="0"/>
              </a:rPr>
              <a:t>rapport à la lecture et à l’écriture, au numérique ... </a:t>
            </a:r>
          </a:p>
          <a:p>
            <a:pPr marL="671400" indent="0" algn="just">
              <a:lnSpc>
                <a:spcPct val="100000"/>
              </a:lnSpc>
              <a:spcBef>
                <a:spcPts val="0"/>
              </a:spcBef>
              <a:buNone/>
            </a:pPr>
            <a:endParaRPr lang="fr-FR" sz="2000" dirty="0">
              <a:effectLst/>
              <a:ea typeface="Calibri" panose="020F0502020204030204" pitchFamily="34" charset="0"/>
            </a:endParaRPr>
          </a:p>
          <a:p>
            <a:pPr marL="0" indent="0">
              <a:buNone/>
            </a:pPr>
            <a:r>
              <a:rPr lang="fr-CH" sz="2400" dirty="0"/>
              <a:t>-&gt; L’importance de</a:t>
            </a:r>
            <a:r>
              <a:rPr lang="fr-CH" sz="2400" dirty="0">
                <a:solidFill>
                  <a:schemeClr val="accent1">
                    <a:lumMod val="75000"/>
                  </a:schemeClr>
                </a:solidFill>
              </a:rPr>
              <a:t> </a:t>
            </a:r>
            <a:r>
              <a:rPr lang="fr-CH" sz="2400" b="1" dirty="0">
                <a:solidFill>
                  <a:schemeClr val="accent1">
                    <a:lumMod val="75000"/>
                  </a:schemeClr>
                </a:solidFill>
              </a:rPr>
              <a:t>l’environnement</a:t>
            </a:r>
            <a:r>
              <a:rPr lang="fr-CH" sz="2400" dirty="0">
                <a:solidFill>
                  <a:schemeClr val="accent1">
                    <a:lumMod val="75000"/>
                  </a:schemeClr>
                </a:solidFill>
              </a:rPr>
              <a:t> </a:t>
            </a:r>
            <a:r>
              <a:rPr lang="fr-CH" sz="2400" dirty="0"/>
              <a:t>des personnes et de </a:t>
            </a:r>
            <a:r>
              <a:rPr lang="fr-CH" sz="2400" b="1" dirty="0">
                <a:solidFill>
                  <a:schemeClr val="accent1">
                    <a:lumMod val="75000"/>
                  </a:schemeClr>
                </a:solidFill>
              </a:rPr>
              <a:t>leur parcours.</a:t>
            </a:r>
          </a:p>
        </p:txBody>
      </p:sp>
      <p:sp>
        <p:nvSpPr>
          <p:cNvPr id="4" name="Espace réservé de la date 3">
            <a:extLst>
              <a:ext uri="{FF2B5EF4-FFF2-40B4-BE49-F238E27FC236}">
                <a16:creationId xmlns:a16="http://schemas.microsoft.com/office/drawing/2014/main" id="{1821578F-7976-4D51-0CEB-756D5A325409}"/>
              </a:ext>
            </a:extLst>
          </p:cNvPr>
          <p:cNvSpPr>
            <a:spLocks noGrp="1"/>
          </p:cNvSpPr>
          <p:nvPr>
            <p:ph type="dt" sz="half" idx="2"/>
          </p:nvPr>
        </p:nvSpPr>
        <p:spPr/>
        <p:txBody>
          <a:bodyPr/>
          <a:lstStyle/>
          <a:p>
            <a:fld id="{CD4987CA-51D8-F345-B6A9-B49F068C893E}" type="datetime1">
              <a:rPr lang="fr-FR" smtClean="0"/>
              <a:t>16/04/2025</a:t>
            </a:fld>
            <a:endParaRPr lang="fr-FR" dirty="0"/>
          </a:p>
        </p:txBody>
      </p:sp>
    </p:spTree>
    <p:extLst>
      <p:ext uri="{BB962C8B-B14F-4D97-AF65-F5344CB8AC3E}">
        <p14:creationId xmlns:p14="http://schemas.microsoft.com/office/powerpoint/2010/main" val="259779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EA71A6-7F6D-0340-02D0-C3C318F56F1B}"/>
              </a:ext>
            </a:extLst>
          </p:cNvPr>
          <p:cNvSpPr>
            <a:spLocks noGrp="1"/>
          </p:cNvSpPr>
          <p:nvPr>
            <p:ph type="title"/>
          </p:nvPr>
        </p:nvSpPr>
        <p:spPr/>
        <p:txBody>
          <a:bodyPr/>
          <a:lstStyle/>
          <a:p>
            <a:r>
              <a:rPr lang="fr-CH" sz="3400" dirty="0"/>
              <a:t>Des principes pour favoriser le recours des personnes âgées, dont celles en perte d’autonomie ?</a:t>
            </a:r>
            <a:br>
              <a:rPr lang="fr-CH" sz="3400" dirty="0"/>
            </a:br>
            <a:endParaRPr lang="fr-CH" sz="3400" dirty="0"/>
          </a:p>
        </p:txBody>
      </p:sp>
      <p:sp>
        <p:nvSpPr>
          <p:cNvPr id="3" name="Espace réservé du texte 2">
            <a:extLst>
              <a:ext uri="{FF2B5EF4-FFF2-40B4-BE49-F238E27FC236}">
                <a16:creationId xmlns:a16="http://schemas.microsoft.com/office/drawing/2014/main" id="{EEE910D1-0931-25D5-2418-98959C061BC5}"/>
              </a:ext>
            </a:extLst>
          </p:cNvPr>
          <p:cNvSpPr>
            <a:spLocks noGrp="1"/>
          </p:cNvSpPr>
          <p:nvPr>
            <p:ph type="body" sz="quarter" idx="11"/>
          </p:nvPr>
        </p:nvSpPr>
        <p:spPr/>
        <p:txBody>
          <a:bodyPr/>
          <a:lstStyle/>
          <a:p>
            <a:endParaRPr lang="fr-CH" dirty="0"/>
          </a:p>
        </p:txBody>
      </p:sp>
      <p:sp>
        <p:nvSpPr>
          <p:cNvPr id="4" name="Espace réservé de la date 3">
            <a:extLst>
              <a:ext uri="{FF2B5EF4-FFF2-40B4-BE49-F238E27FC236}">
                <a16:creationId xmlns:a16="http://schemas.microsoft.com/office/drawing/2014/main" id="{31478825-5008-43E3-BA75-98AC8C4CC704}"/>
              </a:ext>
            </a:extLst>
          </p:cNvPr>
          <p:cNvSpPr>
            <a:spLocks noGrp="1"/>
          </p:cNvSpPr>
          <p:nvPr>
            <p:ph type="dt" sz="half" idx="2"/>
          </p:nvPr>
        </p:nvSpPr>
        <p:spPr/>
        <p:txBody>
          <a:bodyPr/>
          <a:lstStyle/>
          <a:p>
            <a:fld id="{CD4987CA-51D8-F345-B6A9-B49F068C893E}" type="datetime1">
              <a:rPr lang="fr-FR" smtClean="0"/>
              <a:t>16/04/2025</a:t>
            </a:fld>
            <a:endParaRPr lang="fr-FR" dirty="0"/>
          </a:p>
        </p:txBody>
      </p:sp>
      <p:graphicFrame>
        <p:nvGraphicFramePr>
          <p:cNvPr id="5" name="Diagramme 4">
            <a:extLst>
              <a:ext uri="{FF2B5EF4-FFF2-40B4-BE49-F238E27FC236}">
                <a16:creationId xmlns:a16="http://schemas.microsoft.com/office/drawing/2014/main" id="{4313FFD1-D0AA-C99F-CCEE-6BEE5E03BFAB}"/>
              </a:ext>
            </a:extLst>
          </p:cNvPr>
          <p:cNvGraphicFramePr/>
          <p:nvPr>
            <p:extLst>
              <p:ext uri="{D42A27DB-BD31-4B8C-83A1-F6EECF244321}">
                <p14:modId xmlns:p14="http://schemas.microsoft.com/office/powerpoint/2010/main" val="1517320348"/>
              </p:ext>
            </p:extLst>
          </p:nvPr>
        </p:nvGraphicFramePr>
        <p:xfrm>
          <a:off x="2381250" y="1546289"/>
          <a:ext cx="7429500" cy="5201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967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772D61-04D2-DB55-E4B0-85101BF25F88}"/>
              </a:ext>
            </a:extLst>
          </p:cNvPr>
          <p:cNvSpPr>
            <a:spLocks noGrp="1"/>
          </p:cNvSpPr>
          <p:nvPr>
            <p:ph type="title"/>
          </p:nvPr>
        </p:nvSpPr>
        <p:spPr/>
        <p:txBody>
          <a:bodyPr/>
          <a:lstStyle/>
          <a:p>
            <a:br>
              <a:rPr lang="fr-CH" sz="3400" dirty="0"/>
            </a:br>
            <a:r>
              <a:rPr lang="fr-CH" sz="3400" dirty="0"/>
              <a:t>Des enjeux pour l’action ? </a:t>
            </a:r>
          </a:p>
        </p:txBody>
      </p:sp>
      <p:sp>
        <p:nvSpPr>
          <p:cNvPr id="3" name="Espace réservé du texte 2">
            <a:extLst>
              <a:ext uri="{FF2B5EF4-FFF2-40B4-BE49-F238E27FC236}">
                <a16:creationId xmlns:a16="http://schemas.microsoft.com/office/drawing/2014/main" id="{BB2B9464-5E83-C679-2225-37B1C859FF29}"/>
              </a:ext>
            </a:extLst>
          </p:cNvPr>
          <p:cNvSpPr>
            <a:spLocks noGrp="1"/>
          </p:cNvSpPr>
          <p:nvPr>
            <p:ph type="body" sz="quarter" idx="11"/>
          </p:nvPr>
        </p:nvSpPr>
        <p:spPr>
          <a:xfrm>
            <a:off x="438150" y="1754188"/>
            <a:ext cx="10648950" cy="4344987"/>
          </a:xfrm>
        </p:spPr>
        <p:txBody>
          <a:bodyPr/>
          <a:lstStyle/>
          <a:p>
            <a:pPr marL="0" indent="0" algn="just">
              <a:buNone/>
            </a:pPr>
            <a:endParaRPr lang="fr-FR" sz="2300" dirty="0"/>
          </a:p>
          <a:p>
            <a:pPr marL="0" indent="0" algn="just">
              <a:buNone/>
            </a:pPr>
            <a:r>
              <a:rPr lang="fr-FR" sz="2300" dirty="0"/>
              <a:t>-&gt; </a:t>
            </a:r>
            <a:r>
              <a:rPr lang="fr-FR" sz="2300" b="1" dirty="0">
                <a:solidFill>
                  <a:schemeClr val="accent1">
                    <a:lumMod val="75000"/>
                  </a:schemeClr>
                </a:solidFill>
              </a:rPr>
              <a:t>Initiative de contact par les </a:t>
            </a:r>
            <a:r>
              <a:rPr lang="fr-FR" sz="2300" b="1" dirty="0" err="1">
                <a:solidFill>
                  <a:schemeClr val="accent1">
                    <a:lumMod val="75000"/>
                  </a:schemeClr>
                </a:solidFill>
              </a:rPr>
              <a:t>intervenant-es</a:t>
            </a:r>
            <a:r>
              <a:rPr lang="fr-FR" sz="2300" dirty="0"/>
              <a:t>, notamment en </a:t>
            </a:r>
            <a:r>
              <a:rPr lang="fr-FR" sz="2300" b="1" dirty="0">
                <a:solidFill>
                  <a:schemeClr val="accent1">
                    <a:lumMod val="75000"/>
                  </a:schemeClr>
                </a:solidFill>
              </a:rPr>
              <a:t>hors-les-murs.</a:t>
            </a:r>
            <a:r>
              <a:rPr lang="fr-FR" sz="2300" dirty="0"/>
              <a:t> </a:t>
            </a:r>
          </a:p>
          <a:p>
            <a:pPr marL="0" indent="0" algn="just">
              <a:buNone/>
            </a:pPr>
            <a:r>
              <a:rPr lang="fr-FR" sz="2300" dirty="0"/>
              <a:t>-&gt; </a:t>
            </a:r>
            <a:r>
              <a:rPr lang="fr-FR" sz="2300" b="1" dirty="0">
                <a:solidFill>
                  <a:schemeClr val="accent1">
                    <a:lumMod val="75000"/>
                  </a:schemeClr>
                </a:solidFill>
              </a:rPr>
              <a:t>Accueil inconditionnel </a:t>
            </a:r>
            <a:r>
              <a:rPr lang="fr-FR" sz="2300" dirty="0"/>
              <a:t>des demandes lorsqu’elles s’expriment et où qu’elles s’expriment, </a:t>
            </a:r>
            <a:r>
              <a:rPr lang="fr-FR" sz="2300" b="1" dirty="0">
                <a:solidFill>
                  <a:schemeClr val="accent1">
                    <a:lumMod val="75000"/>
                  </a:schemeClr>
                </a:solidFill>
              </a:rPr>
              <a:t>réorientation(s) et passage(s) de relais.</a:t>
            </a:r>
          </a:p>
          <a:p>
            <a:pPr marL="0" indent="0" algn="just">
              <a:buNone/>
            </a:pPr>
            <a:r>
              <a:rPr lang="fr-FR" sz="2300" dirty="0"/>
              <a:t>-&gt; Soutien de la </a:t>
            </a:r>
            <a:r>
              <a:rPr lang="fr-FR" sz="2300" b="1" dirty="0">
                <a:solidFill>
                  <a:schemeClr val="accent1">
                    <a:lumMod val="75000"/>
                  </a:schemeClr>
                </a:solidFill>
              </a:rPr>
              <a:t>compétence gérontologique </a:t>
            </a:r>
            <a:r>
              <a:rPr lang="fr-FR" sz="2300" dirty="0"/>
              <a:t>et </a:t>
            </a:r>
            <a:r>
              <a:rPr lang="fr-FR" sz="2300" b="1" dirty="0">
                <a:solidFill>
                  <a:schemeClr val="accent1">
                    <a:lumMod val="75000"/>
                  </a:schemeClr>
                </a:solidFill>
              </a:rPr>
              <a:t>sensibilisation de l’ensemble des </a:t>
            </a:r>
            <a:r>
              <a:rPr lang="fr-FR" sz="2300" b="1" dirty="0" err="1">
                <a:solidFill>
                  <a:schemeClr val="accent1">
                    <a:lumMod val="75000"/>
                  </a:schemeClr>
                </a:solidFill>
              </a:rPr>
              <a:t>intervenant-es</a:t>
            </a:r>
            <a:r>
              <a:rPr lang="fr-FR" sz="2300" b="1" dirty="0">
                <a:solidFill>
                  <a:schemeClr val="accent1">
                    <a:lumMod val="75000"/>
                  </a:schemeClr>
                </a:solidFill>
              </a:rPr>
              <a:t> </a:t>
            </a:r>
            <a:r>
              <a:rPr lang="fr-FR" sz="2300" dirty="0"/>
              <a:t>(notamment intermédiaires) </a:t>
            </a:r>
            <a:r>
              <a:rPr lang="fr-FR" sz="2300" b="1" dirty="0">
                <a:solidFill>
                  <a:schemeClr val="accent1">
                    <a:lumMod val="75000"/>
                  </a:schemeClr>
                </a:solidFill>
              </a:rPr>
              <a:t>au vieillissement, </a:t>
            </a:r>
            <a:r>
              <a:rPr lang="fr-FR" sz="2300" dirty="0"/>
              <a:t>dans ses différentes dimensions.</a:t>
            </a:r>
          </a:p>
          <a:p>
            <a:pPr marL="0" lvl="0" indent="0" algn="just">
              <a:buNone/>
            </a:pPr>
            <a:r>
              <a:rPr lang="fr-FR" sz="2300" dirty="0">
                <a:solidFill>
                  <a:prstClr val="black"/>
                </a:solidFill>
              </a:rPr>
              <a:t>-&gt; </a:t>
            </a:r>
            <a:r>
              <a:rPr lang="fr-FR" sz="2300" b="1" dirty="0">
                <a:solidFill>
                  <a:schemeClr val="accent1">
                    <a:lumMod val="75000"/>
                  </a:schemeClr>
                </a:solidFill>
              </a:rPr>
              <a:t>Outils supports de l’analyse et évaluation des situations </a:t>
            </a:r>
            <a:r>
              <a:rPr lang="fr-FR" sz="2300" dirty="0">
                <a:solidFill>
                  <a:prstClr val="black"/>
                </a:solidFill>
              </a:rPr>
              <a:t>(dans leur dynamique évolutive et multifactorielle) partagés entre des </a:t>
            </a:r>
            <a:r>
              <a:rPr lang="fr-FR" sz="2300" dirty="0" err="1">
                <a:solidFill>
                  <a:prstClr val="black"/>
                </a:solidFill>
              </a:rPr>
              <a:t>intervenant-es</a:t>
            </a:r>
            <a:r>
              <a:rPr lang="fr-FR" sz="2300" dirty="0">
                <a:solidFill>
                  <a:prstClr val="black"/>
                </a:solidFill>
              </a:rPr>
              <a:t> interconnectés.</a:t>
            </a:r>
          </a:p>
          <a:p>
            <a:pPr algn="just">
              <a:buFont typeface="Wingdings" panose="05000000000000000000" pitchFamily="2" charset="2"/>
              <a:buChar char="è"/>
            </a:pPr>
            <a:endParaRPr lang="fr-FR" sz="2300" dirty="0">
              <a:highlight>
                <a:srgbClr val="FF0000"/>
              </a:highlight>
            </a:endParaRPr>
          </a:p>
          <a:p>
            <a:endParaRPr lang="fr-CH" dirty="0"/>
          </a:p>
        </p:txBody>
      </p:sp>
      <p:sp>
        <p:nvSpPr>
          <p:cNvPr id="4" name="Espace réservé de la date 3">
            <a:extLst>
              <a:ext uri="{FF2B5EF4-FFF2-40B4-BE49-F238E27FC236}">
                <a16:creationId xmlns:a16="http://schemas.microsoft.com/office/drawing/2014/main" id="{E13CA8E1-3D27-E6D4-CC67-B72F33AB17EA}"/>
              </a:ext>
            </a:extLst>
          </p:cNvPr>
          <p:cNvSpPr>
            <a:spLocks noGrp="1"/>
          </p:cNvSpPr>
          <p:nvPr>
            <p:ph type="dt" sz="half" idx="2"/>
          </p:nvPr>
        </p:nvSpPr>
        <p:spPr/>
        <p:txBody>
          <a:bodyPr/>
          <a:lstStyle/>
          <a:p>
            <a:fld id="{CD4987CA-51D8-F345-B6A9-B49F068C893E}" type="datetime1">
              <a:rPr lang="fr-FR" smtClean="0"/>
              <a:t>16/04/2025</a:t>
            </a:fld>
            <a:endParaRPr lang="fr-FR" dirty="0"/>
          </a:p>
        </p:txBody>
      </p:sp>
    </p:spTree>
    <p:extLst>
      <p:ext uri="{BB962C8B-B14F-4D97-AF65-F5344CB8AC3E}">
        <p14:creationId xmlns:p14="http://schemas.microsoft.com/office/powerpoint/2010/main" val="203469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EBFEFB6A-C03E-B190-1D72-A31793D73ADC}"/>
              </a:ext>
            </a:extLst>
          </p:cNvPr>
          <p:cNvSpPr>
            <a:spLocks noGrp="1"/>
          </p:cNvSpPr>
          <p:nvPr>
            <p:ph type="title"/>
          </p:nvPr>
        </p:nvSpPr>
        <p:spPr>
          <a:xfrm>
            <a:off x="135554" y="-142119"/>
            <a:ext cx="11838271" cy="1133693"/>
          </a:xfrm>
        </p:spPr>
        <p:txBody>
          <a:bodyPr vert="horz" lIns="91440" tIns="45720" rIns="91440" bIns="45720" rtlCol="0" anchor="ctr">
            <a:normAutofit/>
          </a:bodyPr>
          <a:lstStyle/>
          <a:p>
            <a:pPr algn="ctr"/>
            <a:r>
              <a:rPr lang="fr-FR" sz="4000" kern="1200" noProof="0" dirty="0">
                <a:solidFill>
                  <a:schemeClr val="tx1"/>
                </a:solidFill>
              </a:rPr>
              <a:t>Programme 2025</a:t>
            </a:r>
          </a:p>
        </p:txBody>
      </p:sp>
      <p:grpSp>
        <p:nvGrpSpPr>
          <p:cNvPr id="3" name="Groupe 2">
            <a:extLst>
              <a:ext uri="{FF2B5EF4-FFF2-40B4-BE49-F238E27FC236}">
                <a16:creationId xmlns:a16="http://schemas.microsoft.com/office/drawing/2014/main" id="{FC345766-C09E-3981-4A21-99D40F61F362}"/>
              </a:ext>
            </a:extLst>
          </p:cNvPr>
          <p:cNvGrpSpPr/>
          <p:nvPr/>
        </p:nvGrpSpPr>
        <p:grpSpPr>
          <a:xfrm>
            <a:off x="3048" y="1013997"/>
            <a:ext cx="12188952" cy="5686967"/>
            <a:chOff x="3048" y="935967"/>
            <a:chExt cx="12188952" cy="5686967"/>
          </a:xfrm>
        </p:grpSpPr>
        <p:sp>
          <p:nvSpPr>
            <p:cNvPr id="4" name="Forme libre : forme 3">
              <a:extLst>
                <a:ext uri="{FF2B5EF4-FFF2-40B4-BE49-F238E27FC236}">
                  <a16:creationId xmlns:a16="http://schemas.microsoft.com/office/drawing/2014/main" id="{CD905507-C8E8-8F67-BBEB-3B22B90DA1E2}"/>
                </a:ext>
              </a:extLst>
            </p:cNvPr>
            <p:cNvSpPr/>
            <p:nvPr/>
          </p:nvSpPr>
          <p:spPr>
            <a:xfrm>
              <a:off x="760882" y="3963342"/>
              <a:ext cx="3712446" cy="635327"/>
            </a:xfrm>
            <a:custGeom>
              <a:avLst/>
              <a:gdLst>
                <a:gd name="connsiteX0" fmla="*/ 0 w 3712446"/>
                <a:gd name="connsiteY0" fmla="*/ 0 h 635327"/>
                <a:gd name="connsiteX1" fmla="*/ 3712446 w 3712446"/>
                <a:gd name="connsiteY1" fmla="*/ 0 h 635327"/>
                <a:gd name="connsiteX2" fmla="*/ 3712446 w 3712446"/>
                <a:gd name="connsiteY2" fmla="*/ 635327 h 635327"/>
                <a:gd name="connsiteX3" fmla="*/ 0 w 3712446"/>
                <a:gd name="connsiteY3" fmla="*/ 635327 h 635327"/>
                <a:gd name="connsiteX4" fmla="*/ 0 w 3712446"/>
                <a:gd name="connsiteY4" fmla="*/ 0 h 635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2446" h="635327">
                  <a:moveTo>
                    <a:pt x="0" y="0"/>
                  </a:moveTo>
                  <a:lnTo>
                    <a:pt x="3712446" y="0"/>
                  </a:lnTo>
                  <a:lnTo>
                    <a:pt x="3712446" y="635327"/>
                  </a:lnTo>
                  <a:lnTo>
                    <a:pt x="0" y="635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1">
              <a:noAutofit/>
            </a:bodyPr>
            <a:lstStyle/>
            <a:p>
              <a:pPr marL="0" marR="0" lvl="0" indent="0" algn="ctr" defTabSz="844550" rtl="0" eaLnBrk="1" fontAlgn="auto" latinLnBrk="0" hangingPunct="1">
                <a:lnSpc>
                  <a:spcPct val="90000"/>
                </a:lnSpc>
                <a:spcBef>
                  <a:spcPct val="0"/>
                </a:spcBef>
                <a:spcAft>
                  <a:spcPct val="35000"/>
                </a:spcAft>
                <a:buClrTx/>
                <a:buSzTx/>
                <a:buFontTx/>
                <a:buNone/>
                <a:tabLst/>
                <a:defRPr b="1"/>
              </a:pPr>
              <a:r>
                <a:rPr kumimoji="0" lang="en-US" sz="19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Mardi 28 </a:t>
              </a:r>
              <a:r>
                <a:rPr kumimoji="0" lang="en-US" sz="1900" b="1"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janvier</a:t>
              </a:r>
              <a:r>
                <a:rPr kumimoji="0" lang="en-US" sz="19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 </a:t>
              </a:r>
            </a:p>
            <a:p>
              <a:pPr marL="0" marR="0" lvl="0" indent="0" algn="ctr" defTabSz="844550" rtl="0" eaLnBrk="1" fontAlgn="auto" latinLnBrk="0" hangingPunct="1">
                <a:lnSpc>
                  <a:spcPct val="90000"/>
                </a:lnSpc>
                <a:spcBef>
                  <a:spcPct val="0"/>
                </a:spcBef>
                <a:spcAft>
                  <a:spcPct val="35000"/>
                </a:spcAft>
                <a:buClrTx/>
                <a:buSzTx/>
                <a:buFontTx/>
                <a:buNone/>
                <a:tabLst/>
                <a:defRPr b="1"/>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13 h à 14 h</a:t>
              </a:r>
            </a:p>
          </p:txBody>
        </p:sp>
        <p:sp>
          <p:nvSpPr>
            <p:cNvPr id="5" name="Rectangle 4">
              <a:extLst>
                <a:ext uri="{FF2B5EF4-FFF2-40B4-BE49-F238E27FC236}">
                  <a16:creationId xmlns:a16="http://schemas.microsoft.com/office/drawing/2014/main" id="{E22F3D0B-7FF9-18B0-3A17-C837B331FBE7}"/>
                </a:ext>
              </a:extLst>
            </p:cNvPr>
            <p:cNvSpPr/>
            <p:nvPr/>
          </p:nvSpPr>
          <p:spPr>
            <a:xfrm>
              <a:off x="3048" y="3631512"/>
              <a:ext cx="12188952" cy="224894"/>
            </a:xfrm>
            <a:prstGeom prst="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Forme libre : forme 5">
              <a:extLst>
                <a:ext uri="{FF2B5EF4-FFF2-40B4-BE49-F238E27FC236}">
                  <a16:creationId xmlns:a16="http://schemas.microsoft.com/office/drawing/2014/main" id="{F3DD2181-2DF9-9E7C-6E0C-34D107E1A230}"/>
                </a:ext>
              </a:extLst>
            </p:cNvPr>
            <p:cNvSpPr/>
            <p:nvPr/>
          </p:nvSpPr>
          <p:spPr>
            <a:xfrm>
              <a:off x="527667" y="962238"/>
              <a:ext cx="5191718" cy="1788355"/>
            </a:xfrm>
            <a:custGeom>
              <a:avLst/>
              <a:gdLst>
                <a:gd name="connsiteX0" fmla="*/ 0 w 5191718"/>
                <a:gd name="connsiteY0" fmla="*/ 298065 h 1788355"/>
                <a:gd name="connsiteX1" fmla="*/ 298065 w 5191718"/>
                <a:gd name="connsiteY1" fmla="*/ 0 h 1788355"/>
                <a:gd name="connsiteX2" fmla="*/ 4893653 w 5191718"/>
                <a:gd name="connsiteY2" fmla="*/ 0 h 1788355"/>
                <a:gd name="connsiteX3" fmla="*/ 5191718 w 5191718"/>
                <a:gd name="connsiteY3" fmla="*/ 298065 h 1788355"/>
                <a:gd name="connsiteX4" fmla="*/ 5191718 w 5191718"/>
                <a:gd name="connsiteY4" fmla="*/ 1490290 h 1788355"/>
                <a:gd name="connsiteX5" fmla="*/ 4893653 w 5191718"/>
                <a:gd name="connsiteY5" fmla="*/ 1788355 h 1788355"/>
                <a:gd name="connsiteX6" fmla="*/ 298065 w 5191718"/>
                <a:gd name="connsiteY6" fmla="*/ 1788355 h 1788355"/>
                <a:gd name="connsiteX7" fmla="*/ 0 w 5191718"/>
                <a:gd name="connsiteY7" fmla="*/ 1490290 h 1788355"/>
                <a:gd name="connsiteX8" fmla="*/ 0 w 5191718"/>
                <a:gd name="connsiteY8" fmla="*/ 298065 h 1788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91718" h="1788355">
                  <a:moveTo>
                    <a:pt x="0" y="298065"/>
                  </a:moveTo>
                  <a:cubicBezTo>
                    <a:pt x="0" y="133448"/>
                    <a:pt x="133448" y="0"/>
                    <a:pt x="298065" y="0"/>
                  </a:cubicBezTo>
                  <a:lnTo>
                    <a:pt x="4893653" y="0"/>
                  </a:lnTo>
                  <a:cubicBezTo>
                    <a:pt x="5058270" y="0"/>
                    <a:pt x="5191718" y="133448"/>
                    <a:pt x="5191718" y="298065"/>
                  </a:cubicBezTo>
                  <a:lnTo>
                    <a:pt x="5191718" y="1490290"/>
                  </a:lnTo>
                  <a:cubicBezTo>
                    <a:pt x="5191718" y="1654907"/>
                    <a:pt x="5058270" y="1788355"/>
                    <a:pt x="4893653" y="1788355"/>
                  </a:cubicBezTo>
                  <a:lnTo>
                    <a:pt x="298065" y="1788355"/>
                  </a:lnTo>
                  <a:cubicBezTo>
                    <a:pt x="133448" y="1788355"/>
                    <a:pt x="0" y="1654907"/>
                    <a:pt x="0" y="1490290"/>
                  </a:cubicBezTo>
                  <a:lnTo>
                    <a:pt x="0" y="298065"/>
                  </a:lnTo>
                  <a:close/>
                </a:path>
              </a:pathLst>
            </a:custGeom>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58750" tIns="258750" rIns="258750" bIns="258750" numCol="1" spcCol="1270" anchor="ctr"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a:pPr>
              <a:r>
                <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rPr>
                <a:t>15</a:t>
              </a:r>
              <a:r>
                <a:rPr kumimoji="0" lang="fr-FR" sz="1800" b="1" i="0" u="none" strike="noStrike" kern="1200" cap="none" spc="0" normalizeH="0" baseline="30000" noProof="0" dirty="0">
                  <a:ln>
                    <a:noFill/>
                  </a:ln>
                  <a:solidFill>
                    <a:srgbClr val="5025AE"/>
                  </a:solidFill>
                  <a:effectLst/>
                  <a:uLnTx/>
                  <a:uFillTx/>
                  <a:latin typeface="Calibri" panose="020F0502020204030204"/>
                  <a:ea typeface="+mn-ea"/>
                  <a:cs typeface="+mn-cs"/>
                </a:rPr>
                <a:t>e</a:t>
              </a:r>
              <a:r>
                <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5025AE"/>
                  </a:solidFill>
                  <a:effectLst/>
                  <a:uLnTx/>
                  <a:uFillTx/>
                  <a:latin typeface="Calibri" panose="020F0502020204030204"/>
                  <a:ea typeface="+mn-ea"/>
                  <a:cs typeface="+mn-cs"/>
                </a:rPr>
                <a:t>Rendez-vous</a:t>
              </a:r>
              <a:r>
                <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rPr>
                <a:t> de la recherche sur </a:t>
              </a:r>
              <a:r>
                <a:rPr kumimoji="0" lang="en-US" sz="1800" b="1" i="0" u="none" strike="noStrike" kern="1200" cap="none" spc="0" normalizeH="0" baseline="0" noProof="0" dirty="0" err="1">
                  <a:ln>
                    <a:noFill/>
                  </a:ln>
                  <a:solidFill>
                    <a:srgbClr val="5025AE"/>
                  </a:solidFill>
                  <a:effectLst/>
                  <a:uLnTx/>
                  <a:uFillTx/>
                  <a:latin typeface="Calibri" panose="020F0502020204030204"/>
                  <a:ea typeface="+mn-ea"/>
                  <a:cs typeface="+mn-cs"/>
                </a:rPr>
                <a:t>l’autonomie</a:t>
              </a:r>
              <a:endPar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endParaRPr>
            </a:p>
            <a:p>
              <a:pPr marL="0" marR="0" lvl="0" indent="0" algn="l" defTabSz="800100" rtl="0" eaLnBrk="1" fontAlgn="auto" latinLnBrk="0" hangingPunct="1">
                <a:lnSpc>
                  <a:spcPct val="90000"/>
                </a:lnSpc>
                <a:spcBef>
                  <a:spcPct val="0"/>
                </a:spcBef>
                <a:spcAft>
                  <a:spcPct val="35000"/>
                </a:spcAft>
                <a:buClrTx/>
                <a:buSzTx/>
                <a:buFontTx/>
                <a:buNone/>
                <a:tabLst/>
                <a:defRPr/>
              </a:pPr>
              <a:r>
                <a:rPr kumimoji="0" lang="fr-FR" sz="16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Facilitateurs et obstacles de la mise en place des plans PCH contenant des aides techniques</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US" sz="16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Hafsa NAFIA et Maude ESPAGNACQ</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US" sz="1600" b="0"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Bénédicte</a:t>
              </a:r>
              <a:r>
                <a:rPr kumimoji="0" lang="en-US" sz="16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 AUTIER et Christine LEMOIGNE</a:t>
              </a:r>
            </a:p>
          </p:txBody>
        </p:sp>
        <p:sp>
          <p:nvSpPr>
            <p:cNvPr id="7" name="Connecteur droit 6">
              <a:extLst>
                <a:ext uri="{FF2B5EF4-FFF2-40B4-BE49-F238E27FC236}">
                  <a16:creationId xmlns:a16="http://schemas.microsoft.com/office/drawing/2014/main" id="{68FD0F7B-BD2C-483A-A6B3-AC1D2D35E277}"/>
                </a:ext>
              </a:extLst>
            </p:cNvPr>
            <p:cNvSpPr/>
            <p:nvPr/>
          </p:nvSpPr>
          <p:spPr>
            <a:xfrm>
              <a:off x="2617105" y="2687064"/>
              <a:ext cx="0" cy="955803"/>
            </a:xfrm>
            <a:prstGeom prst="line">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dash"/>
              <a:miter lim="800000"/>
            </a:ln>
            <a:effectLst/>
          </p:spPr>
          <p:style>
            <a:lnRef idx="2">
              <a:scrgbClr r="0" g="0" b="0"/>
            </a:lnRef>
            <a:fillRef idx="1">
              <a:scrgbClr r="0" g="0" b="0"/>
            </a:fillRef>
            <a:effectRef idx="0">
              <a:scrgbClr r="0" g="0" b="0"/>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orme libre : forme 7">
              <a:extLst>
                <a:ext uri="{FF2B5EF4-FFF2-40B4-BE49-F238E27FC236}">
                  <a16:creationId xmlns:a16="http://schemas.microsoft.com/office/drawing/2014/main" id="{E591010C-5122-30BF-903F-3B6CB6BC91DD}"/>
                </a:ext>
              </a:extLst>
            </p:cNvPr>
            <p:cNvSpPr/>
            <p:nvPr/>
          </p:nvSpPr>
          <p:spPr>
            <a:xfrm>
              <a:off x="3369920" y="2947491"/>
              <a:ext cx="3712446" cy="635327"/>
            </a:xfrm>
            <a:custGeom>
              <a:avLst/>
              <a:gdLst>
                <a:gd name="connsiteX0" fmla="*/ 0 w 3712446"/>
                <a:gd name="connsiteY0" fmla="*/ 0 h 635327"/>
                <a:gd name="connsiteX1" fmla="*/ 3712446 w 3712446"/>
                <a:gd name="connsiteY1" fmla="*/ 0 h 635327"/>
                <a:gd name="connsiteX2" fmla="*/ 3712446 w 3712446"/>
                <a:gd name="connsiteY2" fmla="*/ 635327 h 635327"/>
                <a:gd name="connsiteX3" fmla="*/ 0 w 3712446"/>
                <a:gd name="connsiteY3" fmla="*/ 635327 h 635327"/>
                <a:gd name="connsiteX4" fmla="*/ 0 w 3712446"/>
                <a:gd name="connsiteY4" fmla="*/ 0 h 635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2446" h="635327">
                  <a:moveTo>
                    <a:pt x="0" y="0"/>
                  </a:moveTo>
                  <a:lnTo>
                    <a:pt x="3712446" y="0"/>
                  </a:lnTo>
                  <a:lnTo>
                    <a:pt x="3712446" y="635327"/>
                  </a:lnTo>
                  <a:lnTo>
                    <a:pt x="0" y="635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b" anchorCtr="1">
              <a:noAutofit/>
            </a:bodyPr>
            <a:lstStyle/>
            <a:p>
              <a:pPr marL="0" marR="0" lvl="0" indent="0" algn="ctr" defTabSz="844550" rtl="0" eaLnBrk="1" fontAlgn="auto" latinLnBrk="0" hangingPunct="1">
                <a:lnSpc>
                  <a:spcPct val="90000"/>
                </a:lnSpc>
                <a:spcBef>
                  <a:spcPct val="0"/>
                </a:spcBef>
                <a:spcAft>
                  <a:spcPct val="35000"/>
                </a:spcAft>
                <a:buClrTx/>
                <a:buSzTx/>
                <a:buFontTx/>
                <a:buNone/>
                <a:tabLst/>
                <a:defRPr b="1"/>
              </a:pPr>
              <a:r>
                <a:rPr kumimoji="0" lang="en-US" sz="1900" b="1"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Jeudi</a:t>
              </a:r>
              <a:r>
                <a:rPr kumimoji="0" lang="en-US" sz="19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 17 </a:t>
              </a:r>
              <a:r>
                <a:rPr kumimoji="0" lang="en-US" sz="1900" b="1"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avril</a:t>
              </a:r>
              <a:r>
                <a:rPr kumimoji="0" lang="en-US" sz="19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 </a:t>
              </a:r>
            </a:p>
            <a:p>
              <a:pPr marL="0" marR="0" lvl="0" indent="0" algn="ctr" defTabSz="844550" rtl="0" eaLnBrk="1" fontAlgn="auto" latinLnBrk="0" hangingPunct="1">
                <a:lnSpc>
                  <a:spcPct val="90000"/>
                </a:lnSpc>
                <a:spcBef>
                  <a:spcPct val="0"/>
                </a:spcBef>
                <a:spcAft>
                  <a:spcPct val="35000"/>
                </a:spcAft>
                <a:buClrTx/>
                <a:buSzTx/>
                <a:buFontTx/>
                <a:buNone/>
                <a:tabLst/>
                <a:defRPr b="1"/>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13 h à 14 h</a:t>
              </a:r>
            </a:p>
          </p:txBody>
        </p:sp>
        <p:sp>
          <p:nvSpPr>
            <p:cNvPr id="9" name="Forme libre : forme 8">
              <a:extLst>
                <a:ext uri="{FF2B5EF4-FFF2-40B4-BE49-F238E27FC236}">
                  <a16:creationId xmlns:a16="http://schemas.microsoft.com/office/drawing/2014/main" id="{D0808DB8-0FA2-758B-EF71-281E3FCC6BB9}"/>
                </a:ext>
              </a:extLst>
            </p:cNvPr>
            <p:cNvSpPr/>
            <p:nvPr/>
          </p:nvSpPr>
          <p:spPr>
            <a:xfrm>
              <a:off x="848139" y="4833734"/>
              <a:ext cx="5191200" cy="1789200"/>
            </a:xfrm>
            <a:custGeom>
              <a:avLst/>
              <a:gdLst>
                <a:gd name="connsiteX0" fmla="*/ 0 w 4083690"/>
                <a:gd name="connsiteY0" fmla="*/ 290495 h 1742935"/>
                <a:gd name="connsiteX1" fmla="*/ 290495 w 4083690"/>
                <a:gd name="connsiteY1" fmla="*/ 0 h 1742935"/>
                <a:gd name="connsiteX2" fmla="*/ 3793195 w 4083690"/>
                <a:gd name="connsiteY2" fmla="*/ 0 h 1742935"/>
                <a:gd name="connsiteX3" fmla="*/ 4083690 w 4083690"/>
                <a:gd name="connsiteY3" fmla="*/ 290495 h 1742935"/>
                <a:gd name="connsiteX4" fmla="*/ 4083690 w 4083690"/>
                <a:gd name="connsiteY4" fmla="*/ 1452440 h 1742935"/>
                <a:gd name="connsiteX5" fmla="*/ 3793195 w 4083690"/>
                <a:gd name="connsiteY5" fmla="*/ 1742935 h 1742935"/>
                <a:gd name="connsiteX6" fmla="*/ 290495 w 4083690"/>
                <a:gd name="connsiteY6" fmla="*/ 1742935 h 1742935"/>
                <a:gd name="connsiteX7" fmla="*/ 0 w 4083690"/>
                <a:gd name="connsiteY7" fmla="*/ 1452440 h 1742935"/>
                <a:gd name="connsiteX8" fmla="*/ 0 w 4083690"/>
                <a:gd name="connsiteY8" fmla="*/ 290495 h 1742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3690" h="1742935">
                  <a:moveTo>
                    <a:pt x="0" y="290495"/>
                  </a:moveTo>
                  <a:cubicBezTo>
                    <a:pt x="0" y="130059"/>
                    <a:pt x="130059" y="0"/>
                    <a:pt x="290495" y="0"/>
                  </a:cubicBezTo>
                  <a:lnTo>
                    <a:pt x="3793195" y="0"/>
                  </a:lnTo>
                  <a:cubicBezTo>
                    <a:pt x="3953631" y="0"/>
                    <a:pt x="4083690" y="130059"/>
                    <a:pt x="4083690" y="290495"/>
                  </a:cubicBezTo>
                  <a:lnTo>
                    <a:pt x="4083690" y="1452440"/>
                  </a:lnTo>
                  <a:cubicBezTo>
                    <a:pt x="4083690" y="1612876"/>
                    <a:pt x="3953631" y="1742935"/>
                    <a:pt x="3793195" y="1742935"/>
                  </a:cubicBezTo>
                  <a:lnTo>
                    <a:pt x="290495" y="1742935"/>
                  </a:lnTo>
                  <a:cubicBezTo>
                    <a:pt x="130059" y="1742935"/>
                    <a:pt x="0" y="1612876"/>
                    <a:pt x="0" y="1452440"/>
                  </a:cubicBezTo>
                  <a:lnTo>
                    <a:pt x="0" y="290495"/>
                  </a:lnTo>
                  <a:close/>
                </a:path>
              </a:pathLst>
            </a:custGeom>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37483" tIns="237483" rIns="237483" bIns="237483" numCol="1" spcCol="127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r>
                <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rPr>
                <a:t>16</a:t>
              </a:r>
              <a:r>
                <a:rPr kumimoji="0" lang="fr-FR" sz="1800" b="1" i="0" u="none" strike="noStrike" kern="1200" cap="none" spc="0" normalizeH="0" baseline="30000" noProof="0" dirty="0">
                  <a:ln>
                    <a:noFill/>
                  </a:ln>
                  <a:solidFill>
                    <a:srgbClr val="5025AE"/>
                  </a:solidFill>
                  <a:effectLst/>
                  <a:uLnTx/>
                  <a:uFillTx/>
                  <a:latin typeface="Calibri" panose="020F0502020204030204"/>
                  <a:ea typeface="+mn-ea"/>
                  <a:cs typeface="+mn-cs"/>
                </a:rPr>
                <a:t>e</a:t>
              </a:r>
              <a:r>
                <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5025AE"/>
                  </a:solidFill>
                  <a:effectLst/>
                  <a:uLnTx/>
                  <a:uFillTx/>
                  <a:latin typeface="Calibri" panose="020F0502020204030204"/>
                  <a:ea typeface="+mn-ea"/>
                  <a:cs typeface="+mn-cs"/>
                </a:rPr>
                <a:t>Rendez-vous</a:t>
              </a:r>
              <a:r>
                <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rPr>
                <a:t> de la recherche sur </a:t>
              </a:r>
              <a:r>
                <a:rPr kumimoji="0" lang="en-US" sz="1800" b="1" i="0" u="none" strike="noStrike" kern="1200" cap="none" spc="0" normalizeH="0" baseline="0" noProof="0" dirty="0" err="1">
                  <a:ln>
                    <a:noFill/>
                  </a:ln>
                  <a:solidFill>
                    <a:srgbClr val="5025AE"/>
                  </a:solidFill>
                  <a:effectLst/>
                  <a:uLnTx/>
                  <a:uFillTx/>
                  <a:latin typeface="Calibri" panose="020F0502020204030204"/>
                  <a:ea typeface="+mn-ea"/>
                  <a:cs typeface="+mn-cs"/>
                </a:rPr>
                <a:t>l’autonomie</a:t>
              </a:r>
              <a:endPar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endParaRPr>
            </a:p>
            <a:p>
              <a:pPr marL="0" marR="0" lvl="0" indent="0" algn="l" defTabSz="711200" rtl="0" eaLnBrk="1" fontAlgn="auto" latinLnBrk="0" hangingPunct="1">
                <a:lnSpc>
                  <a:spcPct val="90000"/>
                </a:lnSpc>
                <a:spcBef>
                  <a:spcPct val="0"/>
                </a:spcBef>
                <a:spcAft>
                  <a:spcPct val="35000"/>
                </a:spcAft>
                <a:buClrTx/>
                <a:buSzTx/>
                <a:buFontTx/>
                <a:buNone/>
                <a:tabLst/>
                <a:defRPr/>
              </a:pPr>
              <a:r>
                <a:rPr kumimoji="0" lang="fr-FR" sz="16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Les situations de non-recours aux droits et services au grand âge : quels formes, ressorts et significations ?</a:t>
              </a:r>
              <a:endParaRPr kumimoji="0" lang="fr-FR" sz="16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endParaRP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US" sz="1600" b="0"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Héléna</a:t>
              </a:r>
              <a:r>
                <a:rPr kumimoji="0" lang="en-US" sz="16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 REVIL et Catherine GUCHER </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US" sz="16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Dominique LIBAULT</a:t>
              </a:r>
            </a:p>
          </p:txBody>
        </p:sp>
        <p:sp>
          <p:nvSpPr>
            <p:cNvPr id="10" name="Connecteur droit 9">
              <a:extLst>
                <a:ext uri="{FF2B5EF4-FFF2-40B4-BE49-F238E27FC236}">
                  <a16:creationId xmlns:a16="http://schemas.microsoft.com/office/drawing/2014/main" id="{83B98EC0-CCEF-07AE-BED0-58A6D21C260F}"/>
                </a:ext>
              </a:extLst>
            </p:cNvPr>
            <p:cNvSpPr/>
            <p:nvPr/>
          </p:nvSpPr>
          <p:spPr>
            <a:xfrm>
              <a:off x="5212964" y="3856406"/>
              <a:ext cx="0" cy="955803"/>
            </a:xfrm>
            <a:prstGeom prst="line">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dash"/>
              <a:miter lim="800000"/>
            </a:ln>
            <a:effectLst/>
          </p:spPr>
          <p:style>
            <a:lnRef idx="2">
              <a:scrgbClr r="0" g="0" b="0"/>
            </a:lnRef>
            <a:fillRef idx="1">
              <a:scrgbClr r="0" g="0" b="0"/>
            </a:fillRef>
            <a:effectRef idx="0">
              <a:scrgbClr r="0" g="0" b="0"/>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Ellipse 10">
              <a:extLst>
                <a:ext uri="{FF2B5EF4-FFF2-40B4-BE49-F238E27FC236}">
                  <a16:creationId xmlns:a16="http://schemas.microsoft.com/office/drawing/2014/main" id="{71CA2593-6535-791D-51A3-649092BD01E4}"/>
                </a:ext>
              </a:extLst>
            </p:cNvPr>
            <p:cNvSpPr/>
            <p:nvPr/>
          </p:nvSpPr>
          <p:spPr>
            <a:xfrm>
              <a:off x="2546825" y="3685035"/>
              <a:ext cx="140559" cy="140559"/>
            </a:xfrm>
            <a:prstGeom prst="ellipse">
              <a:avLst/>
            </a:prstGeom>
            <a:solidFill>
              <a:schemeClr val="lt1">
                <a:alpha val="90000"/>
                <a:hueOff val="0"/>
                <a:satOff val="0"/>
                <a:lumOff val="0"/>
                <a:alphaOff val="0"/>
              </a:schemeClr>
            </a:solidFill>
            <a:ln w="12700" cap="flat" cmpd="sng" algn="ctr">
              <a:noFill/>
              <a:prstDash val="solid"/>
              <a:miter lim="800000"/>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sp>
          <p:nvSpPr>
            <p:cNvPr id="12" name="Ellipse 11">
              <a:extLst>
                <a:ext uri="{FF2B5EF4-FFF2-40B4-BE49-F238E27FC236}">
                  <a16:creationId xmlns:a16="http://schemas.microsoft.com/office/drawing/2014/main" id="{AF24093B-57EE-0743-9570-2E4EC2D4C68F}"/>
                </a:ext>
              </a:extLst>
            </p:cNvPr>
            <p:cNvSpPr/>
            <p:nvPr/>
          </p:nvSpPr>
          <p:spPr>
            <a:xfrm>
              <a:off x="5142685" y="3673679"/>
              <a:ext cx="140559" cy="140559"/>
            </a:xfrm>
            <a:prstGeom prst="ellipse">
              <a:avLst/>
            </a:prstGeom>
            <a:solidFill>
              <a:schemeClr val="lt1">
                <a:alpha val="90000"/>
                <a:hueOff val="0"/>
                <a:satOff val="0"/>
                <a:lumOff val="0"/>
                <a:alphaOff val="0"/>
              </a:schemeClr>
            </a:solidFill>
            <a:ln w="12700" cap="flat" cmpd="sng" algn="ctr">
              <a:noFill/>
              <a:prstDash val="solid"/>
              <a:miter lim="800000"/>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sp>
          <p:nvSpPr>
            <p:cNvPr id="13" name="Forme libre : forme 12">
              <a:extLst>
                <a:ext uri="{FF2B5EF4-FFF2-40B4-BE49-F238E27FC236}">
                  <a16:creationId xmlns:a16="http://schemas.microsoft.com/office/drawing/2014/main" id="{3A178679-2196-C3B8-E2E9-091F38FEA973}"/>
                </a:ext>
              </a:extLst>
            </p:cNvPr>
            <p:cNvSpPr/>
            <p:nvPr/>
          </p:nvSpPr>
          <p:spPr>
            <a:xfrm>
              <a:off x="5677020" y="3995229"/>
              <a:ext cx="3712446" cy="635327"/>
            </a:xfrm>
            <a:custGeom>
              <a:avLst/>
              <a:gdLst>
                <a:gd name="connsiteX0" fmla="*/ 0 w 3712446"/>
                <a:gd name="connsiteY0" fmla="*/ 0 h 635327"/>
                <a:gd name="connsiteX1" fmla="*/ 3712446 w 3712446"/>
                <a:gd name="connsiteY1" fmla="*/ 0 h 635327"/>
                <a:gd name="connsiteX2" fmla="*/ 3712446 w 3712446"/>
                <a:gd name="connsiteY2" fmla="*/ 635327 h 635327"/>
                <a:gd name="connsiteX3" fmla="*/ 0 w 3712446"/>
                <a:gd name="connsiteY3" fmla="*/ 635327 h 635327"/>
                <a:gd name="connsiteX4" fmla="*/ 0 w 3712446"/>
                <a:gd name="connsiteY4" fmla="*/ 0 h 635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2446" h="635327">
                  <a:moveTo>
                    <a:pt x="0" y="0"/>
                  </a:moveTo>
                  <a:lnTo>
                    <a:pt x="3712446" y="0"/>
                  </a:lnTo>
                  <a:lnTo>
                    <a:pt x="3712446" y="635327"/>
                  </a:lnTo>
                  <a:lnTo>
                    <a:pt x="0" y="635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1">
              <a:noAutofit/>
            </a:bodyPr>
            <a:lstStyle/>
            <a:p>
              <a:pPr marL="0" marR="0" lvl="0" indent="0" algn="ctr" defTabSz="844550" rtl="0" eaLnBrk="1" fontAlgn="auto" latinLnBrk="0" hangingPunct="1">
                <a:lnSpc>
                  <a:spcPct val="90000"/>
                </a:lnSpc>
                <a:spcBef>
                  <a:spcPct val="0"/>
                </a:spcBef>
                <a:spcAft>
                  <a:spcPct val="35000"/>
                </a:spcAft>
                <a:buClrTx/>
                <a:buSzTx/>
                <a:buFontTx/>
                <a:buNone/>
                <a:tabLst/>
                <a:defRPr b="1"/>
              </a:pPr>
              <a:r>
                <a:rPr kumimoji="0" lang="en-US" sz="19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Mardi 17 Juin</a:t>
              </a:r>
            </a:p>
            <a:p>
              <a:pPr marL="0" marR="0" lvl="0" indent="0" algn="ctr" defTabSz="844550" rtl="0" eaLnBrk="1" fontAlgn="auto" latinLnBrk="0" hangingPunct="1">
                <a:lnSpc>
                  <a:spcPct val="90000"/>
                </a:lnSpc>
                <a:spcBef>
                  <a:spcPct val="0"/>
                </a:spcBef>
                <a:spcAft>
                  <a:spcPct val="35000"/>
                </a:spcAft>
                <a:buClrTx/>
                <a:buSzTx/>
                <a:buFontTx/>
                <a:buNone/>
                <a:tabLst/>
                <a:defRPr b="1"/>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13 h à 14 h</a:t>
              </a:r>
            </a:p>
          </p:txBody>
        </p:sp>
        <p:sp>
          <p:nvSpPr>
            <p:cNvPr id="14" name="Forme libre : forme 13">
              <a:extLst>
                <a:ext uri="{FF2B5EF4-FFF2-40B4-BE49-F238E27FC236}">
                  <a16:creationId xmlns:a16="http://schemas.microsoft.com/office/drawing/2014/main" id="{2DE111C3-31FD-0476-530B-61715A556FDA}"/>
                </a:ext>
              </a:extLst>
            </p:cNvPr>
            <p:cNvSpPr/>
            <p:nvPr/>
          </p:nvSpPr>
          <p:spPr>
            <a:xfrm>
              <a:off x="6518545" y="935967"/>
              <a:ext cx="5191200" cy="1788355"/>
            </a:xfrm>
            <a:custGeom>
              <a:avLst/>
              <a:gdLst>
                <a:gd name="connsiteX0" fmla="*/ 0 w 4134614"/>
                <a:gd name="connsiteY0" fmla="*/ 319324 h 1915903"/>
                <a:gd name="connsiteX1" fmla="*/ 319324 w 4134614"/>
                <a:gd name="connsiteY1" fmla="*/ 0 h 1915903"/>
                <a:gd name="connsiteX2" fmla="*/ 3815290 w 4134614"/>
                <a:gd name="connsiteY2" fmla="*/ 0 h 1915903"/>
                <a:gd name="connsiteX3" fmla="*/ 4134614 w 4134614"/>
                <a:gd name="connsiteY3" fmla="*/ 319324 h 1915903"/>
                <a:gd name="connsiteX4" fmla="*/ 4134614 w 4134614"/>
                <a:gd name="connsiteY4" fmla="*/ 1596579 h 1915903"/>
                <a:gd name="connsiteX5" fmla="*/ 3815290 w 4134614"/>
                <a:gd name="connsiteY5" fmla="*/ 1915903 h 1915903"/>
                <a:gd name="connsiteX6" fmla="*/ 319324 w 4134614"/>
                <a:gd name="connsiteY6" fmla="*/ 1915903 h 1915903"/>
                <a:gd name="connsiteX7" fmla="*/ 0 w 4134614"/>
                <a:gd name="connsiteY7" fmla="*/ 1596579 h 1915903"/>
                <a:gd name="connsiteX8" fmla="*/ 0 w 4134614"/>
                <a:gd name="connsiteY8" fmla="*/ 319324 h 1915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34614" h="1915903">
                  <a:moveTo>
                    <a:pt x="0" y="319324"/>
                  </a:moveTo>
                  <a:cubicBezTo>
                    <a:pt x="0" y="142966"/>
                    <a:pt x="142966" y="0"/>
                    <a:pt x="319324" y="0"/>
                  </a:cubicBezTo>
                  <a:lnTo>
                    <a:pt x="3815290" y="0"/>
                  </a:lnTo>
                  <a:cubicBezTo>
                    <a:pt x="3991648" y="0"/>
                    <a:pt x="4134614" y="142966"/>
                    <a:pt x="4134614" y="319324"/>
                  </a:cubicBezTo>
                  <a:lnTo>
                    <a:pt x="4134614" y="1596579"/>
                  </a:lnTo>
                  <a:cubicBezTo>
                    <a:pt x="4134614" y="1772937"/>
                    <a:pt x="3991648" y="1915903"/>
                    <a:pt x="3815290" y="1915903"/>
                  </a:cubicBezTo>
                  <a:lnTo>
                    <a:pt x="319324" y="1915903"/>
                  </a:lnTo>
                  <a:cubicBezTo>
                    <a:pt x="142966" y="1915903"/>
                    <a:pt x="0" y="1772937"/>
                    <a:pt x="0" y="1596579"/>
                  </a:cubicBezTo>
                  <a:lnTo>
                    <a:pt x="0" y="319324"/>
                  </a:lnTo>
                  <a:close/>
                </a:path>
              </a:pathLst>
            </a:custGeom>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5927" tIns="245927" rIns="245927" bIns="245927" numCol="1" spcCol="1270" anchor="ctr" anchorCtr="0">
              <a:noAutofit/>
            </a:bodyPr>
            <a:lstStyle/>
            <a:p>
              <a:pPr marL="0" marR="0" lvl="0" indent="0" algn="l" defTabSz="711200" rtl="0" eaLnBrk="1" fontAlgn="auto" latinLnBrk="0" hangingPunct="1">
                <a:lnSpc>
                  <a:spcPct val="90000"/>
                </a:lnSpc>
                <a:spcBef>
                  <a:spcPct val="0"/>
                </a:spcBef>
                <a:spcAft>
                  <a:spcPct val="35000"/>
                </a:spcAft>
                <a:buClrTx/>
                <a:buSzTx/>
                <a:buFontTx/>
                <a:buNone/>
                <a:tabLst/>
                <a:defRPr/>
              </a:pPr>
              <a:r>
                <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rPr>
                <a:t>17</a:t>
              </a:r>
              <a:r>
                <a:rPr kumimoji="0" lang="fr-FR" sz="1800" b="1" i="0" u="none" strike="noStrike" kern="1200" cap="none" spc="0" normalizeH="0" baseline="30000" noProof="0" dirty="0">
                  <a:ln>
                    <a:noFill/>
                  </a:ln>
                  <a:solidFill>
                    <a:srgbClr val="5025AE"/>
                  </a:solidFill>
                  <a:effectLst/>
                  <a:uLnTx/>
                  <a:uFillTx/>
                  <a:latin typeface="Calibri" panose="020F0502020204030204"/>
                  <a:ea typeface="+mn-ea"/>
                  <a:cs typeface="+mn-cs"/>
                </a:rPr>
                <a:t>e</a:t>
              </a:r>
              <a:r>
                <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rPr>
                <a:t> </a:t>
              </a:r>
              <a:r>
                <a:rPr kumimoji="0" lang="en-US" sz="1800" b="1" i="0" u="none" strike="noStrike" kern="1200" cap="none" spc="0" normalizeH="0" baseline="0" noProof="0" dirty="0" err="1">
                  <a:ln>
                    <a:noFill/>
                  </a:ln>
                  <a:solidFill>
                    <a:srgbClr val="5025AE"/>
                  </a:solidFill>
                  <a:effectLst/>
                  <a:uLnTx/>
                  <a:uFillTx/>
                  <a:latin typeface="Calibri" panose="020F0502020204030204"/>
                  <a:ea typeface="+mn-ea"/>
                  <a:cs typeface="+mn-cs"/>
                </a:rPr>
                <a:t>Rendez-vous</a:t>
              </a:r>
              <a:r>
                <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rPr>
                <a:t> de la recherche sur </a:t>
              </a:r>
              <a:r>
                <a:rPr kumimoji="0" lang="en-US" sz="1800" b="1" i="0" u="none" strike="noStrike" kern="1200" cap="none" spc="0" normalizeH="0" baseline="0" noProof="0" dirty="0" err="1">
                  <a:ln>
                    <a:noFill/>
                  </a:ln>
                  <a:solidFill>
                    <a:srgbClr val="5025AE"/>
                  </a:solidFill>
                  <a:effectLst/>
                  <a:uLnTx/>
                  <a:uFillTx/>
                  <a:latin typeface="Calibri" panose="020F0502020204030204"/>
                  <a:ea typeface="+mn-ea"/>
                  <a:cs typeface="+mn-cs"/>
                </a:rPr>
                <a:t>l’autonomie</a:t>
              </a:r>
              <a:endParaRPr kumimoji="0" lang="en-US" sz="1800" b="1" i="0" u="none" strike="noStrike" kern="1200" cap="none" spc="0" normalizeH="0" baseline="0" noProof="0" dirty="0">
                <a:ln>
                  <a:noFill/>
                </a:ln>
                <a:solidFill>
                  <a:srgbClr val="5025AE"/>
                </a:solidFill>
                <a:effectLst/>
                <a:uLnTx/>
                <a:uFillTx/>
                <a:latin typeface="Calibri" panose="020F0502020204030204"/>
                <a:ea typeface="+mn-ea"/>
                <a:cs typeface="+mn-cs"/>
              </a:endParaRPr>
            </a:p>
            <a:p>
              <a:pPr marL="0" marR="0" lvl="0" indent="0" algn="l" defTabSz="711200" rtl="0" eaLnBrk="1" fontAlgn="auto" latinLnBrk="0" hangingPunct="1">
                <a:lnSpc>
                  <a:spcPct val="90000"/>
                </a:lnSpc>
                <a:spcBef>
                  <a:spcPct val="0"/>
                </a:spcBef>
                <a:spcAft>
                  <a:spcPct val="35000"/>
                </a:spcAft>
                <a:buClrTx/>
                <a:buSzTx/>
                <a:buFontTx/>
                <a:buNone/>
                <a:tabLst/>
                <a:defRPr/>
              </a:pPr>
              <a:r>
                <a:rPr kumimoji="0" lang="fr-FR" sz="16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Ehpad publics, Ehpad privés : dynamique de l’implantation géographique, de l’organisation et des résidents accueillis</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US" sz="16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Pauline CULIOLI et Delphine ROY</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US" sz="1600" b="0" i="1"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Discutant.es à </a:t>
              </a:r>
              <a:r>
                <a:rPr kumimoji="0" lang="en-US" sz="1600" b="0" i="1"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venir</a:t>
              </a:r>
              <a:endParaRPr kumimoji="0" lang="fr-FR" sz="1600" b="0" i="1"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endParaRPr>
            </a:p>
          </p:txBody>
        </p:sp>
        <p:sp>
          <p:nvSpPr>
            <p:cNvPr id="15" name="Connecteur droit 14">
              <a:extLst>
                <a:ext uri="{FF2B5EF4-FFF2-40B4-BE49-F238E27FC236}">
                  <a16:creationId xmlns:a16="http://schemas.microsoft.com/office/drawing/2014/main" id="{18554F81-6023-5368-2F3B-5F27C80FBCA0}"/>
                </a:ext>
              </a:extLst>
            </p:cNvPr>
            <p:cNvSpPr/>
            <p:nvPr/>
          </p:nvSpPr>
          <p:spPr>
            <a:xfrm>
              <a:off x="7533243" y="2718951"/>
              <a:ext cx="0" cy="955803"/>
            </a:xfrm>
            <a:prstGeom prst="line">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dash"/>
              <a:miter lim="800000"/>
            </a:ln>
            <a:effectLst/>
          </p:spPr>
          <p:style>
            <a:lnRef idx="2">
              <a:scrgbClr r="0" g="0" b="0"/>
            </a:lnRef>
            <a:fillRef idx="1">
              <a:scrgbClr r="0" g="0" b="0"/>
            </a:fillRef>
            <a:effectRef idx="0">
              <a:scrgbClr r="0" g="0" b="0"/>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orme libre : forme 15">
              <a:extLst>
                <a:ext uri="{FF2B5EF4-FFF2-40B4-BE49-F238E27FC236}">
                  <a16:creationId xmlns:a16="http://schemas.microsoft.com/office/drawing/2014/main" id="{9874BE24-B1C8-9A2B-BBA2-3FDCEA8A0693}"/>
                </a:ext>
              </a:extLst>
            </p:cNvPr>
            <p:cNvSpPr/>
            <p:nvPr/>
          </p:nvSpPr>
          <p:spPr>
            <a:xfrm>
              <a:off x="7997299" y="2900603"/>
              <a:ext cx="3712446" cy="635327"/>
            </a:xfrm>
            <a:custGeom>
              <a:avLst/>
              <a:gdLst>
                <a:gd name="connsiteX0" fmla="*/ 0 w 3712446"/>
                <a:gd name="connsiteY0" fmla="*/ 0 h 635327"/>
                <a:gd name="connsiteX1" fmla="*/ 3712446 w 3712446"/>
                <a:gd name="connsiteY1" fmla="*/ 0 h 635327"/>
                <a:gd name="connsiteX2" fmla="*/ 3712446 w 3712446"/>
                <a:gd name="connsiteY2" fmla="*/ 635327 h 635327"/>
                <a:gd name="connsiteX3" fmla="*/ 0 w 3712446"/>
                <a:gd name="connsiteY3" fmla="*/ 635327 h 635327"/>
                <a:gd name="connsiteX4" fmla="*/ 0 w 3712446"/>
                <a:gd name="connsiteY4" fmla="*/ 0 h 635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2446" h="635327">
                  <a:moveTo>
                    <a:pt x="0" y="0"/>
                  </a:moveTo>
                  <a:lnTo>
                    <a:pt x="3712446" y="0"/>
                  </a:lnTo>
                  <a:lnTo>
                    <a:pt x="3712446" y="635327"/>
                  </a:lnTo>
                  <a:lnTo>
                    <a:pt x="0" y="635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b" anchorCtr="1">
              <a:noAutofit/>
            </a:bodyPr>
            <a:lstStyle/>
            <a:p>
              <a:pPr marL="0" marR="0" lvl="0" indent="0" algn="ctr" defTabSz="844550" rtl="0" eaLnBrk="1" fontAlgn="auto" latinLnBrk="0" hangingPunct="1">
                <a:lnSpc>
                  <a:spcPct val="90000"/>
                </a:lnSpc>
                <a:spcBef>
                  <a:spcPct val="0"/>
                </a:spcBef>
                <a:spcAft>
                  <a:spcPct val="35000"/>
                </a:spcAft>
                <a:buClrTx/>
                <a:buSzTx/>
                <a:buFontTx/>
                <a:buNone/>
                <a:tabLst/>
                <a:defRPr b="1"/>
              </a:pPr>
              <a:r>
                <a:rPr kumimoji="0" lang="en-US" sz="1900" b="1"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Jeudi</a:t>
              </a:r>
              <a:r>
                <a:rPr kumimoji="0" lang="en-US" sz="19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 2 </a:t>
              </a:r>
              <a:r>
                <a:rPr kumimoji="0" lang="en-US" sz="1900" b="1" i="0" u="none" strike="noStrike" kern="1200" cap="none" spc="0" normalizeH="0" baseline="0" noProof="0" dirty="0" err="1">
                  <a:ln>
                    <a:noFill/>
                  </a:ln>
                  <a:solidFill>
                    <a:prstClr val="black">
                      <a:hueOff val="0"/>
                      <a:satOff val="0"/>
                      <a:lumOff val="0"/>
                      <a:alphaOff val="0"/>
                    </a:prstClr>
                  </a:solidFill>
                  <a:effectLst/>
                  <a:uLnTx/>
                  <a:uFillTx/>
                  <a:latin typeface="Calibri" panose="020F0502020204030204"/>
                  <a:ea typeface="+mn-ea"/>
                  <a:cs typeface="+mn-cs"/>
                </a:rPr>
                <a:t>octobre</a:t>
              </a:r>
              <a:endParaRPr kumimoji="0" lang="en-US" sz="19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endParaRPr>
            </a:p>
            <a:p>
              <a:pPr marL="0" marR="0" lvl="0" indent="0" algn="ctr" defTabSz="844550" rtl="0" eaLnBrk="1" fontAlgn="auto" latinLnBrk="0" hangingPunct="1">
                <a:lnSpc>
                  <a:spcPct val="90000"/>
                </a:lnSpc>
                <a:spcBef>
                  <a:spcPct val="0"/>
                </a:spcBef>
                <a:spcAft>
                  <a:spcPct val="35000"/>
                </a:spcAft>
                <a:buClrTx/>
                <a:buSzTx/>
                <a:buFontTx/>
                <a:buNone/>
                <a:tabLst/>
                <a:defRPr b="1"/>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9 h à 17 h 30</a:t>
              </a:r>
            </a:p>
          </p:txBody>
        </p:sp>
        <p:sp>
          <p:nvSpPr>
            <p:cNvPr id="17" name="Forme libre : forme 16">
              <a:extLst>
                <a:ext uri="{FF2B5EF4-FFF2-40B4-BE49-F238E27FC236}">
                  <a16:creationId xmlns:a16="http://schemas.microsoft.com/office/drawing/2014/main" id="{B8AD4BF2-9759-5463-0574-5BEC38AEE2F5}"/>
                </a:ext>
              </a:extLst>
            </p:cNvPr>
            <p:cNvSpPr/>
            <p:nvPr/>
          </p:nvSpPr>
          <p:spPr>
            <a:xfrm>
              <a:off x="6518545" y="4812208"/>
              <a:ext cx="5191200" cy="1789200"/>
            </a:xfrm>
            <a:custGeom>
              <a:avLst/>
              <a:gdLst>
                <a:gd name="connsiteX0" fmla="*/ 0 w 4083690"/>
                <a:gd name="connsiteY0" fmla="*/ 290495 h 1742935"/>
                <a:gd name="connsiteX1" fmla="*/ 290495 w 4083690"/>
                <a:gd name="connsiteY1" fmla="*/ 0 h 1742935"/>
                <a:gd name="connsiteX2" fmla="*/ 3793195 w 4083690"/>
                <a:gd name="connsiteY2" fmla="*/ 0 h 1742935"/>
                <a:gd name="connsiteX3" fmla="*/ 4083690 w 4083690"/>
                <a:gd name="connsiteY3" fmla="*/ 290495 h 1742935"/>
                <a:gd name="connsiteX4" fmla="*/ 4083690 w 4083690"/>
                <a:gd name="connsiteY4" fmla="*/ 1452440 h 1742935"/>
                <a:gd name="connsiteX5" fmla="*/ 3793195 w 4083690"/>
                <a:gd name="connsiteY5" fmla="*/ 1742935 h 1742935"/>
                <a:gd name="connsiteX6" fmla="*/ 290495 w 4083690"/>
                <a:gd name="connsiteY6" fmla="*/ 1742935 h 1742935"/>
                <a:gd name="connsiteX7" fmla="*/ 0 w 4083690"/>
                <a:gd name="connsiteY7" fmla="*/ 1452440 h 1742935"/>
                <a:gd name="connsiteX8" fmla="*/ 0 w 4083690"/>
                <a:gd name="connsiteY8" fmla="*/ 290495 h 1742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3690" h="1742935">
                  <a:moveTo>
                    <a:pt x="0" y="290495"/>
                  </a:moveTo>
                  <a:cubicBezTo>
                    <a:pt x="0" y="130059"/>
                    <a:pt x="130059" y="0"/>
                    <a:pt x="290495" y="0"/>
                  </a:cubicBezTo>
                  <a:lnTo>
                    <a:pt x="3793195" y="0"/>
                  </a:lnTo>
                  <a:cubicBezTo>
                    <a:pt x="3953631" y="0"/>
                    <a:pt x="4083690" y="130059"/>
                    <a:pt x="4083690" y="290495"/>
                  </a:cubicBezTo>
                  <a:lnTo>
                    <a:pt x="4083690" y="1452440"/>
                  </a:lnTo>
                  <a:cubicBezTo>
                    <a:pt x="4083690" y="1612876"/>
                    <a:pt x="3953631" y="1742935"/>
                    <a:pt x="3793195" y="1742935"/>
                  </a:cubicBezTo>
                  <a:lnTo>
                    <a:pt x="290495" y="1742935"/>
                  </a:lnTo>
                  <a:cubicBezTo>
                    <a:pt x="130059" y="1742935"/>
                    <a:pt x="0" y="1612876"/>
                    <a:pt x="0" y="1452440"/>
                  </a:cubicBezTo>
                  <a:lnTo>
                    <a:pt x="0" y="290495"/>
                  </a:lnTo>
                  <a:close/>
                </a:path>
              </a:pathLst>
            </a:custGeom>
            <a:solidFill>
              <a:srgbClr val="E0D6F6">
                <a:alpha val="90000"/>
              </a:srgbClr>
            </a:solid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56533" tIns="256533" rIns="256533" bIns="256533" numCol="1" spcCol="1270" anchor="ctr" anchorCtr="0">
              <a:noAutofit/>
            </a:bodyPr>
            <a:lstStyle/>
            <a:p>
              <a:pPr marL="447675" marR="0" lvl="0" indent="0" algn="l" defTabSz="800100" rtl="0" eaLnBrk="1" fontAlgn="auto" latinLnBrk="0" hangingPunct="1">
                <a:lnSpc>
                  <a:spcPct val="90000"/>
                </a:lnSpc>
                <a:spcBef>
                  <a:spcPct val="0"/>
                </a:spcBef>
                <a:spcAft>
                  <a:spcPct val="35000"/>
                </a:spcAft>
                <a:buClrTx/>
                <a:buSzTx/>
                <a:buFontTx/>
                <a:buNone/>
                <a:tabLst/>
                <a:defRPr/>
              </a:pPr>
              <a:r>
                <a:rPr kumimoji="0" lang="fr-FR" sz="1800" b="1" i="0" u="none" strike="noStrike" kern="1200" cap="none" spc="0" normalizeH="0" baseline="0" noProof="0" dirty="0">
                  <a:ln>
                    <a:noFill/>
                  </a:ln>
                  <a:solidFill>
                    <a:srgbClr val="447643"/>
                  </a:solidFill>
                  <a:effectLst/>
                  <a:uLnTx/>
                  <a:uFillTx/>
                  <a:latin typeface="Calibri" panose="020F0502020204030204"/>
                  <a:ea typeface="+mn-ea"/>
                  <a:cs typeface="+mn-cs"/>
                </a:rPr>
                <a:t>8</a:t>
              </a:r>
              <a:r>
                <a:rPr kumimoji="0" lang="fr-FR" sz="1800" b="1" i="0" u="none" strike="noStrike" kern="1200" cap="none" spc="0" normalizeH="0" baseline="30000" noProof="0" dirty="0">
                  <a:ln>
                    <a:noFill/>
                  </a:ln>
                  <a:solidFill>
                    <a:srgbClr val="447643"/>
                  </a:solidFill>
                  <a:effectLst/>
                  <a:uLnTx/>
                  <a:uFillTx/>
                  <a:latin typeface="Calibri" panose="020F0502020204030204"/>
                  <a:ea typeface="+mn-ea"/>
                  <a:cs typeface="+mn-cs"/>
                </a:rPr>
                <a:t>e</a:t>
              </a:r>
              <a:r>
                <a:rPr kumimoji="0" lang="fr-FR" sz="1800" b="1" i="0" u="none" strike="noStrike" kern="1200" cap="none" spc="0" normalizeH="0" baseline="0" noProof="0" dirty="0">
                  <a:ln>
                    <a:noFill/>
                  </a:ln>
                  <a:solidFill>
                    <a:srgbClr val="447643"/>
                  </a:solidFill>
                  <a:effectLst/>
                  <a:uLnTx/>
                  <a:uFillTx/>
                  <a:latin typeface="Calibri" panose="020F0502020204030204"/>
                  <a:ea typeface="+mn-ea"/>
                  <a:cs typeface="+mn-cs"/>
                </a:rPr>
                <a:t> Rencontres Recherche &amp; Innovation</a:t>
              </a:r>
            </a:p>
            <a:p>
              <a:pPr marL="447675" marR="0" lvl="0" indent="0" algn="l" defTabSz="711200" rtl="0" eaLnBrk="1" fontAlgn="auto" latinLnBrk="0" hangingPunct="1">
                <a:lnSpc>
                  <a:spcPct val="90000"/>
                </a:lnSpc>
                <a:spcBef>
                  <a:spcPct val="0"/>
                </a:spcBef>
                <a:spcAft>
                  <a:spcPct val="35000"/>
                </a:spcAft>
                <a:buClrTx/>
                <a:buSzTx/>
                <a:buFontTx/>
                <a:buNone/>
                <a:tabLst/>
                <a:defRPr/>
              </a:pPr>
              <a:r>
                <a:rPr kumimoji="0" lang="fr-FR" sz="1600" b="1" i="0" u="none" strike="noStrike" kern="120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rPr>
                <a:t>La transformation de l’offre dans le champ de l’autonomie : enjeux, défis de l’effectivité et perspectives</a:t>
              </a:r>
            </a:p>
          </p:txBody>
        </p:sp>
        <p:sp>
          <p:nvSpPr>
            <p:cNvPr id="18" name="Connecteur droit 17">
              <a:extLst>
                <a:ext uri="{FF2B5EF4-FFF2-40B4-BE49-F238E27FC236}">
                  <a16:creationId xmlns:a16="http://schemas.microsoft.com/office/drawing/2014/main" id="{8846ACD5-1291-551D-3A3B-B17B73D87DD9}"/>
                </a:ext>
              </a:extLst>
            </p:cNvPr>
            <p:cNvSpPr/>
            <p:nvPr/>
          </p:nvSpPr>
          <p:spPr>
            <a:xfrm>
              <a:off x="9853522" y="3856406"/>
              <a:ext cx="0" cy="955803"/>
            </a:xfrm>
            <a:prstGeom prst="line">
              <a:avLst/>
            </a:prstGeom>
            <a:solidFill>
              <a:schemeClr val="accent6">
                <a:hueOff val="0"/>
                <a:satOff val="0"/>
                <a:lumOff val="0"/>
                <a:alphaOff val="0"/>
              </a:schemeClr>
            </a:solidFill>
            <a:ln w="6350" cap="flat" cmpd="sng" algn="ctr">
              <a:solidFill>
                <a:srgbClr val="5025AE"/>
              </a:solidFill>
              <a:prstDash val="dash"/>
              <a:miter lim="800000"/>
            </a:ln>
            <a:effectLst/>
          </p:spPr>
          <p:style>
            <a:lnRef idx="2">
              <a:scrgbClr r="0" g="0" b="0"/>
            </a:lnRef>
            <a:fillRef idx="1">
              <a:scrgbClr r="0" g="0" b="0"/>
            </a:fillRef>
            <a:effectRef idx="0">
              <a:scrgbClr r="0" g="0" b="0"/>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Ellipse 18">
              <a:extLst>
                <a:ext uri="{FF2B5EF4-FFF2-40B4-BE49-F238E27FC236}">
                  <a16:creationId xmlns:a16="http://schemas.microsoft.com/office/drawing/2014/main" id="{94528A41-91B0-450D-BAB2-A407F96A7A4D}"/>
                </a:ext>
              </a:extLst>
            </p:cNvPr>
            <p:cNvSpPr/>
            <p:nvPr/>
          </p:nvSpPr>
          <p:spPr>
            <a:xfrm>
              <a:off x="7462964" y="3716922"/>
              <a:ext cx="140559" cy="140559"/>
            </a:xfrm>
            <a:prstGeom prst="ellipse">
              <a:avLst/>
            </a:prstGeom>
            <a:solidFill>
              <a:schemeClr val="lt1">
                <a:alpha val="90000"/>
                <a:hueOff val="0"/>
                <a:satOff val="0"/>
                <a:lumOff val="0"/>
                <a:alphaOff val="0"/>
              </a:schemeClr>
            </a:solidFill>
            <a:ln w="12700" cap="flat" cmpd="sng" algn="ctr">
              <a:noFill/>
              <a:prstDash val="solid"/>
              <a:miter lim="800000"/>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sp>
          <p:nvSpPr>
            <p:cNvPr id="20" name="Ellipse 19">
              <a:extLst>
                <a:ext uri="{FF2B5EF4-FFF2-40B4-BE49-F238E27FC236}">
                  <a16:creationId xmlns:a16="http://schemas.microsoft.com/office/drawing/2014/main" id="{DBD44325-8537-B4E8-ACB2-52DD7C56DE51}"/>
                </a:ext>
              </a:extLst>
            </p:cNvPr>
            <p:cNvSpPr/>
            <p:nvPr/>
          </p:nvSpPr>
          <p:spPr>
            <a:xfrm>
              <a:off x="9783243" y="3673679"/>
              <a:ext cx="140559" cy="140559"/>
            </a:xfrm>
            <a:prstGeom prst="ellipse">
              <a:avLst/>
            </a:prstGeom>
            <a:solidFill>
              <a:schemeClr val="lt1">
                <a:alpha val="90000"/>
                <a:hueOff val="0"/>
                <a:satOff val="0"/>
                <a:lumOff val="0"/>
                <a:alphaOff val="0"/>
              </a:schemeClr>
            </a:solidFill>
            <a:ln w="12700" cap="flat" cmpd="sng" algn="ctr">
              <a:noFill/>
              <a:prstDash val="solid"/>
              <a:miter lim="800000"/>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hueOff val="0"/>
                    <a:satOff val="0"/>
                    <a:lumOff val="0"/>
                    <a:alphaOff val="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4064601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D0C9CB68-7660-0DF2-F622-265B4E586370}"/>
              </a:ext>
            </a:extLst>
          </p:cNvPr>
          <p:cNvSpPr>
            <a:spLocks noGrp="1"/>
          </p:cNvSpPr>
          <p:nvPr>
            <p:ph type="body" sz="quarter" idx="11"/>
          </p:nvPr>
        </p:nvSpPr>
        <p:spPr>
          <a:xfrm>
            <a:off x="2422690" y="2766282"/>
            <a:ext cx="4162966" cy="857283"/>
          </a:xfrm>
        </p:spPr>
        <p:txBody>
          <a:bodyPr/>
          <a:lstStyle/>
          <a:p>
            <a:r>
              <a:rPr lang="fr-CH" sz="3400" b="1" dirty="0"/>
              <a:t>Discussion par Dominique </a:t>
            </a:r>
            <a:r>
              <a:rPr lang="fr-CH" sz="3400" b="1" dirty="0" err="1"/>
              <a:t>Libault</a:t>
            </a:r>
            <a:endParaRPr lang="fr-CH" sz="3400" b="1" dirty="0"/>
          </a:p>
        </p:txBody>
      </p:sp>
      <p:sp>
        <p:nvSpPr>
          <p:cNvPr id="3" name="Espace réservé de la date 2">
            <a:extLst>
              <a:ext uri="{FF2B5EF4-FFF2-40B4-BE49-F238E27FC236}">
                <a16:creationId xmlns:a16="http://schemas.microsoft.com/office/drawing/2014/main" id="{444EA307-0806-1D61-3C9F-BC2147043A71}"/>
              </a:ext>
            </a:extLst>
          </p:cNvPr>
          <p:cNvSpPr>
            <a:spLocks noGrp="1"/>
          </p:cNvSpPr>
          <p:nvPr>
            <p:ph type="dt" sz="half" idx="2"/>
          </p:nvPr>
        </p:nvSpPr>
        <p:spPr/>
        <p:txBody>
          <a:bodyPr/>
          <a:lstStyle/>
          <a:p>
            <a:fld id="{ADB36E47-A8F4-F645-9DFD-2365D46060FB}" type="datetime1">
              <a:rPr lang="fr-FR" smtClean="0"/>
              <a:t>16/04/2025</a:t>
            </a:fld>
            <a:endParaRPr lang="fr-FR" dirty="0"/>
          </a:p>
        </p:txBody>
      </p:sp>
    </p:spTree>
    <p:extLst>
      <p:ext uri="{BB962C8B-B14F-4D97-AF65-F5344CB8AC3E}">
        <p14:creationId xmlns:p14="http://schemas.microsoft.com/office/powerpoint/2010/main" val="3624005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62AC15-83D5-4CE1-A7BF-0DB5DEAE35D1}"/>
              </a:ext>
            </a:extLst>
          </p:cNvPr>
          <p:cNvSpPr>
            <a:spLocks noGrp="1"/>
          </p:cNvSpPr>
          <p:nvPr>
            <p:ph type="title"/>
          </p:nvPr>
        </p:nvSpPr>
        <p:spPr>
          <a:xfrm>
            <a:off x="437367" y="331433"/>
            <a:ext cx="10515600" cy="919852"/>
          </a:xfrm>
        </p:spPr>
        <p:txBody>
          <a:bodyPr/>
          <a:lstStyle/>
          <a:p>
            <a:r>
              <a:rPr lang="fr-FR" altLang="fr-FR" sz="3600" dirty="0"/>
              <a:t>Questions &amp; Réponses</a:t>
            </a:r>
            <a:endParaRPr lang="fr-FR" sz="3600" dirty="0"/>
          </a:p>
        </p:txBody>
      </p:sp>
      <p:sp>
        <p:nvSpPr>
          <p:cNvPr id="3" name="Espace réservé du texte 2">
            <a:extLst>
              <a:ext uri="{FF2B5EF4-FFF2-40B4-BE49-F238E27FC236}">
                <a16:creationId xmlns:a16="http://schemas.microsoft.com/office/drawing/2014/main" id="{465E34A7-E4DB-4A34-B365-2D5815934EE3}"/>
              </a:ext>
            </a:extLst>
          </p:cNvPr>
          <p:cNvSpPr>
            <a:spLocks noGrp="1"/>
          </p:cNvSpPr>
          <p:nvPr>
            <p:ph type="body" sz="quarter" idx="11"/>
          </p:nvPr>
        </p:nvSpPr>
        <p:spPr/>
        <p:txBody>
          <a:bodyPr/>
          <a:lstStyle/>
          <a:p>
            <a:r>
              <a:rPr lang="fr-FR" sz="2400" dirty="0"/>
              <a:t>Pour poser toutes vos questions : </a:t>
            </a:r>
          </a:p>
        </p:txBody>
      </p:sp>
      <p:pic>
        <p:nvPicPr>
          <p:cNvPr id="5" name="Image 4">
            <a:extLst>
              <a:ext uri="{FF2B5EF4-FFF2-40B4-BE49-F238E27FC236}">
                <a16:creationId xmlns:a16="http://schemas.microsoft.com/office/drawing/2014/main" id="{7234EE06-95BA-460D-BCE4-5DFF28A932D2}"/>
              </a:ext>
            </a:extLst>
          </p:cNvPr>
          <p:cNvPicPr>
            <a:picLocks noChangeAspect="1"/>
          </p:cNvPicPr>
          <p:nvPr/>
        </p:nvPicPr>
        <p:blipFill>
          <a:blip r:embed="rId3"/>
          <a:stretch>
            <a:fillRect/>
          </a:stretch>
        </p:blipFill>
        <p:spPr>
          <a:xfrm>
            <a:off x="5935799" y="572776"/>
            <a:ext cx="3005588" cy="5712447"/>
          </a:xfrm>
          <a:prstGeom prst="rect">
            <a:avLst/>
          </a:prstGeom>
        </p:spPr>
      </p:pic>
      <p:pic>
        <p:nvPicPr>
          <p:cNvPr id="6" name="Image 5">
            <a:extLst>
              <a:ext uri="{FF2B5EF4-FFF2-40B4-BE49-F238E27FC236}">
                <a16:creationId xmlns:a16="http://schemas.microsoft.com/office/drawing/2014/main" id="{5D8A3AA5-D0D5-45EC-A789-732C3C81CD7E}"/>
              </a:ext>
            </a:extLst>
          </p:cNvPr>
          <p:cNvPicPr>
            <a:picLocks noChangeAspect="1"/>
          </p:cNvPicPr>
          <p:nvPr/>
        </p:nvPicPr>
        <p:blipFill>
          <a:blip r:embed="rId4"/>
          <a:stretch>
            <a:fillRect/>
          </a:stretch>
        </p:blipFill>
        <p:spPr>
          <a:xfrm>
            <a:off x="9141468" y="566679"/>
            <a:ext cx="2840982" cy="5718544"/>
          </a:xfrm>
          <a:prstGeom prst="rect">
            <a:avLst/>
          </a:prstGeom>
        </p:spPr>
      </p:pic>
      <p:pic>
        <p:nvPicPr>
          <p:cNvPr id="7" name="Image 6">
            <a:extLst>
              <a:ext uri="{FF2B5EF4-FFF2-40B4-BE49-F238E27FC236}">
                <a16:creationId xmlns:a16="http://schemas.microsoft.com/office/drawing/2014/main" id="{E8B3170C-7131-4C77-89BC-63DF92581CDC}"/>
              </a:ext>
            </a:extLst>
          </p:cNvPr>
          <p:cNvPicPr>
            <a:picLocks noChangeAspect="1"/>
          </p:cNvPicPr>
          <p:nvPr/>
        </p:nvPicPr>
        <p:blipFill>
          <a:blip r:embed="rId5"/>
          <a:stretch>
            <a:fillRect/>
          </a:stretch>
        </p:blipFill>
        <p:spPr>
          <a:xfrm>
            <a:off x="6578982" y="5407158"/>
            <a:ext cx="1719221" cy="1194920"/>
          </a:xfrm>
          <a:prstGeom prst="rect">
            <a:avLst/>
          </a:prstGeom>
        </p:spPr>
      </p:pic>
      <p:pic>
        <p:nvPicPr>
          <p:cNvPr id="8" name="Image 7">
            <a:extLst>
              <a:ext uri="{FF2B5EF4-FFF2-40B4-BE49-F238E27FC236}">
                <a16:creationId xmlns:a16="http://schemas.microsoft.com/office/drawing/2014/main" id="{9A9E8464-612A-4C1C-B5B7-CC6CBD489B3D}"/>
              </a:ext>
            </a:extLst>
          </p:cNvPr>
          <p:cNvPicPr>
            <a:picLocks noChangeAspect="1"/>
          </p:cNvPicPr>
          <p:nvPr/>
        </p:nvPicPr>
        <p:blipFill>
          <a:blip r:embed="rId6"/>
          <a:stretch>
            <a:fillRect/>
          </a:stretch>
        </p:blipFill>
        <p:spPr>
          <a:xfrm>
            <a:off x="8941386" y="4759039"/>
            <a:ext cx="2651718" cy="1843039"/>
          </a:xfrm>
          <a:prstGeom prst="rect">
            <a:avLst/>
          </a:prstGeom>
        </p:spPr>
      </p:pic>
    </p:spTree>
    <p:extLst>
      <p:ext uri="{BB962C8B-B14F-4D97-AF65-F5344CB8AC3E}">
        <p14:creationId xmlns:p14="http://schemas.microsoft.com/office/powerpoint/2010/main" val="3946369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F81FA2-DF5E-4857-B7CB-176AD98F3138}"/>
              </a:ext>
            </a:extLst>
          </p:cNvPr>
          <p:cNvSpPr>
            <a:spLocks noGrp="1"/>
          </p:cNvSpPr>
          <p:nvPr>
            <p:ph type="title"/>
          </p:nvPr>
        </p:nvSpPr>
        <p:spPr/>
        <p:txBody>
          <a:bodyPr/>
          <a:lstStyle/>
          <a:p>
            <a:r>
              <a:rPr lang="fr-FR" dirty="0"/>
              <a:t>Pour toutes informations sur les politiques de l’autonomie</a:t>
            </a:r>
            <a:br>
              <a:rPr lang="fr-FR" dirty="0"/>
            </a:br>
            <a:endParaRPr lang="fr-FR" dirty="0"/>
          </a:p>
        </p:txBody>
      </p:sp>
      <p:sp>
        <p:nvSpPr>
          <p:cNvPr id="3" name="Espace réservé du texte 2">
            <a:extLst>
              <a:ext uri="{FF2B5EF4-FFF2-40B4-BE49-F238E27FC236}">
                <a16:creationId xmlns:a16="http://schemas.microsoft.com/office/drawing/2014/main" id="{ED45EF51-855B-474D-B086-2F548D1ABFFE}"/>
              </a:ext>
            </a:extLst>
          </p:cNvPr>
          <p:cNvSpPr>
            <a:spLocks noGrp="1"/>
          </p:cNvSpPr>
          <p:nvPr>
            <p:ph type="body" sz="quarter" idx="11"/>
          </p:nvPr>
        </p:nvSpPr>
        <p:spPr>
          <a:xfrm>
            <a:off x="438150" y="2037182"/>
            <a:ext cx="10515600" cy="4344987"/>
          </a:xfrm>
        </p:spPr>
        <p:txBody>
          <a:bodyPr/>
          <a:lstStyle/>
          <a:p>
            <a:r>
              <a:rPr lang="fr-FR" dirty="0"/>
              <a:t>Si vous êtes une personne âgée, une personne en situation de handicap, un proche ou </a:t>
            </a:r>
            <a:r>
              <a:rPr lang="fr-FR" dirty="0" err="1"/>
              <a:t>un.e</a:t>
            </a:r>
            <a:r>
              <a:rPr lang="fr-FR" dirty="0"/>
              <a:t> </a:t>
            </a:r>
            <a:r>
              <a:rPr lang="fr-FR" dirty="0" err="1"/>
              <a:t>professionnel.le</a:t>
            </a:r>
            <a:r>
              <a:rPr lang="fr-FR" dirty="0"/>
              <a:t> en recherche d’une aide ou d’une information, vous pouvez vous rendre sur les sites internet suivants : </a:t>
            </a:r>
          </a:p>
          <a:p>
            <a:endParaRPr lang="fr-FR" dirty="0"/>
          </a:p>
          <a:p>
            <a:pPr lvl="1"/>
            <a:r>
              <a:rPr lang="fr-FR" u="sng" dirty="0">
                <a:solidFill>
                  <a:srgbClr val="5025AE"/>
                </a:solidFill>
              </a:rPr>
              <a:t>https://www.cnsa.fr/</a:t>
            </a:r>
          </a:p>
          <a:p>
            <a:pPr lvl="1"/>
            <a:r>
              <a:rPr lang="fr-FR" u="sng" dirty="0">
                <a:solidFill>
                  <a:srgbClr val="5025AE"/>
                </a:solidFill>
              </a:rPr>
              <a:t>https://www.monparcourshandicap.gouv.fr/</a:t>
            </a:r>
          </a:p>
          <a:p>
            <a:pPr lvl="1"/>
            <a:r>
              <a:rPr lang="fr-FR" u="sng" dirty="0">
                <a:solidFill>
                  <a:srgbClr val="5025AE"/>
                </a:solidFill>
              </a:rPr>
              <a:t>https://www.pour-les-personnes-agees.gouv.fr </a:t>
            </a:r>
          </a:p>
          <a:p>
            <a:pPr lvl="1"/>
            <a:r>
              <a:rPr lang="fr-FR" u="sng" dirty="0">
                <a:solidFill>
                  <a:srgbClr val="5025AE"/>
                </a:solidFill>
              </a:rPr>
              <a:t>https://www.maboussoleaidants.fr </a:t>
            </a:r>
          </a:p>
          <a:p>
            <a:pPr marL="457200" lvl="1" indent="0">
              <a:buNone/>
            </a:pPr>
            <a:endParaRPr lang="fr-FR" dirty="0"/>
          </a:p>
        </p:txBody>
      </p:sp>
    </p:spTree>
    <p:extLst>
      <p:ext uri="{BB962C8B-B14F-4D97-AF65-F5344CB8AC3E}">
        <p14:creationId xmlns:p14="http://schemas.microsoft.com/office/powerpoint/2010/main" val="3169617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E28B1989-DB59-A8EB-E2AB-2021C8537C00}"/>
              </a:ext>
            </a:extLst>
          </p:cNvPr>
          <p:cNvSpPr>
            <a:spLocks noGrp="1"/>
          </p:cNvSpPr>
          <p:nvPr>
            <p:ph type="body" sz="quarter" idx="11"/>
          </p:nvPr>
        </p:nvSpPr>
        <p:spPr>
          <a:xfrm>
            <a:off x="506895" y="1471194"/>
            <a:ext cx="10396331" cy="4929605"/>
          </a:xfrm>
        </p:spPr>
        <p:txBody>
          <a:bodyPr vert="horz" lIns="91440" tIns="45720" rIns="91440" bIns="45720" rtlCol="0" anchor="ctr">
            <a:normAutofit fontScale="92500" lnSpcReduction="10000"/>
          </a:bodyPr>
          <a:lstStyle/>
          <a:p>
            <a:pPr marL="0" lvl="0">
              <a:lnSpc>
                <a:spcPct val="120000"/>
              </a:lnSpc>
              <a:spcBef>
                <a:spcPts val="1200"/>
              </a:spcBef>
            </a:pPr>
            <a:r>
              <a:rPr lang="en-US" sz="1800" b="1" dirty="0">
                <a:latin typeface="+mn-lt"/>
                <a:cs typeface="+mn-cs"/>
              </a:rPr>
              <a:t>Introduction : </a:t>
            </a:r>
            <a:r>
              <a:rPr lang="en-US" sz="1800" b="1" dirty="0">
                <a:solidFill>
                  <a:srgbClr val="5025AE"/>
                </a:solidFill>
                <a:latin typeface="+mn-lt"/>
                <a:cs typeface="+mn-cs"/>
              </a:rPr>
              <a:t>Régis de Closets</a:t>
            </a:r>
            <a:endParaRPr lang="en-US" sz="1800" dirty="0">
              <a:latin typeface="+mn-lt"/>
              <a:cs typeface="+mn-cs"/>
            </a:endParaRPr>
          </a:p>
          <a:p>
            <a:pPr marL="0">
              <a:lnSpc>
                <a:spcPct val="120000"/>
              </a:lnSpc>
              <a:spcBef>
                <a:spcPts val="1200"/>
              </a:spcBef>
            </a:pPr>
            <a:r>
              <a:rPr lang="en-US" sz="1800" b="1" dirty="0" err="1">
                <a:latin typeface="+mn-lt"/>
                <a:cs typeface="+mn-cs"/>
              </a:rPr>
              <a:t>Présentation</a:t>
            </a:r>
            <a:r>
              <a:rPr lang="en-US" sz="1800" dirty="0">
                <a:latin typeface="+mn-lt"/>
                <a:cs typeface="+mn-cs"/>
              </a:rPr>
              <a:t> : </a:t>
            </a:r>
          </a:p>
          <a:p>
            <a:pPr marL="457200" lvl="1">
              <a:lnSpc>
                <a:spcPct val="120000"/>
              </a:lnSpc>
              <a:spcBef>
                <a:spcPts val="1200"/>
              </a:spcBef>
            </a:pPr>
            <a:r>
              <a:rPr lang="fr-FR" sz="1800" b="1" dirty="0">
                <a:solidFill>
                  <a:srgbClr val="5025AE"/>
                </a:solidFill>
                <a:latin typeface="+mn-lt"/>
                <a:cs typeface="+mn-cs"/>
              </a:rPr>
              <a:t>Héléna REVIL</a:t>
            </a:r>
            <a:r>
              <a:rPr lang="fr-FR" sz="1800" dirty="0">
                <a:latin typeface="+mn-lt"/>
                <a:cs typeface="+mn-cs"/>
              </a:rPr>
              <a:t>, responsable scientifique de l’Observatoire des non-recours aux droits et services (</a:t>
            </a:r>
            <a:r>
              <a:rPr lang="fr-FR" sz="1800" dirty="0" err="1">
                <a:latin typeface="+mn-lt"/>
                <a:cs typeface="+mn-cs"/>
              </a:rPr>
              <a:t>Odenore</a:t>
            </a:r>
            <a:r>
              <a:rPr lang="fr-FR" sz="1800" dirty="0">
                <a:latin typeface="+mn-lt"/>
                <a:cs typeface="+mn-cs"/>
              </a:rPr>
              <a:t>), Université Grenoble-Alpes, professeure associée à la Haute école de travail sociale (HETS) de Genève</a:t>
            </a:r>
          </a:p>
          <a:p>
            <a:pPr marL="457200" lvl="1">
              <a:lnSpc>
                <a:spcPct val="120000"/>
              </a:lnSpc>
              <a:spcBef>
                <a:spcPts val="1200"/>
              </a:spcBef>
            </a:pPr>
            <a:r>
              <a:rPr lang="fr-FR" sz="1800" b="1" dirty="0">
                <a:solidFill>
                  <a:srgbClr val="5025AE"/>
                </a:solidFill>
                <a:latin typeface="+mn-lt"/>
                <a:cs typeface="+mn-cs"/>
              </a:rPr>
              <a:t>Catherine GUCHER</a:t>
            </a:r>
            <a:r>
              <a:rPr lang="fr-FR" sz="1800" dirty="0">
                <a:latin typeface="+mn-lt"/>
                <a:cs typeface="+mn-cs"/>
              </a:rPr>
              <a:t>,</a:t>
            </a:r>
            <a:r>
              <a:rPr lang="fr-FR" sz="1800" b="1" dirty="0">
                <a:solidFill>
                  <a:srgbClr val="5025AE"/>
                </a:solidFill>
                <a:latin typeface="+mn-lt"/>
                <a:cs typeface="+mn-cs"/>
              </a:rPr>
              <a:t> </a:t>
            </a:r>
            <a:r>
              <a:rPr lang="fr-FR" sz="1800" dirty="0">
                <a:solidFill>
                  <a:srgbClr val="000000"/>
                </a:solidFill>
                <a:latin typeface="Calibri" panose="020F0502020204030204" pitchFamily="34" charset="0"/>
              </a:rPr>
              <a:t>sociologue, maîtresse </a:t>
            </a:r>
            <a:r>
              <a:rPr lang="fr-FR" sz="1800" b="0" i="0" u="none" strike="noStrike" dirty="0">
                <a:solidFill>
                  <a:srgbClr val="000000"/>
                </a:solidFill>
                <a:effectLst/>
                <a:latin typeface="Calibri" panose="020F0502020204030204" pitchFamily="34" charset="0"/>
              </a:rPr>
              <a:t>de conférences émérite, Université Grenoble-Alpes</a:t>
            </a:r>
            <a:r>
              <a:rPr lang="fr-FR" sz="1100" dirty="0"/>
              <a:t> </a:t>
            </a:r>
            <a:r>
              <a:rPr lang="fr-FR" sz="1400" dirty="0"/>
              <a:t> </a:t>
            </a:r>
            <a:endParaRPr lang="en-US" sz="1800" dirty="0">
              <a:latin typeface="+mn-lt"/>
              <a:cs typeface="+mn-cs"/>
            </a:endParaRPr>
          </a:p>
          <a:p>
            <a:pPr marL="0" indent="0" algn="ctr">
              <a:lnSpc>
                <a:spcPct val="120000"/>
              </a:lnSpc>
              <a:spcBef>
                <a:spcPts val="1200"/>
              </a:spcBef>
              <a:buNone/>
            </a:pPr>
            <a:r>
              <a:rPr lang="fr-FR" sz="2400" b="1" dirty="0">
                <a:solidFill>
                  <a:srgbClr val="447643"/>
                </a:solidFill>
                <a:latin typeface="+mn-lt"/>
                <a:cs typeface="+mn-cs"/>
              </a:rPr>
              <a:t>Comment expliquer le non-recours aux droits et services pour l’autonomie chez les personnes de plus de 60 ans ? </a:t>
            </a:r>
            <a:r>
              <a:rPr lang="en-US" sz="2400" dirty="0">
                <a:latin typeface="+mn-lt"/>
                <a:cs typeface="+mn-cs"/>
              </a:rPr>
              <a:t>(25 min)</a:t>
            </a:r>
          </a:p>
          <a:p>
            <a:pPr marL="0">
              <a:lnSpc>
                <a:spcPct val="120000"/>
              </a:lnSpc>
              <a:spcBef>
                <a:spcPts val="1200"/>
              </a:spcBef>
            </a:pPr>
            <a:r>
              <a:rPr lang="en-US" sz="1800" b="1" dirty="0">
                <a:latin typeface="+mn-lt"/>
                <a:cs typeface="+mn-cs"/>
              </a:rPr>
              <a:t>Discussion</a:t>
            </a:r>
            <a:r>
              <a:rPr lang="en-US" sz="1800" dirty="0">
                <a:latin typeface="+mn-lt"/>
                <a:cs typeface="+mn-cs"/>
              </a:rPr>
              <a:t> :</a:t>
            </a:r>
          </a:p>
          <a:p>
            <a:pPr marL="457200" lvl="1">
              <a:lnSpc>
                <a:spcPct val="120000"/>
              </a:lnSpc>
              <a:spcBef>
                <a:spcPts val="1200"/>
              </a:spcBef>
            </a:pPr>
            <a:r>
              <a:rPr lang="fr-FR" sz="1800" b="1" dirty="0">
                <a:solidFill>
                  <a:srgbClr val="5025AE"/>
                </a:solidFill>
                <a:latin typeface="+mn-lt"/>
                <a:cs typeface="+mn-cs"/>
              </a:rPr>
              <a:t>Dominique LIBAULT, </a:t>
            </a:r>
            <a:r>
              <a:rPr lang="fr-FR" sz="1800" dirty="0">
                <a:latin typeface="+mn-lt"/>
                <a:cs typeface="+mn-cs"/>
              </a:rPr>
              <a:t>Directeur de l'Ecole Nationale Supérieure de Sécurité sociale, Président du Haut Conseil du financement de la protection sociale (HCFPS), Président du comité d'orientation et de suivi du service public départemental de l'autonomie</a:t>
            </a:r>
          </a:p>
          <a:p>
            <a:pPr marL="457200" lvl="1">
              <a:lnSpc>
                <a:spcPct val="120000"/>
              </a:lnSpc>
              <a:spcBef>
                <a:spcPts val="1200"/>
              </a:spcBef>
            </a:pPr>
            <a:r>
              <a:rPr lang="en-US" sz="1800" b="1" dirty="0">
                <a:latin typeface="+mn-lt"/>
                <a:cs typeface="+mn-cs"/>
              </a:rPr>
              <a:t>Questions / </a:t>
            </a:r>
            <a:r>
              <a:rPr lang="en-US" sz="1800" b="1" dirty="0" err="1">
                <a:latin typeface="+mn-lt"/>
                <a:cs typeface="+mn-cs"/>
              </a:rPr>
              <a:t>Réponses</a:t>
            </a:r>
            <a:r>
              <a:rPr lang="en-US" sz="1800" b="1" dirty="0">
                <a:latin typeface="+mn-lt"/>
                <a:cs typeface="+mn-cs"/>
              </a:rPr>
              <a:t> : </a:t>
            </a:r>
            <a:r>
              <a:rPr lang="en-US" sz="1800" dirty="0">
                <a:latin typeface="+mn-lt"/>
                <a:cs typeface="+mn-cs"/>
              </a:rPr>
              <a:t>(15 min) </a:t>
            </a:r>
          </a:p>
        </p:txBody>
      </p:sp>
      <p:sp>
        <p:nvSpPr>
          <p:cNvPr id="2" name="Titre 1">
            <a:extLst>
              <a:ext uri="{FF2B5EF4-FFF2-40B4-BE49-F238E27FC236}">
                <a16:creationId xmlns:a16="http://schemas.microsoft.com/office/drawing/2014/main" id="{58B0D494-B10E-74E1-476E-AA81E02D2EA7}"/>
              </a:ext>
            </a:extLst>
          </p:cNvPr>
          <p:cNvSpPr>
            <a:spLocks noGrp="1"/>
          </p:cNvSpPr>
          <p:nvPr>
            <p:ph type="title"/>
          </p:nvPr>
        </p:nvSpPr>
        <p:spPr>
          <a:xfrm>
            <a:off x="838200" y="145631"/>
            <a:ext cx="10515600" cy="1325563"/>
          </a:xfrm>
        </p:spPr>
        <p:txBody>
          <a:bodyPr vert="horz" lIns="91440" tIns="45720" rIns="91440" bIns="45720" rtlCol="0" anchor="ctr">
            <a:normAutofit/>
          </a:bodyPr>
          <a:lstStyle/>
          <a:p>
            <a:r>
              <a:rPr lang="en-US" altLang="fr-FR" sz="4000" kern="1200" dirty="0" err="1">
                <a:solidFill>
                  <a:schemeClr val="tx1"/>
                </a:solidFill>
                <a:latin typeface="+mn-lt"/>
                <a:ea typeface="+mj-ea"/>
                <a:cs typeface="+mj-cs"/>
              </a:rPr>
              <a:t>Programme</a:t>
            </a:r>
            <a:r>
              <a:rPr lang="en-US" altLang="fr-FR" sz="4000" kern="1200" dirty="0">
                <a:solidFill>
                  <a:schemeClr val="tx1"/>
                </a:solidFill>
                <a:latin typeface="+mn-lt"/>
                <a:ea typeface="+mj-ea"/>
                <a:cs typeface="+mj-cs"/>
              </a:rPr>
              <a:t> du 16</a:t>
            </a:r>
            <a:r>
              <a:rPr lang="en-US" altLang="fr-FR" sz="4000" kern="1200" baseline="30000" dirty="0">
                <a:solidFill>
                  <a:schemeClr val="tx1"/>
                </a:solidFill>
                <a:latin typeface="+mn-lt"/>
                <a:ea typeface="+mj-ea"/>
                <a:cs typeface="+mj-cs"/>
              </a:rPr>
              <a:t>e</a:t>
            </a:r>
            <a:r>
              <a:rPr lang="en-US" altLang="fr-FR" sz="4000" kern="1200" dirty="0">
                <a:solidFill>
                  <a:schemeClr val="tx1"/>
                </a:solidFill>
                <a:latin typeface="+mn-lt"/>
                <a:ea typeface="+mj-ea"/>
                <a:cs typeface="+mj-cs"/>
              </a:rPr>
              <a:t> </a:t>
            </a:r>
            <a:r>
              <a:rPr lang="en-US" altLang="fr-FR" sz="4000" kern="1200" dirty="0" err="1">
                <a:solidFill>
                  <a:schemeClr val="tx1"/>
                </a:solidFill>
                <a:latin typeface="+mn-lt"/>
                <a:ea typeface="+mj-ea"/>
                <a:cs typeface="+mj-cs"/>
              </a:rPr>
              <a:t>Rendez-vous</a:t>
            </a:r>
            <a:r>
              <a:rPr lang="en-US" altLang="fr-FR" sz="4000" kern="1200" dirty="0">
                <a:solidFill>
                  <a:schemeClr val="tx1"/>
                </a:solidFill>
                <a:latin typeface="+mn-lt"/>
                <a:ea typeface="+mj-ea"/>
                <a:cs typeface="+mj-cs"/>
              </a:rPr>
              <a:t> de la recherche sur </a:t>
            </a:r>
            <a:r>
              <a:rPr lang="en-US" altLang="fr-FR" sz="4000" kern="1200" dirty="0" err="1">
                <a:solidFill>
                  <a:schemeClr val="tx1"/>
                </a:solidFill>
                <a:latin typeface="+mn-lt"/>
                <a:ea typeface="+mj-ea"/>
                <a:cs typeface="+mj-cs"/>
              </a:rPr>
              <a:t>l’autonomie</a:t>
            </a:r>
            <a:endParaRPr lang="en-US" sz="4000" kern="1200" dirty="0">
              <a:solidFill>
                <a:schemeClr val="tx1"/>
              </a:solidFill>
              <a:latin typeface="+mj-lt"/>
              <a:ea typeface="+mj-ea"/>
              <a:cs typeface="+mj-cs"/>
            </a:endParaRPr>
          </a:p>
        </p:txBody>
      </p:sp>
    </p:spTree>
    <p:extLst>
      <p:ext uri="{BB962C8B-B14F-4D97-AF65-F5344CB8AC3E}">
        <p14:creationId xmlns:p14="http://schemas.microsoft.com/office/powerpoint/2010/main" val="3603232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8C4869C0-9DE8-5D8B-711C-3EED3FD12AA4}"/>
              </a:ext>
            </a:extLst>
          </p:cNvPr>
          <p:cNvSpPr>
            <a:spLocks noGrp="1"/>
          </p:cNvSpPr>
          <p:nvPr>
            <p:ph type="body" sz="quarter" idx="11"/>
          </p:nvPr>
        </p:nvSpPr>
        <p:spPr>
          <a:xfrm>
            <a:off x="3081168" y="2382848"/>
            <a:ext cx="8221832" cy="1244600"/>
          </a:xfrm>
        </p:spPr>
        <p:txBody>
          <a:bodyPr/>
          <a:lstStyle/>
          <a:p>
            <a:pPr algn="r"/>
            <a:r>
              <a:rPr lang="fr-FR" sz="3000" b="1" dirty="0">
                <a:solidFill>
                  <a:srgbClr val="447643"/>
                </a:solidFill>
              </a:rPr>
              <a:t>Comment expliquer le non-recours aux droits et services pour l’autonomie chez les personnes de plus de 60 ans </a:t>
            </a:r>
            <a:r>
              <a:rPr lang="fr-FR" sz="3400" b="1" dirty="0">
                <a:solidFill>
                  <a:srgbClr val="447643"/>
                </a:solidFill>
              </a:rPr>
              <a:t>?</a:t>
            </a:r>
            <a:endParaRPr lang="fr-CH" sz="3400" dirty="0"/>
          </a:p>
        </p:txBody>
      </p:sp>
      <p:sp>
        <p:nvSpPr>
          <p:cNvPr id="3" name="Espace réservé du contenu 2">
            <a:extLst>
              <a:ext uri="{FF2B5EF4-FFF2-40B4-BE49-F238E27FC236}">
                <a16:creationId xmlns:a16="http://schemas.microsoft.com/office/drawing/2014/main" id="{5EC8428F-7D10-4747-F013-D0D186E168C6}"/>
              </a:ext>
            </a:extLst>
          </p:cNvPr>
          <p:cNvSpPr>
            <a:spLocks noGrp="1"/>
          </p:cNvSpPr>
          <p:nvPr>
            <p:ph sz="quarter" idx="10"/>
          </p:nvPr>
        </p:nvSpPr>
        <p:spPr>
          <a:xfrm>
            <a:off x="3081168" y="3980942"/>
            <a:ext cx="4957932" cy="1244600"/>
          </a:xfrm>
        </p:spPr>
        <p:txBody>
          <a:bodyPr/>
          <a:lstStyle/>
          <a:p>
            <a:pPr algn="r"/>
            <a:r>
              <a:rPr lang="fr-CH" sz="2600" dirty="0"/>
              <a:t>Zoom sur quelques résultats de la recherche (Non)-recours et « grand-âge »</a:t>
            </a:r>
          </a:p>
        </p:txBody>
      </p:sp>
      <p:sp>
        <p:nvSpPr>
          <p:cNvPr id="4" name="Espace réservé de la date 3">
            <a:extLst>
              <a:ext uri="{FF2B5EF4-FFF2-40B4-BE49-F238E27FC236}">
                <a16:creationId xmlns:a16="http://schemas.microsoft.com/office/drawing/2014/main" id="{5F7E5033-8793-CB8A-9765-471399AE8AD8}"/>
              </a:ext>
            </a:extLst>
          </p:cNvPr>
          <p:cNvSpPr>
            <a:spLocks noGrp="1"/>
          </p:cNvSpPr>
          <p:nvPr>
            <p:ph type="dt" sz="half" idx="2"/>
          </p:nvPr>
        </p:nvSpPr>
        <p:spPr/>
        <p:txBody>
          <a:bodyPr/>
          <a:lstStyle/>
          <a:p>
            <a:fld id="{2AD9CC55-9309-E04E-A6A0-48BD9A1F444D}" type="datetime1">
              <a:rPr lang="fr-FR" smtClean="0"/>
              <a:t>16/04/2025</a:t>
            </a:fld>
            <a:endParaRPr lang="fr-FR" dirty="0"/>
          </a:p>
        </p:txBody>
      </p:sp>
    </p:spTree>
    <p:extLst>
      <p:ext uri="{BB962C8B-B14F-4D97-AF65-F5344CB8AC3E}">
        <p14:creationId xmlns:p14="http://schemas.microsoft.com/office/powerpoint/2010/main" val="1146249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60999792-2A95-70A2-6146-823D6CDA4C1E}"/>
              </a:ext>
            </a:extLst>
          </p:cNvPr>
          <p:cNvPicPr>
            <a:picLocks noChangeAspect="1"/>
          </p:cNvPicPr>
          <p:nvPr/>
        </p:nvPicPr>
        <p:blipFill>
          <a:blip r:embed="rId2"/>
          <a:stretch>
            <a:fillRect/>
          </a:stretch>
        </p:blipFill>
        <p:spPr>
          <a:xfrm>
            <a:off x="6362437" y="1191437"/>
            <a:ext cx="4535817" cy="4584589"/>
          </a:xfrm>
          <a:prstGeom prst="rect">
            <a:avLst/>
          </a:prstGeom>
        </p:spPr>
      </p:pic>
      <p:pic>
        <p:nvPicPr>
          <p:cNvPr id="11" name="Image 10">
            <a:extLst>
              <a:ext uri="{FF2B5EF4-FFF2-40B4-BE49-F238E27FC236}">
                <a16:creationId xmlns:a16="http://schemas.microsoft.com/office/drawing/2014/main" id="{9D006036-9419-8D65-F421-45B30CDE2B42}"/>
              </a:ext>
            </a:extLst>
          </p:cNvPr>
          <p:cNvPicPr>
            <a:picLocks noChangeAspect="1"/>
          </p:cNvPicPr>
          <p:nvPr/>
        </p:nvPicPr>
        <p:blipFill>
          <a:blip r:embed="rId3"/>
          <a:stretch>
            <a:fillRect/>
          </a:stretch>
        </p:blipFill>
        <p:spPr>
          <a:xfrm>
            <a:off x="6362437" y="1459683"/>
            <a:ext cx="4493141" cy="4048095"/>
          </a:xfrm>
          <a:prstGeom prst="rect">
            <a:avLst/>
          </a:prstGeom>
        </p:spPr>
      </p:pic>
      <p:sp>
        <p:nvSpPr>
          <p:cNvPr id="2" name="Espace réservé du texte 1">
            <a:extLst>
              <a:ext uri="{FF2B5EF4-FFF2-40B4-BE49-F238E27FC236}">
                <a16:creationId xmlns:a16="http://schemas.microsoft.com/office/drawing/2014/main" id="{584F35FC-BC19-06DF-B910-673870A1A9AD}"/>
              </a:ext>
            </a:extLst>
          </p:cNvPr>
          <p:cNvSpPr>
            <a:spLocks noGrp="1"/>
          </p:cNvSpPr>
          <p:nvPr>
            <p:ph type="body" sz="quarter" idx="11"/>
          </p:nvPr>
        </p:nvSpPr>
        <p:spPr>
          <a:xfrm>
            <a:off x="438150" y="1754188"/>
            <a:ext cx="9510183" cy="3644129"/>
          </a:xfrm>
        </p:spPr>
        <p:txBody>
          <a:bodyPr/>
          <a:lstStyle/>
          <a:p>
            <a:endParaRPr lang="fr-CH" dirty="0"/>
          </a:p>
        </p:txBody>
      </p:sp>
      <p:sp>
        <p:nvSpPr>
          <p:cNvPr id="3" name="Titre 2">
            <a:extLst>
              <a:ext uri="{FF2B5EF4-FFF2-40B4-BE49-F238E27FC236}">
                <a16:creationId xmlns:a16="http://schemas.microsoft.com/office/drawing/2014/main" id="{D7630E67-CAFA-7A30-9837-9AFA0E1CC8F1}"/>
              </a:ext>
            </a:extLst>
          </p:cNvPr>
          <p:cNvSpPr>
            <a:spLocks noGrp="1"/>
          </p:cNvSpPr>
          <p:nvPr>
            <p:ph type="title"/>
          </p:nvPr>
        </p:nvSpPr>
        <p:spPr>
          <a:xfrm>
            <a:off x="438150" y="528656"/>
            <a:ext cx="10515600" cy="1325563"/>
          </a:xfrm>
        </p:spPr>
        <p:txBody>
          <a:bodyPr/>
          <a:lstStyle/>
          <a:p>
            <a:r>
              <a:rPr lang="fr-CH" sz="3600" dirty="0"/>
              <a:t>Le non-recours au sein de la population enquêtée</a:t>
            </a:r>
            <a:endParaRPr lang="fr-CH" dirty="0"/>
          </a:p>
        </p:txBody>
      </p:sp>
      <p:sp>
        <p:nvSpPr>
          <p:cNvPr id="4" name="Espace réservé de la date 3">
            <a:extLst>
              <a:ext uri="{FF2B5EF4-FFF2-40B4-BE49-F238E27FC236}">
                <a16:creationId xmlns:a16="http://schemas.microsoft.com/office/drawing/2014/main" id="{A28A910D-6299-C775-E02C-0866DF957406}"/>
              </a:ext>
            </a:extLst>
          </p:cNvPr>
          <p:cNvSpPr>
            <a:spLocks noGrp="1"/>
          </p:cNvSpPr>
          <p:nvPr>
            <p:ph type="dt" sz="half" idx="2"/>
          </p:nvPr>
        </p:nvSpPr>
        <p:spPr/>
        <p:txBody>
          <a:bodyPr/>
          <a:lstStyle/>
          <a:p>
            <a:fld id="{A3B2818D-0755-6B45-89A8-35ADA1C01D64}" type="datetime1">
              <a:rPr lang="fr-FR" smtClean="0"/>
              <a:t>16/04/2025</a:t>
            </a:fld>
            <a:endParaRPr lang="fr-FR" dirty="0"/>
          </a:p>
        </p:txBody>
      </p:sp>
      <p:pic>
        <p:nvPicPr>
          <p:cNvPr id="13" name="Image 12">
            <a:extLst>
              <a:ext uri="{FF2B5EF4-FFF2-40B4-BE49-F238E27FC236}">
                <a16:creationId xmlns:a16="http://schemas.microsoft.com/office/drawing/2014/main" id="{4D4D64C2-EC81-4F4F-4A76-3622CE51DBDE}"/>
              </a:ext>
            </a:extLst>
          </p:cNvPr>
          <p:cNvPicPr>
            <a:picLocks noChangeAspect="1"/>
          </p:cNvPicPr>
          <p:nvPr/>
        </p:nvPicPr>
        <p:blipFill>
          <a:blip r:embed="rId4"/>
          <a:stretch>
            <a:fillRect/>
          </a:stretch>
        </p:blipFill>
        <p:spPr>
          <a:xfrm>
            <a:off x="39711" y="3442365"/>
            <a:ext cx="6267231" cy="2798307"/>
          </a:xfrm>
          <a:prstGeom prst="rect">
            <a:avLst/>
          </a:prstGeom>
        </p:spPr>
      </p:pic>
    </p:spTree>
    <p:extLst>
      <p:ext uri="{BB962C8B-B14F-4D97-AF65-F5344CB8AC3E}">
        <p14:creationId xmlns:p14="http://schemas.microsoft.com/office/powerpoint/2010/main" val="161103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E57EA7-1435-5901-5FFD-310950A8E5C6}"/>
            </a:ext>
          </a:extLst>
        </p:cNvPr>
        <p:cNvGrpSpPr/>
        <p:nvPr/>
      </p:nvGrpSpPr>
      <p:grpSpPr>
        <a:xfrm>
          <a:off x="0" y="0"/>
          <a:ext cx="0" cy="0"/>
          <a:chOff x="0" y="0"/>
          <a:chExt cx="0" cy="0"/>
        </a:xfrm>
      </p:grpSpPr>
      <p:sp>
        <p:nvSpPr>
          <p:cNvPr id="2" name="Bulle narrative : ronde 1">
            <a:extLst>
              <a:ext uri="{FF2B5EF4-FFF2-40B4-BE49-F238E27FC236}">
                <a16:creationId xmlns:a16="http://schemas.microsoft.com/office/drawing/2014/main" id="{25D5A9CF-E0C7-603E-35B7-69AE3FB59750}"/>
              </a:ext>
            </a:extLst>
          </p:cNvPr>
          <p:cNvSpPr/>
          <p:nvPr/>
        </p:nvSpPr>
        <p:spPr>
          <a:xfrm>
            <a:off x="1952769" y="2000827"/>
            <a:ext cx="8286462" cy="2856345"/>
          </a:xfrm>
          <a:prstGeom prst="wedgeEllipseCallout">
            <a:avLst/>
          </a:prstGeom>
          <a:solidFill>
            <a:schemeClr val="bg1"/>
          </a:solidFill>
          <a:ln>
            <a:solidFill>
              <a:srgbClr val="C75F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CH" sz="1500" i="1" dirty="0">
                <a:solidFill>
                  <a:schemeClr val="tx1"/>
                </a:solidFill>
              </a:rPr>
              <a:t>« </a:t>
            </a:r>
            <a:r>
              <a:rPr lang="fr-CH" sz="1500" i="1" dirty="0">
                <a:solidFill>
                  <a:srgbClr val="C75F09"/>
                </a:solidFill>
              </a:rPr>
              <a:t>Il nous semble que quand on est deux, l’autre règlera le problème. C’est peut-être vraiment un optimisme délirant et stupide. Mais quand je suis tombée, tu as appelé les pompiers. </a:t>
            </a:r>
            <a:r>
              <a:rPr lang="fr-CH" sz="1500" i="1" dirty="0">
                <a:solidFill>
                  <a:schemeClr val="tx1"/>
                </a:solidFill>
              </a:rPr>
              <a:t>Mais c’est quelque chose qui taraude et ce n’est pas si facile d’en parler entre nous, on ne veut pas inquiéter l’autre et on ne sait pas si on sera d’accord. Et aura-t-on le choix d’un endroit pour pouvoir rester à deux. Parce ce que j'arrive difficilement à imaginer, c’est d'être séparés ». </a:t>
            </a:r>
          </a:p>
          <a:p>
            <a:pPr algn="ctr"/>
            <a:r>
              <a:rPr lang="fr-CH" sz="1500" b="1" dirty="0">
                <a:solidFill>
                  <a:schemeClr val="accent1">
                    <a:lumMod val="75000"/>
                  </a:schemeClr>
                </a:solidFill>
              </a:rPr>
              <a:t>(Couple AL, 87 et 90 ans, territoire C).</a:t>
            </a:r>
          </a:p>
        </p:txBody>
      </p:sp>
    </p:spTree>
    <p:extLst>
      <p:ext uri="{BB962C8B-B14F-4D97-AF65-F5344CB8AC3E}">
        <p14:creationId xmlns:p14="http://schemas.microsoft.com/office/powerpoint/2010/main" val="1338359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ABB83-03DD-8817-D585-B90B4244D529}"/>
              </a:ext>
            </a:extLst>
          </p:cNvPr>
          <p:cNvSpPr>
            <a:spLocks noGrp="1"/>
          </p:cNvSpPr>
          <p:nvPr>
            <p:ph type="title"/>
          </p:nvPr>
        </p:nvSpPr>
        <p:spPr/>
        <p:txBody>
          <a:bodyPr/>
          <a:lstStyle/>
          <a:p>
            <a:pPr algn="r"/>
            <a:r>
              <a:rPr lang="fr-CH" sz="3400" dirty="0"/>
              <a:t>Les formes du non-recours pour la population enquêtée</a:t>
            </a:r>
          </a:p>
        </p:txBody>
      </p:sp>
      <p:sp>
        <p:nvSpPr>
          <p:cNvPr id="3" name="Espace réservé du texte 2">
            <a:extLst>
              <a:ext uri="{FF2B5EF4-FFF2-40B4-BE49-F238E27FC236}">
                <a16:creationId xmlns:a16="http://schemas.microsoft.com/office/drawing/2014/main" id="{F350F07D-BA67-76B3-038C-2FECFF84C4D5}"/>
              </a:ext>
            </a:extLst>
          </p:cNvPr>
          <p:cNvSpPr>
            <a:spLocks noGrp="1"/>
          </p:cNvSpPr>
          <p:nvPr>
            <p:ph type="body" sz="quarter" idx="11"/>
          </p:nvPr>
        </p:nvSpPr>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 </a:t>
            </a:r>
            <a:r>
              <a:rPr kumimoji="0" lang="fr-FR" sz="2200" b="1" i="0"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Des </a:t>
            </a:r>
            <a:r>
              <a:rPr lang="fr-FR" sz="2200" b="1" dirty="0">
                <a:solidFill>
                  <a:srgbClr val="0F6FC6">
                    <a:lumMod val="75000"/>
                  </a:srgbClr>
                </a:solidFill>
              </a:rPr>
              <a:t>non-recours </a:t>
            </a:r>
            <a:r>
              <a:rPr kumimoji="0" lang="fr-FR" sz="2200" b="1" i="0"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différents selon les domaines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(soins, droits sociaux, soutien à l’autonomie), en lien avec </a:t>
            </a:r>
            <a:r>
              <a:rPr kumimoji="0" lang="fr-FR" sz="2200" b="1" i="0"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la diversité des motifs explicatifs sous-jacents.</a:t>
            </a:r>
            <a:endPar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 Les droits et services de soutien à l’autonomie : </a:t>
            </a:r>
          </a:p>
          <a:p>
            <a:pPr marL="5400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lang="fr-FR" sz="1800" dirty="0"/>
              <a:t>Des situations de</a:t>
            </a:r>
            <a:r>
              <a:rPr kumimoji="0" lang="fr-FR" sz="1800" i="0" u="none" strike="noStrike" kern="1200" cap="none" spc="0" normalizeH="0" baseline="0" noProof="0" dirty="0">
                <a:ln>
                  <a:noFill/>
                </a:ln>
                <a:effectLst/>
                <a:uLnTx/>
                <a:uFillTx/>
              </a:rPr>
              <a:t> </a:t>
            </a:r>
            <a:r>
              <a:rPr kumimoji="0" lang="fr-FR" sz="1800" b="1" i="0"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non-recours </a:t>
            </a:r>
            <a:r>
              <a:rPr kumimoji="0" lang="fr-FR" sz="1800" b="1" i="1"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primaire</a:t>
            </a:r>
            <a:r>
              <a:rPr kumimoji="0" lang="fr-FR" sz="1800" b="1" i="0"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 par </a:t>
            </a:r>
            <a:r>
              <a:rPr kumimoji="0" lang="fr-FR" sz="1800" b="1" i="1"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non-</a:t>
            </a:r>
            <a:r>
              <a:rPr kumimoji="0" lang="fr-FR" sz="1800" b="1" i="1" u="none" strike="noStrike" kern="1200" cap="none" spc="0" normalizeH="0" baseline="0" noProof="0" dirty="0" err="1">
                <a:ln>
                  <a:noFill/>
                </a:ln>
                <a:solidFill>
                  <a:srgbClr val="0F6FC6">
                    <a:lumMod val="75000"/>
                  </a:srgbClr>
                </a:solidFill>
                <a:effectLst/>
                <a:uLnTx/>
                <a:uFillTx/>
                <a:latin typeface="Arial" panose="020B0604020202020204" pitchFamily="34" charset="0"/>
                <a:ea typeface="+mn-ea"/>
                <a:cs typeface="Arial" panose="020B0604020202020204" pitchFamily="34" charset="0"/>
              </a:rPr>
              <a:t>concernement</a:t>
            </a:r>
            <a:r>
              <a:rPr kumimoji="0" lang="fr-FR" sz="1800" b="1" i="0"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 </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non-conscience/déni des besoins ; protection de soi, du chez soi,</a:t>
            </a:r>
            <a:r>
              <a:rPr kumimoji="0" lang="fr-FR" sz="18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 des habitudes</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logiques familiales</a:t>
            </a:r>
            <a:r>
              <a:rPr kumimoji="0" lang="fr-FR" sz="18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 ; </a:t>
            </a:r>
            <a:r>
              <a:rPr lang="fr-FR" sz="1800" dirty="0">
                <a:solidFill>
                  <a:prstClr val="black"/>
                </a:solidFill>
              </a:rPr>
              <a:t>non-identification </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des portes</a:t>
            </a:r>
            <a:r>
              <a:rPr kumimoji="0" lang="fr-FR" sz="18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 d’entrée « de l’autonomie » </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/méconnaissance des</a:t>
            </a:r>
            <a:r>
              <a:rPr kumimoji="0" lang="fr-FR" sz="18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 services</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et/ou de leurs missions ; manque d’accès à l’information,</a:t>
            </a:r>
            <a:r>
              <a:rPr kumimoji="0" lang="fr-FR" sz="18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 en lien avec la dématérialisation.</a:t>
            </a: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400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lang="fr-FR" sz="1800" dirty="0">
                <a:solidFill>
                  <a:prstClr val="black"/>
                </a:solidFill>
              </a:rPr>
              <a:t>Des situations de</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r-FR" sz="1800" b="1" i="0"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non-recours </a:t>
            </a:r>
            <a:r>
              <a:rPr kumimoji="0" lang="fr-FR" sz="1800" b="1" i="1" u="none" strike="noStrike" kern="1200" cap="none" spc="0" normalizeH="0" baseline="0" noProof="0" dirty="0">
                <a:ln>
                  <a:noFill/>
                </a:ln>
                <a:solidFill>
                  <a:srgbClr val="0F6FC6">
                    <a:lumMod val="75000"/>
                  </a:srgbClr>
                </a:solidFill>
                <a:effectLst/>
                <a:uLnTx/>
                <a:uFillTx/>
                <a:latin typeface="Arial" panose="020B0604020202020204" pitchFamily="34" charset="0"/>
                <a:ea typeface="+mn-ea"/>
                <a:cs typeface="Arial" panose="020B0604020202020204" pitchFamily="34" charset="0"/>
              </a:rPr>
              <a:t>secondaire</a:t>
            </a:r>
            <a:r>
              <a:rPr lang="fr-FR" sz="1800" b="1" dirty="0">
                <a:solidFill>
                  <a:srgbClr val="0F6FC6">
                    <a:lumMod val="75000"/>
                  </a:srgbClr>
                </a:solidFill>
              </a:rPr>
              <a:t> </a:t>
            </a:r>
            <a:r>
              <a:rPr lang="fr-FR" sz="1800" dirty="0"/>
              <a:t>-&gt;</a:t>
            </a: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3 formes en particulier : </a:t>
            </a:r>
            <a:r>
              <a:rPr kumimoji="0" lang="fr-CH"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non-demande après un premier refus ; non-réception d’une partie des plans d’aide ; arrêt du service/du recours à l’offre alors que les personnes sont toujours éligibles.</a:t>
            </a: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indent="0" algn="just">
              <a:buNone/>
            </a:pPr>
            <a:r>
              <a:rPr lang="fr-CH" sz="2200" dirty="0"/>
              <a:t>-&gt; Un non-recours dans l’entre-deux : </a:t>
            </a:r>
            <a:r>
              <a:rPr lang="fr-CH" sz="2200" b="1" dirty="0">
                <a:solidFill>
                  <a:schemeClr val="accent1">
                    <a:lumMod val="75000"/>
                  </a:schemeClr>
                </a:solidFill>
              </a:rPr>
              <a:t>dedans /dehors </a:t>
            </a:r>
            <a:r>
              <a:rPr lang="fr-CH" sz="2200" dirty="0"/>
              <a:t>le cadre de la prise en charge de l’autonomie.</a:t>
            </a:r>
          </a:p>
          <a:p>
            <a:pPr marL="0" indent="0">
              <a:buNone/>
            </a:pPr>
            <a:endParaRPr lang="fr-CH" dirty="0"/>
          </a:p>
        </p:txBody>
      </p:sp>
      <p:sp>
        <p:nvSpPr>
          <p:cNvPr id="4" name="Espace réservé de la date 3">
            <a:extLst>
              <a:ext uri="{FF2B5EF4-FFF2-40B4-BE49-F238E27FC236}">
                <a16:creationId xmlns:a16="http://schemas.microsoft.com/office/drawing/2014/main" id="{17660E90-6243-6BA2-6BC2-2018C4C440DB}"/>
              </a:ext>
            </a:extLst>
          </p:cNvPr>
          <p:cNvSpPr>
            <a:spLocks noGrp="1"/>
          </p:cNvSpPr>
          <p:nvPr>
            <p:ph type="dt" sz="half" idx="2"/>
          </p:nvPr>
        </p:nvSpPr>
        <p:spPr/>
        <p:txBody>
          <a:bodyPr/>
          <a:lstStyle/>
          <a:p>
            <a:fld id="{CD4987CA-51D8-F345-B6A9-B49F068C893E}" type="datetime1">
              <a:rPr lang="fr-FR" smtClean="0"/>
              <a:t>16/04/2025</a:t>
            </a:fld>
            <a:endParaRPr lang="fr-FR" dirty="0"/>
          </a:p>
        </p:txBody>
      </p:sp>
    </p:spTree>
    <p:extLst>
      <p:ext uri="{BB962C8B-B14F-4D97-AF65-F5344CB8AC3E}">
        <p14:creationId xmlns:p14="http://schemas.microsoft.com/office/powerpoint/2010/main" val="248297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1C3CF1-7AB3-254E-C4BE-7E213666EFAA}"/>
            </a:ext>
          </a:extLst>
        </p:cNvPr>
        <p:cNvGrpSpPr/>
        <p:nvPr/>
      </p:nvGrpSpPr>
      <p:grpSpPr>
        <a:xfrm>
          <a:off x="0" y="0"/>
          <a:ext cx="0" cy="0"/>
          <a:chOff x="0" y="0"/>
          <a:chExt cx="0" cy="0"/>
        </a:xfrm>
      </p:grpSpPr>
      <p:sp>
        <p:nvSpPr>
          <p:cNvPr id="2" name="Bulle narrative : ronde 1">
            <a:extLst>
              <a:ext uri="{FF2B5EF4-FFF2-40B4-BE49-F238E27FC236}">
                <a16:creationId xmlns:a16="http://schemas.microsoft.com/office/drawing/2014/main" id="{F02FE26E-613F-863E-025B-3C11B4746A27}"/>
              </a:ext>
            </a:extLst>
          </p:cNvPr>
          <p:cNvSpPr/>
          <p:nvPr/>
        </p:nvSpPr>
        <p:spPr>
          <a:xfrm>
            <a:off x="4609342" y="4031758"/>
            <a:ext cx="7017976" cy="2147661"/>
          </a:xfrm>
          <a:prstGeom prst="wedgeEllipseCallout">
            <a:avLst/>
          </a:prstGeom>
          <a:solidFill>
            <a:schemeClr val="bg1"/>
          </a:solidFill>
          <a:ln>
            <a:solidFill>
              <a:srgbClr val="C75F0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CH" sz="1500" i="1" dirty="0">
                <a:solidFill>
                  <a:schemeClr val="tx1"/>
                </a:solidFill>
              </a:rPr>
              <a:t>E : « Vous aviez donc essayé d’obtenir l’APA ?</a:t>
            </a:r>
          </a:p>
          <a:p>
            <a:pPr algn="ctr"/>
            <a:r>
              <a:rPr lang="fr-CH" sz="1500" i="1" dirty="0">
                <a:solidFill>
                  <a:schemeClr val="tx1"/>
                </a:solidFill>
              </a:rPr>
              <a:t>Mme AL : </a:t>
            </a:r>
            <a:r>
              <a:rPr lang="fr-CH" sz="1500" i="1" dirty="0">
                <a:solidFill>
                  <a:srgbClr val="C75F09"/>
                </a:solidFill>
              </a:rPr>
              <a:t>ben oui, j’avais demandé,  il y a… je sais plus, il y a un an...</a:t>
            </a:r>
            <a:r>
              <a:rPr lang="fr-CH" sz="1500" i="1" dirty="0">
                <a:solidFill>
                  <a:schemeClr val="tx1"/>
                </a:solidFill>
              </a:rPr>
              <a:t> Je sais plus exactement comment ça s’est fait mais </a:t>
            </a:r>
            <a:r>
              <a:rPr lang="fr-CH" sz="1500" i="1" dirty="0">
                <a:solidFill>
                  <a:srgbClr val="C75F09"/>
                </a:solidFill>
              </a:rPr>
              <a:t>une assistante sociale est venue et elle me dit non, pour vous pas d’APA, je vous donne pas parce que vous êtes trop indépendante. Terminé</a:t>
            </a:r>
            <a:r>
              <a:rPr lang="fr-CH" sz="1500" i="1" dirty="0">
                <a:solidFill>
                  <a:schemeClr val="tx1"/>
                </a:solidFill>
              </a:rPr>
              <a:t>. Ça a été terminé, rien à dire. </a:t>
            </a:r>
            <a:r>
              <a:rPr lang="fr-CH" sz="1500" i="1" dirty="0">
                <a:solidFill>
                  <a:srgbClr val="C75F09"/>
                </a:solidFill>
              </a:rPr>
              <a:t>Maintenant, j’y vois plus mais non je redemande pas </a:t>
            </a:r>
            <a:r>
              <a:rPr lang="fr-CH" sz="1500" i="1" dirty="0">
                <a:solidFill>
                  <a:schemeClr val="tx1"/>
                </a:solidFill>
              </a:rPr>
              <a:t>». </a:t>
            </a:r>
          </a:p>
          <a:p>
            <a:pPr algn="ctr"/>
            <a:r>
              <a:rPr lang="fr-CH" sz="1500" b="1" dirty="0">
                <a:solidFill>
                  <a:schemeClr val="accent1">
                    <a:lumMod val="75000"/>
                  </a:schemeClr>
                </a:solidFill>
              </a:rPr>
              <a:t>(Mme AL, 90 ans, territoire C).</a:t>
            </a:r>
          </a:p>
        </p:txBody>
      </p:sp>
      <p:sp>
        <p:nvSpPr>
          <p:cNvPr id="3" name="Bulle narrative : ronde 2">
            <a:extLst>
              <a:ext uri="{FF2B5EF4-FFF2-40B4-BE49-F238E27FC236}">
                <a16:creationId xmlns:a16="http://schemas.microsoft.com/office/drawing/2014/main" id="{819560BD-45E1-27B5-6A9B-FCDE17C15536}"/>
              </a:ext>
            </a:extLst>
          </p:cNvPr>
          <p:cNvSpPr/>
          <p:nvPr/>
        </p:nvSpPr>
        <p:spPr>
          <a:xfrm>
            <a:off x="606392" y="423513"/>
            <a:ext cx="7017976" cy="3176336"/>
          </a:xfrm>
          <a:prstGeom prst="wedgeEllipseCallou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dirty="0"/>
          </a:p>
        </p:txBody>
      </p:sp>
      <p:sp>
        <p:nvSpPr>
          <p:cNvPr id="7" name="ZoneTexte 6">
            <a:extLst>
              <a:ext uri="{FF2B5EF4-FFF2-40B4-BE49-F238E27FC236}">
                <a16:creationId xmlns:a16="http://schemas.microsoft.com/office/drawing/2014/main" id="{25E85055-57BA-3F2C-491E-B13054B31A8B}"/>
              </a:ext>
            </a:extLst>
          </p:cNvPr>
          <p:cNvSpPr txBox="1"/>
          <p:nvPr/>
        </p:nvSpPr>
        <p:spPr>
          <a:xfrm>
            <a:off x="1220002" y="1273017"/>
            <a:ext cx="6097604" cy="1708160"/>
          </a:xfrm>
          <a:prstGeom prst="rect">
            <a:avLst/>
          </a:prstGeom>
          <a:noFill/>
        </p:spPr>
        <p:txBody>
          <a:bodyPr wrap="square">
            <a:spAutoFit/>
          </a:bodyPr>
          <a:lstStyle/>
          <a:p>
            <a:pPr algn="ctr"/>
            <a:r>
              <a:rPr lang="fr-CH" sz="1500" i="1" dirty="0"/>
              <a:t>E : « En cas de difficultés plus importantes, </a:t>
            </a:r>
            <a:r>
              <a:rPr lang="fr-CH" sz="1500" i="1" dirty="0">
                <a:solidFill>
                  <a:srgbClr val="C75F09"/>
                </a:solidFill>
              </a:rPr>
              <a:t>est-ce que vous connaissez un peu les services auxquels vous pourriez vous adresser </a:t>
            </a:r>
            <a:r>
              <a:rPr lang="fr-CH" sz="1500" i="1" dirty="0"/>
              <a:t>?</a:t>
            </a:r>
          </a:p>
          <a:p>
            <a:pPr algn="ctr"/>
            <a:r>
              <a:rPr lang="fr-CH" sz="1500" i="1" dirty="0"/>
              <a:t>Mme : </a:t>
            </a:r>
            <a:r>
              <a:rPr lang="fr-CH" sz="1500" i="1" dirty="0">
                <a:solidFill>
                  <a:srgbClr val="C75F09"/>
                </a:solidFill>
              </a:rPr>
              <a:t>non, c’est compliqué et je ne m'en intéresse pas parce que je pense que j’en n’ai pas besoin. On me dit que si… Mais comme moi je pense que j’en n’ai pas besoin je ne m'en intéresse pas. </a:t>
            </a:r>
            <a:r>
              <a:rPr lang="fr-CH" sz="1500" i="1" dirty="0"/>
              <a:t>Le jour où j’en aurai besoin bon ben on verra à ce moment-là ce qu'il convient de faire ». </a:t>
            </a:r>
          </a:p>
          <a:p>
            <a:pPr algn="ctr"/>
            <a:r>
              <a:rPr lang="fr-CH" sz="1500" b="1" dirty="0">
                <a:solidFill>
                  <a:schemeClr val="accent1">
                    <a:lumMod val="75000"/>
                  </a:schemeClr>
                </a:solidFill>
              </a:rPr>
              <a:t>Mme DU, 62 ans, territoire D.</a:t>
            </a:r>
          </a:p>
        </p:txBody>
      </p:sp>
    </p:spTree>
    <p:extLst>
      <p:ext uri="{BB962C8B-B14F-4D97-AF65-F5344CB8AC3E}">
        <p14:creationId xmlns:p14="http://schemas.microsoft.com/office/powerpoint/2010/main" val="231010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B80C57-7210-19D7-1E3E-E5C329F75EC6}"/>
              </a:ext>
            </a:extLst>
          </p:cNvPr>
          <p:cNvSpPr>
            <a:spLocks noGrp="1"/>
          </p:cNvSpPr>
          <p:nvPr>
            <p:ph type="title"/>
          </p:nvPr>
        </p:nvSpPr>
        <p:spPr/>
        <p:txBody>
          <a:bodyPr/>
          <a:lstStyle/>
          <a:p>
            <a:pPr algn="r"/>
            <a:r>
              <a:rPr lang="fr-CH" sz="3400" dirty="0"/>
              <a:t>Enjeux territoriaux : organisation des services publics, morphologie et aménagement des territoires</a:t>
            </a:r>
          </a:p>
        </p:txBody>
      </p:sp>
      <p:sp>
        <p:nvSpPr>
          <p:cNvPr id="3" name="Espace réservé du texte 2">
            <a:extLst>
              <a:ext uri="{FF2B5EF4-FFF2-40B4-BE49-F238E27FC236}">
                <a16:creationId xmlns:a16="http://schemas.microsoft.com/office/drawing/2014/main" id="{C5444AAD-5C41-C869-1ACA-AFEA021A66E9}"/>
              </a:ext>
            </a:extLst>
          </p:cNvPr>
          <p:cNvSpPr>
            <a:spLocks noGrp="1"/>
          </p:cNvSpPr>
          <p:nvPr>
            <p:ph type="body" sz="quarter" idx="11"/>
          </p:nvPr>
        </p:nvSpPr>
        <p:spPr/>
        <p:txBody>
          <a:bodyPr/>
          <a:lstStyle/>
          <a:p>
            <a:pPr marL="144000" lvl="0" indent="0" algn="just" fontAlgn="base">
              <a:buNone/>
            </a:pPr>
            <a:endParaRPr lang="fr-FR" dirty="0"/>
          </a:p>
          <a:p>
            <a:pPr marL="144000" lvl="0" indent="0" algn="just" fontAlgn="base">
              <a:buNone/>
            </a:pPr>
            <a:r>
              <a:rPr lang="fr-FR" sz="2300" dirty="0"/>
              <a:t>-&gt; Un </a:t>
            </a:r>
            <a:r>
              <a:rPr lang="fr-FR" sz="2300" b="1" dirty="0">
                <a:solidFill>
                  <a:schemeClr val="accent1">
                    <a:lumMod val="75000"/>
                  </a:schemeClr>
                </a:solidFill>
              </a:rPr>
              <a:t>accès protéiforme aux services</a:t>
            </a:r>
            <a:r>
              <a:rPr lang="fr-FR" sz="2300" dirty="0"/>
              <a:t> (et donc aux droits), selon les territoires :</a:t>
            </a:r>
          </a:p>
          <a:p>
            <a:pPr marL="886950" lvl="1" indent="-285750" algn="just" fontAlgn="base">
              <a:buFont typeface="Wingdings" panose="05000000000000000000" pitchFamily="2" charset="2"/>
              <a:buChar char="§"/>
            </a:pPr>
            <a:r>
              <a:rPr lang="fr-FR" sz="2000" dirty="0"/>
              <a:t>Des </a:t>
            </a:r>
            <a:r>
              <a:rPr lang="fr-FR" sz="2000" b="1" dirty="0">
                <a:solidFill>
                  <a:schemeClr val="accent1">
                    <a:lumMod val="75000"/>
                  </a:schemeClr>
                </a:solidFill>
              </a:rPr>
              <a:t>acteurs de l’autonomie et des périmètres de compétence pas toujours bien identifiés </a:t>
            </a:r>
            <a:r>
              <a:rPr lang="fr-FR" sz="2000" dirty="0"/>
              <a:t>par les personnes.</a:t>
            </a:r>
          </a:p>
          <a:p>
            <a:pPr marL="886950" lvl="1" indent="-285750" algn="just" fontAlgn="base">
              <a:buFont typeface="Wingdings" panose="05000000000000000000" pitchFamily="2" charset="2"/>
              <a:buChar char="§"/>
            </a:pPr>
            <a:r>
              <a:rPr lang="fr-FR" sz="2000" dirty="0"/>
              <a:t>Des personnes qui </a:t>
            </a:r>
            <a:r>
              <a:rPr lang="fr-FR" sz="2000" b="1" dirty="0">
                <a:solidFill>
                  <a:schemeClr val="accent1">
                    <a:lumMod val="75000"/>
                  </a:schemeClr>
                </a:solidFill>
              </a:rPr>
              <a:t>vont là où elles peuvent/connaissent</a:t>
            </a:r>
            <a:r>
              <a:rPr lang="fr-FR" sz="2000" dirty="0"/>
              <a:t>.</a:t>
            </a:r>
          </a:p>
          <a:p>
            <a:pPr marL="886950" lvl="1" indent="-285750" algn="just" fontAlgn="base">
              <a:buFont typeface="Wingdings" panose="05000000000000000000" pitchFamily="2" charset="2"/>
              <a:buChar char="§"/>
            </a:pPr>
            <a:r>
              <a:rPr lang="fr-FR" sz="2000" dirty="0"/>
              <a:t>Des </a:t>
            </a:r>
            <a:r>
              <a:rPr lang="fr-FR" sz="2000" dirty="0" err="1"/>
              <a:t>intervenant-es</a:t>
            </a:r>
            <a:r>
              <a:rPr lang="fr-FR" sz="2000" dirty="0"/>
              <a:t> avec des </a:t>
            </a:r>
            <a:r>
              <a:rPr lang="fr-FR" sz="2000" b="1" dirty="0">
                <a:solidFill>
                  <a:schemeClr val="accent1">
                    <a:lumMod val="75000"/>
                  </a:schemeClr>
                </a:solidFill>
              </a:rPr>
              <a:t>compétences inégales </a:t>
            </a:r>
            <a:r>
              <a:rPr lang="fr-FR" sz="2000" dirty="0"/>
              <a:t>sur le vieillissement et </a:t>
            </a:r>
            <a:r>
              <a:rPr lang="fr-FR" sz="2000" b="1" dirty="0">
                <a:solidFill>
                  <a:schemeClr val="accent1">
                    <a:lumMod val="75000"/>
                  </a:schemeClr>
                </a:solidFill>
              </a:rPr>
              <a:t>assez peu interconnectés.</a:t>
            </a:r>
          </a:p>
          <a:p>
            <a:pPr marL="886950" lvl="1" indent="-285750" algn="just" fontAlgn="base">
              <a:buFont typeface="Wingdings" panose="05000000000000000000" pitchFamily="2" charset="2"/>
              <a:buChar char="§"/>
            </a:pPr>
            <a:r>
              <a:rPr lang="fr-FR" sz="2000" dirty="0"/>
              <a:t>Un </a:t>
            </a:r>
            <a:r>
              <a:rPr lang="fr-FR" sz="2000" b="1" dirty="0">
                <a:solidFill>
                  <a:schemeClr val="accent1">
                    <a:lumMod val="75000"/>
                  </a:schemeClr>
                </a:solidFill>
              </a:rPr>
              <a:t>aménagement du territoire pas toujours propice </a:t>
            </a:r>
            <a:r>
              <a:rPr lang="fr-FR" sz="2000" dirty="0"/>
              <a:t>: manque de visibilité, éloignement des services, inadéquation ou inexistence des transports.</a:t>
            </a:r>
          </a:p>
          <a:p>
            <a:pPr marL="886950" lvl="1" indent="-285750" algn="just" fontAlgn="base">
              <a:buFont typeface="Wingdings" panose="05000000000000000000" pitchFamily="2" charset="2"/>
              <a:buChar char="§"/>
            </a:pPr>
            <a:r>
              <a:rPr lang="fr-FR" sz="2000" b="1" dirty="0">
                <a:solidFill>
                  <a:schemeClr val="accent1">
                    <a:lumMod val="75000"/>
                  </a:schemeClr>
                </a:solidFill>
              </a:rPr>
              <a:t>Distances : </a:t>
            </a:r>
            <a:r>
              <a:rPr lang="fr-FR" sz="2000" dirty="0"/>
              <a:t>enjeu de la conduite automobile et de la marche.</a:t>
            </a:r>
          </a:p>
          <a:p>
            <a:pPr marL="144000" indent="0" algn="just" fontAlgn="base">
              <a:buNone/>
            </a:pPr>
            <a:r>
              <a:rPr lang="fr-FR" sz="2300" dirty="0"/>
              <a:t>-&gt; Transformations territoriales</a:t>
            </a:r>
            <a:r>
              <a:rPr lang="fr-FR" sz="2300" b="1" dirty="0">
                <a:solidFill>
                  <a:schemeClr val="accent1">
                    <a:lumMod val="75000"/>
                  </a:schemeClr>
                </a:solidFill>
              </a:rPr>
              <a:t>, </a:t>
            </a:r>
            <a:r>
              <a:rPr lang="fr-FR" sz="2300" b="1" i="1" dirty="0">
                <a:solidFill>
                  <a:schemeClr val="accent1">
                    <a:lumMod val="75000"/>
                  </a:schemeClr>
                </a:solidFill>
              </a:rPr>
              <a:t>désajustement territorial</a:t>
            </a:r>
            <a:r>
              <a:rPr lang="fr-FR" sz="2300" b="1" dirty="0">
                <a:solidFill>
                  <a:schemeClr val="accent1">
                    <a:lumMod val="75000"/>
                  </a:schemeClr>
                </a:solidFill>
              </a:rPr>
              <a:t> </a:t>
            </a:r>
            <a:r>
              <a:rPr lang="fr-FR" sz="2300" dirty="0"/>
              <a:t>et non-recours.</a:t>
            </a:r>
          </a:p>
          <a:p>
            <a:endParaRPr lang="fr-CH" dirty="0"/>
          </a:p>
        </p:txBody>
      </p:sp>
      <p:sp>
        <p:nvSpPr>
          <p:cNvPr id="4" name="Espace réservé de la date 3">
            <a:extLst>
              <a:ext uri="{FF2B5EF4-FFF2-40B4-BE49-F238E27FC236}">
                <a16:creationId xmlns:a16="http://schemas.microsoft.com/office/drawing/2014/main" id="{C2AC505D-15BD-4AA6-E2CC-9F9ECBE3C045}"/>
              </a:ext>
            </a:extLst>
          </p:cNvPr>
          <p:cNvSpPr>
            <a:spLocks noGrp="1"/>
          </p:cNvSpPr>
          <p:nvPr>
            <p:ph type="dt" sz="half" idx="2"/>
          </p:nvPr>
        </p:nvSpPr>
        <p:spPr/>
        <p:txBody>
          <a:bodyPr/>
          <a:lstStyle/>
          <a:p>
            <a:fld id="{CD4987CA-51D8-F345-B6A9-B49F068C893E}" type="datetime1">
              <a:rPr lang="fr-FR" smtClean="0"/>
              <a:t>16/04/2025</a:t>
            </a:fld>
            <a:endParaRPr lang="fr-FR" dirty="0"/>
          </a:p>
        </p:txBody>
      </p:sp>
    </p:spTree>
    <p:extLst>
      <p:ext uri="{BB962C8B-B14F-4D97-AF65-F5344CB8AC3E}">
        <p14:creationId xmlns:p14="http://schemas.microsoft.com/office/powerpoint/2010/main" val="395627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hème Office">
  <a:themeElements>
    <a:clrScheme name="Ble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6DF71480CF02488D7BFB36D294DDF6" ma:contentTypeVersion="11" ma:contentTypeDescription="Create a new document." ma:contentTypeScope="" ma:versionID="5a523b098e23936f804cc4996b3cc7bb">
  <xsd:schema xmlns:xsd="http://www.w3.org/2001/XMLSchema" xmlns:xs="http://www.w3.org/2001/XMLSchema" xmlns:p="http://schemas.microsoft.com/office/2006/metadata/properties" xmlns:ns2="65dd33a6-9328-4ee2-94fe-dfd49d94cced" xmlns:ns3="f3827a9b-f6b1-4fc0-bc64-baccf0362c8c" targetNamespace="http://schemas.microsoft.com/office/2006/metadata/properties" ma:root="true" ma:fieldsID="b89814ea6332b5c40d11915b8cf87d7f" ns2:_="" ns3:_="">
    <xsd:import namespace="65dd33a6-9328-4ee2-94fe-dfd49d94cced"/>
    <xsd:import namespace="f3827a9b-f6b1-4fc0-bc64-baccf0362c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dd33a6-9328-4ee2-94fe-dfd49d94cc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827a9b-f6b1-4fc0-bc64-baccf0362c8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3827a9b-f6b1-4fc0-bc64-baccf0362c8c">
      <UserInfo>
        <DisplayName>REGAERT, Camille</DisplayName>
        <AccountId>15</AccountId>
        <AccountType/>
      </UserInfo>
      <UserInfo>
        <DisplayName>DANIEL, Fabien</DisplayName>
        <AccountId>16</AccountId>
        <AccountType/>
      </UserInfo>
    </SharedWithUsers>
  </documentManagement>
</p:properties>
</file>

<file path=customXml/itemProps1.xml><?xml version="1.0" encoding="utf-8"?>
<ds:datastoreItem xmlns:ds="http://schemas.openxmlformats.org/officeDocument/2006/customXml" ds:itemID="{7F304479-3632-4765-B256-EC30770F8D5F}">
  <ds:schemaRefs>
    <ds:schemaRef ds:uri="65dd33a6-9328-4ee2-94fe-dfd49d94cced"/>
    <ds:schemaRef ds:uri="f3827a9b-f6b1-4fc0-bc64-baccf0362c8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129EE07-0A89-4C1C-9E11-DC73E0940AB9}">
  <ds:schemaRefs>
    <ds:schemaRef ds:uri="http://schemas.microsoft.com/sharepoint/v3/contenttype/forms"/>
  </ds:schemaRefs>
</ds:datastoreItem>
</file>

<file path=customXml/itemProps3.xml><?xml version="1.0" encoding="utf-8"?>
<ds:datastoreItem xmlns:ds="http://schemas.openxmlformats.org/officeDocument/2006/customXml" ds:itemID="{6392274C-F449-4816-843E-0B01D1C2B327}">
  <ds:schemaRefs>
    <ds:schemaRef ds:uri="65dd33a6-9328-4ee2-94fe-dfd49d94cced"/>
    <ds:schemaRef ds:uri="f3827a9b-f6b1-4fc0-bc64-baccf0362c8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3369</Words>
  <Application>Microsoft Office PowerPoint</Application>
  <PresentationFormat>Grand écran</PresentationFormat>
  <Paragraphs>226</Paragraphs>
  <Slides>22</Slides>
  <Notes>5</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Aptos</vt:lpstr>
      <vt:lpstr>Arial</vt:lpstr>
      <vt:lpstr>Calibri</vt:lpstr>
      <vt:lpstr>Liberation Serif</vt:lpstr>
      <vt:lpstr>Symbol</vt:lpstr>
      <vt:lpstr>Wingdings</vt:lpstr>
      <vt:lpstr>1_Thème Office</vt:lpstr>
      <vt:lpstr>Présentation PowerPoint</vt:lpstr>
      <vt:lpstr>Programme 2025</vt:lpstr>
      <vt:lpstr>Programme du 16e Rendez-vous de la recherche sur l’autonomie</vt:lpstr>
      <vt:lpstr>Présentation PowerPoint</vt:lpstr>
      <vt:lpstr>Le non-recours au sein de la population enquêtée</vt:lpstr>
      <vt:lpstr>Présentation PowerPoint</vt:lpstr>
      <vt:lpstr>Les formes du non-recours pour la population enquêtée</vt:lpstr>
      <vt:lpstr>Présentation PowerPoint</vt:lpstr>
      <vt:lpstr>Enjeux territoriaux : organisation des services publics, morphologie et aménagement des territoires</vt:lpstr>
      <vt:lpstr>Présentation PowerPoint</vt:lpstr>
      <vt:lpstr>Un enjeu transversal aux domaines et territoires : la dématérialisation et ses conséquences</vt:lpstr>
      <vt:lpstr>Présentation PowerPoint</vt:lpstr>
      <vt:lpstr>Une spécificité du non-recours chez les personnes âgées ?</vt:lpstr>
      <vt:lpstr>Présentation PowerPoint</vt:lpstr>
      <vt:lpstr> Enjeux culturels et de solidarités</vt:lpstr>
      <vt:lpstr>Présentation PowerPoint</vt:lpstr>
      <vt:lpstr> De la fragilité à la « défavorisation »</vt:lpstr>
      <vt:lpstr>Des principes pour favoriser le recours des personnes âgées, dont celles en perte d’autonomie ? </vt:lpstr>
      <vt:lpstr> Des enjeux pour l’action ? </vt:lpstr>
      <vt:lpstr>Présentation PowerPoint</vt:lpstr>
      <vt:lpstr>Questions &amp; Réponses</vt:lpstr>
      <vt:lpstr>Pour toutes informations sur les politiques de l’autonomie </vt:lpstr>
    </vt:vector>
  </TitlesOfParts>
  <Company>IRDES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CLEREMBAULT, Franck-Séverin</dc:creator>
  <cp:lastModifiedBy>Revil Héléna</cp:lastModifiedBy>
  <cp:revision>40</cp:revision>
  <cp:lastPrinted>2019-03-13T15:37:25Z</cp:lastPrinted>
  <dcterms:created xsi:type="dcterms:W3CDTF">2012-09-04T15:01:46Z</dcterms:created>
  <dcterms:modified xsi:type="dcterms:W3CDTF">2025-04-16T17:29:47Z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0x0101004F6DF71480CF02488D7BFB36D294DDF6</vt:lpwstr>
  </property>
  <property fmtid="{D5CDD505-2E9C-101B-9397-08002B2CF9AE}" pid="3" name="Order">
    <vt:r8>97000</vt:r8>
  </property>
  <property fmtid="{D5CDD505-2E9C-101B-9397-08002B2CF9AE}" pid="4" name="MediaServiceImageTags">
    <vt:lpwstr/>
  </property>
</Properties>
</file>