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aveSubsetFonts="1" autoCompressPictures="0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256" r:id="rId5"/>
    <p:sldId id="271" r:id="rId6"/>
    <p:sldId id="274" r:id="rId7"/>
    <p:sldId id="275" r:id="rId8"/>
    <p:sldId id="263" r:id="rId9"/>
    <p:sldId id="272" r:id="rId10"/>
    <p:sldId id="276" r:id="rId11"/>
    <p:sldId id="277" r:id="rId12"/>
    <p:sldId id="270" r:id="rId1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5D76"/>
    <a:srgbClr val="AC1160"/>
    <a:srgbClr val="82D0F4"/>
    <a:srgbClr val="5025AE"/>
    <a:srgbClr val="343D91"/>
    <a:srgbClr val="0763C1"/>
    <a:srgbClr val="447643"/>
    <a:srgbClr val="D3D80E"/>
    <a:srgbClr val="9ABD63"/>
    <a:srgbClr val="951B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814" autoAdjust="0"/>
    <p:restoredTop sz="88498" autoAdjust="0"/>
  </p:normalViewPr>
  <p:slideViewPr>
    <p:cSldViewPr snapToGrid="0" snapToObjects="1">
      <p:cViewPr varScale="1">
        <p:scale>
          <a:sx n="111" d="100"/>
          <a:sy n="111" d="100"/>
        </p:scale>
        <p:origin x="1236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1" d="100"/>
          <a:sy n="51" d="100"/>
        </p:scale>
        <p:origin x="297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46C315B-FAC8-CDCE-07B5-998C51C10BE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/>
              <a:t>TITRE DU DOCUMENT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8C049B8-710D-3A25-327F-56B92D85B1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5579A1-EC99-A24B-84AF-3716F74F58B8}" type="datetimeFigureOut">
              <a:rPr lang="fr-FR" smtClean="0"/>
              <a:t>23/09/2024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8253046-CB8F-581B-195A-E339127FAB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445B464-FF3F-6ED6-278E-A81EA217BE1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F404AE-1715-B34A-B348-3E01E55217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633453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/>
              <a:t>TITRE DU DOCUMENT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863DCB-7F7C-4F4C-BA6A-3434153905EA}" type="datetimeFigureOut">
              <a:rPr lang="fr-FR" smtClean="0"/>
              <a:t>23/09/2024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8DDB0A-C757-A34B-88B2-66AFE48D3D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13452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DDB0A-C757-A34B-88B2-66AFE48D3DE4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4372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://www.pour-les-personnes-agees.gouv.fr/" TargetMode="External"/><Relationship Id="rId7" Type="http://schemas.openxmlformats.org/officeDocument/2006/relationships/hyperlink" Target="https://www.youtube.com/@service-public-de-l-autonomie" TargetMode="External"/><Relationship Id="rId2" Type="http://schemas.openxmlformats.org/officeDocument/2006/relationships/hyperlink" Target="http://www.cnsa.fr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hyperlink" Target="https://www.linkedin.com/company/caisse-nationale-de-solidarit-pour-l'autonomie/" TargetMode="External"/><Relationship Id="rId10" Type="http://schemas.openxmlformats.org/officeDocument/2006/relationships/image" Target="../media/image9.png"/><Relationship Id="rId4" Type="http://schemas.openxmlformats.org/officeDocument/2006/relationships/hyperlink" Target="http://www.monparcourshandicap.gouv.fr/" TargetMode="External"/><Relationship Id="rId9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u docu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2D16363D-DADD-6468-9ECB-0E49C43889C5}"/>
              </a:ext>
            </a:extLst>
          </p:cNvPr>
          <p:cNvGrpSpPr/>
          <p:nvPr userDrawn="1"/>
        </p:nvGrpSpPr>
        <p:grpSpPr>
          <a:xfrm>
            <a:off x="8760354" y="5588201"/>
            <a:ext cx="2939575" cy="746822"/>
            <a:chOff x="2600363" y="2385310"/>
            <a:chExt cx="6864097" cy="174387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AED063B9-701A-6768-9316-5B454436DD6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1" r="54569"/>
            <a:stretch/>
          </p:blipFill>
          <p:spPr>
            <a:xfrm>
              <a:off x="2600363" y="2385310"/>
              <a:ext cx="2843992" cy="1681246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640247EC-7153-FEC3-CB9D-D1412DE9277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47659"/>
            <a:stretch/>
          </p:blipFill>
          <p:spPr>
            <a:xfrm>
              <a:off x="6187862" y="2447941"/>
              <a:ext cx="3276598" cy="1681246"/>
            </a:xfrm>
            <a:prstGeom prst="rect">
              <a:avLst/>
            </a:prstGeom>
          </p:spPr>
        </p:pic>
      </p:grpSp>
      <p:sp>
        <p:nvSpPr>
          <p:cNvPr id="6" name="Espace réservé du texte 33">
            <a:extLst>
              <a:ext uri="{FF2B5EF4-FFF2-40B4-BE49-F238E27FC236}">
                <a16:creationId xmlns:a16="http://schemas.microsoft.com/office/drawing/2014/main" id="{BE42D9D6-B85B-435D-2054-8CFCB56E9C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77155" y="2398077"/>
            <a:ext cx="8793957" cy="1244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Titre du document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EFB8D2D5-26CD-7B33-7E9E-183DC5C47C0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077156" y="3661901"/>
            <a:ext cx="2281604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5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Date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38C84F8-CDF4-489E-94F1-CFDB1FB1C039}"/>
              </a:ext>
            </a:extLst>
          </p:cNvPr>
          <p:cNvSpPr txBox="1"/>
          <p:nvPr userDrawn="1"/>
        </p:nvSpPr>
        <p:spPr>
          <a:xfrm>
            <a:off x="342232" y="5811803"/>
            <a:ext cx="5459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0" dirty="0">
                <a:latin typeface="Arial" panose="020B0604020202020204" pitchFamily="34" charset="0"/>
                <a:cs typeface="Arial" panose="020B0604020202020204" pitchFamily="34" charset="0"/>
              </a:rPr>
              <a:t>Expérimenter au service de la participation des personnes : Enjeux opérationnels, potentialités et perspectives </a:t>
            </a:r>
          </a:p>
        </p:txBody>
      </p:sp>
      <p:pic>
        <p:nvPicPr>
          <p:cNvPr id="9" name="Image 8" descr="Une image contenant texte, capture d’écran, Police, jaune&#10;&#10;Description générée automatiquement">
            <a:extLst>
              <a:ext uri="{FF2B5EF4-FFF2-40B4-BE49-F238E27FC236}">
                <a16:creationId xmlns:a16="http://schemas.microsoft.com/office/drawing/2014/main" id="{C2EFD7CA-B81F-7308-B7A6-C4E506FF47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7155" y="215795"/>
            <a:ext cx="1911705" cy="141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3776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E0E170-18C6-FD47-A7D6-862B227585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367" y="331432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Titre </a:t>
            </a:r>
          </a:p>
        </p:txBody>
      </p:sp>
      <p:graphicFrame>
        <p:nvGraphicFramePr>
          <p:cNvPr id="14" name="Espace réservé du tableau 4">
            <a:extLst>
              <a:ext uri="{FF2B5EF4-FFF2-40B4-BE49-F238E27FC236}">
                <a16:creationId xmlns:a16="http://schemas.microsoft.com/office/drawing/2014/main" id="{7DC5DA17-D0E2-114C-8C46-BDBCD367C4EB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614569459"/>
              </p:ext>
            </p:extLst>
          </p:nvPr>
        </p:nvGraphicFramePr>
        <p:xfrm>
          <a:off x="437366" y="2031513"/>
          <a:ext cx="10515600" cy="10972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3772997583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793952184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316709964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400286420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4128745648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endParaRPr lang="fr-FR" sz="2300" dirty="0"/>
                    </a:p>
                  </a:txBody>
                  <a:tcPr marL="119193" marR="119193" marT="59596" marB="59596">
                    <a:solidFill>
                      <a:srgbClr val="82D0F4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300" dirty="0"/>
                    </a:p>
                  </a:txBody>
                  <a:tcPr marL="119193" marR="119193" marT="59596" marB="59596">
                    <a:solidFill>
                      <a:srgbClr val="82D0F4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300" dirty="0"/>
                    </a:p>
                  </a:txBody>
                  <a:tcPr marL="119193" marR="119193" marT="59596" marB="59596">
                    <a:solidFill>
                      <a:srgbClr val="82D0F4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300" dirty="0"/>
                    </a:p>
                  </a:txBody>
                  <a:tcPr marL="119193" marR="119193" marT="59596" marB="59596">
                    <a:solidFill>
                      <a:srgbClr val="82D0F4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300" dirty="0"/>
                    </a:p>
                  </a:txBody>
                  <a:tcPr marL="119193" marR="119193" marT="59596" marB="59596">
                    <a:solidFill>
                      <a:srgbClr val="82D0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9028429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fr-FR" sz="2300" dirty="0"/>
                    </a:p>
                  </a:txBody>
                  <a:tcPr marL="119193" marR="119193" marT="59596" marB="59596">
                    <a:solidFill>
                      <a:srgbClr val="E0E6E7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300" dirty="0"/>
                    </a:p>
                  </a:txBody>
                  <a:tcPr marL="119193" marR="119193" marT="59596" marB="59596">
                    <a:solidFill>
                      <a:srgbClr val="E0E6E7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300" dirty="0"/>
                    </a:p>
                  </a:txBody>
                  <a:tcPr marL="119193" marR="119193" marT="59596" marB="59596">
                    <a:solidFill>
                      <a:srgbClr val="E0E6E7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300" dirty="0"/>
                    </a:p>
                  </a:txBody>
                  <a:tcPr marL="119193" marR="119193" marT="59596" marB="59596">
                    <a:solidFill>
                      <a:srgbClr val="E0E6E7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300" dirty="0"/>
                    </a:p>
                  </a:txBody>
                  <a:tcPr marL="119193" marR="119193" marT="59596" marB="59596">
                    <a:solidFill>
                      <a:srgbClr val="E0E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1616995"/>
                  </a:ext>
                </a:extLst>
              </a:tr>
            </a:tbl>
          </a:graphicData>
        </a:graphic>
      </p:graphicFrame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0E7412AA-CDE7-3249-8BE6-1B67BDABBE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7366" y="1667157"/>
            <a:ext cx="2001939" cy="364356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Tableau type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B10691C-0652-B3DC-3435-3F8D3E3A4D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" y="48768"/>
            <a:ext cx="670560" cy="670560"/>
          </a:xfrm>
          <a:prstGeom prst="rect">
            <a:avLst/>
          </a:prstGeom>
        </p:spPr>
      </p:pic>
      <p:sp>
        <p:nvSpPr>
          <p:cNvPr id="6" name="Espace réservé de la date 3">
            <a:extLst>
              <a:ext uri="{FF2B5EF4-FFF2-40B4-BE49-F238E27FC236}">
                <a16:creationId xmlns:a16="http://schemas.microsoft.com/office/drawing/2014/main" id="{0A6A3643-DF97-525C-33C8-7148F5D3861D}"/>
              </a:ext>
            </a:extLst>
          </p:cNvPr>
          <p:cNvSpPr txBox="1">
            <a:spLocks/>
          </p:cNvSpPr>
          <p:nvPr userDrawn="1"/>
        </p:nvSpPr>
        <p:spPr>
          <a:xfrm>
            <a:off x="9152785" y="637095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400" rtl="0" eaLnBrk="1" latinLnBrk="0" hangingPunct="1">
              <a:defRPr sz="1400" b="0" i="0" kern="1200">
                <a:solidFill>
                  <a:schemeClr val="tx1"/>
                </a:solidFill>
                <a:latin typeface="Info Text Offc" panose="020B0504030101020102" pitchFamily="34" charset="77"/>
                <a:ea typeface="+mn-ea"/>
                <a:cs typeface="Info Text Offc" panose="020B0504030101020102" pitchFamily="34" charset="77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8789B51-7F2B-A248-A359-36E753366C35}" type="slidenum">
              <a:rPr lang="fr-FR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‹N°›</a:t>
            </a:fld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E9F2909-C842-46C5-B205-27EF53976496}"/>
              </a:ext>
            </a:extLst>
          </p:cNvPr>
          <p:cNvSpPr txBox="1"/>
          <p:nvPr userDrawn="1"/>
        </p:nvSpPr>
        <p:spPr>
          <a:xfrm>
            <a:off x="333900" y="5958909"/>
            <a:ext cx="5459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0" dirty="0">
                <a:latin typeface="Arial" panose="020B0604020202020204" pitchFamily="34" charset="0"/>
                <a:cs typeface="Arial" panose="020B0604020202020204" pitchFamily="34" charset="0"/>
              </a:rPr>
              <a:t>Expérimenter au service de la participation des personnes : Enjeux opérationnels, potentialités et perspectives </a:t>
            </a:r>
          </a:p>
        </p:txBody>
      </p:sp>
    </p:spTree>
    <p:extLst>
      <p:ext uri="{BB962C8B-B14F-4D97-AF65-F5344CB8AC3E}">
        <p14:creationId xmlns:p14="http://schemas.microsoft.com/office/powerpoint/2010/main" val="1074904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716449-AC86-994A-C9DC-FE40A5D73B0E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3D8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3A0631D0-1ABE-C145-985E-17C695B8FD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367" y="331432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Titre </a:t>
            </a:r>
          </a:p>
        </p:txBody>
      </p:sp>
      <p:sp>
        <p:nvSpPr>
          <p:cNvPr id="12" name="Espace réservé du texte 3">
            <a:extLst>
              <a:ext uri="{FF2B5EF4-FFF2-40B4-BE49-F238E27FC236}">
                <a16:creationId xmlns:a16="http://schemas.microsoft.com/office/drawing/2014/main" id="{F8132CDA-157F-CF40-BC52-BF80FA4BAA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8150" y="1754188"/>
            <a:ext cx="10515600" cy="434498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8C86485-272E-232D-FD13-0BAFBA2283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" y="48768"/>
            <a:ext cx="670560" cy="670560"/>
          </a:xfrm>
          <a:prstGeom prst="rect">
            <a:avLst/>
          </a:prstGeom>
        </p:spPr>
      </p:pic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1F19F70F-2157-8903-EDF4-E80B01CCBEBB}"/>
              </a:ext>
            </a:extLst>
          </p:cNvPr>
          <p:cNvSpPr txBox="1">
            <a:spLocks/>
          </p:cNvSpPr>
          <p:nvPr userDrawn="1"/>
        </p:nvSpPr>
        <p:spPr>
          <a:xfrm>
            <a:off x="9152785" y="637095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400" rtl="0" eaLnBrk="1" latinLnBrk="0" hangingPunct="1">
              <a:defRPr sz="1400" b="0" i="0" kern="1200">
                <a:solidFill>
                  <a:schemeClr val="tx1"/>
                </a:solidFill>
                <a:latin typeface="Info Text Offc" panose="020B0504030101020102" pitchFamily="34" charset="77"/>
                <a:ea typeface="+mn-ea"/>
                <a:cs typeface="Info Text Offc" panose="020B0504030101020102" pitchFamily="34" charset="77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8789B51-7F2B-A248-A359-36E753366C35}" type="slidenum">
              <a:rPr lang="fr-FR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‹N°›</a:t>
            </a:fld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9E8E489-702C-4570-8CE9-2EA266C07CF3}"/>
              </a:ext>
            </a:extLst>
          </p:cNvPr>
          <p:cNvSpPr txBox="1"/>
          <p:nvPr userDrawn="1"/>
        </p:nvSpPr>
        <p:spPr>
          <a:xfrm>
            <a:off x="333900" y="5958909"/>
            <a:ext cx="5459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0" dirty="0">
                <a:latin typeface="Arial" panose="020B0604020202020204" pitchFamily="34" charset="0"/>
                <a:cs typeface="Arial" panose="020B0604020202020204" pitchFamily="34" charset="0"/>
              </a:rPr>
              <a:t>Expérimenter au service de la participation des personnes : Enjeux opérationnels, potentialités et perspectives </a:t>
            </a:r>
          </a:p>
        </p:txBody>
      </p:sp>
    </p:spTree>
    <p:extLst>
      <p:ext uri="{BB962C8B-B14F-4D97-AF65-F5344CB8AC3E}">
        <p14:creationId xmlns:p14="http://schemas.microsoft.com/office/powerpoint/2010/main" val="18387196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58AB863-0B9C-6048-A16D-D788C8810813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3D8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7140074D-F1D8-D24C-9933-F344E6AC4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367" y="1825625"/>
            <a:ext cx="5236923" cy="451996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3D80E"/>
              </a:buClr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D3D80E"/>
              </a:buClr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D3D80E"/>
              </a:buClr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D3D80E"/>
              </a:buClr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D3D80E"/>
              </a:buClr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384B781B-E2CE-CE42-8F1E-A5D7845816CD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617108" y="1809395"/>
            <a:ext cx="5236923" cy="451996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447643"/>
              </a:buClr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447643"/>
              </a:buClr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447643"/>
              </a:buClr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447643"/>
              </a:buClr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447643"/>
              </a:buClr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2" name="Espace réservé de la date 3">
            <a:extLst>
              <a:ext uri="{FF2B5EF4-FFF2-40B4-BE49-F238E27FC236}">
                <a16:creationId xmlns:a16="http://schemas.microsoft.com/office/drawing/2014/main" id="{E4B91D72-1717-4343-8E0C-043A796C31C0}"/>
              </a:ext>
            </a:extLst>
          </p:cNvPr>
          <p:cNvSpPr txBox="1">
            <a:spLocks/>
          </p:cNvSpPr>
          <p:nvPr userDrawn="1"/>
        </p:nvSpPr>
        <p:spPr>
          <a:xfrm>
            <a:off x="9152785" y="637095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400" rtl="0" eaLnBrk="1" latinLnBrk="0" hangingPunct="1">
              <a:defRPr sz="1400" b="0" i="0" kern="1200">
                <a:solidFill>
                  <a:schemeClr val="tx1"/>
                </a:solidFill>
                <a:latin typeface="Info Text Offc" panose="020B0504030101020102" pitchFamily="34" charset="77"/>
                <a:ea typeface="+mn-ea"/>
                <a:cs typeface="Info Text Offc" panose="020B0504030101020102" pitchFamily="34" charset="77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8789B51-7F2B-A248-A359-36E753366C35}" type="slidenum">
              <a:rPr lang="fr-FR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‹N°›</a:t>
            </a:fld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D5F20F3-FBD8-4507-2007-DA3CA68AFA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" y="48768"/>
            <a:ext cx="670560" cy="67056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51A80CF-B89D-4F10-A990-B22AFF199B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367" y="331432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Titre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122693E-DAE2-4E8C-A2D7-1EB55937F797}"/>
              </a:ext>
            </a:extLst>
          </p:cNvPr>
          <p:cNvSpPr txBox="1"/>
          <p:nvPr userDrawn="1"/>
        </p:nvSpPr>
        <p:spPr>
          <a:xfrm>
            <a:off x="333900" y="5958909"/>
            <a:ext cx="5459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0" dirty="0">
                <a:latin typeface="Arial" panose="020B0604020202020204" pitchFamily="34" charset="0"/>
                <a:cs typeface="Arial" panose="020B0604020202020204" pitchFamily="34" charset="0"/>
              </a:rPr>
              <a:t>Expérimenter au service de la participation des personnes : Enjeux opérationnels, potentialités et perspectives </a:t>
            </a:r>
          </a:p>
        </p:txBody>
      </p:sp>
    </p:spTree>
    <p:extLst>
      <p:ext uri="{BB962C8B-B14F-4D97-AF65-F5344CB8AC3E}">
        <p14:creationId xmlns:p14="http://schemas.microsoft.com/office/powerpoint/2010/main" val="19150114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0064056-B146-CFF8-6BA6-3EF2556BE09B}"/>
              </a:ext>
            </a:extLst>
          </p:cNvPr>
          <p:cNvSpPr/>
          <p:nvPr userDrawn="1"/>
        </p:nvSpPr>
        <p:spPr>
          <a:xfrm>
            <a:off x="6096000" y="-19667"/>
            <a:ext cx="6096000" cy="6858000"/>
          </a:xfrm>
          <a:prstGeom prst="rect">
            <a:avLst/>
          </a:prstGeom>
          <a:solidFill>
            <a:srgbClr val="82D0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7140074D-F1D8-D24C-9933-F344E6AC4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367" y="1825625"/>
            <a:ext cx="5236923" cy="451996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3D80E"/>
              </a:buClr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D3D80E"/>
              </a:buClr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D3D80E"/>
              </a:buClr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D3D80E"/>
              </a:buClr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D3D80E"/>
              </a:buClr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384B781B-E2CE-CE42-8F1E-A5D7845816CD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617108" y="1809395"/>
            <a:ext cx="5236923" cy="451996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447643"/>
              </a:buClr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447643"/>
              </a:buClr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447643"/>
              </a:buClr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447643"/>
              </a:buClr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447643"/>
              </a:buClr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2" name="Espace réservé de la date 3">
            <a:extLst>
              <a:ext uri="{FF2B5EF4-FFF2-40B4-BE49-F238E27FC236}">
                <a16:creationId xmlns:a16="http://schemas.microsoft.com/office/drawing/2014/main" id="{E4B91D72-1717-4343-8E0C-043A796C31C0}"/>
              </a:ext>
            </a:extLst>
          </p:cNvPr>
          <p:cNvSpPr txBox="1">
            <a:spLocks/>
          </p:cNvSpPr>
          <p:nvPr userDrawn="1"/>
        </p:nvSpPr>
        <p:spPr>
          <a:xfrm>
            <a:off x="9152785" y="637095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400" rtl="0" eaLnBrk="1" latinLnBrk="0" hangingPunct="1">
              <a:defRPr sz="1400" b="0" i="0" kern="1200">
                <a:solidFill>
                  <a:schemeClr val="tx1"/>
                </a:solidFill>
                <a:latin typeface="Info Text Offc" panose="020B0504030101020102" pitchFamily="34" charset="77"/>
                <a:ea typeface="+mn-ea"/>
                <a:cs typeface="Info Text Offc" panose="020B0504030101020102" pitchFamily="34" charset="77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8789B51-7F2B-A248-A359-36E753366C35}" type="slidenum">
              <a:rPr lang="fr-FR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‹N°›</a:t>
            </a:fld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D5F20F3-FBD8-4507-2007-DA3CA68AFA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" y="48768"/>
            <a:ext cx="670560" cy="67056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51A80CF-B89D-4F10-A990-B22AFF199B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367" y="331432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Titre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8CBE2AB-CFC5-41CE-8335-9D71FA529AAD}"/>
              </a:ext>
            </a:extLst>
          </p:cNvPr>
          <p:cNvSpPr txBox="1"/>
          <p:nvPr userDrawn="1"/>
        </p:nvSpPr>
        <p:spPr>
          <a:xfrm>
            <a:off x="333900" y="5958909"/>
            <a:ext cx="5459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0" dirty="0">
                <a:latin typeface="Arial" panose="020B0604020202020204" pitchFamily="34" charset="0"/>
                <a:cs typeface="Arial" panose="020B0604020202020204" pitchFamily="34" charset="0"/>
              </a:rPr>
              <a:t>Expérimenter au service de la participation des personnes : Enjeux opérationnels, potentialités et perspectives </a:t>
            </a:r>
          </a:p>
        </p:txBody>
      </p:sp>
    </p:spTree>
    <p:extLst>
      <p:ext uri="{BB962C8B-B14F-4D97-AF65-F5344CB8AC3E}">
        <p14:creationId xmlns:p14="http://schemas.microsoft.com/office/powerpoint/2010/main" val="74706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0064056-B146-CFF8-6BA6-3EF2556BE09B}"/>
              </a:ext>
            </a:extLst>
          </p:cNvPr>
          <p:cNvSpPr/>
          <p:nvPr userDrawn="1"/>
        </p:nvSpPr>
        <p:spPr>
          <a:xfrm>
            <a:off x="6096000" y="-19667"/>
            <a:ext cx="6096000" cy="6858000"/>
          </a:xfrm>
          <a:prstGeom prst="rect">
            <a:avLst/>
          </a:prstGeom>
          <a:solidFill>
            <a:srgbClr val="82D0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7140074D-F1D8-D24C-9933-F344E6AC4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367" y="1825625"/>
            <a:ext cx="5236923" cy="451996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3D80E"/>
              </a:buClr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D3D80E"/>
              </a:buClr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D3D80E"/>
              </a:buClr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D3D80E"/>
              </a:buClr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D3D80E"/>
              </a:buClr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384B781B-E2CE-CE42-8F1E-A5D7845816CD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617108" y="1809395"/>
            <a:ext cx="5236923" cy="451996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447643"/>
              </a:buClr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447643"/>
              </a:buClr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447643"/>
              </a:buClr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447643"/>
              </a:buClr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447643"/>
              </a:buClr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2D24848-3837-FCAE-5E19-87FC4306F7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3479902">
            <a:off x="11388386" y="5229551"/>
            <a:ext cx="2025866" cy="204194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D5F20F3-FBD8-4507-2007-DA3CA68AFA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960" y="48768"/>
            <a:ext cx="670560" cy="67056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51A80CF-B89D-4F10-A990-B22AFF199B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367" y="331432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Titre </a:t>
            </a:r>
          </a:p>
        </p:txBody>
      </p:sp>
      <p:sp>
        <p:nvSpPr>
          <p:cNvPr id="12" name="Espace réservé de la date 3">
            <a:extLst>
              <a:ext uri="{FF2B5EF4-FFF2-40B4-BE49-F238E27FC236}">
                <a16:creationId xmlns:a16="http://schemas.microsoft.com/office/drawing/2014/main" id="{E4B91D72-1717-4343-8E0C-043A796C31C0}"/>
              </a:ext>
            </a:extLst>
          </p:cNvPr>
          <p:cNvSpPr txBox="1">
            <a:spLocks/>
          </p:cNvSpPr>
          <p:nvPr userDrawn="1"/>
        </p:nvSpPr>
        <p:spPr>
          <a:xfrm>
            <a:off x="9152785" y="637095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400" rtl="0" eaLnBrk="1" latinLnBrk="0" hangingPunct="1">
              <a:defRPr sz="1400" b="0" i="0" kern="1200">
                <a:solidFill>
                  <a:schemeClr val="tx1"/>
                </a:solidFill>
                <a:latin typeface="Info Text Offc" panose="020B0504030101020102" pitchFamily="34" charset="77"/>
                <a:ea typeface="+mn-ea"/>
                <a:cs typeface="Info Text Offc" panose="020B0504030101020102" pitchFamily="34" charset="77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8789B51-7F2B-A248-A359-36E753366C35}" type="slidenum">
              <a:rPr lang="fr-FR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‹N°›</a:t>
            </a:fld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CE6BEB5-5A61-4A7D-A0A5-64FEC68F6FD4}"/>
              </a:ext>
            </a:extLst>
          </p:cNvPr>
          <p:cNvSpPr txBox="1"/>
          <p:nvPr userDrawn="1"/>
        </p:nvSpPr>
        <p:spPr>
          <a:xfrm>
            <a:off x="333900" y="5958909"/>
            <a:ext cx="5459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0" dirty="0">
                <a:latin typeface="Arial" panose="020B0604020202020204" pitchFamily="34" charset="0"/>
                <a:cs typeface="Arial" panose="020B0604020202020204" pitchFamily="34" charset="0"/>
              </a:rPr>
              <a:t>Expérimenter au service de la participation des personnes : Enjeux opérationnels, potentialités et perspectives </a:t>
            </a:r>
          </a:p>
        </p:txBody>
      </p:sp>
    </p:spTree>
    <p:extLst>
      <p:ext uri="{BB962C8B-B14F-4D97-AF65-F5344CB8AC3E}">
        <p14:creationId xmlns:p14="http://schemas.microsoft.com/office/powerpoint/2010/main" val="22503904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8732CB5-C933-53A1-7E65-175F72A10966}"/>
              </a:ext>
            </a:extLst>
          </p:cNvPr>
          <p:cNvSpPr/>
          <p:nvPr userDrawn="1"/>
        </p:nvSpPr>
        <p:spPr>
          <a:xfrm>
            <a:off x="3938042" y="5366049"/>
            <a:ext cx="4339078" cy="775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1800" b="0" dirty="0">
                <a:latin typeface="Arial" panose="020B0604020202020204" pitchFamily="34" charset="0"/>
                <a:cs typeface="Arial" panose="020B0604020202020204" pitchFamily="34" charset="0"/>
              </a:rPr>
              <a:t>66, avenue du Maine     </a:t>
            </a:r>
          </a:p>
          <a:p>
            <a:pPr algn="ctr">
              <a:lnSpc>
                <a:spcPct val="130000"/>
              </a:lnSpc>
            </a:pPr>
            <a:r>
              <a:rPr lang="fr-FR" sz="1800" b="0" dirty="0">
                <a:latin typeface="Arial" panose="020B0604020202020204" pitchFamily="34" charset="0"/>
                <a:cs typeface="Arial" panose="020B0604020202020204" pitchFamily="34" charset="0"/>
              </a:rPr>
              <a:t>75682 Paris cedex 14</a:t>
            </a:r>
            <a:endParaRPr lang="fr-FR" sz="1800" b="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863EA83-D295-DCAC-3147-FD1E328A77D6}"/>
              </a:ext>
            </a:extLst>
          </p:cNvPr>
          <p:cNvSpPr/>
          <p:nvPr userDrawn="1"/>
        </p:nvSpPr>
        <p:spPr>
          <a:xfrm>
            <a:off x="376626" y="5212083"/>
            <a:ext cx="4246880" cy="150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30000"/>
              </a:lnSpc>
            </a:pPr>
            <a:r>
              <a:rPr lang="fr-FR" sz="1800" b="0" u="sng" dirty="0">
                <a:solidFill>
                  <a:srgbClr val="5025AE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www.cnsa.fr</a:t>
            </a:r>
            <a:r>
              <a:rPr lang="fr-FR" sz="1800" b="0" u="none" dirty="0">
                <a:solidFill>
                  <a:srgbClr val="5025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</a:p>
          <a:p>
            <a:pPr algn="l">
              <a:lnSpc>
                <a:spcPct val="130000"/>
              </a:lnSpc>
            </a:pPr>
            <a:r>
              <a:rPr lang="fr-FR" sz="1800" b="0" i="0" kern="1200" dirty="0">
                <a:solidFill>
                  <a:srgbClr val="5025A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www.pour-les-personnes-agees.gouv.fr</a:t>
            </a:r>
            <a:r>
              <a:rPr lang="fr-FR" sz="1800" b="0" i="0" kern="1200" dirty="0">
                <a:solidFill>
                  <a:srgbClr val="5025A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800" b="0" i="0" kern="1200" dirty="0">
                <a:solidFill>
                  <a:srgbClr val="5025A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www.monparcourshandicap.gouv.fr</a:t>
            </a:r>
            <a:endParaRPr lang="fr-FR" sz="1800" b="0" i="0" kern="1200" dirty="0">
              <a:solidFill>
                <a:srgbClr val="5025AE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l">
              <a:lnSpc>
                <a:spcPct val="130000"/>
              </a:lnSpc>
            </a:pPr>
            <a:endParaRPr lang="fr-FR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9">
            <a:hlinkClick r:id="rId5"/>
            <a:extLst>
              <a:ext uri="{FF2B5EF4-FFF2-40B4-BE49-F238E27FC236}">
                <a16:creationId xmlns:a16="http://schemas.microsoft.com/office/drawing/2014/main" id="{2D2F6A29-6196-2FE0-909A-2B66BF341D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13369"/>
          <a:stretch/>
        </p:blipFill>
        <p:spPr>
          <a:xfrm>
            <a:off x="2372310" y="5312818"/>
            <a:ext cx="294640" cy="288643"/>
          </a:xfrm>
          <a:prstGeom prst="rect">
            <a:avLst/>
          </a:prstGeom>
        </p:spPr>
      </p:pic>
      <p:pic>
        <p:nvPicPr>
          <p:cNvPr id="7" name="Image 6">
            <a:hlinkClick r:id="rId7"/>
            <a:extLst>
              <a:ext uri="{FF2B5EF4-FFF2-40B4-BE49-F238E27FC236}">
                <a16:creationId xmlns:a16="http://schemas.microsoft.com/office/drawing/2014/main" id="{F2484637-1375-392C-957E-297DD60ED0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r="67116"/>
          <a:stretch/>
        </p:blipFill>
        <p:spPr>
          <a:xfrm>
            <a:off x="2803856" y="5331628"/>
            <a:ext cx="368989" cy="251555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0B0B39B0-53B9-8B66-AE98-66B890DFCEF3}"/>
              </a:ext>
            </a:extLst>
          </p:cNvPr>
          <p:cNvGrpSpPr/>
          <p:nvPr userDrawn="1"/>
        </p:nvGrpSpPr>
        <p:grpSpPr>
          <a:xfrm>
            <a:off x="8563401" y="5400912"/>
            <a:ext cx="3334816" cy="920750"/>
            <a:chOff x="2468961" y="2385310"/>
            <a:chExt cx="7787012" cy="2150010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193B88C8-1643-3289-F93B-57F9C606B15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/>
            <a:srcRect l="1" r="54569"/>
            <a:stretch/>
          </p:blipFill>
          <p:spPr>
            <a:xfrm>
              <a:off x="2468961" y="2385310"/>
              <a:ext cx="3531006" cy="2087380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FE175726-A568-4D40-8325-02E5F1945EB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/>
            <a:srcRect l="47659"/>
            <a:stretch/>
          </p:blipFill>
          <p:spPr>
            <a:xfrm>
              <a:off x="6187856" y="2447940"/>
              <a:ext cx="4068117" cy="2087380"/>
            </a:xfrm>
            <a:prstGeom prst="rect">
              <a:avLst/>
            </a:prstGeom>
          </p:spPr>
        </p:pic>
      </p:grpSp>
      <p:sp>
        <p:nvSpPr>
          <p:cNvPr id="13" name="Espace réservé du contenu 6">
            <a:extLst>
              <a:ext uri="{FF2B5EF4-FFF2-40B4-BE49-F238E27FC236}">
                <a16:creationId xmlns:a16="http://schemas.microsoft.com/office/drawing/2014/main" id="{0052DAEE-C4F8-DB01-623E-C96879F20CC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837317" y="2819400"/>
            <a:ext cx="8529552" cy="609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5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Merci de votre attention.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0C3C7F31-5D90-4451-9191-7246B58605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38627" t="21279" r="39406" b="23908"/>
          <a:stretch/>
        </p:blipFill>
        <p:spPr>
          <a:xfrm>
            <a:off x="1920083" y="5203085"/>
            <a:ext cx="357695" cy="45192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6B0914D-C0DE-C0EF-AE94-1E97B66AFDD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89354" y="272751"/>
            <a:ext cx="2177596" cy="160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738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BF78F3D-4DF1-5B41-853A-DADB0A028BC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3D8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59DF2E92-A43F-5541-BF3A-0EB97BB5B9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81378" y="2387061"/>
            <a:ext cx="7523198" cy="1244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Titre de la partie 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06E9FD0A-F490-6643-AD0E-BE2476E8FCC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181378" y="3650885"/>
            <a:ext cx="2281604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B86AF10-C47F-5055-7A0A-D6614436A5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grayscl/>
          </a:blip>
          <a:stretch>
            <a:fillRect/>
          </a:stretch>
        </p:blipFill>
        <p:spPr>
          <a:xfrm rot="10800000">
            <a:off x="2159306" y="1501126"/>
            <a:ext cx="1188688" cy="120000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0F232C4-3792-8EEB-3326-3A94C20F603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03645" y="5593940"/>
            <a:ext cx="2250386" cy="604371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46A2F80-2EAA-4F1D-ECEA-A0A8AF9B0B9E}"/>
              </a:ext>
            </a:extLst>
          </p:cNvPr>
          <p:cNvSpPr txBox="1">
            <a:spLocks/>
          </p:cNvSpPr>
          <p:nvPr userDrawn="1"/>
        </p:nvSpPr>
        <p:spPr>
          <a:xfrm>
            <a:off x="9152785" y="637095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400" rtl="0" eaLnBrk="1" latinLnBrk="0" hangingPunct="1">
              <a:defRPr sz="1400" b="0" i="0" kern="1200">
                <a:solidFill>
                  <a:schemeClr val="tx1"/>
                </a:solidFill>
                <a:latin typeface="Info Text Offc" panose="020B0504030101020102" pitchFamily="34" charset="77"/>
                <a:ea typeface="+mn-ea"/>
                <a:cs typeface="Info Text Offc" panose="020B0504030101020102" pitchFamily="34" charset="77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8789B51-7F2B-A248-A359-36E753366C35}" type="slidenum">
              <a:rPr lang="fr-FR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‹N°›</a:t>
            </a:fld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51FDFD9-E1F9-428E-88BE-3BAAF8CBF5F4}"/>
              </a:ext>
            </a:extLst>
          </p:cNvPr>
          <p:cNvSpPr txBox="1"/>
          <p:nvPr userDrawn="1"/>
        </p:nvSpPr>
        <p:spPr>
          <a:xfrm>
            <a:off x="333900" y="5697299"/>
            <a:ext cx="5459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0" dirty="0">
                <a:latin typeface="Arial" panose="020B0604020202020204" pitchFamily="34" charset="0"/>
                <a:cs typeface="Arial" panose="020B0604020202020204" pitchFamily="34" charset="0"/>
              </a:rPr>
              <a:t>Expérimenter au service de la participation des personnes : Enjeux opérationnels, potentialités et perspectives </a:t>
            </a:r>
          </a:p>
        </p:txBody>
      </p:sp>
    </p:spTree>
    <p:extLst>
      <p:ext uri="{BB962C8B-B14F-4D97-AF65-F5344CB8AC3E}">
        <p14:creationId xmlns:p14="http://schemas.microsoft.com/office/powerpoint/2010/main" val="7606491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2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BF78F3D-4DF1-5B41-853A-DADB0A028BC2}"/>
              </a:ext>
            </a:extLst>
          </p:cNvPr>
          <p:cNvSpPr/>
          <p:nvPr userDrawn="1"/>
        </p:nvSpPr>
        <p:spPr>
          <a:xfrm>
            <a:off x="0" y="-19667"/>
            <a:ext cx="12192000" cy="6858000"/>
          </a:xfrm>
          <a:prstGeom prst="rect">
            <a:avLst/>
          </a:prstGeom>
          <a:solidFill>
            <a:srgbClr val="82D0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59DF2E92-A43F-5541-BF3A-0EB97BB5B9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81378" y="2387061"/>
            <a:ext cx="2719550" cy="1244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06E9FD0A-F490-6643-AD0E-BE2476E8FCC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181378" y="3668133"/>
            <a:ext cx="2281604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5696838-43EF-7DF9-72BE-B1BD098652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59985" y="1655670"/>
            <a:ext cx="1004862" cy="1004862"/>
          </a:xfrm>
          <a:prstGeom prst="rect">
            <a:avLst/>
          </a:prstGeom>
        </p:spPr>
      </p:pic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F41EF2E1-CDC0-AD9E-67A4-AC204ADB0769}"/>
              </a:ext>
            </a:extLst>
          </p:cNvPr>
          <p:cNvSpPr txBox="1">
            <a:spLocks/>
          </p:cNvSpPr>
          <p:nvPr userDrawn="1"/>
        </p:nvSpPr>
        <p:spPr>
          <a:xfrm>
            <a:off x="9152785" y="637095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400" rtl="0" eaLnBrk="1" latinLnBrk="0" hangingPunct="1">
              <a:defRPr sz="1400" b="0" i="0" kern="1200">
                <a:solidFill>
                  <a:schemeClr val="tx1"/>
                </a:solidFill>
                <a:latin typeface="Info Text Offc" panose="020B0504030101020102" pitchFamily="34" charset="77"/>
                <a:ea typeface="+mn-ea"/>
                <a:cs typeface="Info Text Offc" panose="020B0504030101020102" pitchFamily="34" charset="77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8789B51-7F2B-A248-A359-36E753366C35}" type="slidenum">
              <a:rPr lang="fr-FR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‹N°›</a:t>
            </a:fld>
            <a:endParaRPr lang="fr-F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0F4F610-4F5F-48EE-A90E-6BCEDB422D8B}"/>
              </a:ext>
            </a:extLst>
          </p:cNvPr>
          <p:cNvSpPr txBox="1"/>
          <p:nvPr userDrawn="1"/>
        </p:nvSpPr>
        <p:spPr>
          <a:xfrm>
            <a:off x="333900" y="5874501"/>
            <a:ext cx="5459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0" dirty="0">
                <a:latin typeface="Arial" panose="020B0604020202020204" pitchFamily="34" charset="0"/>
                <a:cs typeface="Arial" panose="020B0604020202020204" pitchFamily="34" charset="0"/>
              </a:rPr>
              <a:t>Expérimenter au service de la participation des personnes : Enjeux opérationnels, potentialités et perspectives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92A95A7-0E85-B0D3-1D5B-61A510AD07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03645" y="5593940"/>
            <a:ext cx="2250386" cy="60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0700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Espace réservé du texte 33">
            <a:extLst>
              <a:ext uri="{FF2B5EF4-FFF2-40B4-BE49-F238E27FC236}">
                <a16:creationId xmlns:a16="http://schemas.microsoft.com/office/drawing/2014/main" id="{2235F1C1-FE22-C34A-9F7E-98F21AB053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1168" y="2382848"/>
            <a:ext cx="2295504" cy="1244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600">
                <a:solidFill>
                  <a:srgbClr val="44764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30" name="Espace réservé du contenu 6">
            <a:extLst>
              <a:ext uri="{FF2B5EF4-FFF2-40B4-BE49-F238E27FC236}">
                <a16:creationId xmlns:a16="http://schemas.microsoft.com/office/drawing/2014/main" id="{39BF9449-A52D-034B-9321-A756062321D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081169" y="3638042"/>
            <a:ext cx="2423176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E93DE47-E7AE-89F6-88E4-00D273F19F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59985" y="1655670"/>
            <a:ext cx="1004862" cy="100486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E318139-D5F2-314C-845D-B269B70E8E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98755" y="5593492"/>
            <a:ext cx="2251172" cy="604582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E5EF5DA-116C-E02D-4DF7-1FA05E28CE18}"/>
              </a:ext>
            </a:extLst>
          </p:cNvPr>
          <p:cNvSpPr txBox="1">
            <a:spLocks/>
          </p:cNvSpPr>
          <p:nvPr userDrawn="1"/>
        </p:nvSpPr>
        <p:spPr>
          <a:xfrm>
            <a:off x="9152785" y="637095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400" rtl="0" eaLnBrk="1" latinLnBrk="0" hangingPunct="1">
              <a:defRPr sz="1400" b="0" i="0" kern="1200">
                <a:solidFill>
                  <a:schemeClr val="tx1"/>
                </a:solidFill>
                <a:latin typeface="Info Text Offc" panose="020B0504030101020102" pitchFamily="34" charset="77"/>
                <a:ea typeface="+mn-ea"/>
                <a:cs typeface="Info Text Offc" panose="020B0504030101020102" pitchFamily="34" charset="77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8789B51-7F2B-A248-A359-36E753366C35}" type="slidenum">
              <a:rPr lang="fr-FR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‹N°›</a:t>
            </a:fld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3632195-135F-4134-ACCE-C0E932EA52CA}"/>
              </a:ext>
            </a:extLst>
          </p:cNvPr>
          <p:cNvSpPr txBox="1"/>
          <p:nvPr userDrawn="1"/>
        </p:nvSpPr>
        <p:spPr>
          <a:xfrm>
            <a:off x="333900" y="5888569"/>
            <a:ext cx="5459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0" dirty="0">
                <a:latin typeface="Arial" panose="020B0604020202020204" pitchFamily="34" charset="0"/>
                <a:cs typeface="Arial" panose="020B0604020202020204" pitchFamily="34" charset="0"/>
              </a:rPr>
              <a:t>Expérimenter au service de la participation des personnes : Enjeux opérationnels, potentialités et perspectives </a:t>
            </a:r>
          </a:p>
        </p:txBody>
      </p:sp>
    </p:spTree>
    <p:extLst>
      <p:ext uri="{BB962C8B-B14F-4D97-AF65-F5344CB8AC3E}">
        <p14:creationId xmlns:p14="http://schemas.microsoft.com/office/powerpoint/2010/main" val="4121910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apositive de titre">
    <p:bg>
      <p:bgPr>
        <a:solidFill>
          <a:srgbClr val="D3D8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A2BAEC5-D1F8-3990-EEAB-E024CBC7A3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781411" y="1879515"/>
            <a:ext cx="6282956" cy="6332819"/>
          </a:xfrm>
          <a:prstGeom prst="rect">
            <a:avLst/>
          </a:prstGeom>
        </p:spPr>
      </p:pic>
      <p:sp>
        <p:nvSpPr>
          <p:cNvPr id="6" name="Espace réservé du texte 33">
            <a:extLst>
              <a:ext uri="{FF2B5EF4-FFF2-40B4-BE49-F238E27FC236}">
                <a16:creationId xmlns:a16="http://schemas.microsoft.com/office/drawing/2014/main" id="{B48AA64E-99AA-DF46-B888-462A818E57F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1168" y="2483478"/>
            <a:ext cx="3087983" cy="8572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Intertitre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0B99EDE-95ED-DC6B-D707-358960600BA5}"/>
              </a:ext>
            </a:extLst>
          </p:cNvPr>
          <p:cNvSpPr txBox="1">
            <a:spLocks/>
          </p:cNvSpPr>
          <p:nvPr userDrawn="1"/>
        </p:nvSpPr>
        <p:spPr>
          <a:xfrm>
            <a:off x="9152785" y="637095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400" rtl="0" eaLnBrk="1" latinLnBrk="0" hangingPunct="1">
              <a:defRPr sz="1400" b="0" i="0" kern="1200">
                <a:solidFill>
                  <a:schemeClr val="tx1"/>
                </a:solidFill>
                <a:latin typeface="Info Text Offc" panose="020B0504030101020102" pitchFamily="34" charset="77"/>
                <a:ea typeface="+mn-ea"/>
                <a:cs typeface="Info Text Offc" panose="020B0504030101020102" pitchFamily="34" charset="77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8789B51-7F2B-A248-A359-36E753366C35}" type="slidenum">
              <a:rPr lang="fr-FR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‹N°›</a:t>
            </a:fld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C950E70-DA0A-41FC-B5C5-5BEBC33447EE}"/>
              </a:ext>
            </a:extLst>
          </p:cNvPr>
          <p:cNvSpPr txBox="1"/>
          <p:nvPr userDrawn="1"/>
        </p:nvSpPr>
        <p:spPr>
          <a:xfrm>
            <a:off x="333900" y="5958909"/>
            <a:ext cx="5459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0" dirty="0">
                <a:latin typeface="Arial" panose="020B0604020202020204" pitchFamily="34" charset="0"/>
                <a:cs typeface="Arial" panose="020B0604020202020204" pitchFamily="34" charset="0"/>
              </a:rPr>
              <a:t>Expérimenter au service de la participation des personnes : Enjeux opérationnels, potentialités et perspectives </a:t>
            </a:r>
          </a:p>
        </p:txBody>
      </p:sp>
    </p:spTree>
    <p:extLst>
      <p:ext uri="{BB962C8B-B14F-4D97-AF65-F5344CB8AC3E}">
        <p14:creationId xmlns:p14="http://schemas.microsoft.com/office/powerpoint/2010/main" val="2710542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apositive de titre">
    <p:bg>
      <p:bgPr>
        <a:solidFill>
          <a:srgbClr val="82D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8231D5-68E7-D1BF-5252-7E9A5147BD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781411" y="1891707"/>
            <a:ext cx="6282956" cy="6332819"/>
          </a:xfrm>
          <a:prstGeom prst="rect">
            <a:avLst/>
          </a:prstGeom>
        </p:spPr>
      </p:pic>
      <p:sp>
        <p:nvSpPr>
          <p:cNvPr id="6" name="Espace réservé du texte 33">
            <a:extLst>
              <a:ext uri="{FF2B5EF4-FFF2-40B4-BE49-F238E27FC236}">
                <a16:creationId xmlns:a16="http://schemas.microsoft.com/office/drawing/2014/main" id="{B48AA64E-99AA-DF46-B888-462A818E57F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1168" y="2483478"/>
            <a:ext cx="3075791" cy="8572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Intertitre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1A98412-20F8-6164-9CA2-087B8978411A}"/>
              </a:ext>
            </a:extLst>
          </p:cNvPr>
          <p:cNvSpPr txBox="1">
            <a:spLocks/>
          </p:cNvSpPr>
          <p:nvPr userDrawn="1"/>
        </p:nvSpPr>
        <p:spPr>
          <a:xfrm>
            <a:off x="9152785" y="637095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400" rtl="0" eaLnBrk="1" latinLnBrk="0" hangingPunct="1">
              <a:defRPr sz="1400" b="0" i="0" kern="1200">
                <a:solidFill>
                  <a:schemeClr val="tx1"/>
                </a:solidFill>
                <a:latin typeface="Info Text Offc" panose="020B0504030101020102" pitchFamily="34" charset="77"/>
                <a:ea typeface="+mn-ea"/>
                <a:cs typeface="Info Text Offc" panose="020B0504030101020102" pitchFamily="34" charset="77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8789B51-7F2B-A248-A359-36E753366C35}" type="slidenum">
              <a:rPr lang="fr-FR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‹N°›</a:t>
            </a:fld>
            <a:endParaRPr lang="fr-F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934255A-3A7F-46B8-9FC7-42BD12969395}"/>
              </a:ext>
            </a:extLst>
          </p:cNvPr>
          <p:cNvSpPr txBox="1"/>
          <p:nvPr userDrawn="1"/>
        </p:nvSpPr>
        <p:spPr>
          <a:xfrm>
            <a:off x="333900" y="5958909"/>
            <a:ext cx="5459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Expérimenter au service de la participation des personnes : Enjeux opérationnels, potentialités et perspectives </a:t>
            </a:r>
          </a:p>
        </p:txBody>
      </p:sp>
    </p:spTree>
    <p:extLst>
      <p:ext uri="{BB962C8B-B14F-4D97-AF65-F5344CB8AC3E}">
        <p14:creationId xmlns:p14="http://schemas.microsoft.com/office/powerpoint/2010/main" val="885480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33">
            <a:extLst>
              <a:ext uri="{FF2B5EF4-FFF2-40B4-BE49-F238E27FC236}">
                <a16:creationId xmlns:a16="http://schemas.microsoft.com/office/drawing/2014/main" id="{B48AA64E-99AA-DF46-B888-462A818E57F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1168" y="2483478"/>
            <a:ext cx="3740157" cy="8572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Intertitre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4007C0F-BB0E-7824-287F-4225405A9B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23267" y="3254460"/>
            <a:ext cx="1527595" cy="1542143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6156EFC-5924-7484-9F8B-848E3BC216C9}"/>
              </a:ext>
            </a:extLst>
          </p:cNvPr>
          <p:cNvSpPr txBox="1">
            <a:spLocks/>
          </p:cNvSpPr>
          <p:nvPr userDrawn="1"/>
        </p:nvSpPr>
        <p:spPr>
          <a:xfrm>
            <a:off x="9152785" y="637095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400" rtl="0" eaLnBrk="1" latinLnBrk="0" hangingPunct="1">
              <a:defRPr sz="1400" b="0" i="0" kern="1200">
                <a:solidFill>
                  <a:schemeClr val="tx1"/>
                </a:solidFill>
                <a:latin typeface="Info Text Offc" panose="020B0504030101020102" pitchFamily="34" charset="77"/>
                <a:ea typeface="+mn-ea"/>
                <a:cs typeface="Info Text Offc" panose="020B0504030101020102" pitchFamily="34" charset="77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8789B51-7F2B-A248-A359-36E753366C35}" type="slidenum">
              <a:rPr lang="fr-FR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‹N°›</a:t>
            </a:fld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92BF56C-DB0D-4BF2-971D-C67984A72253}"/>
              </a:ext>
            </a:extLst>
          </p:cNvPr>
          <p:cNvSpPr txBox="1"/>
          <p:nvPr userDrawn="1"/>
        </p:nvSpPr>
        <p:spPr>
          <a:xfrm>
            <a:off x="333900" y="5958909"/>
            <a:ext cx="5459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0" dirty="0">
                <a:latin typeface="Arial" panose="020B0604020202020204" pitchFamily="34" charset="0"/>
                <a:cs typeface="Arial" panose="020B0604020202020204" pitchFamily="34" charset="0"/>
              </a:rPr>
              <a:t>Expérimenter au service de la participation des personnes : Enjeux opérationnels, potentialités et perspectives </a:t>
            </a:r>
          </a:p>
        </p:txBody>
      </p:sp>
    </p:spTree>
    <p:extLst>
      <p:ext uri="{BB962C8B-B14F-4D97-AF65-F5344CB8AC3E}">
        <p14:creationId xmlns:p14="http://schemas.microsoft.com/office/powerpoint/2010/main" val="3602380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7AB979E8-C49E-5049-AF0D-15FC08BDB8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367" y="331432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Titre </a:t>
            </a:r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F2826D8D-E2F8-4048-AEA1-6D7F80C8FA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8150" y="1754188"/>
            <a:ext cx="10515600" cy="434498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7B394DD-B12A-6FB0-F407-B89DFFACCC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" y="48768"/>
            <a:ext cx="670560" cy="670560"/>
          </a:xfrm>
          <a:prstGeom prst="rect">
            <a:avLst/>
          </a:prstGeom>
        </p:spPr>
      </p:pic>
      <p:sp>
        <p:nvSpPr>
          <p:cNvPr id="6" name="Espace réservé de la date 3">
            <a:extLst>
              <a:ext uri="{FF2B5EF4-FFF2-40B4-BE49-F238E27FC236}">
                <a16:creationId xmlns:a16="http://schemas.microsoft.com/office/drawing/2014/main" id="{4C11D7C3-18A0-90E0-9344-681524125AE7}"/>
              </a:ext>
            </a:extLst>
          </p:cNvPr>
          <p:cNvSpPr txBox="1">
            <a:spLocks/>
          </p:cNvSpPr>
          <p:nvPr userDrawn="1"/>
        </p:nvSpPr>
        <p:spPr>
          <a:xfrm>
            <a:off x="9152785" y="637095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400" rtl="0" eaLnBrk="1" latinLnBrk="0" hangingPunct="1">
              <a:defRPr sz="1400" b="0" i="0" kern="1200">
                <a:solidFill>
                  <a:schemeClr val="tx1"/>
                </a:solidFill>
                <a:latin typeface="Info Text Offc" panose="020B0504030101020102" pitchFamily="34" charset="77"/>
                <a:ea typeface="+mn-ea"/>
                <a:cs typeface="Info Text Offc" panose="020B0504030101020102" pitchFamily="34" charset="77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8789B51-7F2B-A248-A359-36E753366C35}" type="slidenum">
              <a:rPr lang="fr-FR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‹N°›</a:t>
            </a:fld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BA6A73D-39A6-4D25-9A6B-64249EF4D08A}"/>
              </a:ext>
            </a:extLst>
          </p:cNvPr>
          <p:cNvSpPr txBox="1"/>
          <p:nvPr userDrawn="1"/>
        </p:nvSpPr>
        <p:spPr>
          <a:xfrm>
            <a:off x="333900" y="5958909"/>
            <a:ext cx="5459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0" dirty="0">
                <a:latin typeface="Arial" panose="020B0604020202020204" pitchFamily="34" charset="0"/>
                <a:cs typeface="Arial" panose="020B0604020202020204" pitchFamily="34" charset="0"/>
              </a:rPr>
              <a:t>Expérimenter au service de la participation des personnes : Enjeux opérationnels, potentialités et perspectives </a:t>
            </a:r>
          </a:p>
        </p:txBody>
      </p:sp>
    </p:spTree>
    <p:extLst>
      <p:ext uri="{BB962C8B-B14F-4D97-AF65-F5344CB8AC3E}">
        <p14:creationId xmlns:p14="http://schemas.microsoft.com/office/powerpoint/2010/main" val="32523174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F2ED355-C1ED-8542-A082-43A9BC8B6C6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8150" y="1754188"/>
            <a:ext cx="10515600" cy="434498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AFD651D-86E7-0184-D4BD-A043CD3051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" y="48768"/>
            <a:ext cx="670560" cy="67056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BE0E170-18C6-FD47-A7D6-862B227585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367" y="331432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Titre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C535B56-F690-731C-6F9F-7DD1DABA64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47858">
            <a:off x="10929661" y="4491166"/>
            <a:ext cx="3004931" cy="303354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F4B20FF-B2DD-F8C9-A3A8-F5F27138FD7B}"/>
              </a:ext>
            </a:extLst>
          </p:cNvPr>
          <p:cNvSpPr txBox="1">
            <a:spLocks/>
          </p:cNvSpPr>
          <p:nvPr userDrawn="1"/>
        </p:nvSpPr>
        <p:spPr>
          <a:xfrm>
            <a:off x="9152785" y="637095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400" rtl="0" eaLnBrk="1" latinLnBrk="0" hangingPunct="1">
              <a:defRPr sz="1400" b="0" i="0" kern="1200">
                <a:solidFill>
                  <a:schemeClr val="tx1"/>
                </a:solidFill>
                <a:latin typeface="Info Text Offc" panose="020B0504030101020102" pitchFamily="34" charset="77"/>
                <a:ea typeface="+mn-ea"/>
                <a:cs typeface="Info Text Offc" panose="020B0504030101020102" pitchFamily="34" charset="77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8789B51-7F2B-A248-A359-36E753366C35}" type="slidenum">
              <a:rPr lang="fr-FR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‹N°›</a:t>
            </a:fld>
            <a:endParaRPr lang="fr-F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27DF396-DB15-4210-9F2A-43A764184538}"/>
              </a:ext>
            </a:extLst>
          </p:cNvPr>
          <p:cNvSpPr txBox="1"/>
          <p:nvPr userDrawn="1"/>
        </p:nvSpPr>
        <p:spPr>
          <a:xfrm>
            <a:off x="333900" y="5958909"/>
            <a:ext cx="5459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0" dirty="0">
                <a:latin typeface="Arial" panose="020B0604020202020204" pitchFamily="34" charset="0"/>
                <a:cs typeface="Arial" panose="020B0604020202020204" pitchFamily="34" charset="0"/>
              </a:rPr>
              <a:t>Expérimenter au service de la participation des personnes : Enjeux opérationnels, potentialités et perspectives </a:t>
            </a:r>
          </a:p>
        </p:txBody>
      </p:sp>
    </p:spTree>
    <p:extLst>
      <p:ext uri="{BB962C8B-B14F-4D97-AF65-F5344CB8AC3E}">
        <p14:creationId xmlns:p14="http://schemas.microsoft.com/office/powerpoint/2010/main" val="26585207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7490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83" r:id="rId3"/>
    <p:sldLayoutId id="2147483676" r:id="rId4"/>
    <p:sldLayoutId id="2147483687" r:id="rId5"/>
    <p:sldLayoutId id="2147483688" r:id="rId6"/>
    <p:sldLayoutId id="2147483680" r:id="rId7"/>
    <p:sldLayoutId id="2147483650" r:id="rId8"/>
    <p:sldLayoutId id="2147483663" r:id="rId9"/>
    <p:sldLayoutId id="2147483670" r:id="rId10"/>
    <p:sldLayoutId id="2147483662" r:id="rId11"/>
    <p:sldLayoutId id="2147483652" r:id="rId12"/>
    <p:sldLayoutId id="2147483690" r:id="rId13"/>
    <p:sldLayoutId id="2147483691" r:id="rId14"/>
    <p:sldLayoutId id="2147483689" r:id="rId15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nsa.fr/samconcerne-pouvoir-dagir-pouvoir-choisir-une-boite-outils-au-service-de-lautodetermination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9">
            <a:extLst>
              <a:ext uri="{FF2B5EF4-FFF2-40B4-BE49-F238E27FC236}">
                <a16:creationId xmlns:a16="http://schemas.microsoft.com/office/drawing/2014/main" id="{A46692C2-6BB5-4836-9981-F1BC3E8751A7}"/>
              </a:ext>
            </a:extLst>
          </p:cNvPr>
          <p:cNvSpPr/>
          <p:nvPr/>
        </p:nvSpPr>
        <p:spPr>
          <a:xfrm>
            <a:off x="1078301" y="226424"/>
            <a:ext cx="10248181" cy="3459901"/>
          </a:xfrm>
          <a:custGeom>
            <a:avLst/>
            <a:gdLst/>
            <a:ahLst/>
            <a:cxnLst/>
            <a:rect l="l" t="t" r="r" b="b"/>
            <a:pathLst>
              <a:path w="12564110" h="5141595">
                <a:moveTo>
                  <a:pt x="10354305" y="0"/>
                </a:moveTo>
                <a:lnTo>
                  <a:pt x="3025525" y="0"/>
                </a:lnTo>
                <a:lnTo>
                  <a:pt x="3430347" y="1494002"/>
                </a:lnTo>
                <a:lnTo>
                  <a:pt x="0" y="2537400"/>
                </a:lnTo>
                <a:lnTo>
                  <a:pt x="0" y="5141502"/>
                </a:lnTo>
                <a:lnTo>
                  <a:pt x="11512818" y="3654005"/>
                </a:lnTo>
                <a:lnTo>
                  <a:pt x="12563997" y="1575003"/>
                </a:lnTo>
                <a:lnTo>
                  <a:pt x="10354305" y="0"/>
                </a:lnTo>
                <a:close/>
              </a:path>
            </a:pathLst>
          </a:custGeom>
          <a:solidFill>
            <a:srgbClr val="F8A724"/>
          </a:solidFill>
        </p:spPr>
        <p:txBody>
          <a:bodyPr wrap="square" lIns="0" tIns="0" rIns="0" bIns="0" rtlCol="0"/>
          <a:lstStyle/>
          <a:p>
            <a:endParaRPr sz="1154" dirty="0"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538AEAF9-ABE3-4633-8485-6C47BEF858EB}"/>
              </a:ext>
            </a:extLst>
          </p:cNvPr>
          <p:cNvSpPr/>
          <p:nvPr/>
        </p:nvSpPr>
        <p:spPr>
          <a:xfrm>
            <a:off x="8699863" y="226424"/>
            <a:ext cx="2958279" cy="4957270"/>
          </a:xfrm>
          <a:custGeom>
            <a:avLst/>
            <a:gdLst/>
            <a:ahLst/>
            <a:cxnLst/>
            <a:rect l="l" t="t" r="r" b="b"/>
            <a:pathLst>
              <a:path w="8287384" h="10692130">
                <a:moveTo>
                  <a:pt x="8286944" y="0"/>
                </a:moveTo>
                <a:lnTo>
                  <a:pt x="0" y="0"/>
                </a:lnTo>
                <a:lnTo>
                  <a:pt x="3858963" y="4363088"/>
                </a:lnTo>
                <a:lnTo>
                  <a:pt x="1590959" y="9099007"/>
                </a:lnTo>
                <a:lnTo>
                  <a:pt x="4115142" y="10692003"/>
                </a:lnTo>
                <a:lnTo>
                  <a:pt x="8286944" y="10692003"/>
                </a:lnTo>
                <a:lnTo>
                  <a:pt x="8286944" y="0"/>
                </a:lnTo>
                <a:close/>
              </a:path>
            </a:pathLst>
          </a:custGeom>
          <a:solidFill>
            <a:srgbClr val="285D76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3CED02FF-DB96-4D4F-B228-61B94110D630}"/>
              </a:ext>
            </a:extLst>
          </p:cNvPr>
          <p:cNvSpPr txBox="1">
            <a:spLocks/>
          </p:cNvSpPr>
          <p:nvPr/>
        </p:nvSpPr>
        <p:spPr>
          <a:xfrm>
            <a:off x="4621498" y="610681"/>
            <a:ext cx="4931541" cy="817549"/>
          </a:xfrm>
          <a:prstGeom prst="rect">
            <a:avLst/>
          </a:prstGeom>
        </p:spPr>
        <p:txBody>
          <a:bodyPr vert="horz" wrap="square" lIns="0" tIns="814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145">
              <a:lnSpc>
                <a:spcPct val="100000"/>
              </a:lnSpc>
              <a:spcBef>
                <a:spcPts val="64"/>
              </a:spcBef>
            </a:pPr>
            <a:r>
              <a:rPr lang="fr-FR" sz="5259" b="1" spc="-3" dirty="0" err="1">
                <a:solidFill>
                  <a:srgbClr val="FFFFFF"/>
                </a:solidFill>
              </a:rPr>
              <a:t>SAM’Concerne</a:t>
            </a:r>
            <a:endParaRPr lang="fr-FR" sz="5259" b="1" dirty="0"/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C689394F-29F3-419D-9D45-BFD673CA8816}"/>
              </a:ext>
            </a:extLst>
          </p:cNvPr>
          <p:cNvSpPr txBox="1"/>
          <p:nvPr/>
        </p:nvSpPr>
        <p:spPr>
          <a:xfrm rot="21268792">
            <a:off x="1696348" y="1890060"/>
            <a:ext cx="7556649" cy="1024528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 algn="ctr">
              <a:lnSpc>
                <a:spcPts val="4233"/>
              </a:lnSpc>
              <a:spcBef>
                <a:spcPts val="64"/>
              </a:spcBef>
            </a:pPr>
            <a:r>
              <a:rPr lang="fr-FR" sz="2400" b="1" spc="-22" dirty="0">
                <a:solidFill>
                  <a:srgbClr val="255C75"/>
                </a:solidFill>
                <a:latin typeface="Tahoma"/>
                <a:cs typeface="Tahoma"/>
              </a:rPr>
              <a:t>Pouvoir D’AGIR, pouvoir CHOISIR : une boîte à outils au service de l’autodétermination</a:t>
            </a:r>
            <a:endParaRPr lang="fr-FR" sz="2400" dirty="0">
              <a:solidFill>
                <a:srgbClr val="255C75"/>
              </a:solidFill>
              <a:latin typeface="Tahoma"/>
              <a:cs typeface="Tahoma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FEEA3E5-8F7C-478F-99D0-7D1E5CCE3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302" y="3686325"/>
            <a:ext cx="2280051" cy="228005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1929431-25D9-44E8-BB4D-52FB7A5D3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8715" y="3429000"/>
            <a:ext cx="1084760" cy="130386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FD88B69-0AE2-4724-862F-207EA68B3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5870" y="3724624"/>
            <a:ext cx="1828804" cy="147218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11D20866-A454-481C-B32E-950FB8F9AC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7516" y="3234278"/>
            <a:ext cx="1635253" cy="122644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32E877F-3196-42BF-BAE8-0711AA079E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25512" y="954223"/>
            <a:ext cx="1300970" cy="81754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4E987C9-BDD1-4201-A1D2-5F8575E91EDF}"/>
              </a:ext>
            </a:extLst>
          </p:cNvPr>
          <p:cNvSpPr txBox="1"/>
          <p:nvPr/>
        </p:nvSpPr>
        <p:spPr>
          <a:xfrm>
            <a:off x="9772454" y="2831835"/>
            <a:ext cx="180708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Stéphane PONTIER</a:t>
            </a:r>
          </a:p>
          <a:p>
            <a:pPr algn="ctr"/>
            <a:r>
              <a:rPr lang="fr-FR" sz="1200" b="1" dirty="0">
                <a:solidFill>
                  <a:schemeClr val="bg1"/>
                </a:solidFill>
              </a:rPr>
              <a:t>Personne accompagnée membre du COPIL</a:t>
            </a:r>
          </a:p>
          <a:p>
            <a:pPr algn="ctr"/>
            <a:endParaRPr lang="fr-FR" b="1" dirty="0">
              <a:solidFill>
                <a:schemeClr val="bg1"/>
              </a:solidFill>
            </a:endParaRPr>
          </a:p>
          <a:p>
            <a:pPr algn="ctr"/>
            <a:r>
              <a:rPr lang="fr-FR" b="1" dirty="0">
                <a:solidFill>
                  <a:schemeClr val="bg1"/>
                </a:solidFill>
              </a:rPr>
              <a:t>François PARMENTIER</a:t>
            </a:r>
          </a:p>
          <a:p>
            <a:pPr algn="ctr"/>
            <a:r>
              <a:rPr lang="fr-FR" sz="1200" b="1" dirty="0">
                <a:solidFill>
                  <a:schemeClr val="bg1"/>
                </a:solidFill>
              </a:rPr>
              <a:t>Directeur</a:t>
            </a:r>
          </a:p>
        </p:txBody>
      </p:sp>
    </p:spTree>
    <p:extLst>
      <p:ext uri="{BB962C8B-B14F-4D97-AF65-F5344CB8AC3E}">
        <p14:creationId xmlns:p14="http://schemas.microsoft.com/office/powerpoint/2010/main" val="4088597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9">
            <a:extLst>
              <a:ext uri="{FF2B5EF4-FFF2-40B4-BE49-F238E27FC236}">
                <a16:creationId xmlns:a16="http://schemas.microsoft.com/office/drawing/2014/main" id="{2D95A18A-D981-4587-BBF3-C6233E4F4987}"/>
              </a:ext>
            </a:extLst>
          </p:cNvPr>
          <p:cNvSpPr/>
          <p:nvPr/>
        </p:nvSpPr>
        <p:spPr>
          <a:xfrm>
            <a:off x="923027" y="380198"/>
            <a:ext cx="9771134" cy="1276797"/>
          </a:xfrm>
          <a:custGeom>
            <a:avLst/>
            <a:gdLst/>
            <a:ahLst/>
            <a:cxnLst/>
            <a:rect l="l" t="t" r="r" b="b"/>
            <a:pathLst>
              <a:path w="12564110" h="5141595">
                <a:moveTo>
                  <a:pt x="10354305" y="0"/>
                </a:moveTo>
                <a:lnTo>
                  <a:pt x="3025525" y="0"/>
                </a:lnTo>
                <a:lnTo>
                  <a:pt x="3430347" y="1494002"/>
                </a:lnTo>
                <a:lnTo>
                  <a:pt x="0" y="2537400"/>
                </a:lnTo>
                <a:lnTo>
                  <a:pt x="0" y="5141502"/>
                </a:lnTo>
                <a:lnTo>
                  <a:pt x="11512818" y="3654005"/>
                </a:lnTo>
                <a:lnTo>
                  <a:pt x="12563997" y="1575003"/>
                </a:lnTo>
                <a:lnTo>
                  <a:pt x="10354305" y="0"/>
                </a:lnTo>
                <a:close/>
              </a:path>
            </a:pathLst>
          </a:custGeom>
          <a:solidFill>
            <a:srgbClr val="F8A724"/>
          </a:solidFill>
        </p:spPr>
        <p:txBody>
          <a:bodyPr wrap="square" lIns="0" tIns="0" rIns="0" bIns="0" rtlCol="0"/>
          <a:lstStyle/>
          <a:p>
            <a:endParaRPr sz="1154" dirty="0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43C6E3EE-1B14-4AC4-8B50-B5E03EED9262}"/>
              </a:ext>
            </a:extLst>
          </p:cNvPr>
          <p:cNvSpPr/>
          <p:nvPr/>
        </p:nvSpPr>
        <p:spPr>
          <a:xfrm>
            <a:off x="8798944" y="0"/>
            <a:ext cx="3393056" cy="1933506"/>
          </a:xfrm>
          <a:custGeom>
            <a:avLst/>
            <a:gdLst/>
            <a:ahLst/>
            <a:cxnLst/>
            <a:rect l="l" t="t" r="r" b="b"/>
            <a:pathLst>
              <a:path w="8287384" h="10692130">
                <a:moveTo>
                  <a:pt x="8286944" y="0"/>
                </a:moveTo>
                <a:lnTo>
                  <a:pt x="0" y="0"/>
                </a:lnTo>
                <a:lnTo>
                  <a:pt x="3858963" y="4363088"/>
                </a:lnTo>
                <a:lnTo>
                  <a:pt x="1590959" y="9099007"/>
                </a:lnTo>
                <a:lnTo>
                  <a:pt x="4115142" y="10692003"/>
                </a:lnTo>
                <a:lnTo>
                  <a:pt x="8286944" y="10692003"/>
                </a:lnTo>
                <a:lnTo>
                  <a:pt x="8286944" y="0"/>
                </a:lnTo>
                <a:close/>
              </a:path>
            </a:pathLst>
          </a:custGeom>
          <a:solidFill>
            <a:srgbClr val="285D76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CB95F9D1-5E0D-49E5-BD25-E812055946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26360" y="2656255"/>
            <a:ext cx="6368092" cy="488679"/>
          </a:xfrm>
        </p:spPr>
        <p:txBody>
          <a:bodyPr/>
          <a:lstStyle/>
          <a:p>
            <a:r>
              <a:rPr lang="fr-FR" sz="2400" dirty="0"/>
              <a:t>Un comité de pilotage paritaire et souverain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B71542AC-75BF-4957-927A-90750E8E6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441358">
            <a:off x="597342" y="956194"/>
            <a:ext cx="5712484" cy="569344"/>
          </a:xfrm>
        </p:spPr>
        <p:txBody>
          <a:bodyPr/>
          <a:lstStyle/>
          <a:p>
            <a:pPr algn="ctr"/>
            <a:r>
              <a:rPr lang="fr-FR" sz="2800" dirty="0"/>
              <a:t>Les étapes du projet</a:t>
            </a:r>
          </a:p>
        </p:txBody>
      </p:sp>
      <p:sp>
        <p:nvSpPr>
          <p:cNvPr id="4" name="Espace réservé du texte 1">
            <a:extLst>
              <a:ext uri="{FF2B5EF4-FFF2-40B4-BE49-F238E27FC236}">
                <a16:creationId xmlns:a16="http://schemas.microsoft.com/office/drawing/2014/main" id="{9535C6D4-44E4-45BB-8C80-7B9A26AAEB4B}"/>
              </a:ext>
            </a:extLst>
          </p:cNvPr>
          <p:cNvSpPr txBox="1">
            <a:spLocks/>
          </p:cNvSpPr>
          <p:nvPr/>
        </p:nvSpPr>
        <p:spPr>
          <a:xfrm>
            <a:off x="967997" y="4144196"/>
            <a:ext cx="5265983" cy="85491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/>
              <a:t>Comprendre son environnement pour pouvoir agir dessus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94C80AAC-8C9C-40EA-B95B-35D2BF4C2AC4}"/>
              </a:ext>
            </a:extLst>
          </p:cNvPr>
          <p:cNvGrpSpPr/>
          <p:nvPr/>
        </p:nvGrpSpPr>
        <p:grpSpPr>
          <a:xfrm>
            <a:off x="1682151" y="2103811"/>
            <a:ext cx="1918838" cy="1712909"/>
            <a:chOff x="1729871" y="1892469"/>
            <a:chExt cx="1548165" cy="1450114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48B0E469-9631-4437-9291-B1C30938F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29871" y="1892469"/>
              <a:ext cx="1548165" cy="145011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A601E36-EAAD-4BCE-AD0B-9C8F08B42F87}"/>
                </a:ext>
              </a:extLst>
            </p:cNvPr>
            <p:cNvSpPr/>
            <p:nvPr/>
          </p:nvSpPr>
          <p:spPr>
            <a:xfrm>
              <a:off x="1729871" y="3105509"/>
              <a:ext cx="1548165" cy="2370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object 14">
            <a:extLst>
              <a:ext uri="{FF2B5EF4-FFF2-40B4-BE49-F238E27FC236}">
                <a16:creationId xmlns:a16="http://schemas.microsoft.com/office/drawing/2014/main" id="{C64A1E3C-BE59-4347-91E7-898999995CED}"/>
              </a:ext>
            </a:extLst>
          </p:cNvPr>
          <p:cNvSpPr txBox="1">
            <a:spLocks/>
          </p:cNvSpPr>
          <p:nvPr/>
        </p:nvSpPr>
        <p:spPr>
          <a:xfrm>
            <a:off x="6768410" y="512847"/>
            <a:ext cx="3177848" cy="623778"/>
          </a:xfrm>
          <a:prstGeom prst="rect">
            <a:avLst/>
          </a:prstGeom>
        </p:spPr>
        <p:txBody>
          <a:bodyPr vert="horz" wrap="square" lIns="0" tIns="814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145">
              <a:lnSpc>
                <a:spcPct val="100000"/>
              </a:lnSpc>
              <a:spcBef>
                <a:spcPts val="64"/>
              </a:spcBef>
            </a:pPr>
            <a:r>
              <a:rPr lang="fr-FR" sz="4000" b="1" spc="-3" dirty="0" err="1">
                <a:solidFill>
                  <a:srgbClr val="FFFFFF"/>
                </a:solidFill>
              </a:rPr>
              <a:t>SAM’Concerne</a:t>
            </a:r>
            <a:endParaRPr lang="fr-FR" sz="4000" b="1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1784D792-A89A-45A1-9FF7-2867E5670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8433" y="591120"/>
            <a:ext cx="1001079" cy="629093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CDA36CC5-FCB9-4DC4-BD11-D38AC10D27F6}"/>
              </a:ext>
            </a:extLst>
          </p:cNvPr>
          <p:cNvGrpSpPr/>
          <p:nvPr/>
        </p:nvGrpSpPr>
        <p:grpSpPr>
          <a:xfrm>
            <a:off x="6633714" y="3867683"/>
            <a:ext cx="2269194" cy="1748113"/>
            <a:chOff x="6768410" y="3867683"/>
            <a:chExt cx="1918837" cy="1541465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4EDD578E-ABEE-45EF-BC70-CEDA25D53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68410" y="3867683"/>
              <a:ext cx="1918837" cy="1541465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7862DAC-4E15-4C8A-BBC4-0E6E42FD0487}"/>
                </a:ext>
              </a:extLst>
            </p:cNvPr>
            <p:cNvSpPr/>
            <p:nvPr/>
          </p:nvSpPr>
          <p:spPr>
            <a:xfrm>
              <a:off x="6768410" y="5149970"/>
              <a:ext cx="1918837" cy="2591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51903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9">
            <a:extLst>
              <a:ext uri="{FF2B5EF4-FFF2-40B4-BE49-F238E27FC236}">
                <a16:creationId xmlns:a16="http://schemas.microsoft.com/office/drawing/2014/main" id="{2D95A18A-D981-4587-BBF3-C6233E4F4987}"/>
              </a:ext>
            </a:extLst>
          </p:cNvPr>
          <p:cNvSpPr/>
          <p:nvPr/>
        </p:nvSpPr>
        <p:spPr>
          <a:xfrm>
            <a:off x="923027" y="380198"/>
            <a:ext cx="9771134" cy="1276797"/>
          </a:xfrm>
          <a:custGeom>
            <a:avLst/>
            <a:gdLst/>
            <a:ahLst/>
            <a:cxnLst/>
            <a:rect l="l" t="t" r="r" b="b"/>
            <a:pathLst>
              <a:path w="12564110" h="5141595">
                <a:moveTo>
                  <a:pt x="10354305" y="0"/>
                </a:moveTo>
                <a:lnTo>
                  <a:pt x="3025525" y="0"/>
                </a:lnTo>
                <a:lnTo>
                  <a:pt x="3430347" y="1494002"/>
                </a:lnTo>
                <a:lnTo>
                  <a:pt x="0" y="2537400"/>
                </a:lnTo>
                <a:lnTo>
                  <a:pt x="0" y="5141502"/>
                </a:lnTo>
                <a:lnTo>
                  <a:pt x="11512818" y="3654005"/>
                </a:lnTo>
                <a:lnTo>
                  <a:pt x="12563997" y="1575003"/>
                </a:lnTo>
                <a:lnTo>
                  <a:pt x="10354305" y="0"/>
                </a:lnTo>
                <a:close/>
              </a:path>
            </a:pathLst>
          </a:custGeom>
          <a:solidFill>
            <a:srgbClr val="F8A724"/>
          </a:solidFill>
        </p:spPr>
        <p:txBody>
          <a:bodyPr wrap="square" lIns="0" tIns="0" rIns="0" bIns="0" rtlCol="0"/>
          <a:lstStyle/>
          <a:p>
            <a:endParaRPr sz="1154" dirty="0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43C6E3EE-1B14-4AC4-8B50-B5E03EED9262}"/>
              </a:ext>
            </a:extLst>
          </p:cNvPr>
          <p:cNvSpPr/>
          <p:nvPr/>
        </p:nvSpPr>
        <p:spPr>
          <a:xfrm>
            <a:off x="8798944" y="0"/>
            <a:ext cx="3393056" cy="1933506"/>
          </a:xfrm>
          <a:custGeom>
            <a:avLst/>
            <a:gdLst/>
            <a:ahLst/>
            <a:cxnLst/>
            <a:rect l="l" t="t" r="r" b="b"/>
            <a:pathLst>
              <a:path w="8287384" h="10692130">
                <a:moveTo>
                  <a:pt x="8286944" y="0"/>
                </a:moveTo>
                <a:lnTo>
                  <a:pt x="0" y="0"/>
                </a:lnTo>
                <a:lnTo>
                  <a:pt x="3858963" y="4363088"/>
                </a:lnTo>
                <a:lnTo>
                  <a:pt x="1590959" y="9099007"/>
                </a:lnTo>
                <a:lnTo>
                  <a:pt x="4115142" y="10692003"/>
                </a:lnTo>
                <a:lnTo>
                  <a:pt x="8286944" y="10692003"/>
                </a:lnTo>
                <a:lnTo>
                  <a:pt x="8286944" y="0"/>
                </a:lnTo>
                <a:close/>
              </a:path>
            </a:pathLst>
          </a:custGeom>
          <a:solidFill>
            <a:srgbClr val="285D76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B71542AC-75BF-4957-927A-90750E8E6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441358">
            <a:off x="597342" y="956194"/>
            <a:ext cx="5712484" cy="569344"/>
          </a:xfrm>
        </p:spPr>
        <p:txBody>
          <a:bodyPr/>
          <a:lstStyle/>
          <a:p>
            <a:pPr algn="ctr"/>
            <a:r>
              <a:rPr lang="fr-FR" sz="2800" dirty="0"/>
              <a:t>Les étapes du projet</a:t>
            </a:r>
          </a:p>
        </p:txBody>
      </p:sp>
      <p:sp>
        <p:nvSpPr>
          <p:cNvPr id="15" name="object 14">
            <a:extLst>
              <a:ext uri="{FF2B5EF4-FFF2-40B4-BE49-F238E27FC236}">
                <a16:creationId xmlns:a16="http://schemas.microsoft.com/office/drawing/2014/main" id="{C64A1E3C-BE59-4347-91E7-898999995CED}"/>
              </a:ext>
            </a:extLst>
          </p:cNvPr>
          <p:cNvSpPr txBox="1">
            <a:spLocks/>
          </p:cNvSpPr>
          <p:nvPr/>
        </p:nvSpPr>
        <p:spPr>
          <a:xfrm>
            <a:off x="6768410" y="512847"/>
            <a:ext cx="3177848" cy="623778"/>
          </a:xfrm>
          <a:prstGeom prst="rect">
            <a:avLst/>
          </a:prstGeom>
        </p:spPr>
        <p:txBody>
          <a:bodyPr vert="horz" wrap="square" lIns="0" tIns="814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145">
              <a:lnSpc>
                <a:spcPct val="100000"/>
              </a:lnSpc>
              <a:spcBef>
                <a:spcPts val="64"/>
              </a:spcBef>
            </a:pPr>
            <a:r>
              <a:rPr lang="fr-FR" sz="4000" b="1" spc="-3" dirty="0" err="1">
                <a:solidFill>
                  <a:srgbClr val="FFFFFF"/>
                </a:solidFill>
              </a:rPr>
              <a:t>SAM’Concerne</a:t>
            </a:r>
            <a:endParaRPr lang="fr-FR" sz="4000" b="1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1784D792-A89A-45A1-9FF7-2867E5670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8433" y="591120"/>
            <a:ext cx="1001079" cy="629093"/>
          </a:xfrm>
          <a:prstGeom prst="rect">
            <a:avLst/>
          </a:prstGeom>
        </p:spPr>
      </p:pic>
      <p:sp>
        <p:nvSpPr>
          <p:cNvPr id="21" name="Espace réservé du texte 1">
            <a:extLst>
              <a:ext uri="{FF2B5EF4-FFF2-40B4-BE49-F238E27FC236}">
                <a16:creationId xmlns:a16="http://schemas.microsoft.com/office/drawing/2014/main" id="{F8DEEECB-8876-4218-9946-1F581B9A6816}"/>
              </a:ext>
            </a:extLst>
          </p:cNvPr>
          <p:cNvSpPr txBox="1">
            <a:spLocks/>
          </p:cNvSpPr>
          <p:nvPr/>
        </p:nvSpPr>
        <p:spPr>
          <a:xfrm>
            <a:off x="587251" y="2399419"/>
            <a:ext cx="6003330" cy="85491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dirty="0"/>
              <a:t>Des ateliers participatifs pour </a:t>
            </a:r>
            <a:r>
              <a:rPr lang="fr-FR" sz="2400" dirty="0" err="1"/>
              <a:t>co-construire</a:t>
            </a:r>
            <a:r>
              <a:rPr lang="fr-FR" sz="2400" dirty="0"/>
              <a:t> de nouveaux outils d’accompagnement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1303C5B-D2EF-4ABD-B0C4-02731914E6B4}"/>
              </a:ext>
            </a:extLst>
          </p:cNvPr>
          <p:cNvGrpSpPr/>
          <p:nvPr/>
        </p:nvGrpSpPr>
        <p:grpSpPr>
          <a:xfrm>
            <a:off x="7211683" y="2188478"/>
            <a:ext cx="2383355" cy="1276797"/>
            <a:chOff x="7562903" y="2188480"/>
            <a:chExt cx="2383355" cy="1276797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20E10505-A450-49E6-AAA6-E509F0F03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62903" y="2188480"/>
              <a:ext cx="2383355" cy="127679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E56D424-A055-4BCF-902F-256BFA3F048A}"/>
                </a:ext>
              </a:extLst>
            </p:cNvPr>
            <p:cNvSpPr/>
            <p:nvPr/>
          </p:nvSpPr>
          <p:spPr>
            <a:xfrm>
              <a:off x="7893170" y="3254336"/>
              <a:ext cx="1647645" cy="2109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</p:grpSp>
      <p:pic>
        <p:nvPicPr>
          <p:cNvPr id="23" name="Image 22" descr="Une image contenant écriture manuscrite, livre, personne, texte&#10;&#10;Description générée automatiquement">
            <a:extLst>
              <a:ext uri="{FF2B5EF4-FFF2-40B4-BE49-F238E27FC236}">
                <a16:creationId xmlns:a16="http://schemas.microsoft.com/office/drawing/2014/main" id="{CDBFCC4E-7542-4410-A58B-1DD7B5535D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242" r="20920"/>
          <a:stretch/>
        </p:blipFill>
        <p:spPr>
          <a:xfrm rot="21297237">
            <a:off x="1357748" y="3603665"/>
            <a:ext cx="2383355" cy="1896168"/>
          </a:xfrm>
          <a:prstGeom prst="rect">
            <a:avLst/>
          </a:prstGeom>
        </p:spPr>
      </p:pic>
      <p:sp>
        <p:nvSpPr>
          <p:cNvPr id="24" name="Espace réservé du texte 1">
            <a:extLst>
              <a:ext uri="{FF2B5EF4-FFF2-40B4-BE49-F238E27FC236}">
                <a16:creationId xmlns:a16="http://schemas.microsoft.com/office/drawing/2014/main" id="{457B9D60-A952-4E42-B577-853F5FAC8E6E}"/>
              </a:ext>
            </a:extLst>
          </p:cNvPr>
          <p:cNvSpPr txBox="1">
            <a:spLocks/>
          </p:cNvSpPr>
          <p:nvPr/>
        </p:nvSpPr>
        <p:spPr>
          <a:xfrm>
            <a:off x="4335101" y="4207700"/>
            <a:ext cx="3049110" cy="85491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dirty="0"/>
              <a:t>L’exemple du Projet d’Accompagnement Personnalisé (PAP)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4B0A21A-7F7C-4F05-8F2C-5F5F4D4082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011" y="3876034"/>
            <a:ext cx="1291089" cy="183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691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9">
            <a:extLst>
              <a:ext uri="{FF2B5EF4-FFF2-40B4-BE49-F238E27FC236}">
                <a16:creationId xmlns:a16="http://schemas.microsoft.com/office/drawing/2014/main" id="{2D95A18A-D981-4587-BBF3-C6233E4F4987}"/>
              </a:ext>
            </a:extLst>
          </p:cNvPr>
          <p:cNvSpPr/>
          <p:nvPr/>
        </p:nvSpPr>
        <p:spPr>
          <a:xfrm>
            <a:off x="923027" y="380198"/>
            <a:ext cx="9771134" cy="1276797"/>
          </a:xfrm>
          <a:custGeom>
            <a:avLst/>
            <a:gdLst/>
            <a:ahLst/>
            <a:cxnLst/>
            <a:rect l="l" t="t" r="r" b="b"/>
            <a:pathLst>
              <a:path w="12564110" h="5141595">
                <a:moveTo>
                  <a:pt x="10354305" y="0"/>
                </a:moveTo>
                <a:lnTo>
                  <a:pt x="3025525" y="0"/>
                </a:lnTo>
                <a:lnTo>
                  <a:pt x="3430347" y="1494002"/>
                </a:lnTo>
                <a:lnTo>
                  <a:pt x="0" y="2537400"/>
                </a:lnTo>
                <a:lnTo>
                  <a:pt x="0" y="5141502"/>
                </a:lnTo>
                <a:lnTo>
                  <a:pt x="11512818" y="3654005"/>
                </a:lnTo>
                <a:lnTo>
                  <a:pt x="12563997" y="1575003"/>
                </a:lnTo>
                <a:lnTo>
                  <a:pt x="10354305" y="0"/>
                </a:lnTo>
                <a:close/>
              </a:path>
            </a:pathLst>
          </a:custGeom>
          <a:solidFill>
            <a:srgbClr val="F8A724"/>
          </a:solidFill>
        </p:spPr>
        <p:txBody>
          <a:bodyPr wrap="square" lIns="0" tIns="0" rIns="0" bIns="0" rtlCol="0"/>
          <a:lstStyle/>
          <a:p>
            <a:endParaRPr sz="1154" dirty="0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43C6E3EE-1B14-4AC4-8B50-B5E03EED9262}"/>
              </a:ext>
            </a:extLst>
          </p:cNvPr>
          <p:cNvSpPr/>
          <p:nvPr/>
        </p:nvSpPr>
        <p:spPr>
          <a:xfrm>
            <a:off x="8798944" y="0"/>
            <a:ext cx="3393056" cy="1933506"/>
          </a:xfrm>
          <a:custGeom>
            <a:avLst/>
            <a:gdLst/>
            <a:ahLst/>
            <a:cxnLst/>
            <a:rect l="l" t="t" r="r" b="b"/>
            <a:pathLst>
              <a:path w="8287384" h="10692130">
                <a:moveTo>
                  <a:pt x="8286944" y="0"/>
                </a:moveTo>
                <a:lnTo>
                  <a:pt x="0" y="0"/>
                </a:lnTo>
                <a:lnTo>
                  <a:pt x="3858963" y="4363088"/>
                </a:lnTo>
                <a:lnTo>
                  <a:pt x="1590959" y="9099007"/>
                </a:lnTo>
                <a:lnTo>
                  <a:pt x="4115142" y="10692003"/>
                </a:lnTo>
                <a:lnTo>
                  <a:pt x="8286944" y="10692003"/>
                </a:lnTo>
                <a:lnTo>
                  <a:pt x="8286944" y="0"/>
                </a:lnTo>
                <a:close/>
              </a:path>
            </a:pathLst>
          </a:custGeom>
          <a:solidFill>
            <a:srgbClr val="285D76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B71542AC-75BF-4957-927A-90750E8E6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441358">
            <a:off x="597342" y="956194"/>
            <a:ext cx="5712484" cy="569344"/>
          </a:xfrm>
        </p:spPr>
        <p:txBody>
          <a:bodyPr/>
          <a:lstStyle/>
          <a:p>
            <a:pPr algn="ctr"/>
            <a:r>
              <a:rPr lang="fr-FR" sz="2800" dirty="0"/>
              <a:t>Les étapes du projet</a:t>
            </a:r>
          </a:p>
        </p:txBody>
      </p:sp>
      <p:sp>
        <p:nvSpPr>
          <p:cNvPr id="15" name="object 14">
            <a:extLst>
              <a:ext uri="{FF2B5EF4-FFF2-40B4-BE49-F238E27FC236}">
                <a16:creationId xmlns:a16="http://schemas.microsoft.com/office/drawing/2014/main" id="{C64A1E3C-BE59-4347-91E7-898999995CED}"/>
              </a:ext>
            </a:extLst>
          </p:cNvPr>
          <p:cNvSpPr txBox="1">
            <a:spLocks/>
          </p:cNvSpPr>
          <p:nvPr/>
        </p:nvSpPr>
        <p:spPr>
          <a:xfrm>
            <a:off x="6768410" y="512847"/>
            <a:ext cx="3177848" cy="623778"/>
          </a:xfrm>
          <a:prstGeom prst="rect">
            <a:avLst/>
          </a:prstGeom>
        </p:spPr>
        <p:txBody>
          <a:bodyPr vert="horz" wrap="square" lIns="0" tIns="814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145">
              <a:lnSpc>
                <a:spcPct val="100000"/>
              </a:lnSpc>
              <a:spcBef>
                <a:spcPts val="64"/>
              </a:spcBef>
            </a:pPr>
            <a:r>
              <a:rPr lang="fr-FR" sz="4000" b="1" spc="-3" dirty="0" err="1">
                <a:solidFill>
                  <a:srgbClr val="FFFFFF"/>
                </a:solidFill>
              </a:rPr>
              <a:t>SAM’Concerne</a:t>
            </a:r>
            <a:endParaRPr lang="fr-FR" sz="4000" b="1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1784D792-A89A-45A1-9FF7-2867E5670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8433" y="591120"/>
            <a:ext cx="1001079" cy="629093"/>
          </a:xfrm>
          <a:prstGeom prst="rect">
            <a:avLst/>
          </a:prstGeom>
        </p:spPr>
      </p:pic>
      <p:sp>
        <p:nvSpPr>
          <p:cNvPr id="14" name="Espace réservé du texte 1">
            <a:extLst>
              <a:ext uri="{FF2B5EF4-FFF2-40B4-BE49-F238E27FC236}">
                <a16:creationId xmlns:a16="http://schemas.microsoft.com/office/drawing/2014/main" id="{A291F139-C061-443C-8885-EA915C187833}"/>
              </a:ext>
            </a:extLst>
          </p:cNvPr>
          <p:cNvSpPr txBox="1">
            <a:spLocks/>
          </p:cNvSpPr>
          <p:nvPr/>
        </p:nvSpPr>
        <p:spPr>
          <a:xfrm>
            <a:off x="2953252" y="4908372"/>
            <a:ext cx="3446106" cy="8523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/>
              <a:t>La révision de notre projet de service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6F90684-B6F2-47E2-8F35-42B93B6F0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95731">
            <a:off x="6277728" y="3960705"/>
            <a:ext cx="3178679" cy="2384011"/>
          </a:xfrm>
          <a:prstGeom prst="rect">
            <a:avLst/>
          </a:prstGeom>
        </p:spPr>
      </p:pic>
      <p:sp>
        <p:nvSpPr>
          <p:cNvPr id="19" name="Espace réservé du texte 1">
            <a:extLst>
              <a:ext uri="{FF2B5EF4-FFF2-40B4-BE49-F238E27FC236}">
                <a16:creationId xmlns:a16="http://schemas.microsoft.com/office/drawing/2014/main" id="{AA72A257-946C-4E51-AF37-7D9E04CEC218}"/>
              </a:ext>
            </a:extLst>
          </p:cNvPr>
          <p:cNvSpPr txBox="1">
            <a:spLocks/>
          </p:cNvSpPr>
          <p:nvPr/>
        </p:nvSpPr>
        <p:spPr>
          <a:xfrm>
            <a:off x="5362994" y="2224246"/>
            <a:ext cx="4913735" cy="4886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dirty="0"/>
              <a:t>L’exemple des rencontres du lundi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B121FA73-B324-417B-88A1-5F626F8D14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59"/>
          <a:stretch/>
        </p:blipFill>
        <p:spPr>
          <a:xfrm rot="21036038">
            <a:off x="658230" y="2058057"/>
            <a:ext cx="4559511" cy="215364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D62C5FA-5F41-4DFA-86B6-7CC4A43704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9766" y="2869588"/>
            <a:ext cx="1685296" cy="157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46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28B1989-DB59-A8EB-E2AB-2021C8537C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9547" y="2170749"/>
            <a:ext cx="10515600" cy="1095555"/>
          </a:xfrm>
        </p:spPr>
        <p:txBody>
          <a:bodyPr/>
          <a:lstStyle/>
          <a:p>
            <a:pPr marL="0" indent="0">
              <a:buNone/>
            </a:pPr>
            <a:r>
              <a:rPr lang="fr-FR" b="1" dirty="0">
                <a:latin typeface="MV Boli" panose="02000500030200090000" pitchFamily="2" charset="0"/>
                <a:cs typeface="MV Boli" panose="02000500030200090000" pitchFamily="2" charset="0"/>
              </a:rPr>
              <a:t>Difficulté</a:t>
            </a:r>
          </a:p>
          <a:p>
            <a:pPr marL="0" indent="0">
              <a:buNone/>
            </a:pPr>
            <a:endParaRPr lang="fr-FR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6" name="Organigramme : Connecteur 15">
            <a:extLst>
              <a:ext uri="{FF2B5EF4-FFF2-40B4-BE49-F238E27FC236}">
                <a16:creationId xmlns:a16="http://schemas.microsoft.com/office/drawing/2014/main" id="{FFD071FD-6F89-4033-9184-07C3187A62D4}"/>
              </a:ext>
            </a:extLst>
          </p:cNvPr>
          <p:cNvSpPr/>
          <p:nvPr/>
        </p:nvSpPr>
        <p:spPr>
          <a:xfrm>
            <a:off x="612747" y="2742593"/>
            <a:ext cx="284671" cy="276045"/>
          </a:xfrm>
          <a:prstGeom prst="flowChartConnector">
            <a:avLst/>
          </a:prstGeom>
          <a:solidFill>
            <a:srgbClr val="AC1160"/>
          </a:solidFill>
          <a:ln>
            <a:solidFill>
              <a:srgbClr val="AC1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Organigramme : Connecteur 16">
            <a:extLst>
              <a:ext uri="{FF2B5EF4-FFF2-40B4-BE49-F238E27FC236}">
                <a16:creationId xmlns:a16="http://schemas.microsoft.com/office/drawing/2014/main" id="{40EBA14B-F8FF-44AD-969A-306D11E09E8B}"/>
              </a:ext>
            </a:extLst>
          </p:cNvPr>
          <p:cNvSpPr/>
          <p:nvPr/>
        </p:nvSpPr>
        <p:spPr>
          <a:xfrm>
            <a:off x="1016031" y="2742593"/>
            <a:ext cx="284671" cy="276045"/>
          </a:xfrm>
          <a:prstGeom prst="flowChartConnector">
            <a:avLst/>
          </a:prstGeom>
          <a:solidFill>
            <a:srgbClr val="AC1160"/>
          </a:solidFill>
          <a:ln>
            <a:solidFill>
              <a:srgbClr val="AC1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Organigramme : Connecteur 17">
            <a:extLst>
              <a:ext uri="{FF2B5EF4-FFF2-40B4-BE49-F238E27FC236}">
                <a16:creationId xmlns:a16="http://schemas.microsoft.com/office/drawing/2014/main" id="{30C7B748-7504-4760-8654-981C725C768C}"/>
              </a:ext>
            </a:extLst>
          </p:cNvPr>
          <p:cNvSpPr/>
          <p:nvPr/>
        </p:nvSpPr>
        <p:spPr>
          <a:xfrm>
            <a:off x="1419315" y="2742593"/>
            <a:ext cx="284671" cy="276045"/>
          </a:xfrm>
          <a:prstGeom prst="flowChartConnector">
            <a:avLst/>
          </a:prstGeom>
          <a:solidFill>
            <a:srgbClr val="AC1160"/>
          </a:solidFill>
          <a:ln>
            <a:solidFill>
              <a:srgbClr val="AC1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Organigramme : Connecteur 18">
            <a:extLst>
              <a:ext uri="{FF2B5EF4-FFF2-40B4-BE49-F238E27FC236}">
                <a16:creationId xmlns:a16="http://schemas.microsoft.com/office/drawing/2014/main" id="{4269CB0C-8C6A-4B65-BE8B-D686EB7E5286}"/>
              </a:ext>
            </a:extLst>
          </p:cNvPr>
          <p:cNvSpPr/>
          <p:nvPr/>
        </p:nvSpPr>
        <p:spPr>
          <a:xfrm>
            <a:off x="1822599" y="2742593"/>
            <a:ext cx="284671" cy="276045"/>
          </a:xfrm>
          <a:prstGeom prst="flowChartConnector">
            <a:avLst/>
          </a:prstGeom>
          <a:solidFill>
            <a:srgbClr val="AC1160">
              <a:alpha val="25098"/>
            </a:srgbClr>
          </a:solidFill>
          <a:ln>
            <a:solidFill>
              <a:srgbClr val="AC1160">
                <a:alpha val="2509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Organigramme : Connecteur 19">
            <a:extLst>
              <a:ext uri="{FF2B5EF4-FFF2-40B4-BE49-F238E27FC236}">
                <a16:creationId xmlns:a16="http://schemas.microsoft.com/office/drawing/2014/main" id="{2B94A9F1-0343-414B-B4DB-1B9C99249AEC}"/>
              </a:ext>
            </a:extLst>
          </p:cNvPr>
          <p:cNvSpPr/>
          <p:nvPr/>
        </p:nvSpPr>
        <p:spPr>
          <a:xfrm>
            <a:off x="2225883" y="2742593"/>
            <a:ext cx="284671" cy="276045"/>
          </a:xfrm>
          <a:prstGeom prst="flowChartConnector">
            <a:avLst/>
          </a:prstGeom>
          <a:solidFill>
            <a:srgbClr val="AC1160">
              <a:alpha val="25098"/>
            </a:srgbClr>
          </a:solidFill>
          <a:ln>
            <a:solidFill>
              <a:srgbClr val="AC1160">
                <a:alpha val="2509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1A970BED-35B4-4D05-89DA-D00DB7B972A3}"/>
              </a:ext>
            </a:extLst>
          </p:cNvPr>
          <p:cNvSpPr txBox="1">
            <a:spLocks/>
          </p:cNvSpPr>
          <p:nvPr/>
        </p:nvSpPr>
        <p:spPr>
          <a:xfrm>
            <a:off x="2041225" y="3678959"/>
            <a:ext cx="9500917" cy="4873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400" dirty="0">
                <a:solidFill>
                  <a:srgbClr val="285D76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1 collectif : personnes accompagnées, aidants, professionnel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CADB2D7C-8F61-4F4D-9A2B-49DF97D8D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418" y="3514253"/>
            <a:ext cx="628738" cy="64779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FAFE68F-46E2-4B02-9B3C-6D4C8F145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076" y="4701396"/>
            <a:ext cx="695422" cy="733527"/>
          </a:xfrm>
          <a:prstGeom prst="rect">
            <a:avLst/>
          </a:prstGeom>
        </p:spPr>
      </p:pic>
      <p:sp>
        <p:nvSpPr>
          <p:cNvPr id="26" name="Espace réservé du texte 2">
            <a:extLst>
              <a:ext uri="{FF2B5EF4-FFF2-40B4-BE49-F238E27FC236}">
                <a16:creationId xmlns:a16="http://schemas.microsoft.com/office/drawing/2014/main" id="{8F3D8469-95CC-45C5-90D2-20CC4EC3584B}"/>
              </a:ext>
            </a:extLst>
          </p:cNvPr>
          <p:cNvSpPr txBox="1">
            <a:spLocks/>
          </p:cNvSpPr>
          <p:nvPr/>
        </p:nvSpPr>
        <p:spPr>
          <a:xfrm>
            <a:off x="1964934" y="4699378"/>
            <a:ext cx="9500917" cy="841079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>
                <a:solidFill>
                  <a:srgbClr val="285D76"/>
                </a:solidFill>
                <a:latin typeface="MV Boli" panose="02000500030200090000" pitchFamily="2" charset="0"/>
                <a:cs typeface="MV Boli" panose="02000500030200090000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dirty="0"/>
              <a:t>Ustensile indispensable : une équipe de direction engagée et porteuse du projet qui accompagne toutes les parties prenantes</a:t>
            </a:r>
          </a:p>
          <a:p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A0026838-77DA-4A25-9507-FD43895579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53151">
            <a:off x="6667663" y="283050"/>
            <a:ext cx="2880684" cy="1518300"/>
          </a:xfrm>
          <a:prstGeom prst="rect">
            <a:avLst/>
          </a:prstGeom>
        </p:spPr>
      </p:pic>
      <p:sp>
        <p:nvSpPr>
          <p:cNvPr id="22" name="Titre 1">
            <a:extLst>
              <a:ext uri="{FF2B5EF4-FFF2-40B4-BE49-F238E27FC236}">
                <a16:creationId xmlns:a16="http://schemas.microsoft.com/office/drawing/2014/main" id="{298AB53A-D96B-489F-9300-85DF5B2F3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932" y="357311"/>
            <a:ext cx="9891918" cy="162676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4800" dirty="0" err="1">
                <a:solidFill>
                  <a:srgbClr val="AC116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SAM’Concerne</a:t>
            </a:r>
            <a:br>
              <a:rPr lang="fr-FR" sz="5400" dirty="0">
                <a:solidFill>
                  <a:srgbClr val="AC1160"/>
                </a:solidFill>
                <a:latin typeface="Lucida Handwriting" panose="03010101010101010101" pitchFamily="66" charset="0"/>
              </a:rPr>
            </a:br>
            <a:r>
              <a:rPr lang="fr-FR" sz="2400" b="0" dirty="0">
                <a:solidFill>
                  <a:srgbClr val="285D76"/>
                </a:solidFill>
                <a:latin typeface="Palatino Linotype" panose="02040502050505030304" pitchFamily="18" charset="0"/>
              </a:rPr>
              <a:t>RECETTE D’UNE DEMARCHE</a:t>
            </a:r>
            <a:endParaRPr lang="fr-FR" sz="2400" b="0" dirty="0">
              <a:solidFill>
                <a:srgbClr val="285D76"/>
              </a:solidFill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23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B0D494-B10E-74E1-476E-AA81E02D2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932" y="357311"/>
            <a:ext cx="9891918" cy="162676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4800" dirty="0" err="1">
                <a:solidFill>
                  <a:srgbClr val="AC116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SAM’Concerne</a:t>
            </a:r>
            <a:br>
              <a:rPr lang="fr-FR" sz="5400" dirty="0">
                <a:solidFill>
                  <a:srgbClr val="AC1160"/>
                </a:solidFill>
                <a:latin typeface="Lucida Handwriting" panose="03010101010101010101" pitchFamily="66" charset="0"/>
              </a:rPr>
            </a:br>
            <a:r>
              <a:rPr lang="fr-FR" sz="2400" b="0" dirty="0">
                <a:solidFill>
                  <a:srgbClr val="285D76"/>
                </a:solidFill>
                <a:latin typeface="Palatino Linotype" panose="02040502050505030304" pitchFamily="18" charset="0"/>
              </a:rPr>
              <a:t>RECETTE D’UNE DEMARCHE</a:t>
            </a:r>
            <a:endParaRPr lang="fr-FR" sz="2400" b="0" dirty="0">
              <a:solidFill>
                <a:srgbClr val="285D76"/>
              </a:solidFill>
              <a:latin typeface="Lucida Handwriting" panose="03010101010101010101" pitchFamily="66" charset="0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28B1989-DB59-A8EB-E2AB-2021C8537C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8252" y="1753530"/>
            <a:ext cx="1975808" cy="393583"/>
          </a:xfrm>
        </p:spPr>
        <p:txBody>
          <a:bodyPr/>
          <a:lstStyle/>
          <a:p>
            <a:pPr marL="0" indent="0">
              <a:buNone/>
            </a:pPr>
            <a:r>
              <a:rPr lang="fr-FR" b="1" dirty="0">
                <a:latin typeface="MV Boli" panose="02000500030200090000" pitchFamily="2" charset="0"/>
                <a:cs typeface="MV Boli" panose="02000500030200090000" pitchFamily="2" charset="0"/>
              </a:rPr>
              <a:t>Ingrédients</a:t>
            </a:r>
          </a:p>
          <a:p>
            <a:pPr marL="0" indent="0">
              <a:buNone/>
            </a:pPr>
            <a:endParaRPr lang="fr-FR" b="1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D400231-800A-4DF3-8E75-AF7A4DEB4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53151">
            <a:off x="6667663" y="283050"/>
            <a:ext cx="2880684" cy="1518300"/>
          </a:xfrm>
          <a:prstGeom prst="rect">
            <a:avLst/>
          </a:prstGeom>
        </p:spPr>
      </p:pic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EE91DFD8-13B2-4C07-9DD9-EC3AB7E10AD3}"/>
              </a:ext>
            </a:extLst>
          </p:cNvPr>
          <p:cNvSpPr txBox="1">
            <a:spLocks/>
          </p:cNvSpPr>
          <p:nvPr/>
        </p:nvSpPr>
        <p:spPr>
          <a:xfrm>
            <a:off x="2913103" y="2728102"/>
            <a:ext cx="8724540" cy="4873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400" dirty="0">
                <a:latin typeface="MV Boli" panose="02000500030200090000" pitchFamily="2" charset="0"/>
                <a:cs typeface="MV Boli" panose="02000500030200090000" pitchFamily="2" charset="0"/>
              </a:rPr>
              <a:t>Former toutes les parties prenantes à l’autodétermination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23805495-CF03-44AB-BD44-FB17E882B267}"/>
              </a:ext>
            </a:extLst>
          </p:cNvPr>
          <p:cNvSpPr txBox="1">
            <a:spLocks/>
          </p:cNvSpPr>
          <p:nvPr/>
        </p:nvSpPr>
        <p:spPr>
          <a:xfrm>
            <a:off x="2913103" y="5056129"/>
            <a:ext cx="5360239" cy="4873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400" dirty="0">
                <a:latin typeface="MV Boli" panose="02000500030200090000" pitchFamily="2" charset="0"/>
                <a:cs typeface="MV Boli" panose="02000500030200090000" pitchFamily="2" charset="0"/>
              </a:rPr>
              <a:t>Adopter un management coopératif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7B34E1A2-8680-42BC-9B53-6B37DDF92AFB}"/>
              </a:ext>
            </a:extLst>
          </p:cNvPr>
          <p:cNvGrpSpPr/>
          <p:nvPr/>
        </p:nvGrpSpPr>
        <p:grpSpPr>
          <a:xfrm>
            <a:off x="619915" y="2512852"/>
            <a:ext cx="1947338" cy="1086795"/>
            <a:chOff x="759122" y="2581454"/>
            <a:chExt cx="2133604" cy="1143002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92BAA783-E1E7-4696-BCF6-FD894E789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9122" y="2581454"/>
              <a:ext cx="2133604" cy="1143002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D9A5190-938D-433B-89EF-A4C164773126}"/>
                </a:ext>
              </a:extLst>
            </p:cNvPr>
            <p:cNvSpPr/>
            <p:nvPr/>
          </p:nvSpPr>
          <p:spPr>
            <a:xfrm>
              <a:off x="1078302" y="3536830"/>
              <a:ext cx="1435758" cy="1876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ADBB8842-0650-494D-96C4-F2E5C37F8212}"/>
              </a:ext>
            </a:extLst>
          </p:cNvPr>
          <p:cNvGrpSpPr/>
          <p:nvPr/>
        </p:nvGrpSpPr>
        <p:grpSpPr>
          <a:xfrm>
            <a:off x="649735" y="4649710"/>
            <a:ext cx="1958018" cy="1300231"/>
            <a:chOff x="930842" y="4242426"/>
            <a:chExt cx="1730678" cy="1505690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74AEE49A-68D7-45BB-910B-922C742AB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0842" y="4242426"/>
              <a:ext cx="1730678" cy="1505690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63D37EA-1447-49C0-AC47-0D96A8B44380}"/>
                </a:ext>
              </a:extLst>
            </p:cNvPr>
            <p:cNvSpPr/>
            <p:nvPr/>
          </p:nvSpPr>
          <p:spPr>
            <a:xfrm>
              <a:off x="1244932" y="5564038"/>
              <a:ext cx="1101453" cy="1840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2" name="Image 21">
            <a:extLst>
              <a:ext uri="{FF2B5EF4-FFF2-40B4-BE49-F238E27FC236}">
                <a16:creationId xmlns:a16="http://schemas.microsoft.com/office/drawing/2014/main" id="{65A5FF10-CE70-4E1C-B26F-75EABAA53D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8438" y="3510447"/>
            <a:ext cx="1551601" cy="1544951"/>
          </a:xfrm>
          <a:prstGeom prst="rect">
            <a:avLst/>
          </a:prstGeom>
        </p:spPr>
      </p:pic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956B8B20-35D3-4896-8E55-1416EE653342}"/>
              </a:ext>
            </a:extLst>
          </p:cNvPr>
          <p:cNvSpPr txBox="1">
            <a:spLocks/>
          </p:cNvSpPr>
          <p:nvPr/>
        </p:nvSpPr>
        <p:spPr>
          <a:xfrm>
            <a:off x="649735" y="3892115"/>
            <a:ext cx="8600536" cy="4873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400" dirty="0">
                <a:latin typeface="MV Boli" panose="02000500030200090000" pitchFamily="2" charset="0"/>
                <a:cs typeface="MV Boli" panose="02000500030200090000" pitchFamily="2" charset="0"/>
              </a:rPr>
              <a:t>Utiliser les outils de facilitation de l’intelligence collective</a:t>
            </a:r>
          </a:p>
        </p:txBody>
      </p:sp>
    </p:spTree>
    <p:extLst>
      <p:ext uri="{BB962C8B-B14F-4D97-AF65-F5344CB8AC3E}">
        <p14:creationId xmlns:p14="http://schemas.microsoft.com/office/powerpoint/2010/main" val="215385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EE91DFD8-13B2-4C07-9DD9-EC3AB7E10AD3}"/>
              </a:ext>
            </a:extLst>
          </p:cNvPr>
          <p:cNvSpPr txBox="1">
            <a:spLocks/>
          </p:cNvSpPr>
          <p:nvPr/>
        </p:nvSpPr>
        <p:spPr>
          <a:xfrm>
            <a:off x="3274802" y="2620263"/>
            <a:ext cx="6447167" cy="8654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400" dirty="0">
                <a:latin typeface="MV Boli" panose="02000500030200090000" pitchFamily="2" charset="0"/>
                <a:cs typeface="MV Boli" panose="02000500030200090000" pitchFamily="2" charset="0"/>
              </a:rPr>
              <a:t>Essaimer en continu le projet en associant toutes les parties prenantes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23805495-CF03-44AB-BD44-FB17E882B267}"/>
              </a:ext>
            </a:extLst>
          </p:cNvPr>
          <p:cNvSpPr txBox="1">
            <a:spLocks/>
          </p:cNvSpPr>
          <p:nvPr/>
        </p:nvSpPr>
        <p:spPr>
          <a:xfrm>
            <a:off x="3274803" y="5157512"/>
            <a:ext cx="5808812" cy="88175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400" dirty="0">
                <a:latin typeface="MV Boli" panose="02000500030200090000" pitchFamily="2" charset="0"/>
                <a:cs typeface="MV Boli" panose="02000500030200090000" pitchFamily="2" charset="0"/>
              </a:rPr>
              <a:t>Ajuster la temporalité institutionnelle et celle de l’accompagnement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D9A5190-938D-433B-89EF-A4C164773126}"/>
              </a:ext>
            </a:extLst>
          </p:cNvPr>
          <p:cNvSpPr/>
          <p:nvPr/>
        </p:nvSpPr>
        <p:spPr>
          <a:xfrm>
            <a:off x="955085" y="3747335"/>
            <a:ext cx="1555726" cy="213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956B8B20-35D3-4896-8E55-1416EE653342}"/>
              </a:ext>
            </a:extLst>
          </p:cNvPr>
          <p:cNvSpPr txBox="1">
            <a:spLocks/>
          </p:cNvSpPr>
          <p:nvPr/>
        </p:nvSpPr>
        <p:spPr>
          <a:xfrm>
            <a:off x="2036087" y="3890132"/>
            <a:ext cx="6071918" cy="8561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400" dirty="0">
                <a:latin typeface="MV Boli" panose="02000500030200090000" pitchFamily="2" charset="0"/>
                <a:cs typeface="MV Boli" panose="02000500030200090000" pitchFamily="2" charset="0"/>
              </a:rPr>
              <a:t>Créer des espaces de réflexivité pour soutenir l’autodétermination des équipes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5CD7B40-B453-42EA-9347-457A104151E1}"/>
              </a:ext>
            </a:extLst>
          </p:cNvPr>
          <p:cNvGrpSpPr/>
          <p:nvPr/>
        </p:nvGrpSpPr>
        <p:grpSpPr>
          <a:xfrm>
            <a:off x="1356052" y="2461210"/>
            <a:ext cx="1828804" cy="1469139"/>
            <a:chOff x="1356052" y="2461210"/>
            <a:chExt cx="1828804" cy="1469139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8775342A-0D33-413C-BE0E-D7F779B68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56052" y="2461210"/>
              <a:ext cx="1828804" cy="1469139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D333142-927D-474F-A5A8-5739FCEEB23C}"/>
                </a:ext>
              </a:extLst>
            </p:cNvPr>
            <p:cNvSpPr/>
            <p:nvPr/>
          </p:nvSpPr>
          <p:spPr>
            <a:xfrm>
              <a:off x="1356052" y="3674853"/>
              <a:ext cx="1828804" cy="2554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03341DA5-3244-4E7D-87C4-082F6DF0ACE7}"/>
              </a:ext>
            </a:extLst>
          </p:cNvPr>
          <p:cNvGrpSpPr/>
          <p:nvPr/>
        </p:nvGrpSpPr>
        <p:grpSpPr>
          <a:xfrm>
            <a:off x="8721229" y="3559091"/>
            <a:ext cx="1828804" cy="1441707"/>
            <a:chOff x="8393644" y="3565941"/>
            <a:chExt cx="1828804" cy="144170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9FF44ADF-9DF6-4F8A-BA72-969661D0E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93644" y="3565941"/>
              <a:ext cx="1828804" cy="144170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5D84F76-9609-4770-85C6-3DC143C33C6E}"/>
                </a:ext>
              </a:extLst>
            </p:cNvPr>
            <p:cNvSpPr/>
            <p:nvPr/>
          </p:nvSpPr>
          <p:spPr>
            <a:xfrm>
              <a:off x="8574657" y="4753155"/>
              <a:ext cx="1406105" cy="1811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278AB6BD-1250-49CA-83A9-E76660488B79}"/>
              </a:ext>
            </a:extLst>
          </p:cNvPr>
          <p:cNvGrpSpPr/>
          <p:nvPr/>
        </p:nvGrpSpPr>
        <p:grpSpPr>
          <a:xfrm>
            <a:off x="1606115" y="4843732"/>
            <a:ext cx="1485139" cy="1195537"/>
            <a:chOff x="1606115" y="4843732"/>
            <a:chExt cx="1485139" cy="1195537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B0402C14-3963-431E-89E3-CFFC61654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06115" y="4843732"/>
              <a:ext cx="1485139" cy="1195537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30043FD-C722-4C40-9A27-EE7B8B136B88}"/>
                </a:ext>
              </a:extLst>
            </p:cNvPr>
            <p:cNvSpPr/>
            <p:nvPr/>
          </p:nvSpPr>
          <p:spPr>
            <a:xfrm>
              <a:off x="1958196" y="5719313"/>
              <a:ext cx="1035170" cy="3199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9" name="Titre 1">
            <a:extLst>
              <a:ext uri="{FF2B5EF4-FFF2-40B4-BE49-F238E27FC236}">
                <a16:creationId xmlns:a16="http://schemas.microsoft.com/office/drawing/2014/main" id="{4FC8C08C-6F45-46E9-8268-A929DF984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932" y="357311"/>
            <a:ext cx="9891918" cy="162676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4800" dirty="0" err="1">
                <a:solidFill>
                  <a:srgbClr val="AC116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SAM’Concerne</a:t>
            </a:r>
            <a:br>
              <a:rPr lang="fr-FR" sz="5400" dirty="0">
                <a:solidFill>
                  <a:srgbClr val="AC1160"/>
                </a:solidFill>
                <a:latin typeface="Lucida Handwriting" panose="03010101010101010101" pitchFamily="66" charset="0"/>
              </a:rPr>
            </a:br>
            <a:r>
              <a:rPr lang="fr-FR" sz="2400" b="0" dirty="0">
                <a:solidFill>
                  <a:srgbClr val="285D76"/>
                </a:solidFill>
                <a:latin typeface="Palatino Linotype" panose="02040502050505030304" pitchFamily="18" charset="0"/>
              </a:rPr>
              <a:t>RECETTE D’UNE DEMARCHE</a:t>
            </a:r>
            <a:endParaRPr lang="fr-FR" sz="2400" b="0" dirty="0">
              <a:solidFill>
                <a:srgbClr val="285D76"/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90192BCF-3374-4F9D-B3D8-48498495C9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53151">
            <a:off x="6667663" y="283050"/>
            <a:ext cx="2880684" cy="1518300"/>
          </a:xfrm>
          <a:prstGeom prst="rect">
            <a:avLst/>
          </a:prstGeom>
        </p:spPr>
      </p:pic>
      <p:sp>
        <p:nvSpPr>
          <p:cNvPr id="33" name="Espace réservé du texte 2">
            <a:extLst>
              <a:ext uri="{FF2B5EF4-FFF2-40B4-BE49-F238E27FC236}">
                <a16:creationId xmlns:a16="http://schemas.microsoft.com/office/drawing/2014/main" id="{745E492F-90DB-4163-AE97-015DB0FBBE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8252" y="1753530"/>
            <a:ext cx="3576548" cy="393583"/>
          </a:xfrm>
        </p:spPr>
        <p:txBody>
          <a:bodyPr/>
          <a:lstStyle/>
          <a:p>
            <a:pPr marL="0" indent="0">
              <a:buNone/>
            </a:pPr>
            <a:r>
              <a:rPr lang="fr-FR" b="1" dirty="0">
                <a:latin typeface="MV Boli" panose="02000500030200090000" pitchFamily="2" charset="0"/>
                <a:cs typeface="MV Boli" panose="02000500030200090000" pitchFamily="2" charset="0"/>
              </a:rPr>
              <a:t>Ingrédients (suite)</a:t>
            </a:r>
          </a:p>
          <a:p>
            <a:pPr marL="0" indent="0">
              <a:buNone/>
            </a:pPr>
            <a:endParaRPr lang="fr-FR" b="1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74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9">
            <a:extLst>
              <a:ext uri="{FF2B5EF4-FFF2-40B4-BE49-F238E27FC236}">
                <a16:creationId xmlns:a16="http://schemas.microsoft.com/office/drawing/2014/main" id="{2D95A18A-D981-4587-BBF3-C6233E4F4987}"/>
              </a:ext>
            </a:extLst>
          </p:cNvPr>
          <p:cNvSpPr/>
          <p:nvPr/>
        </p:nvSpPr>
        <p:spPr>
          <a:xfrm>
            <a:off x="923027" y="380198"/>
            <a:ext cx="9771134" cy="1276797"/>
          </a:xfrm>
          <a:custGeom>
            <a:avLst/>
            <a:gdLst/>
            <a:ahLst/>
            <a:cxnLst/>
            <a:rect l="l" t="t" r="r" b="b"/>
            <a:pathLst>
              <a:path w="12564110" h="5141595">
                <a:moveTo>
                  <a:pt x="10354305" y="0"/>
                </a:moveTo>
                <a:lnTo>
                  <a:pt x="3025525" y="0"/>
                </a:lnTo>
                <a:lnTo>
                  <a:pt x="3430347" y="1494002"/>
                </a:lnTo>
                <a:lnTo>
                  <a:pt x="0" y="2537400"/>
                </a:lnTo>
                <a:lnTo>
                  <a:pt x="0" y="5141502"/>
                </a:lnTo>
                <a:lnTo>
                  <a:pt x="11512818" y="3654005"/>
                </a:lnTo>
                <a:lnTo>
                  <a:pt x="12563997" y="1575003"/>
                </a:lnTo>
                <a:lnTo>
                  <a:pt x="10354305" y="0"/>
                </a:lnTo>
                <a:close/>
              </a:path>
            </a:pathLst>
          </a:custGeom>
          <a:solidFill>
            <a:srgbClr val="F8A724"/>
          </a:solidFill>
        </p:spPr>
        <p:txBody>
          <a:bodyPr wrap="square" lIns="0" tIns="0" rIns="0" bIns="0" rtlCol="0"/>
          <a:lstStyle/>
          <a:p>
            <a:endParaRPr sz="1154" dirty="0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43C6E3EE-1B14-4AC4-8B50-B5E03EED9262}"/>
              </a:ext>
            </a:extLst>
          </p:cNvPr>
          <p:cNvSpPr/>
          <p:nvPr/>
        </p:nvSpPr>
        <p:spPr>
          <a:xfrm>
            <a:off x="8798944" y="0"/>
            <a:ext cx="3393056" cy="1933506"/>
          </a:xfrm>
          <a:custGeom>
            <a:avLst/>
            <a:gdLst/>
            <a:ahLst/>
            <a:cxnLst/>
            <a:rect l="l" t="t" r="r" b="b"/>
            <a:pathLst>
              <a:path w="8287384" h="10692130">
                <a:moveTo>
                  <a:pt x="8286944" y="0"/>
                </a:moveTo>
                <a:lnTo>
                  <a:pt x="0" y="0"/>
                </a:lnTo>
                <a:lnTo>
                  <a:pt x="3858963" y="4363088"/>
                </a:lnTo>
                <a:lnTo>
                  <a:pt x="1590959" y="9099007"/>
                </a:lnTo>
                <a:lnTo>
                  <a:pt x="4115142" y="10692003"/>
                </a:lnTo>
                <a:lnTo>
                  <a:pt x="8286944" y="10692003"/>
                </a:lnTo>
                <a:lnTo>
                  <a:pt x="8286944" y="0"/>
                </a:lnTo>
                <a:close/>
              </a:path>
            </a:pathLst>
          </a:custGeom>
          <a:solidFill>
            <a:srgbClr val="285D76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15" name="object 14">
            <a:extLst>
              <a:ext uri="{FF2B5EF4-FFF2-40B4-BE49-F238E27FC236}">
                <a16:creationId xmlns:a16="http://schemas.microsoft.com/office/drawing/2014/main" id="{C64A1E3C-BE59-4347-91E7-898999995CED}"/>
              </a:ext>
            </a:extLst>
          </p:cNvPr>
          <p:cNvSpPr txBox="1">
            <a:spLocks/>
          </p:cNvSpPr>
          <p:nvPr/>
        </p:nvSpPr>
        <p:spPr>
          <a:xfrm>
            <a:off x="6768410" y="512847"/>
            <a:ext cx="3177848" cy="623778"/>
          </a:xfrm>
          <a:prstGeom prst="rect">
            <a:avLst/>
          </a:prstGeom>
        </p:spPr>
        <p:txBody>
          <a:bodyPr vert="horz" wrap="square" lIns="0" tIns="814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145">
              <a:lnSpc>
                <a:spcPct val="100000"/>
              </a:lnSpc>
              <a:spcBef>
                <a:spcPts val="64"/>
              </a:spcBef>
            </a:pPr>
            <a:r>
              <a:rPr lang="fr-FR" sz="4000" b="1" spc="-3" dirty="0" err="1">
                <a:solidFill>
                  <a:srgbClr val="FFFFFF"/>
                </a:solidFill>
              </a:rPr>
              <a:t>SAM’Concerne</a:t>
            </a:r>
            <a:endParaRPr lang="fr-FR" sz="4000" b="1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1784D792-A89A-45A1-9FF7-2867E5670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8433" y="591120"/>
            <a:ext cx="1001079" cy="629093"/>
          </a:xfrm>
          <a:prstGeom prst="rect">
            <a:avLst/>
          </a:prstGeom>
        </p:spPr>
      </p:pic>
      <p:sp>
        <p:nvSpPr>
          <p:cNvPr id="18" name="object 3">
            <a:extLst>
              <a:ext uri="{FF2B5EF4-FFF2-40B4-BE49-F238E27FC236}">
                <a16:creationId xmlns:a16="http://schemas.microsoft.com/office/drawing/2014/main" id="{C24BF34F-1519-4BEF-ADAF-F559C30D5AFF}"/>
              </a:ext>
            </a:extLst>
          </p:cNvPr>
          <p:cNvSpPr txBox="1"/>
          <p:nvPr/>
        </p:nvSpPr>
        <p:spPr>
          <a:xfrm rot="21446600">
            <a:off x="1886211" y="893665"/>
            <a:ext cx="5157156" cy="485919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lnSpc>
                <a:spcPts val="4233"/>
              </a:lnSpc>
              <a:spcBef>
                <a:spcPts val="64"/>
              </a:spcBef>
            </a:pPr>
            <a:r>
              <a:rPr lang="fr-FR" sz="2800" b="1" spc="-22" dirty="0">
                <a:solidFill>
                  <a:srgbClr val="255C75"/>
                </a:solidFill>
                <a:latin typeface="Tahoma"/>
                <a:cs typeface="Tahoma"/>
              </a:rPr>
              <a:t>En conclusion</a:t>
            </a:r>
            <a:endParaRPr lang="fr-FR" sz="2800" dirty="0">
              <a:solidFill>
                <a:srgbClr val="255C75"/>
              </a:solidFill>
              <a:latin typeface="Tahoma"/>
              <a:cs typeface="Tahoma"/>
            </a:endParaRPr>
          </a:p>
        </p:txBody>
      </p:sp>
      <p:sp>
        <p:nvSpPr>
          <p:cNvPr id="21" name="Espace réservé du texte 1">
            <a:extLst>
              <a:ext uri="{FF2B5EF4-FFF2-40B4-BE49-F238E27FC236}">
                <a16:creationId xmlns:a16="http://schemas.microsoft.com/office/drawing/2014/main" id="{59424AF0-3E79-48DA-A2DA-69A7607D859F}"/>
              </a:ext>
            </a:extLst>
          </p:cNvPr>
          <p:cNvSpPr txBox="1">
            <a:spLocks/>
          </p:cNvSpPr>
          <p:nvPr/>
        </p:nvSpPr>
        <p:spPr>
          <a:xfrm>
            <a:off x="1455532" y="2374304"/>
            <a:ext cx="4913735" cy="8103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dirty="0"/>
              <a:t>Un rééquilibrage des savoirs et une mise en valeur des talents…</a:t>
            </a:r>
          </a:p>
        </p:txBody>
      </p:sp>
      <p:sp>
        <p:nvSpPr>
          <p:cNvPr id="22" name="Espace réservé du texte 1">
            <a:extLst>
              <a:ext uri="{FF2B5EF4-FFF2-40B4-BE49-F238E27FC236}">
                <a16:creationId xmlns:a16="http://schemas.microsoft.com/office/drawing/2014/main" id="{6A7DCB88-7FEB-4328-9CC9-059610D97363}"/>
              </a:ext>
            </a:extLst>
          </p:cNvPr>
          <p:cNvSpPr txBox="1">
            <a:spLocks/>
          </p:cNvSpPr>
          <p:nvPr/>
        </p:nvSpPr>
        <p:spPr>
          <a:xfrm>
            <a:off x="5421495" y="4519296"/>
            <a:ext cx="4913735" cy="8103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dirty="0"/>
              <a:t>…qui redonne du sens aux métiers de l’accompagnement</a:t>
            </a:r>
          </a:p>
        </p:txBody>
      </p:sp>
      <p:pic>
        <p:nvPicPr>
          <p:cNvPr id="25" name="Image 24" descr="C:\Users\isabelle.laplanche\AppData\Local\Microsoft\Windows\INetCache\Content.MSO\FCF5CD46.tmp">
            <a:extLst>
              <a:ext uri="{FF2B5EF4-FFF2-40B4-BE49-F238E27FC236}">
                <a16:creationId xmlns:a16="http://schemas.microsoft.com/office/drawing/2014/main" id="{BD5D090E-CB26-458B-A3DC-C20FE5E844F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696" y="2075217"/>
            <a:ext cx="2623588" cy="17453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D06E773A-B77C-4C8E-8100-12FAC67946B4}"/>
              </a:ext>
            </a:extLst>
          </p:cNvPr>
          <p:cNvGrpSpPr/>
          <p:nvPr/>
        </p:nvGrpSpPr>
        <p:grpSpPr>
          <a:xfrm>
            <a:off x="2516773" y="3789042"/>
            <a:ext cx="2168437" cy="2031102"/>
            <a:chOff x="2516773" y="3789042"/>
            <a:chExt cx="2168437" cy="2031102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0DFE23E7-3D0B-4183-8A2D-DB7C04332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16773" y="3789042"/>
              <a:ext cx="2168437" cy="203110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EFB4A60-5CF2-4C28-835C-11E31D0D9C7D}"/>
                </a:ext>
              </a:extLst>
            </p:cNvPr>
            <p:cNvSpPr/>
            <p:nvPr/>
          </p:nvSpPr>
          <p:spPr>
            <a:xfrm>
              <a:off x="2516773" y="5512526"/>
              <a:ext cx="2168437" cy="3076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5289650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9">
            <a:extLst>
              <a:ext uri="{FF2B5EF4-FFF2-40B4-BE49-F238E27FC236}">
                <a16:creationId xmlns:a16="http://schemas.microsoft.com/office/drawing/2014/main" id="{E737DA06-B973-4CB7-BA23-70CBB0F94421}"/>
              </a:ext>
            </a:extLst>
          </p:cNvPr>
          <p:cNvSpPr/>
          <p:nvPr/>
        </p:nvSpPr>
        <p:spPr>
          <a:xfrm>
            <a:off x="3099758" y="296092"/>
            <a:ext cx="8587145" cy="1602378"/>
          </a:xfrm>
          <a:custGeom>
            <a:avLst/>
            <a:gdLst/>
            <a:ahLst/>
            <a:cxnLst/>
            <a:rect l="l" t="t" r="r" b="b"/>
            <a:pathLst>
              <a:path w="12564110" h="5141595">
                <a:moveTo>
                  <a:pt x="10354305" y="0"/>
                </a:moveTo>
                <a:lnTo>
                  <a:pt x="3025525" y="0"/>
                </a:lnTo>
                <a:lnTo>
                  <a:pt x="3430347" y="1494002"/>
                </a:lnTo>
                <a:lnTo>
                  <a:pt x="0" y="2537400"/>
                </a:lnTo>
                <a:lnTo>
                  <a:pt x="0" y="5141502"/>
                </a:lnTo>
                <a:lnTo>
                  <a:pt x="11512818" y="3654005"/>
                </a:lnTo>
                <a:lnTo>
                  <a:pt x="12563997" y="1575003"/>
                </a:lnTo>
                <a:lnTo>
                  <a:pt x="10354305" y="0"/>
                </a:lnTo>
                <a:close/>
              </a:path>
            </a:pathLst>
          </a:custGeom>
          <a:solidFill>
            <a:srgbClr val="F8A724"/>
          </a:solidFill>
        </p:spPr>
        <p:txBody>
          <a:bodyPr wrap="square" lIns="0" tIns="0" rIns="0" bIns="0" rtlCol="0"/>
          <a:lstStyle/>
          <a:p>
            <a:endParaRPr sz="1154"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F9DF88A5-3690-441F-9740-6AD857891BEF}"/>
              </a:ext>
            </a:extLst>
          </p:cNvPr>
          <p:cNvSpPr/>
          <p:nvPr/>
        </p:nvSpPr>
        <p:spPr>
          <a:xfrm>
            <a:off x="10084526" y="296091"/>
            <a:ext cx="1793965" cy="4737463"/>
          </a:xfrm>
          <a:custGeom>
            <a:avLst/>
            <a:gdLst/>
            <a:ahLst/>
            <a:cxnLst/>
            <a:rect l="l" t="t" r="r" b="b"/>
            <a:pathLst>
              <a:path w="8287384" h="10692130">
                <a:moveTo>
                  <a:pt x="8286944" y="0"/>
                </a:moveTo>
                <a:lnTo>
                  <a:pt x="0" y="0"/>
                </a:lnTo>
                <a:lnTo>
                  <a:pt x="3858963" y="4363088"/>
                </a:lnTo>
                <a:lnTo>
                  <a:pt x="1590959" y="9099007"/>
                </a:lnTo>
                <a:lnTo>
                  <a:pt x="4115142" y="10692003"/>
                </a:lnTo>
                <a:lnTo>
                  <a:pt x="8286944" y="10692003"/>
                </a:lnTo>
                <a:lnTo>
                  <a:pt x="8286944" y="0"/>
                </a:lnTo>
                <a:close/>
              </a:path>
            </a:pathLst>
          </a:custGeom>
          <a:solidFill>
            <a:srgbClr val="285D76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6" name="object 14">
            <a:extLst>
              <a:ext uri="{FF2B5EF4-FFF2-40B4-BE49-F238E27FC236}">
                <a16:creationId xmlns:a16="http://schemas.microsoft.com/office/drawing/2014/main" id="{37501C84-4F24-40F5-BF48-4A82D6D43BEE}"/>
              </a:ext>
            </a:extLst>
          </p:cNvPr>
          <p:cNvSpPr txBox="1">
            <a:spLocks/>
          </p:cNvSpPr>
          <p:nvPr/>
        </p:nvSpPr>
        <p:spPr>
          <a:xfrm>
            <a:off x="5963359" y="488289"/>
            <a:ext cx="4931541" cy="817549"/>
          </a:xfrm>
          <a:prstGeom prst="rect">
            <a:avLst/>
          </a:prstGeom>
        </p:spPr>
        <p:txBody>
          <a:bodyPr vert="horz" wrap="square" lIns="0" tIns="814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145">
              <a:lnSpc>
                <a:spcPct val="100000"/>
              </a:lnSpc>
              <a:spcBef>
                <a:spcPts val="64"/>
              </a:spcBef>
            </a:pPr>
            <a:r>
              <a:rPr lang="fr-FR" sz="5259" b="1" spc="-3" dirty="0" err="1">
                <a:solidFill>
                  <a:srgbClr val="FFFFFF"/>
                </a:solidFill>
              </a:rPr>
              <a:t>SAM’Concerne</a:t>
            </a:r>
            <a:endParaRPr lang="fr-FR" sz="5259" b="1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280590C-2FAA-4E62-A1A7-4E0A56801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6054" y="488289"/>
            <a:ext cx="990849" cy="622664"/>
          </a:xfrm>
          <a:prstGeom prst="rect">
            <a:avLst/>
          </a:prstGeom>
        </p:spPr>
      </p:pic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73168F6C-7503-4B41-859B-F1253ED33238}"/>
              </a:ext>
            </a:extLst>
          </p:cNvPr>
          <p:cNvSpPr txBox="1">
            <a:spLocks/>
          </p:cNvSpPr>
          <p:nvPr/>
        </p:nvSpPr>
        <p:spPr>
          <a:xfrm>
            <a:off x="1685109" y="2521275"/>
            <a:ext cx="8821782" cy="898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4800" dirty="0">
                <a:latin typeface="MV Boli" panose="02000500030200090000" pitchFamily="2" charset="0"/>
                <a:cs typeface="MV Boli" panose="02000500030200090000" pitchFamily="2" charset="0"/>
              </a:rPr>
              <a:t>Merci de votre attention !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ECDB1DD-0F90-42D4-A012-4EE17DA46AEB}"/>
              </a:ext>
            </a:extLst>
          </p:cNvPr>
          <p:cNvSpPr txBox="1"/>
          <p:nvPr/>
        </p:nvSpPr>
        <p:spPr>
          <a:xfrm>
            <a:off x="2751908" y="4110113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hlinkClick r:id="rId3"/>
              </a:rPr>
              <a:t>https://www.cnsa.fr/samconcerne-pouvoir-dagir-pouvoir-choisir-une-boite-outils-au-service-de-lautodetermination</a:t>
            </a:r>
            <a:endParaRPr lang="fr-FR" dirty="0"/>
          </a:p>
          <a:p>
            <a:endParaRPr lang="fr-FR" dirty="0"/>
          </a:p>
        </p:txBody>
      </p:sp>
      <p:sp>
        <p:nvSpPr>
          <p:cNvPr id="14" name="Espace réservé du texte 1">
            <a:extLst>
              <a:ext uri="{FF2B5EF4-FFF2-40B4-BE49-F238E27FC236}">
                <a16:creationId xmlns:a16="http://schemas.microsoft.com/office/drawing/2014/main" id="{AACD9579-16AD-4F33-AB94-D0548A72CFC1}"/>
              </a:ext>
            </a:extLst>
          </p:cNvPr>
          <p:cNvSpPr txBox="1">
            <a:spLocks/>
          </p:cNvSpPr>
          <p:nvPr/>
        </p:nvSpPr>
        <p:spPr>
          <a:xfrm>
            <a:off x="2751908" y="3611457"/>
            <a:ext cx="5617522" cy="3454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400" dirty="0"/>
              <a:t>Vidéos et documents consultables sur</a:t>
            </a:r>
          </a:p>
        </p:txBody>
      </p:sp>
    </p:spTree>
    <p:extLst>
      <p:ext uri="{BB962C8B-B14F-4D97-AF65-F5344CB8AC3E}">
        <p14:creationId xmlns:p14="http://schemas.microsoft.com/office/powerpoint/2010/main" val="95792546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leu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7AEEB016D66242B0FE091FAB3F6E9B" ma:contentTypeVersion="10" ma:contentTypeDescription="Crée un document." ma:contentTypeScope="" ma:versionID="e61169960ec8d5024c2b46256bad9991">
  <xsd:schema xmlns:xsd="http://www.w3.org/2001/XMLSchema" xmlns:xs="http://www.w3.org/2001/XMLSchema" xmlns:p="http://schemas.microsoft.com/office/2006/metadata/properties" xmlns:ns2="185d3cec-a74f-406d-a697-9ad7359960cc" xmlns:ns3="6c80c071-5987-461b-9a83-4b291775f359" targetNamespace="http://schemas.microsoft.com/office/2006/metadata/properties" ma:root="true" ma:fieldsID="2fc07c382cc3260211ce373f5599ea3a" ns2:_="" ns3:_="">
    <xsd:import namespace="185d3cec-a74f-406d-a697-9ad7359960cc"/>
    <xsd:import namespace="6c80c071-5987-461b-9a83-4b291775f3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5d3cec-a74f-406d-a697-9ad7359960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Balises d’images" ma:readOnly="false" ma:fieldId="{5cf76f15-5ced-4ddc-b409-7134ff3c332f}" ma:taxonomyMulti="true" ma:sspId="e0dec428-4417-4531-8d24-fd80b400180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80c071-5987-461b-9a83-4b291775f359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f5983cef-61d2-4c34-936f-3f398b2c5727}" ma:internalName="TaxCatchAll" ma:showField="CatchAllData" ma:web="6c80c071-5987-461b-9a83-4b291775f3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c80c071-5987-461b-9a83-4b291775f359" xsi:nil="true"/>
    <lcf76f155ced4ddcb4097134ff3c332f xmlns="185d3cec-a74f-406d-a697-9ad7359960c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5EF5287-F5D7-4E5E-B653-C4BC1836766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F54D486-3A3C-4330-9D49-644ACD3D4C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85d3cec-a74f-406d-a697-9ad7359960cc"/>
    <ds:schemaRef ds:uri="6c80c071-5987-461b-9a83-4b291775f35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D700790-DA44-4F19-9993-3755BA83F716}">
  <ds:schemaRefs>
    <ds:schemaRef ds:uri="6c80c071-5987-461b-9a83-4b291775f359"/>
    <ds:schemaRef ds:uri="185d3cec-a74f-406d-a697-9ad7359960cc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www.w3.org/XML/1998/namespace"/>
    <ds:schemaRef ds:uri="http://purl.org/dc/dcmitype/"/>
    <ds:schemaRef ds:uri="http://schemas.microsoft.com/office/infopath/2007/PartnerControl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2019</TotalTime>
  <Words>224</Words>
  <Application>Microsoft Office PowerPoint</Application>
  <PresentationFormat>Grand écran</PresentationFormat>
  <Paragraphs>42</Paragraphs>
  <Slides>9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7" baseType="lpstr">
      <vt:lpstr>Arial</vt:lpstr>
      <vt:lpstr>Calibri</vt:lpstr>
      <vt:lpstr>Calibri Light</vt:lpstr>
      <vt:lpstr>Lucida Handwriting</vt:lpstr>
      <vt:lpstr>MV Boli</vt:lpstr>
      <vt:lpstr>Palatino Linotype</vt:lpstr>
      <vt:lpstr>Tahoma</vt:lpstr>
      <vt:lpstr>Thème Office</vt:lpstr>
      <vt:lpstr>Présentation PowerPoint</vt:lpstr>
      <vt:lpstr>Les étapes du projet</vt:lpstr>
      <vt:lpstr>Les étapes du projet</vt:lpstr>
      <vt:lpstr>Les étapes du projet</vt:lpstr>
      <vt:lpstr>SAM’Concerne RECETTE D’UNE DEMARCHE</vt:lpstr>
      <vt:lpstr>SAM’Concerne RECETTE D’UNE DEMARCHE</vt:lpstr>
      <vt:lpstr>SAM’Concerne RECETTE D’UNE DEMARCHE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Motion</dc:creator>
  <cp:lastModifiedBy>François</cp:lastModifiedBy>
  <cp:revision>105</cp:revision>
  <dcterms:created xsi:type="dcterms:W3CDTF">2021-11-19T13:14:50Z</dcterms:created>
  <dcterms:modified xsi:type="dcterms:W3CDTF">2024-09-23T14:22:24Z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0x010100697AEEB016D66242B0FE091FAB3F6E9B</vt:lpwstr>
  </property>
</Properties>
</file>