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63" r:id="rId7"/>
    <p:sldId id="271" r:id="rId8"/>
    <p:sldId id="264" r:id="rId9"/>
    <p:sldId id="27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3C1"/>
    <a:srgbClr val="82D0F4"/>
    <a:srgbClr val="5025AE"/>
    <a:srgbClr val="343D91"/>
    <a:srgbClr val="447643"/>
    <a:srgbClr val="D3D80E"/>
    <a:srgbClr val="9ABD63"/>
    <a:srgbClr val="951B81"/>
    <a:srgbClr val="57B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 snapToObjects="1">
      <p:cViewPr varScale="1">
        <p:scale>
          <a:sx n="86" d="100"/>
          <a:sy n="86" d="100"/>
        </p:scale>
        <p:origin x="1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297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46C315B-FAC8-CDCE-07B5-998C51C10B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C049B8-710D-3A25-327F-56B92D85B1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579A1-EC99-A24B-84AF-3716F74F58B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253046-CB8F-581B-195A-E339127FAB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45B464-FF3F-6ED6-278E-A81EA217BE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404AE-1715-B34A-B348-3E01E55217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334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63DCB-7F7C-4F4C-BA6A-3434153905EA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DDB0A-C757-A34B-88B2-66AFE48D3D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3452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pour-les-personnes-agees.gouv.fr/" TargetMode="External"/><Relationship Id="rId7" Type="http://schemas.openxmlformats.org/officeDocument/2006/relationships/hyperlink" Target="https://www.youtube.com/@service-public-de-l-autonomie" TargetMode="External"/><Relationship Id="rId2" Type="http://schemas.openxmlformats.org/officeDocument/2006/relationships/hyperlink" Target="http://www.cnsa.fr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hyperlink" Target="https://www.linkedin.com/company/caisse-nationale-de-solidarit-pour-l'autonomie/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://www.monparcourshandicap.gouv.fr/" TargetMode="External"/><Relationship Id="rId9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u docu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2D16363D-DADD-6468-9ECB-0E49C43889C5}"/>
              </a:ext>
            </a:extLst>
          </p:cNvPr>
          <p:cNvGrpSpPr/>
          <p:nvPr userDrawn="1"/>
        </p:nvGrpSpPr>
        <p:grpSpPr>
          <a:xfrm>
            <a:off x="8760354" y="5588201"/>
            <a:ext cx="2939575" cy="746822"/>
            <a:chOff x="2600363" y="2385310"/>
            <a:chExt cx="6864097" cy="1743877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AED063B9-701A-6768-9316-5B454436DD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1" r="54569"/>
            <a:stretch/>
          </p:blipFill>
          <p:spPr>
            <a:xfrm>
              <a:off x="2600363" y="2385310"/>
              <a:ext cx="2843992" cy="1681246"/>
            </a:xfrm>
            <a:prstGeom prst="rect">
              <a:avLst/>
            </a:prstGeom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640247EC-7153-FEC3-CB9D-D1412DE9277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7659"/>
            <a:stretch/>
          </p:blipFill>
          <p:spPr>
            <a:xfrm>
              <a:off x="6187862" y="2447941"/>
              <a:ext cx="3276598" cy="1681246"/>
            </a:xfrm>
            <a:prstGeom prst="rect">
              <a:avLst/>
            </a:prstGeom>
          </p:spPr>
        </p:pic>
      </p:grpSp>
      <p:sp>
        <p:nvSpPr>
          <p:cNvPr id="6" name="Espace réservé du texte 33">
            <a:extLst>
              <a:ext uri="{FF2B5EF4-FFF2-40B4-BE49-F238E27FC236}">
                <a16:creationId xmlns:a16="http://schemas.microsoft.com/office/drawing/2014/main" id="{BE42D9D6-B85B-435D-2054-8CFCB56E9C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7155" y="2398077"/>
            <a:ext cx="8793957" cy="124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du document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EFB8D2D5-26CD-7B33-7E9E-183DC5C47C0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077156" y="3661901"/>
            <a:ext cx="2281604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38C84F8-CDF4-489E-94F1-CFDB1FB1C039}"/>
              </a:ext>
            </a:extLst>
          </p:cNvPr>
          <p:cNvSpPr txBox="1"/>
          <p:nvPr userDrawn="1"/>
        </p:nvSpPr>
        <p:spPr>
          <a:xfrm>
            <a:off x="342232" y="5811803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  <p:pic>
        <p:nvPicPr>
          <p:cNvPr id="9" name="Image 8" descr="Une image contenant texte, capture d’écran, Police, jaune&#10;&#10;Description générée automatiquement">
            <a:extLst>
              <a:ext uri="{FF2B5EF4-FFF2-40B4-BE49-F238E27FC236}">
                <a16:creationId xmlns:a16="http://schemas.microsoft.com/office/drawing/2014/main" id="{C2EFD7CA-B81F-7308-B7A6-C4E506FF47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155" y="215795"/>
            <a:ext cx="1911705" cy="141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377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E0E170-18C6-FD47-A7D6-862B22758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graphicFrame>
        <p:nvGraphicFramePr>
          <p:cNvPr id="14" name="Espace réservé du tableau 4">
            <a:extLst>
              <a:ext uri="{FF2B5EF4-FFF2-40B4-BE49-F238E27FC236}">
                <a16:creationId xmlns:a16="http://schemas.microsoft.com/office/drawing/2014/main" id="{7DC5DA17-D0E2-114C-8C46-BDBCD367C4EB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614569459"/>
              </p:ext>
            </p:extLst>
          </p:nvPr>
        </p:nvGraphicFramePr>
        <p:xfrm>
          <a:off x="437366" y="2031513"/>
          <a:ext cx="10515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77299758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939521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167099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002864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28745648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82D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02842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2300" dirty="0"/>
                    </a:p>
                  </a:txBody>
                  <a:tcPr marL="119193" marR="119193" marT="59596" marB="59596">
                    <a:solidFill>
                      <a:srgbClr val="E0E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16995"/>
                  </a:ext>
                </a:extLst>
              </a:tr>
            </a:tbl>
          </a:graphicData>
        </a:graphic>
      </p:graphicFrame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0E7412AA-CDE7-3249-8BE6-1B67BDABBE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7366" y="1667157"/>
            <a:ext cx="2001939" cy="364356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Tableau type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B10691C-0652-B3DC-3435-3F8D3E3A4D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0A6A3643-DF97-525C-33C8-7148F5D3861D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E9F2909-C842-46C5-B205-27EF53976496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107490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716449-AC86-994A-C9DC-FE40A5D73B0E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3D8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3A0631D0-1ABE-C145-985E-17C695B8FD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F8132CDA-157F-CF40-BC52-BF80FA4BAA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150" y="1754188"/>
            <a:ext cx="10515600" cy="43449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8C86485-272E-232D-FD13-0BAFBA2283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F19F70F-2157-8903-EDF4-E80B01CCBEBB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E8E489-702C-4570-8CE9-2EA266C07CF3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183871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58AB863-0B9C-6048-A16D-D788C8810813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D3D8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7140074D-F1D8-D24C-9933-F344E6AC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67" y="182562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384B781B-E2CE-CE42-8F1E-A5D7845816C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617108" y="180939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E4B91D72-1717-4343-8E0C-043A796C31C0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D5F20F3-FBD8-4507-2007-DA3CA68AFA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51A80CF-B89D-4F10-A990-B22AFF199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122693E-DAE2-4E8C-A2D7-1EB55937F797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19150114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064056-B146-CFF8-6BA6-3EF2556BE09B}"/>
              </a:ext>
            </a:extLst>
          </p:cNvPr>
          <p:cNvSpPr/>
          <p:nvPr userDrawn="1"/>
        </p:nvSpPr>
        <p:spPr>
          <a:xfrm>
            <a:off x="6096000" y="-19667"/>
            <a:ext cx="6096000" cy="6858000"/>
          </a:xfrm>
          <a:prstGeom prst="rect">
            <a:avLst/>
          </a:prstGeom>
          <a:solidFill>
            <a:srgbClr val="82D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7140074D-F1D8-D24C-9933-F344E6AC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67" y="182562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384B781B-E2CE-CE42-8F1E-A5D7845816C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617108" y="180939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E4B91D72-1717-4343-8E0C-043A796C31C0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D5F20F3-FBD8-4507-2007-DA3CA68AFA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51A80CF-B89D-4F10-A990-B22AFF199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8CBE2AB-CFC5-41CE-8335-9D71FA529AAD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74706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064056-B146-CFF8-6BA6-3EF2556BE09B}"/>
              </a:ext>
            </a:extLst>
          </p:cNvPr>
          <p:cNvSpPr/>
          <p:nvPr userDrawn="1"/>
        </p:nvSpPr>
        <p:spPr>
          <a:xfrm>
            <a:off x="6096000" y="-19667"/>
            <a:ext cx="6096000" cy="6858000"/>
          </a:xfrm>
          <a:prstGeom prst="rect">
            <a:avLst/>
          </a:prstGeom>
          <a:solidFill>
            <a:srgbClr val="82D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7140074D-F1D8-D24C-9933-F344E6AC4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67" y="182562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D80E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384B781B-E2CE-CE42-8F1E-A5D7845816C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617108" y="1809395"/>
            <a:ext cx="5236923" cy="451996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447643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2D24848-3837-FCAE-5E19-87FC4306F7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3479902">
            <a:off x="11388386" y="5229551"/>
            <a:ext cx="2025866" cy="204194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D5F20F3-FBD8-4507-2007-DA3CA68AFA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51A80CF-B89D-4F10-A990-B22AFF199B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E4B91D72-1717-4343-8E0C-043A796C31C0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CE6BEB5-5A61-4A7D-A0A5-64FEC68F6FD4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2250390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732CB5-C933-53A1-7E65-175F72A10966}"/>
              </a:ext>
            </a:extLst>
          </p:cNvPr>
          <p:cNvSpPr/>
          <p:nvPr userDrawn="1"/>
        </p:nvSpPr>
        <p:spPr>
          <a:xfrm>
            <a:off x="3938042" y="5366049"/>
            <a:ext cx="4339078" cy="775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fr-FR" sz="1800" b="0" dirty="0">
                <a:latin typeface="Arial" panose="020B0604020202020204" pitchFamily="34" charset="0"/>
                <a:cs typeface="Arial" panose="020B0604020202020204" pitchFamily="34" charset="0"/>
              </a:rPr>
              <a:t>66, avenue du Maine     </a:t>
            </a:r>
          </a:p>
          <a:p>
            <a:pPr algn="ctr">
              <a:lnSpc>
                <a:spcPct val="130000"/>
              </a:lnSpc>
            </a:pPr>
            <a:r>
              <a:rPr lang="fr-FR" sz="1800" b="0" dirty="0">
                <a:latin typeface="Arial" panose="020B0604020202020204" pitchFamily="34" charset="0"/>
                <a:cs typeface="Arial" panose="020B0604020202020204" pitchFamily="34" charset="0"/>
              </a:rPr>
              <a:t>75682 Paris cedex 14</a:t>
            </a:r>
            <a:endParaRPr lang="fr-FR" sz="1800" b="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63EA83-D295-DCAC-3147-FD1E328A77D6}"/>
              </a:ext>
            </a:extLst>
          </p:cNvPr>
          <p:cNvSpPr/>
          <p:nvPr userDrawn="1"/>
        </p:nvSpPr>
        <p:spPr>
          <a:xfrm>
            <a:off x="376626" y="5212083"/>
            <a:ext cx="4246880" cy="150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fr-FR" sz="1800" b="0" u="sng" dirty="0">
                <a:solidFill>
                  <a:srgbClr val="5025AE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www.cnsa.fr</a:t>
            </a:r>
            <a:r>
              <a:rPr lang="fr-FR" sz="1800" b="0" u="none" dirty="0">
                <a:solidFill>
                  <a:srgbClr val="502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  <a:p>
            <a:pPr algn="l">
              <a:lnSpc>
                <a:spcPct val="130000"/>
              </a:lnSpc>
            </a:pPr>
            <a:r>
              <a:rPr lang="fr-FR" sz="1800" b="0" i="0" kern="1200" dirty="0">
                <a:solidFill>
                  <a:srgbClr val="5025A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www.pour-les-personnes-agees.gouv.fr</a:t>
            </a:r>
            <a:r>
              <a:rPr lang="fr-FR" sz="1800" b="0" i="0" kern="1200" dirty="0">
                <a:solidFill>
                  <a:srgbClr val="5025A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fr-FR" sz="1800" b="0" i="0" kern="1200" dirty="0">
                <a:solidFill>
                  <a:srgbClr val="5025AE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www.monparcourshandicap.gouv.fr</a:t>
            </a:r>
            <a:endParaRPr lang="fr-FR" sz="1800" b="0" i="0" kern="1200" dirty="0">
              <a:solidFill>
                <a:srgbClr val="5025AE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>
              <a:lnSpc>
                <a:spcPct val="130000"/>
              </a:lnSpc>
            </a:pPr>
            <a:endParaRPr lang="fr-FR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 9">
            <a:hlinkClick r:id="rId5"/>
            <a:extLst>
              <a:ext uri="{FF2B5EF4-FFF2-40B4-BE49-F238E27FC236}">
                <a16:creationId xmlns:a16="http://schemas.microsoft.com/office/drawing/2014/main" id="{2D2F6A29-6196-2FE0-909A-2B66BF341D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r="13369"/>
          <a:stretch/>
        </p:blipFill>
        <p:spPr>
          <a:xfrm>
            <a:off x="2372310" y="5312818"/>
            <a:ext cx="294640" cy="288643"/>
          </a:xfrm>
          <a:prstGeom prst="rect">
            <a:avLst/>
          </a:prstGeom>
        </p:spPr>
      </p:pic>
      <p:pic>
        <p:nvPicPr>
          <p:cNvPr id="7" name="Image 6">
            <a:hlinkClick r:id="rId7"/>
            <a:extLst>
              <a:ext uri="{FF2B5EF4-FFF2-40B4-BE49-F238E27FC236}">
                <a16:creationId xmlns:a16="http://schemas.microsoft.com/office/drawing/2014/main" id="{F2484637-1375-392C-957E-297DD60ED0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r="67116"/>
          <a:stretch/>
        </p:blipFill>
        <p:spPr>
          <a:xfrm>
            <a:off x="2803856" y="5331628"/>
            <a:ext cx="368989" cy="251555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0B0B39B0-53B9-8B66-AE98-66B890DFCEF3}"/>
              </a:ext>
            </a:extLst>
          </p:cNvPr>
          <p:cNvGrpSpPr/>
          <p:nvPr userDrawn="1"/>
        </p:nvGrpSpPr>
        <p:grpSpPr>
          <a:xfrm>
            <a:off x="8563401" y="5400912"/>
            <a:ext cx="3334816" cy="920750"/>
            <a:chOff x="2468961" y="2385310"/>
            <a:chExt cx="7787012" cy="2150010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193B88C8-1643-3289-F93B-57F9C606B15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/>
            <a:srcRect l="1" r="54569"/>
            <a:stretch/>
          </p:blipFill>
          <p:spPr>
            <a:xfrm>
              <a:off x="2468961" y="2385310"/>
              <a:ext cx="3531006" cy="2087380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FE175726-A568-4D40-8325-02E5F1945EB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/>
            <a:srcRect l="47659"/>
            <a:stretch/>
          </p:blipFill>
          <p:spPr>
            <a:xfrm>
              <a:off x="6187856" y="2447940"/>
              <a:ext cx="4068117" cy="2087380"/>
            </a:xfrm>
            <a:prstGeom prst="rect">
              <a:avLst/>
            </a:prstGeom>
          </p:spPr>
        </p:pic>
      </p:grpSp>
      <p:sp>
        <p:nvSpPr>
          <p:cNvPr id="13" name="Espace réservé du contenu 6">
            <a:extLst>
              <a:ext uri="{FF2B5EF4-FFF2-40B4-BE49-F238E27FC236}">
                <a16:creationId xmlns:a16="http://schemas.microsoft.com/office/drawing/2014/main" id="{0052DAEE-C4F8-DB01-623E-C96879F20CC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837317" y="2819400"/>
            <a:ext cx="8529552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Merci de votre attention.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0C3C7F31-5D90-4451-9191-7246B58605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38627" t="21279" r="39406" b="23908"/>
          <a:stretch/>
        </p:blipFill>
        <p:spPr>
          <a:xfrm>
            <a:off x="1920083" y="5203085"/>
            <a:ext cx="357695" cy="45192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6B0914D-C0DE-C0EF-AE94-1E97B66AFDDD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89354" y="272751"/>
            <a:ext cx="2177596" cy="160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273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BF78F3D-4DF1-5B41-853A-DADB0A028B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3D8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59DF2E92-A43F-5541-BF3A-0EB97BB5B9A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81378" y="2387061"/>
            <a:ext cx="7523198" cy="124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 de la partie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6E9FD0A-F490-6643-AD0E-BE2476E8FCC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181378" y="3650885"/>
            <a:ext cx="2281604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B86AF10-C47F-5055-7A0A-D6614436A5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</a:blip>
          <a:stretch>
            <a:fillRect/>
          </a:stretch>
        </p:blipFill>
        <p:spPr>
          <a:xfrm rot="10800000">
            <a:off x="2159306" y="1501126"/>
            <a:ext cx="1188688" cy="120000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0F232C4-3792-8EEB-3326-3A94C20F60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3645" y="5593940"/>
            <a:ext cx="2250386" cy="604371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6A2F80-2EAA-4F1D-ECEA-A0A8AF9B0B9E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51FDFD9-E1F9-428E-88BE-3BAAF8CBF5F4}"/>
              </a:ext>
            </a:extLst>
          </p:cNvPr>
          <p:cNvSpPr txBox="1"/>
          <p:nvPr userDrawn="1"/>
        </p:nvSpPr>
        <p:spPr>
          <a:xfrm>
            <a:off x="333900" y="569729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760649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2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BF78F3D-4DF1-5B41-853A-DADB0A028BC2}"/>
              </a:ext>
            </a:extLst>
          </p:cNvPr>
          <p:cNvSpPr/>
          <p:nvPr userDrawn="1"/>
        </p:nvSpPr>
        <p:spPr>
          <a:xfrm>
            <a:off x="0" y="-19667"/>
            <a:ext cx="12192000" cy="6858000"/>
          </a:xfrm>
          <a:prstGeom prst="rect">
            <a:avLst/>
          </a:prstGeom>
          <a:solidFill>
            <a:srgbClr val="82D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59DF2E92-A43F-5541-BF3A-0EB97BB5B9A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81378" y="2387061"/>
            <a:ext cx="2719550" cy="124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6E9FD0A-F490-6643-AD0E-BE2476E8FCC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181378" y="3668133"/>
            <a:ext cx="2281604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5696838-43EF-7DF9-72BE-B1BD098652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59985" y="1655670"/>
            <a:ext cx="1004862" cy="1004862"/>
          </a:xfrm>
          <a:prstGeom prst="rect">
            <a:avLst/>
          </a:prstGeom>
        </p:spPr>
      </p:pic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F41EF2E1-CDC0-AD9E-67A4-AC204ADB0769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F4F610-4F5F-48EE-A90E-6BCEDB422D8B}"/>
              </a:ext>
            </a:extLst>
          </p:cNvPr>
          <p:cNvSpPr txBox="1"/>
          <p:nvPr userDrawn="1"/>
        </p:nvSpPr>
        <p:spPr>
          <a:xfrm>
            <a:off x="333900" y="5874501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2A95A7-0E85-B0D3-1D5B-61A510AD07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3645" y="5593940"/>
            <a:ext cx="2250386" cy="60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070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texte 33">
            <a:extLst>
              <a:ext uri="{FF2B5EF4-FFF2-40B4-BE49-F238E27FC236}">
                <a16:creationId xmlns:a16="http://schemas.microsoft.com/office/drawing/2014/main" id="{2235F1C1-FE22-C34A-9F7E-98F21AB053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1168" y="2382848"/>
            <a:ext cx="2295504" cy="1244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>
                <a:solidFill>
                  <a:srgbClr val="4476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30" name="Espace réservé du contenu 6">
            <a:extLst>
              <a:ext uri="{FF2B5EF4-FFF2-40B4-BE49-F238E27FC236}">
                <a16:creationId xmlns:a16="http://schemas.microsoft.com/office/drawing/2014/main" id="{39BF9449-A52D-034B-9321-A756062321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3081169" y="3638042"/>
            <a:ext cx="2423176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E93DE47-E7AE-89F6-88E4-00D273F19F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59985" y="1655670"/>
            <a:ext cx="1004862" cy="100486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E318139-D5F2-314C-845D-B269B70E8E9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98755" y="5593492"/>
            <a:ext cx="2251172" cy="604582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5EF5DA-116C-E02D-4DF7-1FA05E28CE18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3632195-135F-4134-ACCE-C0E932EA52CA}"/>
              </a:ext>
            </a:extLst>
          </p:cNvPr>
          <p:cNvSpPr txBox="1"/>
          <p:nvPr userDrawn="1"/>
        </p:nvSpPr>
        <p:spPr>
          <a:xfrm>
            <a:off x="333900" y="588856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412191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Diapositive de titre">
    <p:bg>
      <p:bgPr>
        <a:solidFill>
          <a:srgbClr val="D3D8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A2BAEC5-D1F8-3990-EEAB-E024CBC7A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81411" y="1879515"/>
            <a:ext cx="6282956" cy="6332819"/>
          </a:xfrm>
          <a:prstGeom prst="rect">
            <a:avLst/>
          </a:prstGeom>
        </p:spPr>
      </p:pic>
      <p:sp>
        <p:nvSpPr>
          <p:cNvPr id="6" name="Espace réservé du texte 33">
            <a:extLst>
              <a:ext uri="{FF2B5EF4-FFF2-40B4-BE49-F238E27FC236}">
                <a16:creationId xmlns:a16="http://schemas.microsoft.com/office/drawing/2014/main" id="{B48AA64E-99AA-DF46-B888-462A818E57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1168" y="2483478"/>
            <a:ext cx="3087983" cy="857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Intertitre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B99EDE-95ED-DC6B-D707-358960600BA5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C950E70-DA0A-41FC-B5C5-5BEBC33447EE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271054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Diapositive de titre">
    <p:bg>
      <p:bgPr>
        <a:solidFill>
          <a:srgbClr val="82D0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EA8231D5-68E7-D1BF-5252-7E9A5147BD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781411" y="1891707"/>
            <a:ext cx="6282956" cy="6332819"/>
          </a:xfrm>
          <a:prstGeom prst="rect">
            <a:avLst/>
          </a:prstGeom>
        </p:spPr>
      </p:pic>
      <p:sp>
        <p:nvSpPr>
          <p:cNvPr id="6" name="Espace réservé du texte 33">
            <a:extLst>
              <a:ext uri="{FF2B5EF4-FFF2-40B4-BE49-F238E27FC236}">
                <a16:creationId xmlns:a16="http://schemas.microsoft.com/office/drawing/2014/main" id="{B48AA64E-99AA-DF46-B888-462A818E57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1168" y="2483478"/>
            <a:ext cx="3075791" cy="857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Intertitre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A98412-20F8-6164-9CA2-087B8978411A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934255A-3A7F-46B8-9FC7-42BD12969395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88548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33">
            <a:extLst>
              <a:ext uri="{FF2B5EF4-FFF2-40B4-BE49-F238E27FC236}">
                <a16:creationId xmlns:a16="http://schemas.microsoft.com/office/drawing/2014/main" id="{B48AA64E-99AA-DF46-B888-462A818E57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1168" y="2483478"/>
            <a:ext cx="3740157" cy="857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Intertitre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4007C0F-BB0E-7824-287F-4225405A9B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23267" y="3254460"/>
            <a:ext cx="1527595" cy="1542143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156EFC-5924-7484-9F8B-848E3BC216C9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92BF56C-DB0D-4BF2-971D-C67984A72253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360238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7AB979E8-C49E-5049-AF0D-15FC08BDB8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F2826D8D-E2F8-4048-AEA1-6D7F80C8FA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150" y="1754188"/>
            <a:ext cx="10515600" cy="43449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7B394DD-B12A-6FB0-F407-B89DFFACCC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4C11D7C3-18A0-90E0-9344-681524125AE7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BA6A73D-39A6-4D25-9A6B-64249EF4D08A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3252317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2ED355-C1ED-8542-A082-43A9BC8B6C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150" y="1754188"/>
            <a:ext cx="10515600" cy="43449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AFD651D-86E7-0184-D4BD-A043CD3051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60" y="48768"/>
            <a:ext cx="670560" cy="67056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BE0E170-18C6-FD47-A7D6-862B22758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367" y="331432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Titre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C535B56-F690-731C-6F9F-7DD1DABA64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747858">
            <a:off x="10929661" y="4491166"/>
            <a:ext cx="3004931" cy="3033549"/>
          </a:xfrm>
          <a:prstGeom prst="rect">
            <a:avLst/>
          </a:prstGeom>
        </p:spPr>
      </p:pic>
      <p:sp>
        <p:nvSpPr>
          <p:cNvPr id="8" name="Espace réservé de la date 3">
            <a:extLst>
              <a:ext uri="{FF2B5EF4-FFF2-40B4-BE49-F238E27FC236}">
                <a16:creationId xmlns:a16="http://schemas.microsoft.com/office/drawing/2014/main" id="{5F4B20FF-B2DD-F8C9-A3A8-F5F27138FD7B}"/>
              </a:ext>
            </a:extLst>
          </p:cNvPr>
          <p:cNvSpPr txBox="1">
            <a:spLocks/>
          </p:cNvSpPr>
          <p:nvPr userDrawn="1"/>
        </p:nvSpPr>
        <p:spPr>
          <a:xfrm>
            <a:off x="9152785" y="637095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914400" rtl="0" eaLnBrk="1" latinLnBrk="0" hangingPunct="1">
              <a:defRPr sz="1400" b="0" i="0" kern="1200">
                <a:solidFill>
                  <a:schemeClr val="tx1"/>
                </a:solidFill>
                <a:latin typeface="Info Text Offc" panose="020B0504030101020102" pitchFamily="34" charset="77"/>
                <a:ea typeface="+mn-ea"/>
                <a:cs typeface="Info Text Offc" panose="020B0504030101020102" pitchFamily="34" charset="77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8789B51-7F2B-A248-A359-36E753366C35}" type="slidenum">
              <a:rPr lang="fr-FR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‹N°›</a:t>
            </a:fld>
            <a:endParaRPr lang="fr-F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27DF396-DB15-4210-9F2A-43A764184538}"/>
              </a:ext>
            </a:extLst>
          </p:cNvPr>
          <p:cNvSpPr txBox="1"/>
          <p:nvPr userDrawn="1"/>
        </p:nvSpPr>
        <p:spPr>
          <a:xfrm>
            <a:off x="333900" y="5958909"/>
            <a:ext cx="545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0" dirty="0">
                <a:latin typeface="Arial" panose="020B0604020202020204" pitchFamily="34" charset="0"/>
                <a:cs typeface="Arial" panose="020B0604020202020204" pitchFamily="34" charset="0"/>
              </a:rPr>
              <a:t>Expérimenter au service de la participation des personnes : Enjeux opérationnels, potentialités et perspectives </a:t>
            </a:r>
          </a:p>
        </p:txBody>
      </p:sp>
    </p:spTree>
    <p:extLst>
      <p:ext uri="{BB962C8B-B14F-4D97-AF65-F5344CB8AC3E}">
        <p14:creationId xmlns:p14="http://schemas.microsoft.com/office/powerpoint/2010/main" val="2658520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749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83" r:id="rId3"/>
    <p:sldLayoutId id="2147483676" r:id="rId4"/>
    <p:sldLayoutId id="2147483687" r:id="rId5"/>
    <p:sldLayoutId id="2147483688" r:id="rId6"/>
    <p:sldLayoutId id="2147483680" r:id="rId7"/>
    <p:sldLayoutId id="2147483650" r:id="rId8"/>
    <p:sldLayoutId id="2147483663" r:id="rId9"/>
    <p:sldLayoutId id="2147483670" r:id="rId10"/>
    <p:sldLayoutId id="2147483662" r:id="rId11"/>
    <p:sldLayoutId id="2147483652" r:id="rId12"/>
    <p:sldLayoutId id="2147483690" r:id="rId13"/>
    <p:sldLayoutId id="2147483691" r:id="rId14"/>
    <p:sldLayoutId id="2147483689" r:id="rId15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0976AE3-1117-CD39-757C-60188213A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32949" y="282448"/>
            <a:ext cx="7097808" cy="1244600"/>
          </a:xfrm>
        </p:spPr>
        <p:txBody>
          <a:bodyPr/>
          <a:lstStyle/>
          <a:p>
            <a:r>
              <a:rPr lang="fr-FR" sz="2800" b="1" dirty="0"/>
              <a:t>Développement d’une Culture de la Participation à l’association La Roche</a:t>
            </a:r>
          </a:p>
        </p:txBody>
      </p:sp>
      <p:sp>
        <p:nvSpPr>
          <p:cNvPr id="4" name="Espace réservé du contenu 5">
            <a:extLst>
              <a:ext uri="{FF2B5EF4-FFF2-40B4-BE49-F238E27FC236}">
                <a16:creationId xmlns:a16="http://schemas.microsoft.com/office/drawing/2014/main" id="{B906B725-9A06-4590-AF49-3EF4C7420B3C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557302" y="1618428"/>
            <a:ext cx="6027352" cy="448068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900" dirty="0">
                <a:cs typeface="Helvetica" panose="020B0604020202020204" pitchFamily="34" charset="0"/>
              </a:rPr>
              <a:t>Association loi 1901 créée en 1972</a:t>
            </a:r>
          </a:p>
          <a:p>
            <a:pPr marL="285750" indent="-285750"/>
            <a:r>
              <a:rPr lang="fr-FR" sz="1900" dirty="0">
                <a:cs typeface="Helvetica" panose="020B0604020202020204" pitchFamily="34" charset="0"/>
              </a:rPr>
              <a:t>300 salariés </a:t>
            </a:r>
          </a:p>
          <a:p>
            <a:pPr marL="285750" indent="-285750"/>
            <a:r>
              <a:rPr lang="fr-FR" sz="1900" dirty="0">
                <a:cs typeface="Helvetica" panose="020B0604020202020204" pitchFamily="34" charset="0"/>
              </a:rPr>
              <a:t>750 personnes accompagnées</a:t>
            </a:r>
          </a:p>
          <a:p>
            <a:pPr marL="285750" indent="-285750"/>
            <a:r>
              <a:rPr lang="fr-FR" sz="1900" dirty="0">
                <a:cs typeface="Helvetica" panose="020B0604020202020204" pitchFamily="34" charset="0"/>
              </a:rPr>
              <a:t>18 établissements et services</a:t>
            </a:r>
          </a:p>
          <a:p>
            <a:pPr marL="285750" indent="-285750"/>
            <a:r>
              <a:rPr lang="fr-FR" sz="1900" dirty="0">
                <a:cs typeface="Helvetica" panose="020B0604020202020204" pitchFamily="34" charset="0"/>
              </a:rPr>
              <a:t>3 Pôles d’interventions : </a:t>
            </a:r>
          </a:p>
          <a:p>
            <a:pPr marL="742950" lvl="1" indent="-285750"/>
            <a:r>
              <a:rPr lang="fr-FR" sz="1900" dirty="0">
                <a:cs typeface="Helvetica" panose="020B0604020202020204" pitchFamily="34" charset="0"/>
              </a:rPr>
              <a:t>Pôle Inclusion Professionnelle</a:t>
            </a:r>
          </a:p>
          <a:p>
            <a:pPr marL="742950" lvl="1" indent="-285750"/>
            <a:r>
              <a:rPr lang="fr-FR" sz="1900" dirty="0">
                <a:cs typeface="Helvetica" panose="020B0604020202020204" pitchFamily="34" charset="0"/>
              </a:rPr>
              <a:t>Pôle Accueil et Accompagnement Spécialisé</a:t>
            </a:r>
          </a:p>
          <a:p>
            <a:pPr marL="742950" lvl="1" indent="-285750"/>
            <a:r>
              <a:rPr lang="fr-FR" sz="1900" dirty="0">
                <a:cs typeface="Helvetica" panose="020B0604020202020204" pitchFamily="34" charset="0"/>
              </a:rPr>
              <a:t>Pôle Habitat et Vie Sociale</a:t>
            </a:r>
          </a:p>
          <a:p>
            <a:pPr marL="285750" indent="-285750"/>
            <a:r>
              <a:rPr lang="fr-FR" sz="1900" dirty="0">
                <a:cs typeface="Helvetica" panose="020B0604020202020204" pitchFamily="34" charset="0"/>
              </a:rPr>
              <a:t>Budget : 24 M</a:t>
            </a:r>
          </a:p>
          <a:p>
            <a:pPr marL="285750" indent="-285750"/>
            <a:r>
              <a:rPr lang="fr-FR" sz="1900" dirty="0">
                <a:cs typeface="Helvetica" panose="020B0604020202020204" pitchFamily="34" charset="0"/>
              </a:rPr>
              <a:t>3 départements : Rhône, Métropole de Lyon et Loire</a:t>
            </a:r>
            <a:endParaRPr lang="fr-FR" sz="1200" dirty="0">
              <a:cs typeface="Helvetica" panose="020B0604020202020204" pitchFamily="34" charset="0"/>
            </a:endParaRP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11DE70A-9B78-4A28-A5B8-798FAB0411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851" y="2386013"/>
            <a:ext cx="2000250" cy="208597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27B9839-1837-4B69-9A95-026A8290F461}"/>
              </a:ext>
            </a:extLst>
          </p:cNvPr>
          <p:cNvSpPr txBox="1"/>
          <p:nvPr/>
        </p:nvSpPr>
        <p:spPr>
          <a:xfrm>
            <a:off x="1062644" y="4641264"/>
            <a:ext cx="1472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Marie Bourez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36E66B6-97D6-48E5-A2B5-EA2AEB322718}"/>
              </a:ext>
            </a:extLst>
          </p:cNvPr>
          <p:cNvSpPr txBox="1"/>
          <p:nvPr/>
        </p:nvSpPr>
        <p:spPr>
          <a:xfrm>
            <a:off x="2941927" y="4641264"/>
            <a:ext cx="1472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François </a:t>
            </a:r>
            <a:r>
              <a:rPr lang="fr-FR" sz="1600" dirty="0" err="1"/>
              <a:t>Anizan</a:t>
            </a:r>
            <a:endParaRPr lang="fr-FR" sz="1600" dirty="0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A506228C-3E54-4027-936B-3FF601471C3F}"/>
              </a:ext>
            </a:extLst>
          </p:cNvPr>
          <p:cNvCxnSpPr>
            <a:cxnSpLocks/>
          </p:cNvCxnSpPr>
          <p:nvPr/>
        </p:nvCxnSpPr>
        <p:spPr>
          <a:xfrm flipV="1">
            <a:off x="1554480" y="4387350"/>
            <a:ext cx="180000" cy="253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760F13C-CB95-4A4B-9BDC-97F116E2B5E9}"/>
              </a:ext>
            </a:extLst>
          </p:cNvPr>
          <p:cNvCxnSpPr>
            <a:cxnSpLocks/>
          </p:cNvCxnSpPr>
          <p:nvPr/>
        </p:nvCxnSpPr>
        <p:spPr>
          <a:xfrm flipH="1" flipV="1">
            <a:off x="3154681" y="4387350"/>
            <a:ext cx="183323" cy="253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59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2409D3B-0699-7226-7A7D-564D067DE8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Genèse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F8FC35-CAD0-4819-1E08-5E635835DE3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88093" y="3650884"/>
            <a:ext cx="8522563" cy="1507041"/>
          </a:xfrm>
        </p:spPr>
        <p:txBody>
          <a:bodyPr>
            <a:noAutofit/>
          </a:bodyPr>
          <a:lstStyle/>
          <a:p>
            <a:r>
              <a:rPr lang="fr-FR" sz="2600" dirty="0"/>
              <a:t>Handicap psychique = « maladie » de la participation</a:t>
            </a:r>
          </a:p>
          <a:p>
            <a:r>
              <a:rPr lang="fr-FR" sz="2600" dirty="0"/>
              <a:t>Exprimer des choix et appliquer ses droits </a:t>
            </a:r>
          </a:p>
          <a:p>
            <a:r>
              <a:rPr lang="fr-FR" sz="2600" dirty="0"/>
              <a:t>Le Rétablissement en Santé Mentale</a:t>
            </a:r>
          </a:p>
        </p:txBody>
      </p:sp>
    </p:spTree>
    <p:extLst>
      <p:ext uri="{BB962C8B-B14F-4D97-AF65-F5344CB8AC3E}">
        <p14:creationId xmlns:p14="http://schemas.microsoft.com/office/powerpoint/2010/main" val="31732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B0D494-B10E-74E1-476E-AA81E02D2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Montée en compétences des CVS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8B1989-DB59-A8EB-E2AB-2021C8537C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150" y="1518082"/>
            <a:ext cx="10515600" cy="4581093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/>
              <a:t>2018 Révision du projet associatif au bénéfice du pouvoir d’agir</a:t>
            </a:r>
          </a:p>
          <a:p>
            <a:pPr marL="0" indent="0">
              <a:buNone/>
            </a:pPr>
            <a:r>
              <a:rPr lang="fr-FR" sz="2400" dirty="0"/>
              <a:t>2019 Structuration CVS / CCVS</a:t>
            </a:r>
          </a:p>
          <a:p>
            <a:pPr marL="0" indent="0">
              <a:buNone/>
            </a:pPr>
            <a:r>
              <a:rPr lang="fr-FR" sz="2400" dirty="0"/>
              <a:t>2020 Impulsion PTSM « rien pour nous sans nous »</a:t>
            </a:r>
          </a:p>
          <a:p>
            <a:pPr marL="0" indent="0">
              <a:buNone/>
            </a:pPr>
            <a:r>
              <a:rPr lang="fr-FR" sz="2400" dirty="0"/>
              <a:t>2021 Formation et leadership </a:t>
            </a:r>
          </a:p>
          <a:p>
            <a:pPr marL="0" indent="0">
              <a:buNone/>
            </a:pPr>
            <a:r>
              <a:rPr lang="fr-FR" sz="2400" dirty="0"/>
              <a:t>2022 Modification du CASF</a:t>
            </a:r>
          </a:p>
          <a:p>
            <a:pPr marL="0" indent="0">
              <a:buNone/>
            </a:pPr>
            <a:r>
              <a:rPr lang="fr-FR" sz="2400" dirty="0"/>
              <a:t>2022 Référentiel d’évaluation HAS</a:t>
            </a:r>
          </a:p>
          <a:p>
            <a:pPr marL="0" indent="0">
              <a:buNone/>
            </a:pPr>
            <a:r>
              <a:rPr lang="fr-FR" sz="2400" dirty="0"/>
              <a:t>2023 Subvention CNSA</a:t>
            </a:r>
          </a:p>
          <a:p>
            <a:pPr marL="0" indent="0" algn="ctr">
              <a:buNone/>
            </a:pPr>
            <a:endParaRPr lang="fr-FR" sz="800" b="1" i="1" dirty="0">
              <a:solidFill>
                <a:srgbClr val="0763C1"/>
              </a:solidFill>
            </a:endParaRPr>
          </a:p>
          <a:p>
            <a:pPr marL="0" indent="0" algn="ctr">
              <a:buNone/>
            </a:pPr>
            <a:r>
              <a:rPr lang="fr-FR" sz="2400" b="1" i="1" dirty="0">
                <a:solidFill>
                  <a:srgbClr val="0763C1"/>
                </a:solidFill>
              </a:rPr>
              <a:t>CVS = instance d’expression pour l’engagement des parties prenantes et l’adaptation de l’offre aux besoins </a:t>
            </a:r>
          </a:p>
        </p:txBody>
      </p:sp>
    </p:spTree>
    <p:extLst>
      <p:ext uri="{BB962C8B-B14F-4D97-AF65-F5344CB8AC3E}">
        <p14:creationId xmlns:p14="http://schemas.microsoft.com/office/powerpoint/2010/main" val="3603232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B0D494-B10E-74E1-476E-AA81E02D2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Partenaires du développement de la participation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8B1989-DB59-A8EB-E2AB-2021C8537C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dirty="0"/>
              <a:t>Formation continue</a:t>
            </a:r>
          </a:p>
          <a:p>
            <a:pPr marL="0" indent="0">
              <a:buNone/>
            </a:pPr>
            <a:r>
              <a:rPr lang="fr-FR" sz="2400" dirty="0"/>
              <a:t>Conduite de projet par un groupe leader</a:t>
            </a:r>
          </a:p>
          <a:p>
            <a:pPr marL="0" indent="0">
              <a:buNone/>
            </a:pPr>
            <a:r>
              <a:rPr lang="fr-FR" sz="2400" dirty="0"/>
              <a:t>Intervention d’un pair-aidant</a:t>
            </a:r>
          </a:p>
          <a:p>
            <a:pPr marL="0" indent="0">
              <a:buNone/>
            </a:pPr>
            <a:r>
              <a:rPr lang="fr-FR" sz="2400" dirty="0"/>
              <a:t>Soutien au bénévolat</a:t>
            </a:r>
          </a:p>
          <a:p>
            <a:pPr marL="0" indent="0">
              <a:buNone/>
            </a:pPr>
            <a:r>
              <a:rPr lang="fr-FR" sz="2400" dirty="0"/>
              <a:t>Implication du Conseil d’administration et du Comité de Direction</a:t>
            </a:r>
          </a:p>
          <a:p>
            <a:pPr marL="0" indent="0">
              <a:buNone/>
            </a:pPr>
            <a:r>
              <a:rPr lang="fr-FR" sz="2400" dirty="0"/>
              <a:t>Mesure d’impact social</a:t>
            </a:r>
          </a:p>
          <a:p>
            <a:pPr marL="0" indent="0">
              <a:buNone/>
            </a:pPr>
            <a:r>
              <a:rPr lang="fr-FR" sz="2400" dirty="0"/>
              <a:t>Capitalisation par un tiers</a:t>
            </a:r>
          </a:p>
          <a:p>
            <a:pPr marL="0" indent="0">
              <a:buNone/>
            </a:pPr>
            <a:r>
              <a:rPr lang="fr-FR" sz="2400" dirty="0"/>
              <a:t>Valorisation par un vidéaste</a:t>
            </a:r>
          </a:p>
        </p:txBody>
      </p:sp>
    </p:spTree>
    <p:extLst>
      <p:ext uri="{BB962C8B-B14F-4D97-AF65-F5344CB8AC3E}">
        <p14:creationId xmlns:p14="http://schemas.microsoft.com/office/powerpoint/2010/main" val="235692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B3856AF-DAF4-274B-5F0E-42992CE2FF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Projet 1 : rapprochement avec le village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Projet 2 : ouverture d’une MAS et mise en place d’un CVS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Projet 3 : recyclage des déchets alimentaires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Projet 4 : familiarisation avec les instances Bureau et CA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F4980FF-8C86-707A-FAC0-B9808D4F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Valorisation des CVS</a:t>
            </a:r>
          </a:p>
        </p:txBody>
      </p:sp>
    </p:spTree>
    <p:extLst>
      <p:ext uri="{BB962C8B-B14F-4D97-AF65-F5344CB8AC3E}">
        <p14:creationId xmlns:p14="http://schemas.microsoft.com/office/powerpoint/2010/main" val="138810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B25D007B-92C1-C814-E7E7-A77A92C594E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94769" y="1748901"/>
            <a:ext cx="8529552" cy="3124940"/>
          </a:xfrm>
        </p:spPr>
        <p:txBody>
          <a:bodyPr/>
          <a:lstStyle/>
          <a:p>
            <a:r>
              <a:rPr lang="fr-FR" dirty="0"/>
              <a:t>Pour conclure :</a:t>
            </a:r>
          </a:p>
          <a:p>
            <a:endParaRPr lang="fr-FR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/>
              <a:t>Plus de décisions collectives « avec et par » les </a:t>
            </a:r>
            <a:r>
              <a:rPr lang="fr-FR" sz="2800"/>
              <a:t>personnes concernées</a:t>
            </a:r>
            <a:endParaRPr lang="fr-FR" sz="14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/>
              <a:t>Aux risques de la participation !</a:t>
            </a:r>
          </a:p>
        </p:txBody>
      </p:sp>
    </p:spTree>
    <p:extLst>
      <p:ext uri="{BB962C8B-B14F-4D97-AF65-F5344CB8AC3E}">
        <p14:creationId xmlns:p14="http://schemas.microsoft.com/office/powerpoint/2010/main" val="9579254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80c071-5987-461b-9a83-4b291775f359" xsi:nil="true"/>
    <lcf76f155ced4ddcb4097134ff3c332f xmlns="185d3cec-a74f-406d-a697-9ad7359960c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7AEEB016D66242B0FE091FAB3F6E9B" ma:contentTypeVersion="10" ma:contentTypeDescription="Crée un document." ma:contentTypeScope="" ma:versionID="e61169960ec8d5024c2b46256bad9991">
  <xsd:schema xmlns:xsd="http://www.w3.org/2001/XMLSchema" xmlns:xs="http://www.w3.org/2001/XMLSchema" xmlns:p="http://schemas.microsoft.com/office/2006/metadata/properties" xmlns:ns2="185d3cec-a74f-406d-a697-9ad7359960cc" xmlns:ns3="6c80c071-5987-461b-9a83-4b291775f359" targetNamespace="http://schemas.microsoft.com/office/2006/metadata/properties" ma:root="true" ma:fieldsID="2fc07c382cc3260211ce373f5599ea3a" ns2:_="" ns3:_="">
    <xsd:import namespace="185d3cec-a74f-406d-a697-9ad7359960cc"/>
    <xsd:import namespace="6c80c071-5987-461b-9a83-4b291775f3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5d3cec-a74f-406d-a697-9ad735996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e0dec428-4417-4531-8d24-fd80b40018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0c071-5987-461b-9a83-4b291775f359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5983cef-61d2-4c34-936f-3f398b2c5727}" ma:internalName="TaxCatchAll" ma:showField="CatchAllData" ma:web="6c80c071-5987-461b-9a83-4b291775f3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700790-DA44-4F19-9993-3755BA83F716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185d3cec-a74f-406d-a697-9ad7359960cc"/>
    <ds:schemaRef ds:uri="http://schemas.openxmlformats.org/package/2006/metadata/core-properties"/>
    <ds:schemaRef ds:uri="http://schemas.microsoft.com/office/infopath/2007/PartnerControls"/>
    <ds:schemaRef ds:uri="6c80c071-5987-461b-9a83-4b291775f35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EF5287-F5D7-4E5E-B653-C4BC183676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54D486-3A3C-4330-9D49-644ACD3D4C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5d3cec-a74f-406d-a697-9ad7359960cc"/>
    <ds:schemaRef ds:uri="6c80c071-5987-461b-9a83-4b291775f3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251</Words>
  <Application>Microsoft Office PowerPoint</Application>
  <PresentationFormat>Grand écran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Wingdings</vt:lpstr>
      <vt:lpstr>Thème Office</vt:lpstr>
      <vt:lpstr>Présentation PowerPoint</vt:lpstr>
      <vt:lpstr>Présentation PowerPoint</vt:lpstr>
      <vt:lpstr>Montée en compétences des CVS</vt:lpstr>
      <vt:lpstr>Partenaires du développement de la participation</vt:lpstr>
      <vt:lpstr>Valorisation des CVS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Motion</dc:creator>
  <cp:lastModifiedBy>ANIZAN Francois</cp:lastModifiedBy>
  <cp:revision>72</cp:revision>
  <dcterms:created xsi:type="dcterms:W3CDTF">2021-11-19T13:14:50Z</dcterms:created>
  <dcterms:modified xsi:type="dcterms:W3CDTF">2024-09-26T17:15:34Z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0x010100697AEEB016D66242B0FE091FAB3F6E9B</vt:lpwstr>
  </property>
</Properties>
</file>