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firstSlideNum="2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2" roundtripDataSignature="AMtx7mgsbMkUJM0ABQjmv4wTrFWl3dMz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190D1D4-B947-40D1-AECE-E10B087B0D69}">
  <a:tblStyle styleId="{5190D1D4-B947-40D1-AECE-E10B087B0D6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F6F8"/>
          </a:solidFill>
        </a:fill>
      </a:tcStyle>
    </a:wholeTbl>
    <a:band1H>
      <a:tcTxStyle/>
      <a:tcStyle>
        <a:fill>
          <a:solidFill>
            <a:srgbClr val="CAEEF1"/>
          </a:solidFill>
        </a:fill>
      </a:tcStyle>
    </a:band1H>
    <a:band2H>
      <a:tcTxStyle/>
    </a:band2H>
    <a:band1V>
      <a:tcTxStyle/>
      <a:tcStyle>
        <a:fill>
          <a:solidFill>
            <a:srgbClr val="CAEEF1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3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3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ffdb988b28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ffdb988b28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2ffdb988b28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ffdb988b28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ffdb988b28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2ffdb988b28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cnsa.fr/" TargetMode="External"/><Relationship Id="rId3" Type="http://schemas.openxmlformats.org/officeDocument/2006/relationships/hyperlink" Target="http://www.pour-les-personnes-agees.gouv.fr/" TargetMode="External"/><Relationship Id="rId4" Type="http://schemas.openxmlformats.org/officeDocument/2006/relationships/hyperlink" Target="http://www.monparcourshandicap.gouv.fr/" TargetMode="External"/><Relationship Id="rId11" Type="http://schemas.openxmlformats.org/officeDocument/2006/relationships/image" Target="../media/image11.png"/><Relationship Id="rId10" Type="http://schemas.openxmlformats.org/officeDocument/2006/relationships/image" Target="../media/image4.png"/><Relationship Id="rId12" Type="http://schemas.openxmlformats.org/officeDocument/2006/relationships/image" Target="../media/image12.png"/><Relationship Id="rId9" Type="http://schemas.openxmlformats.org/officeDocument/2006/relationships/image" Target="../media/image2.png"/><Relationship Id="rId5" Type="http://schemas.openxmlformats.org/officeDocument/2006/relationships/hyperlink" Target="https://www.linkedin.com/company/caisse-nationale-de-solidarit-pour-l'autonomie/" TargetMode="External"/><Relationship Id="rId6" Type="http://schemas.openxmlformats.org/officeDocument/2006/relationships/image" Target="../media/image10.png"/><Relationship Id="rId7" Type="http://schemas.openxmlformats.org/officeDocument/2006/relationships/hyperlink" Target="https://www.youtube.com/@service-public-de-l-autonomie" TargetMode="External"/><Relationship Id="rId8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u document">
  <p:cSld name="Titre du documen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16"/>
          <p:cNvGrpSpPr/>
          <p:nvPr/>
        </p:nvGrpSpPr>
        <p:grpSpPr>
          <a:xfrm>
            <a:off x="8760354" y="5588201"/>
            <a:ext cx="2939575" cy="746822"/>
            <a:chOff x="2600363" y="2385310"/>
            <a:chExt cx="6864097" cy="1743877"/>
          </a:xfrm>
        </p:grpSpPr>
        <p:pic>
          <p:nvPicPr>
            <p:cNvPr id="12" name="Google Shape;12;p16"/>
            <p:cNvPicPr preferRelativeResize="0"/>
            <p:nvPr/>
          </p:nvPicPr>
          <p:blipFill rotWithShape="1">
            <a:blip r:embed="rId2">
              <a:alphaModFix/>
            </a:blip>
            <a:srcRect b="0" l="1" r="54569" t="0"/>
            <a:stretch/>
          </p:blipFill>
          <p:spPr>
            <a:xfrm>
              <a:off x="2600363" y="2385310"/>
              <a:ext cx="2843992" cy="16812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16"/>
            <p:cNvPicPr preferRelativeResize="0"/>
            <p:nvPr/>
          </p:nvPicPr>
          <p:blipFill rotWithShape="1">
            <a:blip r:embed="rId3">
              <a:alphaModFix/>
            </a:blip>
            <a:srcRect b="0" l="47658" r="0" t="0"/>
            <a:stretch/>
          </p:blipFill>
          <p:spPr>
            <a:xfrm>
              <a:off x="6187862" y="2447941"/>
              <a:ext cx="3276598" cy="168124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16"/>
          <p:cNvSpPr txBox="1"/>
          <p:nvPr>
            <p:ph idx="1" type="body"/>
          </p:nvPr>
        </p:nvSpPr>
        <p:spPr>
          <a:xfrm>
            <a:off x="1077155" y="2398077"/>
            <a:ext cx="8793957" cy="12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6"/>
          <p:cNvSpPr txBox="1"/>
          <p:nvPr>
            <p:ph idx="2" type="body"/>
          </p:nvPr>
        </p:nvSpPr>
        <p:spPr>
          <a:xfrm>
            <a:off x="1077156" y="3661901"/>
            <a:ext cx="2281604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6"/>
          <p:cNvSpPr txBox="1"/>
          <p:nvPr/>
        </p:nvSpPr>
        <p:spPr>
          <a:xfrm>
            <a:off x="342232" y="5811803"/>
            <a:ext cx="545951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Expérimenter au service de la participation des personnes : Enjeux opérationnels, potentialités et perspectives </a:t>
            </a:r>
            <a:endParaRPr/>
          </a:p>
        </p:txBody>
      </p:sp>
      <p:pic>
        <p:nvPicPr>
          <p:cNvPr descr="Une image contenant texte, capture d’écran, Police, jaune&#10;&#10;Description générée automatiquement" id="17" name="Google Shape;1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7155" y="215795"/>
            <a:ext cx="1911705" cy="1412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re et contenu">
  <p:cSld name="2_Titre et contenu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3D80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5"/>
          <p:cNvSpPr txBox="1"/>
          <p:nvPr>
            <p:ph type="title"/>
          </p:nvPr>
        </p:nvSpPr>
        <p:spPr>
          <a:xfrm>
            <a:off x="437367" y="331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25"/>
          <p:cNvSpPr txBox="1"/>
          <p:nvPr>
            <p:ph idx="1" type="body"/>
          </p:nvPr>
        </p:nvSpPr>
        <p:spPr>
          <a:xfrm>
            <a:off x="438150" y="1754188"/>
            <a:ext cx="10515600" cy="4344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5" name="Google Shape;75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960" y="48768"/>
            <a:ext cx="670560" cy="67056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5"/>
          <p:cNvSpPr txBox="1"/>
          <p:nvPr/>
        </p:nvSpPr>
        <p:spPr>
          <a:xfrm>
            <a:off x="9152785" y="63709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5"/>
          <p:cNvSpPr txBox="1"/>
          <p:nvPr/>
        </p:nvSpPr>
        <p:spPr>
          <a:xfrm>
            <a:off x="333900" y="5958909"/>
            <a:ext cx="545951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Expérimenter au service de la participation des personnes : Enjeux opérationnels, potentialités et perspectives 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>
  <p:cSld name="Deux contenu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3D80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6"/>
          <p:cNvSpPr txBox="1"/>
          <p:nvPr>
            <p:ph idx="1" type="body"/>
          </p:nvPr>
        </p:nvSpPr>
        <p:spPr>
          <a:xfrm>
            <a:off x="437367" y="1825625"/>
            <a:ext cx="5236923" cy="4519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D80E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D80E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D80E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D80E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D80E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26"/>
          <p:cNvSpPr txBox="1"/>
          <p:nvPr>
            <p:ph idx="2" type="body"/>
          </p:nvPr>
        </p:nvSpPr>
        <p:spPr>
          <a:xfrm>
            <a:off x="6617108" y="1809395"/>
            <a:ext cx="5236923" cy="4519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643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64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643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64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64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26"/>
          <p:cNvSpPr txBox="1"/>
          <p:nvPr/>
        </p:nvSpPr>
        <p:spPr>
          <a:xfrm>
            <a:off x="9152785" y="63709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960" y="48768"/>
            <a:ext cx="670560" cy="67056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6"/>
          <p:cNvSpPr txBox="1"/>
          <p:nvPr>
            <p:ph type="title"/>
          </p:nvPr>
        </p:nvSpPr>
        <p:spPr>
          <a:xfrm>
            <a:off x="437367" y="331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5" name="Google Shape;85;p26"/>
          <p:cNvSpPr txBox="1"/>
          <p:nvPr/>
        </p:nvSpPr>
        <p:spPr>
          <a:xfrm>
            <a:off x="333900" y="5958909"/>
            <a:ext cx="545951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Expérimenter au service de la participation des personnes : Enjeux opérationnels, potentialités et perspectives 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eux contenus">
  <p:cSld name="1_Deux contenu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7"/>
          <p:cNvSpPr/>
          <p:nvPr/>
        </p:nvSpPr>
        <p:spPr>
          <a:xfrm>
            <a:off x="6096000" y="-19667"/>
            <a:ext cx="6096000" cy="6858000"/>
          </a:xfrm>
          <a:prstGeom prst="rect">
            <a:avLst/>
          </a:prstGeom>
          <a:solidFill>
            <a:srgbClr val="82D0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14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27"/>
          <p:cNvSpPr txBox="1"/>
          <p:nvPr>
            <p:ph idx="1" type="body"/>
          </p:nvPr>
        </p:nvSpPr>
        <p:spPr>
          <a:xfrm>
            <a:off x="437367" y="1825625"/>
            <a:ext cx="5236923" cy="4519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D80E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D80E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D80E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D80E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D80E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7"/>
          <p:cNvSpPr txBox="1"/>
          <p:nvPr>
            <p:ph idx="2" type="body"/>
          </p:nvPr>
        </p:nvSpPr>
        <p:spPr>
          <a:xfrm>
            <a:off x="6617108" y="1809395"/>
            <a:ext cx="5236923" cy="4519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643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64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643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64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64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7"/>
          <p:cNvSpPr txBox="1"/>
          <p:nvPr/>
        </p:nvSpPr>
        <p:spPr>
          <a:xfrm>
            <a:off x="9152785" y="63709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960" y="48768"/>
            <a:ext cx="670560" cy="67056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7"/>
          <p:cNvSpPr txBox="1"/>
          <p:nvPr>
            <p:ph type="title"/>
          </p:nvPr>
        </p:nvSpPr>
        <p:spPr>
          <a:xfrm>
            <a:off x="437367" y="331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3" name="Google Shape;93;p27"/>
          <p:cNvSpPr txBox="1"/>
          <p:nvPr/>
        </p:nvSpPr>
        <p:spPr>
          <a:xfrm>
            <a:off x="333900" y="5958909"/>
            <a:ext cx="545951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Expérimenter au service de la participation des personnes : Enjeux opérationnels, potentialités et perspectives 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eux contenus">
  <p:cSld name="2_Deux contenu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8"/>
          <p:cNvSpPr/>
          <p:nvPr/>
        </p:nvSpPr>
        <p:spPr>
          <a:xfrm>
            <a:off x="6096000" y="-19667"/>
            <a:ext cx="6096000" cy="6858000"/>
          </a:xfrm>
          <a:prstGeom prst="rect">
            <a:avLst/>
          </a:prstGeom>
          <a:solidFill>
            <a:srgbClr val="82D0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14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8"/>
          <p:cNvSpPr txBox="1"/>
          <p:nvPr>
            <p:ph idx="1" type="body"/>
          </p:nvPr>
        </p:nvSpPr>
        <p:spPr>
          <a:xfrm>
            <a:off x="437367" y="1825625"/>
            <a:ext cx="5236923" cy="4519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D80E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D80E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D80E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D80E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D80E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28"/>
          <p:cNvSpPr txBox="1"/>
          <p:nvPr>
            <p:ph idx="2" type="body"/>
          </p:nvPr>
        </p:nvSpPr>
        <p:spPr>
          <a:xfrm>
            <a:off x="6617108" y="1809395"/>
            <a:ext cx="5236923" cy="4519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643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64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643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64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64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8" name="Google Shape;9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8120098">
            <a:off x="11388386" y="5229551"/>
            <a:ext cx="2025866" cy="2041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" y="48768"/>
            <a:ext cx="670560" cy="67056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8"/>
          <p:cNvSpPr txBox="1"/>
          <p:nvPr>
            <p:ph type="title"/>
          </p:nvPr>
        </p:nvSpPr>
        <p:spPr>
          <a:xfrm>
            <a:off x="437367" y="331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1" name="Google Shape;101;p28"/>
          <p:cNvSpPr txBox="1"/>
          <p:nvPr/>
        </p:nvSpPr>
        <p:spPr>
          <a:xfrm>
            <a:off x="9152785" y="63709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8"/>
          <p:cNvSpPr txBox="1"/>
          <p:nvPr/>
        </p:nvSpPr>
        <p:spPr>
          <a:xfrm>
            <a:off x="333900" y="5958909"/>
            <a:ext cx="545951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Expérimenter au service de la participation des personnes : Enjeux opérationnels, potentialités et perspectives 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fin">
  <p:cSld name="Diapositive de fin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9"/>
          <p:cNvSpPr/>
          <p:nvPr/>
        </p:nvSpPr>
        <p:spPr>
          <a:xfrm>
            <a:off x="3938042" y="5366049"/>
            <a:ext cx="4339078" cy="7750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66, avenue du Maine     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75682 Paris cedex 14</a:t>
            </a:r>
            <a:endParaRPr b="0" sz="1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9"/>
          <p:cNvSpPr/>
          <p:nvPr/>
        </p:nvSpPr>
        <p:spPr>
          <a:xfrm>
            <a:off x="376626" y="5212083"/>
            <a:ext cx="4246880" cy="15036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r-FR" sz="1800" u="sng">
                <a:solidFill>
                  <a:srgbClr val="5025AE"/>
                </a:solid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www.cnsa.fr</a:t>
            </a:r>
            <a:r>
              <a:rPr b="0" lang="fr-FR" sz="1800" u="none">
                <a:solidFill>
                  <a:srgbClr val="5025AE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sng">
                <a:solidFill>
                  <a:srgbClr val="5025AE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www.pour-les-personnes-agees.gouv.fr</a:t>
            </a:r>
            <a:r>
              <a:rPr b="0" i="0" lang="fr-FR" sz="1800">
                <a:solidFill>
                  <a:srgbClr val="5025A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800" u="sng">
                <a:solidFill>
                  <a:srgbClr val="5025AE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www.monparcourshandicap.gouv.fr</a:t>
            </a:r>
            <a:endParaRPr b="0" i="0" sz="1800">
              <a:solidFill>
                <a:srgbClr val="5025A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29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13368" t="0"/>
          <a:stretch/>
        </p:blipFill>
        <p:spPr>
          <a:xfrm>
            <a:off x="2372310" y="5312818"/>
            <a:ext cx="294640" cy="288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9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67116" t="0"/>
          <a:stretch/>
        </p:blipFill>
        <p:spPr>
          <a:xfrm>
            <a:off x="2803856" y="5331628"/>
            <a:ext cx="368989" cy="2515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oogle Shape;108;p29"/>
          <p:cNvGrpSpPr/>
          <p:nvPr/>
        </p:nvGrpSpPr>
        <p:grpSpPr>
          <a:xfrm>
            <a:off x="8563401" y="5400912"/>
            <a:ext cx="3334816" cy="920750"/>
            <a:chOff x="2468961" y="2385310"/>
            <a:chExt cx="7787012" cy="2150010"/>
          </a:xfrm>
        </p:grpSpPr>
        <p:pic>
          <p:nvPicPr>
            <p:cNvPr id="109" name="Google Shape;109;p29"/>
            <p:cNvPicPr preferRelativeResize="0"/>
            <p:nvPr/>
          </p:nvPicPr>
          <p:blipFill rotWithShape="1">
            <a:blip r:embed="rId9">
              <a:alphaModFix/>
            </a:blip>
            <a:srcRect b="0" l="1" r="54569" t="0"/>
            <a:stretch/>
          </p:blipFill>
          <p:spPr>
            <a:xfrm>
              <a:off x="2468961" y="2385310"/>
              <a:ext cx="3531006" cy="2087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29"/>
            <p:cNvPicPr preferRelativeResize="0"/>
            <p:nvPr/>
          </p:nvPicPr>
          <p:blipFill rotWithShape="1">
            <a:blip r:embed="rId10">
              <a:alphaModFix/>
            </a:blip>
            <a:srcRect b="0" l="47658" r="0" t="0"/>
            <a:stretch/>
          </p:blipFill>
          <p:spPr>
            <a:xfrm>
              <a:off x="6187856" y="2447940"/>
              <a:ext cx="4068117" cy="20873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29"/>
          <p:cNvSpPr txBox="1"/>
          <p:nvPr>
            <p:ph idx="1" type="body"/>
          </p:nvPr>
        </p:nvSpPr>
        <p:spPr>
          <a:xfrm>
            <a:off x="1837317" y="2819400"/>
            <a:ext cx="8529552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2" name="Google Shape;112;p29"/>
          <p:cNvPicPr preferRelativeResize="0"/>
          <p:nvPr/>
        </p:nvPicPr>
        <p:blipFill rotWithShape="1">
          <a:blip r:embed="rId11">
            <a:alphaModFix/>
          </a:blip>
          <a:srcRect b="23908" l="38627" r="39405" t="21279"/>
          <a:stretch/>
        </p:blipFill>
        <p:spPr>
          <a:xfrm>
            <a:off x="1920083" y="5203085"/>
            <a:ext cx="357695" cy="45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89354" y="272751"/>
            <a:ext cx="2177596" cy="1608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Diapositive de titre">
  <p:cSld name="14_Diapositive de titr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0"/>
          <p:cNvSpPr txBox="1"/>
          <p:nvPr>
            <p:ph idx="1" type="body"/>
          </p:nvPr>
        </p:nvSpPr>
        <p:spPr>
          <a:xfrm>
            <a:off x="3081168" y="2483478"/>
            <a:ext cx="3740157" cy="857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6" name="Google Shape;116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23267" y="3254460"/>
            <a:ext cx="1527595" cy="154214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0"/>
          <p:cNvSpPr txBox="1"/>
          <p:nvPr/>
        </p:nvSpPr>
        <p:spPr>
          <a:xfrm>
            <a:off x="9152785" y="63709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0"/>
          <p:cNvSpPr txBox="1"/>
          <p:nvPr/>
        </p:nvSpPr>
        <p:spPr>
          <a:xfrm>
            <a:off x="333900" y="5958909"/>
            <a:ext cx="545951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Expérimenter au service de la participation des personnes : Enjeux opérationnels, potentialités et perspectives 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iapositive de titre">
  <p:cSld name="3_Diapositive de titr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D80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7"/>
          <p:cNvSpPr txBox="1"/>
          <p:nvPr>
            <p:ph idx="1" type="body"/>
          </p:nvPr>
        </p:nvSpPr>
        <p:spPr>
          <a:xfrm>
            <a:off x="3181378" y="2387061"/>
            <a:ext cx="7523198" cy="12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17"/>
          <p:cNvSpPr txBox="1"/>
          <p:nvPr>
            <p:ph idx="2" type="body"/>
          </p:nvPr>
        </p:nvSpPr>
        <p:spPr>
          <a:xfrm>
            <a:off x="3181378" y="3650885"/>
            <a:ext cx="2281604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2" name="Google Shape;2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2159306" y="1501126"/>
            <a:ext cx="1188688" cy="1200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03645" y="5593940"/>
            <a:ext cx="2250386" cy="60437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7"/>
          <p:cNvSpPr txBox="1"/>
          <p:nvPr/>
        </p:nvSpPr>
        <p:spPr>
          <a:xfrm>
            <a:off x="9152785" y="63709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7"/>
          <p:cNvSpPr txBox="1"/>
          <p:nvPr/>
        </p:nvSpPr>
        <p:spPr>
          <a:xfrm>
            <a:off x="333900" y="5697299"/>
            <a:ext cx="545951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Expérimenter au service de la participation des personnes : Enjeux opérationnels, potentialités et perspectives 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0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Diapositive de titre">
  <p:cSld name="5_Diapositive de titr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8"/>
          <p:cNvSpPr/>
          <p:nvPr/>
        </p:nvSpPr>
        <p:spPr>
          <a:xfrm>
            <a:off x="0" y="-19667"/>
            <a:ext cx="12192000" cy="6858000"/>
          </a:xfrm>
          <a:prstGeom prst="rect">
            <a:avLst/>
          </a:prstGeom>
          <a:solidFill>
            <a:srgbClr val="82D0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14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8"/>
          <p:cNvSpPr txBox="1"/>
          <p:nvPr>
            <p:ph idx="1" type="body"/>
          </p:nvPr>
        </p:nvSpPr>
        <p:spPr>
          <a:xfrm>
            <a:off x="3181378" y="2387061"/>
            <a:ext cx="2719550" cy="12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18"/>
          <p:cNvSpPr txBox="1"/>
          <p:nvPr>
            <p:ph idx="2" type="body"/>
          </p:nvPr>
        </p:nvSpPr>
        <p:spPr>
          <a:xfrm>
            <a:off x="3181378" y="3668133"/>
            <a:ext cx="2281604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0" name="Google Shape;3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59985" y="1655670"/>
            <a:ext cx="1004862" cy="100486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8"/>
          <p:cNvSpPr txBox="1"/>
          <p:nvPr/>
        </p:nvSpPr>
        <p:spPr>
          <a:xfrm>
            <a:off x="9152785" y="63709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8"/>
          <p:cNvSpPr txBox="1"/>
          <p:nvPr/>
        </p:nvSpPr>
        <p:spPr>
          <a:xfrm>
            <a:off x="333900" y="5874501"/>
            <a:ext cx="545951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Expérimenter au service de la participation des personnes : Enjeux opérationnels, potentialités et perspectives </a:t>
            </a:r>
            <a:endParaRPr/>
          </a:p>
        </p:txBody>
      </p:sp>
      <p:pic>
        <p:nvPicPr>
          <p:cNvPr id="33" name="Google Shape;3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03645" y="5593940"/>
            <a:ext cx="2250386" cy="604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Diapositive de titre">
  <p:cSld name="10_Diapositive de titr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/>
          <p:nvPr>
            <p:ph idx="1" type="body"/>
          </p:nvPr>
        </p:nvSpPr>
        <p:spPr>
          <a:xfrm>
            <a:off x="3081168" y="2382848"/>
            <a:ext cx="2295504" cy="12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643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44764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19"/>
          <p:cNvSpPr txBox="1"/>
          <p:nvPr>
            <p:ph idx="2" type="body"/>
          </p:nvPr>
        </p:nvSpPr>
        <p:spPr>
          <a:xfrm>
            <a:off x="3081169" y="3638042"/>
            <a:ext cx="2423176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7" name="Google Shape;37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59985" y="1655670"/>
            <a:ext cx="1004862" cy="1004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98755" y="5593492"/>
            <a:ext cx="2251172" cy="60458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9"/>
          <p:cNvSpPr txBox="1"/>
          <p:nvPr/>
        </p:nvSpPr>
        <p:spPr>
          <a:xfrm>
            <a:off x="9152785" y="63709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9"/>
          <p:cNvSpPr txBox="1"/>
          <p:nvPr/>
        </p:nvSpPr>
        <p:spPr>
          <a:xfrm>
            <a:off x="333900" y="5888569"/>
            <a:ext cx="545951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Expérimenter au service de la participation des personnes : Enjeux opérationnels, potentialités et perspectives 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Diapositive de titre">
  <p:cSld name="20_Diapositive de titre">
    <p:bg>
      <p:bgPr>
        <a:solidFill>
          <a:srgbClr val="D3D80E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781411" y="1879515"/>
            <a:ext cx="6282956" cy="6332819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0"/>
          <p:cNvSpPr txBox="1"/>
          <p:nvPr>
            <p:ph idx="1" type="body"/>
          </p:nvPr>
        </p:nvSpPr>
        <p:spPr>
          <a:xfrm>
            <a:off x="3081168" y="2483478"/>
            <a:ext cx="3087983" cy="857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20"/>
          <p:cNvSpPr txBox="1"/>
          <p:nvPr/>
        </p:nvSpPr>
        <p:spPr>
          <a:xfrm>
            <a:off x="9152785" y="63709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0"/>
          <p:cNvSpPr txBox="1"/>
          <p:nvPr/>
        </p:nvSpPr>
        <p:spPr>
          <a:xfrm>
            <a:off x="333900" y="5958909"/>
            <a:ext cx="545951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Expérimenter au service de la participation des personnes : Enjeux opérationnels, potentialités et perspectives 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Diapositive de titre">
  <p:cSld name="21_Diapositive de titre">
    <p:bg>
      <p:bgPr>
        <a:solidFill>
          <a:srgbClr val="82D0F4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781411" y="1891707"/>
            <a:ext cx="6282956" cy="633281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1"/>
          <p:cNvSpPr txBox="1"/>
          <p:nvPr>
            <p:ph idx="1" type="body"/>
          </p:nvPr>
        </p:nvSpPr>
        <p:spPr>
          <a:xfrm>
            <a:off x="3081168" y="2483478"/>
            <a:ext cx="3075791" cy="857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21"/>
          <p:cNvSpPr txBox="1"/>
          <p:nvPr/>
        </p:nvSpPr>
        <p:spPr>
          <a:xfrm>
            <a:off x="9152785" y="63709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1"/>
          <p:cNvSpPr txBox="1"/>
          <p:nvPr/>
        </p:nvSpPr>
        <p:spPr>
          <a:xfrm>
            <a:off x="333900" y="5958909"/>
            <a:ext cx="545951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Expérimenter au service de la participation des personnes : Enjeux opérationnels, potentialités et perspectives 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>
  <p:cSld name="Titre et contenu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2"/>
          <p:cNvSpPr txBox="1"/>
          <p:nvPr>
            <p:ph type="title"/>
          </p:nvPr>
        </p:nvSpPr>
        <p:spPr>
          <a:xfrm>
            <a:off x="437367" y="331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22"/>
          <p:cNvSpPr txBox="1"/>
          <p:nvPr>
            <p:ph idx="1" type="body"/>
          </p:nvPr>
        </p:nvSpPr>
        <p:spPr>
          <a:xfrm>
            <a:off x="438150" y="1754188"/>
            <a:ext cx="10515600" cy="4344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4" name="Google Shape;5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960" y="48768"/>
            <a:ext cx="670560" cy="67056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2"/>
          <p:cNvSpPr txBox="1"/>
          <p:nvPr/>
        </p:nvSpPr>
        <p:spPr>
          <a:xfrm>
            <a:off x="9152785" y="63709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2"/>
          <p:cNvSpPr txBox="1"/>
          <p:nvPr/>
        </p:nvSpPr>
        <p:spPr>
          <a:xfrm>
            <a:off x="333900" y="5958909"/>
            <a:ext cx="545951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Expérimenter au service de la participation des personnes : Enjeux opérationnels, potentialités et perspectives 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re et contenu">
  <p:cSld name="3_Titre et contenu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3"/>
          <p:cNvSpPr txBox="1"/>
          <p:nvPr>
            <p:ph idx="1" type="body"/>
          </p:nvPr>
        </p:nvSpPr>
        <p:spPr>
          <a:xfrm>
            <a:off x="438150" y="1754188"/>
            <a:ext cx="10515600" cy="4344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9" name="Google Shape;59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960" y="48768"/>
            <a:ext cx="670560" cy="67056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3"/>
          <p:cNvSpPr txBox="1"/>
          <p:nvPr>
            <p:ph type="title"/>
          </p:nvPr>
        </p:nvSpPr>
        <p:spPr>
          <a:xfrm>
            <a:off x="437367" y="331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61" name="Google Shape;6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747858">
            <a:off x="10929661" y="4491166"/>
            <a:ext cx="3004931" cy="303354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3"/>
          <p:cNvSpPr txBox="1"/>
          <p:nvPr/>
        </p:nvSpPr>
        <p:spPr>
          <a:xfrm>
            <a:off x="9152785" y="63709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 txBox="1"/>
          <p:nvPr/>
        </p:nvSpPr>
        <p:spPr>
          <a:xfrm>
            <a:off x="333900" y="5958909"/>
            <a:ext cx="545951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Expérimenter au service de la participation des personnes : Enjeux opérationnels, potentialités et perspectives 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re et contenu">
  <p:cSld name="4_Titre et contenu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4"/>
          <p:cNvSpPr txBox="1"/>
          <p:nvPr>
            <p:ph type="title"/>
          </p:nvPr>
        </p:nvSpPr>
        <p:spPr>
          <a:xfrm>
            <a:off x="437367" y="331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aphicFrame>
        <p:nvGraphicFramePr>
          <p:cNvPr id="66" name="Google Shape;66;p24"/>
          <p:cNvGraphicFramePr/>
          <p:nvPr/>
        </p:nvGraphicFramePr>
        <p:xfrm>
          <a:off x="437366" y="203151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{5190D1D4-B947-40D1-AECE-E10B087B0D69}</a:tableStyleId>
              </a:tblPr>
              <a:tblGrid>
                <a:gridCol w="2103125"/>
                <a:gridCol w="2103125"/>
                <a:gridCol w="2103125"/>
                <a:gridCol w="2103125"/>
                <a:gridCol w="2103125"/>
              </a:tblGrid>
              <a:tr h="548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/>
                    </a:p>
                  </a:txBody>
                  <a:tcPr marT="59600" marB="59600" marR="119200" marL="119200">
                    <a:solidFill>
                      <a:srgbClr val="82D0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/>
                    </a:p>
                  </a:txBody>
                  <a:tcPr marT="59600" marB="59600" marR="119200" marL="119200">
                    <a:solidFill>
                      <a:srgbClr val="82D0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/>
                    </a:p>
                  </a:txBody>
                  <a:tcPr marT="59600" marB="59600" marR="119200" marL="119200">
                    <a:solidFill>
                      <a:srgbClr val="82D0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/>
                    </a:p>
                  </a:txBody>
                  <a:tcPr marT="59600" marB="59600" marR="119200" marL="119200">
                    <a:solidFill>
                      <a:srgbClr val="82D0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/>
                    </a:p>
                  </a:txBody>
                  <a:tcPr marT="59600" marB="59600" marR="119200" marL="119200">
                    <a:solidFill>
                      <a:srgbClr val="82D0F4"/>
                    </a:solidFill>
                  </a:tcPr>
                </a:tc>
              </a:tr>
              <a:tr h="548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/>
                    </a:p>
                  </a:txBody>
                  <a:tcPr marT="59600" marB="59600" marR="119200" marL="119200">
                    <a:solidFill>
                      <a:srgbClr val="E0E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/>
                    </a:p>
                  </a:txBody>
                  <a:tcPr marT="59600" marB="59600" marR="119200" marL="119200">
                    <a:solidFill>
                      <a:srgbClr val="E0E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/>
                    </a:p>
                  </a:txBody>
                  <a:tcPr marT="59600" marB="59600" marR="119200" marL="119200">
                    <a:solidFill>
                      <a:srgbClr val="E0E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/>
                    </a:p>
                  </a:txBody>
                  <a:tcPr marT="59600" marB="59600" marR="119200" marL="119200">
                    <a:solidFill>
                      <a:srgbClr val="E0E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/>
                    </a:p>
                  </a:txBody>
                  <a:tcPr marT="59600" marB="59600" marR="119200" marL="119200">
                    <a:solidFill>
                      <a:srgbClr val="E0E6E7"/>
                    </a:solidFill>
                  </a:tcPr>
                </a:tc>
              </a:tr>
            </a:tbl>
          </a:graphicData>
        </a:graphic>
      </p:graphicFrame>
      <p:sp>
        <p:nvSpPr>
          <p:cNvPr id="67" name="Google Shape;67;p24"/>
          <p:cNvSpPr txBox="1"/>
          <p:nvPr>
            <p:ph idx="1" type="body"/>
          </p:nvPr>
        </p:nvSpPr>
        <p:spPr>
          <a:xfrm>
            <a:off x="437366" y="1667157"/>
            <a:ext cx="2001939" cy="3643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8" name="Google Shape;68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960" y="48768"/>
            <a:ext cx="670560" cy="67056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4"/>
          <p:cNvSpPr txBox="1"/>
          <p:nvPr/>
        </p:nvSpPr>
        <p:spPr>
          <a:xfrm>
            <a:off x="9152785" y="63709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4"/>
          <p:cNvSpPr txBox="1"/>
          <p:nvPr/>
        </p:nvSpPr>
        <p:spPr>
          <a:xfrm>
            <a:off x="333900" y="5958909"/>
            <a:ext cx="545951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Expérimenter au service de la participation des personnes : Enjeux opérationnels, potentialités et perspectives 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"/>
          <p:cNvSpPr txBox="1"/>
          <p:nvPr>
            <p:ph idx="1" type="body"/>
          </p:nvPr>
        </p:nvSpPr>
        <p:spPr>
          <a:xfrm>
            <a:off x="3081300" y="1558775"/>
            <a:ext cx="9110700" cy="33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643"/>
              </a:buClr>
              <a:buSzPts val="6600"/>
              <a:buNone/>
            </a:pPr>
            <a:r>
              <a:rPr lang="fr-FR"/>
              <a:t>Les sages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643"/>
              </a:buClr>
              <a:buSzPts val="6600"/>
              <a:buNone/>
            </a:pPr>
            <a:r>
              <a:rPr lang="fr-FR"/>
              <a:t>ont un message</a:t>
            </a:r>
            <a:endParaRPr/>
          </a:p>
        </p:txBody>
      </p:sp>
      <p:sp>
        <p:nvSpPr>
          <p:cNvPr id="124" name="Google Shape;124;p1"/>
          <p:cNvSpPr txBox="1"/>
          <p:nvPr>
            <p:ph idx="2" type="body"/>
          </p:nvPr>
        </p:nvSpPr>
        <p:spPr>
          <a:xfrm>
            <a:off x="3081298" y="4408625"/>
            <a:ext cx="6396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fr-FR" sz="1800"/>
              <a:t>Projet porté par l’ensemble des EHPAD du territoire de la filière gériatrique des pays de morlaix.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/>
          <p:nvPr>
            <p:ph idx="1" type="body"/>
          </p:nvPr>
        </p:nvSpPr>
        <p:spPr>
          <a:xfrm>
            <a:off x="2690700" y="1066425"/>
            <a:ext cx="4019700" cy="46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fr-FR" sz="2600"/>
              <a:t>Permettre aux résidents d’EHPAD de continuer à avoir une voix à l'extérieur</a:t>
            </a:r>
            <a:endParaRPr b="1" sz="2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2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FR" sz="2600"/>
              <a:t>Porter leur voix dans la cité, leur permettre d’être entendus et donc de participer à la vie locale.</a:t>
            </a:r>
            <a:endParaRPr b="1" sz="7500"/>
          </a:p>
        </p:txBody>
      </p:sp>
      <p:pic>
        <p:nvPicPr>
          <p:cNvPr id="130" name="Google Shape;130;p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9582" l="-574" r="7913" t="8132"/>
          <a:stretch/>
        </p:blipFill>
        <p:spPr>
          <a:xfrm>
            <a:off x="6710400" y="1066425"/>
            <a:ext cx="5481600" cy="4276001"/>
          </a:xfrm>
          <a:prstGeom prst="rect">
            <a:avLst/>
          </a:prstGeom>
          <a:solidFill>
            <a:srgbClr val="222222">
              <a:alpha val="9410"/>
            </a:srgbClr>
          </a:solidFill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/>
          <p:nvPr>
            <p:ph type="title"/>
          </p:nvPr>
        </p:nvSpPr>
        <p:spPr>
          <a:xfrm>
            <a:off x="437367" y="33143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/>
              <a:t>Les intentions</a:t>
            </a:r>
            <a:endParaRPr sz="6000"/>
          </a:p>
        </p:txBody>
      </p:sp>
      <p:sp>
        <p:nvSpPr>
          <p:cNvPr id="136" name="Google Shape;136;p7"/>
          <p:cNvSpPr txBox="1"/>
          <p:nvPr>
            <p:ph idx="1" type="body"/>
          </p:nvPr>
        </p:nvSpPr>
        <p:spPr>
          <a:xfrm>
            <a:off x="438150" y="1754188"/>
            <a:ext cx="10515600" cy="4344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300"/>
              <a:t>Redonner toute leur place aux ainés, en leur permettant un pouvoir d’agir sur la vie du territoire</a:t>
            </a:r>
            <a:endParaRPr sz="23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★"/>
            </a:pPr>
            <a:r>
              <a:rPr lang="fr-FR" sz="2300"/>
              <a:t>Donner la parole aux ainés, dans leur lieu de vie, pour permettre de penser leur place sur leur territoire.</a:t>
            </a:r>
            <a:endParaRPr sz="2300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★"/>
            </a:pPr>
            <a:r>
              <a:rPr lang="fr-FR" sz="2300"/>
              <a:t>Redonner le pouvoir d’action aux résidents pour leur permettre de réaliser des actions pour et avec les habitants.</a:t>
            </a:r>
            <a:endParaRPr sz="2300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★"/>
            </a:pPr>
            <a:r>
              <a:rPr lang="fr-FR" sz="2300"/>
              <a:t>Modifier le regard porté sur les établissements dans la population et pour les résidents eux-mêmes </a:t>
            </a:r>
            <a:endParaRPr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ffdb988b28_0_1"/>
          <p:cNvSpPr txBox="1"/>
          <p:nvPr>
            <p:ph type="title"/>
          </p:nvPr>
        </p:nvSpPr>
        <p:spPr>
          <a:xfrm>
            <a:off x="437367" y="331432"/>
            <a:ext cx="10515600" cy="132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Méthodologie</a:t>
            </a:r>
            <a:endParaRPr/>
          </a:p>
        </p:txBody>
      </p:sp>
      <p:sp>
        <p:nvSpPr>
          <p:cNvPr id="143" name="Google Shape;143;g2ffdb988b28_0_1"/>
          <p:cNvSpPr txBox="1"/>
          <p:nvPr>
            <p:ph idx="1" type="body"/>
          </p:nvPr>
        </p:nvSpPr>
        <p:spPr>
          <a:xfrm>
            <a:off x="438150" y="1754188"/>
            <a:ext cx="10515600" cy="4344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FR" sz="2300"/>
              <a:t>6 journées de formation des animateurs·trices :</a:t>
            </a:r>
            <a:endParaRPr b="1" sz="2300"/>
          </a:p>
          <a:p>
            <a:pPr indent="-3746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Char char="-"/>
            </a:pPr>
            <a:r>
              <a:rPr lang="fr-FR" sz="2300"/>
              <a:t>Enjeux de la participation</a:t>
            </a:r>
            <a:endParaRPr sz="2300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-"/>
            </a:pPr>
            <a:r>
              <a:rPr lang="fr-FR" sz="2300"/>
              <a:t>Intelligence collective et émotionnelle</a:t>
            </a:r>
            <a:endParaRPr sz="2300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-"/>
            </a:pPr>
            <a:r>
              <a:rPr lang="fr-FR" sz="2300"/>
              <a:t>Créativité, conception et prototypage de projet</a:t>
            </a:r>
            <a:endParaRPr sz="23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FR" sz="2300"/>
              <a:t>Création de jeux ludiques pour recueillir la parole des sages:</a:t>
            </a:r>
            <a:endParaRPr b="1" sz="2300"/>
          </a:p>
          <a:p>
            <a:pPr indent="-3746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Char char="-"/>
            </a:pPr>
            <a:r>
              <a:rPr lang="fr-FR" sz="2300"/>
              <a:t>Type roue de la fortune</a:t>
            </a:r>
            <a:endParaRPr sz="2300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-"/>
            </a:pPr>
            <a:r>
              <a:rPr lang="fr-FR" sz="2300"/>
              <a:t>Type jeu de l’oie</a:t>
            </a:r>
            <a:endParaRPr sz="2300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-"/>
            </a:pPr>
            <a:r>
              <a:rPr lang="fr-FR" sz="2300"/>
              <a:t>Jeu de cartes émotions</a:t>
            </a:r>
            <a:endParaRPr sz="3300"/>
          </a:p>
        </p:txBody>
      </p:sp>
      <p:pic>
        <p:nvPicPr>
          <p:cNvPr id="144" name="Google Shape;144;g2ffdb988b28_0_1" title="IMG_1205.JPG"/>
          <p:cNvPicPr preferRelativeResize="0"/>
          <p:nvPr/>
        </p:nvPicPr>
        <p:blipFill rotWithShape="1">
          <a:blip r:embed="rId3">
            <a:alphaModFix/>
          </a:blip>
          <a:srcRect b="0" l="0" r="0" t="12671"/>
          <a:stretch/>
        </p:blipFill>
        <p:spPr>
          <a:xfrm>
            <a:off x="6678700" y="4145100"/>
            <a:ext cx="4409999" cy="2566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2ffdb988b28_0_1"/>
          <p:cNvPicPr preferRelativeResize="0"/>
          <p:nvPr/>
        </p:nvPicPr>
        <p:blipFill rotWithShape="1">
          <a:blip r:embed="rId4">
            <a:alphaModFix/>
          </a:blip>
          <a:srcRect b="26692" l="0" r="0" t="18698"/>
          <a:stretch/>
        </p:blipFill>
        <p:spPr>
          <a:xfrm>
            <a:off x="7449850" y="791875"/>
            <a:ext cx="4410000" cy="180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ffdb988b28_0_7"/>
          <p:cNvSpPr txBox="1"/>
          <p:nvPr>
            <p:ph type="title"/>
          </p:nvPr>
        </p:nvSpPr>
        <p:spPr>
          <a:xfrm>
            <a:off x="3203696" y="191725"/>
            <a:ext cx="5658000" cy="132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Dès janvier 2025 </a:t>
            </a:r>
            <a:endParaRPr/>
          </a:p>
        </p:txBody>
      </p:sp>
      <p:sp>
        <p:nvSpPr>
          <p:cNvPr id="152" name="Google Shape;152;g2ffdb988b28_0_7"/>
          <p:cNvSpPr txBox="1"/>
          <p:nvPr>
            <p:ph idx="1" type="body"/>
          </p:nvPr>
        </p:nvSpPr>
        <p:spPr>
          <a:xfrm>
            <a:off x="438150" y="1256538"/>
            <a:ext cx="10515600" cy="4344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La mise en place d’instance, d’après le recueil de la parole (jeux) sur l’ensemble du territoire avec </a:t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fr-FR"/>
              <a:t>Les résidents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fr-FR"/>
              <a:t>Les élus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fr-FR"/>
              <a:t>Les membres de l’entourage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fr-FR"/>
              <a:t>Les habitants et associations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Partir du recueil de la parole, pour penser collectivement 2 actions annuels avec et pour les </a:t>
            </a:r>
            <a:r>
              <a:rPr lang="fr-FR"/>
              <a:t>aînés</a:t>
            </a:r>
            <a:r>
              <a:rPr lang="fr-FR"/>
              <a:t> </a:t>
            </a:r>
            <a:r>
              <a:rPr lang="fr-FR"/>
              <a:t>résidant</a:t>
            </a:r>
            <a:r>
              <a:rPr lang="fr-FR"/>
              <a:t> en établissement pour personnes âgées dépendantes.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"/>
          <p:cNvSpPr txBox="1"/>
          <p:nvPr>
            <p:ph idx="1" type="body"/>
          </p:nvPr>
        </p:nvSpPr>
        <p:spPr>
          <a:xfrm>
            <a:off x="1837317" y="2819400"/>
            <a:ext cx="85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Bleu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2021-11-19T13:14:50Z</dcterms:created>
  <dc:creator>Motion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0x010100697AEEB016D66242B0FE091FAB3F6E9B</vt:lpwstr>
  </property>
</Properties>
</file>