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1" r:id="rId7"/>
    <p:sldId id="272" r:id="rId8"/>
    <p:sldId id="275" r:id="rId9"/>
    <p:sldId id="277" r:id="rId10"/>
    <p:sldId id="278" r:id="rId11"/>
    <p:sldId id="280" r:id="rId12"/>
    <p:sldId id="281" r:id="rId13"/>
    <p:sldId id="285" r:id="rId14"/>
    <p:sldId id="284" r:id="rId15"/>
    <p:sldId id="286" r:id="rId16"/>
    <p:sldId id="287" r:id="rId17"/>
    <p:sldId id="27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80E"/>
    <a:srgbClr val="82D0F4"/>
    <a:srgbClr val="5025AE"/>
    <a:srgbClr val="343D91"/>
    <a:srgbClr val="0763C1"/>
    <a:srgbClr val="447643"/>
    <a:srgbClr val="9ABD63"/>
    <a:srgbClr val="951B81"/>
    <a:srgbClr val="57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8515" autoAdjust="0"/>
  </p:normalViewPr>
  <p:slideViewPr>
    <p:cSldViewPr snapToGrid="0" snapToObjects="1">
      <p:cViewPr varScale="1">
        <p:scale>
          <a:sx n="54" d="100"/>
          <a:sy n="54" d="100"/>
        </p:scale>
        <p:origin x="14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9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6C315B-FAC8-CDCE-07B5-998C51C10B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049B8-710D-3A25-327F-56B92D85B1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79A1-EC99-A24B-84AF-3716F74F58B8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253046-CB8F-581B-195A-E339127FAB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45B464-FF3F-6ED6-278E-A81EA217B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04AE-1715-B34A-B348-3E01E5521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34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3DCB-7F7C-4F4C-BA6A-3434153905EA}" type="datetimeFigureOut">
              <a:rPr lang="fr-FR" smtClean="0"/>
              <a:t>17/09/2024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DB0A-C757-A34B-88B2-66AFE4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45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pour-les-personnes-agees.gouv.fr/" TargetMode="External"/><Relationship Id="rId7" Type="http://schemas.openxmlformats.org/officeDocument/2006/relationships/hyperlink" Target="https://www.youtube.com/@service-public-de-l-autonomie" TargetMode="External"/><Relationship Id="rId2" Type="http://schemas.openxmlformats.org/officeDocument/2006/relationships/hyperlink" Target="http://www.cnsa.f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company/caisse-nationale-de-solidarit-pour-l'autonomie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monparcourshandicap.gouv.fr/" TargetMode="External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D16363D-DADD-6468-9ECB-0E49C43889C5}"/>
              </a:ext>
            </a:extLst>
          </p:cNvPr>
          <p:cNvGrpSpPr/>
          <p:nvPr userDrawn="1"/>
        </p:nvGrpSpPr>
        <p:grpSpPr>
          <a:xfrm>
            <a:off x="8760354" y="5588201"/>
            <a:ext cx="2939575" cy="746822"/>
            <a:chOff x="2600363" y="2385310"/>
            <a:chExt cx="6864097" cy="174387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ED063B9-701A-6768-9316-5B454436DD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" r="54569"/>
            <a:stretch/>
          </p:blipFill>
          <p:spPr>
            <a:xfrm>
              <a:off x="2600363" y="2385310"/>
              <a:ext cx="2843992" cy="168124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40247EC-7153-FEC3-CB9D-D1412DE92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7659"/>
            <a:stretch/>
          </p:blipFill>
          <p:spPr>
            <a:xfrm>
              <a:off x="6187862" y="2447941"/>
              <a:ext cx="3276598" cy="1681246"/>
            </a:xfrm>
            <a:prstGeom prst="rect">
              <a:avLst/>
            </a:prstGeom>
          </p:spPr>
        </p:pic>
      </p:grpSp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E42D9D6-B85B-435D-2054-8CFCB56E9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7155" y="2398077"/>
            <a:ext cx="8793957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du document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B8D2D5-26CD-7B33-7E9E-183DC5C47C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77156" y="3661901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8C84F8-CDF4-489E-94F1-CFDB1FB1C039}"/>
              </a:ext>
            </a:extLst>
          </p:cNvPr>
          <p:cNvSpPr txBox="1"/>
          <p:nvPr userDrawn="1"/>
        </p:nvSpPr>
        <p:spPr>
          <a:xfrm>
            <a:off x="342232" y="5811803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  <p:pic>
        <p:nvPicPr>
          <p:cNvPr id="9" name="Image 8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C2EFD7CA-B81F-7308-B7A6-C4E506FF4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155" y="215795"/>
            <a:ext cx="1911705" cy="14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graphicFrame>
        <p:nvGraphicFramePr>
          <p:cNvPr id="14" name="Espace réservé du tableau 4">
            <a:extLst>
              <a:ext uri="{FF2B5EF4-FFF2-40B4-BE49-F238E27FC236}">
                <a16:creationId xmlns:a16="http://schemas.microsoft.com/office/drawing/2014/main" id="{7DC5DA17-D0E2-114C-8C46-BDBCD367C4E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4569459"/>
              </p:ext>
            </p:extLst>
          </p:nvPr>
        </p:nvGraphicFramePr>
        <p:xfrm>
          <a:off x="437366" y="2031513"/>
          <a:ext cx="10515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729975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939521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6709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00286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2874564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84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16995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E7412AA-CDE7-3249-8BE6-1B67BDABB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 type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10691C-0652-B3DC-3435-3F8D3E3A4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A6A3643-DF97-525C-33C8-7148F5D3861D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9F2909-C842-46C5-B205-27EF53976496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07490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16449-AC86-994A-C9DC-FE40A5D73B0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A0631D0-1ABE-C145-985E-17C695B8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8132CDA-157F-CF40-BC52-BF80FA4BA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C86485-272E-232D-FD13-0BAFBA228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F19F70F-2157-8903-EDF4-E80B01CCBEB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E8E489-702C-4570-8CE9-2EA266C07CF3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83871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8AB863-0B9C-6048-A16D-D788C881081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22693E-DAE2-4E8C-A2D7-1EB55937F797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91501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BE2AB-CFC5-41CE-8335-9D71FA529AAD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74706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D24848-3837-FCAE-5E19-87FC4306F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79902">
            <a:off x="11388386" y="5229551"/>
            <a:ext cx="2025866" cy="20419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E6BEB5-5A61-4A7D-A0A5-64FEC68F6FD4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25039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732CB5-C933-53A1-7E65-175F72A10966}"/>
              </a:ext>
            </a:extLst>
          </p:cNvPr>
          <p:cNvSpPr/>
          <p:nvPr userDrawn="1"/>
        </p:nvSpPr>
        <p:spPr>
          <a:xfrm>
            <a:off x="3938042" y="5366049"/>
            <a:ext cx="4339078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66, avenue du Maine     </a:t>
            </a:r>
          </a:p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75682 Paris cedex 14</a:t>
            </a:r>
            <a:endParaRPr lang="fr-FR" sz="1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3EA83-D295-DCAC-3147-FD1E328A77D6}"/>
              </a:ext>
            </a:extLst>
          </p:cNvPr>
          <p:cNvSpPr/>
          <p:nvPr userDrawn="1"/>
        </p:nvSpPr>
        <p:spPr>
          <a:xfrm>
            <a:off x="376626" y="5212083"/>
            <a:ext cx="4246880" cy="150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800" b="0" u="sng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www.cnsa.fr</a:t>
            </a:r>
            <a:r>
              <a:rPr lang="fr-FR" sz="1800" b="0" u="none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l">
              <a:lnSpc>
                <a:spcPct val="130000"/>
              </a:lnSpc>
            </a:pP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www.pour-les-personnes-agees.gouv.fr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www.monparcourshandicap.gouv.fr</a:t>
            </a:r>
            <a:endParaRPr lang="fr-FR" sz="1800" b="0" i="0" kern="1200" dirty="0">
              <a:solidFill>
                <a:srgbClr val="5025AE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endParaRPr 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2D2F6A29-6196-2FE0-909A-2B66BF341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3369"/>
          <a:stretch/>
        </p:blipFill>
        <p:spPr>
          <a:xfrm>
            <a:off x="2372310" y="5312818"/>
            <a:ext cx="294640" cy="288643"/>
          </a:xfrm>
          <a:prstGeom prst="rect">
            <a:avLst/>
          </a:prstGeom>
        </p:spPr>
      </p:pic>
      <p:pic>
        <p:nvPicPr>
          <p:cNvPr id="7" name="Image 6">
            <a:hlinkClick r:id="rId7"/>
            <a:extLst>
              <a:ext uri="{FF2B5EF4-FFF2-40B4-BE49-F238E27FC236}">
                <a16:creationId xmlns:a16="http://schemas.microsoft.com/office/drawing/2014/main" id="{F2484637-1375-392C-957E-297DD60ED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67116"/>
          <a:stretch/>
        </p:blipFill>
        <p:spPr>
          <a:xfrm>
            <a:off x="2803856" y="5331628"/>
            <a:ext cx="368989" cy="25155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B0B39B0-53B9-8B66-AE98-66B890DFCEF3}"/>
              </a:ext>
            </a:extLst>
          </p:cNvPr>
          <p:cNvGrpSpPr/>
          <p:nvPr userDrawn="1"/>
        </p:nvGrpSpPr>
        <p:grpSpPr>
          <a:xfrm>
            <a:off x="8563401" y="5400912"/>
            <a:ext cx="3334816" cy="920750"/>
            <a:chOff x="2468961" y="2385310"/>
            <a:chExt cx="7787012" cy="215001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93B88C8-1643-3289-F93B-57F9C606B1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" r="54569"/>
            <a:stretch/>
          </p:blipFill>
          <p:spPr>
            <a:xfrm>
              <a:off x="2468961" y="2385310"/>
              <a:ext cx="3531006" cy="208738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175726-A568-4D40-8325-02E5F1945E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47659"/>
            <a:stretch/>
          </p:blipFill>
          <p:spPr>
            <a:xfrm>
              <a:off x="6187856" y="2447940"/>
              <a:ext cx="4068117" cy="2087380"/>
            </a:xfrm>
            <a:prstGeom prst="rect">
              <a:avLst/>
            </a:prstGeom>
          </p:spPr>
        </p:pic>
      </p:grp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052DAEE-C4F8-DB01-623E-C96879F20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37317" y="2819400"/>
            <a:ext cx="8529552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 de votre attention.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C3C7F31-5D90-4451-9191-7246B5860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8627" t="21279" r="39406" b="23908"/>
          <a:stretch/>
        </p:blipFill>
        <p:spPr>
          <a:xfrm>
            <a:off x="1920083" y="5203085"/>
            <a:ext cx="357695" cy="4519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B0914D-C0DE-C0EF-AE94-1E97B66AFD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9354" y="272751"/>
            <a:ext cx="2177596" cy="16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7523198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50885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86AF10-C47F-5055-7A0A-D6614436A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 rot="10800000">
            <a:off x="2159306" y="1501126"/>
            <a:ext cx="1188688" cy="12000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F232C4-3792-8EEB-3326-3A94C20F6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6" cy="60437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A2F80-2EAA-4F1D-ECEA-A0A8AF9B0B9E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1FDFD9-E1F9-428E-88BE-3BAAF8CBF5F4}"/>
              </a:ext>
            </a:extLst>
          </p:cNvPr>
          <p:cNvSpPr txBox="1"/>
          <p:nvPr userDrawn="1"/>
        </p:nvSpPr>
        <p:spPr>
          <a:xfrm>
            <a:off x="333900" y="569729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76064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-19667"/>
            <a:ext cx="12192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2719550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68133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696838-43EF-7DF9-72BE-B1BD09865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1EF2E1-CDC0-AD9E-67A4-AC204ADB076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F4F610-4F5F-48EE-A90E-6BCEDB422D8B}"/>
              </a:ext>
            </a:extLst>
          </p:cNvPr>
          <p:cNvSpPr txBox="1"/>
          <p:nvPr userDrawn="1"/>
        </p:nvSpPr>
        <p:spPr>
          <a:xfrm>
            <a:off x="333900" y="5874501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2A95A7-0E85-B0D3-1D5B-61A510AD0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6" cy="6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2235F1C1-FE22-C34A-9F7E-98F21AB053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382848"/>
            <a:ext cx="2295504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rgbClr val="447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0" name="Espace réservé du contenu 6">
            <a:extLst>
              <a:ext uri="{FF2B5EF4-FFF2-40B4-BE49-F238E27FC236}">
                <a16:creationId xmlns:a16="http://schemas.microsoft.com/office/drawing/2014/main" id="{39BF9449-A52D-034B-9321-A756062321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81169" y="3638042"/>
            <a:ext cx="2423176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93DE47-E7AE-89F6-88E4-00D273F19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318139-D5F2-314C-845D-B269B70E8E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8755" y="5593492"/>
            <a:ext cx="2251172" cy="604582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EF5DA-116C-E02D-4DF7-1FA05E28CE18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632195-135F-4134-ACCE-C0E932EA52CA}"/>
              </a:ext>
            </a:extLst>
          </p:cNvPr>
          <p:cNvSpPr txBox="1"/>
          <p:nvPr userDrawn="1"/>
        </p:nvSpPr>
        <p:spPr>
          <a:xfrm>
            <a:off x="333900" y="588856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41219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bg>
      <p:bgPr>
        <a:solidFill>
          <a:srgbClr val="D3D8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2BAEC5-D1F8-3990-EEAB-E024CBC7A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79515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87983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99EDE-95ED-DC6B-D707-358960600BA5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950E70-DA0A-41FC-B5C5-5BEBC33447EE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71054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bg>
      <p:bgPr>
        <a:solidFill>
          <a:srgbClr val="82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8231D5-68E7-D1BF-5252-7E9A5147B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91707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75791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98412-20F8-6164-9CA2-087B8978411A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34255A-3A7F-46B8-9FC7-42BD12969395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8854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740157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007C0F-BB0E-7824-287F-4225405A9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267" y="3254460"/>
            <a:ext cx="1527595" cy="154214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56EFC-5924-7484-9F8B-848E3BC216C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2BF56C-DB0D-4BF2-971D-C67984A72253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60238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AB979E8-C49E-5049-AF0D-15FC08BDB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2826D8D-E2F8-4048-AEA1-6D7F80C8F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B394DD-B12A-6FB0-F407-B89DFFACC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C11D7C3-18A0-90E0-9344-681524125AE7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A6A73D-39A6-4D25-9A6B-64249EF4D08A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25231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2ED355-C1ED-8542-A082-43A9BC8B6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FD651D-86E7-0184-D4BD-A043CD305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535B56-F690-731C-6F9F-7DD1DABA6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47858">
            <a:off x="10929661" y="4491166"/>
            <a:ext cx="3004931" cy="303354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F4B20FF-B2DD-F8C9-A3A8-F5F27138FD7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7DF396-DB15-4210-9F2A-43A764184538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65852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83" r:id="rId3"/>
    <p:sldLayoutId id="2147483676" r:id="rId4"/>
    <p:sldLayoutId id="2147483687" r:id="rId5"/>
    <p:sldLayoutId id="2147483688" r:id="rId6"/>
    <p:sldLayoutId id="2147483680" r:id="rId7"/>
    <p:sldLayoutId id="2147483650" r:id="rId8"/>
    <p:sldLayoutId id="2147483663" r:id="rId9"/>
    <p:sldLayoutId id="2147483670" r:id="rId10"/>
    <p:sldLayoutId id="2147483662" r:id="rId11"/>
    <p:sldLayoutId id="2147483652" r:id="rId12"/>
    <p:sldLayoutId id="2147483690" r:id="rId13"/>
    <p:sldLayoutId id="2147483691" r:id="rId14"/>
    <p:sldLayoutId id="2147483689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976AE3-1117-CD39-757C-60188213A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7155" y="2398077"/>
            <a:ext cx="11358685" cy="1244600"/>
          </a:xfrm>
        </p:spPr>
        <p:txBody>
          <a:bodyPr/>
          <a:lstStyle/>
          <a:p>
            <a:r>
              <a:rPr lang="fr-FR" sz="4000" dirty="0"/>
              <a:t>La participation des personnes accompagnées en Emploi accompagné dans le Grand Est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4D77278-BD77-F115-B6E0-D3765D9332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265114" y="307626"/>
            <a:ext cx="2338228" cy="1255426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2E8E58A-722B-09C1-9BE0-BEEEE878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144" y="144654"/>
            <a:ext cx="1552792" cy="1581371"/>
          </a:xfrm>
          <a:prstGeom prst="rect">
            <a:avLst/>
          </a:prstGeom>
        </p:spPr>
      </p:pic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2A004CF4-9458-6FDC-045E-18F592AE7406}"/>
              </a:ext>
            </a:extLst>
          </p:cNvPr>
          <p:cNvSpPr txBox="1">
            <a:spLocks/>
          </p:cNvSpPr>
          <p:nvPr/>
        </p:nvSpPr>
        <p:spPr>
          <a:xfrm>
            <a:off x="1077155" y="3956367"/>
            <a:ext cx="9720385" cy="1244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/>
              <a:t>1</a:t>
            </a:r>
            <a:r>
              <a:rPr lang="fr-FR" sz="3200" b="1" baseline="30000" dirty="0"/>
              <a:t>er</a:t>
            </a:r>
            <a:r>
              <a:rPr lang="fr-FR" sz="3200" b="1" dirty="0"/>
              <a:t> octobre 2024</a:t>
            </a:r>
          </a:p>
        </p:txBody>
      </p:sp>
    </p:spTree>
    <p:extLst>
      <p:ext uri="{BB962C8B-B14F-4D97-AF65-F5344CB8AC3E}">
        <p14:creationId xmlns:p14="http://schemas.microsoft.com/office/powerpoint/2010/main" val="408859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Principaux résultats mesurés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2B1A43-5533-2C41-E56A-416951D3612D}"/>
              </a:ext>
            </a:extLst>
          </p:cNvPr>
          <p:cNvSpPr txBox="1"/>
          <p:nvPr/>
        </p:nvSpPr>
        <p:spPr>
          <a:xfrm>
            <a:off x="1140142" y="1486160"/>
            <a:ext cx="9398317" cy="345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indent="0">
              <a:spcAft>
                <a:spcPts val="900"/>
              </a:spcAft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les professionnels: 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Acquisition ou consolidation des compétences pour animer des démarches participatives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Evolution du des pratiques professionnelles, source de sens et complémentaire à l’accompagnement individuel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Création d’un véritable collectif régional qui dépasse le sujet de la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5393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Principaux résultats mesurés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2B1A43-5533-2C41-E56A-416951D3612D}"/>
              </a:ext>
            </a:extLst>
          </p:cNvPr>
          <p:cNvSpPr txBox="1"/>
          <p:nvPr/>
        </p:nvSpPr>
        <p:spPr>
          <a:xfrm>
            <a:off x="437367" y="1486160"/>
            <a:ext cx="1121837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 indent="0">
              <a:spcAft>
                <a:spcPts val="900"/>
              </a:spcAft>
              <a:buNone/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Pour l’emploi accompagné: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Développement des temps collectifs désormais ancrés dans l’offre (pairaidance, compétences psychosociales ou professionnelles, sorties conviviales ou professionnelles)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Meilleurs outils de communication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Nouveaux outils et approches d’accompagnement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En cours, mise en place de la participation des personnes accompagnées à la gouvernance régionale</a:t>
            </a:r>
          </a:p>
        </p:txBody>
      </p:sp>
    </p:spTree>
    <p:extLst>
      <p:ext uri="{BB962C8B-B14F-4D97-AF65-F5344CB8AC3E}">
        <p14:creationId xmlns:p14="http://schemas.microsoft.com/office/powerpoint/2010/main" val="374477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8824CD-2F3B-0F3B-39A0-B53B2DAF3AB9}"/>
              </a:ext>
            </a:extLst>
          </p:cNvPr>
          <p:cNvSpPr txBox="1"/>
          <p:nvPr/>
        </p:nvSpPr>
        <p:spPr>
          <a:xfrm>
            <a:off x="1493674" y="250137"/>
            <a:ext cx="92046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Productions pour faciliter l’essaimage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8A014AE5-144F-CA0D-B8B1-E8AC4416A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8" y="780047"/>
            <a:ext cx="3461492" cy="475207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4C3FA3-AADE-2E70-9FA8-9783FBB8E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24" y="780048"/>
            <a:ext cx="3307690" cy="4752074"/>
          </a:xfrm>
          <a:prstGeom prst="rect">
            <a:avLst/>
          </a:prstGeom>
          <a:noFill/>
        </p:spPr>
      </p:pic>
      <p:pic>
        <p:nvPicPr>
          <p:cNvPr id="6" name="Image 5" descr="Une image contenant texte, homme, illustration, conception&#10;&#10;Description générée automatiquement">
            <a:extLst>
              <a:ext uri="{FF2B5EF4-FFF2-40B4-BE49-F238E27FC236}">
                <a16:creationId xmlns:a16="http://schemas.microsoft.com/office/drawing/2014/main" id="{301AF1A5-11CB-1959-627A-2919F1186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048" y="802907"/>
            <a:ext cx="3213557" cy="46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5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6" y="331432"/>
            <a:ext cx="11872743" cy="1325563"/>
          </a:xfrm>
        </p:spPr>
        <p:txBody>
          <a:bodyPr/>
          <a:lstStyle/>
          <a:p>
            <a:r>
              <a:rPr lang="fr-FR" b="1" dirty="0"/>
              <a:t>La suite : Diffuser les pratiques au national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2B1A43-5533-2C41-E56A-416951D3612D}"/>
              </a:ext>
            </a:extLst>
          </p:cNvPr>
          <p:cNvSpPr txBox="1"/>
          <p:nvPr/>
        </p:nvSpPr>
        <p:spPr>
          <a:xfrm>
            <a:off x="486812" y="1463077"/>
            <a:ext cx="11218375" cy="393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200" b="1" dirty="0"/>
              <a:t>Webinaire de présentation le mardi 26 novembre de 14H à 15H30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endParaRPr 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200" dirty="0"/>
              <a:t>Des personnes accompagnées, des professionnels et des institutions vous parlerons des bénéfices qu’ils ont retirés de cette expérience</a:t>
            </a:r>
          </a:p>
          <a:p>
            <a:pPr algn="l"/>
            <a:endParaRPr lang="fr-FR" sz="2200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200" dirty="0"/>
              <a:t>L’Agence nouvelle des solidarités actives, qui a porté l’expérimentation, vous donnera les clés pour déployer ce type d’action au sein de votre structure ou sur votre territoire</a:t>
            </a:r>
          </a:p>
          <a:p>
            <a:pPr algn="l"/>
            <a:r>
              <a:rPr lang="fr-FR" sz="2200" dirty="0">
                <a:solidFill>
                  <a:srgbClr val="C00000"/>
                </a:solidFill>
              </a:rPr>
              <a:t>Ce webinaire s’adresse aux acteurs qui souhaitent développer la participation : Structures accompagnantes et institutions.</a:t>
            </a:r>
          </a:p>
          <a:p>
            <a:pPr algn="l"/>
            <a:endParaRPr lang="fr-FR" sz="2200" b="1" dirty="0"/>
          </a:p>
          <a:p>
            <a:pPr algn="l"/>
            <a:r>
              <a:rPr lang="fr-FR" sz="2200" b="1" dirty="0"/>
              <a:t>Inscription obligatoire  sur le site : solidarites-actives.com</a:t>
            </a:r>
          </a:p>
        </p:txBody>
      </p:sp>
    </p:spTree>
    <p:extLst>
      <p:ext uri="{BB962C8B-B14F-4D97-AF65-F5344CB8AC3E}">
        <p14:creationId xmlns:p14="http://schemas.microsoft.com/office/powerpoint/2010/main" val="3969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25D007B-92C1-C814-E7E7-A77A92C594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45E6F5-A8BC-BF91-5A7B-4E418C8C5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430" y="0"/>
            <a:ext cx="7989570" cy="5470132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24E486E3-5AC0-AF37-ED50-B3357CC5F353}"/>
              </a:ext>
            </a:extLst>
          </p:cNvPr>
          <p:cNvSpPr txBox="1">
            <a:spLocks/>
          </p:cNvSpPr>
          <p:nvPr/>
        </p:nvSpPr>
        <p:spPr>
          <a:xfrm>
            <a:off x="320040" y="215669"/>
            <a:ext cx="3688080" cy="4422175"/>
          </a:xfrm>
          <a:prstGeom prst="rect">
            <a:avLst/>
          </a:prstGeom>
          <a:solidFill>
            <a:srgbClr val="D3D80E"/>
          </a:solidFill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dirty="0"/>
              <a:t> </a:t>
            </a:r>
            <a:r>
              <a:rPr lang="fr-FR" sz="1600" b="1" dirty="0"/>
              <a:t>Marguerite Sinclair</a:t>
            </a:r>
            <a:r>
              <a:rPr lang="fr-FR" sz="1600" dirty="0"/>
              <a:t>, la participation et le développement du pouvoir d’agir au cœur de ses projets </a:t>
            </a:r>
            <a:r>
              <a:rPr lang="fr-FR" sz="1600" b="1" dirty="0"/>
              <a:t> : Porteur administratif du projet et chef de file du consortium</a:t>
            </a:r>
            <a:endParaRPr lang="fr-FR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 L’Agence nouvelle des solidarités actives (Ansa), </a:t>
            </a:r>
            <a:r>
              <a:rPr lang="fr-FR" sz="1600" dirty="0"/>
              <a:t>spécialiste de l’expérimentation sociale et de la participation des personnes concernées : I</a:t>
            </a:r>
            <a:r>
              <a:rPr lang="fr-FR" sz="1600" b="1" dirty="0"/>
              <a:t>ngénierie de projet et Formation </a:t>
            </a:r>
          </a:p>
          <a:p>
            <a:pPr>
              <a:lnSpc>
                <a:spcPct val="150000"/>
              </a:lnSpc>
            </a:pPr>
            <a:r>
              <a:rPr lang="fr-FR" sz="1600" b="1" dirty="0"/>
              <a:t>Marina Drobi, </a:t>
            </a:r>
            <a:r>
              <a:rPr lang="fr-FR" sz="1600" dirty="0"/>
              <a:t>consultante indépendante : </a:t>
            </a:r>
            <a:r>
              <a:rPr lang="fr-FR" sz="1600" b="1" dirty="0"/>
              <a:t>Evaluation du projet</a:t>
            </a:r>
          </a:p>
        </p:txBody>
      </p:sp>
    </p:spTree>
    <p:extLst>
      <p:ext uri="{BB962C8B-B14F-4D97-AF65-F5344CB8AC3E}">
        <p14:creationId xmlns:p14="http://schemas.microsoft.com/office/powerpoint/2010/main" val="31732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objectifs visés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B1989-DB59-A8EB-E2AB-2021C8537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367" y="1559878"/>
            <a:ext cx="10515600" cy="43449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Mise en place de dispositifs de participation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/>
              <a:t>des groupes locaux : </a:t>
            </a:r>
            <a:r>
              <a:rPr lang="fr-FR" sz="2000" dirty="0"/>
              <a:t>Pour chaque structure d’Emploi accompagné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/>
              <a:t>Un groupe régional</a:t>
            </a:r>
            <a:r>
              <a:rPr lang="fr-FR" sz="2000" b="0" dirty="0"/>
              <a:t>, composé de représentants des groupes </a:t>
            </a:r>
            <a:r>
              <a:rPr lang="fr-FR" sz="2000" dirty="0"/>
              <a:t>locaux</a:t>
            </a:r>
            <a:r>
              <a:rPr lang="fr-FR" sz="2000" b="0" dirty="0"/>
              <a:t> … </a:t>
            </a:r>
          </a:p>
          <a:p>
            <a:pPr marL="457200" lvl="1" indent="0">
              <a:buNone/>
            </a:pPr>
            <a:r>
              <a:rPr lang="fr-FR" sz="2000" b="1" dirty="0">
                <a:solidFill>
                  <a:srgbClr val="C00000"/>
                </a:solidFill>
              </a:rPr>
              <a:t>	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Ce groupe a été baptisé « Ensemble participatif de l’Emploi accompagné »</a:t>
            </a:r>
          </a:p>
          <a:p>
            <a:endParaRPr lang="fr-FR" sz="20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2000" dirty="0"/>
              <a:t> Attendus des dispositifs de participation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/>
              <a:t> Pour les personnes </a:t>
            </a:r>
            <a:r>
              <a:rPr lang="fr-FR" sz="2000" b="0" dirty="0"/>
              <a:t>: renforcement des liens sociaux, développement du pouvoir d’agir, </a:t>
            </a:r>
            <a:r>
              <a:rPr lang="fr-FR" sz="2000" b="0" u="sng" dirty="0"/>
              <a:t>pairaidance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/>
              <a:t> Pour l’Emploi accompagné </a:t>
            </a:r>
            <a:r>
              <a:rPr lang="fr-FR" sz="2000" b="0" dirty="0"/>
              <a:t>: Amélioration du service d’accompagnement, au plus près des besoins des personnes accompagnées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/>
              <a:t> Pour les institutions </a:t>
            </a:r>
            <a:r>
              <a:rPr lang="fr-FR" sz="2000" b="0" dirty="0"/>
              <a:t>: </a:t>
            </a:r>
            <a:r>
              <a:rPr lang="fr-FR" sz="2000" dirty="0"/>
              <a:t>P</a:t>
            </a:r>
            <a:r>
              <a:rPr lang="fr-FR" sz="2000" b="0" dirty="0"/>
              <a:t>articipation effective des personnes à la gouvernance</a:t>
            </a:r>
          </a:p>
        </p:txBody>
      </p:sp>
    </p:spTree>
    <p:extLst>
      <p:ext uri="{BB962C8B-B14F-4D97-AF65-F5344CB8AC3E}">
        <p14:creationId xmlns:p14="http://schemas.microsoft.com/office/powerpoint/2010/main" val="57912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méthodologie en trois étapes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7D5BCFA-4B04-1BE6-4FC4-EDEF6B15C00D}"/>
              </a:ext>
            </a:extLst>
          </p:cNvPr>
          <p:cNvSpPr/>
          <p:nvPr/>
        </p:nvSpPr>
        <p:spPr>
          <a:xfrm>
            <a:off x="1239033" y="1051396"/>
            <a:ext cx="5518027" cy="12111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Etape 1 :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Formation-action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pour installer la participation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30E992D-D99E-014D-990D-94CBBDC399CE}"/>
              </a:ext>
            </a:extLst>
          </p:cNvPr>
          <p:cNvSpPr txBox="1"/>
          <p:nvPr/>
        </p:nvSpPr>
        <p:spPr>
          <a:xfrm>
            <a:off x="133086" y="1133138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33E3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Début 2022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E5E6F79-0640-1759-9B7A-2739E7BC9CA3}"/>
              </a:ext>
            </a:extLst>
          </p:cNvPr>
          <p:cNvSpPr/>
          <p:nvPr/>
        </p:nvSpPr>
        <p:spPr>
          <a:xfrm>
            <a:off x="1239033" y="2656084"/>
            <a:ext cx="5518027" cy="14636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Etape 2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Expérimentation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des outils et des méthodes (coconstruction et mise en œuvre)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433E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Groupes locaux + Ensemble participatif régional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valuation continue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27068F-004A-6006-755D-C76EE15B3D5E}"/>
              </a:ext>
            </a:extLst>
          </p:cNvPr>
          <p:cNvSpPr txBox="1"/>
          <p:nvPr/>
        </p:nvSpPr>
        <p:spPr>
          <a:xfrm>
            <a:off x="133086" y="2796944"/>
            <a:ext cx="131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33E3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2022 - 2023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EA3F6F3-AF5D-8E1C-BD6C-7CE494498E28}"/>
              </a:ext>
            </a:extLst>
          </p:cNvPr>
          <p:cNvSpPr/>
          <p:nvPr/>
        </p:nvSpPr>
        <p:spPr>
          <a:xfrm>
            <a:off x="1239033" y="4513665"/>
            <a:ext cx="5624905" cy="12111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Etape 3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Modélisation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pérennisation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433E3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essaimage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C7A561-EC89-2D9A-9826-1E91ADBFD00E}"/>
              </a:ext>
            </a:extLst>
          </p:cNvPr>
          <p:cNvSpPr txBox="1"/>
          <p:nvPr/>
        </p:nvSpPr>
        <p:spPr>
          <a:xfrm>
            <a:off x="160290" y="4516345"/>
            <a:ext cx="1315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33E3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 2023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7E94E7FE-A1B9-2084-0E3A-A0FB0C339B5D}"/>
              </a:ext>
            </a:extLst>
          </p:cNvPr>
          <p:cNvSpPr/>
          <p:nvPr/>
        </p:nvSpPr>
        <p:spPr>
          <a:xfrm>
            <a:off x="3438168" y="2299245"/>
            <a:ext cx="613317" cy="356839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6F200FC-773A-7E28-EEEC-089D87AC5E20}"/>
              </a:ext>
            </a:extLst>
          </p:cNvPr>
          <p:cNvSpPr/>
          <p:nvPr/>
        </p:nvSpPr>
        <p:spPr>
          <a:xfrm>
            <a:off x="3544843" y="4159506"/>
            <a:ext cx="613317" cy="356839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E07190-22D9-31BB-FD57-12FB36089CCA}"/>
              </a:ext>
            </a:extLst>
          </p:cNvPr>
          <p:cNvSpPr txBox="1"/>
          <p:nvPr/>
        </p:nvSpPr>
        <p:spPr>
          <a:xfrm>
            <a:off x="6706446" y="1133138"/>
            <a:ext cx="5283517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5 jours de formation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+ partage d’outils et de pratiques 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11 groupes locaux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198 réunions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entre le début du projet et la fin de l’année 2023… et ça continue!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140 personnes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accompagnées participants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AF2C3A-F48D-0A2B-1B6A-AE6831CA8E84}"/>
              </a:ext>
            </a:extLst>
          </p:cNvPr>
          <p:cNvSpPr txBox="1"/>
          <p:nvPr/>
        </p:nvSpPr>
        <p:spPr>
          <a:xfrm>
            <a:off x="6757060" y="3778575"/>
            <a:ext cx="5153888" cy="2133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5 groupes régionaux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 présence des personnes, des professionnels … et des institutions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23 propositions d’évolutions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gouvernance, accompagnement, liens employeurs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5 réunions du comité de pilotage régional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avec une participation de personnes accompagnées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87EB3A9-8D6D-C3B3-9EF1-8708B5E77030}"/>
              </a:ext>
            </a:extLst>
          </p:cNvPr>
          <p:cNvSpPr txBox="1"/>
          <p:nvPr/>
        </p:nvSpPr>
        <p:spPr>
          <a:xfrm>
            <a:off x="6721438" y="6054361"/>
            <a:ext cx="4845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Des idées, des outils, des projets, du partage et du bonheur !</a:t>
            </a:r>
          </a:p>
        </p:txBody>
      </p:sp>
    </p:spTree>
    <p:extLst>
      <p:ext uri="{BB962C8B-B14F-4D97-AF65-F5344CB8AC3E}">
        <p14:creationId xmlns:p14="http://schemas.microsoft.com/office/powerpoint/2010/main" val="32157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abits, personne, homme, mur&#10;&#10;Description générée automatiquement">
            <a:extLst>
              <a:ext uri="{FF2B5EF4-FFF2-40B4-BE49-F238E27FC236}">
                <a16:creationId xmlns:a16="http://schemas.microsoft.com/office/drawing/2014/main" id="{41A19BD9-DA56-869C-C0B4-BA0E28C72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r="5211" b="34524"/>
          <a:stretch/>
        </p:blipFill>
        <p:spPr>
          <a:xfrm>
            <a:off x="418470" y="3970318"/>
            <a:ext cx="5319390" cy="2699078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488C0F9-851C-450B-2A39-1773477E0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6490"/>
          <a:stretch/>
        </p:blipFill>
        <p:spPr>
          <a:xfrm>
            <a:off x="418470" y="854090"/>
            <a:ext cx="5319390" cy="2727382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66E344B-BFEC-2298-C184-431D5E51642F}"/>
              </a:ext>
            </a:extLst>
          </p:cNvPr>
          <p:cNvSpPr txBox="1">
            <a:spLocks/>
          </p:cNvSpPr>
          <p:nvPr/>
        </p:nvSpPr>
        <p:spPr>
          <a:xfrm>
            <a:off x="129587" y="229194"/>
            <a:ext cx="6069332" cy="647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u="none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tx1"/>
                </a:solidFill>
                <a:latin typeface="Script MT Bold" panose="03040602040607080904" pitchFamily="66" charset="0"/>
              </a:rPr>
              <a:t>Groupe Local Santé Mentale Alsace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B02CE4-3C00-581A-D591-E90BAFF18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919" y="1592180"/>
            <a:ext cx="5737860" cy="4561599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C6A809D0-AFE8-7569-956B-7278C97A264F}"/>
              </a:ext>
            </a:extLst>
          </p:cNvPr>
          <p:cNvSpPr txBox="1">
            <a:spLocks/>
          </p:cNvSpPr>
          <p:nvPr/>
        </p:nvSpPr>
        <p:spPr>
          <a:xfrm>
            <a:off x="6139142" y="158878"/>
            <a:ext cx="7886700" cy="6472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latin typeface="Script MT Bold" panose="03040602040607080904" pitchFamily="66" charset="0"/>
              </a:rPr>
              <a:t>Groupe Local Marguerite Sinclair</a:t>
            </a:r>
          </a:p>
        </p:txBody>
      </p:sp>
      <p:pic>
        <p:nvPicPr>
          <p:cNvPr id="4" name="Picture 2" descr="BIC 4 Couleurs Original - Stylo à bille 4 couleurs Pas Cher | Bureau Vallée">
            <a:extLst>
              <a:ext uri="{FF2B5EF4-FFF2-40B4-BE49-F238E27FC236}">
                <a16:creationId xmlns:a16="http://schemas.microsoft.com/office/drawing/2014/main" id="{27FA0CF8-DE66-ADA9-8391-CA7C71758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5" t="124" r="44135"/>
          <a:stretch/>
        </p:blipFill>
        <p:spPr bwMode="auto">
          <a:xfrm rot="19192090">
            <a:off x="5500653" y="369953"/>
            <a:ext cx="138326" cy="133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7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DDBE5B-202B-4699-0B92-9F0EDA0C2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74" y="1120768"/>
            <a:ext cx="2829332" cy="41685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C84821B-4C6C-DD16-05FD-2E714BFC0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54" y="1159915"/>
            <a:ext cx="3933174" cy="412940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009E05-39D8-8E3B-FC16-382302802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477" y="1205231"/>
            <a:ext cx="4233342" cy="40840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1CECBD7-DEDC-E6B8-934C-D22984777871}"/>
              </a:ext>
            </a:extLst>
          </p:cNvPr>
          <p:cNvSpPr txBox="1"/>
          <p:nvPr/>
        </p:nvSpPr>
        <p:spPr>
          <a:xfrm>
            <a:off x="633490" y="470190"/>
            <a:ext cx="287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BF7586-1517-A4F8-9DF1-61BB618784AB}"/>
              </a:ext>
            </a:extLst>
          </p:cNvPr>
          <p:cNvSpPr txBox="1"/>
          <p:nvPr/>
        </p:nvSpPr>
        <p:spPr>
          <a:xfrm>
            <a:off x="3526935" y="470190"/>
            <a:ext cx="455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Outils pour les personnes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C32B527-4E7F-DE36-336A-1DC86A5667FA}"/>
              </a:ext>
            </a:extLst>
          </p:cNvPr>
          <p:cNvSpPr txBox="1"/>
          <p:nvPr/>
        </p:nvSpPr>
        <p:spPr>
          <a:xfrm>
            <a:off x="7812961" y="470190"/>
            <a:ext cx="412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Outils d’accompagnement</a:t>
            </a:r>
          </a:p>
        </p:txBody>
      </p:sp>
    </p:spTree>
    <p:extLst>
      <p:ext uri="{BB962C8B-B14F-4D97-AF65-F5344CB8AC3E}">
        <p14:creationId xmlns:p14="http://schemas.microsoft.com/office/powerpoint/2010/main" val="45164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8824CD-2F3B-0F3B-39A0-B53B2DAF3AB9}"/>
              </a:ext>
            </a:extLst>
          </p:cNvPr>
          <p:cNvSpPr txBox="1"/>
          <p:nvPr/>
        </p:nvSpPr>
        <p:spPr>
          <a:xfrm>
            <a:off x="1493674" y="200139"/>
            <a:ext cx="920465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d’atelier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déroulement du groupe local idéal !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832C1CA-C469-7F83-8A42-4A050B91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30" y="750803"/>
            <a:ext cx="7837714" cy="479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réussites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125943-E7AE-368B-0505-18F80F54DE9D}"/>
              </a:ext>
            </a:extLst>
          </p:cNvPr>
          <p:cNvSpPr txBox="1"/>
          <p:nvPr/>
        </p:nvSpPr>
        <p:spPr>
          <a:xfrm>
            <a:off x="282893" y="1419984"/>
            <a:ext cx="11261407" cy="4211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Création d’un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cadre favorable à la participation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Création d’espaces de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partage et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pairaidance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effective et active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des personnes accompagnées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Implication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des personnes accompagnées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dans la gouvernance du projet … et de l’emploi accompagné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nombreuses propositions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issues des groupes : sur le service proposé, sur le fonctionnement du groupe, sur les temps de convivialité, sur la communication</a:t>
            </a:r>
          </a:p>
          <a:p>
            <a:pPr marL="333375" lvl="3" indent="-257175">
              <a:spcBef>
                <a:spcPts val="1275"/>
              </a:spcBef>
              <a:spcAft>
                <a:spcPts val="900"/>
              </a:spcAft>
              <a:buFont typeface="Wingdings" pitchFamily="2" charset="2"/>
              <a:buChar char="ü"/>
            </a:pP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Volonté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quasi-généralisée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pérenniser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les groupes locaux</a:t>
            </a:r>
          </a:p>
        </p:txBody>
      </p:sp>
    </p:spTree>
    <p:extLst>
      <p:ext uri="{BB962C8B-B14F-4D97-AF65-F5344CB8AC3E}">
        <p14:creationId xmlns:p14="http://schemas.microsoft.com/office/powerpoint/2010/main" val="218774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0D494-B10E-74E1-476E-AA81E02D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Principaux résultats mesurés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2B1A43-5533-2C41-E56A-416951D3612D}"/>
              </a:ext>
            </a:extLst>
          </p:cNvPr>
          <p:cNvSpPr txBox="1"/>
          <p:nvPr/>
        </p:nvSpPr>
        <p:spPr>
          <a:xfrm>
            <a:off x="1140142" y="1486160"/>
            <a:ext cx="9398317" cy="345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3" indent="0">
              <a:spcAft>
                <a:spcPts val="900"/>
              </a:spcAft>
              <a:buNone/>
            </a:pPr>
            <a:r>
              <a:rPr lang="fr-FR" sz="2800" b="1" dirty="0"/>
              <a:t>Pour les personnes accompagnées: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/>
              <a:t>Développement de liens avec d’autres personnes et pairaidance 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/>
              <a:t>Développement et valorisation des compétences (ex.: expression orale en groupe, production d’outils de communication…)</a:t>
            </a:r>
          </a:p>
          <a:p>
            <a:pPr marL="419100" lvl="3" indent="-342900">
              <a:spcAft>
                <a:spcPts val="900"/>
              </a:spcAft>
              <a:buFont typeface="+mj-lt"/>
              <a:buAutoNum type="arabicPeriod"/>
            </a:pPr>
            <a:r>
              <a:rPr lang="fr-FR" sz="2800" dirty="0"/>
              <a:t>Renforcement de la confiance en soi</a:t>
            </a:r>
          </a:p>
        </p:txBody>
      </p:sp>
    </p:spTree>
    <p:extLst>
      <p:ext uri="{BB962C8B-B14F-4D97-AF65-F5344CB8AC3E}">
        <p14:creationId xmlns:p14="http://schemas.microsoft.com/office/powerpoint/2010/main" val="37671460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AEEB016D66242B0FE091FAB3F6E9B" ma:contentTypeVersion="10" ma:contentTypeDescription="Crée un document." ma:contentTypeScope="" ma:versionID="e61169960ec8d5024c2b46256bad9991">
  <xsd:schema xmlns:xsd="http://www.w3.org/2001/XMLSchema" xmlns:xs="http://www.w3.org/2001/XMLSchema" xmlns:p="http://schemas.microsoft.com/office/2006/metadata/properties" xmlns:ns2="185d3cec-a74f-406d-a697-9ad7359960cc" xmlns:ns3="6c80c071-5987-461b-9a83-4b291775f359" targetNamespace="http://schemas.microsoft.com/office/2006/metadata/properties" ma:root="true" ma:fieldsID="2fc07c382cc3260211ce373f5599ea3a" ns2:_="" ns3:_="">
    <xsd:import namespace="185d3cec-a74f-406d-a697-9ad7359960cc"/>
    <xsd:import namespace="6c80c071-5987-461b-9a83-4b291775f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d3cec-a74f-406d-a697-9ad735996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e0dec428-4417-4531-8d24-fd80b40018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0c071-5987-461b-9a83-4b291775f35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983cef-61d2-4c34-936f-3f398b2c5727}" ma:internalName="TaxCatchAll" ma:showField="CatchAllData" ma:web="6c80c071-5987-461b-9a83-4b291775f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80c071-5987-461b-9a83-4b291775f359" xsi:nil="true"/>
    <lcf76f155ced4ddcb4097134ff3c332f xmlns="185d3cec-a74f-406d-a697-9ad7359960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54D486-3A3C-4330-9D49-644ACD3D4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5d3cec-a74f-406d-a697-9ad7359960cc"/>
    <ds:schemaRef ds:uri="6c80c071-5987-461b-9a83-4b291775f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EF5287-F5D7-4E5E-B653-C4BC18367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700790-DA44-4F19-9993-3755BA83F716}">
  <ds:schemaRefs>
    <ds:schemaRef ds:uri="6c80c071-5987-461b-9a83-4b291775f359"/>
    <ds:schemaRef ds:uri="185d3cec-a74f-406d-a697-9ad7359960c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644</Words>
  <Application>Microsoft Office PowerPoint</Application>
  <PresentationFormat>Grand écran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Script MT Bold</vt:lpstr>
      <vt:lpstr>Wingdings</vt:lpstr>
      <vt:lpstr>Thème Office</vt:lpstr>
      <vt:lpstr>Présentation PowerPoint</vt:lpstr>
      <vt:lpstr>Présentation PowerPoint</vt:lpstr>
      <vt:lpstr>Les objectifs visés</vt:lpstr>
      <vt:lpstr>Une méthodologie en trois étapes</vt:lpstr>
      <vt:lpstr>Présentation PowerPoint</vt:lpstr>
      <vt:lpstr>Présentation PowerPoint</vt:lpstr>
      <vt:lpstr>Présentation PowerPoint</vt:lpstr>
      <vt:lpstr>Principales réussites</vt:lpstr>
      <vt:lpstr>Principaux résultats mesurés</vt:lpstr>
      <vt:lpstr>Principaux résultats mesurés</vt:lpstr>
      <vt:lpstr>Principaux résultats mesurés</vt:lpstr>
      <vt:lpstr>Présentation PowerPoint</vt:lpstr>
      <vt:lpstr>La suite : Diffuser les pratiques au national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Motion</dc:creator>
  <cp:lastModifiedBy>Simon Roussey</cp:lastModifiedBy>
  <cp:revision>60</cp:revision>
  <dcterms:created xsi:type="dcterms:W3CDTF">2021-11-19T13:14:50Z</dcterms:created>
  <dcterms:modified xsi:type="dcterms:W3CDTF">2024-09-17T09:15:31Z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0x010100697AEEB016D66242B0FE091FAB3F6E9B</vt:lpwstr>
  </property>
</Properties>
</file>