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6" r:id="rId7"/>
    <p:sldId id="258" r:id="rId8"/>
    <p:sldId id="263" r:id="rId9"/>
    <p:sldId id="272" r:id="rId10"/>
    <p:sldId id="271" r:id="rId11"/>
    <p:sldId id="273" r:id="rId12"/>
    <p:sldId id="275" r:id="rId13"/>
    <p:sldId id="274" r:id="rId14"/>
    <p:sldId id="276" r:id="rId15"/>
    <p:sldId id="277" r:id="rId16"/>
    <p:sldId id="27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0F4"/>
    <a:srgbClr val="5025AE"/>
    <a:srgbClr val="343D91"/>
    <a:srgbClr val="0763C1"/>
    <a:srgbClr val="447643"/>
    <a:srgbClr val="D3D80E"/>
    <a:srgbClr val="9ABD63"/>
    <a:srgbClr val="951B81"/>
    <a:srgbClr val="57B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7"/>
    <p:restoredTop sz="94654"/>
  </p:normalViewPr>
  <p:slideViewPr>
    <p:cSldViewPr snapToGrid="0" snapToObjects="1">
      <p:cViewPr varScale="1">
        <p:scale>
          <a:sx n="70" d="100"/>
          <a:sy n="70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9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46C315B-FAC8-CDCE-07B5-998C51C10B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C049B8-710D-3A25-327F-56B92D85B1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79A1-EC99-A24B-84AF-3716F74F58B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253046-CB8F-581B-195A-E339127FAB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45B464-FF3F-6ED6-278E-A81EA217B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404AE-1715-B34A-B348-3E01E5521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334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63DCB-7F7C-4F4C-BA6A-3434153905EA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DB0A-C757-A34B-88B2-66AFE4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345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DB0A-C757-A34B-88B2-66AFE48D3DE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98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pour-les-personnes-agees.gouv.fr/" TargetMode="External"/><Relationship Id="rId7" Type="http://schemas.openxmlformats.org/officeDocument/2006/relationships/hyperlink" Target="https://www.youtube.com/@service-public-de-l-autonomie" TargetMode="External"/><Relationship Id="rId2" Type="http://schemas.openxmlformats.org/officeDocument/2006/relationships/hyperlink" Target="http://www.cnsa.f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hyperlink" Target="https://www.linkedin.com/company/caisse-nationale-de-solidarit-pour-l'autonomie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www.monparcourshandicap.gouv.fr/" TargetMode="External"/><Relationship Id="rId9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D16363D-DADD-6468-9ECB-0E49C43889C5}"/>
              </a:ext>
            </a:extLst>
          </p:cNvPr>
          <p:cNvGrpSpPr/>
          <p:nvPr userDrawn="1"/>
        </p:nvGrpSpPr>
        <p:grpSpPr>
          <a:xfrm>
            <a:off x="8760354" y="5588201"/>
            <a:ext cx="2939575" cy="746822"/>
            <a:chOff x="2600363" y="2385310"/>
            <a:chExt cx="6864097" cy="174387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ED063B9-701A-6768-9316-5B454436DD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" r="54569"/>
            <a:stretch/>
          </p:blipFill>
          <p:spPr>
            <a:xfrm>
              <a:off x="2600363" y="2385310"/>
              <a:ext cx="2843992" cy="1681246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40247EC-7153-FEC3-CB9D-D1412DE927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7659"/>
            <a:stretch/>
          </p:blipFill>
          <p:spPr>
            <a:xfrm>
              <a:off x="6187862" y="2447941"/>
              <a:ext cx="3276598" cy="1681246"/>
            </a:xfrm>
            <a:prstGeom prst="rect">
              <a:avLst/>
            </a:prstGeom>
          </p:spPr>
        </p:pic>
      </p:grpSp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E42D9D6-B85B-435D-2054-8CFCB56E9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7155" y="2398077"/>
            <a:ext cx="8793957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du document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FB8D2D5-26CD-7B33-7E9E-183DC5C47C0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77156" y="3661901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8C84F8-CDF4-489E-94F1-CFDB1FB1C039}"/>
              </a:ext>
            </a:extLst>
          </p:cNvPr>
          <p:cNvSpPr txBox="1"/>
          <p:nvPr userDrawn="1"/>
        </p:nvSpPr>
        <p:spPr>
          <a:xfrm>
            <a:off x="342232" y="5811803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  <p:pic>
        <p:nvPicPr>
          <p:cNvPr id="9" name="Image 8" descr="Une image contenant texte, capture d’écran, Police, jaune&#10;&#10;Description générée automatiquement">
            <a:extLst>
              <a:ext uri="{FF2B5EF4-FFF2-40B4-BE49-F238E27FC236}">
                <a16:creationId xmlns:a16="http://schemas.microsoft.com/office/drawing/2014/main" id="{C2EFD7CA-B81F-7308-B7A6-C4E506FF47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155" y="215795"/>
            <a:ext cx="1911705" cy="14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7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0E170-18C6-FD47-A7D6-862B22758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graphicFrame>
        <p:nvGraphicFramePr>
          <p:cNvPr id="14" name="Espace réservé du tableau 4">
            <a:extLst>
              <a:ext uri="{FF2B5EF4-FFF2-40B4-BE49-F238E27FC236}">
                <a16:creationId xmlns:a16="http://schemas.microsoft.com/office/drawing/2014/main" id="{7DC5DA17-D0E2-114C-8C46-BDBCD367C4E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4569459"/>
              </p:ext>
            </p:extLst>
          </p:nvPr>
        </p:nvGraphicFramePr>
        <p:xfrm>
          <a:off x="437366" y="2031513"/>
          <a:ext cx="105156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729975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939521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167099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002864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2874564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284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16995"/>
                  </a:ext>
                </a:extLst>
              </a:tr>
            </a:tbl>
          </a:graphicData>
        </a:graphic>
      </p:graphicFrame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0E7412AA-CDE7-3249-8BE6-1B67BDABBE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366" y="1667157"/>
            <a:ext cx="2001939" cy="3643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Tableau type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10691C-0652-B3DC-3435-3F8D3E3A4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A6A3643-DF97-525C-33C8-7148F5D3861D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9F2909-C842-46C5-B205-27EF53976496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107490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716449-AC86-994A-C9DC-FE40A5D73B0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A0631D0-1ABE-C145-985E-17C695B8F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F8132CDA-157F-CF40-BC52-BF80FA4BA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C86485-272E-232D-FD13-0BAFBA228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F19F70F-2157-8903-EDF4-E80B01CCBEBB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E8E489-702C-4570-8CE9-2EA266C07CF3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183871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8AB863-0B9C-6048-A16D-D788C881081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22693E-DAE2-4E8C-A2D7-1EB55937F797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191501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064056-B146-CFF8-6BA6-3EF2556BE09B}"/>
              </a:ext>
            </a:extLst>
          </p:cNvPr>
          <p:cNvSpPr/>
          <p:nvPr userDrawn="1"/>
        </p:nvSpPr>
        <p:spPr>
          <a:xfrm>
            <a:off x="6096000" y="-19667"/>
            <a:ext cx="6096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CBE2AB-CFC5-41CE-8335-9D71FA529AAD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74706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064056-B146-CFF8-6BA6-3EF2556BE09B}"/>
              </a:ext>
            </a:extLst>
          </p:cNvPr>
          <p:cNvSpPr/>
          <p:nvPr userDrawn="1"/>
        </p:nvSpPr>
        <p:spPr>
          <a:xfrm>
            <a:off x="6096000" y="-19667"/>
            <a:ext cx="6096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D24848-3837-FCAE-5E19-87FC4306F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79902">
            <a:off x="11388386" y="5229551"/>
            <a:ext cx="2025866" cy="20419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E6BEB5-5A61-4A7D-A0A5-64FEC68F6FD4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225039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732CB5-C933-53A1-7E65-175F72A10966}"/>
              </a:ext>
            </a:extLst>
          </p:cNvPr>
          <p:cNvSpPr/>
          <p:nvPr userDrawn="1"/>
        </p:nvSpPr>
        <p:spPr>
          <a:xfrm>
            <a:off x="3938042" y="5366049"/>
            <a:ext cx="4339078" cy="77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66, avenue du Maine     </a:t>
            </a:r>
          </a:p>
          <a:p>
            <a:pPr algn="ctr">
              <a:lnSpc>
                <a:spcPct val="130000"/>
              </a:lnSpc>
            </a:pPr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75682 Paris cedex 14</a:t>
            </a:r>
            <a:endParaRPr lang="fr-FR" sz="18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3EA83-D295-DCAC-3147-FD1E328A77D6}"/>
              </a:ext>
            </a:extLst>
          </p:cNvPr>
          <p:cNvSpPr/>
          <p:nvPr userDrawn="1"/>
        </p:nvSpPr>
        <p:spPr>
          <a:xfrm>
            <a:off x="376626" y="5212083"/>
            <a:ext cx="4246880" cy="150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fr-FR" sz="1800" b="0" u="sng" dirty="0">
                <a:solidFill>
                  <a:srgbClr val="5025AE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www.cnsa.fr</a:t>
            </a:r>
            <a:r>
              <a:rPr lang="fr-FR" sz="1800" b="0" u="none" dirty="0">
                <a:solidFill>
                  <a:srgbClr val="502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algn="l">
              <a:lnSpc>
                <a:spcPct val="130000"/>
              </a:lnSpc>
            </a:pP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www.pour-les-personnes-agees.gouv.fr</a:t>
            </a: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www.monparcourshandicap.gouv.fr</a:t>
            </a:r>
            <a:endParaRPr lang="fr-FR" sz="1800" b="0" i="0" kern="1200" dirty="0">
              <a:solidFill>
                <a:srgbClr val="5025AE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endParaRPr lang="fr-F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2D2F6A29-6196-2FE0-909A-2B66BF341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3369"/>
          <a:stretch/>
        </p:blipFill>
        <p:spPr>
          <a:xfrm>
            <a:off x="2372310" y="5312818"/>
            <a:ext cx="294640" cy="288643"/>
          </a:xfrm>
          <a:prstGeom prst="rect">
            <a:avLst/>
          </a:prstGeom>
        </p:spPr>
      </p:pic>
      <p:pic>
        <p:nvPicPr>
          <p:cNvPr id="7" name="Image 6">
            <a:hlinkClick r:id="rId7"/>
            <a:extLst>
              <a:ext uri="{FF2B5EF4-FFF2-40B4-BE49-F238E27FC236}">
                <a16:creationId xmlns:a16="http://schemas.microsoft.com/office/drawing/2014/main" id="{F2484637-1375-392C-957E-297DD60ED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67116"/>
          <a:stretch/>
        </p:blipFill>
        <p:spPr>
          <a:xfrm>
            <a:off x="2803856" y="5331628"/>
            <a:ext cx="368989" cy="25155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B0B39B0-53B9-8B66-AE98-66B890DFCEF3}"/>
              </a:ext>
            </a:extLst>
          </p:cNvPr>
          <p:cNvGrpSpPr/>
          <p:nvPr userDrawn="1"/>
        </p:nvGrpSpPr>
        <p:grpSpPr>
          <a:xfrm>
            <a:off x="8563401" y="5400912"/>
            <a:ext cx="3334816" cy="920750"/>
            <a:chOff x="2468961" y="2385310"/>
            <a:chExt cx="7787012" cy="215001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93B88C8-1643-3289-F93B-57F9C606B1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" r="54569"/>
            <a:stretch/>
          </p:blipFill>
          <p:spPr>
            <a:xfrm>
              <a:off x="2468961" y="2385310"/>
              <a:ext cx="3531006" cy="208738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E175726-A568-4D40-8325-02E5F1945E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47659"/>
            <a:stretch/>
          </p:blipFill>
          <p:spPr>
            <a:xfrm>
              <a:off x="6187856" y="2447940"/>
              <a:ext cx="4068117" cy="2087380"/>
            </a:xfrm>
            <a:prstGeom prst="rect">
              <a:avLst/>
            </a:prstGeom>
          </p:spPr>
        </p:pic>
      </p:grp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0052DAEE-C4F8-DB01-623E-C96879F20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37317" y="2819400"/>
            <a:ext cx="8529552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 de votre attention.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C3C7F31-5D90-4451-9191-7246B5860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8627" t="21279" r="39406" b="23908"/>
          <a:stretch/>
        </p:blipFill>
        <p:spPr>
          <a:xfrm>
            <a:off x="1920083" y="5203085"/>
            <a:ext cx="357695" cy="4519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B0914D-C0DE-C0EF-AE94-1E97B66AFDD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9354" y="272751"/>
            <a:ext cx="2177596" cy="16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73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F78F3D-4DF1-5B41-853A-DADB0A028B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59DF2E92-A43F-5541-BF3A-0EB97BB5B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1378" y="2387061"/>
            <a:ext cx="7523198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E9FD0A-F490-6643-AD0E-BE2476E8F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81378" y="3650885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86AF10-C47F-5055-7A0A-D6614436A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 rot="10800000">
            <a:off x="2159306" y="1501126"/>
            <a:ext cx="1188688" cy="12000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F232C4-3792-8EEB-3326-3A94C20F60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3645" y="5593940"/>
            <a:ext cx="2250386" cy="60437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6A2F80-2EAA-4F1D-ECEA-A0A8AF9B0B9E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1FDFD9-E1F9-428E-88BE-3BAAF8CBF5F4}"/>
              </a:ext>
            </a:extLst>
          </p:cNvPr>
          <p:cNvSpPr txBox="1"/>
          <p:nvPr userDrawn="1"/>
        </p:nvSpPr>
        <p:spPr>
          <a:xfrm>
            <a:off x="333900" y="569729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76064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F78F3D-4DF1-5B41-853A-DADB0A028BC2}"/>
              </a:ext>
            </a:extLst>
          </p:cNvPr>
          <p:cNvSpPr/>
          <p:nvPr userDrawn="1"/>
        </p:nvSpPr>
        <p:spPr>
          <a:xfrm>
            <a:off x="0" y="-19667"/>
            <a:ext cx="12192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59DF2E92-A43F-5541-BF3A-0EB97BB5B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1378" y="2387061"/>
            <a:ext cx="2719550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E9FD0A-F490-6643-AD0E-BE2476E8F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81378" y="3668133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696838-43EF-7DF9-72BE-B1BD09865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9985" y="1655670"/>
            <a:ext cx="1004862" cy="1004862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41EF2E1-CDC0-AD9E-67A4-AC204ADB0769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F4F610-4F5F-48EE-A90E-6BCEDB422D8B}"/>
              </a:ext>
            </a:extLst>
          </p:cNvPr>
          <p:cNvSpPr txBox="1"/>
          <p:nvPr userDrawn="1"/>
        </p:nvSpPr>
        <p:spPr>
          <a:xfrm>
            <a:off x="333900" y="5874501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2A95A7-0E85-B0D3-1D5B-61A510AD0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3645" y="5593940"/>
            <a:ext cx="2250386" cy="6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0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2235F1C1-FE22-C34A-9F7E-98F21AB053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382848"/>
            <a:ext cx="2295504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solidFill>
                  <a:srgbClr val="4476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0" name="Espace réservé du contenu 6">
            <a:extLst>
              <a:ext uri="{FF2B5EF4-FFF2-40B4-BE49-F238E27FC236}">
                <a16:creationId xmlns:a16="http://schemas.microsoft.com/office/drawing/2014/main" id="{39BF9449-A52D-034B-9321-A756062321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81169" y="3638042"/>
            <a:ext cx="2423176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93DE47-E7AE-89F6-88E4-00D273F19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9985" y="1655670"/>
            <a:ext cx="1004862" cy="10048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318139-D5F2-314C-845D-B269B70E8E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8755" y="5593492"/>
            <a:ext cx="2251172" cy="604582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5EF5DA-116C-E02D-4DF7-1FA05E28CE18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632195-135F-4134-ACCE-C0E932EA52CA}"/>
              </a:ext>
            </a:extLst>
          </p:cNvPr>
          <p:cNvSpPr txBox="1"/>
          <p:nvPr userDrawn="1"/>
        </p:nvSpPr>
        <p:spPr>
          <a:xfrm>
            <a:off x="333900" y="588856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412191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bg>
      <p:bgPr>
        <a:solidFill>
          <a:srgbClr val="D3D8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2BAEC5-D1F8-3990-EEAB-E024CBC7A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81411" y="1879515"/>
            <a:ext cx="6282956" cy="6332819"/>
          </a:xfrm>
          <a:prstGeom prst="rect">
            <a:avLst/>
          </a:prstGeom>
        </p:spPr>
      </p:pic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087983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B99EDE-95ED-DC6B-D707-358960600BA5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950E70-DA0A-41FC-B5C5-5BEBC33447EE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271054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bg>
      <p:bgPr>
        <a:solidFill>
          <a:srgbClr val="82D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8231D5-68E7-D1BF-5252-7E9A5147B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81411" y="1891707"/>
            <a:ext cx="6282956" cy="6332819"/>
          </a:xfrm>
          <a:prstGeom prst="rect">
            <a:avLst/>
          </a:prstGeom>
        </p:spPr>
      </p:pic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075791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98412-20F8-6164-9CA2-087B8978411A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34255A-3A7F-46B8-9FC7-42BD12969395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88548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740157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4007C0F-BB0E-7824-287F-4225405A9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267" y="3254460"/>
            <a:ext cx="1527595" cy="154214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56EFC-5924-7484-9F8B-848E3BC216C9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2BF56C-DB0D-4BF2-971D-C67984A72253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360238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AB979E8-C49E-5049-AF0D-15FC08BDB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2826D8D-E2F8-4048-AEA1-6D7F80C8F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B394DD-B12A-6FB0-F407-B89DFFACC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C11D7C3-18A0-90E0-9344-681524125AE7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A6A73D-39A6-4D25-9A6B-64249EF4D08A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325231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2ED355-C1ED-8542-A082-43A9BC8B6C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FD651D-86E7-0184-D4BD-A043CD305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E0E170-18C6-FD47-A7D6-862B22758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535B56-F690-731C-6F9F-7DD1DABA6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47858">
            <a:off x="10929661" y="4491166"/>
            <a:ext cx="3004931" cy="3033549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F4B20FF-B2DD-F8C9-A3A8-F5F27138FD7B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7DF396-DB15-4210-9F2A-43A764184538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2658520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49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83" r:id="rId3"/>
    <p:sldLayoutId id="2147483676" r:id="rId4"/>
    <p:sldLayoutId id="2147483687" r:id="rId5"/>
    <p:sldLayoutId id="2147483688" r:id="rId6"/>
    <p:sldLayoutId id="2147483680" r:id="rId7"/>
    <p:sldLayoutId id="2147483650" r:id="rId8"/>
    <p:sldLayoutId id="2147483663" r:id="rId9"/>
    <p:sldLayoutId id="2147483670" r:id="rId10"/>
    <p:sldLayoutId id="2147483662" r:id="rId11"/>
    <p:sldLayoutId id="2147483652" r:id="rId12"/>
    <p:sldLayoutId id="2147483690" r:id="rId13"/>
    <p:sldLayoutId id="2147483691" r:id="rId14"/>
    <p:sldLayoutId id="2147483689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0976AE3-1117-CD39-757C-60188213A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7155" y="2398077"/>
            <a:ext cx="11029501" cy="1244600"/>
          </a:xfrm>
        </p:spPr>
        <p:txBody>
          <a:bodyPr/>
          <a:lstStyle/>
          <a:p>
            <a:r>
              <a:rPr lang="fr-FR" sz="4800" dirty="0"/>
              <a:t>Inventer des dispositifs pour booster la participation des habitants en ESMS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CF47C-8C30-E685-32FB-3E6D666C39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59452" y="4155677"/>
            <a:ext cx="6850692" cy="609600"/>
          </a:xfrm>
        </p:spPr>
        <p:txBody>
          <a:bodyPr/>
          <a:lstStyle/>
          <a:p>
            <a:r>
              <a:rPr lang="fr-FR" dirty="0" err="1"/>
              <a:t>Asshumevie</a:t>
            </a:r>
            <a:r>
              <a:rPr lang="fr-FR" dirty="0"/>
              <a:t>, 1</a:t>
            </a:r>
            <a:r>
              <a:rPr lang="fr-FR" baseline="30000" dirty="0"/>
              <a:t>er</a:t>
            </a:r>
            <a:r>
              <a:rPr lang="fr-FR" dirty="0"/>
              <a:t> octobre 2024</a:t>
            </a:r>
            <a:br>
              <a:rPr lang="fr-FR" dirty="0"/>
            </a:br>
            <a:r>
              <a:rPr lang="fr-FR" dirty="0"/>
              <a:t>Annie de Vivie</a:t>
            </a:r>
          </a:p>
        </p:txBody>
      </p:sp>
    </p:spTree>
    <p:extLst>
      <p:ext uri="{BB962C8B-B14F-4D97-AF65-F5344CB8AC3E}">
        <p14:creationId xmlns:p14="http://schemas.microsoft.com/office/powerpoint/2010/main" val="408859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7CFA2-D452-F5C6-57E0-83E08950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98" y="125853"/>
            <a:ext cx="11596137" cy="1325563"/>
          </a:xfrm>
        </p:spPr>
        <p:txBody>
          <a:bodyPr/>
          <a:lstStyle/>
          <a:p>
            <a:r>
              <a:rPr lang="fr-FR" dirty="0"/>
              <a:t>La participation lors des temps forts de la vie de l’habitant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DF768D-8321-5437-C940-74A54BD7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307036"/>
            <a:ext cx="9641934" cy="46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3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7CFA2-D452-F5C6-57E0-83E08950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98" y="125853"/>
            <a:ext cx="11596137" cy="1325563"/>
          </a:xfrm>
        </p:spPr>
        <p:txBody>
          <a:bodyPr/>
          <a:lstStyle/>
          <a:p>
            <a:r>
              <a:rPr lang="fr-FR" dirty="0"/>
              <a:t>La participation dans la vie quotidienne</a:t>
            </a:r>
            <a:br>
              <a:rPr lang="fr-FR" dirty="0"/>
            </a:br>
            <a:r>
              <a:rPr lang="fr-FR" dirty="0"/>
              <a:t>sur 24 heures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3B0855-619F-CDBF-C6CC-155B4B6B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99" y="1320052"/>
            <a:ext cx="9107331" cy="46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7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7CFA2-D452-F5C6-57E0-83E08950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98" y="125853"/>
            <a:ext cx="11596137" cy="1325563"/>
          </a:xfrm>
        </p:spPr>
        <p:txBody>
          <a:bodyPr/>
          <a:lstStyle/>
          <a:p>
            <a:r>
              <a:rPr lang="fr-FR" dirty="0"/>
              <a:t>La participation dans les instances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8D44EE-47F8-61D3-43AD-FD617EB91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4" y="839277"/>
            <a:ext cx="9573768" cy="48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0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F45C697-F93C-B2ED-18C2-F8C18F78B4EB}"/>
              </a:ext>
            </a:extLst>
          </p:cNvPr>
          <p:cNvSpPr txBox="1"/>
          <p:nvPr/>
        </p:nvSpPr>
        <p:spPr>
          <a:xfrm>
            <a:off x="2011053" y="2551176"/>
            <a:ext cx="85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Merci de votre attention.</a:t>
            </a:r>
          </a:p>
        </p:txBody>
      </p:sp>
    </p:spTree>
    <p:extLst>
      <p:ext uri="{BB962C8B-B14F-4D97-AF65-F5344CB8AC3E}">
        <p14:creationId xmlns:p14="http://schemas.microsoft.com/office/powerpoint/2010/main" val="95792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409D3B-0699-7226-7A7D-564D067DE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1378" y="2387061"/>
            <a:ext cx="8431502" cy="1244600"/>
          </a:xfrm>
        </p:spPr>
        <p:txBody>
          <a:bodyPr/>
          <a:lstStyle/>
          <a:p>
            <a:r>
              <a:rPr lang="fr-FR" dirty="0"/>
              <a:t>Calendrier. </a:t>
            </a:r>
            <a:br>
              <a:rPr lang="fr-FR" dirty="0"/>
            </a:br>
            <a:r>
              <a:rPr lang="fr-FR" dirty="0"/>
              <a:t>Parties prenantes. </a:t>
            </a:r>
          </a:p>
        </p:txBody>
      </p:sp>
    </p:spTree>
    <p:extLst>
      <p:ext uri="{BB962C8B-B14F-4D97-AF65-F5344CB8AC3E}">
        <p14:creationId xmlns:p14="http://schemas.microsoft.com/office/powerpoint/2010/main" val="317322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72158-7103-949E-1A09-E1C38A844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66" y="230848"/>
            <a:ext cx="11754634" cy="1325563"/>
          </a:xfrm>
        </p:spPr>
        <p:txBody>
          <a:bodyPr/>
          <a:lstStyle/>
          <a:p>
            <a:r>
              <a:rPr lang="fr-FR" dirty="0"/>
              <a:t>Calendrier                        Parties prenantes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293905-0A1B-6B83-A69A-282DAD193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461580"/>
            <a:ext cx="5657850" cy="4344987"/>
          </a:xfrm>
        </p:spPr>
        <p:txBody>
          <a:bodyPr/>
          <a:lstStyle/>
          <a:p>
            <a:r>
              <a:rPr lang="fr-FR" sz="2200" dirty="0"/>
              <a:t>Jan 2024 – Juillet 2024 : </a:t>
            </a:r>
            <a:br>
              <a:rPr lang="fr-FR" sz="2200" dirty="0"/>
            </a:br>
            <a:r>
              <a:rPr lang="fr-FR" sz="2200" dirty="0"/>
              <a:t>Phase d’état des lieux, </a:t>
            </a:r>
            <a:br>
              <a:rPr lang="fr-FR" sz="2200" dirty="0"/>
            </a:br>
            <a:r>
              <a:rPr lang="fr-FR" sz="2200" dirty="0"/>
              <a:t>co-construction de pistes de dispositifs </a:t>
            </a:r>
            <a:br>
              <a:rPr lang="fr-FR" sz="2200" dirty="0"/>
            </a:br>
            <a:endParaRPr lang="fr-FR" sz="2200" dirty="0"/>
          </a:p>
          <a:p>
            <a:r>
              <a:rPr lang="fr-FR" sz="2200" dirty="0"/>
              <a:t>Sept 2024 – Sept 2025 : </a:t>
            </a:r>
            <a:br>
              <a:rPr lang="fr-FR" sz="2200" dirty="0"/>
            </a:br>
            <a:r>
              <a:rPr lang="fr-FR" sz="2200" dirty="0"/>
              <a:t>Déploiement des propositions </a:t>
            </a:r>
            <a:br>
              <a:rPr lang="fr-FR" sz="2200" dirty="0"/>
            </a:br>
            <a:r>
              <a:rPr lang="fr-FR" sz="2200" dirty="0"/>
              <a:t>dans les terrains</a:t>
            </a:r>
            <a:br>
              <a:rPr lang="fr-FR" sz="2200" dirty="0"/>
            </a:br>
            <a:endParaRPr lang="fr-FR" sz="2200" dirty="0"/>
          </a:p>
          <a:p>
            <a:r>
              <a:rPr lang="fr-FR" sz="2200" dirty="0"/>
              <a:t>Sept 2025- </a:t>
            </a:r>
            <a:r>
              <a:rPr lang="fr-FR" sz="2200" dirty="0" err="1"/>
              <a:t>Dec</a:t>
            </a:r>
            <a:r>
              <a:rPr lang="fr-FR" sz="2200" dirty="0"/>
              <a:t> 2025 : </a:t>
            </a:r>
            <a:br>
              <a:rPr lang="fr-FR" sz="2200" dirty="0"/>
            </a:br>
            <a:r>
              <a:rPr lang="fr-FR" sz="2200" dirty="0"/>
              <a:t>Evaluations/ Rapport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93AD09FA-0809-1597-4B62-D1857E9AD2C7}"/>
              </a:ext>
            </a:extLst>
          </p:cNvPr>
          <p:cNvSpPr txBox="1">
            <a:spLocks/>
          </p:cNvSpPr>
          <p:nvPr/>
        </p:nvSpPr>
        <p:spPr>
          <a:xfrm>
            <a:off x="6214872" y="1048611"/>
            <a:ext cx="5977128" cy="4344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b="1" dirty="0">
                <a:ea typeface="Times New Roman" panose="02020603050405020304" pitchFamily="18" charset="0"/>
              </a:rPr>
              <a:t>Trois terrains :</a:t>
            </a:r>
          </a:p>
          <a:p>
            <a:pPr>
              <a:buFontTx/>
              <a:buChar char="-"/>
            </a:pPr>
            <a:r>
              <a:rPr lang="fr-FR" sz="2200" dirty="0">
                <a:ea typeface="Times New Roman" panose="02020603050405020304" pitchFamily="18" charset="0"/>
              </a:rPr>
              <a:t>L’Etablissement d’hébergement pour personnes âgées dépendantes (</a:t>
            </a:r>
            <a:r>
              <a:rPr lang="fr-FR" sz="2200" dirty="0" err="1">
                <a:ea typeface="Times New Roman" panose="02020603050405020304" pitchFamily="18" charset="0"/>
              </a:rPr>
              <a:t>Ehpad</a:t>
            </a:r>
            <a:r>
              <a:rPr lang="fr-FR" sz="2200" dirty="0">
                <a:ea typeface="Times New Roman" panose="02020603050405020304" pitchFamily="18" charset="0"/>
              </a:rPr>
              <a:t>) La Neuville à Amiens (80) labellisé </a:t>
            </a:r>
            <a:r>
              <a:rPr lang="fr-FR" sz="2200" dirty="0" err="1">
                <a:ea typeface="Times New Roman" panose="02020603050405020304" pitchFamily="18" charset="0"/>
              </a:rPr>
              <a:t>Humanitude</a:t>
            </a:r>
            <a:r>
              <a:rPr lang="fr-FR" sz="2200" dirty="0">
                <a:ea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fr-FR" sz="2200" dirty="0">
                <a:ea typeface="Times New Roman" panose="02020603050405020304" pitchFamily="18" charset="0"/>
              </a:rPr>
              <a:t>La Maison d’accueil spécialisée (Mas) de APF France handicap à Oignies (62) engagé vers le label </a:t>
            </a:r>
            <a:r>
              <a:rPr lang="fr-FR" sz="2200" dirty="0" err="1">
                <a:ea typeface="Times New Roman" panose="02020603050405020304" pitchFamily="18" charset="0"/>
              </a:rPr>
              <a:t>Humanitude</a:t>
            </a:r>
            <a:r>
              <a:rPr lang="fr-FR" sz="2200" dirty="0">
                <a:ea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fr-FR" sz="2200" dirty="0">
                <a:ea typeface="Times New Roman" panose="02020603050405020304" pitchFamily="18" charset="0"/>
              </a:rPr>
              <a:t>L’Etablissement d’hébergement pour personnes âgées dépendantes (</a:t>
            </a:r>
            <a:r>
              <a:rPr lang="fr-FR" sz="2200" dirty="0" err="1">
                <a:ea typeface="Times New Roman" panose="02020603050405020304" pitchFamily="18" charset="0"/>
              </a:rPr>
              <a:t>Ehpad</a:t>
            </a:r>
            <a:r>
              <a:rPr lang="fr-FR" sz="2200" dirty="0">
                <a:ea typeface="Times New Roman" panose="02020603050405020304" pitchFamily="18" charset="0"/>
              </a:rPr>
              <a:t>) ACPPA Péan à Paris- Engagé dans la démarche Montessori  </a:t>
            </a:r>
          </a:p>
          <a:p>
            <a:pPr marL="0" indent="0">
              <a:buNone/>
            </a:pPr>
            <a:r>
              <a:rPr lang="fr-FR" sz="2200" b="1" dirty="0"/>
              <a:t>Des experts :</a:t>
            </a:r>
          </a:p>
          <a:p>
            <a:endParaRPr lang="fr-FR" dirty="0"/>
          </a:p>
        </p:txBody>
      </p:sp>
      <p:pic>
        <p:nvPicPr>
          <p:cNvPr id="5" name="Picture 6" descr="Tubbe | Tubbe">
            <a:extLst>
              <a:ext uri="{FF2B5EF4-FFF2-40B4-BE49-F238E27FC236}">
                <a16:creationId xmlns:a16="http://schemas.microsoft.com/office/drawing/2014/main" id="{3B3E5B2E-6811-F71A-22D2-F51BA1BC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79" y="5526217"/>
            <a:ext cx="1482126" cy="77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Bleu Blanc Zebre - Le Club des Six">
            <a:extLst>
              <a:ext uri="{FF2B5EF4-FFF2-40B4-BE49-F238E27FC236}">
                <a16:creationId xmlns:a16="http://schemas.microsoft.com/office/drawing/2014/main" id="{57A30D23-0075-F786-A006-4CC1B88E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24" y="5915275"/>
            <a:ext cx="1718966" cy="9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Logo">
            <a:extLst>
              <a:ext uri="{FF2B5EF4-FFF2-40B4-BE49-F238E27FC236}">
                <a16:creationId xmlns:a16="http://schemas.microsoft.com/office/drawing/2014/main" id="{F09F5924-72C8-EE5A-87B3-7489255A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24" y="5258155"/>
            <a:ext cx="1718965" cy="6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1BDBF02-B68A-4A3D-3E9E-6CF267445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694" y="4938356"/>
            <a:ext cx="2248016" cy="7493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7BBC95-A919-C465-C13A-796D8C4E0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5694" y="5727745"/>
            <a:ext cx="2197213" cy="6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3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9AF3F2-88CB-ECE3-7C3E-77AC86A34A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1378" y="2387061"/>
            <a:ext cx="5752310" cy="1244600"/>
          </a:xfrm>
        </p:spPr>
        <p:txBody>
          <a:bodyPr/>
          <a:lstStyle/>
          <a:p>
            <a:r>
              <a:rPr lang="fr-FR" dirty="0"/>
              <a:t>Etat des lieux </a:t>
            </a:r>
          </a:p>
        </p:txBody>
      </p:sp>
    </p:spTree>
    <p:extLst>
      <p:ext uri="{BB962C8B-B14F-4D97-AF65-F5344CB8AC3E}">
        <p14:creationId xmlns:p14="http://schemas.microsoft.com/office/powerpoint/2010/main" val="29150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B1989-DB59-A8EB-E2AB-2021C8537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3950" y="225374"/>
            <a:ext cx="10515600" cy="1501076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Difficultés / types de populations accueillies  + âgisme / non participation intégrée par les habitants </a:t>
            </a:r>
            <a:br>
              <a:rPr lang="fr-FR" sz="2400" dirty="0"/>
            </a:br>
            <a:r>
              <a:rPr lang="fr-FR" sz="2400" dirty="0"/>
              <a:t>Difficultés / temps disponibles pour les professionnels de booster la participation des habitants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4B7CACB-E973-AFE6-E31C-EB87E588EF28}"/>
              </a:ext>
            </a:extLst>
          </p:cNvPr>
          <p:cNvSpPr/>
          <p:nvPr/>
        </p:nvSpPr>
        <p:spPr>
          <a:xfrm>
            <a:off x="391668" y="410021"/>
            <a:ext cx="723138" cy="1007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AB7563-C6EA-9A9C-6072-174D74DB3530}"/>
              </a:ext>
            </a:extLst>
          </p:cNvPr>
          <p:cNvSpPr txBox="1"/>
          <p:nvPr/>
        </p:nvSpPr>
        <p:spPr>
          <a:xfrm>
            <a:off x="475869" y="49085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25737C54-6186-6D0A-5CF3-DE4C9B5CAD6E}"/>
              </a:ext>
            </a:extLst>
          </p:cNvPr>
          <p:cNvSpPr txBox="1">
            <a:spLocks/>
          </p:cNvSpPr>
          <p:nvPr/>
        </p:nvSpPr>
        <p:spPr>
          <a:xfrm>
            <a:off x="6543675" y="2230438"/>
            <a:ext cx="5467350" cy="3665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/>
              <a:t>Déclinaison terrains </a:t>
            </a:r>
          </a:p>
          <a:p>
            <a:r>
              <a:rPr lang="fr-FR" sz="2400" dirty="0"/>
              <a:t>Institutionnelle : dans le projet d’établissement - Modèle </a:t>
            </a:r>
            <a:r>
              <a:rPr lang="fr-FR" sz="2400" dirty="0" err="1"/>
              <a:t>Tübbe</a:t>
            </a:r>
            <a:br>
              <a:rPr lang="fr-FR" sz="2400" dirty="0"/>
            </a:br>
            <a:r>
              <a:rPr lang="fr-FR" sz="1800" dirty="0"/>
              <a:t>(cf. audit Système – HAS)</a:t>
            </a:r>
            <a:br>
              <a:rPr lang="fr-FR" sz="1800" dirty="0"/>
            </a:br>
            <a:br>
              <a:rPr lang="fr-FR" sz="1800" dirty="0"/>
            </a:br>
            <a:endParaRPr lang="fr-FR" sz="2400" dirty="0"/>
          </a:p>
          <a:p>
            <a:r>
              <a:rPr lang="fr-FR" sz="2400" dirty="0"/>
              <a:t>Organisationnelle : dans les process, dans les services </a:t>
            </a:r>
            <a:r>
              <a:rPr lang="fr-FR" sz="1800" dirty="0"/>
              <a:t>(Cf. Traceur ciblé – HAS) </a:t>
            </a:r>
            <a:br>
              <a:rPr lang="fr-FR" sz="1800" dirty="0"/>
            </a:br>
            <a:endParaRPr lang="fr-FR" sz="2400" dirty="0"/>
          </a:p>
          <a:p>
            <a:r>
              <a:rPr lang="fr-FR" sz="2400" dirty="0"/>
              <a:t>Individuelle : pour chaque habitant au cœur de son Projet d’Accompagnement Personnalisé (P.A.P) </a:t>
            </a:r>
            <a:r>
              <a:rPr lang="fr-FR" sz="1800" dirty="0"/>
              <a:t>(cf. Accompagné traceur HAS)</a:t>
            </a:r>
            <a:endParaRPr lang="fr-FR" sz="24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010CF9A-5BED-650B-159F-563ED6A7E84A}"/>
              </a:ext>
            </a:extLst>
          </p:cNvPr>
          <p:cNvSpPr/>
          <p:nvPr/>
        </p:nvSpPr>
        <p:spPr>
          <a:xfrm>
            <a:off x="5667375" y="2096674"/>
            <a:ext cx="829056" cy="1007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ADBD499-6FC9-70FB-4995-ACC38A1FBB11}"/>
              </a:ext>
            </a:extLst>
          </p:cNvPr>
          <p:cNvSpPr txBox="1"/>
          <p:nvPr/>
        </p:nvSpPr>
        <p:spPr>
          <a:xfrm>
            <a:off x="5835551" y="2215603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655E042-32F0-DD0F-2492-C45DDB851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349"/>
            <a:ext cx="5493032" cy="2578233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E3F45E97-ACFC-D698-B1B0-630718E58A72}"/>
              </a:ext>
            </a:extLst>
          </p:cNvPr>
          <p:cNvSpPr/>
          <p:nvPr/>
        </p:nvSpPr>
        <p:spPr>
          <a:xfrm>
            <a:off x="400812" y="2086440"/>
            <a:ext cx="723138" cy="1007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A8E8E72-4E9F-221F-3946-B1942FAAAD6D}"/>
              </a:ext>
            </a:extLst>
          </p:cNvPr>
          <p:cNvSpPr txBox="1"/>
          <p:nvPr/>
        </p:nvSpPr>
        <p:spPr>
          <a:xfrm>
            <a:off x="513588" y="220536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32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/>
      <p:bldP spid="16" grpId="0"/>
      <p:bldP spid="18" grpId="0" animBg="1"/>
      <p:bldP spid="19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9AF3F2-88CB-ECE3-7C3E-77AC86A34A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1378" y="2387061"/>
            <a:ext cx="5752310" cy="1244600"/>
          </a:xfrm>
        </p:spPr>
        <p:txBody>
          <a:bodyPr/>
          <a:lstStyle/>
          <a:p>
            <a:r>
              <a:rPr lang="fr-FR" dirty="0"/>
              <a:t>Premiers outils</a:t>
            </a:r>
          </a:p>
        </p:txBody>
      </p:sp>
    </p:spTree>
    <p:extLst>
      <p:ext uri="{BB962C8B-B14F-4D97-AF65-F5344CB8AC3E}">
        <p14:creationId xmlns:p14="http://schemas.microsoft.com/office/powerpoint/2010/main" val="221892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7CFA2-D452-F5C6-57E0-83E08950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 tableaux de la participation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8ADC1-8016-0430-453E-307BD8C81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2239" y="4671125"/>
            <a:ext cx="8110728" cy="1153604"/>
          </a:xfrm>
        </p:spPr>
        <p:txBody>
          <a:bodyPr/>
          <a:lstStyle/>
          <a:p>
            <a:pPr marL="0" indent="0" algn="just">
              <a:lnSpc>
                <a:spcPts val="19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a typeface="Roboto Bold"/>
                <a:sym typeface="Roboto Bold"/>
              </a:rPr>
              <a:t>3 tableaux qui </a:t>
            </a:r>
            <a:r>
              <a:rPr lang="en-US" sz="1800" b="1" dirty="0" err="1">
                <a:solidFill>
                  <a:srgbClr val="000000"/>
                </a:solidFill>
                <a:ea typeface="Roboto Bold"/>
                <a:sym typeface="Roboto Bold"/>
              </a:rPr>
              <a:t>illustrent</a:t>
            </a:r>
            <a:r>
              <a:rPr lang="en-US" sz="1800" b="1" dirty="0">
                <a:solidFill>
                  <a:srgbClr val="000000"/>
                </a:solidFill>
                <a:ea typeface="Roboto Bold"/>
                <a:sym typeface="Roboto Bold"/>
              </a:rPr>
              <a:t> les </a:t>
            </a:r>
            <a:r>
              <a:rPr lang="en-US" sz="1800" b="1" dirty="0" err="1">
                <a:solidFill>
                  <a:srgbClr val="000000"/>
                </a:solidFill>
                <a:ea typeface="Roboto Bold"/>
                <a:sym typeface="Roboto Bold"/>
              </a:rPr>
              <a:t>sujets</a:t>
            </a:r>
            <a:r>
              <a:rPr lang="en-US" sz="1800" b="1" dirty="0">
                <a:solidFill>
                  <a:srgbClr val="000000"/>
                </a:solidFill>
                <a:ea typeface="Roboto Bold"/>
                <a:sym typeface="Roboto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Roboto Bold"/>
                <a:sym typeface="Roboto Bold"/>
              </a:rPr>
              <a:t>liés</a:t>
            </a:r>
            <a:r>
              <a:rPr lang="en-US" sz="1800" b="1" dirty="0">
                <a:solidFill>
                  <a:srgbClr val="000000"/>
                </a:solidFill>
                <a:ea typeface="Roboto Bold"/>
                <a:sym typeface="Roboto Bold"/>
              </a:rPr>
              <a:t> à la vie des habitants </a:t>
            </a:r>
            <a:r>
              <a:rPr lang="en-US" sz="1800" b="1" dirty="0" err="1">
                <a:solidFill>
                  <a:srgbClr val="000000"/>
                </a:solidFill>
                <a:ea typeface="Roboto Bold"/>
                <a:sym typeface="Roboto Bold"/>
              </a:rPr>
              <a:t>en</a:t>
            </a:r>
            <a:r>
              <a:rPr lang="en-US" sz="1800" b="1" dirty="0">
                <a:solidFill>
                  <a:srgbClr val="000000"/>
                </a:solidFill>
                <a:ea typeface="Roboto Bold"/>
                <a:sym typeface="Roboto Bold"/>
              </a:rPr>
              <a:t> ESMS : </a:t>
            </a:r>
          </a:p>
          <a:p>
            <a:pPr marL="474976" lvl="1" indent="-237488" algn="just">
              <a:lnSpc>
                <a:spcPts val="190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Roboto"/>
                <a:sym typeface="Roboto"/>
              </a:rPr>
              <a:t>La participation </a:t>
            </a:r>
            <a:r>
              <a:rPr lang="en-US" sz="1800" dirty="0" err="1">
                <a:solidFill>
                  <a:srgbClr val="000000"/>
                </a:solidFill>
                <a:ea typeface="Roboto"/>
                <a:sym typeface="Roboto"/>
              </a:rPr>
              <a:t>lors</a:t>
            </a:r>
            <a:r>
              <a:rPr lang="en-US" sz="1800" dirty="0">
                <a:solidFill>
                  <a:srgbClr val="000000"/>
                </a:solidFill>
                <a:ea typeface="Roboto"/>
                <a:sym typeface="Roboto"/>
              </a:rPr>
              <a:t> des temps forts</a:t>
            </a:r>
          </a:p>
          <a:p>
            <a:pPr marL="474976" lvl="1" indent="-237488" algn="just">
              <a:lnSpc>
                <a:spcPts val="190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Roboto"/>
                <a:sym typeface="Roboto"/>
              </a:rPr>
              <a:t>La participation dans la vie </a:t>
            </a:r>
            <a:r>
              <a:rPr lang="en-US" sz="1800" dirty="0" err="1">
                <a:solidFill>
                  <a:srgbClr val="000000"/>
                </a:solidFill>
                <a:ea typeface="Roboto"/>
                <a:sym typeface="Roboto"/>
              </a:rPr>
              <a:t>quotidienne</a:t>
            </a:r>
            <a:endParaRPr lang="en-US" sz="1800" dirty="0">
              <a:solidFill>
                <a:srgbClr val="000000"/>
              </a:solidFill>
              <a:ea typeface="Roboto"/>
              <a:sym typeface="Roboto"/>
            </a:endParaRPr>
          </a:p>
          <a:p>
            <a:pPr marL="474976" lvl="1" indent="-237488" algn="just">
              <a:lnSpc>
                <a:spcPts val="190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Roboto"/>
                <a:sym typeface="Roboto"/>
              </a:rPr>
              <a:t>La participation </a:t>
            </a:r>
            <a:r>
              <a:rPr lang="en-US" sz="1800" dirty="0" err="1">
                <a:solidFill>
                  <a:srgbClr val="000000"/>
                </a:solidFill>
                <a:ea typeface="Roboto"/>
                <a:sym typeface="Roboto"/>
              </a:rPr>
              <a:t>lors</a:t>
            </a:r>
            <a:r>
              <a:rPr lang="en-US" sz="1800" dirty="0">
                <a:solidFill>
                  <a:srgbClr val="000000"/>
                </a:solidFill>
                <a:ea typeface="Roboto"/>
                <a:sym typeface="Roboto"/>
              </a:rPr>
              <a:t> des commissions/ateliers</a:t>
            </a:r>
          </a:p>
          <a:p>
            <a:endParaRPr lang="fr-FR" dirty="0"/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0235BBDB-BDCE-BC10-63D3-6566A161796D}"/>
              </a:ext>
            </a:extLst>
          </p:cNvPr>
          <p:cNvSpPr/>
          <p:nvPr/>
        </p:nvSpPr>
        <p:spPr>
          <a:xfrm>
            <a:off x="4145072" y="1314450"/>
            <a:ext cx="3707705" cy="2905148"/>
          </a:xfrm>
          <a:custGeom>
            <a:avLst/>
            <a:gdLst/>
            <a:ahLst/>
            <a:cxnLst/>
            <a:rect l="l" t="t" r="r" b="b"/>
            <a:pathLst>
              <a:path w="5758134" h="4071001">
                <a:moveTo>
                  <a:pt x="0" y="0"/>
                </a:moveTo>
                <a:lnTo>
                  <a:pt x="5758134" y="0"/>
                </a:lnTo>
                <a:lnTo>
                  <a:pt x="5758134" y="4071001"/>
                </a:lnTo>
                <a:lnTo>
                  <a:pt x="0" y="4071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18C24E0B-9BBC-550F-E6BF-4C67D3145E39}"/>
              </a:ext>
            </a:extLst>
          </p:cNvPr>
          <p:cNvSpPr/>
          <p:nvPr/>
        </p:nvSpPr>
        <p:spPr>
          <a:xfrm>
            <a:off x="8102124" y="1308800"/>
            <a:ext cx="3707705" cy="2834575"/>
          </a:xfrm>
          <a:custGeom>
            <a:avLst/>
            <a:gdLst/>
            <a:ahLst/>
            <a:cxnLst/>
            <a:rect l="l" t="t" r="r" b="b"/>
            <a:pathLst>
              <a:path w="5758134" h="4071001">
                <a:moveTo>
                  <a:pt x="0" y="0"/>
                </a:moveTo>
                <a:lnTo>
                  <a:pt x="5758134" y="0"/>
                </a:lnTo>
                <a:lnTo>
                  <a:pt x="5758134" y="4071001"/>
                </a:lnTo>
                <a:lnTo>
                  <a:pt x="0" y="4071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974CF34A-C3FF-3BAE-E1B6-29F96279C16F}"/>
              </a:ext>
            </a:extLst>
          </p:cNvPr>
          <p:cNvSpPr/>
          <p:nvPr/>
        </p:nvSpPr>
        <p:spPr>
          <a:xfrm>
            <a:off x="188020" y="1333500"/>
            <a:ext cx="3707705" cy="2905148"/>
          </a:xfrm>
          <a:custGeom>
            <a:avLst/>
            <a:gdLst/>
            <a:ahLst/>
            <a:cxnLst/>
            <a:rect l="l" t="t" r="r" b="b"/>
            <a:pathLst>
              <a:path w="5758134" h="4071001">
                <a:moveTo>
                  <a:pt x="0" y="0"/>
                </a:moveTo>
                <a:lnTo>
                  <a:pt x="5758134" y="0"/>
                </a:lnTo>
                <a:lnTo>
                  <a:pt x="5758134" y="4071001"/>
                </a:lnTo>
                <a:lnTo>
                  <a:pt x="0" y="4071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264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7CFA2-D452-F5C6-57E0-83E08950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 fiches pour se lancer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FE4880-5899-01AB-6B2C-3A7C3D64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81603"/>
            <a:ext cx="10668000" cy="48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7CFA2-D452-F5C6-57E0-83E08950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ressources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C42B3A-DFDF-5013-690C-41AA400B1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7" y="1079055"/>
            <a:ext cx="11425013" cy="45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284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80c071-5987-461b-9a83-4b291775f359" xsi:nil="true"/>
    <lcf76f155ced4ddcb4097134ff3c332f xmlns="185d3cec-a74f-406d-a697-9ad7359960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AEEB016D66242B0FE091FAB3F6E9B" ma:contentTypeVersion="10" ma:contentTypeDescription="Crée un document." ma:contentTypeScope="" ma:versionID="e61169960ec8d5024c2b46256bad9991">
  <xsd:schema xmlns:xsd="http://www.w3.org/2001/XMLSchema" xmlns:xs="http://www.w3.org/2001/XMLSchema" xmlns:p="http://schemas.microsoft.com/office/2006/metadata/properties" xmlns:ns2="185d3cec-a74f-406d-a697-9ad7359960cc" xmlns:ns3="6c80c071-5987-461b-9a83-4b291775f359" targetNamespace="http://schemas.microsoft.com/office/2006/metadata/properties" ma:root="true" ma:fieldsID="2fc07c382cc3260211ce373f5599ea3a" ns2:_="" ns3:_="">
    <xsd:import namespace="185d3cec-a74f-406d-a697-9ad7359960cc"/>
    <xsd:import namespace="6c80c071-5987-461b-9a83-4b291775f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d3cec-a74f-406d-a697-9ad735996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e0dec428-4417-4531-8d24-fd80b40018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0c071-5987-461b-9a83-4b291775f35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5983cef-61d2-4c34-936f-3f398b2c5727}" ma:internalName="TaxCatchAll" ma:showField="CatchAllData" ma:web="6c80c071-5987-461b-9a83-4b291775f3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700790-DA44-4F19-9993-3755BA83F716}">
  <ds:schemaRefs>
    <ds:schemaRef ds:uri="6c80c071-5987-461b-9a83-4b291775f359"/>
    <ds:schemaRef ds:uri="185d3cec-a74f-406d-a697-9ad7359960c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5EF5287-F5D7-4E5E-B653-C4BC183676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54D486-3A3C-4330-9D49-644ACD3D4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5d3cec-a74f-406d-a697-9ad7359960cc"/>
    <ds:schemaRef ds:uri="6c80c071-5987-461b-9a83-4b291775f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316</Words>
  <Application>Microsoft Office PowerPoint</Application>
  <PresentationFormat>Grand écran</PresentationFormat>
  <Paragraphs>34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</vt:lpstr>
      <vt:lpstr>Roboto Bold</vt:lpstr>
      <vt:lpstr>Times New Roman</vt:lpstr>
      <vt:lpstr>Thème Office</vt:lpstr>
      <vt:lpstr>Présentation PowerPoint</vt:lpstr>
      <vt:lpstr>Présentation PowerPoint</vt:lpstr>
      <vt:lpstr>Calendrier                        Parties prenantes </vt:lpstr>
      <vt:lpstr>Présentation PowerPoint</vt:lpstr>
      <vt:lpstr>Présentation PowerPoint</vt:lpstr>
      <vt:lpstr>Présentation PowerPoint</vt:lpstr>
      <vt:lpstr>Trois tableaux de la participation</vt:lpstr>
      <vt:lpstr>Trois fiches pour se lancer </vt:lpstr>
      <vt:lpstr>Deux ressources </vt:lpstr>
      <vt:lpstr>La participation lors des temps forts de la vie de l’habitant </vt:lpstr>
      <vt:lpstr>La participation dans la vie quotidienne sur 24 heures </vt:lpstr>
      <vt:lpstr>La participation dans les instances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Motion</dc:creator>
  <cp:lastModifiedBy>DE VIVIE ANNIE</cp:lastModifiedBy>
  <cp:revision>59</cp:revision>
  <dcterms:created xsi:type="dcterms:W3CDTF">2021-11-19T13:14:50Z</dcterms:created>
  <dcterms:modified xsi:type="dcterms:W3CDTF">2024-09-23T16:49:18Z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0x010100697AEEB016D66242B0FE091FAB3F6E9B</vt:lpwstr>
  </property>
</Properties>
</file>