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9"/>
  </p:notesMasterIdLst>
  <p:sldIdLst>
    <p:sldId id="256" r:id="rId6"/>
    <p:sldId id="260" r:id="rId7"/>
    <p:sldId id="263" r:id="rId8"/>
    <p:sldId id="280" r:id="rId9"/>
    <p:sldId id="382" r:id="rId10"/>
    <p:sldId id="384" r:id="rId11"/>
    <p:sldId id="385" r:id="rId12"/>
    <p:sldId id="386" r:id="rId13"/>
    <p:sldId id="387" r:id="rId14"/>
    <p:sldId id="388" r:id="rId15"/>
    <p:sldId id="389" r:id="rId16"/>
    <p:sldId id="391" r:id="rId17"/>
    <p:sldId id="390" r:id="rId18"/>
    <p:sldId id="347" r:id="rId19"/>
    <p:sldId id="374" r:id="rId20"/>
    <p:sldId id="381" r:id="rId21"/>
    <p:sldId id="377" r:id="rId22"/>
    <p:sldId id="379" r:id="rId23"/>
    <p:sldId id="380" r:id="rId24"/>
    <p:sldId id="378" r:id="rId25"/>
    <p:sldId id="373" r:id="rId26"/>
    <p:sldId id="274" r:id="rId27"/>
    <p:sldId id="257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89646"/>
    <a:srgbClr val="B9D031"/>
    <a:srgbClr val="CEDE70"/>
    <a:srgbClr val="5AAB45"/>
    <a:srgbClr val="D5EC46"/>
    <a:srgbClr val="60E146"/>
    <a:srgbClr val="48D491"/>
    <a:srgbClr val="7D8C20"/>
    <a:srgbClr val="9EB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91528" autoAdjust="0"/>
  </p:normalViewPr>
  <p:slideViewPr>
    <p:cSldViewPr snapToGrid="0" snapToObjects="1">
      <p:cViewPr varScale="1">
        <p:scale>
          <a:sx n="72" d="100"/>
          <a:sy n="72" d="100"/>
        </p:scale>
        <p:origin x="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FFA3-91A3-46E3-89BE-37CF33F70CA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888D-2F98-4F0F-B274-8E6FEE45C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93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Revoir planning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888D-2F98-4F0F-B274-8E6FEE45C9F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57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888D-2F98-4F0F-B274-8E6FEE45C9F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16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888D-2F98-4F0F-B274-8E6FEE45C9F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13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our-les-personnes-agees.gouv.fr/" TargetMode="External"/><Relationship Id="rId5" Type="http://schemas.openxmlformats.org/officeDocument/2006/relationships/hyperlink" Target="https://protect-eu.mimecast.com/s/DJAGBfw48agdUr?domain=twitter.com" TargetMode="External"/><Relationship Id="rId4" Type="http://schemas.openxmlformats.org/officeDocument/2006/relationships/hyperlink" Target="http://www.cnsa.fr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g CNSA 2017 Q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73" y="5809390"/>
            <a:ext cx="1144525" cy="74799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35221" y="2771775"/>
            <a:ext cx="5307879" cy="163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790625" y="4243688"/>
            <a:ext cx="642784" cy="0"/>
          </a:xfrm>
          <a:prstGeom prst="line">
            <a:avLst/>
          </a:prstGeom>
          <a:ln w="7620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35238" y="4751388"/>
            <a:ext cx="2649504" cy="801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 / date</a:t>
            </a:r>
          </a:p>
        </p:txBody>
      </p:sp>
    </p:spTree>
    <p:extLst>
      <p:ext uri="{BB962C8B-B14F-4D97-AF65-F5344CB8AC3E}">
        <p14:creationId xmlns:p14="http://schemas.microsoft.com/office/powerpoint/2010/main" val="240095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g CNSA 2017 Q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07" y="3973493"/>
            <a:ext cx="1307234" cy="854333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2156459" y="5000258"/>
            <a:ext cx="5584161" cy="1385321"/>
            <a:chOff x="2081045" y="5000258"/>
            <a:chExt cx="5584161" cy="1385321"/>
          </a:xfrm>
        </p:grpSpPr>
        <p:pic>
          <p:nvPicPr>
            <p:cNvPr id="10" name="Image 9" descr="TWIT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80" y="5790068"/>
              <a:ext cx="255306" cy="214007"/>
            </a:xfrm>
            <a:prstGeom prst="rect">
              <a:avLst/>
            </a:prstGeom>
          </p:spPr>
        </p:pic>
        <p:sp>
          <p:nvSpPr>
            <p:cNvPr id="11" name="Espace réservé du texte 2"/>
            <p:cNvSpPr txBox="1">
              <a:spLocks/>
            </p:cNvSpPr>
            <p:nvPr/>
          </p:nvSpPr>
          <p:spPr>
            <a:xfrm>
              <a:off x="2081045" y="5000258"/>
              <a:ext cx="5584161" cy="1385321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ctr" defTabSz="4572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  <a:lvl2pPr marL="457200" indent="0">
                <a:buNone/>
                <a:defRPr sz="1600" b="0">
                  <a:latin typeface="Arial"/>
                  <a:cs typeface="Arial"/>
                </a:defRPr>
              </a:lvl2pPr>
            </a:lstStyle>
            <a:p>
              <a:pPr algn="r">
                <a:lnSpc>
                  <a:spcPct val="130000"/>
                </a:lnSpc>
              </a:pPr>
              <a:r>
                <a:rPr lang="fr-FR" sz="1300" b="0" dirty="0"/>
                <a:t>66, avenue du Maine     </a:t>
              </a:r>
            </a:p>
            <a:p>
              <a:pPr algn="r">
                <a:lnSpc>
                  <a:spcPct val="130000"/>
                </a:lnSpc>
              </a:pPr>
              <a:r>
                <a:rPr lang="fr-FR" sz="1300" b="0" dirty="0"/>
                <a:t>75682 Paris cedex 14</a:t>
              </a:r>
              <a:endParaRPr lang="fr-FR" sz="1300" b="0" u="sng" dirty="0"/>
            </a:p>
            <a:p>
              <a:pPr algn="r">
                <a:lnSpc>
                  <a:spcPct val="130000"/>
                </a:lnSpc>
              </a:pPr>
              <a:r>
                <a:rPr lang="fr-FR" sz="1300" b="0" u="sng" dirty="0">
                  <a:hlinkClick r:id="rId4"/>
                </a:rPr>
                <a:t>www.cnsa.fr</a:t>
              </a:r>
              <a:endParaRPr lang="fr-FR" sz="1300" b="0" u="sng" dirty="0"/>
            </a:p>
            <a:p>
              <a:pPr algn="r">
                <a:lnSpc>
                  <a:spcPct val="130000"/>
                </a:lnSpc>
              </a:pPr>
              <a:r>
                <a:rPr lang="fr-FR" sz="1300" b="0" u="sng" dirty="0">
                  <a:hlinkClick r:id="rId5"/>
                </a:rPr>
                <a:t>@</a:t>
              </a:r>
              <a:r>
                <a:rPr lang="fr-FR" sz="1300" b="0" u="sng" dirty="0" err="1">
                  <a:hlinkClick r:id="rId5"/>
                </a:rPr>
                <a:t>CNSA_actu</a:t>
              </a:r>
              <a:endParaRPr lang="fr-FR" sz="1300" b="0" dirty="0"/>
            </a:p>
            <a:p>
              <a:pPr algn="r">
                <a:lnSpc>
                  <a:spcPct val="130000"/>
                </a:lnSpc>
              </a:pPr>
              <a:r>
                <a:rPr lang="fr-FR" sz="1300" b="0" u="sng" dirty="0">
                  <a:hlinkClick r:id="rId6"/>
                </a:rPr>
                <a:t>http://www.pour-les-personnes-agees.gouv.fr</a:t>
              </a:r>
              <a:endParaRPr lang="fr-FR" sz="13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973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05"/>
            <a:ext cx="9144000" cy="6929301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3698" y="2696066"/>
            <a:ext cx="4754057" cy="142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 titre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3668572" y="3700462"/>
            <a:ext cx="642784" cy="0"/>
          </a:xfrm>
          <a:prstGeom prst="line">
            <a:avLst/>
          </a:prstGeom>
          <a:ln w="7620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3698" y="4278812"/>
            <a:ext cx="4754057" cy="119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2000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980" y="-114003"/>
            <a:ext cx="8049020" cy="6036765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642782" y="909439"/>
            <a:ext cx="470332" cy="0"/>
          </a:xfrm>
          <a:prstGeom prst="line">
            <a:avLst/>
          </a:prstGeom>
          <a:ln w="5715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642938" y="354013"/>
            <a:ext cx="6102350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642938" y="1529906"/>
            <a:ext cx="6102350" cy="44168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213" indent="-176213">
              <a:buClr>
                <a:srgbClr val="5AAB45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Exemple de liste à puces :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2938" y="2058243"/>
            <a:ext cx="6102350" cy="3654299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5AAB45"/>
              </a:buClr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Puce 1</a:t>
            </a:r>
          </a:p>
          <a:p>
            <a:pPr lvl="0"/>
            <a:r>
              <a:rPr lang="fr-FR" dirty="0"/>
              <a:t>Puce 2</a:t>
            </a:r>
          </a:p>
          <a:p>
            <a:pPr lvl="0"/>
            <a:r>
              <a:rPr lang="fr-FR" dirty="0"/>
              <a:t>Puce 3</a:t>
            </a:r>
          </a:p>
        </p:txBody>
      </p:sp>
    </p:spTree>
    <p:extLst>
      <p:ext uri="{BB962C8B-B14F-4D97-AF65-F5344CB8AC3E}">
        <p14:creationId xmlns:p14="http://schemas.microsoft.com/office/powerpoint/2010/main" val="96294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980" y="-114003"/>
            <a:ext cx="8049020" cy="6036765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642782" y="909439"/>
            <a:ext cx="470332" cy="0"/>
          </a:xfrm>
          <a:prstGeom prst="line">
            <a:avLst/>
          </a:prstGeom>
          <a:ln w="5715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642938" y="354013"/>
            <a:ext cx="6102350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42938" y="1592263"/>
            <a:ext cx="2001939" cy="364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 type</a:t>
            </a:r>
          </a:p>
        </p:txBody>
      </p:sp>
      <p:sp>
        <p:nvSpPr>
          <p:cNvPr id="12" name="Espace réservé du tableau 11" title="Texte"/>
          <p:cNvSpPr>
            <a:spLocks noGrp="1"/>
          </p:cNvSpPr>
          <p:nvPr>
            <p:ph type="tbl" sz="quarter" idx="12"/>
          </p:nvPr>
        </p:nvSpPr>
        <p:spPr>
          <a:xfrm>
            <a:off x="642782" y="2051328"/>
            <a:ext cx="7342978" cy="2000250"/>
          </a:xfrm>
          <a:prstGeom prst="rect">
            <a:avLst/>
          </a:prstGeom>
          <a:solidFill>
            <a:srgbClr val="E0E6E7"/>
          </a:solidFill>
          <a:ln>
            <a:solidFill>
              <a:schemeClr val="bg1"/>
            </a:solidFill>
          </a:ln>
        </p:spPr>
        <p:txBody>
          <a:bodyPr numCol="1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11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 ppt1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" y="-13510"/>
            <a:ext cx="9177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/>
          <p:cNvSpPr txBox="1">
            <a:spLocks/>
          </p:cNvSpPr>
          <p:nvPr userDrawn="1"/>
        </p:nvSpPr>
        <p:spPr>
          <a:xfrm>
            <a:off x="8732461" y="6514691"/>
            <a:ext cx="411539" cy="25815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lang="fr-F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36C6D1-1D7D-45E1-A7D6-44C33DC01A23}" type="slidenum">
              <a:rPr lang="fr-FR" sz="900" smtClean="0">
                <a:solidFill>
                  <a:srgbClr val="5AAB45"/>
                </a:solidFill>
                <a:latin typeface="Arial"/>
                <a:cs typeface="Arial"/>
              </a:rPr>
              <a:pPr/>
              <a:t>‹N°›</a:t>
            </a:fld>
            <a:endParaRPr lang="fr-FR" sz="900" dirty="0">
              <a:solidFill>
                <a:srgbClr val="5AAB4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3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reprod.seppia.pilotage.cnsa.fr/BOE/BI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535238" y="2236959"/>
            <a:ext cx="5307879" cy="1251676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 NATIONALE GALAAD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535238" y="4505582"/>
            <a:ext cx="2649504" cy="801687"/>
          </a:xfrm>
        </p:spPr>
        <p:txBody>
          <a:bodyPr/>
          <a:lstStyle/>
          <a:p>
            <a:r>
              <a:rPr lang="fr-FR" sz="1800" dirty="0"/>
              <a:t>Mardi 1</a:t>
            </a:r>
            <a:r>
              <a:rPr lang="fr-FR" sz="1800" baseline="30000" dirty="0"/>
              <a:t>er</a:t>
            </a:r>
            <a:r>
              <a:rPr lang="fr-FR" sz="1800" dirty="0"/>
              <a:t> Octobre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5238" y="3380480"/>
            <a:ext cx="559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B9D0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Médecins Valideurs Conseil Départemental</a:t>
            </a:r>
          </a:p>
        </p:txBody>
      </p:sp>
    </p:spTree>
    <p:extLst>
      <p:ext uri="{BB962C8B-B14F-4D97-AF65-F5344CB8AC3E}">
        <p14:creationId xmlns:p14="http://schemas.microsoft.com/office/powerpoint/2010/main" val="412304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0" y="996506"/>
            <a:ext cx="9144000" cy="441683"/>
          </a:xfrm>
        </p:spPr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Affichage d’une saisie 2 des médecins valideurs pour une fiche personne validée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0" t="24127" r="25074" b="9418"/>
          <a:stretch/>
        </p:blipFill>
        <p:spPr bwMode="auto">
          <a:xfrm>
            <a:off x="1087968" y="1438190"/>
            <a:ext cx="7221526" cy="533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57474" y="1644316"/>
            <a:ext cx="1403684" cy="513349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36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0" y="1040622"/>
            <a:ext cx="9144000" cy="441683"/>
          </a:xfrm>
        </p:spPr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 du libellé « Capacité installée (Hors HT AJ) » par « Capacité autorisée » dans l’export Excel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2" r="28907" b="79257"/>
          <a:stretch/>
        </p:blipFill>
        <p:spPr bwMode="auto">
          <a:xfrm>
            <a:off x="0" y="2676703"/>
            <a:ext cx="9144000" cy="15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46758" y="3842084"/>
            <a:ext cx="810126" cy="25667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93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0" y="1040622"/>
            <a:ext cx="9144000" cy="441683"/>
          </a:xfrm>
        </p:spPr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 de l’emplacement du bloc « </a:t>
            </a:r>
            <a:r>
              <a:rPr lang="fr-FR" sz="2000" i="1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Enregistrer les fiches modifiées</a:t>
            </a:r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2" t="30494" r="24827" b="9136"/>
          <a:stretch/>
        </p:blipFill>
        <p:spPr bwMode="auto">
          <a:xfrm>
            <a:off x="704850" y="1698282"/>
            <a:ext cx="7734300" cy="51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35642" y="3224463"/>
            <a:ext cx="3962400" cy="54543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68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Amélioration du recalcul de l’échantillon AGGIR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48836" r="28028" b="18148"/>
          <a:stretch/>
        </p:blipFill>
        <p:spPr bwMode="auto">
          <a:xfrm>
            <a:off x="413657" y="2506628"/>
            <a:ext cx="8316685" cy="33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456" y="3437084"/>
            <a:ext cx="5426241" cy="213727"/>
          </a:xfrm>
          <a:prstGeom prst="rect">
            <a:avLst/>
          </a:prstGeom>
          <a:noFill/>
          <a:ln w="28575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6456" y="4977126"/>
            <a:ext cx="5426241" cy="213727"/>
          </a:xfrm>
          <a:prstGeom prst="rect">
            <a:avLst/>
          </a:prstGeom>
          <a:noFill/>
          <a:ln w="28575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0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10268"/>
              </p:ext>
            </p:extLst>
          </p:nvPr>
        </p:nvGraphicFramePr>
        <p:xfrm>
          <a:off x="342903" y="1567038"/>
          <a:ext cx="8362947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70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17459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2019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2019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Déc. 2019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2020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Fév. 2020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Mar. 2020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Avr. </a:t>
                      </a: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</a:t>
                      </a: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 2020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Juillet</a:t>
                      </a:r>
                    </a:p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09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v2.8.1</a:t>
                      </a:r>
                    </a:p>
                  </a:txBody>
                  <a:tcPr vert="vert270" anchor="ctr">
                    <a:lnB w="38100" cap="flat" cmpd="sng" algn="ctr">
                      <a:solidFill>
                        <a:schemeClr val="bg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solidFill>
                      <a:srgbClr val="489646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844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v2.9</a:t>
                      </a:r>
                    </a:p>
                  </a:txBody>
                  <a:tcPr vert="vert270" anchor="ctr">
                    <a:lnT w="38100" cap="flat" cmpd="sng" algn="ctr">
                      <a:solidFill>
                        <a:schemeClr val="bg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solidFill>
                      <a:srgbClr val="48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rgbClr val="489646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Feuille de route 2019 / 2020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800100" y="3124799"/>
            <a:ext cx="1647825" cy="73342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Recette Fonctionnelle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52686" y="3276068"/>
            <a:ext cx="1000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>
                <a:solidFill>
                  <a:srgbClr val="48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</a:t>
            </a:r>
            <a:r>
              <a:rPr lang="fr-FR" sz="1100" b="1" dirty="0" err="1">
                <a:solidFill>
                  <a:srgbClr val="48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</a:t>
            </a:r>
            <a:r>
              <a:rPr lang="fr-FR" sz="1100" b="1" dirty="0">
                <a:solidFill>
                  <a:srgbClr val="48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Étoile à 5 branches 8"/>
          <p:cNvSpPr/>
          <p:nvPr/>
        </p:nvSpPr>
        <p:spPr>
          <a:xfrm>
            <a:off x="2505072" y="3334349"/>
            <a:ext cx="314325" cy="31432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lèche droite 88"/>
          <p:cNvSpPr/>
          <p:nvPr/>
        </p:nvSpPr>
        <p:spPr>
          <a:xfrm>
            <a:off x="800099" y="4385909"/>
            <a:ext cx="1647825" cy="733425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</a:p>
          <a:p>
            <a:pPr algn="ctr"/>
            <a:r>
              <a:rPr lang="fr-F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Priorisation</a:t>
            </a:r>
          </a:p>
        </p:txBody>
      </p:sp>
      <p:sp>
        <p:nvSpPr>
          <p:cNvPr id="90" name="Flèche droite 89"/>
          <p:cNvSpPr/>
          <p:nvPr/>
        </p:nvSpPr>
        <p:spPr>
          <a:xfrm>
            <a:off x="2505072" y="5074566"/>
            <a:ext cx="2647953" cy="73342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</a:p>
        </p:txBody>
      </p:sp>
      <p:sp>
        <p:nvSpPr>
          <p:cNvPr id="92" name="Flèche droite 91"/>
          <p:cNvSpPr/>
          <p:nvPr/>
        </p:nvSpPr>
        <p:spPr>
          <a:xfrm>
            <a:off x="5153025" y="5800371"/>
            <a:ext cx="2741295" cy="7334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Recette Fonctionnelle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00986" y="5951640"/>
            <a:ext cx="1000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>
                <a:solidFill>
                  <a:srgbClr val="48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</a:t>
            </a:r>
            <a:r>
              <a:rPr lang="fr-FR" sz="1100" b="1" dirty="0" err="1">
                <a:solidFill>
                  <a:srgbClr val="48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</a:t>
            </a:r>
            <a:r>
              <a:rPr lang="fr-FR" sz="1100" b="1" dirty="0">
                <a:solidFill>
                  <a:srgbClr val="48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Étoile à 5 branches 12"/>
          <p:cNvSpPr/>
          <p:nvPr/>
        </p:nvSpPr>
        <p:spPr>
          <a:xfrm>
            <a:off x="7953372" y="6009921"/>
            <a:ext cx="314325" cy="31432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16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Actualités GALAAD BI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i="1" dirty="0"/>
              <a:t>Aïcha IMJAHAD – Cheffe de projet</a:t>
            </a:r>
          </a:p>
        </p:txBody>
      </p:sp>
    </p:spTree>
    <p:extLst>
      <p:ext uri="{BB962C8B-B14F-4D97-AF65-F5344CB8AC3E}">
        <p14:creationId xmlns:p14="http://schemas.microsoft.com/office/powerpoint/2010/main" val="236875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BI | </a:t>
            </a:r>
            <a:r>
              <a:rPr lang="fr-FR" dirty="0">
                <a:solidFill>
                  <a:srgbClr val="489646"/>
                </a:solidFill>
              </a:rPr>
              <a:t>Les nouveaux rapports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Suivi des étude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62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BI | </a:t>
            </a:r>
            <a:r>
              <a:rPr lang="fr-FR" dirty="0">
                <a:solidFill>
                  <a:srgbClr val="489646"/>
                </a:solidFill>
              </a:rPr>
              <a:t>Les nouveaux rapports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Suivi des études validées PATHOS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31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BI | </a:t>
            </a:r>
            <a:r>
              <a:rPr lang="fr-FR" dirty="0">
                <a:solidFill>
                  <a:srgbClr val="489646"/>
                </a:solidFill>
              </a:rPr>
              <a:t>Les nouveaux rapports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Suivi des études validées AGGIR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73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BI | </a:t>
            </a:r>
            <a:r>
              <a:rPr lang="fr-FR" dirty="0">
                <a:solidFill>
                  <a:srgbClr val="489646"/>
                </a:solidFill>
              </a:rPr>
              <a:t>Les nouveaux rapports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Tableau de bord de la validation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04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ndir un rectangle avec un coin diagonal 13"/>
          <p:cNvSpPr/>
          <p:nvPr/>
        </p:nvSpPr>
        <p:spPr>
          <a:xfrm>
            <a:off x="186690" y="2070805"/>
            <a:ext cx="540000" cy="540000"/>
          </a:xfrm>
          <a:prstGeom prst="round2DiagRect">
            <a:avLst/>
          </a:prstGeom>
          <a:solidFill>
            <a:srgbClr val="B9D0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09:30</a:t>
            </a: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842816" y="2070805"/>
            <a:ext cx="3287224" cy="540000"/>
          </a:xfrm>
          <a:prstGeom prst="round2DiagRect">
            <a:avLst/>
          </a:prstGeom>
          <a:solidFill>
            <a:srgbClr val="B9D0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Accueil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ndir un rectangle avec un coin diagonal 20"/>
          <p:cNvSpPr/>
          <p:nvPr/>
        </p:nvSpPr>
        <p:spPr>
          <a:xfrm>
            <a:off x="842816" y="4260687"/>
            <a:ext cx="3287224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Actualités GALAAD BI</a:t>
            </a:r>
          </a:p>
          <a:p>
            <a:pPr algn="r">
              <a:spcBef>
                <a:spcPts val="600"/>
              </a:spcBef>
            </a:pPr>
            <a:r>
              <a:rPr 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Aïcha IMJAHAD – Cheffe de projet GALAAD</a:t>
            </a:r>
          </a:p>
        </p:txBody>
      </p:sp>
      <p:sp>
        <p:nvSpPr>
          <p:cNvPr id="20" name="Arrondir un rectangle avec un coin diagonal 19"/>
          <p:cNvSpPr/>
          <p:nvPr/>
        </p:nvSpPr>
        <p:spPr>
          <a:xfrm>
            <a:off x="186690" y="4260687"/>
            <a:ext cx="540000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</a:t>
            </a: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842816" y="2801240"/>
            <a:ext cx="3287224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Actualités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GALAAD</a:t>
            </a:r>
          </a:p>
          <a:p>
            <a:pPr algn="r">
              <a:spcBef>
                <a:spcPts val="600"/>
              </a:spcBef>
            </a:pPr>
            <a:r>
              <a:rPr 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Aïcha IMJAHAD – Cheffe de projet GALAAD</a:t>
            </a:r>
          </a:p>
        </p:txBody>
      </p:sp>
      <p:sp>
        <p:nvSpPr>
          <p:cNvPr id="26" name="Arrondir un rectangle avec un coin diagonal 25"/>
          <p:cNvSpPr/>
          <p:nvPr/>
        </p:nvSpPr>
        <p:spPr>
          <a:xfrm>
            <a:off x="186690" y="2801240"/>
            <a:ext cx="540000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09:40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10:20</a:t>
            </a:r>
          </a:p>
        </p:txBody>
      </p:sp>
      <p:sp>
        <p:nvSpPr>
          <p:cNvPr id="27" name="Arrondir un rectangle avec un coin diagonal 26"/>
          <p:cNvSpPr/>
          <p:nvPr/>
        </p:nvSpPr>
        <p:spPr>
          <a:xfrm>
            <a:off x="842816" y="4992544"/>
            <a:ext cx="3287224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Actualités règlementaires</a:t>
            </a:r>
          </a:p>
          <a:p>
            <a:pPr algn="r">
              <a:spcBef>
                <a:spcPts val="600"/>
              </a:spcBef>
            </a:pPr>
            <a:r>
              <a:rPr 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Antoine MEFFRE &amp; Jean-Philippe NATALIE - DGCS</a:t>
            </a:r>
          </a:p>
        </p:txBody>
      </p:sp>
      <p:sp>
        <p:nvSpPr>
          <p:cNvPr id="25" name="Arrondir un rectangle avec un coin diagonal 24"/>
          <p:cNvSpPr/>
          <p:nvPr/>
        </p:nvSpPr>
        <p:spPr>
          <a:xfrm>
            <a:off x="186690" y="4992544"/>
            <a:ext cx="540000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ndir un rectangle avec un coin diagonal 29"/>
          <p:cNvSpPr/>
          <p:nvPr/>
        </p:nvSpPr>
        <p:spPr>
          <a:xfrm>
            <a:off x="186690" y="5723726"/>
            <a:ext cx="540000" cy="540000"/>
          </a:xfrm>
          <a:prstGeom prst="round2DiagRect">
            <a:avLst/>
          </a:prstGeom>
          <a:solidFill>
            <a:srgbClr val="B9D0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 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14:00</a:t>
            </a:r>
          </a:p>
        </p:txBody>
      </p:sp>
      <p:sp>
        <p:nvSpPr>
          <p:cNvPr id="31" name="Arrondir un rectangle avec un coin diagonal 30"/>
          <p:cNvSpPr/>
          <p:nvPr/>
        </p:nvSpPr>
        <p:spPr>
          <a:xfrm>
            <a:off x="842816" y="5723726"/>
            <a:ext cx="3287224" cy="540000"/>
          </a:xfrm>
          <a:prstGeom prst="round2DiagRect">
            <a:avLst/>
          </a:prstGeom>
          <a:solidFill>
            <a:srgbClr val="B9D0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Déjeuner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ndir un rectangle avec un coin diagonal 41"/>
          <p:cNvSpPr/>
          <p:nvPr/>
        </p:nvSpPr>
        <p:spPr>
          <a:xfrm>
            <a:off x="5696282" y="2801239"/>
            <a:ext cx="3287224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ts val="600"/>
              </a:spcBef>
            </a:pP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addictions</a:t>
            </a:r>
          </a:p>
          <a:p>
            <a:pPr marL="0" lvl="2" algn="r">
              <a:spcBef>
                <a:spcPts val="600"/>
              </a:spcBef>
            </a:pPr>
            <a:r>
              <a:rPr 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 Laurence HUGONOT DIENER</a:t>
            </a:r>
          </a:p>
        </p:txBody>
      </p:sp>
      <p:sp>
        <p:nvSpPr>
          <p:cNvPr id="41" name="Arrondir un rectangle avec un coin diagonal 40"/>
          <p:cNvSpPr/>
          <p:nvPr/>
        </p:nvSpPr>
        <p:spPr>
          <a:xfrm>
            <a:off x="5036100" y="2801239"/>
            <a:ext cx="540000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14:00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14:45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PLANNING </a:t>
            </a: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5036100" y="4260687"/>
            <a:ext cx="540000" cy="540000"/>
          </a:xfrm>
          <a:prstGeom prst="round2DiagRect">
            <a:avLst/>
          </a:prstGeom>
          <a:solidFill>
            <a:srgbClr val="B9D0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16:25</a:t>
            </a:r>
          </a:p>
        </p:txBody>
      </p:sp>
      <p:sp>
        <p:nvSpPr>
          <p:cNvPr id="19" name="Arrondir un rectangle avec un coin diagonal 18"/>
          <p:cNvSpPr/>
          <p:nvPr/>
        </p:nvSpPr>
        <p:spPr>
          <a:xfrm>
            <a:off x="5693578" y="4260687"/>
            <a:ext cx="3287224" cy="540000"/>
          </a:xfrm>
          <a:prstGeom prst="round2DiagRect">
            <a:avLst/>
          </a:prstGeom>
          <a:solidFill>
            <a:srgbClr val="B9D0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ndir un rectangle avec un coin diagonal 21"/>
          <p:cNvSpPr/>
          <p:nvPr/>
        </p:nvSpPr>
        <p:spPr>
          <a:xfrm>
            <a:off x="186690" y="3531675"/>
            <a:ext cx="540000" cy="540000"/>
          </a:xfrm>
          <a:prstGeom prst="round2DiagRect">
            <a:avLst/>
          </a:prstGeom>
          <a:solidFill>
            <a:srgbClr val="B9D031"/>
          </a:solidFill>
          <a:ln>
            <a:solidFill>
              <a:srgbClr val="489646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10:20 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10:30</a:t>
            </a:r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842816" y="3531675"/>
            <a:ext cx="3287224" cy="540000"/>
          </a:xfrm>
          <a:prstGeom prst="round2DiagRect">
            <a:avLst/>
          </a:prstGeom>
          <a:solidFill>
            <a:srgbClr val="B9D031"/>
          </a:solidFill>
          <a:ln>
            <a:solidFill>
              <a:srgbClr val="489646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5038804" y="2070805"/>
            <a:ext cx="540000" cy="540000"/>
          </a:xfrm>
          <a:prstGeom prst="round2DiagRect">
            <a:avLst/>
          </a:prstGeom>
          <a:solidFill>
            <a:srgbClr val="B9D0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14:00</a:t>
            </a:r>
          </a:p>
        </p:txBody>
      </p:sp>
      <p:sp>
        <p:nvSpPr>
          <p:cNvPr id="28" name="Arrondir un rectangle avec un coin diagonal 27"/>
          <p:cNvSpPr/>
          <p:nvPr/>
        </p:nvSpPr>
        <p:spPr>
          <a:xfrm>
            <a:off x="5696282" y="2070805"/>
            <a:ext cx="3287224" cy="540000"/>
          </a:xfrm>
          <a:prstGeom prst="round2DiagRect">
            <a:avLst/>
          </a:prstGeom>
          <a:solidFill>
            <a:srgbClr val="B9D0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Reprise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rondir un rectangle avec un coin diagonal 28"/>
          <p:cNvSpPr/>
          <p:nvPr/>
        </p:nvSpPr>
        <p:spPr>
          <a:xfrm>
            <a:off x="5693578" y="3531675"/>
            <a:ext cx="3287224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ts val="600"/>
              </a:spcBef>
            </a:pP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Maladies neurodégénératives débutantes: définitions, moyens de diagnostic et prise en charge.</a:t>
            </a:r>
          </a:p>
          <a:p>
            <a:pPr marL="0" lvl="2" algn="r">
              <a:spcBef>
                <a:spcPts val="600"/>
              </a:spcBef>
            </a:pPr>
            <a:r>
              <a:rPr 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 Laurence HUGONOT DIENER</a:t>
            </a:r>
          </a:p>
        </p:txBody>
      </p:sp>
      <p:sp>
        <p:nvSpPr>
          <p:cNvPr id="32" name="Arrondir un rectangle avec un coin diagonal 31"/>
          <p:cNvSpPr/>
          <p:nvPr/>
        </p:nvSpPr>
        <p:spPr>
          <a:xfrm>
            <a:off x="5036100" y="3531675"/>
            <a:ext cx="540000" cy="540000"/>
          </a:xfrm>
          <a:prstGeom prst="round2DiagRect">
            <a:avLst/>
          </a:prstGeom>
          <a:solidFill>
            <a:srgbClr val="E0E6E7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14:45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16:00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572000" y="1287780"/>
            <a:ext cx="0" cy="5394960"/>
          </a:xfrm>
          <a:prstGeom prst="line">
            <a:avLst/>
          </a:prstGeom>
          <a:ln w="3175">
            <a:solidFill>
              <a:srgbClr val="B9D03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6690" y="1238250"/>
            <a:ext cx="1035535" cy="510778"/>
          </a:xfrm>
          <a:prstGeom prst="round2DiagRect">
            <a:avLst/>
          </a:prstGeom>
          <a:noFill/>
          <a:ln w="19050">
            <a:solidFill>
              <a:srgbClr val="B9D03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Matin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038804" y="1238250"/>
            <a:ext cx="1827149" cy="510778"/>
          </a:xfrm>
          <a:prstGeom prst="round2DiagRect">
            <a:avLst/>
          </a:prstGeom>
          <a:noFill/>
          <a:ln w="19050">
            <a:solidFill>
              <a:srgbClr val="B9D03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Après-midi</a:t>
            </a:r>
          </a:p>
        </p:txBody>
      </p:sp>
    </p:spTree>
    <p:extLst>
      <p:ext uri="{BB962C8B-B14F-4D97-AF65-F5344CB8AC3E}">
        <p14:creationId xmlns:p14="http://schemas.microsoft.com/office/powerpoint/2010/main" val="238142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BI | </a:t>
            </a:r>
            <a:r>
              <a:rPr lang="fr-FR" dirty="0">
                <a:solidFill>
                  <a:srgbClr val="489646"/>
                </a:solidFill>
              </a:rPr>
              <a:t>Démonstration</a:t>
            </a:r>
            <a:endParaRPr lang="fr-FR" dirty="0"/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/>
          <a:stretch/>
        </p:blipFill>
        <p:spPr bwMode="auto">
          <a:xfrm>
            <a:off x="28074" y="1188762"/>
            <a:ext cx="9087853" cy="51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47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i="1" dirty="0"/>
              <a:t>D</a:t>
            </a:r>
            <a:r>
              <a:rPr lang="fr-FR" i="1" baseline="30000" dirty="0"/>
              <a:t>r</a:t>
            </a:r>
            <a:r>
              <a:rPr lang="fr-FR" i="1" dirty="0"/>
              <a:t> Laurence HUGONOT DIENER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647866" y="1285908"/>
            <a:ext cx="4754057" cy="1424650"/>
          </a:xfrm>
        </p:spPr>
        <p:txBody>
          <a:bodyPr/>
          <a:lstStyle/>
          <a:p>
            <a:r>
              <a:rPr lang="fr-FR" dirty="0"/>
              <a:t>Les maladies neurodégénératives débutantes: définition, moyens de diagnostics et prise </a:t>
            </a:r>
            <a:r>
              <a:rPr lang="fr-FR"/>
              <a:t>en charge.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55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5983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36713" y="3731009"/>
            <a:ext cx="4572000" cy="18461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Merci de votre présence.</a:t>
            </a:r>
          </a:p>
          <a:p>
            <a:pPr marL="0" indent="0"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29225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i="1" dirty="0"/>
              <a:t>Aïcha IMJAHAD – Cheffe de projet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Actualités GALAAD Web</a:t>
            </a:r>
          </a:p>
        </p:txBody>
      </p:sp>
    </p:spTree>
    <p:extLst>
      <p:ext uri="{BB962C8B-B14F-4D97-AF65-F5344CB8AC3E}">
        <p14:creationId xmlns:p14="http://schemas.microsoft.com/office/powerpoint/2010/main" val="322543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35944"/>
              </p:ext>
            </p:extLst>
          </p:nvPr>
        </p:nvGraphicFramePr>
        <p:xfrm>
          <a:off x="342000" y="1629002"/>
          <a:ext cx="8460000" cy="359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03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rgbClr val="48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Insertion d’un PV scanné sur la fiche étude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Ajout d’un bloc lié au PV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Modification du libellé « 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 Excel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 par « 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Edition du tableau de bord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Possibilité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suppression d’une fiche personne depuis la liste des fiches personnes dans le service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Modification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libellé « 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Incohérences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 par « 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Alertes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40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Mise en place d’un marquage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identifiable pour toute nouvelle fiche personne intégrée à l’échantillonnage / validation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Affichage d’une saisie 2 des médecins valideurs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une fiche personne validée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8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Modification du libellé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 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Capacité installée (Hors HT AJ)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 par « </a:t>
                      </a:r>
                      <a:r>
                        <a:rPr lang="fr-FR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Capacité autorisée</a:t>
                      </a:r>
                      <a:r>
                        <a:rPr lang="fr-F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 dans l’export Excel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Modification de l’emplacement du bloc « </a:t>
                      </a:r>
                      <a:r>
                        <a:rPr lang="fr-FR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Enregistrer les fiches modifiées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17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Amélioration du recalcul de l’échantillon AGGIR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3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68705" y="1042364"/>
            <a:ext cx="8606590" cy="441683"/>
          </a:xfrm>
        </p:spPr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d’un PV scanné sur la fiche étude / Ajout d’un bloc lié au PV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t="53146" r="27179" b="28643"/>
          <a:stretch/>
        </p:blipFill>
        <p:spPr bwMode="auto">
          <a:xfrm>
            <a:off x="361950" y="2492287"/>
            <a:ext cx="8420100" cy="187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9276" y="2960605"/>
            <a:ext cx="1101723" cy="2880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49276" y="3931477"/>
            <a:ext cx="2699250" cy="2880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45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2032" y="1036350"/>
            <a:ext cx="9119937" cy="441683"/>
          </a:xfrm>
        </p:spPr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 du libellé « </a:t>
            </a:r>
            <a:r>
              <a:rPr lang="fr-FR" sz="2000" i="1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Excel</a:t>
            </a:r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par « </a:t>
            </a:r>
            <a:r>
              <a:rPr lang="fr-FR" sz="2000" i="1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Edition du tableau de bord</a:t>
            </a:r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51640" r="27129" b="12240"/>
          <a:stretch/>
        </p:blipFill>
        <p:spPr bwMode="auto">
          <a:xfrm>
            <a:off x="256305" y="2258897"/>
            <a:ext cx="8512807" cy="371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0" y="5185275"/>
            <a:ext cx="1548063" cy="236957"/>
          </a:xfrm>
          <a:prstGeom prst="rect">
            <a:avLst/>
          </a:prstGeom>
          <a:noFill/>
          <a:ln w="3810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32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71000" y="1043329"/>
            <a:ext cx="8802001" cy="441683"/>
          </a:xfrm>
        </p:spPr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Suppression d’une fiche personne depuis la liste des fiches personnes dans le service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1" t="27936" r="27287" b="16896"/>
          <a:stretch/>
        </p:blipFill>
        <p:spPr bwMode="auto">
          <a:xfrm>
            <a:off x="901573" y="1814981"/>
            <a:ext cx="7340854" cy="495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t="56090" r="48014" b="23539"/>
          <a:stretch/>
        </p:blipFill>
        <p:spPr bwMode="auto">
          <a:xfrm>
            <a:off x="2827509" y="4151371"/>
            <a:ext cx="3488983" cy="18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642937" y="1529906"/>
            <a:ext cx="6919913" cy="441683"/>
          </a:xfrm>
        </p:spPr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 du libellé « Incohérences » par « Alertes »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87350" y="2813752"/>
            <a:ext cx="8369300" cy="1310573"/>
            <a:chOff x="387350" y="2813752"/>
            <a:chExt cx="8369300" cy="131057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1" t="28372" r="27455" b="59444"/>
            <a:stretch/>
          </p:blipFill>
          <p:spPr bwMode="auto">
            <a:xfrm>
              <a:off x="387350" y="2813752"/>
              <a:ext cx="8369300" cy="125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87350" y="3421413"/>
              <a:ext cx="8369300" cy="702912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477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GALAAD Web | </a:t>
            </a:r>
            <a:r>
              <a:rPr lang="fr-FR" dirty="0">
                <a:solidFill>
                  <a:srgbClr val="5AAB45"/>
                </a:solidFill>
              </a:rPr>
              <a:t>Nouvelles fonctionnalités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642938" y="1529906"/>
            <a:ext cx="8291512" cy="441683"/>
          </a:xfrm>
        </p:spPr>
        <p:txBody>
          <a:bodyPr/>
          <a:lstStyle/>
          <a:p>
            <a:r>
              <a:rPr lang="fr-FR" sz="2000" dirty="0">
                <a:solidFill>
                  <a:srgbClr val="5AA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place d’un marquage identifiable pour toute nouvelle fiche personne intégrée à l’échantillonnage / validation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13657" y="2506628"/>
            <a:ext cx="8316685" cy="3396344"/>
            <a:chOff x="290286" y="2109523"/>
            <a:chExt cx="8316685" cy="3396344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4" t="48836" r="28028" b="18148"/>
            <a:stretch/>
          </p:blipFill>
          <p:spPr bwMode="auto">
            <a:xfrm>
              <a:off x="290286" y="2109523"/>
              <a:ext cx="8316685" cy="33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13085" y="3039979"/>
              <a:ext cx="5426241" cy="213727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3085" y="4580021"/>
              <a:ext cx="5426241" cy="213727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39823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DEAF5214F6E4BB6F32A3C02F853D4" ma:contentTypeVersion="4" ma:contentTypeDescription="Crée un document." ma:contentTypeScope="" ma:versionID="2ee55fa4b334d24660fb6974348aa4a0">
  <xsd:schema xmlns:xsd="http://www.w3.org/2001/XMLSchema" xmlns:xs="http://www.w3.org/2001/XMLSchema" xmlns:p="http://schemas.microsoft.com/office/2006/metadata/properties" xmlns:ns2="978506d7-eb0e-44a0-8da7-f79a0ddb0ff7" xmlns:ns3="1c92a088-1c5e-4cb1-b675-07ece9adde91" targetNamespace="http://schemas.microsoft.com/office/2006/metadata/properties" ma:root="true" ma:fieldsID="630e2985bab66ac9593e21e0e8f72130" ns2:_="" ns3:_="">
    <xsd:import namespace="978506d7-eb0e-44a0-8da7-f79a0ddb0ff7"/>
    <xsd:import namespace="1c92a088-1c5e-4cb1-b675-07ece9adde91"/>
    <xsd:element name="properties">
      <xsd:complexType>
        <xsd:sequence>
          <xsd:element name="documentManagement">
            <xsd:complexType>
              <xsd:all>
                <xsd:element ref="ns2:f254a6a9ac054354a15cf811497db103" minOccurs="0"/>
                <xsd:element ref="ns2:TaxCatchAll" minOccurs="0"/>
                <xsd:element ref="ns2:TaxCatchAllLabel" minOccurs="0"/>
                <xsd:element ref="ns2:a3ada6257294460e8e75a548b4693a72" minOccurs="0"/>
                <xsd:element ref="ns2:h005972c0a86495ca3c5c96092369de9" minOccurs="0"/>
                <xsd:element ref="ns2:l5e8f84d9c0f4747a9f1c7db3073f2c3" minOccurs="0"/>
                <xsd:element ref="ns2:ide584677f6d4206b7110f42825eb085" minOccurs="0"/>
                <xsd:element ref="ns2:bcd22c0b00ed4f58b852c8dec85cece5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506d7-eb0e-44a0-8da7-f79a0ddb0ff7" elementFormDefault="qualified">
    <xsd:import namespace="http://schemas.microsoft.com/office/2006/documentManagement/types"/>
    <xsd:import namespace="http://schemas.microsoft.com/office/infopath/2007/PartnerControls"/>
    <xsd:element name="f254a6a9ac054354a15cf811497db103" ma:index="8" nillable="true" ma:taxonomy="true" ma:internalName="f254a6a9ac054354a15cf811497db103" ma:taxonomyFieldName="DirectionCNSA" ma:displayName="Direction CNSA" ma:fieldId="{f254a6a9-ac05-4354-a15c-f811497db103}" ma:taxonomyMulti="true" ma:sspId="e0dec428-4417-4531-8d24-fd80b4001807" ma:termSetId="d142b16e-6db7-428e-9c68-fb5d8a88c4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04fcaa7-d819-4c45-853d-c2e323de362c}" ma:internalName="TaxCatchAll" ma:showField="CatchAllData" ma:web="978506d7-eb0e-44a0-8da7-f79a0ddb0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04fcaa7-d819-4c45-853d-c2e323de362c}" ma:internalName="TaxCatchAllLabel" ma:readOnly="true" ma:showField="CatchAllDataLabel" ma:web="978506d7-eb0e-44a0-8da7-f79a0ddb0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3ada6257294460e8e75a548b4693a72" ma:index="12" nillable="true" ma:taxonomy="true" ma:internalName="a3ada6257294460e8e75a548b4693a72" ma:taxonomyFieldName="MotCles" ma:displayName="Mots-Clés Entreprise" ma:fieldId="{a3ada625-7294-460e-8e75-a548b4693a72}" ma:taxonomyMulti="true" ma:sspId="e0dec428-4417-4531-8d24-fd80b4001807" ma:termSetId="8f4cbe9f-f6ec-46e4-921b-e29964b58e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5972c0a86495ca3c5c96092369de9" ma:index="14" nillable="true" ma:taxonomy="true" ma:internalName="h005972c0a86495ca3c5c96092369de9" ma:taxonomyFieldName="Partenaire" ma:displayName="Partenaire" ma:fieldId="{1005972c-0a86-495c-a3c5-c96092369de9}" ma:taxonomyMulti="true" ma:sspId="e0dec428-4417-4531-8d24-fd80b4001807" ma:termSetId="47ef046c-6410-400b-8b0a-4aef40f27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5e8f84d9c0f4747a9f1c7db3073f2c3" ma:index="16" nillable="true" ma:taxonomy="true" ma:internalName="l5e8f84d9c0f4747a9f1c7db3073f2c3" ma:taxonomyFieldName="Theme" ma:displayName="Théme" ma:fieldId="{55e8f84d-9c0f-4747-a9f1-c7db3073f2c3}" ma:taxonomyMulti="true" ma:sspId="e0dec428-4417-4531-8d24-fd80b4001807" ma:termSetId="1070438b-21af-4b18-bb17-eadc52f8c2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e584677f6d4206b7110f42825eb085" ma:index="18" nillable="true" ma:taxonomy="true" ma:internalName="ide584677f6d4206b7110f42825eb085" ma:taxonomyFieldName="Sous_x002d_Theme" ma:displayName="Sous-Thème" ma:fieldId="{2de58467-7f6d-4206-b711-0f42825eb085}" ma:taxonomyMulti="true" ma:sspId="e0dec428-4417-4531-8d24-fd80b4001807" ma:termSetId="1070438b-21af-4b18-bb17-eadc52f8c2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d22c0b00ed4f58b852c8dec85cece5" ma:index="20" nillable="true" ma:taxonomy="true" ma:internalName="bcd22c0b00ed4f58b852c8dec85cece5" ma:taxonomyFieldName="Typologie_x0020_de_x0020_document" ma:displayName="Typologie de document" ma:fieldId="{bcd22c0b-00ed-4f58-b852-c8dec85cece5}" ma:taxonomyMulti="true" ma:sspId="e0dec428-4417-4531-8d24-fd80b4001807" ma:termSetId="4194fc66-549e-4784-a32a-0a9dc49401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2a088-1c5e-4cb1-b675-07ece9add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8506d7-eb0e-44a0-8da7-f79a0ddb0ff7"/>
    <ide584677f6d4206b7110f42825eb085 xmlns="978506d7-eb0e-44a0-8da7-f79a0ddb0ff7">
      <Terms xmlns="http://schemas.microsoft.com/office/infopath/2007/PartnerControls"/>
    </ide584677f6d4206b7110f42825eb085>
    <l5e8f84d9c0f4747a9f1c7db3073f2c3 xmlns="978506d7-eb0e-44a0-8da7-f79a0ddb0ff7">
      <Terms xmlns="http://schemas.microsoft.com/office/infopath/2007/PartnerControls"/>
    </l5e8f84d9c0f4747a9f1c7db3073f2c3>
    <f254a6a9ac054354a15cf811497db103 xmlns="978506d7-eb0e-44a0-8da7-f79a0ddb0ff7">
      <Terms xmlns="http://schemas.microsoft.com/office/infopath/2007/PartnerControls"/>
    </f254a6a9ac054354a15cf811497db103>
    <bcd22c0b00ed4f58b852c8dec85cece5 xmlns="978506d7-eb0e-44a0-8da7-f79a0ddb0ff7">
      <Terms xmlns="http://schemas.microsoft.com/office/infopath/2007/PartnerControls"/>
    </bcd22c0b00ed4f58b852c8dec85cece5>
    <a3ada6257294460e8e75a548b4693a72 xmlns="978506d7-eb0e-44a0-8da7-f79a0ddb0ff7">
      <Terms xmlns="http://schemas.microsoft.com/office/infopath/2007/PartnerControls"/>
    </a3ada6257294460e8e75a548b4693a72>
    <h005972c0a86495ca3c5c96092369de9 xmlns="978506d7-eb0e-44a0-8da7-f79a0ddb0ff7">
      <Terms xmlns="http://schemas.microsoft.com/office/infopath/2007/PartnerControls"/>
    </h005972c0a86495ca3c5c96092369de9>
  </documentManagement>
</p:properties>
</file>

<file path=customXml/itemProps1.xml><?xml version="1.0" encoding="utf-8"?>
<ds:datastoreItem xmlns:ds="http://schemas.openxmlformats.org/officeDocument/2006/customXml" ds:itemID="{DF6411C6-AB47-4797-BF3B-94E8BF366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8506d7-eb0e-44a0-8da7-f79a0ddb0ff7"/>
    <ds:schemaRef ds:uri="1c92a088-1c5e-4cb1-b675-07ece9adde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D3F43A-99C3-4E44-AC7B-2910228487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31505-01FF-47CF-BE63-791FF038B07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978506d7-eb0e-44a0-8da7-f79a0ddb0ff7"/>
    <ds:schemaRef ds:uri="1c92a088-1c5e-4cb1-b675-07ece9adde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6011</TotalTime>
  <Words>575</Words>
  <Application>Microsoft Office PowerPoint</Application>
  <PresentationFormat>Affichage à l'écran (4:3)</PresentationFormat>
  <Paragraphs>128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LEVEAU Isabelle</cp:lastModifiedBy>
  <cp:revision>228</cp:revision>
  <dcterms:created xsi:type="dcterms:W3CDTF">2017-11-29T15:10:16Z</dcterms:created>
  <dcterms:modified xsi:type="dcterms:W3CDTF">2020-02-04T14:48:08Z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0x010100A8EDEAF5214F6E4BB6F32A3C02F853D4</vt:lpwstr>
  </property>
</Properties>
</file>