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72" r:id="rId12"/>
  </p:sldIdLst>
  <p:sldSz cx="9144000" cy="6858000" type="screen4x3"/>
  <p:notesSz cx="6858000" cy="9144000"/>
  <p:embeddedFontLst>
    <p:embeddedFont>
      <p:font typeface="IBM Plex Sans" panose="020B0503050203000203" pitchFamily="34" charset="0"/>
      <p:regular r:id="rId14"/>
      <p:bold r:id="rId15"/>
      <p:italic r:id="rId16"/>
      <p:boldItalic r:id="rId17"/>
    </p:embeddedFont>
    <p:embeddedFont>
      <p:font typeface="IBM Plex Sans SemiBold" panose="020B0703050203000203"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77"/>
  </p:normalViewPr>
  <p:slideViewPr>
    <p:cSldViewPr snapToGrid="0">
      <p:cViewPr varScale="1">
        <p:scale>
          <a:sx n="122" d="100"/>
          <a:sy n="122" d="100"/>
        </p:scale>
        <p:origin x="1600"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2B307D"/>
              </a:buClr>
              <a:buSzPts val="1300"/>
              <a:buFont typeface="IBM Plex Sans"/>
              <a:buAutoNum type="arabicPeriod"/>
            </a:pPr>
            <a:r>
              <a:rPr lang="fr" sz="1300">
                <a:solidFill>
                  <a:srgbClr val="2B307D"/>
                </a:solidFill>
                <a:latin typeface="IBM Plex Sans"/>
                <a:ea typeface="IBM Plex Sans"/>
                <a:cs typeface="IBM Plex Sans"/>
                <a:sym typeface="IBM Plex Sans"/>
              </a:rPr>
              <a:t>Bonjour, nous allons vous présenter brièvement le projet conduit sur le territoire psychiatrique du 20ème arrondissement de Paris intitulé “Le patient, l’hôpital et son quartier”. Je suis Norent Saray-delabar, pilote de l’équipe pluridisciplinaire en partenariat avec le Lab-ah, représenté aujourd’hui par Marie Coirié.</a:t>
            </a:r>
            <a:endParaRPr sz="1300">
              <a:solidFill>
                <a:srgbClr val="2B307D"/>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d0a109894a_0_16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d0a109894a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1300">
                <a:solidFill>
                  <a:srgbClr val="2B307D"/>
                </a:solidFill>
                <a:latin typeface="IBM Plex Sans"/>
                <a:ea typeface="IBM Plex Sans"/>
                <a:cs typeface="IBM Plex Sans"/>
                <a:sym typeface="IBM Plex Sans"/>
              </a:rPr>
              <a:t>10. Une seconde pépinière a été installé au sein du Foyer post-cure de la Métairie et l’animation de l’activité a été accompagnée d’une courte formation par les paysagistes de Bivouac ainsi qu’un très beau guide de bouturage et de semis à disposition des soignants encadrants mais aussi des patients.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ed07a942154e97e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ed07a942154e97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2B307D"/>
              </a:buClr>
              <a:buSzPts val="1300"/>
              <a:buFont typeface="IBM Plex Sans SemiBold"/>
              <a:buAutoNum type="arabicPeriod"/>
            </a:pPr>
            <a:r>
              <a:rPr lang="fr" sz="1300">
                <a:solidFill>
                  <a:srgbClr val="2B307D"/>
                </a:solidFill>
                <a:latin typeface="IBM Plex Sans SemiBold"/>
                <a:ea typeface="IBM Plex Sans SemiBold"/>
                <a:cs typeface="IBM Plex Sans SemiBold"/>
                <a:sym typeface="IBM Plex Sans SemiBold"/>
              </a:rPr>
              <a:t>Le 20ème arrondissement comme territoire pilote </a:t>
            </a:r>
            <a:endParaRPr sz="1300">
              <a:solidFill>
                <a:srgbClr val="2B307D"/>
              </a:solidFill>
              <a:latin typeface="IBM Plex Sans SemiBold"/>
              <a:ea typeface="IBM Plex Sans SemiBold"/>
              <a:cs typeface="IBM Plex Sans SemiBold"/>
              <a:sym typeface="IBM Plex Sans SemiBold"/>
            </a:endParaRPr>
          </a:p>
          <a:p>
            <a:pPr marL="457200" lvl="0" indent="0" algn="l" rtl="0">
              <a:lnSpc>
                <a:spcPct val="115000"/>
              </a:lnSpc>
              <a:spcBef>
                <a:spcPts val="0"/>
              </a:spcBef>
              <a:spcAft>
                <a:spcPts val="0"/>
              </a:spcAft>
              <a:buClr>
                <a:schemeClr val="dk1"/>
              </a:buClr>
              <a:buSzPts val="1100"/>
              <a:buFont typeface="Arial"/>
              <a:buNone/>
            </a:pPr>
            <a:r>
              <a:rPr lang="fr" sz="1300">
                <a:solidFill>
                  <a:srgbClr val="2B307D"/>
                </a:solidFill>
                <a:latin typeface="IBM Plex Sans"/>
                <a:ea typeface="IBM Plex Sans"/>
                <a:cs typeface="IBM Plex Sans"/>
                <a:sym typeface="IBM Plex Sans"/>
              </a:rPr>
              <a:t>pour ré interroger la place des structures de soin psychiatrique dans les quartiers et favoriser le rétablissement des patients dans la cité. </a:t>
            </a:r>
            <a:endParaRPr sz="1300">
              <a:solidFill>
                <a:srgbClr val="2B307D"/>
              </a:solidFill>
              <a:latin typeface="IBM Plex Sans"/>
              <a:ea typeface="IBM Plex Sans"/>
              <a:cs typeface="IBM Plex Sans"/>
              <a:sym typeface="IBM Plex Sans"/>
            </a:endParaRPr>
          </a:p>
          <a:p>
            <a:pPr marL="457200" lvl="0" indent="0" algn="l" rtl="0">
              <a:lnSpc>
                <a:spcPct val="115000"/>
              </a:lnSpc>
              <a:spcBef>
                <a:spcPts val="0"/>
              </a:spcBef>
              <a:spcAft>
                <a:spcPts val="0"/>
              </a:spcAft>
              <a:buClr>
                <a:schemeClr val="dk1"/>
              </a:buClr>
              <a:buSzPts val="1100"/>
              <a:buFont typeface="Arial"/>
              <a:buNone/>
            </a:pPr>
            <a:endParaRPr sz="1300">
              <a:solidFill>
                <a:srgbClr val="2B307D"/>
              </a:solidFill>
              <a:latin typeface="IBM Plex Sans SemiBold"/>
              <a:ea typeface="IBM Plex Sans SemiBold"/>
              <a:cs typeface="IBM Plex Sans SemiBold"/>
              <a:sym typeface="IBM Plex Sans SemiBold"/>
            </a:endParaRPr>
          </a:p>
          <a:p>
            <a:pPr marL="457200" lvl="0" indent="-311150" algn="l" rtl="0">
              <a:spcBef>
                <a:spcPts val="0"/>
              </a:spcBef>
              <a:spcAft>
                <a:spcPts val="0"/>
              </a:spcAft>
              <a:buClr>
                <a:srgbClr val="2B307D"/>
              </a:buClr>
              <a:buSzPts val="1300"/>
              <a:buFont typeface="IBM Plex Sans SemiBold"/>
              <a:buAutoNum type="arabicPeriod"/>
            </a:pPr>
            <a:r>
              <a:rPr lang="fr" sz="1300">
                <a:solidFill>
                  <a:srgbClr val="2B307D"/>
                </a:solidFill>
                <a:latin typeface="IBM Plex Sans"/>
                <a:ea typeface="IBM Plex Sans"/>
                <a:cs typeface="IBM Plex Sans"/>
                <a:sym typeface="IBM Plex Sans"/>
              </a:rPr>
              <a:t>Le passage de relais et le</a:t>
            </a:r>
            <a:r>
              <a:rPr lang="fr" sz="1300">
                <a:solidFill>
                  <a:srgbClr val="2B307D"/>
                </a:solidFill>
                <a:latin typeface="IBM Plex Sans SemiBold"/>
                <a:ea typeface="IBM Plex Sans SemiBold"/>
                <a:cs typeface="IBM Plex Sans SemiBold"/>
                <a:sym typeface="IBM Plex Sans SemiBold"/>
              </a:rPr>
              <a:t> croisement de regard fertile entre une équipe interne et des externes </a:t>
            </a:r>
            <a:endParaRPr sz="1300">
              <a:solidFill>
                <a:srgbClr val="2B307D"/>
              </a:solidFill>
              <a:latin typeface="IBM Plex Sans SemiBold"/>
              <a:ea typeface="IBM Plex Sans SemiBold"/>
              <a:cs typeface="IBM Plex Sans SemiBold"/>
              <a:sym typeface="IBM Plex Sans SemiBold"/>
            </a:endParaRPr>
          </a:p>
          <a:p>
            <a:pPr marL="457200" lvl="0" indent="0" algn="l" rtl="0">
              <a:spcBef>
                <a:spcPts val="0"/>
              </a:spcBef>
              <a:spcAft>
                <a:spcPts val="0"/>
              </a:spcAft>
              <a:buClr>
                <a:schemeClr val="dk1"/>
              </a:buClr>
              <a:buSzPts val="1100"/>
              <a:buFont typeface="Arial"/>
              <a:buNone/>
            </a:pPr>
            <a:endParaRPr sz="1300">
              <a:solidFill>
                <a:srgbClr val="2B307D"/>
              </a:solidFill>
              <a:latin typeface="IBM Plex Sans SemiBold"/>
              <a:ea typeface="IBM Plex Sans SemiBold"/>
              <a:cs typeface="IBM Plex Sans SemiBold"/>
              <a:sym typeface="IBM Plex Sans SemiBold"/>
            </a:endParaRPr>
          </a:p>
          <a:p>
            <a:pPr marL="457200" lvl="0" indent="-311150" algn="l" rtl="0">
              <a:spcBef>
                <a:spcPts val="0"/>
              </a:spcBef>
              <a:spcAft>
                <a:spcPts val="0"/>
              </a:spcAft>
              <a:buClr>
                <a:srgbClr val="2B307D"/>
              </a:buClr>
              <a:buSzPts val="1300"/>
              <a:buFont typeface="IBM Plex Sans SemiBold"/>
              <a:buAutoNum type="arabicPeriod"/>
            </a:pPr>
            <a:r>
              <a:rPr lang="fr" sz="1300">
                <a:solidFill>
                  <a:srgbClr val="2B307D"/>
                </a:solidFill>
                <a:latin typeface="IBM Plex Sans SemiBold"/>
                <a:ea typeface="IBM Plex Sans SemiBold"/>
                <a:cs typeface="IBM Plex Sans SemiBold"/>
                <a:sym typeface="IBM Plex Sans SemiBold"/>
              </a:rPr>
              <a:t>Une dynamique durable qui a dépassé le statut d'expérimentation</a:t>
            </a:r>
            <a:endParaRPr sz="1300">
              <a:solidFill>
                <a:srgbClr val="2B307D"/>
              </a:solidFill>
              <a:latin typeface="IBM Plex Sans SemiBold"/>
              <a:ea typeface="IBM Plex Sans SemiBold"/>
              <a:cs typeface="IBM Plex Sans SemiBold"/>
              <a:sym typeface="IBM Plex Sans SemiBold"/>
            </a:endParaRPr>
          </a:p>
          <a:p>
            <a:pPr marL="0" lvl="0" indent="0" algn="l" rtl="0">
              <a:lnSpc>
                <a:spcPct val="115000"/>
              </a:lnSpc>
              <a:spcBef>
                <a:spcPts val="0"/>
              </a:spcBef>
              <a:spcAft>
                <a:spcPts val="0"/>
              </a:spcAft>
              <a:buClr>
                <a:schemeClr val="dk1"/>
              </a:buClr>
              <a:buSzPts val="1100"/>
              <a:buFont typeface="Arial"/>
              <a:buNone/>
            </a:pPr>
            <a:endParaRPr sz="1300">
              <a:solidFill>
                <a:srgbClr val="2B307D"/>
              </a:solidFill>
              <a:latin typeface="IBM Plex Sans SemiBold"/>
              <a:ea typeface="IBM Plex Sans SemiBold"/>
              <a:cs typeface="IBM Plex Sans SemiBold"/>
              <a:sym typeface="IBM Plex Sans SemiBold"/>
            </a:endParaRPr>
          </a:p>
          <a:p>
            <a:pPr marL="0" lvl="0" indent="0" algn="l" rtl="0">
              <a:spcBef>
                <a:spcPts val="0"/>
              </a:spcBef>
              <a:spcAft>
                <a:spcPts val="0"/>
              </a:spcAft>
              <a:buClr>
                <a:schemeClr val="dk1"/>
              </a:buClr>
              <a:buSzPts val="1100"/>
              <a:buFont typeface="Arial"/>
              <a:buNone/>
            </a:pPr>
            <a:endParaRPr sz="1300">
              <a:solidFill>
                <a:srgbClr val="2B307D"/>
              </a:solidFill>
              <a:latin typeface="IBM Plex Sans SemiBold"/>
              <a:ea typeface="IBM Plex Sans SemiBold"/>
              <a:cs typeface="IBM Plex Sans SemiBold"/>
              <a:sym typeface="IBM Plex Sans SemiBold"/>
            </a:endParaRPr>
          </a:p>
          <a:p>
            <a:pPr marL="0" lvl="0" indent="0" algn="l" rtl="0">
              <a:spcBef>
                <a:spcPts val="600"/>
              </a:spcBef>
              <a:spcAft>
                <a:spcPts val="0"/>
              </a:spcAft>
              <a:buNone/>
            </a:pP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cf30b0eee2_1_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cf30b0eee2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1300">
                <a:solidFill>
                  <a:srgbClr val="2B307D"/>
                </a:solidFill>
                <a:latin typeface="IBM Plex Sans"/>
                <a:ea typeface="IBM Plex Sans"/>
                <a:cs typeface="IBM Plex Sans"/>
                <a:sym typeface="IBM Plex Sans"/>
              </a:rPr>
              <a:t>2. Nous allons vous présenter dans une seconde l’équipe projet mobilisée puis : un mot très bref sur les objectifs du projet et la méthodologie pour revenir plus amplement sur les expérimentations conduites et leur statut à l’heure à laquelle nous vous parlons.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a8750252c_0_1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a8750252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 sz="1300">
                <a:solidFill>
                  <a:srgbClr val="2B307D"/>
                </a:solidFill>
                <a:latin typeface="IBM Plex Sans"/>
                <a:ea typeface="IBM Plex Sans"/>
                <a:cs typeface="IBM Plex Sans"/>
                <a:sym typeface="IBM Plex Sans"/>
              </a:rPr>
              <a:t>3. L’équipe était composée : (à gauche) d’un groupement pluridisciplinaire associant les designers de l’agence Pratico-Pratiques, les ingénieures culturelle d’ESOPA et les paysagistes du collectif Bivouac et à droite de l’équipe de Lab-ah. </a:t>
            </a:r>
            <a:r>
              <a:rPr lang="fr" sz="1300">
                <a:solidFill>
                  <a:srgbClr val="2B307D"/>
                </a:solidFill>
                <a:highlight>
                  <a:srgbClr val="FFFFFF"/>
                </a:highlight>
                <a:latin typeface="IBM Plex Sans"/>
                <a:ea typeface="IBM Plex Sans"/>
                <a:cs typeface="IBM Plex Sans"/>
                <a:sym typeface="IBM Plex Sans"/>
              </a:rPr>
              <a:t>Le </a:t>
            </a:r>
            <a:r>
              <a:rPr lang="fr" sz="1300">
                <a:solidFill>
                  <a:srgbClr val="2B307D"/>
                </a:solidFill>
                <a:latin typeface="IBM Plex Sans"/>
                <a:ea typeface="IBM Plex Sans"/>
                <a:cs typeface="IBM Plex Sans"/>
                <a:sym typeface="IBM Plex Sans"/>
              </a:rPr>
              <a:t>lab</a:t>
            </a:r>
            <a:r>
              <a:rPr lang="fr" sz="1300">
                <a:solidFill>
                  <a:srgbClr val="2B307D"/>
                </a:solidFill>
                <a:highlight>
                  <a:srgbClr val="FFFFFF"/>
                </a:highlight>
                <a:latin typeface="IBM Plex Sans"/>
                <a:ea typeface="IBM Plex Sans"/>
                <a:cs typeface="IBM Plex Sans"/>
                <a:sym typeface="IBM Plex Sans"/>
              </a:rPr>
              <a:t>-</a:t>
            </a:r>
            <a:r>
              <a:rPr lang="fr" sz="1300">
                <a:solidFill>
                  <a:srgbClr val="2B307D"/>
                </a:solidFill>
                <a:latin typeface="IBM Plex Sans"/>
                <a:ea typeface="IBM Plex Sans"/>
                <a:cs typeface="IBM Plex Sans"/>
                <a:sym typeface="IBM Plex Sans"/>
              </a:rPr>
              <a:t>ah</a:t>
            </a:r>
            <a:r>
              <a:rPr lang="fr" sz="1300">
                <a:solidFill>
                  <a:srgbClr val="2B307D"/>
                </a:solidFill>
                <a:highlight>
                  <a:srgbClr val="FFFFFF"/>
                </a:highlight>
                <a:latin typeface="IBM Plex Sans"/>
                <a:ea typeface="IBM Plex Sans"/>
                <a:cs typeface="IBM Plex Sans"/>
                <a:sym typeface="IBM Plex Sans"/>
              </a:rPr>
              <a:t> — laboratoire de l’accueil et de l’hospitalité, est le laboratoire d'innovation culturelle par le design du GHU Paris psychiatrie &amp; neurosciences. Fondé en 2016 par Carine Delanoë Vieux, responsable culturelle, et Marie Coirié, designer, c’est un projet pionnier dans les hôpitaux français, dans la lignée de la Fabrique de l’hospitalité des hôpitaux de Strasbourg. Le </a:t>
            </a:r>
            <a:r>
              <a:rPr lang="fr" sz="1300">
                <a:solidFill>
                  <a:srgbClr val="2B307D"/>
                </a:solidFill>
                <a:latin typeface="IBM Plex Sans"/>
                <a:ea typeface="IBM Plex Sans"/>
                <a:cs typeface="IBM Plex Sans"/>
                <a:sym typeface="IBM Plex Sans"/>
              </a:rPr>
              <a:t>lab</a:t>
            </a:r>
            <a:r>
              <a:rPr lang="fr" sz="1300">
                <a:solidFill>
                  <a:srgbClr val="2B307D"/>
                </a:solidFill>
                <a:highlight>
                  <a:srgbClr val="FFFFFF"/>
                </a:highlight>
                <a:latin typeface="IBM Plex Sans"/>
                <a:ea typeface="IBM Plex Sans"/>
                <a:cs typeface="IBM Plex Sans"/>
                <a:sym typeface="IBM Plex Sans"/>
              </a:rPr>
              <a:t>-</a:t>
            </a:r>
            <a:r>
              <a:rPr lang="fr" sz="1300">
                <a:solidFill>
                  <a:srgbClr val="2B307D"/>
                </a:solidFill>
                <a:latin typeface="IBM Plex Sans"/>
                <a:ea typeface="IBM Plex Sans"/>
                <a:cs typeface="IBM Plex Sans"/>
                <a:sym typeface="IBM Plex Sans"/>
              </a:rPr>
              <a:t>ah</a:t>
            </a:r>
            <a:r>
              <a:rPr lang="fr" sz="1300">
                <a:solidFill>
                  <a:srgbClr val="2B307D"/>
                </a:solidFill>
                <a:highlight>
                  <a:srgbClr val="FFFFFF"/>
                </a:highlight>
                <a:latin typeface="IBM Plex Sans"/>
                <a:ea typeface="IBM Plex Sans"/>
                <a:cs typeface="IBM Plex Sans"/>
                <a:sym typeface="IBM Plex Sans"/>
              </a:rPr>
              <a:t> explore les nouvelles formes de l’hospitalité pour les patients, familles et professionnels à travers des actions menées dans les services. Il a pour mission d’améliorer la vie quotidienne des patient·e·s et des professionnel·le·s grâce à des méthodes participatives et créatives.</a:t>
            </a:r>
            <a:endParaRPr sz="1300">
              <a:solidFill>
                <a:srgbClr val="2B307D"/>
              </a:solidFill>
              <a:latin typeface="IBM Plex Sans"/>
              <a:ea typeface="IBM Plex Sans"/>
              <a:cs typeface="IBM Plex Sans"/>
              <a:sym typeface="IBM Plex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d0a109894a_0_6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d0a109894a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 sz="1300">
                <a:solidFill>
                  <a:srgbClr val="2B307D"/>
                </a:solidFill>
                <a:latin typeface="IBM Plex Sans"/>
                <a:ea typeface="IBM Plex Sans"/>
                <a:cs typeface="IBM Plex Sans"/>
                <a:sym typeface="IBM Plex Sans"/>
              </a:rPr>
              <a:t>4. Nous n’allons pas revenir sur les spécificités du soin psychiatrique en France mais juste préciser que l’accompagnement psychiatrique est territorialisé. Ainsi, les patients habitant le 20ème arrondissement sont suivis par ou au sein des structures de soin du 20ème arrondissement. Ce territoire, peu connu des équipes de soin et surtout assez mal perçu paraissait idéal pour mener des projets visant à retisser du lien entre structures (équipe) de soin et le quartier, environnement direct et surtout lieu de vie des patients suivis. Vous apercevez d’ailleurs à droite, une des cartes produites dans le cadre du projet, nous y reviendrons dans quelques instants. </a:t>
            </a:r>
            <a:r>
              <a:rPr lang="fr" sz="1300">
                <a:solidFill>
                  <a:srgbClr val="FF0000"/>
                </a:solidFill>
                <a:latin typeface="IBM Plex Sans"/>
                <a:ea typeface="IBM Plex Sans"/>
                <a:cs typeface="IBM Plex Sans"/>
                <a:sym typeface="IBM Plex Sans"/>
              </a:rPr>
              <a:t> </a:t>
            </a:r>
            <a:endParaRPr>
              <a:solidFill>
                <a:srgbClr val="FF0000"/>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ea8750252c_0_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ea875025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1300">
                <a:solidFill>
                  <a:srgbClr val="2B307D"/>
                </a:solidFill>
                <a:latin typeface="IBM Plex Sans"/>
                <a:ea typeface="IBM Plex Sans"/>
                <a:cs typeface="IBM Plex Sans"/>
                <a:sym typeface="IBM Plex Sans"/>
              </a:rPr>
              <a:t>5. Retour très très rapide sur la méthodologie pour préciser quelques spécificités. Notre problématique nous a conduit à nous immerger dans les structures de soin (y compris de nuit pour l’hôpital) mais aussi dans le quartier : au sein de ses différents espaces publics mais aussi associatifs et culturels (à droite un photo du théâtre national de la Colline)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0a109894a_0_1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d0a109894a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 sz="1300">
                <a:solidFill>
                  <a:srgbClr val="2B307D"/>
                </a:solidFill>
                <a:latin typeface="IBM Plex Sans"/>
                <a:ea typeface="IBM Plex Sans"/>
                <a:cs typeface="IBM Plex Sans"/>
                <a:sym typeface="IBM Plex Sans"/>
              </a:rPr>
              <a:t>6. Les ateliers d’idéation ou de co-conception ont pu être menés avec des soignants et des patients.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0a109894a_0_8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0a109894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 sz="1300">
                <a:solidFill>
                  <a:srgbClr val="2B307D"/>
                </a:solidFill>
                <a:latin typeface="IBM Plex Sans"/>
                <a:ea typeface="IBM Plex Sans"/>
                <a:cs typeface="IBM Plex Sans"/>
                <a:sym typeface="IBM Plex Sans"/>
              </a:rPr>
              <a:t>7. Les expérimentations ne reprennent qu’une partie du cahier d’idées et des propositions issus de ces phases d’enquête + d’idéation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0a109894a_0_4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0a109894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1300">
                <a:solidFill>
                  <a:srgbClr val="2B307D"/>
                </a:solidFill>
                <a:latin typeface="IBM Plex Sans"/>
                <a:ea typeface="IBM Plex Sans"/>
                <a:cs typeface="IBM Plex Sans"/>
                <a:sym typeface="IBM Plex Sans"/>
              </a:rPr>
              <a:t>8. Le premier projet, au coeur de l’ensemble des propositions suivantes, est celui du médiateur ou plutôt de la médiatrice “ville/hôpital”, claire l’ecole. La mission a permis d’identifier  la nécessité d’animer et de piloter cette relation entre structures de soin et la quartier. Cette médiatrice est aujourd’hui recrutée et en fonction depuis quelques mois.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d0a109894a_0_1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d0a109894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1300">
                <a:solidFill>
                  <a:srgbClr val="2B307D"/>
                </a:solidFill>
                <a:latin typeface="IBM Plex Sans"/>
                <a:ea typeface="IBM Plex Sans"/>
                <a:cs typeface="IBM Plex Sans"/>
                <a:sym typeface="IBM Plex Sans"/>
              </a:rPr>
              <a:t>9. Le second projet, installé au coeur de l’hôpital poursuit une triple fonction : rendre le patio de l’hôpital plus hospitalier, proposer une activité d’ergothérapie autour du soin au plantes et outiller symboliquement la relation en l’hôpital et le quartier en permettant aux patients de repartir avec des plants élevés sur sites mais aussi servir de “cadeaux” à des structures partenaires engagées (théâtre national de la Colline, MPAA…)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72950" y="181050"/>
            <a:ext cx="8798100" cy="6495900"/>
          </a:xfrm>
          <a:prstGeom prst="rect">
            <a:avLst/>
          </a:prstGeom>
          <a:solidFill>
            <a:srgbClr val="FDD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13"/>
          <p:cNvPicPr preferRelativeResize="0"/>
          <p:nvPr/>
        </p:nvPicPr>
        <p:blipFill>
          <a:blip r:embed="rId3">
            <a:alphaModFix/>
          </a:blip>
          <a:stretch>
            <a:fillRect/>
          </a:stretch>
        </p:blipFill>
        <p:spPr>
          <a:xfrm>
            <a:off x="781900" y="1132625"/>
            <a:ext cx="1157501" cy="1157501"/>
          </a:xfrm>
          <a:prstGeom prst="rect">
            <a:avLst/>
          </a:prstGeom>
          <a:noFill/>
          <a:ln>
            <a:noFill/>
          </a:ln>
        </p:spPr>
      </p:pic>
      <p:sp>
        <p:nvSpPr>
          <p:cNvPr id="56" name="Google Shape;56;p13"/>
          <p:cNvSpPr txBox="1"/>
          <p:nvPr/>
        </p:nvSpPr>
        <p:spPr>
          <a:xfrm>
            <a:off x="1473000" y="1979050"/>
            <a:ext cx="6198000" cy="18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700" b="1">
                <a:solidFill>
                  <a:srgbClr val="2B307D"/>
                </a:solidFill>
                <a:latin typeface="Avenir"/>
                <a:ea typeface="Avenir"/>
                <a:cs typeface="Avenir"/>
                <a:sym typeface="Avenir"/>
              </a:rPr>
              <a:t>LE PATIENT, L’HÔPITAL ET SON QUARTIER</a:t>
            </a:r>
            <a:endParaRPr sz="3100" b="1">
              <a:solidFill>
                <a:srgbClr val="2B307D"/>
              </a:solidFill>
              <a:latin typeface="Avenir"/>
              <a:ea typeface="Avenir"/>
              <a:cs typeface="Avenir"/>
              <a:sym typeface="Avenir"/>
            </a:endParaRPr>
          </a:p>
          <a:p>
            <a:pPr marL="0" lvl="0" indent="0" algn="l" rtl="0">
              <a:spcBef>
                <a:spcPts val="0"/>
              </a:spcBef>
              <a:spcAft>
                <a:spcPts val="0"/>
              </a:spcAft>
              <a:buNone/>
            </a:pPr>
            <a:endParaRPr sz="700" b="1">
              <a:solidFill>
                <a:srgbClr val="2B307D"/>
              </a:solidFill>
              <a:latin typeface="Avenir"/>
              <a:ea typeface="Avenir"/>
              <a:cs typeface="Avenir"/>
              <a:sym typeface="Avenir"/>
            </a:endParaRPr>
          </a:p>
          <a:p>
            <a:pPr marL="0" lvl="0" indent="0" algn="l" rtl="0">
              <a:spcBef>
                <a:spcPts val="0"/>
              </a:spcBef>
              <a:spcAft>
                <a:spcPts val="0"/>
              </a:spcAft>
              <a:buNone/>
            </a:pPr>
            <a:r>
              <a:rPr lang="fr" sz="4000" b="1">
                <a:solidFill>
                  <a:srgbClr val="2B307D"/>
                </a:solidFill>
                <a:latin typeface="Avenir"/>
                <a:ea typeface="Avenir"/>
                <a:cs typeface="Avenir"/>
                <a:sym typeface="Avenir"/>
              </a:rPr>
              <a:t>webinaire design social</a:t>
            </a:r>
            <a:endParaRPr sz="4000" b="1">
              <a:solidFill>
                <a:srgbClr val="2B307D"/>
              </a:solidFill>
              <a:latin typeface="Avenir"/>
              <a:ea typeface="Avenir"/>
              <a:cs typeface="Avenir"/>
              <a:sym typeface="Avenir"/>
            </a:endParaRPr>
          </a:p>
          <a:p>
            <a:pPr marL="0" lvl="0" indent="0" algn="ctr" rtl="0">
              <a:lnSpc>
                <a:spcPct val="115000"/>
              </a:lnSpc>
              <a:spcBef>
                <a:spcPts val="0"/>
              </a:spcBef>
              <a:spcAft>
                <a:spcPts val="500"/>
              </a:spcAft>
              <a:buClr>
                <a:srgbClr val="000000"/>
              </a:buClr>
              <a:buSzPts val="1100"/>
              <a:buFont typeface="Arial"/>
              <a:buNone/>
            </a:pPr>
            <a:endParaRPr sz="2400" b="1">
              <a:solidFill>
                <a:srgbClr val="2B307D"/>
              </a:solidFill>
            </a:endParaRPr>
          </a:p>
        </p:txBody>
      </p:sp>
      <p:sp>
        <p:nvSpPr>
          <p:cNvPr id="57" name="Google Shape;57;p13"/>
          <p:cNvSpPr/>
          <p:nvPr/>
        </p:nvSpPr>
        <p:spPr>
          <a:xfrm>
            <a:off x="3501125" y="5793400"/>
            <a:ext cx="2141700" cy="21417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pic>
        <p:nvPicPr>
          <p:cNvPr id="58" name="Google Shape;58;p13"/>
          <p:cNvPicPr preferRelativeResize="0"/>
          <p:nvPr/>
        </p:nvPicPr>
        <p:blipFill rotWithShape="1">
          <a:blip r:embed="rId4">
            <a:alphaModFix/>
          </a:blip>
          <a:srcRect l="30236" r="31181" b="29849"/>
          <a:stretch/>
        </p:blipFill>
        <p:spPr>
          <a:xfrm>
            <a:off x="3854512" y="6273825"/>
            <a:ext cx="1434977" cy="403125"/>
          </a:xfrm>
          <a:prstGeom prst="rect">
            <a:avLst/>
          </a:prstGeom>
          <a:noFill/>
          <a:ln>
            <a:noFill/>
          </a:ln>
        </p:spPr>
      </p:pic>
      <p:sp>
        <p:nvSpPr>
          <p:cNvPr id="59" name="Google Shape;59;p13"/>
          <p:cNvSpPr txBox="1"/>
          <p:nvPr/>
        </p:nvSpPr>
        <p:spPr>
          <a:xfrm rot="-276366">
            <a:off x="1579088" y="3269828"/>
            <a:ext cx="3769374" cy="483651"/>
          </a:xfrm>
          <a:prstGeom prst="rect">
            <a:avLst/>
          </a:prstGeom>
          <a:solidFill>
            <a:srgbClr val="D2CFE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900" b="1">
                <a:solidFill>
                  <a:srgbClr val="2B307D"/>
                </a:solidFill>
                <a:latin typeface="Baloo"/>
                <a:ea typeface="Baloo"/>
                <a:cs typeface="Baloo"/>
                <a:sym typeface="Baloo"/>
              </a:rPr>
              <a:t>BILAN ET perspectives</a:t>
            </a:r>
            <a:endParaRPr sz="3300" b="1">
              <a:solidFill>
                <a:srgbClr val="2B307D"/>
              </a:solidFill>
              <a:latin typeface="Baloo"/>
              <a:ea typeface="Baloo"/>
              <a:cs typeface="Baloo"/>
              <a:sym typeface="Balo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p:nvPr/>
        </p:nvSpPr>
        <p:spPr>
          <a:xfrm>
            <a:off x="172950" y="181050"/>
            <a:ext cx="8785500" cy="536100"/>
          </a:xfrm>
          <a:prstGeom prst="rect">
            <a:avLst/>
          </a:prstGeom>
          <a:solidFill>
            <a:srgbClr val="FDD5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100" b="1">
                <a:solidFill>
                  <a:srgbClr val="FFFFFF"/>
                </a:solidFill>
                <a:latin typeface="Baloo"/>
                <a:ea typeface="Baloo"/>
                <a:cs typeface="Baloo"/>
                <a:sym typeface="Baloo"/>
              </a:rPr>
              <a:t>B </a:t>
            </a:r>
            <a:r>
              <a:rPr lang="fr" sz="2100" b="1">
                <a:solidFill>
                  <a:srgbClr val="2B307D"/>
                </a:solidFill>
                <a:latin typeface="Baloo"/>
                <a:ea typeface="Baloo"/>
                <a:cs typeface="Baloo"/>
                <a:sym typeface="Baloo"/>
              </a:rPr>
              <a:t>LES PÉPINIÈRES</a:t>
            </a:r>
            <a:endParaRPr sz="2100">
              <a:latin typeface="Baloo"/>
              <a:ea typeface="Baloo"/>
              <a:cs typeface="Baloo"/>
              <a:sym typeface="Baloo"/>
            </a:endParaRPr>
          </a:p>
        </p:txBody>
      </p:sp>
      <p:pic>
        <p:nvPicPr>
          <p:cNvPr id="124" name="Google Shape;124;p22"/>
          <p:cNvPicPr preferRelativeResize="0"/>
          <p:nvPr/>
        </p:nvPicPr>
        <p:blipFill>
          <a:blip r:embed="rId3">
            <a:alphaModFix/>
          </a:blip>
          <a:stretch>
            <a:fillRect/>
          </a:stretch>
        </p:blipFill>
        <p:spPr>
          <a:xfrm>
            <a:off x="172950" y="869550"/>
            <a:ext cx="4377036" cy="5836047"/>
          </a:xfrm>
          <a:prstGeom prst="rect">
            <a:avLst/>
          </a:prstGeom>
          <a:noFill/>
          <a:ln>
            <a:noFill/>
          </a:ln>
        </p:spPr>
      </p:pic>
      <p:pic>
        <p:nvPicPr>
          <p:cNvPr id="125" name="Google Shape;125;p22"/>
          <p:cNvPicPr preferRelativeResize="0"/>
          <p:nvPr/>
        </p:nvPicPr>
        <p:blipFill rotWithShape="1">
          <a:blip r:embed="rId4">
            <a:alphaModFix/>
          </a:blip>
          <a:srcRect t="-1884"/>
          <a:stretch/>
        </p:blipFill>
        <p:spPr>
          <a:xfrm>
            <a:off x="4689350" y="3837250"/>
            <a:ext cx="2033100" cy="2868350"/>
          </a:xfrm>
          <a:prstGeom prst="rect">
            <a:avLst/>
          </a:prstGeom>
          <a:noFill/>
          <a:ln>
            <a:noFill/>
          </a:ln>
        </p:spPr>
      </p:pic>
      <p:pic>
        <p:nvPicPr>
          <p:cNvPr id="126" name="Google Shape;126;p22"/>
          <p:cNvPicPr preferRelativeResize="0"/>
          <p:nvPr/>
        </p:nvPicPr>
        <p:blipFill rotWithShape="1">
          <a:blip r:embed="rId5">
            <a:alphaModFix/>
          </a:blip>
          <a:srcRect/>
          <a:stretch/>
        </p:blipFill>
        <p:spPr>
          <a:xfrm>
            <a:off x="4689350" y="869550"/>
            <a:ext cx="3824502" cy="28683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p:nvPr/>
        </p:nvSpPr>
        <p:spPr>
          <a:xfrm>
            <a:off x="908400" y="1675000"/>
            <a:ext cx="7327200" cy="379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2B307D"/>
              </a:solidFill>
              <a:latin typeface="IBM Plex Sans SemiBold"/>
              <a:ea typeface="IBM Plex Sans SemiBold"/>
              <a:cs typeface="IBM Plex Sans SemiBold"/>
              <a:sym typeface="IBM Plex Sans SemiBold"/>
            </a:endParaRPr>
          </a:p>
          <a:p>
            <a:pPr marL="457200" lvl="0" indent="-342900" algn="l" rtl="0">
              <a:lnSpc>
                <a:spcPct val="115000"/>
              </a:lnSpc>
              <a:spcBef>
                <a:spcPts val="0"/>
              </a:spcBef>
              <a:spcAft>
                <a:spcPts val="0"/>
              </a:spcAft>
              <a:buClr>
                <a:srgbClr val="2B307D"/>
              </a:buClr>
              <a:buSzPts val="1800"/>
              <a:buFont typeface="IBM Plex Sans SemiBold"/>
              <a:buAutoNum type="arabicPeriod"/>
            </a:pPr>
            <a:r>
              <a:rPr lang="fr" sz="1800">
                <a:solidFill>
                  <a:srgbClr val="2B307D"/>
                </a:solidFill>
                <a:latin typeface="IBM Plex Sans SemiBold"/>
                <a:ea typeface="IBM Plex Sans SemiBold"/>
                <a:cs typeface="IBM Plex Sans SemiBold"/>
                <a:sym typeface="IBM Plex Sans SemiBold"/>
              </a:rPr>
              <a:t>Le 20ème arrondissement comme territoire pilote </a:t>
            </a:r>
            <a:endParaRPr sz="1800">
              <a:solidFill>
                <a:srgbClr val="2B307D"/>
              </a:solidFill>
              <a:latin typeface="IBM Plex Sans SemiBold"/>
              <a:ea typeface="IBM Plex Sans SemiBold"/>
              <a:cs typeface="IBM Plex Sans SemiBold"/>
              <a:sym typeface="IBM Plex Sans SemiBold"/>
            </a:endParaRPr>
          </a:p>
          <a:p>
            <a:pPr marL="457200" lvl="0" indent="0" algn="l" rtl="0">
              <a:lnSpc>
                <a:spcPct val="115000"/>
              </a:lnSpc>
              <a:spcBef>
                <a:spcPts val="0"/>
              </a:spcBef>
              <a:spcAft>
                <a:spcPts val="0"/>
              </a:spcAft>
              <a:buNone/>
            </a:pPr>
            <a:r>
              <a:rPr lang="fr" sz="1800">
                <a:solidFill>
                  <a:srgbClr val="2B307D"/>
                </a:solidFill>
                <a:latin typeface="IBM Plex Sans"/>
                <a:ea typeface="IBM Plex Sans"/>
                <a:cs typeface="IBM Plex Sans"/>
                <a:sym typeface="IBM Plex Sans"/>
              </a:rPr>
              <a:t>pour ré interroger la place des structures de soin psychiatrique dans les quartiers et favoriser le rétablissement des patients dans la cité. </a:t>
            </a:r>
            <a:endParaRPr sz="1800">
              <a:solidFill>
                <a:srgbClr val="2B307D"/>
              </a:solidFill>
              <a:latin typeface="IBM Plex Sans"/>
              <a:ea typeface="IBM Plex Sans"/>
              <a:cs typeface="IBM Plex Sans"/>
              <a:sym typeface="IBM Plex Sans"/>
            </a:endParaRPr>
          </a:p>
          <a:p>
            <a:pPr marL="457200" lvl="0" indent="0" algn="l" rtl="0">
              <a:lnSpc>
                <a:spcPct val="115000"/>
              </a:lnSpc>
              <a:spcBef>
                <a:spcPts val="0"/>
              </a:spcBef>
              <a:spcAft>
                <a:spcPts val="0"/>
              </a:spcAft>
              <a:buNone/>
            </a:pPr>
            <a:endParaRPr sz="1800">
              <a:solidFill>
                <a:srgbClr val="2B307D"/>
              </a:solidFill>
              <a:latin typeface="IBM Plex Sans SemiBold"/>
              <a:ea typeface="IBM Plex Sans SemiBold"/>
              <a:cs typeface="IBM Plex Sans SemiBold"/>
              <a:sym typeface="IBM Plex Sans SemiBold"/>
            </a:endParaRPr>
          </a:p>
          <a:p>
            <a:pPr marL="457200" lvl="0" indent="-342900" algn="l" rtl="0">
              <a:spcBef>
                <a:spcPts val="0"/>
              </a:spcBef>
              <a:spcAft>
                <a:spcPts val="0"/>
              </a:spcAft>
              <a:buClr>
                <a:srgbClr val="2B307D"/>
              </a:buClr>
              <a:buSzPts val="1800"/>
              <a:buFont typeface="IBM Plex Sans SemiBold"/>
              <a:buAutoNum type="arabicPeriod"/>
            </a:pPr>
            <a:r>
              <a:rPr lang="fr" sz="1800">
                <a:solidFill>
                  <a:srgbClr val="2B307D"/>
                </a:solidFill>
                <a:latin typeface="IBM Plex Sans"/>
                <a:ea typeface="IBM Plex Sans"/>
                <a:cs typeface="IBM Plex Sans"/>
                <a:sym typeface="IBM Plex Sans"/>
              </a:rPr>
              <a:t>Le passage de relais et le</a:t>
            </a:r>
            <a:r>
              <a:rPr lang="fr" sz="1800">
                <a:solidFill>
                  <a:srgbClr val="2B307D"/>
                </a:solidFill>
                <a:latin typeface="IBM Plex Sans SemiBold"/>
                <a:ea typeface="IBM Plex Sans SemiBold"/>
                <a:cs typeface="IBM Plex Sans SemiBold"/>
                <a:sym typeface="IBM Plex Sans SemiBold"/>
              </a:rPr>
              <a:t> croisement de regard fertile entre une équipe interne et des externes </a:t>
            </a:r>
            <a:endParaRPr sz="1800">
              <a:solidFill>
                <a:srgbClr val="2B307D"/>
              </a:solidFill>
              <a:latin typeface="IBM Plex Sans SemiBold"/>
              <a:ea typeface="IBM Plex Sans SemiBold"/>
              <a:cs typeface="IBM Plex Sans SemiBold"/>
              <a:sym typeface="IBM Plex Sans SemiBold"/>
            </a:endParaRPr>
          </a:p>
          <a:p>
            <a:pPr marL="457200" lvl="0" indent="0" algn="l" rtl="0">
              <a:spcBef>
                <a:spcPts val="0"/>
              </a:spcBef>
              <a:spcAft>
                <a:spcPts val="0"/>
              </a:spcAft>
              <a:buNone/>
            </a:pPr>
            <a:endParaRPr sz="1800">
              <a:solidFill>
                <a:srgbClr val="2B307D"/>
              </a:solidFill>
              <a:latin typeface="IBM Plex Sans SemiBold"/>
              <a:ea typeface="IBM Plex Sans SemiBold"/>
              <a:cs typeface="IBM Plex Sans SemiBold"/>
              <a:sym typeface="IBM Plex Sans SemiBold"/>
            </a:endParaRPr>
          </a:p>
          <a:p>
            <a:pPr marL="457200" lvl="0" indent="-342900" algn="l" rtl="0">
              <a:spcBef>
                <a:spcPts val="0"/>
              </a:spcBef>
              <a:spcAft>
                <a:spcPts val="0"/>
              </a:spcAft>
              <a:buClr>
                <a:srgbClr val="2B307D"/>
              </a:buClr>
              <a:buSzPts val="1800"/>
              <a:buFont typeface="IBM Plex Sans SemiBold"/>
              <a:buAutoNum type="arabicPeriod"/>
            </a:pPr>
            <a:r>
              <a:rPr lang="fr" sz="1800">
                <a:solidFill>
                  <a:srgbClr val="2B307D"/>
                </a:solidFill>
                <a:latin typeface="IBM Plex Sans SemiBold"/>
                <a:ea typeface="IBM Plex Sans SemiBold"/>
                <a:cs typeface="IBM Plex Sans SemiBold"/>
                <a:sym typeface="IBM Plex Sans SemiBold"/>
              </a:rPr>
              <a:t>Une dynamique durable qui a dépassé le statut d'expérimentation</a:t>
            </a:r>
            <a:endParaRPr sz="1800">
              <a:solidFill>
                <a:srgbClr val="2B307D"/>
              </a:solidFill>
              <a:latin typeface="IBM Plex Sans SemiBold"/>
              <a:ea typeface="IBM Plex Sans SemiBold"/>
              <a:cs typeface="IBM Plex Sans SemiBold"/>
              <a:sym typeface="IBM Plex Sans SemiBold"/>
            </a:endParaRPr>
          </a:p>
          <a:p>
            <a:pPr marL="0" lvl="0" indent="0" algn="l" rtl="0">
              <a:lnSpc>
                <a:spcPct val="115000"/>
              </a:lnSpc>
              <a:spcBef>
                <a:spcPts val="0"/>
              </a:spcBef>
              <a:spcAft>
                <a:spcPts val="0"/>
              </a:spcAft>
              <a:buNone/>
            </a:pPr>
            <a:endParaRPr sz="1800">
              <a:solidFill>
                <a:srgbClr val="2B307D"/>
              </a:solidFill>
              <a:latin typeface="IBM Plex Sans SemiBold"/>
              <a:ea typeface="IBM Plex Sans SemiBold"/>
              <a:cs typeface="IBM Plex Sans SemiBold"/>
              <a:sym typeface="IBM Plex Sans SemiBold"/>
            </a:endParaRPr>
          </a:p>
          <a:p>
            <a:pPr marL="0" lvl="0" indent="0" algn="l" rtl="0">
              <a:spcBef>
                <a:spcPts val="0"/>
              </a:spcBef>
              <a:spcAft>
                <a:spcPts val="600"/>
              </a:spcAft>
              <a:buNone/>
            </a:pPr>
            <a:endParaRPr sz="1800">
              <a:solidFill>
                <a:srgbClr val="2B307D"/>
              </a:solidFill>
              <a:latin typeface="IBM Plex Sans SemiBold"/>
              <a:ea typeface="IBM Plex Sans SemiBold"/>
              <a:cs typeface="IBM Plex Sans SemiBold"/>
              <a:sym typeface="IBM Plex Sans SemiBold"/>
            </a:endParaRPr>
          </a:p>
        </p:txBody>
      </p:sp>
      <p:sp>
        <p:nvSpPr>
          <p:cNvPr id="183" name="Google Shape;183;p29"/>
          <p:cNvSpPr/>
          <p:nvPr/>
        </p:nvSpPr>
        <p:spPr>
          <a:xfrm>
            <a:off x="172950" y="181050"/>
            <a:ext cx="8785500" cy="536100"/>
          </a:xfrm>
          <a:prstGeom prst="rect">
            <a:avLst/>
          </a:prstGeom>
          <a:solidFill>
            <a:srgbClr val="FDD5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100" b="1">
                <a:solidFill>
                  <a:srgbClr val="FFFFFF"/>
                </a:solidFill>
                <a:latin typeface="Baloo"/>
                <a:ea typeface="Baloo"/>
                <a:cs typeface="Baloo"/>
                <a:sym typeface="Baloo"/>
              </a:rPr>
              <a:t>F </a:t>
            </a:r>
            <a:r>
              <a:rPr lang="fr" sz="2100" b="1">
                <a:solidFill>
                  <a:srgbClr val="2B307D"/>
                </a:solidFill>
                <a:latin typeface="Baloo"/>
                <a:ea typeface="Baloo"/>
                <a:cs typeface="Baloo"/>
                <a:sym typeface="Baloo"/>
              </a:rPr>
              <a:t>CONCLUSION en 3 points clés </a:t>
            </a:r>
            <a:endParaRPr sz="2100">
              <a:latin typeface="Baloo"/>
              <a:ea typeface="Baloo"/>
              <a:cs typeface="Baloo"/>
              <a:sym typeface="Balo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p:nvPr/>
        </p:nvSpPr>
        <p:spPr>
          <a:xfrm>
            <a:off x="1069125" y="1766625"/>
            <a:ext cx="7327200" cy="3794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2B307D"/>
              </a:buClr>
              <a:buSzPts val="1800"/>
              <a:buFont typeface="IBM Plex Sans"/>
              <a:buAutoNum type="arabicPeriod"/>
            </a:pPr>
            <a:r>
              <a:rPr lang="fr" sz="1800">
                <a:solidFill>
                  <a:srgbClr val="2B307D"/>
                </a:solidFill>
                <a:latin typeface="IBM Plex Sans"/>
                <a:ea typeface="IBM Plex Sans"/>
                <a:cs typeface="IBM Plex Sans"/>
                <a:sym typeface="IBM Plex Sans"/>
              </a:rPr>
              <a:t>L’équipe projet  </a:t>
            </a:r>
            <a:endParaRPr sz="1800">
              <a:solidFill>
                <a:srgbClr val="2B307D"/>
              </a:solidFill>
              <a:latin typeface="IBM Plex Sans"/>
              <a:ea typeface="IBM Plex Sans"/>
              <a:cs typeface="IBM Plex Sans"/>
              <a:sym typeface="IBM Plex Sans"/>
            </a:endParaRPr>
          </a:p>
          <a:p>
            <a:pPr marL="457200" lvl="0" indent="0" algn="l" rtl="0">
              <a:lnSpc>
                <a:spcPct val="115000"/>
              </a:lnSpc>
              <a:spcBef>
                <a:spcPts val="0"/>
              </a:spcBef>
              <a:spcAft>
                <a:spcPts val="0"/>
              </a:spcAft>
              <a:buNone/>
            </a:pPr>
            <a:endParaRPr sz="1800">
              <a:solidFill>
                <a:srgbClr val="2B307D"/>
              </a:solidFill>
              <a:latin typeface="IBM Plex Sans"/>
              <a:ea typeface="IBM Plex Sans"/>
              <a:cs typeface="IBM Plex Sans"/>
              <a:sym typeface="IBM Plex Sans"/>
            </a:endParaRPr>
          </a:p>
          <a:p>
            <a:pPr marL="457200" lvl="0" indent="-342900" algn="l" rtl="0">
              <a:lnSpc>
                <a:spcPct val="115000"/>
              </a:lnSpc>
              <a:spcBef>
                <a:spcPts val="0"/>
              </a:spcBef>
              <a:spcAft>
                <a:spcPts val="0"/>
              </a:spcAft>
              <a:buClr>
                <a:srgbClr val="2B307D"/>
              </a:buClr>
              <a:buSzPts val="1800"/>
              <a:buFont typeface="IBM Plex Sans"/>
              <a:buAutoNum type="arabicPeriod"/>
            </a:pPr>
            <a:r>
              <a:rPr lang="fr" sz="1800">
                <a:solidFill>
                  <a:srgbClr val="2B307D"/>
                </a:solidFill>
                <a:latin typeface="IBM Plex Sans"/>
                <a:ea typeface="IBM Plex Sans"/>
                <a:cs typeface="IBM Plex Sans"/>
                <a:sym typeface="IBM Plex Sans"/>
              </a:rPr>
              <a:t>Problématique et territoire</a:t>
            </a:r>
            <a:endParaRPr sz="1800">
              <a:solidFill>
                <a:srgbClr val="2B307D"/>
              </a:solidFill>
              <a:latin typeface="IBM Plex Sans"/>
              <a:ea typeface="IBM Plex Sans"/>
              <a:cs typeface="IBM Plex Sans"/>
              <a:sym typeface="IBM Plex Sans"/>
            </a:endParaRPr>
          </a:p>
          <a:p>
            <a:pPr marL="457200" lvl="0" indent="0" algn="l" rtl="0">
              <a:lnSpc>
                <a:spcPct val="115000"/>
              </a:lnSpc>
              <a:spcBef>
                <a:spcPts val="0"/>
              </a:spcBef>
              <a:spcAft>
                <a:spcPts val="0"/>
              </a:spcAft>
              <a:buNone/>
            </a:pPr>
            <a:endParaRPr sz="1800">
              <a:solidFill>
                <a:srgbClr val="2B307D"/>
              </a:solidFill>
              <a:latin typeface="IBM Plex Sans"/>
              <a:ea typeface="IBM Plex Sans"/>
              <a:cs typeface="IBM Plex Sans"/>
              <a:sym typeface="IBM Plex Sans"/>
            </a:endParaRPr>
          </a:p>
          <a:p>
            <a:pPr marL="457200" lvl="0" indent="-342900" algn="l" rtl="0">
              <a:lnSpc>
                <a:spcPct val="115000"/>
              </a:lnSpc>
              <a:spcBef>
                <a:spcPts val="0"/>
              </a:spcBef>
              <a:spcAft>
                <a:spcPts val="0"/>
              </a:spcAft>
              <a:buClr>
                <a:srgbClr val="2B307D"/>
              </a:buClr>
              <a:buSzPts val="1800"/>
              <a:buFont typeface="IBM Plex Sans"/>
              <a:buAutoNum type="arabicPeriod"/>
            </a:pPr>
            <a:r>
              <a:rPr lang="fr" sz="1800">
                <a:solidFill>
                  <a:srgbClr val="2B307D"/>
                </a:solidFill>
                <a:latin typeface="IBM Plex Sans"/>
                <a:ea typeface="IBM Plex Sans"/>
                <a:cs typeface="IBM Plex Sans"/>
                <a:sym typeface="IBM Plex Sans"/>
              </a:rPr>
              <a:t>Les spécificités de méthodologie en 1 minutes</a:t>
            </a:r>
            <a:endParaRPr sz="1800">
              <a:solidFill>
                <a:srgbClr val="2B307D"/>
              </a:solidFill>
              <a:latin typeface="IBM Plex Sans"/>
              <a:ea typeface="IBM Plex Sans"/>
              <a:cs typeface="IBM Plex Sans"/>
              <a:sym typeface="IBM Plex Sans"/>
            </a:endParaRPr>
          </a:p>
          <a:p>
            <a:pPr marL="0" lvl="0" indent="0" algn="l" rtl="0">
              <a:lnSpc>
                <a:spcPct val="115000"/>
              </a:lnSpc>
              <a:spcBef>
                <a:spcPts val="0"/>
              </a:spcBef>
              <a:spcAft>
                <a:spcPts val="0"/>
              </a:spcAft>
              <a:buNone/>
            </a:pPr>
            <a:endParaRPr sz="1800">
              <a:solidFill>
                <a:srgbClr val="2B307D"/>
              </a:solidFill>
              <a:latin typeface="IBM Plex Sans"/>
              <a:ea typeface="IBM Plex Sans"/>
              <a:cs typeface="IBM Plex Sans"/>
              <a:sym typeface="IBM Plex Sans"/>
            </a:endParaRPr>
          </a:p>
          <a:p>
            <a:pPr marL="457200" lvl="0" indent="-342900" algn="l" rtl="0">
              <a:lnSpc>
                <a:spcPct val="115000"/>
              </a:lnSpc>
              <a:spcBef>
                <a:spcPts val="0"/>
              </a:spcBef>
              <a:spcAft>
                <a:spcPts val="0"/>
              </a:spcAft>
              <a:buClr>
                <a:srgbClr val="2B307D"/>
              </a:buClr>
              <a:buSzPts val="1800"/>
              <a:buFont typeface="IBM Plex Sans"/>
              <a:buAutoNum type="arabicPeriod"/>
            </a:pPr>
            <a:r>
              <a:rPr lang="fr" sz="1800">
                <a:solidFill>
                  <a:srgbClr val="2B307D"/>
                </a:solidFill>
                <a:latin typeface="IBM Plex Sans"/>
                <a:ea typeface="IBM Plex Sans"/>
                <a:cs typeface="IBM Plex Sans"/>
                <a:sym typeface="IBM Plex Sans"/>
              </a:rPr>
              <a:t>Présentation des projets + le développement, la pérennisation </a:t>
            </a:r>
            <a:endParaRPr sz="1800">
              <a:solidFill>
                <a:srgbClr val="2B307D"/>
              </a:solidFill>
              <a:latin typeface="IBM Plex Sans"/>
              <a:ea typeface="IBM Plex Sans"/>
              <a:cs typeface="IBM Plex Sans"/>
              <a:sym typeface="IBM Plex Sans"/>
            </a:endParaRPr>
          </a:p>
          <a:p>
            <a:pPr marL="0" lvl="0" indent="0" algn="l" rtl="0">
              <a:spcBef>
                <a:spcPts val="0"/>
              </a:spcBef>
              <a:spcAft>
                <a:spcPts val="600"/>
              </a:spcAft>
              <a:buNone/>
            </a:pPr>
            <a:endParaRPr sz="1800">
              <a:solidFill>
                <a:srgbClr val="2B307D"/>
              </a:solidFill>
              <a:latin typeface="IBM Plex Sans"/>
              <a:ea typeface="IBM Plex Sans"/>
              <a:cs typeface="IBM Plex Sans"/>
              <a:sym typeface="IBM Plex Sans"/>
            </a:endParaRPr>
          </a:p>
        </p:txBody>
      </p:sp>
      <p:sp>
        <p:nvSpPr>
          <p:cNvPr id="65" name="Google Shape;65;p14"/>
          <p:cNvSpPr/>
          <p:nvPr/>
        </p:nvSpPr>
        <p:spPr>
          <a:xfrm>
            <a:off x="172950" y="181050"/>
            <a:ext cx="8785500" cy="522900"/>
          </a:xfrm>
          <a:prstGeom prst="rect">
            <a:avLst/>
          </a:prstGeom>
          <a:solidFill>
            <a:srgbClr val="FDD5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100" b="1">
                <a:solidFill>
                  <a:srgbClr val="2B307D"/>
                </a:solidFill>
                <a:latin typeface="Baloo"/>
                <a:ea typeface="Baloo"/>
                <a:cs typeface="Baloo"/>
                <a:sym typeface="Baloo"/>
              </a:rPr>
              <a:t>DÉROULÉ DE LA PRÉSENTATION</a:t>
            </a:r>
            <a:endParaRPr sz="2100">
              <a:latin typeface="Baloo"/>
              <a:ea typeface="Baloo"/>
              <a:cs typeface="Baloo"/>
              <a:sym typeface="Balo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p:nvPr/>
        </p:nvSpPr>
        <p:spPr>
          <a:xfrm>
            <a:off x="172950" y="181050"/>
            <a:ext cx="8785500" cy="522900"/>
          </a:xfrm>
          <a:prstGeom prst="rect">
            <a:avLst/>
          </a:prstGeom>
          <a:solidFill>
            <a:srgbClr val="FDD5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100" b="1">
                <a:solidFill>
                  <a:srgbClr val="2B307D"/>
                </a:solidFill>
                <a:latin typeface="Baloo"/>
                <a:ea typeface="Baloo"/>
                <a:cs typeface="Baloo"/>
                <a:sym typeface="Baloo"/>
              </a:rPr>
              <a:t>L’équipe projet </a:t>
            </a:r>
            <a:endParaRPr sz="2100">
              <a:latin typeface="Baloo"/>
              <a:ea typeface="Baloo"/>
              <a:cs typeface="Baloo"/>
              <a:sym typeface="Baloo"/>
            </a:endParaRPr>
          </a:p>
        </p:txBody>
      </p:sp>
      <p:pic>
        <p:nvPicPr>
          <p:cNvPr id="71" name="Google Shape;71;p15"/>
          <p:cNvPicPr preferRelativeResize="0"/>
          <p:nvPr/>
        </p:nvPicPr>
        <p:blipFill>
          <a:blip r:embed="rId3">
            <a:alphaModFix/>
          </a:blip>
          <a:stretch>
            <a:fillRect/>
          </a:stretch>
        </p:blipFill>
        <p:spPr>
          <a:xfrm>
            <a:off x="0" y="843275"/>
            <a:ext cx="4123930" cy="5849248"/>
          </a:xfrm>
          <a:prstGeom prst="rect">
            <a:avLst/>
          </a:prstGeom>
          <a:noFill/>
          <a:ln>
            <a:noFill/>
          </a:ln>
        </p:spPr>
      </p:pic>
      <p:pic>
        <p:nvPicPr>
          <p:cNvPr id="72" name="Google Shape;72;p15"/>
          <p:cNvPicPr preferRelativeResize="0"/>
          <p:nvPr/>
        </p:nvPicPr>
        <p:blipFill rotWithShape="1">
          <a:blip r:embed="rId4">
            <a:alphaModFix/>
          </a:blip>
          <a:srcRect l="13446" r="22430"/>
          <a:stretch/>
        </p:blipFill>
        <p:spPr>
          <a:xfrm>
            <a:off x="4123925" y="968500"/>
            <a:ext cx="4763873" cy="5571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p:nvPr/>
        </p:nvSpPr>
        <p:spPr>
          <a:xfrm>
            <a:off x="172950" y="181050"/>
            <a:ext cx="8785500" cy="575100"/>
          </a:xfrm>
          <a:prstGeom prst="rect">
            <a:avLst/>
          </a:prstGeom>
          <a:solidFill>
            <a:srgbClr val="FDD5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100" b="1">
                <a:solidFill>
                  <a:srgbClr val="FFFFFF"/>
                </a:solidFill>
                <a:latin typeface="Baloo"/>
                <a:ea typeface="Baloo"/>
                <a:cs typeface="Baloo"/>
                <a:sym typeface="Baloo"/>
              </a:rPr>
              <a:t>01 </a:t>
            </a:r>
            <a:r>
              <a:rPr lang="fr" sz="2100" b="1">
                <a:solidFill>
                  <a:srgbClr val="2B307D"/>
                </a:solidFill>
                <a:latin typeface="Baloo"/>
                <a:ea typeface="Baloo"/>
                <a:cs typeface="Baloo"/>
                <a:sym typeface="Baloo"/>
              </a:rPr>
              <a:t>Une problématique &amp; un territoire </a:t>
            </a:r>
            <a:endParaRPr sz="2100">
              <a:latin typeface="Baloo"/>
              <a:ea typeface="Baloo"/>
              <a:cs typeface="Baloo"/>
              <a:sym typeface="Baloo"/>
            </a:endParaRPr>
          </a:p>
        </p:txBody>
      </p:sp>
      <p:sp>
        <p:nvSpPr>
          <p:cNvPr id="78" name="Google Shape;78;p16"/>
          <p:cNvSpPr txBox="1"/>
          <p:nvPr/>
        </p:nvSpPr>
        <p:spPr>
          <a:xfrm>
            <a:off x="651900" y="1609650"/>
            <a:ext cx="3624600" cy="36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200">
                <a:solidFill>
                  <a:srgbClr val="2B307D"/>
                </a:solidFill>
                <a:latin typeface="IBM Plex Sans"/>
                <a:ea typeface="IBM Plex Sans"/>
                <a:cs typeface="IBM Plex Sans"/>
                <a:sym typeface="IBM Plex Sans"/>
              </a:rPr>
              <a:t>“Comment favoriser des liens vertueux entre la ville et l'hôpital ?” </a:t>
            </a:r>
            <a:endParaRPr sz="2200">
              <a:solidFill>
                <a:srgbClr val="2B307D"/>
              </a:solidFill>
              <a:latin typeface="IBM Plex Sans"/>
              <a:ea typeface="IBM Plex Sans"/>
              <a:cs typeface="IBM Plex Sans"/>
              <a:sym typeface="IBM Plex Sans"/>
            </a:endParaRPr>
          </a:p>
          <a:p>
            <a:pPr marL="0" lvl="0" indent="0" algn="l" rtl="0">
              <a:lnSpc>
                <a:spcPct val="115000"/>
              </a:lnSpc>
              <a:spcBef>
                <a:spcPts val="0"/>
              </a:spcBef>
              <a:spcAft>
                <a:spcPts val="0"/>
              </a:spcAft>
              <a:buNone/>
            </a:pPr>
            <a:endParaRPr sz="2200">
              <a:solidFill>
                <a:srgbClr val="2B307D"/>
              </a:solidFill>
              <a:latin typeface="IBM Plex Sans"/>
              <a:ea typeface="IBM Plex Sans"/>
              <a:cs typeface="IBM Plex Sans"/>
              <a:sym typeface="IBM Plex Sans"/>
            </a:endParaRPr>
          </a:p>
          <a:p>
            <a:pPr marL="0" lvl="0" indent="0" algn="l" rtl="0">
              <a:lnSpc>
                <a:spcPct val="115000"/>
              </a:lnSpc>
              <a:spcBef>
                <a:spcPts val="0"/>
              </a:spcBef>
              <a:spcAft>
                <a:spcPts val="0"/>
              </a:spcAft>
              <a:buNone/>
            </a:pPr>
            <a:r>
              <a:rPr lang="fr" sz="2200">
                <a:solidFill>
                  <a:srgbClr val="2B307D"/>
                </a:solidFill>
                <a:latin typeface="IBM Plex Sans"/>
                <a:ea typeface="IBM Plex Sans"/>
                <a:cs typeface="IBM Plex Sans"/>
                <a:sym typeface="IBM Plex Sans"/>
              </a:rPr>
              <a:t>“Comment retisser du lien entre les structures de soin psychiatrique et un environnement direct peu connu et mal considéré ?” </a:t>
            </a:r>
            <a:endParaRPr sz="2200">
              <a:solidFill>
                <a:srgbClr val="2B307D"/>
              </a:solidFill>
              <a:latin typeface="IBM Plex Sans"/>
              <a:ea typeface="IBM Plex Sans"/>
              <a:cs typeface="IBM Plex Sans"/>
              <a:sym typeface="IBM Plex Sans"/>
            </a:endParaRPr>
          </a:p>
        </p:txBody>
      </p:sp>
      <p:pic>
        <p:nvPicPr>
          <p:cNvPr id="79" name="Google Shape;79;p16"/>
          <p:cNvPicPr preferRelativeResize="0"/>
          <p:nvPr/>
        </p:nvPicPr>
        <p:blipFill rotWithShape="1">
          <a:blip r:embed="rId3">
            <a:alphaModFix/>
          </a:blip>
          <a:srcRect l="5490"/>
          <a:stretch/>
        </p:blipFill>
        <p:spPr>
          <a:xfrm rot="5400000">
            <a:off x="3752837" y="1652387"/>
            <a:ext cx="5944400" cy="4466826"/>
          </a:xfrm>
          <a:prstGeom prst="rect">
            <a:avLst/>
          </a:prstGeom>
          <a:noFill/>
          <a:ln>
            <a:noFill/>
          </a:ln>
        </p:spPr>
      </p:pic>
      <p:sp>
        <p:nvSpPr>
          <p:cNvPr id="80" name="Google Shape;80;p16"/>
          <p:cNvSpPr/>
          <p:nvPr/>
        </p:nvSpPr>
        <p:spPr>
          <a:xfrm>
            <a:off x="4224325" y="6153950"/>
            <a:ext cx="2425200" cy="704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p:nvPr/>
        </p:nvSpPr>
        <p:spPr>
          <a:xfrm>
            <a:off x="4067875" y="5166525"/>
            <a:ext cx="1499400" cy="782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a:off x="5345600" y="6608975"/>
            <a:ext cx="3624600" cy="249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p:nvPr/>
        </p:nvSpPr>
        <p:spPr>
          <a:xfrm>
            <a:off x="172950" y="181050"/>
            <a:ext cx="8785500" cy="575100"/>
          </a:xfrm>
          <a:prstGeom prst="rect">
            <a:avLst/>
          </a:prstGeom>
          <a:solidFill>
            <a:srgbClr val="FDD5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100" b="1">
                <a:solidFill>
                  <a:srgbClr val="FFFFFF"/>
                </a:solidFill>
                <a:latin typeface="Baloo"/>
                <a:ea typeface="Baloo"/>
                <a:cs typeface="Baloo"/>
                <a:sym typeface="Baloo"/>
              </a:rPr>
              <a:t>01 </a:t>
            </a:r>
            <a:r>
              <a:rPr lang="fr" sz="2100" b="1">
                <a:solidFill>
                  <a:srgbClr val="2B307D"/>
                </a:solidFill>
                <a:latin typeface="Baloo"/>
                <a:ea typeface="Baloo"/>
                <a:cs typeface="Baloo"/>
                <a:sym typeface="Baloo"/>
              </a:rPr>
              <a:t>Une immersion au sein des structures de soin et du quartier </a:t>
            </a:r>
            <a:endParaRPr sz="2100">
              <a:latin typeface="Baloo"/>
              <a:ea typeface="Baloo"/>
              <a:cs typeface="Baloo"/>
              <a:sym typeface="Baloo"/>
            </a:endParaRPr>
          </a:p>
        </p:txBody>
      </p:sp>
      <p:pic>
        <p:nvPicPr>
          <p:cNvPr id="88" name="Google Shape;88;p17"/>
          <p:cNvPicPr preferRelativeResize="0"/>
          <p:nvPr/>
        </p:nvPicPr>
        <p:blipFill rotWithShape="1">
          <a:blip r:embed="rId3">
            <a:alphaModFix/>
          </a:blip>
          <a:srcRect l="17734" r="20513"/>
          <a:stretch/>
        </p:blipFill>
        <p:spPr>
          <a:xfrm>
            <a:off x="172950" y="1039100"/>
            <a:ext cx="4325176" cy="5253373"/>
          </a:xfrm>
          <a:prstGeom prst="rect">
            <a:avLst/>
          </a:prstGeom>
          <a:noFill/>
          <a:ln>
            <a:noFill/>
          </a:ln>
        </p:spPr>
      </p:pic>
      <p:pic>
        <p:nvPicPr>
          <p:cNvPr id="89" name="Google Shape;89;p17"/>
          <p:cNvPicPr preferRelativeResize="0"/>
          <p:nvPr/>
        </p:nvPicPr>
        <p:blipFill rotWithShape="1">
          <a:blip r:embed="rId4">
            <a:alphaModFix/>
          </a:blip>
          <a:srcRect l="1906" r="37950"/>
          <a:stretch/>
        </p:blipFill>
        <p:spPr>
          <a:xfrm>
            <a:off x="4706725" y="1039100"/>
            <a:ext cx="4251724" cy="5253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p:nvPr/>
        </p:nvSpPr>
        <p:spPr>
          <a:xfrm>
            <a:off x="172950" y="181050"/>
            <a:ext cx="8785500" cy="575100"/>
          </a:xfrm>
          <a:prstGeom prst="rect">
            <a:avLst/>
          </a:prstGeom>
          <a:solidFill>
            <a:srgbClr val="FDD5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100" b="1">
                <a:solidFill>
                  <a:srgbClr val="FFFFFF"/>
                </a:solidFill>
                <a:latin typeface="Baloo"/>
                <a:ea typeface="Baloo"/>
                <a:cs typeface="Baloo"/>
                <a:sym typeface="Baloo"/>
              </a:rPr>
              <a:t>02 </a:t>
            </a:r>
            <a:r>
              <a:rPr lang="fr" sz="2100" b="1">
                <a:solidFill>
                  <a:srgbClr val="2B307D"/>
                </a:solidFill>
                <a:latin typeface="Baloo"/>
                <a:ea typeface="Baloo"/>
                <a:cs typeface="Baloo"/>
                <a:sym typeface="Baloo"/>
              </a:rPr>
              <a:t>Des ateliers avec les soignants et les patients</a:t>
            </a:r>
            <a:endParaRPr sz="2100">
              <a:latin typeface="Baloo"/>
              <a:ea typeface="Baloo"/>
              <a:cs typeface="Baloo"/>
              <a:sym typeface="Baloo"/>
            </a:endParaRPr>
          </a:p>
        </p:txBody>
      </p:sp>
      <p:pic>
        <p:nvPicPr>
          <p:cNvPr id="95" name="Google Shape;95;p18"/>
          <p:cNvPicPr preferRelativeResize="0"/>
          <p:nvPr/>
        </p:nvPicPr>
        <p:blipFill rotWithShape="1">
          <a:blip r:embed="rId3">
            <a:alphaModFix/>
          </a:blip>
          <a:srcRect l="20778" r="17656"/>
          <a:stretch/>
        </p:blipFill>
        <p:spPr>
          <a:xfrm>
            <a:off x="172950" y="1091275"/>
            <a:ext cx="4312125" cy="5253375"/>
          </a:xfrm>
          <a:prstGeom prst="rect">
            <a:avLst/>
          </a:prstGeom>
          <a:noFill/>
          <a:ln>
            <a:noFill/>
          </a:ln>
        </p:spPr>
      </p:pic>
      <p:pic>
        <p:nvPicPr>
          <p:cNvPr id="96" name="Google Shape;96;p18"/>
          <p:cNvPicPr preferRelativeResize="0"/>
          <p:nvPr/>
        </p:nvPicPr>
        <p:blipFill rotWithShape="1">
          <a:blip r:embed="rId4">
            <a:alphaModFix/>
          </a:blip>
          <a:srcRect l="36905" r="1532"/>
          <a:stretch/>
        </p:blipFill>
        <p:spPr>
          <a:xfrm>
            <a:off x="4646325" y="1091275"/>
            <a:ext cx="4312125" cy="52533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p:nvPr/>
        </p:nvSpPr>
        <p:spPr>
          <a:xfrm>
            <a:off x="172950" y="181050"/>
            <a:ext cx="8785500" cy="575100"/>
          </a:xfrm>
          <a:prstGeom prst="rect">
            <a:avLst/>
          </a:prstGeom>
          <a:solidFill>
            <a:srgbClr val="FDD5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100" b="1">
                <a:solidFill>
                  <a:srgbClr val="FFFFFF"/>
                </a:solidFill>
                <a:latin typeface="Baloo"/>
                <a:ea typeface="Baloo"/>
                <a:cs typeface="Baloo"/>
                <a:sym typeface="Baloo"/>
              </a:rPr>
              <a:t>03 </a:t>
            </a:r>
            <a:r>
              <a:rPr lang="fr" sz="2100" b="1">
                <a:solidFill>
                  <a:srgbClr val="2B307D"/>
                </a:solidFill>
                <a:latin typeface="Baloo"/>
                <a:ea typeface="Baloo"/>
                <a:cs typeface="Baloo"/>
                <a:sym typeface="Baloo"/>
              </a:rPr>
              <a:t>Une partie des propositions testées</a:t>
            </a:r>
            <a:endParaRPr sz="2100">
              <a:latin typeface="Baloo"/>
              <a:ea typeface="Baloo"/>
              <a:cs typeface="Baloo"/>
              <a:sym typeface="Baloo"/>
            </a:endParaRPr>
          </a:p>
        </p:txBody>
      </p:sp>
      <p:pic>
        <p:nvPicPr>
          <p:cNvPr id="102" name="Google Shape;102;p19"/>
          <p:cNvPicPr preferRelativeResize="0"/>
          <p:nvPr/>
        </p:nvPicPr>
        <p:blipFill rotWithShape="1">
          <a:blip r:embed="rId3">
            <a:alphaModFix/>
          </a:blip>
          <a:srcRect b="4780"/>
          <a:stretch/>
        </p:blipFill>
        <p:spPr>
          <a:xfrm>
            <a:off x="2733025" y="2531975"/>
            <a:ext cx="3096975" cy="4195649"/>
          </a:xfrm>
          <a:prstGeom prst="rect">
            <a:avLst/>
          </a:prstGeom>
          <a:noFill/>
          <a:ln>
            <a:noFill/>
          </a:ln>
        </p:spPr>
      </p:pic>
      <p:pic>
        <p:nvPicPr>
          <p:cNvPr id="103" name="Google Shape;103;p19"/>
          <p:cNvPicPr preferRelativeResize="0"/>
          <p:nvPr/>
        </p:nvPicPr>
        <p:blipFill rotWithShape="1">
          <a:blip r:embed="rId4">
            <a:alphaModFix/>
          </a:blip>
          <a:srcRect l="7697"/>
          <a:stretch/>
        </p:blipFill>
        <p:spPr>
          <a:xfrm>
            <a:off x="0" y="1599750"/>
            <a:ext cx="3096975" cy="4762848"/>
          </a:xfrm>
          <a:prstGeom prst="rect">
            <a:avLst/>
          </a:prstGeom>
          <a:noFill/>
          <a:ln>
            <a:noFill/>
          </a:ln>
        </p:spPr>
      </p:pic>
      <p:pic>
        <p:nvPicPr>
          <p:cNvPr id="104" name="Google Shape;104;p19"/>
          <p:cNvPicPr preferRelativeResize="0"/>
          <p:nvPr/>
        </p:nvPicPr>
        <p:blipFill>
          <a:blip r:embed="rId5">
            <a:alphaModFix/>
          </a:blip>
          <a:stretch>
            <a:fillRect/>
          </a:stretch>
        </p:blipFill>
        <p:spPr>
          <a:xfrm>
            <a:off x="5709050" y="1729500"/>
            <a:ext cx="3258224" cy="461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p:nvPr/>
        </p:nvSpPr>
        <p:spPr>
          <a:xfrm>
            <a:off x="172950" y="181050"/>
            <a:ext cx="8785500" cy="536100"/>
          </a:xfrm>
          <a:prstGeom prst="rect">
            <a:avLst/>
          </a:prstGeom>
          <a:solidFill>
            <a:srgbClr val="FDD5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100" b="1">
                <a:solidFill>
                  <a:srgbClr val="FFFFFF"/>
                </a:solidFill>
                <a:latin typeface="Baloo"/>
                <a:ea typeface="Baloo"/>
                <a:cs typeface="Baloo"/>
                <a:sym typeface="Baloo"/>
              </a:rPr>
              <a:t>A </a:t>
            </a:r>
            <a:r>
              <a:rPr lang="fr" sz="2100" b="1">
                <a:solidFill>
                  <a:srgbClr val="2B307D"/>
                </a:solidFill>
                <a:latin typeface="Baloo"/>
                <a:ea typeface="Baloo"/>
                <a:cs typeface="Baloo"/>
                <a:sym typeface="Baloo"/>
              </a:rPr>
              <a:t>LA MÉDIATRICE ET SES OUTILS</a:t>
            </a:r>
            <a:endParaRPr sz="2100">
              <a:latin typeface="Baloo"/>
              <a:ea typeface="Baloo"/>
              <a:cs typeface="Baloo"/>
              <a:sym typeface="Baloo"/>
            </a:endParaRPr>
          </a:p>
        </p:txBody>
      </p:sp>
      <p:pic>
        <p:nvPicPr>
          <p:cNvPr id="110" name="Google Shape;110;p20"/>
          <p:cNvPicPr preferRelativeResize="0"/>
          <p:nvPr/>
        </p:nvPicPr>
        <p:blipFill>
          <a:blip r:embed="rId3">
            <a:alphaModFix/>
          </a:blip>
          <a:stretch>
            <a:fillRect/>
          </a:stretch>
        </p:blipFill>
        <p:spPr>
          <a:xfrm>
            <a:off x="172950" y="869550"/>
            <a:ext cx="4062856" cy="5836051"/>
          </a:xfrm>
          <a:prstGeom prst="rect">
            <a:avLst/>
          </a:prstGeom>
          <a:noFill/>
          <a:ln>
            <a:noFill/>
          </a:ln>
        </p:spPr>
      </p:pic>
      <p:pic>
        <p:nvPicPr>
          <p:cNvPr id="111" name="Google Shape;111;p20"/>
          <p:cNvPicPr preferRelativeResize="0"/>
          <p:nvPr/>
        </p:nvPicPr>
        <p:blipFill rotWithShape="1">
          <a:blip r:embed="rId4">
            <a:alphaModFix/>
          </a:blip>
          <a:srcRect l="36023" r="15823"/>
          <a:stretch/>
        </p:blipFill>
        <p:spPr>
          <a:xfrm>
            <a:off x="4412100" y="869550"/>
            <a:ext cx="4225848" cy="5836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p:nvPr/>
        </p:nvSpPr>
        <p:spPr>
          <a:xfrm>
            <a:off x="172950" y="181050"/>
            <a:ext cx="8785500" cy="536100"/>
          </a:xfrm>
          <a:prstGeom prst="rect">
            <a:avLst/>
          </a:prstGeom>
          <a:solidFill>
            <a:srgbClr val="FDD5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100" b="1">
                <a:solidFill>
                  <a:srgbClr val="FFFFFF"/>
                </a:solidFill>
                <a:latin typeface="Baloo"/>
                <a:ea typeface="Baloo"/>
                <a:cs typeface="Baloo"/>
                <a:sym typeface="Baloo"/>
              </a:rPr>
              <a:t>B </a:t>
            </a:r>
            <a:r>
              <a:rPr lang="fr" sz="2100" b="1">
                <a:solidFill>
                  <a:srgbClr val="2B307D"/>
                </a:solidFill>
                <a:latin typeface="Baloo"/>
                <a:ea typeface="Baloo"/>
                <a:cs typeface="Baloo"/>
                <a:sym typeface="Baloo"/>
              </a:rPr>
              <a:t>LES PÉPINIÈRES</a:t>
            </a:r>
            <a:endParaRPr sz="2100">
              <a:latin typeface="Baloo"/>
              <a:ea typeface="Baloo"/>
              <a:cs typeface="Baloo"/>
              <a:sym typeface="Baloo"/>
            </a:endParaRPr>
          </a:p>
        </p:txBody>
      </p:sp>
      <p:sp>
        <p:nvSpPr>
          <p:cNvPr id="117" name="Google Shape;117;p21"/>
          <p:cNvSpPr txBox="1"/>
          <p:nvPr/>
        </p:nvSpPr>
        <p:spPr>
          <a:xfrm>
            <a:off x="6297450" y="895625"/>
            <a:ext cx="2661000" cy="548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1300" b="1">
                <a:solidFill>
                  <a:srgbClr val="2B307D"/>
                </a:solidFill>
                <a:latin typeface="IBM Plex Sans"/>
                <a:ea typeface="IBM Plex Sans"/>
                <a:cs typeface="IBM Plex Sans"/>
                <a:sym typeface="IBM Plex Sans"/>
              </a:rPr>
              <a:t>Objectifs : </a:t>
            </a:r>
            <a:r>
              <a:rPr lang="fr" sz="1300">
                <a:solidFill>
                  <a:srgbClr val="2B307D"/>
                </a:solidFill>
                <a:latin typeface="IBM Plex Sans"/>
                <a:ea typeface="IBM Plex Sans"/>
                <a:cs typeface="IBM Plex Sans"/>
                <a:sym typeface="IBM Plex Sans"/>
              </a:rPr>
              <a:t>développer un projet intersectoriel au coeur de l’hôpital d’Avron qui crée un lien entre l’intérieur et l’extérieur de l’institution grâce aux plantes. </a:t>
            </a:r>
            <a:endParaRPr sz="1300">
              <a:solidFill>
                <a:schemeClr val="dk1"/>
              </a:solidFill>
              <a:latin typeface="IBM Plex Sans"/>
              <a:ea typeface="IBM Plex Sans"/>
              <a:cs typeface="IBM Plex Sans"/>
              <a:sym typeface="IBM Plex Sans"/>
            </a:endParaRPr>
          </a:p>
          <a:p>
            <a:pPr marL="0" lvl="0" indent="0" algn="l" rtl="0">
              <a:spcBef>
                <a:spcPts val="600"/>
              </a:spcBef>
              <a:spcAft>
                <a:spcPts val="0"/>
              </a:spcAft>
              <a:buClr>
                <a:schemeClr val="dk1"/>
              </a:buClr>
              <a:buSzPts val="1100"/>
              <a:buFont typeface="Arial"/>
              <a:buNone/>
            </a:pPr>
            <a:endParaRPr sz="1300">
              <a:solidFill>
                <a:schemeClr val="dk1"/>
              </a:solidFill>
              <a:latin typeface="IBM Plex Sans"/>
              <a:ea typeface="IBM Plex Sans"/>
              <a:cs typeface="IBM Plex Sans"/>
              <a:sym typeface="IBM Plex Sans"/>
            </a:endParaRPr>
          </a:p>
          <a:p>
            <a:pPr marL="0" lvl="0" indent="0" algn="l" rtl="0">
              <a:spcBef>
                <a:spcPts val="600"/>
              </a:spcBef>
              <a:spcAft>
                <a:spcPts val="0"/>
              </a:spcAft>
              <a:buClr>
                <a:schemeClr val="dk1"/>
              </a:buClr>
              <a:buSzPts val="1100"/>
              <a:buFont typeface="Arial"/>
              <a:buNone/>
            </a:pPr>
            <a:r>
              <a:rPr lang="fr" sz="1300" b="1">
                <a:solidFill>
                  <a:srgbClr val="2B307D"/>
                </a:solidFill>
                <a:latin typeface="IBM Plex Sans"/>
                <a:ea typeface="IBM Plex Sans"/>
                <a:cs typeface="IBM Plex Sans"/>
                <a:sym typeface="IBM Plex Sans"/>
              </a:rPr>
              <a:t>Modalités de l’expérimentation :</a:t>
            </a:r>
            <a:endParaRPr sz="1300" b="1">
              <a:solidFill>
                <a:srgbClr val="2B307D"/>
              </a:solidFill>
              <a:latin typeface="IBM Plex Sans"/>
              <a:ea typeface="IBM Plex Sans"/>
              <a:cs typeface="IBM Plex Sans"/>
              <a:sym typeface="IBM Plex Sans"/>
            </a:endParaRPr>
          </a:p>
          <a:p>
            <a:pPr marL="0" lvl="0" indent="0" algn="l" rtl="0">
              <a:spcBef>
                <a:spcPts val="600"/>
              </a:spcBef>
              <a:spcAft>
                <a:spcPts val="600"/>
              </a:spcAft>
              <a:buClr>
                <a:schemeClr val="dk1"/>
              </a:buClr>
              <a:buSzPts val="1100"/>
              <a:buFont typeface="Arial"/>
              <a:buNone/>
            </a:pPr>
            <a:r>
              <a:rPr lang="fr" sz="1300">
                <a:solidFill>
                  <a:srgbClr val="2B307D"/>
                </a:solidFill>
                <a:latin typeface="IBM Plex Sans"/>
                <a:ea typeface="IBM Plex Sans"/>
                <a:cs typeface="IBM Plex Sans"/>
                <a:sym typeface="IBM Plex Sans"/>
              </a:rPr>
              <a:t>Les pépinières ont été installées durant l’été 2020. Un atelier bouturage et entretien des plants a été monté à l’Hôpital d’Avron par les ergotherapeutes.</a:t>
            </a:r>
            <a:endParaRPr sz="1300" b="1">
              <a:solidFill>
                <a:srgbClr val="2B307D"/>
              </a:solidFill>
              <a:latin typeface="IBM Plex Sans"/>
              <a:ea typeface="IBM Plex Sans"/>
              <a:cs typeface="IBM Plex Sans"/>
              <a:sym typeface="IBM Plex Sans"/>
            </a:endParaRPr>
          </a:p>
        </p:txBody>
      </p:sp>
      <p:pic>
        <p:nvPicPr>
          <p:cNvPr id="118" name="Google Shape;118;p21"/>
          <p:cNvPicPr preferRelativeResize="0"/>
          <p:nvPr/>
        </p:nvPicPr>
        <p:blipFill>
          <a:blip r:embed="rId3">
            <a:alphaModFix/>
          </a:blip>
          <a:stretch>
            <a:fillRect/>
          </a:stretch>
        </p:blipFill>
        <p:spPr>
          <a:xfrm>
            <a:off x="172950" y="895625"/>
            <a:ext cx="5992576" cy="4494432"/>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950</Words>
  <Application>Microsoft Macintosh PowerPoint</Application>
  <PresentationFormat>Affichage à l'écran (4:3)</PresentationFormat>
  <Paragraphs>52</Paragraphs>
  <Slides>11</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IBM Plex Sans SemiBold</vt:lpstr>
      <vt:lpstr>Arial</vt:lpstr>
      <vt:lpstr>IBM Plex Sans</vt:lpstr>
      <vt:lpstr>Avenir</vt:lpstr>
      <vt:lpstr>Baloo</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Microsoft Office User</cp:lastModifiedBy>
  <cp:revision>1</cp:revision>
  <dcterms:modified xsi:type="dcterms:W3CDTF">2022-01-07T08:42:38Z</dcterms:modified>
</cp:coreProperties>
</file>