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759" r:id="rId6"/>
    <p:sldMasterId id="2147483664" r:id="rId7"/>
    <p:sldMasterId id="2147483753" r:id="rId8"/>
    <p:sldMasterId id="2147483747" r:id="rId9"/>
    <p:sldMasterId id="2147483674" r:id="rId10"/>
    <p:sldMasterId id="2147483676" r:id="rId11"/>
    <p:sldMasterId id="2147483755" r:id="rId12"/>
    <p:sldMasterId id="2147483762" r:id="rId13"/>
    <p:sldMasterId id="2147483757" r:id="rId14"/>
    <p:sldMasterId id="2147483721" r:id="rId15"/>
    <p:sldMasterId id="2147483764" r:id="rId16"/>
    <p:sldMasterId id="2147483766" r:id="rId17"/>
    <p:sldMasterId id="2147483769" r:id="rId18"/>
  </p:sldMasterIdLst>
  <p:notesMasterIdLst>
    <p:notesMasterId r:id="rId35"/>
  </p:notesMasterIdLst>
  <p:handoutMasterIdLst>
    <p:handoutMasterId r:id="rId36"/>
  </p:handoutMasterIdLst>
  <p:sldIdLst>
    <p:sldId id="321" r:id="rId19"/>
    <p:sldId id="328" r:id="rId20"/>
    <p:sldId id="370" r:id="rId21"/>
    <p:sldId id="375" r:id="rId22"/>
    <p:sldId id="380" r:id="rId23"/>
    <p:sldId id="376" r:id="rId24"/>
    <p:sldId id="377" r:id="rId25"/>
    <p:sldId id="327" r:id="rId26"/>
    <p:sldId id="347" r:id="rId27"/>
    <p:sldId id="335" r:id="rId28"/>
    <p:sldId id="378" r:id="rId29"/>
    <p:sldId id="320" r:id="rId30"/>
    <p:sldId id="348" r:id="rId31"/>
    <p:sldId id="379" r:id="rId32"/>
    <p:sldId id="343" r:id="rId33"/>
    <p:sldId id="344" r:id="rId34"/>
  </p:sldIdLst>
  <p:sldSz cx="9144000" cy="6858000" type="screen4x3"/>
  <p:notesSz cx="6669088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herita Maestri" initials="MM" lastIdx="8" clrIdx="0">
    <p:extLst>
      <p:ext uri="{19B8F6BF-5375-455C-9EA6-DF929625EA0E}">
        <p15:presenceInfo xmlns:p15="http://schemas.microsoft.com/office/powerpoint/2012/main" userId="Margherita Maestri" providerId="None"/>
      </p:ext>
    </p:extLst>
  </p:cmAuthor>
  <p:cmAuthor id="2" name="Margherita Maestri" initials="MM [2]" lastIdx="1" clrIdx="1">
    <p:extLst>
      <p:ext uri="{19B8F6BF-5375-455C-9EA6-DF929625EA0E}">
        <p15:presenceInfo xmlns:p15="http://schemas.microsoft.com/office/powerpoint/2012/main" userId="S::margherita.maestri@solidarites-actives.com::45a4db14-b3d2-4945-9c2b-70e04148c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8E"/>
    <a:srgbClr val="F1F9F3"/>
    <a:srgbClr val="37FFCB"/>
    <a:srgbClr val="F75762"/>
    <a:srgbClr val="FEECED"/>
    <a:srgbClr val="FDE3E5"/>
    <a:srgbClr val="FCCACE"/>
    <a:srgbClr val="1F497D"/>
    <a:srgbClr val="00B082"/>
    <a:srgbClr val="FA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5300" autoAdjust="0"/>
  </p:normalViewPr>
  <p:slideViewPr>
    <p:cSldViewPr snapToGrid="0">
      <p:cViewPr varScale="1">
        <p:scale>
          <a:sx n="63" d="100"/>
          <a:sy n="63" d="100"/>
        </p:scale>
        <p:origin x="125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9938" cy="490489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l">
              <a:defRPr sz="1200"/>
            </a:lvl1pPr>
          </a:lstStyle>
          <a:p>
            <a:r>
              <a:rPr lang="fr-FR" sz="1000" dirty="0">
                <a:latin typeface="Century Gothic" panose="020B0502020202020204" pitchFamily="34" charset="0"/>
              </a:rPr>
              <a:t>Agence nouvelle des solidarités actives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0489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r">
              <a:defRPr sz="1200"/>
            </a:lvl1pPr>
          </a:lstStyle>
          <a:p>
            <a:fld id="{8D00F161-86F3-4D49-89C6-82DF23D5708C}" type="datetime1">
              <a:rPr lang="fr-FR" sz="1000">
                <a:latin typeface="Century Gothic" panose="020B0502020202020204" pitchFamily="34" charset="0"/>
              </a:rPr>
              <a:t>29/03/2022</a:t>
            </a:fld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285337"/>
            <a:ext cx="2889938" cy="490488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l">
              <a:defRPr sz="1200"/>
            </a:lvl1pPr>
          </a:lstStyle>
          <a:p>
            <a:r>
              <a:rPr lang="fr-FR" sz="1000" dirty="0">
                <a:latin typeface="Century Gothic" panose="020B0502020202020204" pitchFamily="34" charset="0"/>
              </a:rPr>
              <a:t>© Tous droits réservés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90488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r">
              <a:defRPr sz="1200"/>
            </a:lvl1pPr>
          </a:lstStyle>
          <a:p>
            <a:fld id="{1C1B0FF3-61B9-46DC-913E-5BDDC64C274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5951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9938" cy="490489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l">
              <a:defRPr sz="1200"/>
            </a:lvl1pPr>
          </a:lstStyle>
          <a:p>
            <a:r>
              <a:rPr lang="fr-FR" dirty="0"/>
              <a:t>Agence nouvelle des solidarités actives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0489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r">
              <a:defRPr sz="1200"/>
            </a:lvl1pPr>
          </a:lstStyle>
          <a:p>
            <a:fld id="{60E09573-3A2B-4F11-B626-888D9024EAD8}" type="datetime1">
              <a:rPr lang="fr-FR" smtClean="0"/>
              <a:t>29/03/2022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1220788"/>
            <a:ext cx="4402138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2" tIns="45291" rIns="90582" bIns="4529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04617"/>
            <a:ext cx="5335270" cy="3849232"/>
          </a:xfrm>
          <a:prstGeom prst="rect">
            <a:avLst/>
          </a:prstGeom>
        </p:spPr>
        <p:txBody>
          <a:bodyPr vert="horz" lIns="90582" tIns="45291" rIns="90582" bIns="4529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285337"/>
            <a:ext cx="2889938" cy="490488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l">
              <a:defRPr sz="1200"/>
            </a:lvl1pPr>
          </a:lstStyle>
          <a:p>
            <a:r>
              <a:rPr lang="fr-FR" dirty="0"/>
              <a:t>©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90488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r">
              <a:defRPr sz="1200"/>
            </a:lvl1pPr>
          </a:lstStyle>
          <a:p>
            <a:fld id="{D2F01C40-F498-4E43-8FE2-36CB939505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1491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ANSA / SINCLAIR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36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Questionner les Institutionnels sur leurs attentes à ce moment là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1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Questionner les Institutionnels sur leurs attentes à ce moment là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897652">
              <a:defRPr/>
            </a:pPr>
            <a:r>
              <a:rPr lang="fr-FR">
                <a:solidFill>
                  <a:prstClr val="black"/>
                </a:solidFill>
                <a:latin typeface="Calibri" panose="020F0502020204030204"/>
              </a:rPr>
              <a:t>Agence nouvelle des solidarités actives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897652">
              <a:defRPr/>
            </a:pPr>
            <a:fld id="{60E09573-3A2B-4F11-B626-888D9024EAD8}" type="datetime1">
              <a:rPr lang="fr-FR">
                <a:solidFill>
                  <a:prstClr val="black"/>
                </a:solidFill>
                <a:latin typeface="Calibri" panose="020F0502020204030204"/>
              </a:rPr>
              <a:pPr defTabSz="897652">
                <a:defRPr/>
              </a:pPr>
              <a:t>29/03/2022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7652">
              <a:defRPr/>
            </a:pPr>
            <a:r>
              <a:rPr lang="fr-FR">
                <a:solidFill>
                  <a:prstClr val="black"/>
                </a:solidFill>
                <a:latin typeface="Calibri" panose="020F0502020204030204"/>
              </a:rPr>
              <a:t>© Tous droits réservés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652">
              <a:defRPr/>
            </a:pPr>
            <a:fld id="{D2F01C40-F498-4E43-8FE2-36CB939505D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897652">
                <a:defRPr/>
              </a:pPr>
              <a:t>4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837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Questionner les Institutionnels sur leurs attentes à ce moment là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897652">
              <a:defRPr/>
            </a:pPr>
            <a:r>
              <a:rPr lang="fr-FR">
                <a:solidFill>
                  <a:prstClr val="black"/>
                </a:solidFill>
                <a:latin typeface="Calibri" panose="020F0502020204030204"/>
              </a:rPr>
              <a:t>Agence nouvelle des solidarités actives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897652">
              <a:defRPr/>
            </a:pPr>
            <a:fld id="{60E09573-3A2B-4F11-B626-888D9024EAD8}" type="datetime1">
              <a:rPr lang="fr-FR">
                <a:solidFill>
                  <a:prstClr val="black"/>
                </a:solidFill>
                <a:latin typeface="Calibri" panose="020F0502020204030204"/>
              </a:rPr>
              <a:pPr defTabSz="897652">
                <a:defRPr/>
              </a:pPr>
              <a:t>29/03/2022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7652">
              <a:defRPr/>
            </a:pPr>
            <a:r>
              <a:rPr lang="fr-FR">
                <a:solidFill>
                  <a:prstClr val="black"/>
                </a:solidFill>
                <a:latin typeface="Calibri" panose="020F0502020204030204"/>
              </a:rPr>
              <a:t>© Tous droits réservés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652">
              <a:defRPr/>
            </a:pPr>
            <a:fld id="{D2F01C40-F498-4E43-8FE2-36CB939505D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897652">
                <a:defRPr/>
              </a:pPr>
              <a:t>5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485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8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35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Agence nouvelle des solidarités actives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E09573-3A2B-4F11-B626-888D9024EAD8}" type="datetime1">
              <a:rPr lang="fr-FR" smtClean="0"/>
              <a:t>29/03/2022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Tous droits réservés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1C40-F498-4E43-8FE2-36CB939505D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72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45"/>
          <p:cNvSpPr>
            <a:spLocks noGrp="1"/>
          </p:cNvSpPr>
          <p:nvPr>
            <p:ph type="title" hasCustomPrompt="1"/>
          </p:nvPr>
        </p:nvSpPr>
        <p:spPr>
          <a:xfrm>
            <a:off x="514352" y="4152900"/>
            <a:ext cx="8105775" cy="142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none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6011951"/>
            <a:ext cx="3371848" cy="325788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93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4 titres -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Flèche droite 6"/>
          <p:cNvSpPr/>
          <p:nvPr userDrawn="1"/>
        </p:nvSpPr>
        <p:spPr>
          <a:xfrm>
            <a:off x="263056" y="383524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3 titres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49" y="3007760"/>
            <a:ext cx="8156793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8" name="Flèche droite 5"/>
          <p:cNvSpPr/>
          <p:nvPr userDrawn="1"/>
        </p:nvSpPr>
        <p:spPr>
          <a:xfrm>
            <a:off x="269795" y="2390470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30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3 titres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0" y="3007760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Flèche droite 5"/>
          <p:cNvSpPr/>
          <p:nvPr userDrawn="1"/>
        </p:nvSpPr>
        <p:spPr>
          <a:xfrm>
            <a:off x="261869" y="3109738"/>
            <a:ext cx="152477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54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97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49" y="1973389"/>
            <a:ext cx="8085366" cy="1125263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50000"/>
              </a:lnSpc>
              <a:spcAft>
                <a:spcPts val="0"/>
              </a:spcAft>
              <a:defRPr sz="3300" b="0" u="none" cap="sm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10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4902200"/>
            <a:ext cx="8105775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Mot final</a:t>
            </a:r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93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An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4902200"/>
            <a:ext cx="8105775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Mot final</a:t>
            </a:r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68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Ansa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3987800"/>
            <a:ext cx="8105775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Mot final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14352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1815195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3116038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4416880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719057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19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Ansa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3987800"/>
            <a:ext cx="8105775" cy="1409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Mot final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14352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1815195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3116038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4416880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719057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99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Ansa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1016000"/>
            <a:ext cx="8105775" cy="172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Mot final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156891" y="4090798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4090798"/>
            <a:ext cx="1858669" cy="956105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5837531" y="4090798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514352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3156891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837531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6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8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514352" y="2287751"/>
            <a:ext cx="8105775" cy="18740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0" u="none" baseline="0"/>
            </a:lvl1pPr>
          </a:lstStyle>
          <a:p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4410319"/>
            <a:ext cx="8105775" cy="1065132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2" y="6063189"/>
            <a:ext cx="3917948" cy="274550"/>
          </a:xfrm>
          <a:prstGeom prst="rect">
            <a:avLst/>
          </a:prstGeom>
        </p:spPr>
        <p:txBody>
          <a:bodyPr/>
          <a:lstStyle>
            <a:lvl1pPr>
              <a:defRPr sz="1000" u="none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8792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2 titres - 0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6" y="529643"/>
            <a:ext cx="8116295" cy="860569"/>
          </a:xfrm>
        </p:spPr>
        <p:txBody>
          <a:bodyPr anchor="t"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74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2 titres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Flèche droite 5"/>
          <p:cNvSpPr/>
          <p:nvPr userDrawn="1"/>
        </p:nvSpPr>
        <p:spPr>
          <a:xfrm>
            <a:off x="269795" y="2390470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6FD7D51-B25C-4D93-9868-A7AAE9E6B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6" y="529643"/>
            <a:ext cx="8116295" cy="860569"/>
          </a:xfrm>
        </p:spPr>
        <p:txBody>
          <a:bodyPr anchor="t"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5518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2 titres -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6" y="529643"/>
            <a:ext cx="8116295" cy="86056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Flèche droite 5"/>
          <p:cNvSpPr/>
          <p:nvPr userDrawn="1"/>
        </p:nvSpPr>
        <p:spPr>
          <a:xfrm>
            <a:off x="261869" y="3109738"/>
            <a:ext cx="152477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35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titres - 0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6" y="529643"/>
            <a:ext cx="8116295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1" y="3007760"/>
            <a:ext cx="8156792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6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titres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49" y="3007760"/>
            <a:ext cx="8156793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  <a:uFill>
                  <a:solidFill>
                    <a:schemeClr val="tx2">
                      <a:lumMod val="50000"/>
                    </a:schemeClr>
                  </a:solidFill>
                </a:uFill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8" name="Flèche droite 5"/>
          <p:cNvSpPr/>
          <p:nvPr userDrawn="1"/>
        </p:nvSpPr>
        <p:spPr>
          <a:xfrm>
            <a:off x="269795" y="2390470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661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titres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0" y="3007760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Flèche droite 5"/>
          <p:cNvSpPr/>
          <p:nvPr userDrawn="1"/>
        </p:nvSpPr>
        <p:spPr>
          <a:xfrm>
            <a:off x="261869" y="3109738"/>
            <a:ext cx="152477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66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titres -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Flèche droite 6"/>
          <p:cNvSpPr/>
          <p:nvPr userDrawn="1"/>
        </p:nvSpPr>
        <p:spPr>
          <a:xfrm>
            <a:off x="263056" y="382762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676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4 titres - 0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0" y="3007760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274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4 titres -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Flèche droite 5"/>
          <p:cNvSpPr/>
          <p:nvPr userDrawn="1"/>
        </p:nvSpPr>
        <p:spPr>
          <a:xfrm>
            <a:off x="269795" y="2398090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562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4 titres -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Flèche droite 5"/>
          <p:cNvSpPr/>
          <p:nvPr userDrawn="1"/>
        </p:nvSpPr>
        <p:spPr>
          <a:xfrm>
            <a:off x="261869" y="3117358"/>
            <a:ext cx="152477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1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seule +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514352" y="2287751"/>
            <a:ext cx="8105775" cy="18740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0" u="none" baseline="0"/>
            </a:lvl1pPr>
          </a:lstStyle>
          <a:p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4410319"/>
            <a:ext cx="8105775" cy="1065132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2" y="6063189"/>
            <a:ext cx="3917948" cy="274550"/>
          </a:xfrm>
          <a:prstGeom prst="rect">
            <a:avLst/>
          </a:prstGeom>
        </p:spPr>
        <p:txBody>
          <a:bodyPr/>
          <a:lstStyle>
            <a:lvl1pPr>
              <a:defRPr sz="1000" u="none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9FC00E54-02C9-491A-9147-CE3F6A7451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2274" y="214976"/>
            <a:ext cx="1765299" cy="1210487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1CEB3B95-C98A-41DC-877E-4A2998A65F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9660" y="214975"/>
            <a:ext cx="1765299" cy="1210487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463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4 titres -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Flèche droite 6"/>
          <p:cNvSpPr/>
          <p:nvPr userDrawn="1"/>
        </p:nvSpPr>
        <p:spPr>
          <a:xfrm>
            <a:off x="263056" y="383524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105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4 titres - 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Flèche droite 7"/>
          <p:cNvSpPr/>
          <p:nvPr userDrawn="1"/>
        </p:nvSpPr>
        <p:spPr>
          <a:xfrm>
            <a:off x="260672" y="4560106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49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0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0034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272008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43670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15333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5" y="48699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916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0034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272008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43670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15333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5" y="48699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5. Texte</a:t>
            </a:r>
          </a:p>
          <a:p>
            <a:pPr lvl="0"/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Flèche droite 5"/>
          <p:cNvSpPr/>
          <p:nvPr userDrawn="1"/>
        </p:nvSpPr>
        <p:spPr>
          <a:xfrm>
            <a:off x="269795" y="2115852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473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01373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273035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44698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16360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5" y="488023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Flèche droite 8"/>
          <p:cNvSpPr/>
          <p:nvPr userDrawn="1"/>
        </p:nvSpPr>
        <p:spPr>
          <a:xfrm>
            <a:off x="264833" y="285275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427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003461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2720086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436711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153336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869961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Flèche droite 8"/>
          <p:cNvSpPr/>
          <p:nvPr userDrawn="1"/>
        </p:nvSpPr>
        <p:spPr>
          <a:xfrm>
            <a:off x="262451" y="3562006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85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0034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272008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43670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15333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86995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Flèche droite 8"/>
          <p:cNvSpPr/>
          <p:nvPr userDrawn="1"/>
        </p:nvSpPr>
        <p:spPr>
          <a:xfrm>
            <a:off x="262451" y="4269662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968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5 titres - 5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6300" y="2013734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6300" y="2730359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44698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163609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880234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Flèche droite 8"/>
          <p:cNvSpPr/>
          <p:nvPr userDrawn="1"/>
        </p:nvSpPr>
        <p:spPr>
          <a:xfrm>
            <a:off x="262451" y="4990366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4352" y="529643"/>
            <a:ext cx="8116293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518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0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0" y="1674688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0" y="2391313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2406" y="3107938"/>
            <a:ext cx="8118238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2406" y="3824563"/>
            <a:ext cx="8118238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2406" y="4541188"/>
            <a:ext cx="8118238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5. Texte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2405" y="5246906"/>
            <a:ext cx="8155833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6. Texte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269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16746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23913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2412" y="3107938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2412" y="3824563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2412" y="4541188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5. Texte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2412" y="5257813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6. Texte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Flèche droite 5"/>
          <p:cNvSpPr/>
          <p:nvPr userDrawn="1"/>
        </p:nvSpPr>
        <p:spPr>
          <a:xfrm>
            <a:off x="269795" y="1784863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4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49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14352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1815195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3116038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6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4416880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514352" y="1995217"/>
            <a:ext cx="8105775" cy="1549400"/>
          </a:xfrm>
          <a:prstGeom prst="rect">
            <a:avLst/>
          </a:prstGeom>
        </p:spPr>
        <p:txBody>
          <a:bodyPr anchor="b"/>
          <a:lstStyle>
            <a:lvl1pPr algn="l">
              <a:defRPr sz="3300" b="0" u="none" baseline="0"/>
            </a:lvl1pPr>
          </a:lstStyle>
          <a:p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3812985"/>
            <a:ext cx="8105775" cy="949515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717722" y="5773818"/>
            <a:ext cx="1085850" cy="798432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2" y="5138294"/>
            <a:ext cx="3917948" cy="274550"/>
          </a:xfrm>
          <a:prstGeom prst="rect">
            <a:avLst/>
          </a:prstGeom>
        </p:spPr>
        <p:txBody>
          <a:bodyPr/>
          <a:lstStyle>
            <a:lvl1pPr>
              <a:defRPr sz="1000" u="none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6913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2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16746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23913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2412" y="3112700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2412" y="3824563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2412" y="4541188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2412" y="5257813"/>
            <a:ext cx="8118239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6. Texte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Flèche droite 5"/>
          <p:cNvSpPr/>
          <p:nvPr userDrawn="1"/>
        </p:nvSpPr>
        <p:spPr>
          <a:xfrm>
            <a:off x="269795" y="2505907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070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3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6300" y="1674688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6300" y="2391313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2. Texte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10793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382456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5411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5. Texte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4356" y="52578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6. Texte</a:t>
            </a:r>
          </a:p>
          <a:p>
            <a:pPr lvl="0"/>
            <a:endParaRPr lang="fr-FR" dirty="0"/>
          </a:p>
        </p:txBody>
      </p:sp>
      <p:sp>
        <p:nvSpPr>
          <p:cNvPr id="10" name="Flèche droite 9"/>
          <p:cNvSpPr/>
          <p:nvPr userDrawn="1"/>
        </p:nvSpPr>
        <p:spPr>
          <a:xfrm>
            <a:off x="262451" y="3206334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6299" y="529643"/>
            <a:ext cx="8114351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338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4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6300" y="1674688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6300" y="2391313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10793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382456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5411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4356" y="52578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6. Texte</a:t>
            </a:r>
          </a:p>
        </p:txBody>
      </p:sp>
      <p:sp>
        <p:nvSpPr>
          <p:cNvPr id="10" name="Flèche droite 9"/>
          <p:cNvSpPr/>
          <p:nvPr userDrawn="1"/>
        </p:nvSpPr>
        <p:spPr>
          <a:xfrm>
            <a:off x="262451" y="393327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6299" y="529643"/>
            <a:ext cx="8114351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429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5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6300" y="1674688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6300" y="2391313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10793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382456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4. Texte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5411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5. Texte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4356" y="52578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6. Texte</a:t>
            </a:r>
          </a:p>
          <a:p>
            <a:pPr lvl="0"/>
            <a:endParaRPr lang="fr-FR" dirty="0"/>
          </a:p>
        </p:txBody>
      </p:sp>
      <p:sp>
        <p:nvSpPr>
          <p:cNvPr id="10" name="Flèche droite 9"/>
          <p:cNvSpPr/>
          <p:nvPr userDrawn="1"/>
        </p:nvSpPr>
        <p:spPr>
          <a:xfrm>
            <a:off x="262451" y="4645134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6299" y="529643"/>
            <a:ext cx="8114351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441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6 titres - 6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6300" y="1674688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6300" y="2391313"/>
            <a:ext cx="8114351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10793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382456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4" hasCustomPrompt="1"/>
          </p:nvPr>
        </p:nvSpPr>
        <p:spPr>
          <a:xfrm>
            <a:off x="514356" y="4541188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5. Texte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5" hasCustomPrompt="1"/>
          </p:nvPr>
        </p:nvSpPr>
        <p:spPr>
          <a:xfrm>
            <a:off x="514356" y="5257813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6. Texte</a:t>
            </a:r>
          </a:p>
        </p:txBody>
      </p:sp>
      <p:sp>
        <p:nvSpPr>
          <p:cNvPr id="10" name="Flèche droite 9"/>
          <p:cNvSpPr/>
          <p:nvPr userDrawn="1"/>
        </p:nvSpPr>
        <p:spPr>
          <a:xfrm>
            <a:off x="262451" y="536573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16299" y="529643"/>
            <a:ext cx="8114351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30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45"/>
          <p:cNvSpPr>
            <a:spLocks noGrp="1"/>
          </p:cNvSpPr>
          <p:nvPr>
            <p:ph type="title" hasCustomPrompt="1"/>
          </p:nvPr>
        </p:nvSpPr>
        <p:spPr>
          <a:xfrm>
            <a:off x="514352" y="4152900"/>
            <a:ext cx="8105775" cy="142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none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6011951"/>
            <a:ext cx="3371848" cy="325788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451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1" hasCustomPrompt="1"/>
          </p:nvPr>
        </p:nvSpPr>
        <p:spPr>
          <a:xfrm>
            <a:off x="514350" y="1582220"/>
            <a:ext cx="8105776" cy="44221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02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4" y="1582220"/>
            <a:ext cx="2695577" cy="4422175"/>
          </a:xfrm>
        </p:spPr>
        <p:txBody>
          <a:bodyPr>
            <a:noAutofit/>
          </a:bodyPr>
          <a:lstStyle>
            <a:lvl1pPr marL="0" indent="0">
              <a:buNone/>
              <a:defRPr sz="1350" b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3362325" y="1582220"/>
            <a:ext cx="5257800" cy="4422175"/>
          </a:xfrm>
        </p:spPr>
        <p:txBody>
          <a:bodyPr>
            <a:normAutofit/>
          </a:bodyPr>
          <a:lstStyle>
            <a:lvl1pPr marL="0" indent="0">
              <a:buNone/>
              <a:defRPr sz="1350" b="0" u="none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CB345EC-6283-434C-B867-84F23030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19032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4 titres - 0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0" y="3007760"/>
            <a:ext cx="8116294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334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4 titres -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5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5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5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5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Flèche droite 6"/>
          <p:cNvSpPr/>
          <p:nvPr userDrawn="1"/>
        </p:nvSpPr>
        <p:spPr>
          <a:xfrm>
            <a:off x="263056" y="3835245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9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nsa +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 userDrawn="1"/>
        </p:nvSpPr>
        <p:spPr>
          <a:xfrm>
            <a:off x="514352" y="5906851"/>
            <a:ext cx="3371848" cy="274550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6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1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ctrTitle" hasCustomPrompt="1"/>
          </p:nvPr>
        </p:nvSpPr>
        <p:spPr>
          <a:xfrm>
            <a:off x="514352" y="344217"/>
            <a:ext cx="8105775" cy="1549400"/>
          </a:xfrm>
          <a:prstGeom prst="rect">
            <a:avLst/>
          </a:prstGeom>
        </p:spPr>
        <p:txBody>
          <a:bodyPr anchor="b"/>
          <a:lstStyle>
            <a:lvl1pPr algn="l">
              <a:defRPr sz="2700" b="0" u="none" baseline="0"/>
            </a:lvl1pPr>
          </a:lstStyle>
          <a:p>
            <a:br>
              <a:rPr lang="fr-FR" dirty="0"/>
            </a:br>
            <a:r>
              <a:rPr lang="fr-FR" dirty="0"/>
              <a:t>Titre</a:t>
            </a:r>
          </a:p>
        </p:txBody>
      </p:sp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352" y="2136585"/>
            <a:ext cx="8105775" cy="949515"/>
          </a:xfrm>
          <a:prstGeom prst="rect">
            <a:avLst/>
          </a:prstGeom>
        </p:spPr>
        <p:txBody>
          <a:bodyPr/>
          <a:lstStyle>
            <a:lvl1pPr marL="0" marR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u="none" baseline="0">
                <a:solidFill>
                  <a:schemeClr val="tx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sp>
        <p:nvSpPr>
          <p:cNvPr id="23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156891" y="4090798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4090798"/>
            <a:ext cx="1858669" cy="956105"/>
          </a:xfrm>
          <a:prstGeom prst="rect">
            <a:avLst/>
          </a:prstGeom>
        </p:spPr>
      </p:pic>
      <p:sp>
        <p:nvSpPr>
          <p:cNvPr id="25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5837531" y="4090798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26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514352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27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3156891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28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837531" y="5592161"/>
            <a:ext cx="1858669" cy="956105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2" y="3387287"/>
            <a:ext cx="3917948" cy="274550"/>
          </a:xfrm>
          <a:prstGeom prst="rect">
            <a:avLst/>
          </a:prstGeom>
        </p:spPr>
        <p:txBody>
          <a:bodyPr/>
          <a:lstStyle>
            <a:lvl1pPr>
              <a:defRPr sz="1000" u="none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1623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4349" y="1973389"/>
            <a:ext cx="8085366" cy="1125263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50000"/>
              </a:lnSpc>
              <a:spcAft>
                <a:spcPts val="0"/>
              </a:spcAft>
              <a:defRPr sz="3300" b="0" u="none" cap="sm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2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1" hasCustomPrompt="1"/>
          </p:nvPr>
        </p:nvSpPr>
        <p:spPr>
          <a:xfrm>
            <a:off x="514350" y="1582220"/>
            <a:ext cx="8105776" cy="44221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55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4" y="1582220"/>
            <a:ext cx="2695577" cy="4422175"/>
          </a:xfrm>
        </p:spPr>
        <p:txBody>
          <a:bodyPr>
            <a:noAutofit/>
          </a:bodyPr>
          <a:lstStyle>
            <a:lvl1pPr marL="0" indent="0">
              <a:buNone/>
              <a:defRPr sz="1350" b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3362325" y="1582220"/>
            <a:ext cx="5257800" cy="4422175"/>
          </a:xfrm>
        </p:spPr>
        <p:txBody>
          <a:bodyPr>
            <a:normAutofit/>
          </a:bodyPr>
          <a:lstStyle>
            <a:lvl1pPr marL="0" indent="0">
              <a:buNone/>
              <a:defRPr sz="1350" b="0" u="none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CB345EC-6283-434C-B867-84F23030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888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4 titres -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1" name="Flèche droite 5"/>
          <p:cNvSpPr/>
          <p:nvPr userDrawn="1"/>
        </p:nvSpPr>
        <p:spPr>
          <a:xfrm>
            <a:off x="261869" y="3117358"/>
            <a:ext cx="152477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3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- 4 titres -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14356" y="229113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1. Texte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1" hasCustomPrompt="1"/>
          </p:nvPr>
        </p:nvSpPr>
        <p:spPr>
          <a:xfrm>
            <a:off x="514356" y="300776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2. Texte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2" hasCustomPrompt="1"/>
          </p:nvPr>
        </p:nvSpPr>
        <p:spPr>
          <a:xfrm>
            <a:off x="514356" y="3724385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3. Texte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3" hasCustomPrompt="1"/>
          </p:nvPr>
        </p:nvSpPr>
        <p:spPr>
          <a:xfrm>
            <a:off x="514356" y="4441010"/>
            <a:ext cx="8116295" cy="42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0" i="0" u="none" baseline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4. Texte</a:t>
            </a:r>
          </a:p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4350" y="529643"/>
            <a:ext cx="8116294" cy="860569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Flèche droite 5"/>
          <p:cNvSpPr/>
          <p:nvPr userDrawn="1"/>
        </p:nvSpPr>
        <p:spPr>
          <a:xfrm>
            <a:off x="269795" y="2398090"/>
            <a:ext cx="153882" cy="1420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4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00578" y="2434372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 service de la </a:t>
            </a:r>
            <a:r>
              <a:rPr lang="fr-FR" sz="1500" b="0" i="0" baseline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lutte</a:t>
            </a: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22" name="Connecteur droit 21"/>
          <p:cNvCxnSpPr>
            <a:cxnSpLocks/>
          </p:cNvCxnSpPr>
          <p:nvPr userDrawn="1"/>
        </p:nvCxnSpPr>
        <p:spPr>
          <a:xfrm>
            <a:off x="268576" y="2507774"/>
            <a:ext cx="0" cy="40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" y="334857"/>
            <a:ext cx="3267214" cy="1680373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3" name="Connecteur droit 12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27315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6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4" name="Connecteur droit 13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300579" y="2841566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 service de la lutte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252083" y="2936081"/>
            <a:ext cx="0" cy="40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" y="133678"/>
            <a:ext cx="4243136" cy="2182303"/>
          </a:xfrm>
          <a:prstGeom prst="rect">
            <a:avLst/>
          </a:prstGeom>
        </p:spPr>
      </p:pic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4549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4" name="Connecteur droit 13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40904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6" y="529643"/>
            <a:ext cx="8116295" cy="8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12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5" name="Connecteur droit 14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 userDrawn="1"/>
        </p:nvGrpSpPr>
        <p:grpSpPr>
          <a:xfrm>
            <a:off x="247709" y="261345"/>
            <a:ext cx="514173" cy="523784"/>
            <a:chOff x="701994" y="391979"/>
            <a:chExt cx="660177" cy="672518"/>
          </a:xfrm>
        </p:grpSpPr>
        <p:cxnSp>
          <p:nvCxnSpPr>
            <p:cNvPr id="19" name="Connecteur droit 18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6190696"/>
            <a:ext cx="860938" cy="442869"/>
          </a:xfrm>
          <a:prstGeom prst="rect">
            <a:avLst/>
          </a:prstGeom>
        </p:spPr>
      </p:pic>
      <p:sp>
        <p:nvSpPr>
          <p:cNvPr id="26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5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b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685732" rtl="0" eaLnBrk="1" latinLnBrk="0" hangingPunct="1">
        <a:lnSpc>
          <a:spcPct val="90000"/>
        </a:lnSpc>
        <a:spcBef>
          <a:spcPts val="3150"/>
        </a:spcBef>
        <a:buClr>
          <a:schemeClr val="tx1"/>
        </a:buClr>
        <a:buFont typeface="+mj-lt"/>
        <a:buAutoNum type="arabicPeriod"/>
        <a:defRPr sz="1500" b="1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indent="0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Wingdings" panose="05000000000000000000" pitchFamily="2" charset="2"/>
        <a:buNone/>
        <a:defRPr lang="fr-FR" sz="1500" b="1" u="sng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00579" y="2841566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 service de la </a:t>
            </a:r>
            <a:r>
              <a:rPr lang="fr-FR" sz="1500" b="0" i="0" baseline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lutte</a:t>
            </a: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22" name="Connecteur droit 21"/>
          <p:cNvCxnSpPr>
            <a:cxnSpLocks/>
          </p:cNvCxnSpPr>
          <p:nvPr userDrawn="1"/>
        </p:nvCxnSpPr>
        <p:spPr>
          <a:xfrm>
            <a:off x="252083" y="2936081"/>
            <a:ext cx="0" cy="40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" y="133678"/>
            <a:ext cx="4243136" cy="2182303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3" name="Connecteur droit 12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88478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6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82220"/>
            <a:ext cx="8105776" cy="442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6190696"/>
            <a:ext cx="860938" cy="442869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6" name="Connecteur droit 15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 userDrawn="1"/>
        </p:nvGrpSpPr>
        <p:grpSpPr>
          <a:xfrm>
            <a:off x="247709" y="261345"/>
            <a:ext cx="514173" cy="523784"/>
            <a:chOff x="701994" y="391979"/>
            <a:chExt cx="660177" cy="672518"/>
          </a:xfrm>
        </p:grpSpPr>
        <p:cxnSp>
          <p:nvCxnSpPr>
            <p:cNvPr id="27" name="Connecteur droit 26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6713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1" r:id="rId3"/>
    <p:sldLayoutId id="2147483774" r:id="rId4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b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SzPct val="90000"/>
        <a:buFont typeface="Century Gothic" panose="020B0502020202020204" pitchFamily="34" charset="0"/>
        <a:buChar char="□"/>
        <a:defRPr sz="1500" b="1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entury Gothic" panose="020B0502020202020204" pitchFamily="34" charset="0"/>
        <a:buChar char="–"/>
        <a:defRPr sz="135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9" indent="-214293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Century Gothic" panose="020B0502020202020204" pitchFamily="34" charset="0"/>
        <a:buChar char=".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2" name="Connecteur droit 11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 userDrawn="1"/>
        </p:nvGrpSpPr>
        <p:grpSpPr>
          <a:xfrm>
            <a:off x="247709" y="261345"/>
            <a:ext cx="514173" cy="523784"/>
            <a:chOff x="701994" y="391979"/>
            <a:chExt cx="660177" cy="672518"/>
          </a:xfrm>
        </p:grpSpPr>
        <p:cxnSp>
          <p:nvCxnSpPr>
            <p:cNvPr id="19" name="Connecteur droit 18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6190696"/>
            <a:ext cx="860938" cy="442869"/>
          </a:xfrm>
          <a:prstGeom prst="rect">
            <a:avLst/>
          </a:prstGeom>
        </p:spPr>
      </p:pic>
      <p:sp>
        <p:nvSpPr>
          <p:cNvPr id="27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31700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spcAft>
          <a:spcPts val="900"/>
        </a:spcAft>
        <a:buNone/>
        <a:defRPr sz="3600" b="1" i="0" u="none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Wingdings" panose="05000000000000000000" pitchFamily="2" charset="2"/>
        <a:buChar char="§"/>
        <a:defRPr sz="1500" b="1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Wingdings" panose="05000000000000000000" pitchFamily="2" charset="2"/>
        <a:buChar char="§"/>
        <a:defRPr sz="135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0" y="238185"/>
            <a:ext cx="1761482" cy="1204940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1" name="Connecteur droit 10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4076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61" r:id="rId2"/>
    <p:sldLayoutId id="2147483748" r:id="rId3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6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1" name="Connecteur droit 10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401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6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82220"/>
            <a:ext cx="8105776" cy="442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6190696"/>
            <a:ext cx="860938" cy="442869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6" name="Connecteur droit 15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 userDrawn="1"/>
        </p:nvGrpSpPr>
        <p:grpSpPr>
          <a:xfrm>
            <a:off x="247709" y="261345"/>
            <a:ext cx="514173" cy="523784"/>
            <a:chOff x="701994" y="391979"/>
            <a:chExt cx="660177" cy="672518"/>
          </a:xfrm>
        </p:grpSpPr>
        <p:cxnSp>
          <p:nvCxnSpPr>
            <p:cNvPr id="27" name="Connecteur droit 26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35299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73" r:id="rId3"/>
    <p:sldLayoutId id="2147483775" r:id="rId4"/>
    <p:sldLayoutId id="2147483776" r:id="rId5"/>
    <p:sldLayoutId id="2147483777" r:id="rId6"/>
    <p:sldLayoutId id="2147483778" r:id="rId7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b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SzPct val="90000"/>
        <a:buFont typeface="Century Gothic" panose="020B0502020202020204" pitchFamily="34" charset="0"/>
        <a:buChar char="□"/>
        <a:defRPr sz="1500" b="1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entury Gothic" panose="020B0502020202020204" pitchFamily="34" charset="0"/>
        <a:buChar char="–"/>
        <a:defRPr sz="135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anose="020B0502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9" indent="-214293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Century Gothic" panose="020B0502020202020204" pitchFamily="34" charset="0"/>
        <a:buChar char=".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3" y="242594"/>
            <a:ext cx="7163080" cy="35062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6585" y="4705343"/>
            <a:ext cx="7818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Au service de la lutte contre la pauvreté </a:t>
            </a:r>
          </a:p>
          <a:p>
            <a:pPr>
              <a:defRPr/>
            </a:pPr>
            <a:r>
              <a:rPr lang="fr-FR" sz="28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263383" y="4841081"/>
            <a:ext cx="1" cy="7559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6" name="Connecteur droit 15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chemeClr val="bg1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40791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bg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2" name="Connecteur droit 11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 userDrawn="1"/>
        </p:nvGrpSpPr>
        <p:grpSpPr>
          <a:xfrm>
            <a:off x="247709" y="261345"/>
            <a:ext cx="514173" cy="523784"/>
            <a:chOff x="701994" y="391979"/>
            <a:chExt cx="660177" cy="672518"/>
          </a:xfrm>
        </p:grpSpPr>
        <p:cxnSp>
          <p:nvCxnSpPr>
            <p:cNvPr id="19" name="Connecteur droit 18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6190696"/>
            <a:ext cx="860938" cy="442869"/>
          </a:xfrm>
          <a:prstGeom prst="rect">
            <a:avLst/>
          </a:prstGeom>
        </p:spPr>
      </p:pic>
      <p:sp>
        <p:nvSpPr>
          <p:cNvPr id="27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5394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spcAft>
          <a:spcPts val="900"/>
        </a:spcAft>
        <a:buNone/>
        <a:defRPr sz="3600" b="1" i="0" u="none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Wingdings" panose="05000000000000000000" pitchFamily="2" charset="2"/>
        <a:buChar char="§"/>
        <a:defRPr sz="1500" b="1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Wingdings" panose="05000000000000000000" pitchFamily="2" charset="2"/>
        <a:buChar char="§"/>
        <a:defRPr sz="135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170731" y="3978207"/>
            <a:ext cx="2361182" cy="2381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dirty="0"/>
              <a:t>www.solidarites-actives.com</a:t>
            </a:r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258764" y="2939420"/>
            <a:ext cx="0" cy="4038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1" name="Connecteur droit 10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300579" y="2846328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Au service de la lutte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" y="186331"/>
            <a:ext cx="4243136" cy="2076997"/>
          </a:xfrm>
          <a:prstGeom prst="rect">
            <a:avLst/>
          </a:prstGeom>
        </p:spPr>
      </p:pic>
      <p:sp>
        <p:nvSpPr>
          <p:cNvPr id="2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chemeClr val="bg1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319558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bg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4" name="Connecteur droit 13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300579" y="2841566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 service de la lutte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252083" y="2936081"/>
            <a:ext cx="0" cy="40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" y="133678"/>
            <a:ext cx="4243136" cy="2182303"/>
          </a:xfrm>
          <a:prstGeom prst="rect">
            <a:avLst/>
          </a:prstGeom>
        </p:spPr>
      </p:pic>
      <p:sp>
        <p:nvSpPr>
          <p:cNvPr id="19" name="Espace réservé du texte 2"/>
          <p:cNvSpPr txBox="1">
            <a:spLocks/>
          </p:cNvSpPr>
          <p:nvPr userDrawn="1"/>
        </p:nvSpPr>
        <p:spPr>
          <a:xfrm>
            <a:off x="170731" y="3978207"/>
            <a:ext cx="2361182" cy="276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dirty="0">
                <a:solidFill>
                  <a:schemeClr val="tx1"/>
                </a:solidFill>
              </a:rPr>
              <a:t>www.solidarites-actives.com</a:t>
            </a:r>
          </a:p>
        </p:txBody>
      </p:sp>
      <p:sp>
        <p:nvSpPr>
          <p:cNvPr id="2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2363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10800000">
            <a:off x="8382322" y="6073290"/>
            <a:ext cx="514173" cy="523784"/>
            <a:chOff x="701994" y="391979"/>
            <a:chExt cx="660177" cy="672518"/>
          </a:xfrm>
        </p:grpSpPr>
        <p:cxnSp>
          <p:nvCxnSpPr>
            <p:cNvPr id="14" name="Connecteur droit 13"/>
            <p:cNvCxnSpPr/>
            <p:nvPr userDrawn="1"/>
          </p:nvCxnSpPr>
          <p:spPr>
            <a:xfrm flipV="1">
              <a:off x="701994" y="391979"/>
              <a:ext cx="660177" cy="4261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713899" y="391979"/>
              <a:ext cx="0" cy="672518"/>
            </a:xfrm>
            <a:prstGeom prst="line">
              <a:avLst/>
            </a:prstGeom>
            <a:ln w="25400">
              <a:solidFill>
                <a:srgbClr val="DA0B1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300579" y="2841566"/>
            <a:ext cx="391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Au service de la lutte contre la pauvreté </a:t>
            </a:r>
          </a:p>
          <a:p>
            <a:pPr>
              <a:defRPr/>
            </a:pPr>
            <a:r>
              <a:rPr lang="fr-FR" sz="1500" b="0" i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et pour l’inclusion</a:t>
            </a:r>
          </a:p>
        </p:txBody>
      </p: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252083" y="2936081"/>
            <a:ext cx="0" cy="40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" y="133678"/>
            <a:ext cx="4243136" cy="2182303"/>
          </a:xfrm>
          <a:prstGeom prst="rect">
            <a:avLst/>
          </a:prstGeom>
        </p:spPr>
      </p:pic>
      <p:sp>
        <p:nvSpPr>
          <p:cNvPr id="10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7853003" y="6337739"/>
            <a:ext cx="514173" cy="3346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73E2E10-877C-4DFE-8FE7-FB9418B235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9"/>
          <p:cNvSpPr txBox="1">
            <a:spLocks/>
          </p:cNvSpPr>
          <p:nvPr userDrawn="1"/>
        </p:nvSpPr>
        <p:spPr>
          <a:xfrm rot="16200000">
            <a:off x="8653799" y="6383878"/>
            <a:ext cx="853604" cy="9465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fr-FR"/>
            </a:defPPr>
            <a:lvl1pPr marL="0" algn="l" defTabSz="914400" rtl="0" eaLnBrk="1" latinLnBrk="0" hangingPunct="1">
              <a:defRPr sz="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75" dirty="0">
                <a:solidFill>
                  <a:srgbClr val="7F7F7F"/>
                </a:solidFill>
              </a:rPr>
              <a:t>©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2880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27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39BE2-66F7-4A5C-B122-42EF0DAC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098866"/>
            <a:ext cx="8105775" cy="1395424"/>
          </a:xfrm>
        </p:spPr>
        <p:txBody>
          <a:bodyPr/>
          <a:lstStyle/>
          <a:p>
            <a:r>
              <a:rPr lang="fr-FR" sz="3200" dirty="0"/>
              <a:t>Expérimentation sur la participation des personnes accompagnées dans les DEA Grand Est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>
                <a:solidFill>
                  <a:schemeClr val="tx1"/>
                </a:solidFill>
              </a:rPr>
              <a:t>Innovations 2021 journée de lancement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EB796E-228E-48D3-91B6-5CB7D6D90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5457" y="5424021"/>
            <a:ext cx="3371848" cy="325788"/>
          </a:xfrm>
        </p:spPr>
        <p:txBody>
          <a:bodyPr/>
          <a:lstStyle/>
          <a:p>
            <a:r>
              <a:rPr lang="fr-FR" sz="1800" dirty="0"/>
              <a:t>5 avril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24023-57D0-410E-AD50-75E03CE7D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5" name="Image 4" descr="C:\Users\User\AppData\Local\Microsoft\Windows\INetCache\Content.MSO\CF50587.tmp">
            <a:extLst>
              <a:ext uri="{FF2B5EF4-FFF2-40B4-BE49-F238E27FC236}">
                <a16:creationId xmlns:a16="http://schemas.microsoft.com/office/drawing/2014/main" id="{F0CC44B0-AFC7-4C91-ADCB-A397E9FDE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" y="5797793"/>
            <a:ext cx="2013838" cy="87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ésultat de recherche d'images pour &quot;Agefiph&quot;">
            <a:extLst>
              <a:ext uri="{FF2B5EF4-FFF2-40B4-BE49-F238E27FC236}">
                <a16:creationId xmlns:a16="http://schemas.microsoft.com/office/drawing/2014/main" id="{8222DCED-C4A0-4C64-8C63-05D52CA9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276" y="5897659"/>
            <a:ext cx="1374853" cy="594785"/>
          </a:xfrm>
          <a:prstGeom prst="rect">
            <a:avLst/>
          </a:prstGeom>
          <a:noFill/>
        </p:spPr>
      </p:pic>
      <p:pic>
        <p:nvPicPr>
          <p:cNvPr id="7" name="Picture 6" descr="Résultat de recherche d'images pour &quot;FIPHFP&quot;">
            <a:extLst>
              <a:ext uri="{FF2B5EF4-FFF2-40B4-BE49-F238E27FC236}">
                <a16:creationId xmlns:a16="http://schemas.microsoft.com/office/drawing/2014/main" id="{06C02B00-DDCA-4F57-A00F-1D1887D4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2873" y="5670150"/>
            <a:ext cx="1574432" cy="974795"/>
          </a:xfrm>
          <a:prstGeom prst="rect">
            <a:avLst/>
          </a:prstGeom>
          <a:noFill/>
        </p:spPr>
      </p:pic>
      <p:pic>
        <p:nvPicPr>
          <p:cNvPr id="8" name="Picture 6" descr="L'actualité de la Direccte Grand Est a été essentiellement consacrée à  l'information des entreprises, organismes parte">
            <a:extLst>
              <a:ext uri="{FF2B5EF4-FFF2-40B4-BE49-F238E27FC236}">
                <a16:creationId xmlns:a16="http://schemas.microsoft.com/office/drawing/2014/main" id="{4FCD1E8E-32E1-48FE-B88E-B0D57C8A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9" y="5565266"/>
            <a:ext cx="1370883" cy="12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AE11AD-686E-4001-83EC-664679DAD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477" y="446519"/>
            <a:ext cx="1552792" cy="15813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ADB5564-BCF7-4346-A5A9-56ABF0F3CCD6}"/>
              </a:ext>
            </a:extLst>
          </p:cNvPr>
          <p:cNvSpPr txBox="1"/>
          <p:nvPr/>
        </p:nvSpPr>
        <p:spPr>
          <a:xfrm>
            <a:off x="519112" y="5273784"/>
            <a:ext cx="21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Avec le soutien :</a:t>
            </a:r>
          </a:p>
        </p:txBody>
      </p:sp>
      <p:pic>
        <p:nvPicPr>
          <p:cNvPr id="1026" name="Picture 2" descr="ARS Grand Est (@ars_grand_est) / Twitter">
            <a:extLst>
              <a:ext uri="{FF2B5EF4-FFF2-40B4-BE49-F238E27FC236}">
                <a16:creationId xmlns:a16="http://schemas.microsoft.com/office/drawing/2014/main" id="{D44CD477-A3C5-485A-9352-135782B8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47" y="5608637"/>
            <a:ext cx="1249363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8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389FF-2919-4E65-8048-737908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b="1" dirty="0"/>
              <a:t>L’implication attendue des DEA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09552-CCD7-4A23-90ED-F71863D02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0" y="1459559"/>
            <a:ext cx="8105776" cy="4951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750" b="1" dirty="0">
                <a:latin typeface="Century Gothic (Corps)"/>
              </a:rPr>
              <a:t> Désignation d’un référent dans chaque structure pour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Suivre la formation-action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Animer un groupe local une fois par mois jusqu’à fin 2023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Participer à l’évaluation et aux ateliers de modélisation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Passer le relai si nécessaire à un autre référent / à d’autres référents</a:t>
            </a:r>
          </a:p>
          <a:p>
            <a:pPr marL="0" indent="0">
              <a:buNone/>
            </a:pPr>
            <a:endParaRPr lang="fr-FR" sz="1100" b="0" dirty="0">
              <a:latin typeface="Century Gothic (Corps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750" b="1" dirty="0">
                <a:latin typeface="Century Gothic (Corps)"/>
              </a:rPr>
              <a:t> Pour les directions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Permettre au référent désigné d’avoir les moyens de déployer l’action de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Participer au comité de pilotage (en représentation ou de manière tournante)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Century Gothic (Corps)"/>
              </a:rPr>
              <a:t>Avoir la volonté de pérenniser l’action de participation au-delà de la phase expérimentale si celle-ci démontre sa plus-value</a:t>
            </a:r>
          </a:p>
          <a:p>
            <a:pPr marL="0" indent="0">
              <a:buNone/>
            </a:pPr>
            <a:endParaRPr lang="fr-FR" sz="1200" b="0" dirty="0">
              <a:latin typeface="Century Gothic (Corps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 dirty="0">
                <a:latin typeface="Century Gothic (Corps)"/>
              </a:rPr>
              <a:t> Mise en commun de méthodes</a:t>
            </a:r>
            <a:r>
              <a:rPr lang="fr-FR" sz="1600" b="0" dirty="0">
                <a:latin typeface="Century Gothic (Corps)"/>
              </a:rPr>
              <a:t>: partage de bonnes pratiques expérimentées dans le cadre de l’action et dans d’autres cadres que le DEA (CVS, GEM …)</a:t>
            </a:r>
          </a:p>
          <a:p>
            <a:pPr marL="0" indent="0">
              <a:buNone/>
            </a:pPr>
            <a:endParaRPr lang="fr-FR" sz="1600" b="0" dirty="0">
              <a:latin typeface="Century Gothic (Corps)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738F6-100A-416D-8F61-85EA0059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63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B8BFA6-7F08-4FEB-933D-B7CDB1D5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Contexte, objectifs, parties prenantes et déroulé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52748-2EEF-4896-A9EB-BF447D23C8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r-FR" dirty="0"/>
              <a:t>Le démarrage de la 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778CC6-F6F8-4038-A202-9953063EB55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FR" dirty="0"/>
              <a:t>Le lancement de l’évaluation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621592D-E959-4E4C-BB79-AAC0028B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0497FB-377C-4A8B-A870-95621E1B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6E008196-2FBF-41A5-8EC7-B9BD8C30C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0388"/>
              </p:ext>
            </p:extLst>
          </p:nvPr>
        </p:nvGraphicFramePr>
        <p:xfrm>
          <a:off x="523874" y="1057949"/>
          <a:ext cx="8202930" cy="1997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8055">
                  <a:extLst>
                    <a:ext uri="{9D8B030D-6E8A-4147-A177-3AD203B41FA5}">
                      <a16:colId xmlns:a16="http://schemas.microsoft.com/office/drawing/2014/main" val="953257504"/>
                    </a:ext>
                  </a:extLst>
                </a:gridCol>
                <a:gridCol w="1062627">
                  <a:extLst>
                    <a:ext uri="{9D8B030D-6E8A-4147-A177-3AD203B41FA5}">
                      <a16:colId xmlns:a16="http://schemas.microsoft.com/office/drawing/2014/main" val="1572429188"/>
                    </a:ext>
                  </a:extLst>
                </a:gridCol>
                <a:gridCol w="1065529">
                  <a:extLst>
                    <a:ext uri="{9D8B030D-6E8A-4147-A177-3AD203B41FA5}">
                      <a16:colId xmlns:a16="http://schemas.microsoft.com/office/drawing/2014/main" val="675710365"/>
                    </a:ext>
                  </a:extLst>
                </a:gridCol>
                <a:gridCol w="1201543">
                  <a:extLst>
                    <a:ext uri="{9D8B030D-6E8A-4147-A177-3AD203B41FA5}">
                      <a16:colId xmlns:a16="http://schemas.microsoft.com/office/drawing/2014/main" val="524761101"/>
                    </a:ext>
                  </a:extLst>
                </a:gridCol>
                <a:gridCol w="1212082">
                  <a:extLst>
                    <a:ext uri="{9D8B030D-6E8A-4147-A177-3AD203B41FA5}">
                      <a16:colId xmlns:a16="http://schemas.microsoft.com/office/drawing/2014/main" val="1602735583"/>
                    </a:ext>
                  </a:extLst>
                </a:gridCol>
                <a:gridCol w="1201547">
                  <a:extLst>
                    <a:ext uri="{9D8B030D-6E8A-4147-A177-3AD203B41FA5}">
                      <a16:colId xmlns:a16="http://schemas.microsoft.com/office/drawing/2014/main" val="2685196241"/>
                    </a:ext>
                  </a:extLst>
                </a:gridCol>
                <a:gridCol w="1201547">
                  <a:extLst>
                    <a:ext uri="{9D8B030D-6E8A-4147-A177-3AD203B41FA5}">
                      <a16:colId xmlns:a16="http://schemas.microsoft.com/office/drawing/2014/main" val="2033741628"/>
                    </a:ext>
                  </a:extLst>
                </a:gridCol>
              </a:tblGrid>
              <a:tr h="334177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Mars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Avril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Mai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Juin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Juillet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Août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Sept 2022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62880"/>
                  </a:ext>
                </a:extLst>
              </a:tr>
              <a:tr h="1663436"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F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586"/>
                  </a:ext>
                </a:extLst>
              </a:tr>
            </a:tbl>
          </a:graphicData>
        </a:graphic>
      </p:graphicFrame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48FFBF5-516F-442F-91FE-374FA5B6C712}"/>
              </a:ext>
            </a:extLst>
          </p:cNvPr>
          <p:cNvSpPr/>
          <p:nvPr/>
        </p:nvSpPr>
        <p:spPr>
          <a:xfrm>
            <a:off x="520733" y="1394559"/>
            <a:ext cx="8202930" cy="555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Formation des professionnels</a:t>
            </a:r>
          </a:p>
          <a:p>
            <a:pPr algn="ctr"/>
            <a:endParaRPr lang="fr-FR" sz="600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A5CD7-BFB2-4FA7-B943-3A4B8347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0F2A12-EC21-44F4-8505-C33CB2B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b="1" dirty="0"/>
              <a:t>Zoom sur la phase 1 : Formation-action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A899892-E6F0-4DE5-9BC4-65E8081E19E9}"/>
              </a:ext>
            </a:extLst>
          </p:cNvPr>
          <p:cNvSpPr/>
          <p:nvPr/>
        </p:nvSpPr>
        <p:spPr>
          <a:xfrm>
            <a:off x="1685610" y="1627256"/>
            <a:ext cx="6350314" cy="2800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 jours de formation entre mars et septembre 2022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BC36A32-9C58-4E94-92FD-064633EE35F9}"/>
              </a:ext>
            </a:extLst>
          </p:cNvPr>
          <p:cNvSpPr/>
          <p:nvPr/>
        </p:nvSpPr>
        <p:spPr>
          <a:xfrm>
            <a:off x="520733" y="2025332"/>
            <a:ext cx="8202930" cy="9564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Co-construction avec les personnes dans chaque dispositif</a:t>
            </a:r>
          </a:p>
          <a:p>
            <a:pPr algn="ctr"/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" name="Graphique 24" descr="Utilisateurs avec un remplissage uni">
            <a:extLst>
              <a:ext uri="{FF2B5EF4-FFF2-40B4-BE49-F238E27FC236}">
                <a16:creationId xmlns:a16="http://schemas.microsoft.com/office/drawing/2014/main" id="{DC055570-3ADA-4554-90C3-271EC5E49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7864" y="2243941"/>
            <a:ext cx="691284" cy="691284"/>
          </a:xfrm>
          <a:prstGeom prst="rect">
            <a:avLst/>
          </a:prstGeom>
        </p:spPr>
      </p:pic>
      <p:pic>
        <p:nvPicPr>
          <p:cNvPr id="29" name="Graphique 28" descr="Utilisateurs avec un remplissage uni">
            <a:extLst>
              <a:ext uri="{FF2B5EF4-FFF2-40B4-BE49-F238E27FC236}">
                <a16:creationId xmlns:a16="http://schemas.microsoft.com/office/drawing/2014/main" id="{BABB9CA0-AE96-4E06-BF4C-0FB89F9CA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3538" y="2290467"/>
            <a:ext cx="691284" cy="691284"/>
          </a:xfrm>
          <a:prstGeom prst="rect">
            <a:avLst/>
          </a:prstGeom>
        </p:spPr>
      </p:pic>
      <p:pic>
        <p:nvPicPr>
          <p:cNvPr id="30" name="Graphique 29" descr="Utilisateurs avec un remplissage uni">
            <a:extLst>
              <a:ext uri="{FF2B5EF4-FFF2-40B4-BE49-F238E27FC236}">
                <a16:creationId xmlns:a16="http://schemas.microsoft.com/office/drawing/2014/main" id="{2CACAC6A-AB90-485B-9E50-21B0C601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0496" y="2238039"/>
            <a:ext cx="691284" cy="6912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108555-6B23-4F25-9725-78FFFD1DDE74}"/>
              </a:ext>
            </a:extLst>
          </p:cNvPr>
          <p:cNvSpPr txBox="1"/>
          <p:nvPr/>
        </p:nvSpPr>
        <p:spPr>
          <a:xfrm>
            <a:off x="1090246" y="3238030"/>
            <a:ext cx="8053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Contenu de la formation : A déterminer collectivement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Décrire et argumenter sur les attendus des actions de participation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Structurer et organiser la réalisation (déroulé, logistique, acteurs locaux …)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Mobiliser et préparer les personnes pour les réunions</a:t>
            </a:r>
          </a:p>
          <a:p>
            <a:pPr algn="l"/>
            <a:r>
              <a:rPr lang="fr-FR" sz="1600" b="1" dirty="0"/>
              <a:t>+ Construction collective des méthodes et outils à déployer en local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Animer les réunions en présentiel ou à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Exploiter et restituer les résultats obtenus +</a:t>
            </a:r>
          </a:p>
          <a:p>
            <a:r>
              <a:rPr lang="fr-FR" sz="1600" b="1" dirty="0"/>
              <a:t>+ Construction collective des méthodes et outils à déployer en local</a:t>
            </a:r>
            <a:endParaRPr lang="fr-F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/>
              <a:t>Retours d’expérience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l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Séquencement de la formation : Proposition : 2 jours + 2 jours + 1 jour</a:t>
            </a:r>
          </a:p>
          <a:p>
            <a:pPr algn="l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Nombre de participants maximum : 16 participants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79DE3C-E658-47A9-91C5-3855A599F90B}"/>
              </a:ext>
            </a:extLst>
          </p:cNvPr>
          <p:cNvSpPr txBox="1"/>
          <p:nvPr/>
        </p:nvSpPr>
        <p:spPr>
          <a:xfrm>
            <a:off x="158323" y="37772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00C08E"/>
                </a:solidFill>
              </a:rPr>
              <a:t>J1&amp;2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7DAE1F-6558-4EBE-92B1-82BB6B90AB2C}"/>
              </a:ext>
            </a:extLst>
          </p:cNvPr>
          <p:cNvSpPr txBox="1"/>
          <p:nvPr/>
        </p:nvSpPr>
        <p:spPr>
          <a:xfrm>
            <a:off x="158323" y="47661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00C08E"/>
                </a:solidFill>
              </a:rPr>
              <a:t>J3&amp;4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F1C5DD-0B01-4856-87F2-6EE14FA54941}"/>
              </a:ext>
            </a:extLst>
          </p:cNvPr>
          <p:cNvSpPr txBox="1"/>
          <p:nvPr/>
        </p:nvSpPr>
        <p:spPr>
          <a:xfrm>
            <a:off x="301792" y="56728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00C08E"/>
                </a:solidFill>
              </a:rPr>
              <a:t>J5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0474C44-3B28-44AB-9B8C-5118C080A23A}"/>
              </a:ext>
            </a:extLst>
          </p:cNvPr>
          <p:cNvSpPr/>
          <p:nvPr/>
        </p:nvSpPr>
        <p:spPr>
          <a:xfrm>
            <a:off x="867523" y="3537002"/>
            <a:ext cx="268442" cy="8855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FF151118-4A65-4F1E-8636-FEBD9ED62243}"/>
              </a:ext>
            </a:extLst>
          </p:cNvPr>
          <p:cNvSpPr/>
          <p:nvPr/>
        </p:nvSpPr>
        <p:spPr>
          <a:xfrm>
            <a:off x="867523" y="4605000"/>
            <a:ext cx="268442" cy="8855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02C74F61-7A54-4AA4-AB7B-4DF1DD8612C1}"/>
              </a:ext>
            </a:extLst>
          </p:cNvPr>
          <p:cNvSpPr/>
          <p:nvPr/>
        </p:nvSpPr>
        <p:spPr>
          <a:xfrm>
            <a:off x="867523" y="5651658"/>
            <a:ext cx="268442" cy="41162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6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A5CD7-BFB2-4FA7-B943-3A4B8347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0F2A12-EC21-44F4-8505-C33CB2B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Démarrage de la formation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5DF326-9D40-4F72-9890-0FA23D2858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681" y="1518000"/>
            <a:ext cx="8724319" cy="44221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Une adhésion très forte des professionnels aux objectifs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1600" dirty="0">
              <a:latin typeface="Century Gothic (Corps)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Une volonté importante de travailler ensemble pour partager les expériences, les outils et les pratiques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1600" dirty="0">
              <a:latin typeface="Century Gothic (Corps)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La nécessité de bien repréciser certains points …</a:t>
            </a:r>
            <a:endParaRPr lang="fr-FR" sz="1600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Ce qu’on l’on entend par « participation »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Ce qui est attendu des groupes locaux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Ce qui est a</a:t>
            </a:r>
            <a:r>
              <a:rPr lang="fr-FR" sz="1600" dirty="0">
                <a:latin typeface="+mj-lt"/>
              </a:rPr>
              <a:t>ttendu des référents pour organiser les groupes</a:t>
            </a:r>
            <a:endParaRPr lang="fr-FR" sz="1600" b="0" dirty="0">
              <a:latin typeface="+mj-lt"/>
            </a:endParaRPr>
          </a:p>
          <a:p>
            <a:pPr marL="0" indent="0" algn="just">
              <a:buNone/>
            </a:pPr>
            <a:endParaRPr lang="fr-FR" sz="1600" dirty="0">
              <a:solidFill>
                <a:schemeClr val="accent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</a:rPr>
              <a:t>  … et d’aller rapidement sur du concret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Convaincre les personnes =&gt; Travail sur </a:t>
            </a:r>
            <a:r>
              <a:rPr lang="fr-FR" sz="1600" dirty="0">
                <a:latin typeface="+mj-lt"/>
              </a:rPr>
              <a:t>des outils de communication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Prévoir le déroulé de la première réunion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16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</a:rPr>
              <a:t> Prochaine session dédiée à l’animation et à l’exploitation des résultats des actions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75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16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600" dirty="0">
              <a:latin typeface="Century Gothic (Corps)"/>
            </a:endParaRPr>
          </a:p>
          <a:p>
            <a:pPr marL="342867" lvl="1" indent="0">
              <a:buNone/>
            </a:pP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pPr marL="342867" lvl="1" indent="0">
              <a:buNone/>
            </a:pP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35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B8BFA6-7F08-4FEB-933D-B7CDB1D5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Contexte, objectifs, parties prenantes et déroulé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52748-2EEF-4896-A9EB-BF447D23C8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r-FR" dirty="0"/>
              <a:t>Le démarrage de la 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778CC6-F6F8-4038-A202-9953063EB55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FR" dirty="0"/>
              <a:t>Le lancement de l’évaluation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621592D-E959-4E4C-BB79-AAC0028B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0497FB-377C-4A8B-A870-95621E1B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56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A5CD7-BFB2-4FA7-B943-3A4B8347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0F2A12-EC21-44F4-8505-C33CB2B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Zoom sur l’évaluation (1/2)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5DF326-9D40-4F72-9890-0FA23D2858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524" y="1122583"/>
            <a:ext cx="7881125" cy="4422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Trois axes évaluatifs: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Effectivité</a:t>
            </a:r>
            <a:r>
              <a:rPr lang="fr-FR" sz="1600" dirty="0">
                <a:latin typeface="Century Gothic (Corps)"/>
              </a:rPr>
              <a:t>: a-t-on fait ce qu’on a prévu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Efficacité</a:t>
            </a:r>
            <a:r>
              <a:rPr lang="fr-FR" sz="1600" dirty="0">
                <a:latin typeface="Century Gothic (Corps)"/>
              </a:rPr>
              <a:t> : a-t-on atteint les résultats escomptés en termes de participation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Impact </a:t>
            </a:r>
            <a:r>
              <a:rPr lang="fr-FR" sz="1600" dirty="0">
                <a:latin typeface="Century Gothic (Corps)"/>
              </a:rPr>
              <a:t>: cette participation permet-elle d’améliorer l’offre de services ?</a:t>
            </a:r>
          </a:p>
          <a:p>
            <a:pPr marL="342867" lvl="1" indent="0">
              <a:buNone/>
            </a:pPr>
            <a:endParaRPr lang="fr-FR" sz="1600" dirty="0">
              <a:latin typeface="Century Gothic (Corps)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</a:rPr>
              <a:t> Parti-pris de comparaison « avant/après » dès le démarrage du projet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Au début de la démarche </a:t>
            </a:r>
            <a:r>
              <a:rPr lang="fr-FR" sz="1600" dirty="0">
                <a:latin typeface="Century Gothic (Corps)"/>
              </a:rPr>
              <a:t>de formation/action et de co-construction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Après une année de fonctionnement </a:t>
            </a:r>
            <a:r>
              <a:rPr lang="fr-FR" sz="1600" dirty="0">
                <a:latin typeface="Century Gothic (Corps)"/>
              </a:rPr>
              <a:t>du dispositif de participation, au moment des dernières réunions à la fin de l’année 2023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sz="1600" dirty="0">
              <a:latin typeface="Century Gothic (Corps)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fr-FR" sz="1600" dirty="0">
              <a:latin typeface="Century Gothic (Corps)"/>
            </a:endParaRPr>
          </a:p>
          <a:p>
            <a:pPr marL="342867" lvl="1" indent="0" algn="just">
              <a:buNone/>
            </a:pPr>
            <a:r>
              <a:rPr lang="fr-FR" sz="1600" b="1" dirty="0">
                <a:latin typeface="Century Gothic (Corps)"/>
                <a:sym typeface="Wingdings" pitchFamily="2" charset="2"/>
              </a:rPr>
              <a:t>=&gt;  Un travail sur le référentiel d’évaluation à l’occasion, du premier comité de pilotage</a:t>
            </a:r>
          </a:p>
          <a:p>
            <a:pPr marL="342867" lvl="1" indent="0">
              <a:buNone/>
            </a:pPr>
            <a:endParaRPr lang="fr-FR" sz="1600" dirty="0">
              <a:latin typeface="Century Gothic (Corps)"/>
            </a:endParaRPr>
          </a:p>
          <a:p>
            <a:pPr marL="342867" lvl="1" indent="0">
              <a:buNone/>
            </a:pP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pPr marL="342867" lvl="1" indent="0">
              <a:buNone/>
            </a:pP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2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A5CD7-BFB2-4FA7-B943-3A4B8347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0F2A12-EC21-44F4-8505-C33CB2B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Zoom sur l’évaluation (2/2)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5DF326-9D40-4F72-9890-0FA23D2858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8524" y="893983"/>
            <a:ext cx="8295113" cy="44221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750" dirty="0">
                <a:latin typeface="+mj-lt"/>
              </a:rPr>
              <a:t> Une méthodologie associant plusieurs outils:</a:t>
            </a:r>
          </a:p>
          <a:p>
            <a:pPr marL="0" indent="0" algn="just">
              <a:buNone/>
            </a:pPr>
            <a:endParaRPr lang="fr-FR" sz="175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Enquête auprès de l’ensemble des bénéficiaires </a:t>
            </a:r>
            <a:r>
              <a:rPr lang="fr-FR" sz="1600" dirty="0">
                <a:latin typeface="Century Gothic (Corps)"/>
              </a:rPr>
              <a:t>des dispositifs d’emploi accompagné sur les besoins non couverts/améliorations possibles, puis sur les améliorations perçues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Enquêtes auprès des professionnels et des personnes accompagnées qui vont participer </a:t>
            </a:r>
            <a:r>
              <a:rPr lang="fr-FR" sz="1600" dirty="0">
                <a:latin typeface="Century Gothic (Corps)"/>
              </a:rPr>
              <a:t>au dispositif avant/après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Participation/observation aux réunions régionales </a:t>
            </a:r>
            <a:r>
              <a:rPr lang="fr-FR" sz="1600" dirty="0">
                <a:latin typeface="Century Gothic (Corps)"/>
              </a:rPr>
              <a:t>(1</a:t>
            </a:r>
            <a:r>
              <a:rPr lang="fr-FR" sz="1600" baseline="30000" dirty="0">
                <a:latin typeface="Century Gothic (Corps)"/>
              </a:rPr>
              <a:t>ère</a:t>
            </a:r>
            <a:r>
              <a:rPr lang="fr-FR" sz="1600" dirty="0">
                <a:latin typeface="Century Gothic (Corps)"/>
              </a:rPr>
              <a:t> et dernière, point de vigilance: différence de format) </a:t>
            </a:r>
            <a:r>
              <a:rPr lang="fr-FR" sz="1600" b="1" dirty="0">
                <a:latin typeface="Century Gothic (Corps)"/>
              </a:rPr>
              <a:t>+ focus-groupes avec les professionnels et les personnes accompagnées</a:t>
            </a:r>
            <a:r>
              <a:rPr lang="fr-FR" sz="1600" dirty="0">
                <a:latin typeface="Century Gothic (Corps)"/>
              </a:rPr>
              <a:t> (point de vigilance : organisation de ces temps lorsque la réunion de tient sur une journée)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Participation/observation aux premières réunions locales </a:t>
            </a:r>
            <a:r>
              <a:rPr lang="fr-FR" sz="1600" dirty="0">
                <a:latin typeface="Century Gothic (Corps)"/>
              </a:rPr>
              <a:t>de co-construction sur deux territoires (point de vigilance : disponibilité aux dates choisies)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Recueil d’informations factuelles et statistiques </a:t>
            </a:r>
            <a:r>
              <a:rPr lang="fr-FR" sz="1600" dirty="0">
                <a:latin typeface="Century Gothic (Corps)"/>
              </a:rPr>
              <a:t>via un outil à renseigner par les parties-prenantes du projet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Approfondissements qualitatifs en fin de projet </a:t>
            </a:r>
            <a:r>
              <a:rPr lang="fr-FR" sz="1600" dirty="0">
                <a:latin typeface="Century Gothic (Corps)"/>
              </a:rPr>
              <a:t>: entretiens parties prenantes régionales et porteurs de projet ; focus-groupes sur deux territoires non identifiés en amont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1600" dirty="0">
              <a:latin typeface="Century Gothic (Corps)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600" dirty="0">
              <a:latin typeface="+mj-lt"/>
            </a:endParaRPr>
          </a:p>
          <a:p>
            <a:pPr lvl="1"/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63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621592D-E959-4E4C-BB79-AAC0028B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présentation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B8BFA6-7F08-4FEB-933D-B7CDB1D5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Contexte, objectifs, parties prenantes et déroulé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52748-2EEF-4896-A9EB-BF447D23C8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r-FR" dirty="0"/>
              <a:t>Le démarrage de la 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778CC6-F6F8-4038-A202-9953063EB55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FR" dirty="0"/>
              <a:t>Le lancement de l’évaluation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0497FB-377C-4A8B-A870-95621E1B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29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389FF-2919-4E65-8048-737908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b="1" dirty="0"/>
              <a:t>Contexte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09552-CCD7-4A23-90ED-F71863D02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0" y="1217911"/>
            <a:ext cx="8105776" cy="511982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/>
              <a:t>Un dispositif ciblé, l’Emploi accompagné : </a:t>
            </a:r>
          </a:p>
          <a:p>
            <a:pPr lvl="1" algn="just">
              <a:buFontTx/>
              <a:buChar char="-"/>
            </a:pPr>
            <a:r>
              <a:rPr lang="fr-FR" sz="1600" b="0" dirty="0"/>
              <a:t>Il se base sur l’autodétermination des individus avec un accompagnement sur-mesure et intensif basé sur les préférences des personnes.</a:t>
            </a:r>
          </a:p>
          <a:p>
            <a:pPr lvl="1" algn="just">
              <a:buFontTx/>
              <a:buChar char="-"/>
            </a:pPr>
            <a:r>
              <a:rPr lang="fr-FR" sz="1600" b="0" dirty="0"/>
              <a:t>Pour autant, absence d’actions de participation impliquant les personnes accompagnées dans l’amélioration continue de l’accompagnement</a:t>
            </a:r>
            <a:endParaRPr lang="fr-FR" sz="1600" dirty="0"/>
          </a:p>
          <a:p>
            <a:pPr lvl="1" algn="just">
              <a:buFontTx/>
              <a:buChar char="-"/>
            </a:pPr>
            <a:r>
              <a:rPr lang="fr-FR" sz="1600" b="0" dirty="0"/>
              <a:t>L’Emploi accompagné est un terrain d’expérimentation d’autant plus intéressant qu’il évolue et qu’il est amené à se développer en France</a:t>
            </a:r>
          </a:p>
          <a:p>
            <a:pPr lvl="1" algn="just">
              <a:buFontTx/>
              <a:buChar char="-"/>
            </a:pPr>
            <a:endParaRPr lang="fr-FR" sz="1200" dirty="0">
              <a:latin typeface="Century Gothic (Corps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Des </a:t>
            </a:r>
            <a:r>
              <a:rPr lang="fr-FR" sz="1600" dirty="0"/>
              <a:t>constats partagés entre les structures membres du consortium : </a:t>
            </a:r>
          </a:p>
          <a:p>
            <a:pPr lvl="1" algn="just"/>
            <a:r>
              <a:rPr lang="fr-FR" sz="1600" dirty="0"/>
              <a:t>Les personnes accompagnées viennent chercher un service mais ne font pas ou ne parviennent pas à formuler des demandes pour que celui-ci s’améliore ou réponde le mieux à leur besoin</a:t>
            </a:r>
          </a:p>
          <a:p>
            <a:pPr lvl="1" algn="just"/>
            <a:r>
              <a:rPr lang="fr-FR" sz="1600" dirty="0"/>
              <a:t>Si la participation de chaque personne à son projet est effective dans le cadre de l’Emploi accompagné, la participation à la gouvernance pose question pour ce dispositif où il n’y a pas (ou peu) de collectif constitué. </a:t>
            </a:r>
          </a:p>
          <a:p>
            <a:pPr lvl="1"/>
            <a:endParaRPr lang="fr-FR" sz="1200" dirty="0"/>
          </a:p>
          <a:p>
            <a:pPr algn="just"/>
            <a:r>
              <a:rPr lang="fr-FR" sz="1600" dirty="0"/>
              <a:t>Une volonté partagée entre les membres du consortium : </a:t>
            </a:r>
            <a:r>
              <a:rPr lang="fr-FR" sz="1600" b="0" dirty="0"/>
              <a:t>développer et améliorer la participation, l’autodétermination, la confiance, l’expression des personnes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400" dirty="0">
              <a:latin typeface="Century Gothic (Corps)"/>
            </a:endParaRPr>
          </a:p>
          <a:p>
            <a:endParaRPr lang="fr-FR" sz="1600" dirty="0"/>
          </a:p>
          <a:p>
            <a:pPr>
              <a:buFont typeface="Wingdings" panose="05000000000000000000" pitchFamily="2" charset="2"/>
              <a:buChar char="q"/>
            </a:pPr>
            <a:endParaRPr lang="fr-FR" sz="1600" b="0" dirty="0">
              <a:latin typeface="Century Gothic (Corps)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738F6-100A-416D-8F61-85EA0059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389FF-2919-4E65-8048-737908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Les objectifs visés par 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09552-CCD7-4A23-90ED-F71863D02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0" y="1390212"/>
            <a:ext cx="8105776" cy="4422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Mise en place de dispositifs de participation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Pour chaque DEA membre du consortium : des groupes locaux </a:t>
            </a:r>
            <a:r>
              <a:rPr lang="fr-FR" sz="1600" b="0" dirty="0">
                <a:latin typeface="Century Gothic (Corps)"/>
              </a:rPr>
              <a:t>de participation composés de personnes accompagnées et éventuellement des accompagnants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Un groupe régional</a:t>
            </a:r>
            <a:r>
              <a:rPr lang="fr-FR" sz="1600" b="0" dirty="0">
                <a:latin typeface="Century Gothic (Corps)"/>
              </a:rPr>
              <a:t>, composé des différents dispositifs membres (1 professionnel  + 1 personne accompagnée par dispositif) animé par l’Ansa et progressivement par les dispositifs eux-mêmes</a:t>
            </a:r>
          </a:p>
          <a:p>
            <a:endParaRPr lang="fr-FR" sz="1600" b="0" dirty="0">
              <a:latin typeface="Century Gothic (Corps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Attendus des dispositifs de participation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 Pour les individus </a:t>
            </a:r>
            <a:r>
              <a:rPr lang="fr-FR" sz="1600" b="0" dirty="0">
                <a:latin typeface="Century Gothic (Corps)"/>
              </a:rPr>
              <a:t>: développement de l’autodétermination et du pouvoir d’agir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 Pour les DEA </a:t>
            </a:r>
            <a:r>
              <a:rPr lang="fr-FR" sz="1600" b="0" dirty="0">
                <a:latin typeface="Century Gothic (Corps)"/>
              </a:rPr>
              <a:t>: la construction et la mise en œuvre de nouveaux outils ou actions au plus près des besoins des personnes accompagnées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Century Gothic (Corps)"/>
              </a:rPr>
              <a:t> Pour les institutions </a:t>
            </a:r>
            <a:r>
              <a:rPr lang="fr-FR" sz="1600" b="0" dirty="0">
                <a:latin typeface="Century Gothic (Corps)"/>
              </a:rPr>
              <a:t>: la participation effective des personnes à la gouvernance du dispositif au niveau de chaque structure de l’Emploi accompagné mais également au niveau régional</a:t>
            </a:r>
          </a:p>
          <a:p>
            <a:pPr marL="0" indent="0">
              <a:buNone/>
            </a:pPr>
            <a:endParaRPr lang="fr-FR" sz="1600" b="0" dirty="0">
              <a:latin typeface="Century Gothic (Corps)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738F6-100A-416D-8F61-85EA0059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4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389FF-2919-4E65-8048-737908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Un collectif d’acteurs engagés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09552-CCD7-4A23-90ED-F71863D02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0" y="1390212"/>
            <a:ext cx="8105776" cy="4422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Marguerite Sinclair</a:t>
            </a:r>
            <a:r>
              <a:rPr lang="fr-FR" sz="1600" b="0" dirty="0">
                <a:latin typeface="+mj-lt"/>
              </a:rPr>
              <a:t>, la participation et le développement du pouvoir d’agir au cœur de ses projets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dirty="0">
                <a:latin typeface="+mj-lt"/>
              </a:rPr>
              <a:t> 	Porteur administratif du projet et chef de file du consortium</a:t>
            </a:r>
            <a:endParaRPr lang="fr-FR" sz="16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dirty="0">
              <a:latin typeface="+mj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latin typeface="+mj-lt"/>
              </a:rPr>
              <a:t> L’Agence nouvelle des solidarités actives (Ansa), </a:t>
            </a:r>
            <a:r>
              <a:rPr lang="fr-FR" sz="1600" b="0" dirty="0">
                <a:latin typeface="+mj-lt"/>
              </a:rPr>
              <a:t>spécialiste de l’expérimentation sociale et de la participation des personnes concernées</a:t>
            </a:r>
            <a:endParaRPr lang="fr-FR" sz="16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>
                <a:latin typeface="+mj-lt"/>
              </a:rPr>
              <a:t>	I</a:t>
            </a:r>
            <a:r>
              <a:rPr lang="fr-FR" sz="1600" b="1" dirty="0">
                <a:latin typeface="+mj-lt"/>
              </a:rPr>
              <a:t>ngénierie de projet et Formation </a:t>
            </a:r>
            <a:endParaRPr lang="fr-FR" sz="1600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600" dirty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latin typeface="+mj-lt"/>
              </a:rPr>
              <a:t> Marina Drobi, </a:t>
            </a:r>
            <a:r>
              <a:rPr lang="fr-FR" sz="1600" b="0" dirty="0">
                <a:latin typeface="+mj-lt"/>
              </a:rPr>
              <a:t>consultante indépendante en charge de l’évaluation</a:t>
            </a:r>
            <a:endParaRPr lang="fr-FR" sz="16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>
                <a:latin typeface="+mj-lt"/>
              </a:rPr>
              <a:t>	Evaluation du projet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738F6-100A-416D-8F61-85EA0059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14AC74D-F434-46D0-B5FA-9DCC6AFFDC2D}"/>
              </a:ext>
            </a:extLst>
          </p:cNvPr>
          <p:cNvSpPr/>
          <p:nvPr/>
        </p:nvSpPr>
        <p:spPr>
          <a:xfrm>
            <a:off x="738313" y="2308237"/>
            <a:ext cx="432486" cy="4077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7ABF13A-E7A5-4C6F-9E2B-515B763A3516}"/>
              </a:ext>
            </a:extLst>
          </p:cNvPr>
          <p:cNvSpPr/>
          <p:nvPr/>
        </p:nvSpPr>
        <p:spPr>
          <a:xfrm>
            <a:off x="741399" y="4049246"/>
            <a:ext cx="432486" cy="4077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8E67D11-9D6D-480C-B1A8-E3F0F5A671AE}"/>
              </a:ext>
            </a:extLst>
          </p:cNvPr>
          <p:cNvSpPr/>
          <p:nvPr/>
        </p:nvSpPr>
        <p:spPr>
          <a:xfrm>
            <a:off x="738313" y="5463403"/>
            <a:ext cx="432486" cy="4077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83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6BF082-0A50-4D16-BD82-09310B2A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28" y="1527371"/>
            <a:ext cx="5103764" cy="4175806"/>
          </a:xfrm>
          <a:prstGeom prst="rect">
            <a:avLst/>
          </a:prstGeom>
        </p:spPr>
      </p:pic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FAB4F057-1FD0-4083-9622-3B57B5497863}"/>
              </a:ext>
            </a:extLst>
          </p:cNvPr>
          <p:cNvSpPr/>
          <p:nvPr/>
        </p:nvSpPr>
        <p:spPr>
          <a:xfrm>
            <a:off x="6659811" y="2887035"/>
            <a:ext cx="2484189" cy="557684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15A3B039-F61F-4632-92D7-3A610C84FAE9}"/>
              </a:ext>
            </a:extLst>
          </p:cNvPr>
          <p:cNvSpPr/>
          <p:nvPr/>
        </p:nvSpPr>
        <p:spPr>
          <a:xfrm>
            <a:off x="1030465" y="982526"/>
            <a:ext cx="1671595" cy="8232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E4B58FF2-AB2D-4D6C-AF7F-354754878E2E}"/>
              </a:ext>
            </a:extLst>
          </p:cNvPr>
          <p:cNvSpPr/>
          <p:nvPr/>
        </p:nvSpPr>
        <p:spPr>
          <a:xfrm>
            <a:off x="6593014" y="6108265"/>
            <a:ext cx="2179443" cy="4386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4A4B4-C4BE-4EF3-AD74-CD8C010B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54" y="423285"/>
            <a:ext cx="8105776" cy="860569"/>
          </a:xfrm>
        </p:spPr>
        <p:txBody>
          <a:bodyPr/>
          <a:lstStyle/>
          <a:p>
            <a:r>
              <a:rPr lang="fr-FR" dirty="0"/>
              <a:t>DEA participants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DC6759-814B-43D5-8D71-1A189B44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8B2E5FE-6A2D-4D83-92D9-D7721B28B5D4}"/>
              </a:ext>
            </a:extLst>
          </p:cNvPr>
          <p:cNvCxnSpPr>
            <a:cxnSpLocks/>
            <a:endCxn id="35" idx="4"/>
          </p:cNvCxnSpPr>
          <p:nvPr/>
        </p:nvCxnSpPr>
        <p:spPr>
          <a:xfrm flipH="1">
            <a:off x="3697569" y="1973313"/>
            <a:ext cx="672" cy="728582"/>
          </a:xfrm>
          <a:prstGeom prst="straightConnector1">
            <a:avLst/>
          </a:prstGeom>
          <a:ln w="28575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00B540D-9140-4039-97C5-E121478EDED1}"/>
              </a:ext>
            </a:extLst>
          </p:cNvPr>
          <p:cNvSpPr txBox="1">
            <a:spLocks/>
          </p:cNvSpPr>
          <p:nvPr/>
        </p:nvSpPr>
        <p:spPr>
          <a:xfrm>
            <a:off x="238037" y="2194482"/>
            <a:ext cx="1506156" cy="174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AMIPH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Jeunes, public actif salarié. Focus handicap psychique, cognitifs, TSA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1BAB79A-0326-4BB9-B728-C64C9229B1E7}"/>
              </a:ext>
            </a:extLst>
          </p:cNvPr>
          <p:cNvSpPr txBox="1">
            <a:spLocks/>
          </p:cNvSpPr>
          <p:nvPr/>
        </p:nvSpPr>
        <p:spPr>
          <a:xfrm>
            <a:off x="6604684" y="2849151"/>
            <a:ext cx="2460648" cy="72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Action et Compétence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21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public, focus TSA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956CE16-955D-4B5A-9D52-54BF1952FFF4}"/>
              </a:ext>
            </a:extLst>
          </p:cNvPr>
          <p:cNvCxnSpPr>
            <a:cxnSpLocks/>
          </p:cNvCxnSpPr>
          <p:nvPr/>
        </p:nvCxnSpPr>
        <p:spPr>
          <a:xfrm flipH="1" flipV="1">
            <a:off x="2410781" y="4635350"/>
            <a:ext cx="971" cy="77692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CFD6E6F0-7E18-4098-9A19-E12BA9C7C7E8}"/>
              </a:ext>
            </a:extLst>
          </p:cNvPr>
          <p:cNvCxnSpPr>
            <a:cxnSpLocks/>
          </p:cNvCxnSpPr>
          <p:nvPr/>
        </p:nvCxnSpPr>
        <p:spPr>
          <a:xfrm flipV="1">
            <a:off x="1872047" y="5052236"/>
            <a:ext cx="1243414" cy="360034"/>
          </a:xfrm>
          <a:prstGeom prst="bentConnector3">
            <a:avLst>
              <a:gd name="adj1" fmla="val 100283"/>
            </a:avLst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40659D2-9307-4F27-828A-9BC566ECBA7B}"/>
              </a:ext>
            </a:extLst>
          </p:cNvPr>
          <p:cNvCxnSpPr>
            <a:cxnSpLocks/>
          </p:cNvCxnSpPr>
          <p:nvPr/>
        </p:nvCxnSpPr>
        <p:spPr>
          <a:xfrm flipV="1">
            <a:off x="6255394" y="2996952"/>
            <a:ext cx="0" cy="808762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7CC8FF-1E56-4961-B060-90BAFE7FC609}"/>
              </a:ext>
            </a:extLst>
          </p:cNvPr>
          <p:cNvCxnSpPr>
            <a:cxnSpLocks/>
          </p:cNvCxnSpPr>
          <p:nvPr/>
        </p:nvCxnSpPr>
        <p:spPr>
          <a:xfrm flipH="1">
            <a:off x="6255394" y="2996952"/>
            <a:ext cx="291944" cy="0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7A76F66-2159-45EB-901E-80171B3A7532}"/>
              </a:ext>
            </a:extLst>
          </p:cNvPr>
          <p:cNvCxnSpPr>
            <a:cxnSpLocks/>
          </p:cNvCxnSpPr>
          <p:nvPr/>
        </p:nvCxnSpPr>
        <p:spPr>
          <a:xfrm flipH="1">
            <a:off x="5508104" y="3861048"/>
            <a:ext cx="1039234" cy="5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87FDE4E9-BA41-4009-A818-C00100398E36}"/>
              </a:ext>
            </a:extLst>
          </p:cNvPr>
          <p:cNvSpPr/>
          <p:nvPr/>
        </p:nvSpPr>
        <p:spPr>
          <a:xfrm>
            <a:off x="6480000" y="2929798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BCAEB949-B37B-497C-8A6F-84502E251F21}"/>
              </a:ext>
            </a:extLst>
          </p:cNvPr>
          <p:cNvSpPr/>
          <p:nvPr/>
        </p:nvSpPr>
        <p:spPr>
          <a:xfrm>
            <a:off x="3626240" y="1844856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8E715F9-27D0-4387-83FB-D361025B31E2}"/>
              </a:ext>
            </a:extLst>
          </p:cNvPr>
          <p:cNvCxnSpPr>
            <a:cxnSpLocks/>
            <a:endCxn id="35" idx="7"/>
          </p:cNvCxnSpPr>
          <p:nvPr/>
        </p:nvCxnSpPr>
        <p:spPr>
          <a:xfrm flipH="1">
            <a:off x="3748481" y="1838274"/>
            <a:ext cx="1295524" cy="740709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A793999-261F-480C-B570-16B9A69C214F}"/>
              </a:ext>
            </a:extLst>
          </p:cNvPr>
          <p:cNvCxnSpPr>
            <a:cxnSpLocks/>
          </p:cNvCxnSpPr>
          <p:nvPr/>
        </p:nvCxnSpPr>
        <p:spPr>
          <a:xfrm flipH="1" flipV="1">
            <a:off x="3625573" y="2617467"/>
            <a:ext cx="1986455" cy="14163"/>
          </a:xfrm>
          <a:prstGeom prst="straightConnector1">
            <a:avLst/>
          </a:prstGeom>
          <a:ln w="28575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9C42E020-00BA-431B-A81D-5457CFFFCE70}"/>
              </a:ext>
            </a:extLst>
          </p:cNvPr>
          <p:cNvSpPr/>
          <p:nvPr/>
        </p:nvSpPr>
        <p:spPr>
          <a:xfrm>
            <a:off x="5580128" y="3805714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9FEAB368-3435-40FC-B4A8-E7D32A2E5674}"/>
              </a:ext>
            </a:extLst>
          </p:cNvPr>
          <p:cNvSpPr/>
          <p:nvPr/>
        </p:nvSpPr>
        <p:spPr>
          <a:xfrm>
            <a:off x="3043461" y="5052243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2CA609E0-050F-4698-940B-6BC747BADBAA}"/>
              </a:ext>
            </a:extLst>
          </p:cNvPr>
          <p:cNvSpPr/>
          <p:nvPr/>
        </p:nvSpPr>
        <p:spPr>
          <a:xfrm>
            <a:off x="2339752" y="4653152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Organigramme : Connecteur 34">
            <a:extLst>
              <a:ext uri="{FF2B5EF4-FFF2-40B4-BE49-F238E27FC236}">
                <a16:creationId xmlns:a16="http://schemas.microsoft.com/office/drawing/2014/main" id="{DFB866A2-E772-42EA-B697-C7B4A2DD0E87}"/>
              </a:ext>
            </a:extLst>
          </p:cNvPr>
          <p:cNvSpPr/>
          <p:nvPr/>
        </p:nvSpPr>
        <p:spPr>
          <a:xfrm>
            <a:off x="3625569" y="2557895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9836B765-FF55-4206-90B9-D43D0732FEB7}"/>
              </a:ext>
            </a:extLst>
          </p:cNvPr>
          <p:cNvSpPr/>
          <p:nvPr/>
        </p:nvSpPr>
        <p:spPr>
          <a:xfrm>
            <a:off x="5540028" y="2557895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C808243-7BDE-43DC-9F1F-06AFA7D9B79E}"/>
              </a:ext>
            </a:extLst>
          </p:cNvPr>
          <p:cNvCxnSpPr>
            <a:cxnSpLocks/>
          </p:cNvCxnSpPr>
          <p:nvPr/>
        </p:nvCxnSpPr>
        <p:spPr>
          <a:xfrm flipH="1">
            <a:off x="5342602" y="5395506"/>
            <a:ext cx="1115371" cy="0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25329C8-3BC5-4594-B625-4700BB5F95B7}"/>
              </a:ext>
            </a:extLst>
          </p:cNvPr>
          <p:cNvCxnSpPr>
            <a:cxnSpLocks/>
          </p:cNvCxnSpPr>
          <p:nvPr/>
        </p:nvCxnSpPr>
        <p:spPr>
          <a:xfrm flipV="1">
            <a:off x="5336138" y="5443470"/>
            <a:ext cx="0" cy="338168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D08EE09-AA0D-47C3-8225-339085965343}"/>
              </a:ext>
            </a:extLst>
          </p:cNvPr>
          <p:cNvCxnSpPr>
            <a:cxnSpLocks/>
          </p:cNvCxnSpPr>
          <p:nvPr/>
        </p:nvCxnSpPr>
        <p:spPr>
          <a:xfrm flipV="1">
            <a:off x="4427984" y="2618058"/>
            <a:ext cx="0" cy="594934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rganigramme : Connecteur 42">
            <a:extLst>
              <a:ext uri="{FF2B5EF4-FFF2-40B4-BE49-F238E27FC236}">
                <a16:creationId xmlns:a16="http://schemas.microsoft.com/office/drawing/2014/main" id="{94413917-447A-4908-978A-7739A3F42601}"/>
              </a:ext>
            </a:extLst>
          </p:cNvPr>
          <p:cNvSpPr/>
          <p:nvPr/>
        </p:nvSpPr>
        <p:spPr>
          <a:xfrm>
            <a:off x="4377942" y="3094000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672C76A-5D63-4263-9C94-5FDEEF63581E}"/>
              </a:ext>
            </a:extLst>
          </p:cNvPr>
          <p:cNvCxnSpPr>
            <a:cxnSpLocks/>
            <a:endCxn id="46" idx="4"/>
          </p:cNvCxnSpPr>
          <p:nvPr/>
        </p:nvCxnSpPr>
        <p:spPr>
          <a:xfrm flipH="1" flipV="1">
            <a:off x="2123720" y="3573000"/>
            <a:ext cx="8" cy="1848172"/>
          </a:xfrm>
          <a:prstGeom prst="straightConnector1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rganigramme : Connecteur 45">
            <a:extLst>
              <a:ext uri="{FF2B5EF4-FFF2-40B4-BE49-F238E27FC236}">
                <a16:creationId xmlns:a16="http://schemas.microsoft.com/office/drawing/2014/main" id="{865F14C1-A0AF-425A-92F8-78B348ADA781}"/>
              </a:ext>
            </a:extLst>
          </p:cNvPr>
          <p:cNvSpPr/>
          <p:nvPr/>
        </p:nvSpPr>
        <p:spPr>
          <a:xfrm>
            <a:off x="2051720" y="3429000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8E339192-7523-41A6-A85F-338FADEDB390}"/>
              </a:ext>
            </a:extLst>
          </p:cNvPr>
          <p:cNvSpPr txBox="1">
            <a:spLocks/>
          </p:cNvSpPr>
          <p:nvPr/>
        </p:nvSpPr>
        <p:spPr>
          <a:xfrm>
            <a:off x="1131841" y="1044885"/>
            <a:ext cx="1506156" cy="174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UGECAM Nord 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9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Troubles cognitifs, troubles moteurs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A0D5DE9-EC40-4A14-9BD5-BC365C819273}"/>
              </a:ext>
            </a:extLst>
          </p:cNvPr>
          <p:cNvCxnSpPr>
            <a:cxnSpLocks/>
          </p:cNvCxnSpPr>
          <p:nvPr/>
        </p:nvCxnSpPr>
        <p:spPr>
          <a:xfrm flipH="1">
            <a:off x="2594320" y="1413869"/>
            <a:ext cx="7387" cy="723591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rganigramme : Connecteur 48">
            <a:extLst>
              <a:ext uri="{FF2B5EF4-FFF2-40B4-BE49-F238E27FC236}">
                <a16:creationId xmlns:a16="http://schemas.microsoft.com/office/drawing/2014/main" id="{C03F0A9A-9D60-464A-B115-B302C99CB1A7}"/>
              </a:ext>
            </a:extLst>
          </p:cNvPr>
          <p:cNvSpPr/>
          <p:nvPr/>
        </p:nvSpPr>
        <p:spPr>
          <a:xfrm>
            <a:off x="2526014" y="1341869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Organigramme : Connecteur 49">
            <a:extLst>
              <a:ext uri="{FF2B5EF4-FFF2-40B4-BE49-F238E27FC236}">
                <a16:creationId xmlns:a16="http://schemas.microsoft.com/office/drawing/2014/main" id="{914DE5EC-12F0-400D-A4B2-B488303C7F6B}"/>
              </a:ext>
            </a:extLst>
          </p:cNvPr>
          <p:cNvSpPr/>
          <p:nvPr/>
        </p:nvSpPr>
        <p:spPr>
          <a:xfrm>
            <a:off x="2529707" y="1981735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5" name="Organigramme : Connecteur 54">
            <a:extLst>
              <a:ext uri="{FF2B5EF4-FFF2-40B4-BE49-F238E27FC236}">
                <a16:creationId xmlns:a16="http://schemas.microsoft.com/office/drawing/2014/main" id="{430AEFAC-FDDC-4E43-AA54-922CE1C53A7C}"/>
              </a:ext>
            </a:extLst>
          </p:cNvPr>
          <p:cNvSpPr/>
          <p:nvPr/>
        </p:nvSpPr>
        <p:spPr>
          <a:xfrm>
            <a:off x="5264130" y="5323506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0E1557-E2BE-4281-B4D4-DB9D701571BD}"/>
              </a:ext>
            </a:extLst>
          </p:cNvPr>
          <p:cNvSpPr/>
          <p:nvPr/>
        </p:nvSpPr>
        <p:spPr>
          <a:xfrm>
            <a:off x="150829" y="6176081"/>
            <a:ext cx="1199578" cy="61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DE28E308-DC48-45BD-B6F2-CEF375973500}"/>
              </a:ext>
            </a:extLst>
          </p:cNvPr>
          <p:cNvSpPr/>
          <p:nvPr/>
        </p:nvSpPr>
        <p:spPr>
          <a:xfrm>
            <a:off x="4829169" y="993475"/>
            <a:ext cx="2102781" cy="832614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7F5B31A5-F190-4002-9999-116A1246CA66}"/>
              </a:ext>
            </a:extLst>
          </p:cNvPr>
          <p:cNvSpPr/>
          <p:nvPr/>
        </p:nvSpPr>
        <p:spPr>
          <a:xfrm>
            <a:off x="6547338" y="3641811"/>
            <a:ext cx="2179443" cy="1047049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F0A379C7-AD04-4906-B0AA-D3CED574A2F9}"/>
              </a:ext>
            </a:extLst>
          </p:cNvPr>
          <p:cNvSpPr/>
          <p:nvPr/>
        </p:nvSpPr>
        <p:spPr>
          <a:xfrm>
            <a:off x="6562699" y="5210938"/>
            <a:ext cx="2581301" cy="835847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A833C714-25F7-4B31-A943-4BF25D2D6DF9}"/>
              </a:ext>
            </a:extLst>
          </p:cNvPr>
          <p:cNvSpPr/>
          <p:nvPr/>
        </p:nvSpPr>
        <p:spPr>
          <a:xfrm>
            <a:off x="4845600" y="5815899"/>
            <a:ext cx="1612373" cy="629647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38537D5A-015D-492A-9386-9DA33462D4AC}"/>
              </a:ext>
            </a:extLst>
          </p:cNvPr>
          <p:cNvSpPr/>
          <p:nvPr/>
        </p:nvSpPr>
        <p:spPr>
          <a:xfrm>
            <a:off x="3041982" y="988882"/>
            <a:ext cx="1671595" cy="823281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A3FA0BD-334F-4BEF-AF9A-0EF91EC9FBDD}"/>
              </a:ext>
            </a:extLst>
          </p:cNvPr>
          <p:cNvSpPr/>
          <p:nvPr/>
        </p:nvSpPr>
        <p:spPr>
          <a:xfrm>
            <a:off x="436641" y="4678191"/>
            <a:ext cx="1435398" cy="1546368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0FC08703-EE39-45C3-9D9E-20B4E0046B37}"/>
              </a:ext>
            </a:extLst>
          </p:cNvPr>
          <p:cNvSpPr/>
          <p:nvPr/>
        </p:nvSpPr>
        <p:spPr>
          <a:xfrm>
            <a:off x="1760690" y="5333356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Organigramme : Connecteur 36">
            <a:extLst>
              <a:ext uri="{FF2B5EF4-FFF2-40B4-BE49-F238E27FC236}">
                <a16:creationId xmlns:a16="http://schemas.microsoft.com/office/drawing/2014/main" id="{18EB1B55-4CD2-4430-8D9B-8D3BCC731854}"/>
              </a:ext>
            </a:extLst>
          </p:cNvPr>
          <p:cNvSpPr/>
          <p:nvPr/>
        </p:nvSpPr>
        <p:spPr>
          <a:xfrm>
            <a:off x="4949614" y="1772856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835782B9-B7D0-4F7F-9CFC-9C5FA64DDA53}"/>
              </a:ext>
            </a:extLst>
          </p:cNvPr>
          <p:cNvSpPr/>
          <p:nvPr/>
        </p:nvSpPr>
        <p:spPr>
          <a:xfrm>
            <a:off x="5264138" y="5696800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Organigramme : Connecteur 43">
            <a:extLst>
              <a:ext uri="{FF2B5EF4-FFF2-40B4-BE49-F238E27FC236}">
                <a16:creationId xmlns:a16="http://schemas.microsoft.com/office/drawing/2014/main" id="{6B0B4EE0-330B-477F-A7AC-3C51302CD3AF}"/>
              </a:ext>
            </a:extLst>
          </p:cNvPr>
          <p:cNvSpPr/>
          <p:nvPr/>
        </p:nvSpPr>
        <p:spPr>
          <a:xfrm>
            <a:off x="6379562" y="5323506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9F1B2DB3-EF62-4BB8-BA65-359412BC45CB}"/>
              </a:ext>
            </a:extLst>
          </p:cNvPr>
          <p:cNvSpPr/>
          <p:nvPr/>
        </p:nvSpPr>
        <p:spPr>
          <a:xfrm>
            <a:off x="6475338" y="3728344"/>
            <a:ext cx="144000" cy="14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5" name="Espace réservé du contenu 2">
            <a:extLst>
              <a:ext uri="{FF2B5EF4-FFF2-40B4-BE49-F238E27FC236}">
                <a16:creationId xmlns:a16="http://schemas.microsoft.com/office/drawing/2014/main" id="{06460553-9483-4F7D-AF03-8248FDF3BA60}"/>
              </a:ext>
            </a:extLst>
          </p:cNvPr>
          <p:cNvSpPr txBox="1">
            <a:spLocks/>
          </p:cNvSpPr>
          <p:nvPr/>
        </p:nvSpPr>
        <p:spPr>
          <a:xfrm>
            <a:off x="3071760" y="1013411"/>
            <a:ext cx="1734879" cy="80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AEIM 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9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Jeunes, sorties d’Esat, toutes déficiences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6" name="Espace réservé du contenu 2">
            <a:extLst>
              <a:ext uri="{FF2B5EF4-FFF2-40B4-BE49-F238E27FC236}">
                <a16:creationId xmlns:a16="http://schemas.microsoft.com/office/drawing/2014/main" id="{72ABCF0F-A2F2-43CD-A2F2-3904D8E54191}"/>
              </a:ext>
            </a:extLst>
          </p:cNvPr>
          <p:cNvSpPr txBox="1">
            <a:spLocks/>
          </p:cNvSpPr>
          <p:nvPr/>
        </p:nvSpPr>
        <p:spPr>
          <a:xfrm>
            <a:off x="4822676" y="1021500"/>
            <a:ext cx="2517991" cy="103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UGECAM Nord 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Jeunes, public actif, troubles cognitifs, cérébrolésés, TSA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Espace réservé du contenu 2">
            <a:extLst>
              <a:ext uri="{FF2B5EF4-FFF2-40B4-BE49-F238E27FC236}">
                <a16:creationId xmlns:a16="http://schemas.microsoft.com/office/drawing/2014/main" id="{88F6A3F2-A8A0-4935-996E-AFF68F51B0F1}"/>
              </a:ext>
            </a:extLst>
          </p:cNvPr>
          <p:cNvSpPr txBox="1">
            <a:spLocks/>
          </p:cNvSpPr>
          <p:nvPr/>
        </p:nvSpPr>
        <p:spPr>
          <a:xfrm>
            <a:off x="6633933" y="3636467"/>
            <a:ext cx="2763514" cy="1024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Route Nouvelle Alsace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12 (dispositif conventionné) + 200 (accompagnement durable)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Focus jeunes avec troubles psychiques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Espace réservé du contenu 2">
            <a:extLst>
              <a:ext uri="{FF2B5EF4-FFF2-40B4-BE49-F238E27FC236}">
                <a16:creationId xmlns:a16="http://schemas.microsoft.com/office/drawing/2014/main" id="{D63FE850-09E7-4977-A8C8-10A86156A08B}"/>
              </a:ext>
            </a:extLst>
          </p:cNvPr>
          <p:cNvSpPr txBox="1">
            <a:spLocks/>
          </p:cNvSpPr>
          <p:nvPr/>
        </p:nvSpPr>
        <p:spPr>
          <a:xfrm>
            <a:off x="6550705" y="5220365"/>
            <a:ext cx="2455062" cy="86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Centre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réadaptation Mulhouse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public/handicap</a:t>
            </a:r>
          </a:p>
        </p:txBody>
      </p:sp>
      <p:sp>
        <p:nvSpPr>
          <p:cNvPr id="69" name="Espace réservé du contenu 2">
            <a:extLst>
              <a:ext uri="{FF2B5EF4-FFF2-40B4-BE49-F238E27FC236}">
                <a16:creationId xmlns:a16="http://schemas.microsoft.com/office/drawing/2014/main" id="{50593987-A49F-45A7-8175-E087B9D69A90}"/>
              </a:ext>
            </a:extLst>
          </p:cNvPr>
          <p:cNvSpPr txBox="1">
            <a:spLocks/>
          </p:cNvSpPr>
          <p:nvPr/>
        </p:nvSpPr>
        <p:spPr>
          <a:xfrm>
            <a:off x="4845600" y="5837033"/>
            <a:ext cx="2102664" cy="72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SAVS SINCLAIR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public, focus TSA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C6A0991D-2CBA-4C88-9B71-87E7C4861B46}"/>
              </a:ext>
            </a:extLst>
          </p:cNvPr>
          <p:cNvSpPr/>
          <p:nvPr/>
        </p:nvSpPr>
        <p:spPr>
          <a:xfrm>
            <a:off x="5683358" y="1981422"/>
            <a:ext cx="3043424" cy="832614"/>
          </a:xfrm>
          <a:prstGeom prst="roundRect">
            <a:avLst/>
          </a:prstGeom>
          <a:solidFill>
            <a:srgbClr val="FEECED"/>
          </a:solidFill>
          <a:ln w="28575">
            <a:solidFill>
              <a:srgbClr val="F75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0" name="Espace réservé du contenu 2">
            <a:extLst>
              <a:ext uri="{FF2B5EF4-FFF2-40B4-BE49-F238E27FC236}">
                <a16:creationId xmlns:a16="http://schemas.microsoft.com/office/drawing/2014/main" id="{44362FC4-87F1-4324-B229-EACAEB08AB76}"/>
              </a:ext>
            </a:extLst>
          </p:cNvPr>
          <p:cNvSpPr txBox="1">
            <a:spLocks/>
          </p:cNvSpPr>
          <p:nvPr/>
        </p:nvSpPr>
        <p:spPr>
          <a:xfrm>
            <a:off x="457827" y="4692196"/>
            <a:ext cx="1435128" cy="154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L’ADAPT Aube – L’ADASMS – permanence du Jard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public. Focus handicap psychique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465A357-3099-4EF8-A69B-658EB22729E2}"/>
              </a:ext>
            </a:extLst>
          </p:cNvPr>
          <p:cNvSpPr txBox="1">
            <a:spLocks/>
          </p:cNvSpPr>
          <p:nvPr/>
        </p:nvSpPr>
        <p:spPr>
          <a:xfrm>
            <a:off x="5673395" y="2069334"/>
            <a:ext cx="3229237" cy="6818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34" indent="-171434" algn="l" defTabSz="685732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□"/>
              <a:defRPr sz="15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1" indent="-171434" algn="l" defTabSz="685732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Font typeface="Century Gothic" panose="020B0502020202020204" pitchFamily="34" charset="0"/>
              <a:buChar char="–"/>
              <a:defRPr sz="135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65" indent="-171434" algn="l" defTabSz="68573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Century Gothic" panose="020B0502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889" indent="-214293" algn="l" defTabSz="68573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Century Gothic" panose="020B0502020202020204" pitchFamily="34" charset="0"/>
              <a:buChar char=".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96" indent="-171434" algn="l" defTabSz="685732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62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28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94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61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3E35"/>
              </a:buClr>
              <a:buSzPct val="9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PYRAMIDE EST</a:t>
            </a:r>
          </a:p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9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31/12/20 : 30</a:t>
            </a:r>
            <a:endParaRPr kumimoji="0" lang="fr-FR" sz="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9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public, focus déficience intellectuelle, TSA, troubles cognitifs et psychiques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33E35"/>
              </a:buClr>
              <a:buSzPct val="90000"/>
              <a:buFont typeface="Century Gothic" panose="020B0502020202020204" pitchFamily="34" charset="0"/>
              <a:buChar char="□"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514301" marR="0" lvl="1" indent="-171434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33E35"/>
              </a:buClr>
              <a:buSzTx/>
              <a:buFont typeface="Century Gothic" panose="020B0502020202020204" pitchFamily="34" charset="0"/>
              <a:buChar char="–"/>
              <a:tabLst/>
              <a:defRPr/>
            </a:pPr>
            <a:endParaRPr kumimoji="0" lang="fr-FR" sz="1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514301" marR="0" lvl="1" indent="-171434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33E35"/>
              </a:buClr>
              <a:buSzTx/>
              <a:buFont typeface="Century Gothic" panose="020B0502020202020204" pitchFamily="34" charset="0"/>
              <a:buChar char="–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33E35"/>
              </a:buClr>
              <a:buSzPct val="90000"/>
              <a:buFont typeface="Century Gothic" panose="020B0502020202020204" pitchFamily="34" charset="0"/>
              <a:buChar char="□"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1" name="Espace réservé du contenu 2">
            <a:extLst>
              <a:ext uri="{FF2B5EF4-FFF2-40B4-BE49-F238E27FC236}">
                <a16:creationId xmlns:a16="http://schemas.microsoft.com/office/drawing/2014/main" id="{3F999582-8635-4941-BF09-28B1FB6FA1F9}"/>
              </a:ext>
            </a:extLst>
          </p:cNvPr>
          <p:cNvSpPr txBox="1">
            <a:spLocks/>
          </p:cNvSpPr>
          <p:nvPr/>
        </p:nvSpPr>
        <p:spPr>
          <a:xfrm>
            <a:off x="6633933" y="6137210"/>
            <a:ext cx="1936207" cy="40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Au fil de la vie</a:t>
            </a:r>
          </a:p>
        </p:txBody>
      </p:sp>
      <p:sp>
        <p:nvSpPr>
          <p:cNvPr id="73" name="Espace réservé du contenu 2">
            <a:extLst>
              <a:ext uri="{FF2B5EF4-FFF2-40B4-BE49-F238E27FC236}">
                <a16:creationId xmlns:a16="http://schemas.microsoft.com/office/drawing/2014/main" id="{084E2E50-9213-4B74-8E13-BD6C9BB73B88}"/>
              </a:ext>
            </a:extLst>
          </p:cNvPr>
          <p:cNvSpPr txBox="1">
            <a:spLocks/>
          </p:cNvSpPr>
          <p:nvPr/>
        </p:nvSpPr>
        <p:spPr>
          <a:xfrm>
            <a:off x="8304133" y="5431476"/>
            <a:ext cx="778921" cy="34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SMA</a:t>
            </a:r>
          </a:p>
        </p:txBody>
      </p:sp>
    </p:spTree>
    <p:extLst>
      <p:ext uri="{BB962C8B-B14F-4D97-AF65-F5344CB8AC3E}">
        <p14:creationId xmlns:p14="http://schemas.microsoft.com/office/powerpoint/2010/main" val="313952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389FF-2919-4E65-8048-737908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dirty="0"/>
              <a:t>Une méthodologie en trois phases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738F6-100A-416D-8F61-85EA0059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33A369-AAC0-476F-A470-0FECD6CCF28A}"/>
              </a:ext>
            </a:extLst>
          </p:cNvPr>
          <p:cNvSpPr/>
          <p:nvPr/>
        </p:nvSpPr>
        <p:spPr>
          <a:xfrm>
            <a:off x="2028175" y="1294384"/>
            <a:ext cx="5510049" cy="12111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Etape 1 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Formation-action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pour installer la participation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5AD4401-1C05-4009-B2D5-B584D2C60A9E}"/>
              </a:ext>
            </a:extLst>
          </p:cNvPr>
          <p:cNvSpPr/>
          <p:nvPr/>
        </p:nvSpPr>
        <p:spPr>
          <a:xfrm>
            <a:off x="1180485" y="3208701"/>
            <a:ext cx="7475639" cy="1205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Etape 2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Expérimentation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des outils et des méthodes (coconstruction et mise en œuvre)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44C2DE7-F53C-461A-AB97-8FF0DFC9B725}"/>
              </a:ext>
            </a:extLst>
          </p:cNvPr>
          <p:cNvSpPr/>
          <p:nvPr/>
        </p:nvSpPr>
        <p:spPr>
          <a:xfrm>
            <a:off x="2706867" y="5116872"/>
            <a:ext cx="4152664" cy="12111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Etape 3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Modélisation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pour pérennisation et essaimage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1819CFB2-579A-4D66-849E-BCCB8D1032C4}"/>
              </a:ext>
            </a:extLst>
          </p:cNvPr>
          <p:cNvSpPr/>
          <p:nvPr/>
        </p:nvSpPr>
        <p:spPr>
          <a:xfrm>
            <a:off x="4449339" y="2709745"/>
            <a:ext cx="613317" cy="356839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AAFCABF-B242-45A9-B793-588BE01CAF67}"/>
              </a:ext>
            </a:extLst>
          </p:cNvPr>
          <p:cNvSpPr/>
          <p:nvPr/>
        </p:nvSpPr>
        <p:spPr>
          <a:xfrm>
            <a:off x="4449338" y="4586892"/>
            <a:ext cx="613317" cy="356839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7CA040-0BF8-4EE3-9502-FBF0AEB23E2C}"/>
              </a:ext>
            </a:extLst>
          </p:cNvPr>
          <p:cNvSpPr txBox="1"/>
          <p:nvPr/>
        </p:nvSpPr>
        <p:spPr>
          <a:xfrm>
            <a:off x="245325" y="1376126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Début 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D26183-9DDD-4CE6-B2B7-C678D61E39A4}"/>
              </a:ext>
            </a:extLst>
          </p:cNvPr>
          <p:cNvSpPr txBox="1"/>
          <p:nvPr/>
        </p:nvSpPr>
        <p:spPr>
          <a:xfrm>
            <a:off x="245325" y="3349561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2022 - 2023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9DDD1A-012F-4F69-ABB9-091B634CB6F2}"/>
              </a:ext>
            </a:extLst>
          </p:cNvPr>
          <p:cNvSpPr txBox="1"/>
          <p:nvPr/>
        </p:nvSpPr>
        <p:spPr>
          <a:xfrm>
            <a:off x="245325" y="5463857"/>
            <a:ext cx="13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 2023</a:t>
            </a:r>
          </a:p>
        </p:txBody>
      </p:sp>
    </p:spTree>
    <p:extLst>
      <p:ext uri="{BB962C8B-B14F-4D97-AF65-F5344CB8AC3E}">
        <p14:creationId xmlns:p14="http://schemas.microsoft.com/office/powerpoint/2010/main" val="322139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1162A0BD-DBBA-4CD7-B840-C9C0889C4D36}"/>
              </a:ext>
            </a:extLst>
          </p:cNvPr>
          <p:cNvSpPr/>
          <p:nvPr/>
        </p:nvSpPr>
        <p:spPr>
          <a:xfrm>
            <a:off x="7940787" y="6132337"/>
            <a:ext cx="1199578" cy="58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639D906-FF64-42BD-9266-C500FACE30ED}"/>
              </a:ext>
            </a:extLst>
          </p:cNvPr>
          <p:cNvSpPr/>
          <p:nvPr/>
        </p:nvSpPr>
        <p:spPr>
          <a:xfrm>
            <a:off x="150829" y="6207030"/>
            <a:ext cx="1199578" cy="58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0DF535D-566F-4A18-BFAE-DF37C2F7B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40471"/>
              </p:ext>
            </p:extLst>
          </p:nvPr>
        </p:nvGraphicFramePr>
        <p:xfrm>
          <a:off x="71688" y="1140433"/>
          <a:ext cx="9000624" cy="2612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026">
                  <a:extLst>
                    <a:ext uri="{9D8B030D-6E8A-4147-A177-3AD203B41FA5}">
                      <a16:colId xmlns:a16="http://schemas.microsoft.com/office/drawing/2014/main" val="953257504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572429188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675710365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524761101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602735583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2685196241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2476729302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2691298690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447236019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349204890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532805492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327634787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2119866910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3961870278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983395136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934273961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888808695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460022160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2780765153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439809460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3028979349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3745183513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1140672845"/>
                    </a:ext>
                  </a:extLst>
                </a:gridCol>
                <a:gridCol w="375026">
                  <a:extLst>
                    <a:ext uri="{9D8B030D-6E8A-4147-A177-3AD203B41FA5}">
                      <a16:colId xmlns:a16="http://schemas.microsoft.com/office/drawing/2014/main" val="3867653351"/>
                    </a:ext>
                  </a:extLst>
                </a:gridCol>
              </a:tblGrid>
              <a:tr h="2453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16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17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>
                    <a:solidFill>
                      <a:srgbClr val="00D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62880"/>
                  </a:ext>
                </a:extLst>
              </a:tr>
              <a:tr h="23155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03839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A7AD6E97-5605-4694-989C-E3DA781D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prévisionnel de l’expérimentation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756276-F075-4BEB-9867-0FD02BAE8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3E2E10-877C-4DFE-8FE7-FB9418B235C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ED7EAEB-B515-4C16-B8A7-4EB427520D2A}"/>
              </a:ext>
            </a:extLst>
          </p:cNvPr>
          <p:cNvSpPr/>
          <p:nvPr/>
        </p:nvSpPr>
        <p:spPr>
          <a:xfrm>
            <a:off x="712332" y="1974830"/>
            <a:ext cx="2552943" cy="4196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</a:rPr>
              <a:t>Etape 1 : </a:t>
            </a:r>
            <a:r>
              <a:rPr lang="fr-FR" sz="1300" dirty="0">
                <a:solidFill>
                  <a:schemeClr val="tx1"/>
                </a:solidFill>
              </a:rPr>
              <a:t>Formation-action sur la participation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26ACA0-1D7A-46E5-BFB6-D0DA762F351E}"/>
              </a:ext>
            </a:extLst>
          </p:cNvPr>
          <p:cNvSpPr/>
          <p:nvPr/>
        </p:nvSpPr>
        <p:spPr>
          <a:xfrm>
            <a:off x="3285288" y="1982907"/>
            <a:ext cx="4544196" cy="417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</a:rPr>
              <a:t>Etape 2 </a:t>
            </a:r>
            <a:r>
              <a:rPr lang="fr-FR" sz="1300" dirty="0">
                <a:solidFill>
                  <a:schemeClr val="tx1"/>
                </a:solidFill>
              </a:rPr>
              <a:t>: Expérimentation des outils et des méthodes</a:t>
            </a:r>
          </a:p>
        </p:txBody>
      </p:sp>
      <p:pic>
        <p:nvPicPr>
          <p:cNvPr id="25" name="Graphique 24" descr="Réunion">
            <a:extLst>
              <a:ext uri="{FF2B5EF4-FFF2-40B4-BE49-F238E27FC236}">
                <a16:creationId xmlns:a16="http://schemas.microsoft.com/office/drawing/2014/main" id="{2D58C93D-76E3-4517-B170-220F3AA85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774" y="1385489"/>
            <a:ext cx="408010" cy="40801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0788A4F-DB6D-4AB9-8753-8A0746802F77}"/>
              </a:ext>
            </a:extLst>
          </p:cNvPr>
          <p:cNvSpPr txBox="1"/>
          <p:nvPr/>
        </p:nvSpPr>
        <p:spPr>
          <a:xfrm>
            <a:off x="316361" y="1704106"/>
            <a:ext cx="1344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Copil 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EDD314C-F739-4EB1-9B9C-42BEE8A16BC2}"/>
              </a:ext>
            </a:extLst>
          </p:cNvPr>
          <p:cNvSpPr txBox="1"/>
          <p:nvPr/>
        </p:nvSpPr>
        <p:spPr>
          <a:xfrm>
            <a:off x="2923785" y="1704106"/>
            <a:ext cx="795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Copil 2</a:t>
            </a:r>
          </a:p>
        </p:txBody>
      </p:sp>
      <p:pic>
        <p:nvPicPr>
          <p:cNvPr id="37" name="Graphique 36" descr="Réunion">
            <a:extLst>
              <a:ext uri="{FF2B5EF4-FFF2-40B4-BE49-F238E27FC236}">
                <a16:creationId xmlns:a16="http://schemas.microsoft.com/office/drawing/2014/main" id="{8BE004AA-C2EE-42CE-B4E2-A15E07C2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5578" y="1356721"/>
            <a:ext cx="437417" cy="43741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541F368C-C289-45A3-8E01-2EA30870F3E4}"/>
              </a:ext>
            </a:extLst>
          </p:cNvPr>
          <p:cNvSpPr txBox="1"/>
          <p:nvPr/>
        </p:nvSpPr>
        <p:spPr>
          <a:xfrm>
            <a:off x="8035195" y="1694545"/>
            <a:ext cx="954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Copil final</a:t>
            </a:r>
          </a:p>
        </p:txBody>
      </p:sp>
      <p:pic>
        <p:nvPicPr>
          <p:cNvPr id="42" name="Graphique 41" descr="Réunion">
            <a:extLst>
              <a:ext uri="{FF2B5EF4-FFF2-40B4-BE49-F238E27FC236}">
                <a16:creationId xmlns:a16="http://schemas.microsoft.com/office/drawing/2014/main" id="{58168503-04C8-4B58-BB80-4BB26B3E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717" y="1366514"/>
            <a:ext cx="437417" cy="437417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7DEC0171-CEA3-4AFE-A630-438D1215B57B}"/>
              </a:ext>
            </a:extLst>
          </p:cNvPr>
          <p:cNvSpPr txBox="1"/>
          <p:nvPr/>
        </p:nvSpPr>
        <p:spPr>
          <a:xfrm>
            <a:off x="5156149" y="1659627"/>
            <a:ext cx="756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Copil 3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91B85DC1-70D2-4B06-943E-ABF86273C9BF}"/>
              </a:ext>
            </a:extLst>
          </p:cNvPr>
          <p:cNvSpPr/>
          <p:nvPr/>
        </p:nvSpPr>
        <p:spPr>
          <a:xfrm>
            <a:off x="7868350" y="1982905"/>
            <a:ext cx="1214548" cy="4196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C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Etape 3 </a:t>
            </a:r>
            <a:r>
              <a:rPr lang="fr-FR" sz="1200" dirty="0">
                <a:solidFill>
                  <a:schemeClr val="tx1"/>
                </a:solidFill>
              </a:rPr>
              <a:t>: Modélisation</a:t>
            </a:r>
          </a:p>
        </p:txBody>
      </p:sp>
      <p:pic>
        <p:nvPicPr>
          <p:cNvPr id="48" name="Graphique 47" descr="Réunion">
            <a:extLst>
              <a:ext uri="{FF2B5EF4-FFF2-40B4-BE49-F238E27FC236}">
                <a16:creationId xmlns:a16="http://schemas.microsoft.com/office/drawing/2014/main" id="{8759824B-B8E4-4251-B347-97894260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7783" y="1389454"/>
            <a:ext cx="437417" cy="437417"/>
          </a:xfrm>
          <a:prstGeom prst="rect">
            <a:avLst/>
          </a:prstGeom>
        </p:spPr>
      </p:pic>
      <p:pic>
        <p:nvPicPr>
          <p:cNvPr id="75" name="Graphique 74" descr="Utilisateurs avec un remplissage uni">
            <a:extLst>
              <a:ext uri="{FF2B5EF4-FFF2-40B4-BE49-F238E27FC236}">
                <a16:creationId xmlns:a16="http://schemas.microsoft.com/office/drawing/2014/main" id="{1976DDE7-4487-49B2-9E5E-99B09CE40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1968" y="2702025"/>
            <a:ext cx="410791" cy="410791"/>
          </a:xfrm>
          <a:prstGeom prst="rect">
            <a:avLst/>
          </a:prstGeom>
        </p:spPr>
      </p:pic>
      <p:pic>
        <p:nvPicPr>
          <p:cNvPr id="78" name="Graphique 77" descr="Utilisateurs avec un remplissage uni">
            <a:extLst>
              <a:ext uri="{FF2B5EF4-FFF2-40B4-BE49-F238E27FC236}">
                <a16:creationId xmlns:a16="http://schemas.microsoft.com/office/drawing/2014/main" id="{3C3F2455-EA99-47A1-BE15-BA23C924F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2337" y="2695867"/>
            <a:ext cx="410791" cy="410791"/>
          </a:xfrm>
          <a:prstGeom prst="rect">
            <a:avLst/>
          </a:prstGeom>
        </p:spPr>
      </p:pic>
      <p:pic>
        <p:nvPicPr>
          <p:cNvPr id="79" name="Graphique 78" descr="Utilisateurs avec un remplissage uni">
            <a:extLst>
              <a:ext uri="{FF2B5EF4-FFF2-40B4-BE49-F238E27FC236}">
                <a16:creationId xmlns:a16="http://schemas.microsoft.com/office/drawing/2014/main" id="{D16EBE74-82F3-4DEF-8032-67C682FE8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7310" y="2713052"/>
            <a:ext cx="410791" cy="410791"/>
          </a:xfrm>
          <a:prstGeom prst="rect">
            <a:avLst/>
          </a:prstGeom>
        </p:spPr>
      </p:pic>
      <p:pic>
        <p:nvPicPr>
          <p:cNvPr id="80" name="Graphique 79" descr="Utilisateurs avec un remplissage uni">
            <a:extLst>
              <a:ext uri="{FF2B5EF4-FFF2-40B4-BE49-F238E27FC236}">
                <a16:creationId xmlns:a16="http://schemas.microsoft.com/office/drawing/2014/main" id="{88EF03A0-6534-474B-BA0F-9E01FA288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7400" y="2706638"/>
            <a:ext cx="410791" cy="410791"/>
          </a:xfrm>
          <a:prstGeom prst="rect">
            <a:avLst/>
          </a:prstGeom>
        </p:spPr>
      </p:pic>
      <p:pic>
        <p:nvPicPr>
          <p:cNvPr id="81" name="Graphique 80" descr="Utilisateurs avec un remplissage uni">
            <a:extLst>
              <a:ext uri="{FF2B5EF4-FFF2-40B4-BE49-F238E27FC236}">
                <a16:creationId xmlns:a16="http://schemas.microsoft.com/office/drawing/2014/main" id="{F8904AC1-25C0-4C2C-8781-F5EBB8299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2652" y="2713052"/>
            <a:ext cx="410791" cy="410791"/>
          </a:xfrm>
          <a:prstGeom prst="rect">
            <a:avLst/>
          </a:prstGeom>
        </p:spPr>
      </p:pic>
      <p:pic>
        <p:nvPicPr>
          <p:cNvPr id="82" name="Graphique 81" descr="Utilisateurs avec un remplissage uni">
            <a:extLst>
              <a:ext uri="{FF2B5EF4-FFF2-40B4-BE49-F238E27FC236}">
                <a16:creationId xmlns:a16="http://schemas.microsoft.com/office/drawing/2014/main" id="{983D9176-74E5-450C-930D-F13AACB26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7904" y="2713052"/>
            <a:ext cx="410791" cy="410791"/>
          </a:xfrm>
          <a:prstGeom prst="rect">
            <a:avLst/>
          </a:prstGeom>
        </p:spPr>
      </p:pic>
      <p:pic>
        <p:nvPicPr>
          <p:cNvPr id="83" name="Graphique 82" descr="Utilisateurs avec un remplissage uni">
            <a:extLst>
              <a:ext uri="{FF2B5EF4-FFF2-40B4-BE49-F238E27FC236}">
                <a16:creationId xmlns:a16="http://schemas.microsoft.com/office/drawing/2014/main" id="{1893B650-A98F-4FB9-9C50-7926B9309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5835" y="2723748"/>
            <a:ext cx="410791" cy="410791"/>
          </a:xfrm>
          <a:prstGeom prst="rect">
            <a:avLst/>
          </a:prstGeom>
        </p:spPr>
      </p:pic>
      <p:pic>
        <p:nvPicPr>
          <p:cNvPr id="84" name="Graphique 83" descr="Utilisateurs avec un remplissage uni">
            <a:extLst>
              <a:ext uri="{FF2B5EF4-FFF2-40B4-BE49-F238E27FC236}">
                <a16:creationId xmlns:a16="http://schemas.microsoft.com/office/drawing/2014/main" id="{61A8A787-85B1-48C8-81A5-7187CAE15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1087" y="2730162"/>
            <a:ext cx="410791" cy="410791"/>
          </a:xfrm>
          <a:prstGeom prst="rect">
            <a:avLst/>
          </a:prstGeom>
        </p:spPr>
      </p:pic>
      <p:pic>
        <p:nvPicPr>
          <p:cNvPr id="85" name="Graphique 84" descr="Utilisateurs avec un remplissage uni">
            <a:extLst>
              <a:ext uri="{FF2B5EF4-FFF2-40B4-BE49-F238E27FC236}">
                <a16:creationId xmlns:a16="http://schemas.microsoft.com/office/drawing/2014/main" id="{A08290AA-2CA9-429D-BDF3-605F0D600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6339" y="2730162"/>
            <a:ext cx="410791" cy="410791"/>
          </a:xfrm>
          <a:prstGeom prst="rect">
            <a:avLst/>
          </a:prstGeom>
        </p:spPr>
      </p:pic>
      <p:pic>
        <p:nvPicPr>
          <p:cNvPr id="86" name="Graphique 85" descr="Utilisateurs avec un remplissage uni">
            <a:extLst>
              <a:ext uri="{FF2B5EF4-FFF2-40B4-BE49-F238E27FC236}">
                <a16:creationId xmlns:a16="http://schemas.microsoft.com/office/drawing/2014/main" id="{05A405CC-AE23-4702-A125-461885BB9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5130" y="2729881"/>
            <a:ext cx="410791" cy="410791"/>
          </a:xfrm>
          <a:prstGeom prst="rect">
            <a:avLst/>
          </a:prstGeom>
        </p:spPr>
      </p:pic>
      <p:pic>
        <p:nvPicPr>
          <p:cNvPr id="87" name="Graphique 86" descr="Utilisateurs avec un remplissage uni">
            <a:extLst>
              <a:ext uri="{FF2B5EF4-FFF2-40B4-BE49-F238E27FC236}">
                <a16:creationId xmlns:a16="http://schemas.microsoft.com/office/drawing/2014/main" id="{9CA4831C-F694-4139-B05E-B422DB782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0382" y="2736295"/>
            <a:ext cx="410791" cy="410791"/>
          </a:xfrm>
          <a:prstGeom prst="rect">
            <a:avLst/>
          </a:prstGeom>
        </p:spPr>
      </p:pic>
      <p:pic>
        <p:nvPicPr>
          <p:cNvPr id="88" name="Graphique 87" descr="Utilisateurs avec un remplissage uni">
            <a:extLst>
              <a:ext uri="{FF2B5EF4-FFF2-40B4-BE49-F238E27FC236}">
                <a16:creationId xmlns:a16="http://schemas.microsoft.com/office/drawing/2014/main" id="{BC702E42-4BAE-4355-8C50-1A0E84057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5634" y="2736295"/>
            <a:ext cx="410791" cy="410791"/>
          </a:xfrm>
          <a:prstGeom prst="rect">
            <a:avLst/>
          </a:prstGeom>
        </p:spPr>
      </p:pic>
      <p:pic>
        <p:nvPicPr>
          <p:cNvPr id="89" name="Graphique 88" descr="Utilisateurs avec un remplissage uni">
            <a:extLst>
              <a:ext uri="{FF2B5EF4-FFF2-40B4-BE49-F238E27FC236}">
                <a16:creationId xmlns:a16="http://schemas.microsoft.com/office/drawing/2014/main" id="{29828C74-2F8F-4126-B3D1-CF2337B66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755" y="2731630"/>
            <a:ext cx="410791" cy="410791"/>
          </a:xfrm>
          <a:prstGeom prst="rect">
            <a:avLst/>
          </a:prstGeom>
        </p:spPr>
      </p:pic>
      <p:pic>
        <p:nvPicPr>
          <p:cNvPr id="90" name="Graphique 89" descr="Utilisateurs avec un remplissage uni">
            <a:extLst>
              <a:ext uri="{FF2B5EF4-FFF2-40B4-BE49-F238E27FC236}">
                <a16:creationId xmlns:a16="http://schemas.microsoft.com/office/drawing/2014/main" id="{7D921649-BE8B-422B-9520-83A70F82C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007" y="2738044"/>
            <a:ext cx="410791" cy="410791"/>
          </a:xfrm>
          <a:prstGeom prst="rect">
            <a:avLst/>
          </a:prstGeom>
        </p:spPr>
      </p:pic>
      <p:pic>
        <p:nvPicPr>
          <p:cNvPr id="91" name="Graphique 90" descr="Utilisateurs avec un remplissage uni">
            <a:extLst>
              <a:ext uri="{FF2B5EF4-FFF2-40B4-BE49-F238E27FC236}">
                <a16:creationId xmlns:a16="http://schemas.microsoft.com/office/drawing/2014/main" id="{6F1FAD58-3898-4B2D-AF86-8F5F512E2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7259" y="2738044"/>
            <a:ext cx="410791" cy="410791"/>
          </a:xfrm>
          <a:prstGeom prst="rect">
            <a:avLst/>
          </a:prstGeom>
        </p:spPr>
      </p:pic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A4738EB9-15C6-4665-B9F3-4BECF2CAADEC}"/>
              </a:ext>
            </a:extLst>
          </p:cNvPr>
          <p:cNvSpPr/>
          <p:nvPr/>
        </p:nvSpPr>
        <p:spPr>
          <a:xfrm>
            <a:off x="4161227" y="2477162"/>
            <a:ext cx="434480" cy="195219"/>
          </a:xfrm>
          <a:prstGeom prst="roundRect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2H</a:t>
            </a: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6D49EADD-BA83-4FC8-81EF-B367E887A6D2}"/>
              </a:ext>
            </a:extLst>
          </p:cNvPr>
          <p:cNvSpPr/>
          <p:nvPr/>
        </p:nvSpPr>
        <p:spPr>
          <a:xfrm>
            <a:off x="5317228" y="2476534"/>
            <a:ext cx="434480" cy="195219"/>
          </a:xfrm>
          <a:prstGeom prst="roundRect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1J</a:t>
            </a:r>
          </a:p>
        </p:txBody>
      </p:sp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id="{7D612B3A-DE50-4AA2-B7C7-847183E3F99F}"/>
              </a:ext>
            </a:extLst>
          </p:cNvPr>
          <p:cNvSpPr/>
          <p:nvPr/>
        </p:nvSpPr>
        <p:spPr>
          <a:xfrm>
            <a:off x="6445272" y="2467522"/>
            <a:ext cx="434480" cy="195219"/>
          </a:xfrm>
          <a:prstGeom prst="roundRect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2H</a:t>
            </a:r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996623AF-574C-4BA3-B27B-B5B0D612AD1F}"/>
              </a:ext>
            </a:extLst>
          </p:cNvPr>
          <p:cNvSpPr/>
          <p:nvPr/>
        </p:nvSpPr>
        <p:spPr>
          <a:xfrm>
            <a:off x="7419673" y="2471604"/>
            <a:ext cx="434480" cy="195219"/>
          </a:xfrm>
          <a:prstGeom prst="roundRect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1J</a:t>
            </a:r>
          </a:p>
        </p:txBody>
      </p:sp>
      <p:pic>
        <p:nvPicPr>
          <p:cNvPr id="98" name="Graphique 97" descr="Document">
            <a:extLst>
              <a:ext uri="{FF2B5EF4-FFF2-40B4-BE49-F238E27FC236}">
                <a16:creationId xmlns:a16="http://schemas.microsoft.com/office/drawing/2014/main" id="{B69ABF2B-2C44-4321-B239-BF84A9C47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8362" y="2797915"/>
            <a:ext cx="418380" cy="418380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7972AF44-7FEB-4AED-8CFF-D0C875F6928D}"/>
              </a:ext>
            </a:extLst>
          </p:cNvPr>
          <p:cNvSpPr txBox="1"/>
          <p:nvPr/>
        </p:nvSpPr>
        <p:spPr>
          <a:xfrm>
            <a:off x="2365092" y="3196231"/>
            <a:ext cx="1503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Guide de la participation</a:t>
            </a:r>
          </a:p>
        </p:txBody>
      </p:sp>
      <p:pic>
        <p:nvPicPr>
          <p:cNvPr id="100" name="Graphique 99" descr="Document">
            <a:extLst>
              <a:ext uri="{FF2B5EF4-FFF2-40B4-BE49-F238E27FC236}">
                <a16:creationId xmlns:a16="http://schemas.microsoft.com/office/drawing/2014/main" id="{F58ECF7F-9709-40B9-BD2B-EB2D9D762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8319" y="3071306"/>
            <a:ext cx="418380" cy="418380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B04AB4AE-F43E-4672-AFD7-D124E51ECE38}"/>
              </a:ext>
            </a:extLst>
          </p:cNvPr>
          <p:cNvSpPr txBox="1"/>
          <p:nvPr/>
        </p:nvSpPr>
        <p:spPr>
          <a:xfrm>
            <a:off x="7094702" y="3029066"/>
            <a:ext cx="1185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Livret des bonnes pratiques</a:t>
            </a:r>
          </a:p>
        </p:txBody>
      </p:sp>
      <p:pic>
        <p:nvPicPr>
          <p:cNvPr id="102" name="Graphique 101" descr="Document">
            <a:extLst>
              <a:ext uri="{FF2B5EF4-FFF2-40B4-BE49-F238E27FC236}">
                <a16:creationId xmlns:a16="http://schemas.microsoft.com/office/drawing/2014/main" id="{02B54D74-403F-43CE-95AD-4BDA11A0F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5330" y="2822268"/>
            <a:ext cx="418380" cy="418380"/>
          </a:xfrm>
          <a:prstGeom prst="rect">
            <a:avLst/>
          </a:prstGeom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id="{5C342588-AC04-4B37-8B83-DBF8E62EDC3C}"/>
              </a:ext>
            </a:extLst>
          </p:cNvPr>
          <p:cNvSpPr txBox="1"/>
          <p:nvPr/>
        </p:nvSpPr>
        <p:spPr>
          <a:xfrm>
            <a:off x="8023704" y="3219412"/>
            <a:ext cx="118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+mj-lt"/>
                <a:cs typeface="Calibri Light" panose="020F0302020204030204" pitchFamily="34" charset="0"/>
              </a:rPr>
              <a:t>Plan d’actions Essaimage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E7E46-ED32-4579-BF67-D76B7BF83113}"/>
              </a:ext>
            </a:extLst>
          </p:cNvPr>
          <p:cNvSpPr/>
          <p:nvPr/>
        </p:nvSpPr>
        <p:spPr>
          <a:xfrm>
            <a:off x="61202" y="3651990"/>
            <a:ext cx="9011110" cy="12419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910DBDAB-64FE-4A16-8ABD-28E9EE41326D}"/>
              </a:ext>
            </a:extLst>
          </p:cNvPr>
          <p:cNvSpPr/>
          <p:nvPr/>
        </p:nvSpPr>
        <p:spPr>
          <a:xfrm>
            <a:off x="234030" y="4000170"/>
            <a:ext cx="434480" cy="1952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D9117D3-6632-48CB-950E-40CD79A27411}"/>
              </a:ext>
            </a:extLst>
          </p:cNvPr>
          <p:cNvSpPr txBox="1"/>
          <p:nvPr/>
        </p:nvSpPr>
        <p:spPr>
          <a:xfrm>
            <a:off x="667498" y="3950097"/>
            <a:ext cx="4689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cs typeface="Calibri Light" panose="020F0302020204030204" pitchFamily="34" charset="0"/>
              </a:rPr>
              <a:t>Formation des professionnels</a:t>
            </a:r>
            <a:endParaRPr lang="fr-FR" sz="12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885C050-D14D-42F8-86DC-E23FDE33BE57}"/>
              </a:ext>
            </a:extLst>
          </p:cNvPr>
          <p:cNvSpPr txBox="1"/>
          <p:nvPr/>
        </p:nvSpPr>
        <p:spPr>
          <a:xfrm>
            <a:off x="668763" y="4235354"/>
            <a:ext cx="5462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cs typeface="Calibri Light" panose="020F0302020204030204" pitchFamily="34" charset="0"/>
              </a:rPr>
              <a:t>Groupe régional (professionnels, personnes accompagnées, Ansa)</a:t>
            </a:r>
            <a:endParaRPr lang="fr-FR" sz="12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EF94DC25-039D-4DBF-9F72-AB1CF168AEA3}"/>
              </a:ext>
            </a:extLst>
          </p:cNvPr>
          <p:cNvSpPr txBox="1"/>
          <p:nvPr/>
        </p:nvSpPr>
        <p:spPr>
          <a:xfrm>
            <a:off x="668763" y="4531901"/>
            <a:ext cx="5462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cs typeface="Calibri Light" panose="020F0302020204030204" pitchFamily="34" charset="0"/>
              </a:rPr>
              <a:t>Groupe locaux (professionnels, personnes accompagnées)</a:t>
            </a:r>
            <a:endParaRPr lang="fr-FR" sz="1200" dirty="0"/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F1B5FF50-4A68-4E17-87E8-8516937F6EEE}"/>
              </a:ext>
            </a:extLst>
          </p:cNvPr>
          <p:cNvSpPr/>
          <p:nvPr/>
        </p:nvSpPr>
        <p:spPr>
          <a:xfrm>
            <a:off x="233018" y="4266035"/>
            <a:ext cx="434480" cy="195219"/>
          </a:xfrm>
          <a:prstGeom prst="roundRect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pic>
        <p:nvPicPr>
          <p:cNvPr id="107" name="Graphique 106" descr="Utilisateurs avec un remplissage uni">
            <a:extLst>
              <a:ext uri="{FF2B5EF4-FFF2-40B4-BE49-F238E27FC236}">
                <a16:creationId xmlns:a16="http://schemas.microsoft.com/office/drawing/2014/main" id="{1272536A-819D-429D-915B-BA74390EA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862" y="4448928"/>
            <a:ext cx="410791" cy="410791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AB6D80D6-BD39-4592-934F-757E4257C0DD}"/>
              </a:ext>
            </a:extLst>
          </p:cNvPr>
          <p:cNvSpPr txBox="1"/>
          <p:nvPr/>
        </p:nvSpPr>
        <p:spPr>
          <a:xfrm>
            <a:off x="145495" y="3678353"/>
            <a:ext cx="4689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u="sng" dirty="0">
                <a:latin typeface="+mj-lt"/>
                <a:cs typeface="Calibri Light" panose="020F0302020204030204" pitchFamily="34" charset="0"/>
              </a:rPr>
              <a:t>Légende : </a:t>
            </a:r>
            <a:endParaRPr lang="fr-FR" sz="1200" b="1" u="sng" dirty="0"/>
          </a:p>
        </p:txBody>
      </p:sp>
      <p:pic>
        <p:nvPicPr>
          <p:cNvPr id="11" name="Graphique 10" descr="Chat avec un remplissage uni">
            <a:extLst>
              <a:ext uri="{FF2B5EF4-FFF2-40B4-BE49-F238E27FC236}">
                <a16:creationId xmlns:a16="http://schemas.microsoft.com/office/drawing/2014/main" id="{15E9EC46-9B9F-444B-B390-C75935EF5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8063" y="2405603"/>
            <a:ext cx="444563" cy="444563"/>
          </a:xfrm>
          <a:prstGeom prst="rect">
            <a:avLst/>
          </a:prstGeom>
        </p:spPr>
      </p:pic>
      <p:pic>
        <p:nvPicPr>
          <p:cNvPr id="112" name="Graphique 111" descr="Chat avec un remplissage uni">
            <a:extLst>
              <a:ext uri="{FF2B5EF4-FFF2-40B4-BE49-F238E27FC236}">
                <a16:creationId xmlns:a16="http://schemas.microsoft.com/office/drawing/2014/main" id="{B9299C25-F0A3-4FCC-A59F-DA6D15F23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6775" y="3896862"/>
            <a:ext cx="444563" cy="444563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7523DBB0-27A7-490C-A459-359060B5ED1F}"/>
              </a:ext>
            </a:extLst>
          </p:cNvPr>
          <p:cNvSpPr txBox="1"/>
          <p:nvPr/>
        </p:nvSpPr>
        <p:spPr>
          <a:xfrm>
            <a:off x="6254294" y="3916825"/>
            <a:ext cx="2761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cs typeface="Calibri Light" panose="020F0302020204030204" pitchFamily="34" charset="0"/>
              </a:rPr>
              <a:t>Entretiens avec les pilotes et financeurs régionaux et nationaux</a:t>
            </a:r>
            <a:endParaRPr lang="fr-FR" sz="12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E6B1E-8F7A-40A4-9F50-667235E45523}"/>
              </a:ext>
            </a:extLst>
          </p:cNvPr>
          <p:cNvSpPr/>
          <p:nvPr/>
        </p:nvSpPr>
        <p:spPr>
          <a:xfrm>
            <a:off x="5917667" y="4392331"/>
            <a:ext cx="302777" cy="306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5ED2EDA-0FE7-4940-8897-02D6963CCB8E}"/>
              </a:ext>
            </a:extLst>
          </p:cNvPr>
          <p:cNvSpPr txBox="1"/>
          <p:nvPr/>
        </p:nvSpPr>
        <p:spPr>
          <a:xfrm>
            <a:off x="6254294" y="4428512"/>
            <a:ext cx="2761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cs typeface="Calibri Light" panose="020F0302020204030204" pitchFamily="34" charset="0"/>
              </a:rPr>
              <a:t>Journée de restitution</a:t>
            </a:r>
            <a:endParaRPr lang="fr-FR" sz="1200" dirty="0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B12B1E44-DFCB-4C2D-959D-5B94B6754236}"/>
              </a:ext>
            </a:extLst>
          </p:cNvPr>
          <p:cNvSpPr/>
          <p:nvPr/>
        </p:nvSpPr>
        <p:spPr>
          <a:xfrm>
            <a:off x="8540576" y="2435440"/>
            <a:ext cx="302777" cy="306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8275AFBF-28B6-46A4-9DE1-E34EE58D6470}"/>
              </a:ext>
            </a:extLst>
          </p:cNvPr>
          <p:cNvSpPr/>
          <p:nvPr/>
        </p:nvSpPr>
        <p:spPr>
          <a:xfrm>
            <a:off x="757614" y="2449556"/>
            <a:ext cx="2485006" cy="2505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 jours de formation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BCE766DF-1433-41D8-AD80-54ECB71F1B26}"/>
              </a:ext>
            </a:extLst>
          </p:cNvPr>
          <p:cNvSpPr/>
          <p:nvPr/>
        </p:nvSpPr>
        <p:spPr>
          <a:xfrm>
            <a:off x="223895" y="5183310"/>
            <a:ext cx="7078112" cy="4772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 jours de formation : 2 jours (Mars) + 2 jours (Mai) + 1 jour (septembre)</a:t>
            </a:r>
          </a:p>
        </p:txBody>
      </p:sp>
    </p:spTree>
    <p:extLst>
      <p:ext uri="{BB962C8B-B14F-4D97-AF65-F5344CB8AC3E}">
        <p14:creationId xmlns:p14="http://schemas.microsoft.com/office/powerpoint/2010/main" val="73359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A5CD7-BFB2-4FA7-B943-3A4B8347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2E10-877C-4DFE-8FE7-FB9418B235C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433E3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33E3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0F2A12-EC21-44F4-8505-C33CB2BC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29643"/>
            <a:ext cx="8105776" cy="860569"/>
          </a:xfrm>
        </p:spPr>
        <p:txBody>
          <a:bodyPr/>
          <a:lstStyle/>
          <a:p>
            <a:r>
              <a:rPr lang="fr-FR" b="1" dirty="0"/>
              <a:t>Retour sur la réunion de lancement (objectifs)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5DF326-9D40-4F72-9890-0FA23D2858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3874" y="1365498"/>
            <a:ext cx="8295113" cy="48321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Une bonne adhésion au projet </a:t>
            </a:r>
            <a:r>
              <a:rPr lang="fr-FR" sz="1600" dirty="0">
                <a:latin typeface="+mj-lt"/>
              </a:rPr>
              <a:t>avec la volonté de créer une dynamique collective de partage</a:t>
            </a:r>
            <a:r>
              <a:rPr lang="fr-FR" sz="1600" b="0" dirty="0">
                <a:latin typeface="+mj-lt"/>
              </a:rPr>
              <a:t>, de collaboration et de mutualisation entre les structures</a:t>
            </a:r>
          </a:p>
          <a:p>
            <a:pPr marL="0" indent="0" algn="just">
              <a:buNone/>
            </a:pPr>
            <a:endParaRPr lang="fr-FR" sz="1600" dirty="0">
              <a:latin typeface="Century Gothic (Corps)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Century Gothic (Corps)"/>
              </a:rPr>
              <a:t> Des objectifs partagés sur les trois niveaux de participation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Développer et améliorer la participation, l’autodétermination, la confiance, l’expression des personnes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Améliorer la qualité de l’accompagnement, les pratiques professionnelles pour mieux répondre aux besoins et aux souhaits des personnes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Impliquer les personnes dans la gouvernance pour avoir un retour sur les pratiques et harmoniser les dispositifs au niveau régional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1600" b="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</a:rPr>
              <a:t> Des points de vigilance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Ne pas rechercher l’homogénéisation (besoins, contextes différents)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 Bien communiquer sur le projet auprès des équipes et des personnes accompagnées (par exemple, via un document en FALC)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0" dirty="0">
                <a:latin typeface="+mj-lt"/>
              </a:rPr>
              <a:t>Être en capacité de consacrer le temps nécessaire au projet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1600" b="0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1600" b="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F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600" dirty="0">
              <a:latin typeface="Century Gothic (Corps)"/>
            </a:endParaRPr>
          </a:p>
          <a:p>
            <a:pPr marL="342867" lvl="1" indent="0">
              <a:buNone/>
            </a:pP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686699"/>
      </p:ext>
    </p:extLst>
  </p:cSld>
  <p:clrMapOvr>
    <a:masterClrMapping/>
  </p:clrMapOvr>
</p:sld>
</file>

<file path=ppt/theme/theme1.xml><?xml version="1.0" encoding="utf-8"?>
<a:theme xmlns:a="http://schemas.openxmlformats.org/drawingml/2006/main" name="TITRE 1 - Ansa seule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0203161E-5163-425D-8264-964D28367CEF}"/>
    </a:ext>
  </a:extLst>
</a:theme>
</file>

<file path=ppt/theme/theme10.xml><?xml version="1.0" encoding="utf-8"?>
<a:theme xmlns:a="http://schemas.openxmlformats.org/drawingml/2006/main" name="1_FIN Ansa + partenaires 1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35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2C32DF8E-8879-4EB3-9F96-AC201605543F}"/>
    </a:ext>
  </a:extLst>
</a:theme>
</file>

<file path=ppt/theme/theme11.xml><?xml version="1.0" encoding="utf-8"?>
<a:theme xmlns:a="http://schemas.openxmlformats.org/drawingml/2006/main" name="FIN Ansa + partenaires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C5AB3208-E363-4906-BCE8-5ABC5B81DF4D}"/>
    </a:ext>
  </a:extLst>
</a:theme>
</file>

<file path=ppt/theme/theme12.xml><?xml version="1.0" encoding="utf-8"?>
<a:theme xmlns:a="http://schemas.openxmlformats.org/drawingml/2006/main" name="SOMMAIRE 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4CA463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5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58BDB4B6-8153-4F6C-8C62-C2E73681B6E7}"/>
    </a:ext>
  </a:extLst>
</a:theme>
</file>

<file path=ppt/theme/theme13.xml><?xml version="1.0" encoding="utf-8"?>
<a:theme xmlns:a="http://schemas.openxmlformats.org/drawingml/2006/main" name="1_TITRE 1 - Ansa seule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0203161E-5163-425D-8264-964D28367CEF}"/>
    </a:ext>
  </a:extLst>
</a:theme>
</file>

<file path=ppt/theme/theme14.xml><?xml version="1.0" encoding="utf-8"?>
<a:theme xmlns:a="http://schemas.openxmlformats.org/drawingml/2006/main" name="1_CONTENU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35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5B3CEEAB-B150-4B82-81FE-2DAAA205E1ED}"/>
    </a:ext>
  </a:extLst>
</a:theme>
</file>

<file path=ppt/theme/theme15.xml><?xml version="1.0" encoding="utf-8"?>
<a:theme xmlns:a="http://schemas.openxmlformats.org/drawingml/2006/main" name="1_TITRE DE PARTIE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777CB4AC-8FEB-4072-B5B9-7EE441422E39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2 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0EA6DA26-1DB1-4635-B9BA-4BD2EE1E8956}"/>
    </a:ext>
  </a:extLst>
</a:theme>
</file>

<file path=ppt/theme/theme3.xml><?xml version="1.0" encoding="utf-8"?>
<a:theme xmlns:a="http://schemas.openxmlformats.org/drawingml/2006/main" name="TITRE 3 - Ansa + partenaires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03C3B7BC-11CD-4B51-8B6C-42ED0DF8D344}"/>
    </a:ext>
  </a:extLst>
</a:theme>
</file>

<file path=ppt/theme/theme4.xml><?xml version="1.0" encoding="utf-8"?>
<a:theme xmlns:a="http://schemas.openxmlformats.org/drawingml/2006/main" name="CONTENU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35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5B3CEEAB-B150-4B82-81FE-2DAAA205E1ED}"/>
    </a:ext>
  </a:extLst>
</a:theme>
</file>

<file path=ppt/theme/theme5.xml><?xml version="1.0" encoding="utf-8"?>
<a:theme xmlns:a="http://schemas.openxmlformats.org/drawingml/2006/main" name="PAGE D'ACCUEIL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B434D5A3-79A3-432D-8C73-A4B0C122C74F}"/>
    </a:ext>
  </a:extLst>
</a:theme>
</file>

<file path=ppt/theme/theme6.xml><?xml version="1.0" encoding="utf-8"?>
<a:theme xmlns:a="http://schemas.openxmlformats.org/drawingml/2006/main" name="TITRE DE PARTIE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777CB4AC-8FEB-4072-B5B9-7EE441422E39}"/>
    </a:ext>
  </a:extLst>
</a:theme>
</file>

<file path=ppt/theme/theme7.xml><?xml version="1.0" encoding="utf-8"?>
<a:theme xmlns:a="http://schemas.openxmlformats.org/drawingml/2006/main" name="FIN - Ansa seule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BC38135E-3EEF-4654-B9C6-E10778B87BE1}"/>
    </a:ext>
  </a:extLst>
</a:theme>
</file>

<file path=ppt/theme/theme8.xml><?xml version="1.0" encoding="utf-8"?>
<a:theme xmlns:a="http://schemas.openxmlformats.org/drawingml/2006/main" name="FIN Ansa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a_TemplatePPT_VF" id="{584CC499-3058-4808-86A5-52D6DD159B0C}" vid="{20C113A9-2F91-4213-9EAB-FBAFC6F1472E}"/>
    </a:ext>
  </a:extLst>
</a:theme>
</file>

<file path=ppt/theme/theme9.xml><?xml version="1.0" encoding="utf-8"?>
<a:theme xmlns:a="http://schemas.openxmlformats.org/drawingml/2006/main" name="FIN Ansa + partenaires 1">
  <a:themeElements>
    <a:clrScheme name="Ansa 2017">
      <a:dk1>
        <a:srgbClr val="433E35"/>
      </a:dk1>
      <a:lt1>
        <a:sysClr val="window" lastClr="FFFFFF"/>
      </a:lt1>
      <a:dk2>
        <a:srgbClr val="433E35"/>
      </a:dk2>
      <a:lt2>
        <a:srgbClr val="BDB9B4"/>
      </a:lt2>
      <a:accent1>
        <a:srgbClr val="DA0B1C"/>
      </a:accent1>
      <a:accent2>
        <a:srgbClr val="819AB5"/>
      </a:accent2>
      <a:accent3>
        <a:srgbClr val="907BC7"/>
      </a:accent3>
      <a:accent4>
        <a:srgbClr val="F394D1"/>
      </a:accent4>
      <a:accent5>
        <a:srgbClr val="F2D851"/>
      </a:accent5>
      <a:accent6>
        <a:srgbClr val="7EC390"/>
      </a:accent6>
      <a:hlink>
        <a:srgbClr val="433E35"/>
      </a:hlink>
      <a:folHlink>
        <a:srgbClr val="433E3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35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a_TemplatePPT_VF" id="{584CC499-3058-4808-86A5-52D6DD159B0C}" vid="{4561865F-4CC9-47FE-9B01-90EC66DABD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8BA9FA6074D4FB5FB350C547CB5D9" ma:contentTypeVersion="5" ma:contentTypeDescription="Crée un document." ma:contentTypeScope="" ma:versionID="b8930f06597e3a2624f914ad08190729">
  <xsd:schema xmlns:xsd="http://www.w3.org/2001/XMLSchema" xmlns:xs="http://www.w3.org/2001/XMLSchema" xmlns:p="http://schemas.microsoft.com/office/2006/metadata/properties" xmlns:ns3="286b43bb-3cf3-4ddd-81af-9b6057b6df4e" xmlns:ns4="4adaf1d8-c3f0-4096-be85-bdb0c816610e" targetNamespace="http://schemas.microsoft.com/office/2006/metadata/properties" ma:root="true" ma:fieldsID="2888af86661b960d9d5ac7144a31406b" ns3:_="" ns4:_="">
    <xsd:import namespace="286b43bb-3cf3-4ddd-81af-9b6057b6df4e"/>
    <xsd:import namespace="4adaf1d8-c3f0-4096-be85-bdb0c81661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b43bb-3cf3-4ddd-81af-9b6057b6d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af1d8-c3f0-4096-be85-bdb0c8166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2B54D-965E-4185-81F0-17A889B65380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4adaf1d8-c3f0-4096-be85-bdb0c816610e"/>
    <ds:schemaRef ds:uri="286b43bb-3cf3-4ddd-81af-9b6057b6df4e"/>
  </ds:schemaRefs>
</ds:datastoreItem>
</file>

<file path=customXml/itemProps2.xml><?xml version="1.0" encoding="utf-8"?>
<ds:datastoreItem xmlns:ds="http://schemas.openxmlformats.org/officeDocument/2006/customXml" ds:itemID="{D9842924-DD1B-4DC2-8815-356FF10A9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3C809-3927-4BA3-8077-52DA967D5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b43bb-3cf3-4ddd-81af-9b6057b6df4e"/>
    <ds:schemaRef ds:uri="4adaf1d8-c3f0-4096-be85-bdb0c8166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1738</Words>
  <Application>Microsoft Office PowerPoint</Application>
  <PresentationFormat>Affichage à l'écran (4:3)</PresentationFormat>
  <Paragraphs>302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16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Century Gothic (Corps)</vt:lpstr>
      <vt:lpstr>Wingdings</vt:lpstr>
      <vt:lpstr>TITRE 1 - Ansa seule</vt:lpstr>
      <vt:lpstr>TITRE 2 </vt:lpstr>
      <vt:lpstr>TITRE 3 - Ansa + partenaires</vt:lpstr>
      <vt:lpstr>CONTENU</vt:lpstr>
      <vt:lpstr>PAGE D'ACCUEIL</vt:lpstr>
      <vt:lpstr>TITRE DE PARTIE</vt:lpstr>
      <vt:lpstr>FIN - Ansa seule</vt:lpstr>
      <vt:lpstr>FIN Ansa</vt:lpstr>
      <vt:lpstr>FIN Ansa + partenaires 1</vt:lpstr>
      <vt:lpstr>1_FIN Ansa + partenaires 1</vt:lpstr>
      <vt:lpstr>FIN Ansa + partenaires</vt:lpstr>
      <vt:lpstr>SOMMAIRE </vt:lpstr>
      <vt:lpstr>1_TITRE 1 - Ansa seule</vt:lpstr>
      <vt:lpstr>1_CONTENU</vt:lpstr>
      <vt:lpstr>1_TITRE DE PARTIE</vt:lpstr>
      <vt:lpstr>Expérimentation sur la participation des personnes accompagnées dans les DEA Grand Est  Innovations 2021 journée de lancement</vt:lpstr>
      <vt:lpstr>Déroulé de la présentation</vt:lpstr>
      <vt:lpstr>Contexte du projet</vt:lpstr>
      <vt:lpstr>Les objectifs visés par le projet</vt:lpstr>
      <vt:lpstr>Un collectif d’acteurs engagés</vt:lpstr>
      <vt:lpstr>DEA participants</vt:lpstr>
      <vt:lpstr>Une méthodologie en trois phases</vt:lpstr>
      <vt:lpstr>Calendrier prévisionnel de l’expérimentation</vt:lpstr>
      <vt:lpstr>Retour sur la réunion de lancement (objectifs)</vt:lpstr>
      <vt:lpstr>L’implication attendue des DEA</vt:lpstr>
      <vt:lpstr>Déroulé de la présentation</vt:lpstr>
      <vt:lpstr>Zoom sur la phase 1 : Formation-action </vt:lpstr>
      <vt:lpstr>Démarrage de la formation</vt:lpstr>
      <vt:lpstr>Déroulé de la présentation</vt:lpstr>
      <vt:lpstr>Zoom sur l’évaluation (1/2)</vt:lpstr>
      <vt:lpstr>Zoom sur l’évaluation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!</dc:title>
  <dc:creator>Marion Prigent</dc:creator>
  <cp:lastModifiedBy>François GILLET</cp:lastModifiedBy>
  <cp:revision>1070</cp:revision>
  <cp:lastPrinted>2021-03-19T08:11:29Z</cp:lastPrinted>
  <dcterms:created xsi:type="dcterms:W3CDTF">2017-05-17T08:57:25Z</dcterms:created>
  <dcterms:modified xsi:type="dcterms:W3CDTF">2022-03-29T13:13:50Z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0x0101000998BA9FA6074D4FB5FB350C547CB5D9</vt:lpwstr>
  </property>
</Properties>
</file>