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08775" cy="99409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hs/qX7MwI5L+pAu5wj+JMAQos4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4" y="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6740" y="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4" y="944215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add89c322_1_24:notes"/>
          <p:cNvSpPr/>
          <p:nvPr>
            <p:ph idx="2" type="sldImg"/>
          </p:nvPr>
        </p:nvSpPr>
        <p:spPr>
          <a:xfrm>
            <a:off x="919163" y="744538"/>
            <a:ext cx="4970400" cy="37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10add89c322_1_24:notes"/>
          <p:cNvSpPr txBox="1"/>
          <p:nvPr>
            <p:ph idx="1" type="body"/>
          </p:nvPr>
        </p:nvSpPr>
        <p:spPr>
          <a:xfrm>
            <a:off x="680880" y="4721942"/>
            <a:ext cx="54471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10add89c322_1_24:notes"/>
          <p:cNvSpPr txBox="1"/>
          <p:nvPr>
            <p:ph idx="12" type="sldNum"/>
          </p:nvPr>
        </p:nvSpPr>
        <p:spPr>
          <a:xfrm>
            <a:off x="3856740" y="9442155"/>
            <a:ext cx="2950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d22e092fd_4_0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0d22e092fd_4_0:notes"/>
          <p:cNvSpPr txBox="1"/>
          <p:nvPr>
            <p:ph idx="1" type="body"/>
          </p:nvPr>
        </p:nvSpPr>
        <p:spPr>
          <a:xfrm>
            <a:off x="680880" y="4721942"/>
            <a:ext cx="54471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10d22e092fd_4_0:notes"/>
          <p:cNvSpPr txBox="1"/>
          <p:nvPr>
            <p:ph idx="12" type="sldNum"/>
          </p:nvPr>
        </p:nvSpPr>
        <p:spPr>
          <a:xfrm>
            <a:off x="3856740" y="9442155"/>
            <a:ext cx="2950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d22e092fd_0_46:notes"/>
          <p:cNvSpPr txBox="1"/>
          <p:nvPr>
            <p:ph idx="1" type="body"/>
          </p:nvPr>
        </p:nvSpPr>
        <p:spPr>
          <a:xfrm>
            <a:off x="680880" y="4721942"/>
            <a:ext cx="54471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0d22e092fd_0_46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d22e092fd_0_67:notes"/>
          <p:cNvSpPr txBox="1"/>
          <p:nvPr>
            <p:ph idx="1" type="body"/>
          </p:nvPr>
        </p:nvSpPr>
        <p:spPr>
          <a:xfrm>
            <a:off x="680880" y="4721942"/>
            <a:ext cx="54471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0d22e092fd_0_67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919163" y="744538"/>
            <a:ext cx="4970462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849875" y="5733250"/>
            <a:ext cx="4783200" cy="9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849875" y="5733250"/>
            <a:ext cx="478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CONSEIL DES PORTEURS DE RÉCITS </a:t>
            </a:r>
            <a:endParaRPr b="1" i="0" sz="1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fr-FR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Comment participer à la gouvernance de l’ADMR</a:t>
            </a:r>
            <a:r>
              <a:rPr b="1" i="1" lang="fr-FR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</a:t>
            </a:r>
            <a:r>
              <a:rPr b="1" i="1" lang="fr-FR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ARDÈCHE au travers de récits individuels et collectifs</a:t>
            </a:r>
            <a:endParaRPr b="1" i="0" sz="1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40" y="351596"/>
            <a:ext cx="7957501" cy="530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050" y="573325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ervice Developpement\Boite à outils\2) COMMUNICATION\LOGOS ADMR - CHARTE GRAPHIQUE\20181130-logo_admr_avec_baseline.png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58" y="5704476"/>
            <a:ext cx="2238318" cy="9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Prochaines étapes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237" name="Google Shape;2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8"/>
          <p:cNvCxnSpPr/>
          <p:nvPr/>
        </p:nvCxnSpPr>
        <p:spPr>
          <a:xfrm>
            <a:off x="12525" y="1451700"/>
            <a:ext cx="9135600" cy="0"/>
          </a:xfrm>
          <a:prstGeom prst="straightConnector1">
            <a:avLst/>
          </a:prstGeom>
          <a:noFill/>
          <a:ln cap="flat" cmpd="sng" w="76200">
            <a:solidFill>
              <a:srgbClr val="4FB1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8"/>
          <p:cNvSpPr/>
          <p:nvPr/>
        </p:nvSpPr>
        <p:spPr>
          <a:xfrm>
            <a:off x="1519250" y="1314050"/>
            <a:ext cx="275400" cy="2754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4FB1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4442625" y="1314050"/>
            <a:ext cx="275400" cy="2754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4FB1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242000" y="2265050"/>
            <a:ext cx="2829900" cy="3654300"/>
          </a:xfrm>
          <a:prstGeom prst="rect">
            <a:avLst/>
          </a:prstGeom>
          <a:solidFill>
            <a:srgbClr val="4FB161">
              <a:alpha val="2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42000" y="1851049"/>
            <a:ext cx="2829900" cy="4140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Semaine du 14 février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7366000" y="1314050"/>
            <a:ext cx="275400" cy="2754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4FB1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3165375" y="2265050"/>
            <a:ext cx="2829900" cy="3654300"/>
          </a:xfrm>
          <a:prstGeom prst="rect">
            <a:avLst/>
          </a:prstGeom>
          <a:solidFill>
            <a:srgbClr val="4FB161">
              <a:alpha val="2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3165375" y="1851049"/>
            <a:ext cx="2829900" cy="4140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Mars - Avril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1461800" y="1689375"/>
            <a:ext cx="390300" cy="219000"/>
          </a:xfrm>
          <a:prstGeom prst="triangle">
            <a:avLst>
              <a:gd fmla="val 50000" name="adj"/>
            </a:avLst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4385225" y="1689375"/>
            <a:ext cx="390300" cy="219000"/>
          </a:xfrm>
          <a:prstGeom prst="triangle">
            <a:avLst>
              <a:gd fmla="val 50000" name="adj"/>
            </a:avLst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372950" y="2330800"/>
            <a:ext cx="2568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Immersion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auprès de 5 à 6 personnes âgées aux profils pluriels (plus ou moins isolées, plus ou moins mobiles, lieux de résidence différents, etc.)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modalités d’observation décadrantes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promenade en compagnie de la personne, invitation d’un.e ami.e à domicile, médiation animale, récits autour d’objets, visite du domicile, etc.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pour tester 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premiers dispositifs de recueil de récits et identifier les freins et leviers potentiels à la confidence auprès d’un tiers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3296300" y="2330800"/>
            <a:ext cx="2568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Entretiens exploratoires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établir l’état des représentations et des pratiques autour de la participation auprès d’un panel représentatif des parties prenantes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group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des bénévoles et des professionnelles pour réaliser un diagnostic collectif des pratiques de représentation et de participation en cours et repérer les outils, supports à développer pour la bonne mise en œuvre de l’expérimentation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6088750" y="2267776"/>
            <a:ext cx="2829900" cy="3654300"/>
          </a:xfrm>
          <a:prstGeom prst="rect">
            <a:avLst/>
          </a:prstGeom>
          <a:solidFill>
            <a:srgbClr val="4FB161">
              <a:alpha val="2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6088750" y="1853775"/>
            <a:ext cx="2829900" cy="4140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 - juin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7308600" y="1692101"/>
            <a:ext cx="390300" cy="219000"/>
          </a:xfrm>
          <a:prstGeom prst="triangle">
            <a:avLst>
              <a:gd fmla="val 50000" name="adj"/>
            </a:avLst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6219675" y="2333526"/>
            <a:ext cx="25680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Lancement partenarial 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l’événement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Les acteurs du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260" name="Google Shape;2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"/>
          <p:cNvSpPr/>
          <p:nvPr/>
        </p:nvSpPr>
        <p:spPr>
          <a:xfrm>
            <a:off x="166925" y="1501654"/>
            <a:ext cx="2829900" cy="2674200"/>
          </a:xfrm>
          <a:prstGeom prst="rect">
            <a:avLst/>
          </a:prstGeom>
          <a:solidFill>
            <a:srgbClr val="4FB161">
              <a:alpha val="2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66925" y="1087654"/>
            <a:ext cx="2829900" cy="5157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fédération ADMR de l’Ardèche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3157050" y="1501654"/>
            <a:ext cx="2829900" cy="2674200"/>
          </a:xfrm>
          <a:prstGeom prst="rect">
            <a:avLst/>
          </a:prstGeom>
          <a:solidFill>
            <a:srgbClr val="F9B443">
              <a:alpha val="2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3157050" y="1087654"/>
            <a:ext cx="2829900" cy="5157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Associations expérimentatrices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6147175" y="1501654"/>
            <a:ext cx="2829900" cy="2674200"/>
          </a:xfrm>
          <a:prstGeom prst="rect">
            <a:avLst/>
          </a:prstGeom>
          <a:solidFill>
            <a:srgbClr val="E96148">
              <a:alpha val="2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6147175" y="1087654"/>
            <a:ext cx="2829900" cy="515700"/>
          </a:xfrm>
          <a:prstGeom prst="rect">
            <a:avLst/>
          </a:prstGeom>
          <a:solidFill>
            <a:srgbClr val="E96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comité de pilotage (deux fois par an)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66925" y="4809575"/>
            <a:ext cx="2829900" cy="1876200"/>
          </a:xfrm>
          <a:prstGeom prst="rect">
            <a:avLst/>
          </a:prstGeom>
          <a:solidFill>
            <a:srgbClr val="1FA6A2">
              <a:alpha val="2039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66925" y="4295458"/>
            <a:ext cx="2829900" cy="515700"/>
          </a:xfrm>
          <a:prstGeom prst="rect">
            <a:avLst/>
          </a:prstGeom>
          <a:solidFill>
            <a:srgbClr val="1FA6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à titre expérimental… Le conseil des porteurs de récit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157050" y="4809575"/>
            <a:ext cx="2829900" cy="1876200"/>
          </a:xfrm>
          <a:prstGeom prst="rect">
            <a:avLst/>
          </a:prstGeom>
          <a:solidFill>
            <a:srgbClr val="9D74AE">
              <a:alpha val="2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3157050" y="4295458"/>
            <a:ext cx="2829900" cy="515700"/>
          </a:xfrm>
          <a:prstGeom prst="rect">
            <a:avLst/>
          </a:prstGeom>
          <a:solidFill>
            <a:srgbClr val="9D7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instances statutaires de l’ADMR Ardèche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6147175" y="4809575"/>
            <a:ext cx="2829900" cy="1876200"/>
          </a:xfrm>
          <a:prstGeom prst="rect">
            <a:avLst/>
          </a:prstGeom>
          <a:solidFill>
            <a:srgbClr val="24A0D9">
              <a:alpha val="2235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6147175" y="4295458"/>
            <a:ext cx="2829900" cy="515700"/>
          </a:xfrm>
          <a:prstGeom prst="rect">
            <a:avLst/>
          </a:prstGeom>
          <a:solidFill>
            <a:srgbClr val="24A0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partenaires opérationnels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166925" y="1655279"/>
            <a:ext cx="2829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Pilote et anime l’expérimentation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 le lien avec les associations impliquées, les instances du projet, les partenaires et les prestataires qui accompagnent la mise en œuvre de l’expérimentation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Assure la communication interne et externe autour du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3157050" y="1620728"/>
            <a:ext cx="28299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Identifient et mobilisent les personnes âgées et leurs aidants, les bénévoles et les professionnelles à intégrer dans les différentes étapes du projet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98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Participent aux instances opérationnelles et stratégiques du projet (Comité de pilotage, “Conseil des porteurs de récits”)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98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S’assurent de la mise en œuvre du dispositif dans sa phase d’expérimentation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6147175" y="1620717"/>
            <a:ext cx="282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Valide les grandes orientations stratégiques du projet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98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Enrichit les enseignements de la démarche à différents moments charnières du projet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98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 à la valorisation du projet et de ses résultats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166925" y="4901075"/>
            <a:ext cx="282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collèges :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Personnes âgées et leurs aidants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Salarié.e.s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Bénévoles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3157050" y="4901075"/>
            <a:ext cx="282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Valident ou enrichissent les préconisations stratégiques et opérationnelles qui émaneront de la démarche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6147175" y="4901075"/>
            <a:ext cx="2829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Beaux Jours (Designer, Sociologue, Experts de l’ESS) : pilotage et mise en œuvre de la conception et suivi de l’expérimentation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MULLER : Réalisation de la dimension évaluative tout au long du projet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6195350" y="2762500"/>
            <a:ext cx="2705400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Membres </a:t>
            </a: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L’union nationale de l’ADMR (Directeur du développement et de la qualité) – Conseil départemental de l’Ardèche – CARSAT – Des représentants de la gouvernance des associations ADMR impliquées  - Tungstene Théâtre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1" name="Google Shape;281;p7"/>
          <p:cNvSpPr txBox="1"/>
          <p:nvPr/>
        </p:nvSpPr>
        <p:spPr>
          <a:xfrm>
            <a:off x="3363177" y="3158380"/>
            <a:ext cx="2405400" cy="11387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Associations :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ADMR EYRIEUX-OUVEZE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ADMR ARDECHE CEVENOLE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ADMR NORD ARDECHE RHÔNE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ADMR 5 VALLEES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3327100" y="3241964"/>
            <a:ext cx="2545800" cy="933889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  <a:effectLst>
            <a:reflection blurRad="0" dir="0" dist="0" endA="0" endPos="2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6222700" y="2773531"/>
            <a:ext cx="2678100" cy="1200600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  <a:effectLst>
            <a:reflection blurRad="0" dir="0" dist="0" endA="0" endPos="2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10add89c322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40" y="808796"/>
            <a:ext cx="7957501" cy="530965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0add89c322_1_24"/>
          <p:cNvSpPr/>
          <p:nvPr/>
        </p:nvSpPr>
        <p:spPr>
          <a:xfrm>
            <a:off x="611550" y="808800"/>
            <a:ext cx="7957500" cy="5309700"/>
          </a:xfrm>
          <a:prstGeom prst="rect">
            <a:avLst/>
          </a:prstGeom>
          <a:solidFill>
            <a:srgbClr val="FFFFFF">
              <a:alpha val="70588"/>
            </a:srgbClr>
          </a:solidFill>
          <a:ln>
            <a:noFill/>
          </a:ln>
          <a:effectLst>
            <a:reflection blurRad="0" dir="0" dist="0" endA="0" endPos="2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0add89c322_1_24"/>
          <p:cNvSpPr txBox="1"/>
          <p:nvPr/>
        </p:nvSpPr>
        <p:spPr>
          <a:xfrm>
            <a:off x="503560" y="3171131"/>
            <a:ext cx="813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Merci ! </a:t>
            </a:r>
            <a:endParaRPr b="1" i="0" sz="3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</a:rPr>
              <a:t>Le projet résumé</a:t>
            </a:r>
            <a:endParaRPr b="1" i="0" sz="2800" u="none" cap="none" strike="noStrike">
              <a:solidFill>
                <a:srgbClr val="6E78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Service Developpement\Boite à outils\2) COMMUNICATION\LOGOS ADMR - CHARTE GRAPHIQUE\20181130-logo_admr_avec_baseline.pn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1744" l="1588" r="34668" t="2168"/>
          <a:stretch/>
        </p:blipFill>
        <p:spPr>
          <a:xfrm>
            <a:off x="1410957" y="1048293"/>
            <a:ext cx="6769896" cy="569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6372200" y="3377832"/>
            <a:ext cx="2177147" cy="522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405525" y="6320425"/>
            <a:ext cx="6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</a:rPr>
              <a:t>Pourquoi ce projet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6372200" y="3377832"/>
            <a:ext cx="2177147" cy="522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51520" y="1263526"/>
            <a:ext cx="8656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L’objectif principal du Conseil des porteurs de récit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Permettre aux personnes d’être actrices de leur accompagnement et de (re)trouver un rôle citoyen par un engagement associatif en participant au projet de l'ADMR grâce à des apports sensibles et des expertises d'usage.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Les effets attendus : </a:t>
            </a:r>
            <a:endParaRPr b="0" i="0" sz="1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451700" y="2595925"/>
            <a:ext cx="745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Une valorisation des métiers de l'ADMR et l’amélioration de la qualité de vie au travail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des aides à domicile : les salariés peuvent aussi faire part de leurs vécus dans l'instance, le travail de recueil du récit permet également un échange sur les réalités quotidiennes des salariés 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451700" y="3827275"/>
            <a:ext cx="745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Une valorisation du bénévolat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: les bénévoles sont actifs dans le cadre d'un projet concret et de terrain. De nouveaux bénévoles peuvent rejoindre l’ADMR attiré par le projet et l’approche sensible;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451700" y="4735225"/>
            <a:ext cx="745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Une évolution des pratiques de l'ADMR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: meilleure prise en compte des réalités des personnes accompagnées, évolution des services en fonction des besoins exprimés, intégration d'éléments sensibles dans les réflexions et projets stratégiques de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l'association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, meilleure coordination et partenariat renforcé avec les services du Département pour la mise en œuvre des plans d’aide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861" y="4747674"/>
            <a:ext cx="953301" cy="9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861" y="3658424"/>
            <a:ext cx="953301" cy="9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049" y="2569187"/>
            <a:ext cx="954925" cy="9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d22e092fd_4_0"/>
          <p:cNvSpPr txBox="1"/>
          <p:nvPr/>
        </p:nvSpPr>
        <p:spPr>
          <a:xfrm>
            <a:off x="198125" y="5318575"/>
            <a:ext cx="2456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Un moment </a:t>
            </a: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fort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l’attention portée à l’autre se manifeste à travers la convivialité dans les limites des protocoles sanitaires.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0d22e092fd_4_0"/>
          <p:cNvSpPr/>
          <p:nvPr/>
        </p:nvSpPr>
        <p:spPr>
          <a:xfrm>
            <a:off x="2028363" y="260648"/>
            <a:ext cx="7069500" cy="515700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</a:rPr>
              <a:t>Notre parti-pris : sortir des “cadres” du médico-social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0d22e092fd_4_0"/>
          <p:cNvSpPr txBox="1"/>
          <p:nvPr/>
        </p:nvSpPr>
        <p:spPr>
          <a:xfrm>
            <a:off x="2028375" y="1321475"/>
            <a:ext cx="7069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Un récit de vie est une oeuvre personnelle et non un dispositif médico-social</a:t>
            </a:r>
            <a:endParaRPr b="0" i="0" sz="1400" u="none" cap="none" strike="noStrike">
              <a:solidFill>
                <a:srgbClr val="4FB1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 sommes auteurs et autrices de nos vies et de la manière dont nous choisissons de les raconter. Si la loi de modernisation sociale de 2002 a affirmé la place centrale de l’usager, elle a fait de l’entretien un outil d’enrichissement des dispositifs (projet de vie en établissement, évaluation à domicile…). Pour remettre la personne au centre, il faut sortir du cadre, créer un désordre qui réunit l’ensemble des protagonistes autour d’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moment partagé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Service Developpement\Boite à outils\2) COMMUNICATION\LOGOS ADMR - CHARTE GRAPHIQUE\20181130-logo_admr_avec_baseline.png" id="127" name="Google Shape;127;g10d22e092fd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0d22e092fd_4_0"/>
          <p:cNvSpPr txBox="1"/>
          <p:nvPr/>
        </p:nvSpPr>
        <p:spPr>
          <a:xfrm>
            <a:off x="3304950" y="5318575"/>
            <a:ext cx="233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Un moment </a:t>
            </a: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d’exception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la personne se raconte dans des activités extra-ordinaires.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0d22e092fd_4_0"/>
          <p:cNvSpPr txBox="1"/>
          <p:nvPr/>
        </p:nvSpPr>
        <p:spPr>
          <a:xfrm>
            <a:off x="6290275" y="5318575"/>
            <a:ext cx="245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Un moment </a:t>
            </a: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valorisant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autour des souvenirs forts d’un parcours de vie.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10d22e092fd_4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875" y="3344100"/>
            <a:ext cx="2335201" cy="175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0d22e092fd_4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3450" y="3344100"/>
            <a:ext cx="2335201" cy="175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0d22e092fd_4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1016" y="3344100"/>
            <a:ext cx="2335222" cy="17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0d22e092fd_4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8450" y="1314212"/>
            <a:ext cx="1313549" cy="1751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0d22e092fd_4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Calendrier du projet dans ses grandes lignes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243595" y="1034576"/>
            <a:ext cx="865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Février à septembre 2022</a:t>
            </a:r>
            <a:endParaRPr b="0" i="0" sz="1800" u="none" cap="none" strike="noStrike">
              <a:solidFill>
                <a:srgbClr val="4FB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#1 CONCEPTION</a:t>
            </a:r>
            <a:endParaRPr b="0" i="0" sz="2600" u="none" cap="none" strike="noStrike">
              <a:solidFill>
                <a:srgbClr val="4FB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60475" y="1943125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Février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2366134" y="1943125"/>
            <a:ext cx="22059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60475" y="2280925"/>
            <a:ext cx="2205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Une immersion sociologique auprès de 5 à 6 personnes âgées pour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définir ce qu’est un récit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, identifier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les freins, leviers et enjeux éthiques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 du récit à un tiers et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tester des premiers dispositifs décadrants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 de captation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26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+ une journée passée avec une ou deux intervenantes à domicile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observer les interactions actuelles à l’aune de la notion de récit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571800" y="2280925"/>
            <a:ext cx="2205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focus group avec des professionnelles et des bénévoles pour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compléter le diagnostic autour la participation 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 qu’elle est – ou pas – encouragée aujourd’hui et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repérer ce qui pourrait bloquer ou faciliter le recueil de récits et d’envies 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auprès des personnes âgées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6777450" y="2280925"/>
            <a:ext cx="2205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lancement collectif et partenarial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projet potentiellement avec la création d’un objet artistique par la Tungstène Compagnie  – sous réserve des financements trouvés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60475" y="5185425"/>
            <a:ext cx="44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atelier de co-conception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l’instance « Conseil des porteurs de récits », de la formation et des outils de recueil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572025" y="5185425"/>
            <a:ext cx="441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Formalisation d’un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manuel d’expérimentation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571800" y="1943125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Avril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777459" y="1943125"/>
            <a:ext cx="22059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60475" y="4847625"/>
            <a:ext cx="44115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 - Juin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571791" y="4847625"/>
            <a:ext cx="44115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Juillet - Septembre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4610175" y="5632525"/>
            <a:ext cx="441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22e092fd_0_46"/>
          <p:cNvSpPr/>
          <p:nvPr/>
        </p:nvSpPr>
        <p:spPr>
          <a:xfrm>
            <a:off x="2028363" y="260648"/>
            <a:ext cx="7069500" cy="515700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Calendrier du projet dans ses grandes lignes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160" name="Google Shape;160;g10d22e092fd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0d22e092fd_0_46"/>
          <p:cNvSpPr txBox="1"/>
          <p:nvPr/>
        </p:nvSpPr>
        <p:spPr>
          <a:xfrm>
            <a:off x="243595" y="1034576"/>
            <a:ext cx="865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Octobre 2022 - Octobre 2023</a:t>
            </a:r>
            <a:endParaRPr b="0" i="0" sz="1800" u="none" cap="none" strike="noStrike">
              <a:solidFill>
                <a:srgbClr val="4FB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#2 EXPÉRIMENTATION</a:t>
            </a:r>
            <a:endParaRPr b="0" i="0" sz="2600" u="none" cap="none" strike="noStrike">
              <a:solidFill>
                <a:srgbClr val="4FB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0d22e092fd_0_46"/>
          <p:cNvSpPr/>
          <p:nvPr/>
        </p:nvSpPr>
        <p:spPr>
          <a:xfrm>
            <a:off x="160475" y="1943125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Octobre 2022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0d22e092fd_0_46"/>
          <p:cNvSpPr/>
          <p:nvPr/>
        </p:nvSpPr>
        <p:spPr>
          <a:xfrm>
            <a:off x="2366116" y="1943125"/>
            <a:ext cx="44115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Octobre 2022 - Décembre 2022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0d22e092fd_0_46"/>
          <p:cNvSpPr txBox="1"/>
          <p:nvPr/>
        </p:nvSpPr>
        <p:spPr>
          <a:xfrm>
            <a:off x="160475" y="2280925"/>
            <a:ext cx="220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Première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porteurs de récit et première instance « Conseil des porteurs de récit »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0d22e092fd_0_46"/>
          <p:cNvSpPr txBox="1"/>
          <p:nvPr/>
        </p:nvSpPr>
        <p:spPr>
          <a:xfrm>
            <a:off x="2366200" y="2280925"/>
            <a:ext cx="441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Recueil de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premiers récits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0d22e092fd_0_46"/>
          <p:cNvSpPr txBox="1"/>
          <p:nvPr/>
        </p:nvSpPr>
        <p:spPr>
          <a:xfrm>
            <a:off x="6777450" y="2280925"/>
            <a:ext cx="22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Deuxième instance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 Conseil des porteurs de récit » pour une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collective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premiers récits et un premier retour d’expérience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0d22e092fd_0_46"/>
          <p:cNvSpPr txBox="1"/>
          <p:nvPr/>
        </p:nvSpPr>
        <p:spPr>
          <a:xfrm>
            <a:off x="160475" y="3855850"/>
            <a:ext cx="88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Poursuite des recueils de récit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0d22e092fd_0_46"/>
          <p:cNvSpPr txBox="1"/>
          <p:nvPr/>
        </p:nvSpPr>
        <p:spPr>
          <a:xfrm>
            <a:off x="4571875" y="5160725"/>
            <a:ext cx="220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de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conception de nouveaux services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cohérence avec les enseignements tirés des récits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0d22e092fd_0_46"/>
          <p:cNvSpPr/>
          <p:nvPr/>
        </p:nvSpPr>
        <p:spPr>
          <a:xfrm>
            <a:off x="6777459" y="1943125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Janvier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0d22e092fd_0_46"/>
          <p:cNvSpPr/>
          <p:nvPr/>
        </p:nvSpPr>
        <p:spPr>
          <a:xfrm>
            <a:off x="160475" y="3505950"/>
            <a:ext cx="88230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Février à octobre 2023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0d22e092fd_0_46"/>
          <p:cNvSpPr/>
          <p:nvPr/>
        </p:nvSpPr>
        <p:spPr>
          <a:xfrm>
            <a:off x="4571696" y="4822925"/>
            <a:ext cx="22059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Juin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0d22e092fd_0_46"/>
          <p:cNvSpPr txBox="1"/>
          <p:nvPr/>
        </p:nvSpPr>
        <p:spPr>
          <a:xfrm>
            <a:off x="2366225" y="5160725"/>
            <a:ext cx="220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des enseignements de l’expérimentation aux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instances statutaires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l’ADMR Ardèche (Bureau, CA, AG)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0d22e092fd_0_46"/>
          <p:cNvSpPr/>
          <p:nvPr/>
        </p:nvSpPr>
        <p:spPr>
          <a:xfrm>
            <a:off x="2366221" y="4822925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Printemps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0d22e092fd_0_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22e092fd_0_67"/>
          <p:cNvSpPr/>
          <p:nvPr/>
        </p:nvSpPr>
        <p:spPr>
          <a:xfrm>
            <a:off x="2028363" y="260648"/>
            <a:ext cx="7069500" cy="515700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Calendrier du projet dans ses grandes lignes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180" name="Google Shape;180;g10d22e092fd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0d22e092fd_0_67"/>
          <p:cNvSpPr txBox="1"/>
          <p:nvPr/>
        </p:nvSpPr>
        <p:spPr>
          <a:xfrm>
            <a:off x="243595" y="1034576"/>
            <a:ext cx="865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JUILLET 2023 - JANVIER 2024</a:t>
            </a:r>
            <a:endParaRPr b="0" i="0" sz="1800" u="none" cap="none" strike="noStrike">
              <a:solidFill>
                <a:srgbClr val="4FB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6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#3 ENSEIGNEMENTS ET PRECONISATIONS</a:t>
            </a:r>
            <a:endParaRPr b="0" i="0" sz="2600" u="none" cap="none" strike="noStrike">
              <a:solidFill>
                <a:srgbClr val="4FB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0d22e092fd_0_67"/>
          <p:cNvSpPr/>
          <p:nvPr/>
        </p:nvSpPr>
        <p:spPr>
          <a:xfrm>
            <a:off x="160475" y="1943125"/>
            <a:ext cx="88230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Juillet 2023 - Janvier 2024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0d22e092fd_0_67"/>
          <p:cNvSpPr txBox="1"/>
          <p:nvPr/>
        </p:nvSpPr>
        <p:spPr>
          <a:xfrm>
            <a:off x="160500" y="2280925"/>
            <a:ext cx="88230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Rédaction du r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apport d’étude et de l’évaluation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dispositif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Janvier 2024 :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événement de restitution et de valorisation </a:t>
            </a: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la création d’un objet artistique par la Tungstène Compagnie  – sous réserve des financements trouvés - et remise des livrables finaux à la CNSA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0d22e092fd_0_6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</a:rPr>
              <a:t>Sens et enjeux de l’évaluation du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/>
          <p:nvPr/>
        </p:nvSpPr>
        <p:spPr>
          <a:xfrm>
            <a:off x="6372200" y="3377832"/>
            <a:ext cx="2177147" cy="522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251520" y="1263526"/>
            <a:ext cx="8562542" cy="173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L’objectif de la démarche évaluative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L’objectif de la démarche d’évaluation est de produire une compréhension critique de l’expérimentation et de contribuer à mettre en exergue les préconisations, les bonnes pratiques et les conditions d’essaimage.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démarche intégrée, participative et apprenante.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Les enjeux de l’évaluation </a:t>
            </a:r>
            <a:endParaRPr b="0" i="0" sz="1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1451700" y="3104972"/>
            <a:ext cx="745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Evaluer l’effectivité du dispositif de participation,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notamment la capacité du « Conseil des porteurs de récits » à exercer une influence réelle dans la gouvernance et les prises des décisions des associations et de la fédération ADMR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451700" y="4308041"/>
            <a:ext cx="745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Mesurer les impacts sur les parties prenantes,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notamment en termes de changements apportés par l’expérimentation sur les différents acteurs impliqués ainsi que dans les relations entre eux 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1451700" y="5282549"/>
            <a:ext cx="7456800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Évaluer les effets sur la qualité du service rendu, l’organisation des services ainsi que la qualité de vie au travail pour les professionnels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97" name="Google Shape;197;p6"/>
          <p:cNvGrpSpPr/>
          <p:nvPr/>
        </p:nvGrpSpPr>
        <p:grpSpPr>
          <a:xfrm>
            <a:off x="543350" y="3220524"/>
            <a:ext cx="672708" cy="576126"/>
            <a:chOff x="583100" y="3982600"/>
            <a:chExt cx="296175" cy="296175"/>
          </a:xfrm>
        </p:grpSpPr>
        <p:sp>
          <p:nvSpPr>
            <p:cNvPr id="198" name="Google Shape;198;p6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190" y="4235656"/>
            <a:ext cx="620868" cy="664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6"/>
          <p:cNvGrpSpPr/>
          <p:nvPr/>
        </p:nvGrpSpPr>
        <p:grpSpPr>
          <a:xfrm>
            <a:off x="549676" y="5269871"/>
            <a:ext cx="698551" cy="579649"/>
            <a:chOff x="-33645475" y="3228075"/>
            <a:chExt cx="294600" cy="290650"/>
          </a:xfrm>
        </p:grpSpPr>
        <p:sp>
          <p:nvSpPr>
            <p:cNvPr id="207" name="Google Shape;207;p6"/>
            <p:cNvSpPr/>
            <p:nvPr/>
          </p:nvSpPr>
          <p:spPr>
            <a:xfrm>
              <a:off x="-33456450" y="3261925"/>
              <a:ext cx="84300" cy="85100"/>
            </a:xfrm>
            <a:custGeom>
              <a:rect b="b" l="l" r="r" t="t"/>
              <a:pathLst>
                <a:path extrusionOk="0" h="3404" w="3372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33575375" y="3433625"/>
              <a:ext cx="85075" cy="85100"/>
            </a:xfrm>
            <a:custGeom>
              <a:rect b="b" l="l" r="r" t="t"/>
              <a:pathLst>
                <a:path extrusionOk="0" h="3404" w="3403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33645475" y="3228075"/>
              <a:ext cx="206375" cy="153600"/>
            </a:xfrm>
            <a:custGeom>
              <a:rect b="b" l="l" r="r" t="t"/>
              <a:pathLst>
                <a:path extrusionOk="0" h="6144" w="8255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-33593500" y="3279250"/>
              <a:ext cx="104775" cy="52275"/>
            </a:xfrm>
            <a:custGeom>
              <a:rect b="b" l="l" r="r" t="t"/>
              <a:pathLst>
                <a:path extrusionOk="0" h="2091" w="4191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33593500" y="3341475"/>
              <a:ext cx="104775" cy="74075"/>
            </a:xfrm>
            <a:custGeom>
              <a:rect b="b" l="l" r="r" t="t"/>
              <a:pathLst>
                <a:path extrusionOk="0" h="2963" w="4191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33455650" y="3381650"/>
              <a:ext cx="104775" cy="52250"/>
            </a:xfrm>
            <a:custGeom>
              <a:rect b="b" l="l" r="r" t="t"/>
              <a:pathLst>
                <a:path extrusionOk="0" h="2090" w="4191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33456450" y="3443875"/>
              <a:ext cx="102425" cy="74850"/>
            </a:xfrm>
            <a:custGeom>
              <a:rect b="b" l="l" r="r" t="t"/>
              <a:pathLst>
                <a:path extrusionOk="0" h="2994" w="4097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6"/>
          <p:cNvSpPr txBox="1"/>
          <p:nvPr/>
        </p:nvSpPr>
        <p:spPr>
          <a:xfrm>
            <a:off x="672917" y="6114352"/>
            <a:ext cx="7876429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effets attendus, les hypothèses d’impact et les questions évaluatives seront précisées et affinées lors de la phase de cadrage selon une approche participative.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2028363" y="260648"/>
            <a:ext cx="7069520" cy="515785"/>
          </a:xfrm>
          <a:prstGeom prst="rect">
            <a:avLst/>
          </a:prstGeom>
          <a:solidFill>
            <a:srgbClr val="D6E3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6E7878"/>
                </a:solidFill>
                <a:latin typeface="Calibri"/>
                <a:ea typeface="Calibri"/>
                <a:cs typeface="Calibri"/>
                <a:sym typeface="Calibri"/>
              </a:rPr>
              <a:t>La méthode d’évaluation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ervice Developpement\Boite à outils\2) COMMUNICATION\LOGOS ADMR - CHARTE GRAPHIQUE\20181130-logo_admr_avec_baseline.png"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2028363" cy="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251520" y="1093840"/>
            <a:ext cx="8562542" cy="219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L’approche méthodologique de l’évaluation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méthode de comparaison « avant/après » expérimentation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basant sur un recueil de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données à la fois quantitatives et qualitatives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Intégrant la dimension de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l’évaluation de l’impact social</a:t>
            </a: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qui vise à identifier les changements apportés par le projet mis en place sur l’ensemble des parties prenantes identifiées</a:t>
            </a:r>
            <a:endParaRPr/>
          </a:p>
          <a:p>
            <a:pPr indent="-1968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Une démarche en 3 étapes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L’évaluation va être menée tout au long de l’expérimentation comme une démarche totalement intégrée au déroulé du projet</a:t>
            </a:r>
            <a:endParaRPr b="1" i="0" sz="105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414786" y="3314001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414786" y="4530770"/>
            <a:ext cx="2205900" cy="337800"/>
          </a:xfrm>
          <a:prstGeom prst="rect">
            <a:avLst/>
          </a:prstGeom>
          <a:solidFill>
            <a:srgbClr val="F9B4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414786" y="5870086"/>
            <a:ext cx="2205900" cy="337800"/>
          </a:xfrm>
          <a:prstGeom prst="rect">
            <a:avLst/>
          </a:prstGeom>
          <a:solidFill>
            <a:srgbClr val="4FB1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2794916" y="3170165"/>
            <a:ext cx="6019146" cy="1261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Communication autour de la démarche évaluative et phase qualitative exploratoire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susciter l’adhésion de l’ensemble des parties prenantes, leur transmettre le sens de la démarche évaluative, recueillir des éléments sur l’état des représentations et le niveau des pratiques de participation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2794915" y="4363800"/>
            <a:ext cx="6122841" cy="1261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Cadrage de l’évaluation et premier recueil quantitatif des données d’ “amont” :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formaliser de façon collégiale les questions évaluatives, identifier les critères d’évaluation et notamment les hypothèses d’impact, produire le protocole d’évaluation ; assurer un recueil quantitatif des données d’« amont » par le biais de deux enquêtes de satisfaction (bénéficiaires, professionnels/bénévoles)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2794916" y="5750594"/>
            <a:ext cx="5934298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Recueil des données, quantitatives et qualitatives, de fin d’expérimentation :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bout des 12 mois d’expérimentation, identifier les réalisations effectives de l’expérimentation par un recueil quantitatif et qualitatif (entretiens en groupe et individuels auprès de tous les acteurs).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414786" y="3663535"/>
            <a:ext cx="22059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Mars à mai 2022</a:t>
            </a:r>
            <a:endParaRPr b="1" i="0" sz="1400" u="none" cap="none" strike="noStrike">
              <a:solidFill>
                <a:srgbClr val="4FB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414786" y="4881905"/>
            <a:ext cx="22059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Juin à décembre 2022</a:t>
            </a:r>
            <a:endParaRPr b="1" i="0" sz="1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414786" y="6226295"/>
            <a:ext cx="22059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4FB161"/>
                </a:solidFill>
                <a:latin typeface="Calibri"/>
                <a:ea typeface="Calibri"/>
                <a:cs typeface="Calibri"/>
                <a:sym typeface="Calibri"/>
              </a:rPr>
              <a:t>Octobre à nov. 2023</a:t>
            </a:r>
            <a:endParaRPr b="1" i="0" sz="1400" u="none" cap="none" strike="noStrike">
              <a:solidFill>
                <a:srgbClr val="4FB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2016-09-16T10:21:47Z</dcterms:created>
  <dc:creator>Pillant, Caroline</dc:creator>
</cp:coreProperties>
</file>