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88" r:id="rId4"/>
    <p:sldId id="299" r:id="rId5"/>
    <p:sldId id="263" r:id="rId6"/>
    <p:sldId id="320" r:id="rId7"/>
    <p:sldId id="259" r:id="rId8"/>
    <p:sldId id="289" r:id="rId9"/>
    <p:sldId id="260" r:id="rId10"/>
    <p:sldId id="266" r:id="rId11"/>
    <p:sldId id="277" r:id="rId12"/>
    <p:sldId id="278" r:id="rId13"/>
    <p:sldId id="280" r:id="rId14"/>
    <p:sldId id="262" r:id="rId15"/>
    <p:sldId id="324" r:id="rId16"/>
    <p:sldId id="325" r:id="rId17"/>
    <p:sldId id="326" r:id="rId18"/>
    <p:sldId id="327" r:id="rId19"/>
    <p:sldId id="292" r:id="rId20"/>
    <p:sldId id="290" r:id="rId21"/>
    <p:sldId id="267" r:id="rId22"/>
    <p:sldId id="322" r:id="rId23"/>
    <p:sldId id="295" r:id="rId24"/>
    <p:sldId id="268" r:id="rId25"/>
    <p:sldId id="269" r:id="rId26"/>
    <p:sldId id="270" r:id="rId27"/>
    <p:sldId id="331" r:id="rId28"/>
    <p:sldId id="291" r:id="rId29"/>
    <p:sldId id="272" r:id="rId30"/>
    <p:sldId id="273" r:id="rId31"/>
    <p:sldId id="274" r:id="rId32"/>
    <p:sldId id="275" r:id="rId33"/>
    <p:sldId id="276" r:id="rId34"/>
    <p:sldId id="328" r:id="rId35"/>
    <p:sldId id="293" r:id="rId36"/>
    <p:sldId id="330" r:id="rId37"/>
    <p:sldId id="329" r:id="rId38"/>
  </p:sldIdLst>
  <p:sldSz cx="9144000" cy="6858000" type="screen4x3"/>
  <p:notesSz cx="6799263" cy="9929813"/>
  <p:custDataLst>
    <p:tags r:id="rId41"/>
  </p:custData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27" clrIdx="0"/>
  <p:cmAuthor id="1" name="CNSA"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87200" autoAdjust="0"/>
  </p:normalViewPr>
  <p:slideViewPr>
    <p:cSldViewPr>
      <p:cViewPr>
        <p:scale>
          <a:sx n="50" d="100"/>
          <a:sy n="50" d="100"/>
        </p:scale>
        <p:origin x="461" y="336"/>
      </p:cViewPr>
      <p:guideLst>
        <p:guide orient="horz" pos="2160"/>
        <p:guide pos="2880"/>
      </p:guideLst>
    </p:cSldViewPr>
  </p:slideViewPr>
  <p:outlineViewPr>
    <p:cViewPr>
      <p:scale>
        <a:sx n="33" d="100"/>
        <a:sy n="33" d="100"/>
      </p:scale>
      <p:origin x="0" y="3293"/>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3562343D-D44E-46AF-82A1-7474E5C32E63}" type="datetimeFigureOut">
              <a:rPr lang="fr-FR" smtClean="0"/>
              <a:t>14/11/2017</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38B2B96-9666-4E07-9250-A6E8B3E87783}" type="slidenum">
              <a:rPr lang="fr-FR" smtClean="0"/>
              <a:t>‹N°›</a:t>
            </a:fld>
            <a:endParaRPr lang="fr-FR"/>
          </a:p>
        </p:txBody>
      </p:sp>
    </p:spTree>
    <p:extLst>
      <p:ext uri="{BB962C8B-B14F-4D97-AF65-F5344CB8AC3E}">
        <p14:creationId xmlns:p14="http://schemas.microsoft.com/office/powerpoint/2010/main" val="789744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idx="1"/>
          </p:nvPr>
        </p:nvSpPr>
        <p:spPr bwMode="auto">
          <a:xfrm>
            <a:off x="3851342"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614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927" y="4716661"/>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6"/>
          <p:cNvSpPr>
            <a:spLocks noGrp="1" noChangeArrowheads="1"/>
          </p:cNvSpPr>
          <p:nvPr>
            <p:ph type="ftr" sz="quarter" idx="4"/>
          </p:nvPr>
        </p:nvSpPr>
        <p:spPr bwMode="auto">
          <a:xfrm>
            <a:off x="0"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51" name="Rectangle 7"/>
          <p:cNvSpPr>
            <a:spLocks noGrp="1" noChangeArrowheads="1"/>
          </p:cNvSpPr>
          <p:nvPr>
            <p:ph type="sldNum" sz="quarter" idx="5"/>
          </p:nvPr>
        </p:nvSpPr>
        <p:spPr bwMode="auto">
          <a:xfrm>
            <a:off x="3851342"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7D6D578-F393-40C0-A451-F06EEF71DCDC}" type="slidenum">
              <a:rPr lang="fr-FR"/>
              <a:pPr/>
              <a:t>‹N°›</a:t>
            </a:fld>
            <a:endParaRPr lang="fr-FR"/>
          </a:p>
        </p:txBody>
      </p:sp>
    </p:spTree>
    <p:extLst>
      <p:ext uri="{BB962C8B-B14F-4D97-AF65-F5344CB8AC3E}">
        <p14:creationId xmlns:p14="http://schemas.microsoft.com/office/powerpoint/2010/main" val="411106584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d’un dispositif créé</a:t>
            </a:r>
            <a:r>
              <a:rPr lang="fr-FR" baseline="0" dirty="0" smtClean="0"/>
              <a:t> par la loi ASV – Articles 3 et suivant </a:t>
            </a:r>
          </a:p>
          <a:p>
            <a:r>
              <a:rPr lang="fr-FR" baseline="0" dirty="0" smtClean="0"/>
              <a:t>Préfiguration de la conférence des financeurs : juin à décembre 2015 avec 24 territoires</a:t>
            </a:r>
          </a:p>
          <a:p>
            <a:r>
              <a:rPr lang="fr-FR" baseline="0" dirty="0" smtClean="0"/>
              <a:t>Déploiement de la conférence : 2016 avec promulgation de la loi et entrée en vigueur des premiers textes d’application le 24 février 2016</a:t>
            </a:r>
          </a:p>
          <a:p>
            <a:r>
              <a:rPr lang="fr-FR" baseline="0" dirty="0" smtClean="0"/>
              <a:t>Journées interdépartementales dans toute la France métropolitaine de Avril à Novembre 2016</a:t>
            </a:r>
          </a:p>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4</a:t>
            </a:fld>
            <a:endParaRPr lang="fr-FR"/>
          </a:p>
        </p:txBody>
      </p:sp>
    </p:spTree>
    <p:extLst>
      <p:ext uri="{BB962C8B-B14F-4D97-AF65-F5344CB8AC3E}">
        <p14:creationId xmlns:p14="http://schemas.microsoft.com/office/powerpoint/2010/main" val="263474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16</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17</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20</a:t>
            </a:fld>
            <a:endParaRPr lang="fr-FR"/>
          </a:p>
        </p:txBody>
      </p:sp>
    </p:spTree>
    <p:extLst>
      <p:ext uri="{BB962C8B-B14F-4D97-AF65-F5344CB8AC3E}">
        <p14:creationId xmlns:p14="http://schemas.microsoft.com/office/powerpoint/2010/main" val="131195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t>Conso totale AAP :  Ardennes, Haute-Garonne, Lot-et-Garonne, Pyrénées-Atlantiques, Deux-Sèvres</a:t>
            </a:r>
            <a:endParaRPr lang="fr-FR" sz="1000"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23</a:t>
            </a:fld>
            <a:endParaRPr lang="fr-FR"/>
          </a:p>
        </p:txBody>
      </p:sp>
    </p:spTree>
    <p:extLst>
      <p:ext uri="{BB962C8B-B14F-4D97-AF65-F5344CB8AC3E}">
        <p14:creationId xmlns:p14="http://schemas.microsoft.com/office/powerpoint/2010/main" val="397457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214025-666B-400F-BC39-BB9BADC54E80}" type="slidenum">
              <a:rPr lang="fr-FR" smtClean="0"/>
              <a:t>24</a:t>
            </a:fld>
            <a:endParaRPr lang="fr-FR"/>
          </a:p>
        </p:txBody>
      </p:sp>
    </p:spTree>
    <p:extLst>
      <p:ext uri="{BB962C8B-B14F-4D97-AF65-F5344CB8AC3E}">
        <p14:creationId xmlns:p14="http://schemas.microsoft.com/office/powerpoint/2010/main" val="326268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fr-FR" sz="1600" dirty="0" smtClean="0"/>
              <a:t>Mettre l’accent sur la communication autour du dispositif de la conférence des financeurs pour lui donner plus de visibilité.</a:t>
            </a:r>
          </a:p>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35</a:t>
            </a:fld>
            <a:endParaRPr lang="fr-FR"/>
          </a:p>
        </p:txBody>
      </p:sp>
    </p:spTree>
    <p:extLst>
      <p:ext uri="{BB962C8B-B14F-4D97-AF65-F5344CB8AC3E}">
        <p14:creationId xmlns:p14="http://schemas.microsoft.com/office/powerpoint/2010/main" val="225391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36</a:t>
            </a:fld>
            <a:endParaRPr lang="fr-FR"/>
          </a:p>
        </p:txBody>
      </p:sp>
    </p:spTree>
    <p:extLst>
      <p:ext uri="{BB962C8B-B14F-4D97-AF65-F5344CB8AC3E}">
        <p14:creationId xmlns:p14="http://schemas.microsoft.com/office/powerpoint/2010/main" val="288122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5</a:t>
            </a:fld>
            <a:endParaRPr lang="fr-FR"/>
          </a:p>
        </p:txBody>
      </p:sp>
    </p:spTree>
    <p:extLst>
      <p:ext uri="{BB962C8B-B14F-4D97-AF65-F5344CB8AC3E}">
        <p14:creationId xmlns:p14="http://schemas.microsoft.com/office/powerpoint/2010/main" val="239198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6</a:t>
            </a:fld>
            <a:endParaRPr lang="fr-FR"/>
          </a:p>
        </p:txBody>
      </p:sp>
    </p:spTree>
    <p:extLst>
      <p:ext uri="{BB962C8B-B14F-4D97-AF65-F5344CB8AC3E}">
        <p14:creationId xmlns:p14="http://schemas.microsoft.com/office/powerpoint/2010/main" val="24486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8</a:t>
            </a:fld>
            <a:endParaRPr lang="fr-FR"/>
          </a:p>
        </p:txBody>
      </p:sp>
    </p:spTree>
    <p:extLst>
      <p:ext uri="{BB962C8B-B14F-4D97-AF65-F5344CB8AC3E}">
        <p14:creationId xmlns:p14="http://schemas.microsoft.com/office/powerpoint/2010/main" val="55398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11</a:t>
            </a:fld>
            <a:endParaRPr lang="fr-FR"/>
          </a:p>
        </p:txBody>
      </p:sp>
    </p:spTree>
    <p:extLst>
      <p:ext uri="{BB962C8B-B14F-4D97-AF65-F5344CB8AC3E}">
        <p14:creationId xmlns:p14="http://schemas.microsoft.com/office/powerpoint/2010/main" val="205055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12</a:t>
            </a:fld>
            <a:endParaRPr lang="fr-FR"/>
          </a:p>
        </p:txBody>
      </p:sp>
    </p:spTree>
    <p:extLst>
      <p:ext uri="{BB962C8B-B14F-4D97-AF65-F5344CB8AC3E}">
        <p14:creationId xmlns:p14="http://schemas.microsoft.com/office/powerpoint/2010/main" val="205055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13</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14</a:t>
            </a:fld>
            <a:endParaRPr lang="fr-FR"/>
          </a:p>
        </p:txBody>
      </p:sp>
    </p:spTree>
    <p:extLst>
      <p:ext uri="{BB962C8B-B14F-4D97-AF65-F5344CB8AC3E}">
        <p14:creationId xmlns:p14="http://schemas.microsoft.com/office/powerpoint/2010/main" val="356105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D6D578-F393-40C0-A451-F06EEF71DCDC}" type="slidenum">
              <a:rPr lang="fr-FR" smtClean="0"/>
              <a:pPr/>
              <a:t>15</a:t>
            </a:fld>
            <a:endParaRPr lang="fr-FR"/>
          </a:p>
        </p:txBody>
      </p:sp>
    </p:spTree>
    <p:extLst>
      <p:ext uri="{BB962C8B-B14F-4D97-AF65-F5344CB8AC3E}">
        <p14:creationId xmlns:p14="http://schemas.microsoft.com/office/powerpoint/2010/main" val="3561053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3175" y="2520950"/>
            <a:ext cx="9140825" cy="4337050"/>
          </a:xfrm>
          <a:prstGeom prst="rect">
            <a:avLst/>
          </a:prstGeom>
          <a:solidFill>
            <a:srgbClr val="66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16200000" algn="ctr" rotWithShape="0">
                    <a:srgbClr val="808080">
                      <a:alpha val="35001"/>
                    </a:srgbClr>
                  </a:outerShdw>
                </a:effectLst>
              </a14:hiddenEffects>
            </a:ext>
          </a:extLst>
        </p:spPr>
        <p:txBody>
          <a:bodyPr wrap="none" anchor="ctr"/>
          <a:lstStyle/>
          <a:p>
            <a:pPr algn="ctr" eaLnBrk="0" hangingPunct="0"/>
            <a:r>
              <a:rPr lang="fr-FR" sz="2400">
                <a:cs typeface="Arial" charset="0"/>
              </a:rPr>
              <a:t> </a:t>
            </a:r>
          </a:p>
        </p:txBody>
      </p:sp>
      <p:sp>
        <p:nvSpPr>
          <p:cNvPr id="3085" name="Rectangle 13"/>
          <p:cNvSpPr>
            <a:spLocks noChangeArrowheads="1"/>
          </p:cNvSpPr>
          <p:nvPr/>
        </p:nvSpPr>
        <p:spPr bwMode="auto">
          <a:xfrm>
            <a:off x="0" y="6318250"/>
            <a:ext cx="9144000" cy="539750"/>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r>
              <a:rPr lang="fr-FR" sz="2400">
                <a:cs typeface="Arial" charset="0"/>
              </a:rPr>
              <a:t> </a:t>
            </a:r>
          </a:p>
        </p:txBody>
      </p:sp>
      <p:sp>
        <p:nvSpPr>
          <p:cNvPr id="3086" name="Rectangle 14"/>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r>
              <a:rPr lang="fr-FR" sz="2400">
                <a:cs typeface="Arial" charset="0"/>
              </a:rPr>
              <a:t> </a:t>
            </a:r>
          </a:p>
        </p:txBody>
      </p:sp>
      <p:sp>
        <p:nvSpPr>
          <p:cNvPr id="3087" name="Rectangle 15"/>
          <p:cNvSpPr>
            <a:spLocks noChangeArrowheads="1"/>
          </p:cNvSpPr>
          <p:nvPr/>
        </p:nvSpPr>
        <p:spPr bwMode="auto">
          <a:xfrm>
            <a:off x="0" y="6207125"/>
            <a:ext cx="9140825" cy="1079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795" dir="6299957" algn="ctr" rotWithShape="0">
                    <a:schemeClr val="tx1">
                      <a:alpha val="50000"/>
                    </a:schemeClr>
                  </a:outerShdw>
                </a:effectLst>
              </a14:hiddenEffects>
            </a:ext>
          </a:extLst>
        </p:spPr>
        <p:txBody>
          <a:bodyPr wrap="none" anchor="ctr"/>
          <a:lstStyle/>
          <a:p>
            <a:pPr algn="ctr" eaLnBrk="0" hangingPunct="0"/>
            <a:endParaRPr lang="fr-FR" sz="2400">
              <a:cs typeface="Arial" charset="0"/>
            </a:endParaRPr>
          </a:p>
        </p:txBody>
      </p:sp>
      <p:sp>
        <p:nvSpPr>
          <p:cNvPr id="3074" name="Rectangle 2"/>
          <p:cNvSpPr>
            <a:spLocks noGrp="1" noChangeArrowheads="1"/>
          </p:cNvSpPr>
          <p:nvPr>
            <p:ph type="ctrTitle"/>
          </p:nvPr>
        </p:nvSpPr>
        <p:spPr>
          <a:xfrm>
            <a:off x="1403350" y="2878138"/>
            <a:ext cx="7661275" cy="1169987"/>
          </a:xfrm>
        </p:spPr>
        <p:txBody>
          <a:bodyPr lIns="0" tIns="0" rIns="0" bIns="0"/>
          <a:lstStyle>
            <a:lvl1pPr>
              <a:defRPr/>
            </a:lvl1pPr>
          </a:lstStyle>
          <a:p>
            <a:pPr lvl="0"/>
            <a:r>
              <a:rPr lang="fr-FR" noProof="0" smtClean="0"/>
              <a:t>Modifiez le style du titre</a:t>
            </a:r>
          </a:p>
        </p:txBody>
      </p:sp>
      <p:sp>
        <p:nvSpPr>
          <p:cNvPr id="3075" name="Rectangle 3"/>
          <p:cNvSpPr>
            <a:spLocks noGrp="1" noChangeArrowheads="1"/>
          </p:cNvSpPr>
          <p:nvPr>
            <p:ph type="subTitle" idx="1"/>
          </p:nvPr>
        </p:nvSpPr>
        <p:spPr>
          <a:xfrm>
            <a:off x="2033588" y="4173538"/>
            <a:ext cx="6400800" cy="1055687"/>
          </a:xfrm>
        </p:spPr>
        <p:txBody>
          <a:bodyPr lIns="0" tIns="0" rIns="0" bIns="0"/>
          <a:lstStyle>
            <a:lvl1pPr marL="0" indent="0" algn="ctr">
              <a:buFontTx/>
              <a:buNone/>
              <a:defRPr/>
            </a:lvl1pPr>
          </a:lstStyle>
          <a:p>
            <a:pPr lvl="0"/>
            <a:r>
              <a:rPr lang="fr-FR" noProof="0" smtClean="0"/>
              <a:t>Modifiez le style des sous-titres du masque</a:t>
            </a:r>
          </a:p>
        </p:txBody>
      </p:sp>
      <p:pic>
        <p:nvPicPr>
          <p:cNvPr id="3083" name="Picture 11" descr="Logo_CNSA_R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14313"/>
            <a:ext cx="4038600"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D35063D3-5756-4477-AC03-1FB6C693B353}" type="slidenum">
              <a:rPr lang="fr-FR"/>
              <a:pPr/>
              <a:t>‹N°›</a:t>
            </a:fld>
            <a:endParaRPr lang="fr-FR"/>
          </a:p>
        </p:txBody>
      </p:sp>
    </p:spTree>
    <p:extLst>
      <p:ext uri="{BB962C8B-B14F-4D97-AF65-F5344CB8AC3E}">
        <p14:creationId xmlns:p14="http://schemas.microsoft.com/office/powerpoint/2010/main" val="275338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4DE3F7A4-E36D-4171-8060-5230C71CE30E}" type="slidenum">
              <a:rPr lang="fr-FR"/>
              <a:pPr/>
              <a:t>‹N°›</a:t>
            </a:fld>
            <a:endParaRPr lang="fr-FR"/>
          </a:p>
        </p:txBody>
      </p:sp>
    </p:spTree>
    <p:extLst>
      <p:ext uri="{BB962C8B-B14F-4D97-AF65-F5344CB8AC3E}">
        <p14:creationId xmlns:p14="http://schemas.microsoft.com/office/powerpoint/2010/main" val="285394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p:nvSpPr>
        <p:spPr bwMode="auto">
          <a:xfrm>
            <a:off x="3175" y="2520950"/>
            <a:ext cx="9140825" cy="4337050"/>
          </a:xfrm>
          <a:prstGeom prst="rect">
            <a:avLst/>
          </a:prstGeom>
          <a:solidFill>
            <a:srgbClr val="66B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16200000" algn="ctr" rotWithShape="0">
                    <a:srgbClr val="808080">
                      <a:alpha val="35001"/>
                    </a:srgb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5" name="Rectangle 13"/>
          <p:cNvSpPr>
            <a:spLocks noChangeArrowheads="1"/>
          </p:cNvSpPr>
          <p:nvPr/>
        </p:nvSpPr>
        <p:spPr bwMode="auto">
          <a:xfrm>
            <a:off x="0" y="6318250"/>
            <a:ext cx="9144000" cy="539750"/>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2400" dirty="0" smtClean="0">
                <a:solidFill>
                  <a:srgbClr val="000000"/>
                </a:solidFill>
                <a:cs typeface="Arial" charset="0"/>
              </a:rPr>
              <a:t> </a:t>
            </a:r>
          </a:p>
        </p:txBody>
      </p:sp>
      <p:sp>
        <p:nvSpPr>
          <p:cNvPr id="6" name="Rectangle 14"/>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7" name="Rectangle 15"/>
          <p:cNvSpPr>
            <a:spLocks noChangeArrowheads="1"/>
          </p:cNvSpPr>
          <p:nvPr/>
        </p:nvSpPr>
        <p:spPr bwMode="auto">
          <a:xfrm>
            <a:off x="0" y="6207125"/>
            <a:ext cx="9140825" cy="1079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795" dir="6299957" algn="ctr" rotWithShape="0">
                    <a:schemeClr val="tx1">
                      <a:alpha val="50000"/>
                    </a:schemeClr>
                  </a:outerShdw>
                </a:effectLst>
              </a14:hiddenEffects>
            </a:ext>
          </a:extLst>
        </p:spPr>
        <p:txBody>
          <a:bodyPr wrap="none" anchor="ctr"/>
          <a:lstStyle/>
          <a:p>
            <a:pPr algn="ctr" eaLnBrk="0" hangingPunct="0">
              <a:defRPr/>
            </a:pPr>
            <a:endParaRPr lang="fr-FR" altLang="fr-FR" sz="2400">
              <a:solidFill>
                <a:srgbClr val="000000"/>
              </a:solidFill>
              <a:latin typeface="Arial"/>
              <a:cs typeface="Arial" charset="0"/>
            </a:endParaRPr>
          </a:p>
        </p:txBody>
      </p:sp>
      <p:pic>
        <p:nvPicPr>
          <p:cNvPr id="8" name="Picture 11" descr="Logo_CNSA_R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4313"/>
            <a:ext cx="40386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03350" y="2878138"/>
            <a:ext cx="7661275" cy="1169987"/>
          </a:xfrm>
        </p:spPr>
        <p:txBody>
          <a:bodyPr lIns="0" tIns="0" rIns="0" bIns="0"/>
          <a:lstStyle>
            <a:lvl1pPr>
              <a:defRPr/>
            </a:lvl1pPr>
          </a:lstStyle>
          <a:p>
            <a:pPr lvl="0"/>
            <a:r>
              <a:rPr lang="fr-FR" altLang="fr-FR" noProof="0" smtClean="0"/>
              <a:t>Cliquez pour modifier le style du titre</a:t>
            </a:r>
          </a:p>
        </p:txBody>
      </p:sp>
      <p:sp>
        <p:nvSpPr>
          <p:cNvPr id="3075" name="Rectangle 3"/>
          <p:cNvSpPr>
            <a:spLocks noGrp="1" noChangeArrowheads="1"/>
          </p:cNvSpPr>
          <p:nvPr>
            <p:ph type="subTitle" idx="1"/>
          </p:nvPr>
        </p:nvSpPr>
        <p:spPr>
          <a:xfrm>
            <a:off x="2033588" y="4173538"/>
            <a:ext cx="6400800" cy="1055687"/>
          </a:xfrm>
        </p:spPr>
        <p:txBody>
          <a:bodyPr lIns="0" tIns="0" rIns="0" bIns="0"/>
          <a:lstStyle>
            <a:lvl1pPr marL="0" indent="0" algn="ctr">
              <a:buFontTx/>
              <a:buNone/>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369656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7F0F4-C4D3-4B84-9D80-4FFBF47FA5D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62822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0B34D3-E073-4E43-BCA0-17828F5821C9}"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232400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37349-32CB-46E0-B227-A4CC39D59F2F}"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403563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F4A883-9CF4-4063-AC59-7F69E9397679}"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3054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434E13-64A8-485D-B2B6-36C69468371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417632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0CEE30-B637-471E-AC4F-B4E972D11016}"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2879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27599-8667-436B-8CA3-54FD2DE820BA}"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11085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7C837422-0B37-4725-973C-1038E3DDD3A8}" type="slidenum">
              <a:rPr lang="fr-FR"/>
              <a:pPr/>
              <a:t>‹N°›</a:t>
            </a:fld>
            <a:endParaRPr lang="fr-FR"/>
          </a:p>
        </p:txBody>
      </p:sp>
    </p:spTree>
    <p:extLst>
      <p:ext uri="{BB962C8B-B14F-4D97-AF65-F5344CB8AC3E}">
        <p14:creationId xmlns:p14="http://schemas.microsoft.com/office/powerpoint/2010/main" val="357768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B45500-8DEB-4B56-ABFE-681E0ACAEA80}"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384276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59E00-82D7-4939-B088-192736FFAE7D}"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73740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07 novembre 2017</a:t>
            </a:r>
            <a:endParaRPr lang="fr-FR" altLang="fr-F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37E812-5FCD-42C3-9E5F-C92516678EB7}" type="slidenum">
              <a:rPr lang="fr-FR" altLang="fr-FR">
                <a:solidFill>
                  <a:srgbClr val="FFFFFF"/>
                </a:solidFill>
              </a:rPr>
              <a:pPr>
                <a:defRPr/>
              </a:pPr>
              <a:t>‹N°›</a:t>
            </a:fld>
            <a:endParaRPr lang="fr-FR" altLang="fr-FR">
              <a:solidFill>
                <a:srgbClr val="FFFFFF"/>
              </a:solidFill>
            </a:endParaRPr>
          </a:p>
        </p:txBody>
      </p:sp>
    </p:spTree>
    <p:extLst>
      <p:ext uri="{BB962C8B-B14F-4D97-AF65-F5344CB8AC3E}">
        <p14:creationId xmlns:p14="http://schemas.microsoft.com/office/powerpoint/2010/main" val="327106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lvl1pPr>
              <a:defRPr/>
            </a:lvl1p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lvl1pPr>
              <a:defRPr/>
            </a:lvl1pPr>
          </a:lstStyle>
          <a:p>
            <a:fld id="{5B061B39-8848-4864-812D-2DBACFA30ABE}" type="slidenum">
              <a:rPr lang="fr-FR"/>
              <a:pPr/>
              <a:t>‹N°›</a:t>
            </a:fld>
            <a:endParaRPr lang="fr-FR"/>
          </a:p>
        </p:txBody>
      </p:sp>
    </p:spTree>
    <p:extLst>
      <p:ext uri="{BB962C8B-B14F-4D97-AF65-F5344CB8AC3E}">
        <p14:creationId xmlns:p14="http://schemas.microsoft.com/office/powerpoint/2010/main" val="58669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8F276146-92C8-4B44-9C78-B5796672D2C8}" type="slidenum">
              <a:rPr lang="fr-FR"/>
              <a:pPr/>
              <a:t>‹N°›</a:t>
            </a:fld>
            <a:endParaRPr lang="fr-FR"/>
          </a:p>
        </p:txBody>
      </p:sp>
    </p:spTree>
    <p:extLst>
      <p:ext uri="{BB962C8B-B14F-4D97-AF65-F5344CB8AC3E}">
        <p14:creationId xmlns:p14="http://schemas.microsoft.com/office/powerpoint/2010/main" val="70989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smtClean="0"/>
              <a:t>07 novembre 2017</a:t>
            </a:r>
            <a:endParaRPr lang="fr-FR"/>
          </a:p>
        </p:txBody>
      </p:sp>
      <p:sp>
        <p:nvSpPr>
          <p:cNvPr id="8" name="Espace réservé du pied de page 7"/>
          <p:cNvSpPr>
            <a:spLocks noGrp="1"/>
          </p:cNvSpPr>
          <p:nvPr>
            <p:ph type="ftr" sz="quarter" idx="11"/>
          </p:nvPr>
        </p:nvSpPr>
        <p:spPr/>
        <p:txBody>
          <a:bodyPr/>
          <a:lstStyle>
            <a:lvl1pPr>
              <a:defRPr/>
            </a:lvl1pPr>
          </a:lstStyle>
          <a:p>
            <a:r>
              <a:rPr lang="fr-FR" smtClean="0"/>
              <a:t>Commission aides à la personne</a:t>
            </a:r>
            <a:endParaRPr lang="fr-FR"/>
          </a:p>
        </p:txBody>
      </p:sp>
      <p:sp>
        <p:nvSpPr>
          <p:cNvPr id="9" name="Espace réservé du numéro de diapositive 8"/>
          <p:cNvSpPr>
            <a:spLocks noGrp="1"/>
          </p:cNvSpPr>
          <p:nvPr>
            <p:ph type="sldNum" sz="quarter" idx="12"/>
          </p:nvPr>
        </p:nvSpPr>
        <p:spPr/>
        <p:txBody>
          <a:bodyPr/>
          <a:lstStyle>
            <a:lvl1pPr>
              <a:defRPr/>
            </a:lvl1pPr>
          </a:lstStyle>
          <a:p>
            <a:fld id="{6E8A713D-7C7B-4DE5-80B6-00A0C13EFDC5}" type="slidenum">
              <a:rPr lang="fr-FR"/>
              <a:pPr/>
              <a:t>‹N°›</a:t>
            </a:fld>
            <a:endParaRPr lang="fr-FR"/>
          </a:p>
        </p:txBody>
      </p:sp>
    </p:spTree>
    <p:extLst>
      <p:ext uri="{BB962C8B-B14F-4D97-AF65-F5344CB8AC3E}">
        <p14:creationId xmlns:p14="http://schemas.microsoft.com/office/powerpoint/2010/main" val="1589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smtClean="0"/>
              <a:t>07 novembre 2017</a:t>
            </a:r>
            <a:endParaRPr lang="fr-FR"/>
          </a:p>
        </p:txBody>
      </p:sp>
      <p:sp>
        <p:nvSpPr>
          <p:cNvPr id="4" name="Espace réservé du pied de page 3"/>
          <p:cNvSpPr>
            <a:spLocks noGrp="1"/>
          </p:cNvSpPr>
          <p:nvPr>
            <p:ph type="ftr" sz="quarter" idx="11"/>
          </p:nvPr>
        </p:nvSpPr>
        <p:spPr/>
        <p:txBody>
          <a:bodyPr/>
          <a:lstStyle>
            <a:lvl1pPr>
              <a:defRPr/>
            </a:lvl1p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lvl1pPr>
              <a:defRPr/>
            </a:lvl1pPr>
          </a:lstStyle>
          <a:p>
            <a:fld id="{74B34C1E-D55C-4801-ACD7-454B9A535AEF}" type="slidenum">
              <a:rPr lang="fr-FR"/>
              <a:pPr/>
              <a:t>‹N°›</a:t>
            </a:fld>
            <a:endParaRPr lang="fr-FR"/>
          </a:p>
        </p:txBody>
      </p:sp>
    </p:spTree>
    <p:extLst>
      <p:ext uri="{BB962C8B-B14F-4D97-AF65-F5344CB8AC3E}">
        <p14:creationId xmlns:p14="http://schemas.microsoft.com/office/powerpoint/2010/main" val="30644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t>07 novembre 2017</a:t>
            </a:r>
            <a:endParaRPr lang="fr-FR"/>
          </a:p>
        </p:txBody>
      </p:sp>
      <p:sp>
        <p:nvSpPr>
          <p:cNvPr id="3" name="Espace réservé du pied de page 2"/>
          <p:cNvSpPr>
            <a:spLocks noGrp="1"/>
          </p:cNvSpPr>
          <p:nvPr>
            <p:ph type="ftr" sz="quarter" idx="11"/>
          </p:nvPr>
        </p:nvSpPr>
        <p:spPr/>
        <p:txBody>
          <a:bodyPr/>
          <a:lstStyle>
            <a:lvl1pPr>
              <a:defRPr/>
            </a:lvl1p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lvl1pPr>
              <a:defRPr/>
            </a:lvl1pPr>
          </a:lstStyle>
          <a:p>
            <a:fld id="{A36E7750-99C8-4C5E-9B11-787D553A108D}" type="slidenum">
              <a:rPr lang="fr-FR"/>
              <a:pPr/>
              <a:t>‹N°›</a:t>
            </a:fld>
            <a:endParaRPr lang="fr-FR"/>
          </a:p>
        </p:txBody>
      </p:sp>
    </p:spTree>
    <p:extLst>
      <p:ext uri="{BB962C8B-B14F-4D97-AF65-F5344CB8AC3E}">
        <p14:creationId xmlns:p14="http://schemas.microsoft.com/office/powerpoint/2010/main" val="148145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3E298BAB-8FBA-463A-9DC7-52918BFDE6FA}" type="slidenum">
              <a:rPr lang="fr-FR"/>
              <a:pPr/>
              <a:t>‹N°›</a:t>
            </a:fld>
            <a:endParaRPr lang="fr-FR"/>
          </a:p>
        </p:txBody>
      </p:sp>
    </p:spTree>
    <p:extLst>
      <p:ext uri="{BB962C8B-B14F-4D97-AF65-F5344CB8AC3E}">
        <p14:creationId xmlns:p14="http://schemas.microsoft.com/office/powerpoint/2010/main" val="246792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t>07 novembre 2017</a:t>
            </a:r>
            <a:endParaRPr lang="fr-FR"/>
          </a:p>
        </p:txBody>
      </p:sp>
      <p:sp>
        <p:nvSpPr>
          <p:cNvPr id="6" name="Espace réservé du pied de page 5"/>
          <p:cNvSpPr>
            <a:spLocks noGrp="1"/>
          </p:cNvSpPr>
          <p:nvPr>
            <p:ph type="ftr" sz="quarter" idx="11"/>
          </p:nvPr>
        </p:nvSpPr>
        <p:spPr/>
        <p:txBody>
          <a:bodyPr/>
          <a:lstStyle>
            <a:lvl1pPr>
              <a:defRPr/>
            </a:lvl1p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lvl1pPr>
              <a:defRPr/>
            </a:lvl1pPr>
          </a:lstStyle>
          <a:p>
            <a:fld id="{352BDFF7-0124-4FC4-8B53-2FAF33B09AFA}" type="slidenum">
              <a:rPr lang="fr-FR"/>
              <a:pPr/>
              <a:t>‹N°›</a:t>
            </a:fld>
            <a:endParaRPr lang="fr-FR"/>
          </a:p>
        </p:txBody>
      </p:sp>
    </p:spTree>
    <p:extLst>
      <p:ext uri="{BB962C8B-B14F-4D97-AF65-F5344CB8AC3E}">
        <p14:creationId xmlns:p14="http://schemas.microsoft.com/office/powerpoint/2010/main" val="121412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r>
              <a:rPr lang="fr-FR" sz="2400">
                <a:cs typeface="Arial" charset="0"/>
              </a:rPr>
              <a:t> </a:t>
            </a:r>
          </a:p>
        </p:txBody>
      </p:sp>
      <p:sp>
        <p:nvSpPr>
          <p:cNvPr id="1032" name="Rectangle 8"/>
          <p:cNvSpPr>
            <a:spLocks noChangeArrowheads="1"/>
          </p:cNvSpPr>
          <p:nvPr/>
        </p:nvSpPr>
        <p:spPr bwMode="auto">
          <a:xfrm>
            <a:off x="0" y="6318250"/>
            <a:ext cx="9140825" cy="539750"/>
          </a:xfrm>
          <a:prstGeom prst="rect">
            <a:avLst/>
          </a:prstGeom>
          <a:solidFill>
            <a:srgbClr val="66B8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r>
              <a:rPr lang="fr-FR" sz="2400">
                <a:cs typeface="Arial" charset="0"/>
              </a:rPr>
              <a:t> </a:t>
            </a: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r>
              <a:rPr lang="fr-FR" smtClean="0"/>
              <a:t>07 novembre 2017</a:t>
            </a:r>
            <a:endParaRPr lang="fr-FR"/>
          </a:p>
        </p:txBody>
      </p:sp>
      <p:sp>
        <p:nvSpPr>
          <p:cNvPr id="1029" name="Rectangle 5"/>
          <p:cNvSpPr>
            <a:spLocks noGrp="1" noChangeArrowheads="1"/>
          </p:cNvSpPr>
          <p:nvPr>
            <p:ph type="ftr" sz="quarter" idx="3"/>
          </p:nvPr>
        </p:nvSpPr>
        <p:spPr bwMode="auto">
          <a:xfrm>
            <a:off x="3124200" y="6443663"/>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r>
              <a:rPr lang="fr-FR" smtClean="0"/>
              <a:t>Commission aides à la personne</a:t>
            </a:r>
            <a:endParaRPr lang="fr-FR"/>
          </a:p>
        </p:txBody>
      </p:sp>
      <p:sp>
        <p:nvSpPr>
          <p:cNvPr id="1030" name="Rectangle 6"/>
          <p:cNvSpPr>
            <a:spLocks noGrp="1" noChangeArrowheads="1"/>
          </p:cNvSpPr>
          <p:nvPr>
            <p:ph type="sldNum" sz="quarter" idx="4"/>
          </p:nvPr>
        </p:nvSpPr>
        <p:spPr bwMode="auto">
          <a:xfrm>
            <a:off x="6553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099B1571-50C6-40DB-A1EC-31468AE8691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144463"/>
          </a:xfrm>
          <a:prstGeom prst="rect">
            <a:avLst/>
          </a:prstGeom>
          <a:solidFill>
            <a:srgbClr val="BFE10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88900" dist="50800" dir="5400000" algn="ctr" rotWithShape="0">
                    <a:schemeClr val="tx1">
                      <a:alpha val="50000"/>
                    </a:schemeClr>
                  </a:outerShdw>
                </a:effectLst>
              </a14:hiddenEffects>
            </a:ext>
          </a:extLst>
        </p:spPr>
        <p:txBody>
          <a:bodyPr wrap="none" anchor="ctr"/>
          <a:lstStyle/>
          <a:p>
            <a:pPr algn="ctr" eaLnBrk="0" hangingPunct="0">
              <a:defRPr/>
            </a:pPr>
            <a:r>
              <a:rPr lang="fr-FR" altLang="fr-FR" sz="2400">
                <a:solidFill>
                  <a:srgbClr val="000000"/>
                </a:solidFill>
                <a:latin typeface="Arial"/>
                <a:cs typeface="Arial" charset="0"/>
              </a:rPr>
              <a:t> </a:t>
            </a:r>
          </a:p>
        </p:txBody>
      </p:sp>
      <p:sp>
        <p:nvSpPr>
          <p:cNvPr id="1027" name="Rectangle 8"/>
          <p:cNvSpPr>
            <a:spLocks noChangeArrowheads="1"/>
          </p:cNvSpPr>
          <p:nvPr/>
        </p:nvSpPr>
        <p:spPr bwMode="auto">
          <a:xfrm>
            <a:off x="0" y="6318250"/>
            <a:ext cx="9140825" cy="539750"/>
          </a:xfrm>
          <a:prstGeom prst="rect">
            <a:avLst/>
          </a:prstGeom>
          <a:solidFill>
            <a:srgbClr val="66B8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2400" smtClean="0">
                <a:solidFill>
                  <a:srgbClr val="000000"/>
                </a:solidFill>
                <a:cs typeface="Arial" charset="0"/>
              </a:rPr>
              <a:t> </a:t>
            </a:r>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457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r>
              <a:rPr lang="fr-FR" altLang="fr-FR" smtClean="0">
                <a:solidFill>
                  <a:srgbClr val="FFFFFF"/>
                </a:solidFill>
                <a:latin typeface="Arial"/>
              </a:rPr>
              <a:t>07 novembre 2017</a:t>
            </a:r>
            <a:endParaRPr lang="fr-FR" altLang="fr-FR" dirty="0">
              <a:solidFill>
                <a:srgbClr val="FFFFFF"/>
              </a:solidFill>
              <a:latin typeface="Arial"/>
            </a:endParaRPr>
          </a:p>
        </p:txBody>
      </p:sp>
      <p:sp>
        <p:nvSpPr>
          <p:cNvPr id="3" name="Rectangle 5"/>
          <p:cNvSpPr>
            <a:spLocks noGrp="1" noChangeArrowheads="1"/>
          </p:cNvSpPr>
          <p:nvPr>
            <p:ph type="ftr" sz="quarter" idx="3"/>
          </p:nvPr>
        </p:nvSpPr>
        <p:spPr bwMode="auto">
          <a:xfrm>
            <a:off x="3124200" y="6443663"/>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a:defRPr/>
            </a:pPr>
            <a:r>
              <a:rPr lang="fr-FR" altLang="fr-FR" smtClean="0">
                <a:solidFill>
                  <a:srgbClr val="FFFFFF"/>
                </a:solidFill>
                <a:latin typeface="Arial"/>
              </a:rPr>
              <a:t>Commission aides à la personne</a:t>
            </a:r>
            <a:endParaRPr lang="fr-FR" altLang="fr-FR">
              <a:solidFill>
                <a:srgbClr val="FFFFFF"/>
              </a:solidFill>
              <a:latin typeface="Arial"/>
            </a:endParaRPr>
          </a:p>
        </p:txBody>
      </p:sp>
      <p:sp>
        <p:nvSpPr>
          <p:cNvPr id="1030" name="Rectangle 6"/>
          <p:cNvSpPr>
            <a:spLocks noGrp="1" noChangeArrowheads="1"/>
          </p:cNvSpPr>
          <p:nvPr>
            <p:ph type="sldNum" sz="quarter" idx="4"/>
          </p:nvPr>
        </p:nvSpPr>
        <p:spPr bwMode="auto">
          <a:xfrm>
            <a:off x="6553200" y="6443663"/>
            <a:ext cx="2133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E82F7309-2DFE-4DE9-89F0-79D0695166CC}" type="slidenum">
              <a:rPr lang="fr-FR" altLang="fr-FR">
                <a:solidFill>
                  <a:srgbClr val="FFFFFF"/>
                </a:solidFill>
                <a:latin typeface="Arial"/>
              </a:rPr>
              <a:pPr>
                <a:defRPr/>
              </a:pPr>
              <a:t>‹N°›</a:t>
            </a:fld>
            <a:endParaRPr lang="fr-FR" altLang="fr-FR">
              <a:solidFill>
                <a:srgbClr val="FFFFFF"/>
              </a:solidFill>
              <a:latin typeface="Arial"/>
            </a:endParaRPr>
          </a:p>
        </p:txBody>
      </p:sp>
    </p:spTree>
    <p:extLst>
      <p:ext uri="{BB962C8B-B14F-4D97-AF65-F5344CB8AC3E}">
        <p14:creationId xmlns:p14="http://schemas.microsoft.com/office/powerpoint/2010/main" val="1585598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08025" indent="-360363" algn="l" rtl="0" eaLnBrk="0" fontAlgn="base" hangingPunct="0">
        <a:spcBef>
          <a:spcPct val="20000"/>
        </a:spcBef>
        <a:spcAft>
          <a:spcPct val="0"/>
        </a:spcAft>
        <a:buChar char="–"/>
        <a:defRPr sz="2400">
          <a:solidFill>
            <a:schemeClr val="tx1"/>
          </a:solidFill>
          <a:latin typeface="+mn-lt"/>
        </a:defRPr>
      </a:lvl2pPr>
      <a:lvl3pPr marL="1050925" indent="-322263" algn="l" rtl="0" eaLnBrk="0" fontAlgn="base" hangingPunct="0">
        <a:spcBef>
          <a:spcPct val="20000"/>
        </a:spcBef>
        <a:spcAft>
          <a:spcPct val="0"/>
        </a:spcAft>
        <a:buFont typeface="Arial" charset="0"/>
        <a:buChar char="&gt;"/>
        <a:defRPr sz="22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852936"/>
            <a:ext cx="8957121" cy="1486966"/>
          </a:xfrm>
        </p:spPr>
        <p:txBody>
          <a:bodyPr/>
          <a:lstStyle/>
          <a:p>
            <a:r>
              <a:rPr lang="fr-FR" sz="3200" dirty="0">
                <a:solidFill>
                  <a:schemeClr val="bg1"/>
                </a:solidFill>
              </a:rPr>
              <a:t/>
            </a:r>
            <a:br>
              <a:rPr lang="fr-FR" sz="3200" dirty="0">
                <a:solidFill>
                  <a:schemeClr val="bg1"/>
                </a:solidFill>
              </a:rPr>
            </a:br>
            <a:r>
              <a:rPr lang="fr-FR" sz="3200" dirty="0" smtClean="0">
                <a:solidFill>
                  <a:schemeClr val="bg1"/>
                </a:solidFill>
              </a:rPr>
              <a:t>Rapport d’activité 2016</a:t>
            </a:r>
            <a:br>
              <a:rPr lang="fr-FR" sz="3200" dirty="0" smtClean="0">
                <a:solidFill>
                  <a:schemeClr val="bg1"/>
                </a:solidFill>
              </a:rPr>
            </a:br>
            <a:r>
              <a:rPr lang="fr-FR" sz="3200" dirty="0" smtClean="0">
                <a:solidFill>
                  <a:schemeClr val="bg1"/>
                </a:solidFill>
              </a:rPr>
              <a:t>des conférences des financeurs </a:t>
            </a:r>
            <a:br>
              <a:rPr lang="fr-FR" sz="3200" dirty="0" smtClean="0">
                <a:solidFill>
                  <a:schemeClr val="bg1"/>
                </a:solidFill>
              </a:rPr>
            </a:br>
            <a:r>
              <a:rPr lang="fr-FR" sz="3200" dirty="0" smtClean="0">
                <a:solidFill>
                  <a:schemeClr val="bg1"/>
                </a:solidFill>
              </a:rPr>
              <a:t>de la prévention de la perte d’autonomie</a:t>
            </a:r>
            <a:endParaRPr lang="fr-FR" sz="3200" dirty="0">
              <a:solidFill>
                <a:schemeClr val="bg1"/>
              </a:solidFill>
            </a:endParaRPr>
          </a:p>
        </p:txBody>
      </p:sp>
      <p:sp>
        <p:nvSpPr>
          <p:cNvPr id="2051" name="Rectangle 3"/>
          <p:cNvSpPr>
            <a:spLocks noGrp="1" noChangeArrowheads="1"/>
          </p:cNvSpPr>
          <p:nvPr>
            <p:ph type="subTitle" idx="1"/>
          </p:nvPr>
        </p:nvSpPr>
        <p:spPr>
          <a:xfrm>
            <a:off x="107504" y="5157167"/>
            <a:ext cx="8928992" cy="648097"/>
          </a:xfrm>
        </p:spPr>
        <p:txBody>
          <a:bodyPr/>
          <a:lstStyle/>
          <a:p>
            <a:r>
              <a:rPr lang="fr-FR" sz="2000" b="1" dirty="0" smtClean="0">
                <a:solidFill>
                  <a:schemeClr val="bg1"/>
                </a:solidFill>
              </a:rPr>
              <a:t>Commission aide à la personne du 7 novembre 2017</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97818"/>
            <a:ext cx="8229600" cy="1143000"/>
          </a:xfrm>
        </p:spPr>
        <p:txBody>
          <a:bodyPr/>
          <a:lstStyle/>
          <a:p>
            <a:r>
              <a:rPr lang="fr-FR" sz="2400" dirty="0" smtClean="0"/>
              <a:t>Bilan de cette 1</a:t>
            </a:r>
            <a:r>
              <a:rPr lang="fr-FR" sz="2400" baseline="30000" dirty="0" smtClean="0"/>
              <a:t>ère</a:t>
            </a:r>
            <a:r>
              <a:rPr lang="fr-FR" sz="2400" dirty="0" smtClean="0"/>
              <a:t> année :</a:t>
            </a:r>
            <a:br>
              <a:rPr lang="fr-FR" sz="2400" dirty="0" smtClean="0"/>
            </a:br>
            <a:r>
              <a:rPr lang="fr-FR" sz="2400" dirty="0" smtClean="0"/>
              <a:t>une </a:t>
            </a:r>
            <a:r>
              <a:rPr lang="fr-FR" sz="2400" dirty="0"/>
              <a:t>mise en œuvre dans toute la France </a:t>
            </a:r>
            <a:r>
              <a:rPr lang="fr-FR" sz="2400" dirty="0" smtClean="0"/>
              <a:t>métropolitaine</a:t>
            </a:r>
            <a:r>
              <a:rPr lang="fr-FR" sz="2400" dirty="0"/>
              <a:t/>
            </a:r>
            <a:br>
              <a:rPr lang="fr-FR" sz="2400" dirty="0"/>
            </a:br>
            <a:endParaRPr lang="fr-FR" sz="2400" dirty="0"/>
          </a:p>
        </p:txBody>
      </p:sp>
      <p:sp>
        <p:nvSpPr>
          <p:cNvPr id="3" name="Espace réservé du contenu 2"/>
          <p:cNvSpPr>
            <a:spLocks noGrp="1"/>
          </p:cNvSpPr>
          <p:nvPr>
            <p:ph idx="1"/>
          </p:nvPr>
        </p:nvSpPr>
        <p:spPr>
          <a:xfrm>
            <a:off x="1475656" y="1988840"/>
            <a:ext cx="7211144" cy="4281339"/>
          </a:xfrm>
        </p:spPr>
        <p:txBody>
          <a:bodyPr/>
          <a:lstStyle/>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Cette </a:t>
            </a:r>
            <a:r>
              <a:rPr lang="fr-FR" sz="1800" dirty="0"/>
              <a:t>première année d’installation </a:t>
            </a:r>
            <a:r>
              <a:rPr lang="fr-FR" sz="1800" dirty="0" smtClean="0"/>
              <a:t>a </a:t>
            </a:r>
            <a:r>
              <a:rPr lang="fr-FR" sz="1800" dirty="0"/>
              <a:t>été l’occasion pour </a:t>
            </a:r>
            <a:r>
              <a:rPr lang="fr-FR" sz="1800" dirty="0" smtClean="0"/>
              <a:t>les acteurs des </a:t>
            </a:r>
            <a:r>
              <a:rPr lang="fr-FR" sz="1800" dirty="0"/>
              <a:t>territoires de </a:t>
            </a:r>
            <a:r>
              <a:rPr lang="fr-FR" sz="1800" dirty="0" smtClean="0"/>
              <a:t>se rencontrer et de partager autour d’un sujet clé pour la politique publique en direction des personnes âgées : </a:t>
            </a:r>
            <a:r>
              <a:rPr lang="fr-FR" sz="1800" b="1" dirty="0" smtClean="0"/>
              <a:t>la </a:t>
            </a:r>
            <a:r>
              <a:rPr lang="fr-FR" sz="1800" b="1" dirty="0"/>
              <a:t>prévention</a:t>
            </a:r>
            <a:r>
              <a:rPr lang="fr-FR" sz="1800" dirty="0"/>
              <a:t>. </a:t>
            </a:r>
            <a:endParaRPr lang="fr-FR" sz="1800" dirty="0" smtClean="0"/>
          </a:p>
          <a:p>
            <a:pPr algn="just">
              <a:buClr>
                <a:schemeClr val="accent1">
                  <a:lumMod val="50000"/>
                </a:schemeClr>
              </a:buClr>
              <a:buFont typeface="Wingdings" panose="05000000000000000000" pitchFamily="2" charset="2"/>
              <a:buChar char="Ø"/>
            </a:pPr>
            <a:endParaRPr lang="fr-FR" sz="900" dirty="0"/>
          </a:p>
          <a:p>
            <a:pPr algn="just">
              <a:buClr>
                <a:schemeClr val="accent1">
                  <a:lumMod val="50000"/>
                </a:schemeClr>
              </a:buClr>
              <a:buFont typeface="Wingdings" panose="05000000000000000000" pitchFamily="2" charset="2"/>
              <a:buChar char="Ø"/>
            </a:pPr>
            <a:r>
              <a:rPr lang="fr-FR" sz="1800" dirty="0"/>
              <a:t>L’objet même de la conférence fait </a:t>
            </a:r>
            <a:r>
              <a:rPr lang="fr-FR" sz="1800" dirty="0" smtClean="0"/>
              <a:t>consensus pour </a:t>
            </a:r>
            <a:r>
              <a:rPr lang="fr-FR" sz="1800" dirty="0"/>
              <a:t>les membres de </a:t>
            </a:r>
            <a:r>
              <a:rPr lang="fr-FR" sz="1800" dirty="0" smtClean="0"/>
              <a:t>droit </a:t>
            </a:r>
            <a:r>
              <a:rPr lang="fr-FR" sz="1800" dirty="0"/>
              <a:t>et les acteurs locaux. La motivation et la mobilisation des membres de la conférence ont été de vrais </a:t>
            </a:r>
            <a:r>
              <a:rPr lang="fr-FR" sz="1800" dirty="0" smtClean="0"/>
              <a:t>atouts.</a:t>
            </a:r>
          </a:p>
          <a:p>
            <a:pPr algn="just">
              <a:buClr>
                <a:schemeClr val="accent1">
                  <a:lumMod val="50000"/>
                </a:schemeClr>
              </a:buClr>
              <a:buFont typeface="Wingdings" panose="05000000000000000000" pitchFamily="2" charset="2"/>
              <a:buChar char="Ø"/>
            </a:pPr>
            <a:endParaRPr lang="fr-FR" sz="900" dirty="0"/>
          </a:p>
          <a:p>
            <a:pPr algn="just">
              <a:buClr>
                <a:schemeClr val="accent1">
                  <a:lumMod val="50000"/>
                </a:schemeClr>
              </a:buClr>
              <a:buFont typeface="Wingdings" panose="05000000000000000000" pitchFamily="2" charset="2"/>
              <a:buChar char="Ø"/>
            </a:pPr>
            <a:r>
              <a:rPr lang="fr-FR" sz="1800" dirty="0" smtClean="0"/>
              <a:t>Les </a:t>
            </a:r>
            <a:r>
              <a:rPr lang="fr-FR" sz="1800" dirty="0"/>
              <a:t>conférences des financeurs ont permis de favoriser </a:t>
            </a:r>
            <a:r>
              <a:rPr lang="fr-FR" sz="1800" dirty="0" smtClean="0"/>
              <a:t>la connaissance réciproque et </a:t>
            </a:r>
            <a:r>
              <a:rPr lang="fr-FR" sz="1800" dirty="0"/>
              <a:t>les relations partenariales entre les membres de droits de la prévention. </a:t>
            </a:r>
            <a:endParaRPr lang="fr-FR" sz="1800" dirty="0" smtClean="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01" y="1700808"/>
            <a:ext cx="587382" cy="56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323528" y="1484784"/>
            <a:ext cx="1152128" cy="979484"/>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482184" y="1988840"/>
            <a:ext cx="7059432" cy="0"/>
          </a:xfrm>
          <a:prstGeom prst="line">
            <a:avLst/>
          </a:prstGeom>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1619672" y="1619508"/>
            <a:ext cx="3528392" cy="369332"/>
          </a:xfrm>
          <a:prstGeom prst="rect">
            <a:avLst/>
          </a:prstGeom>
          <a:noFill/>
        </p:spPr>
        <p:txBody>
          <a:bodyPr wrap="square" rtlCol="0">
            <a:spAutoFit/>
          </a:bodyPr>
          <a:lstStyle/>
          <a:p>
            <a:r>
              <a:rPr lang="fr-FR" dirty="0" smtClean="0"/>
              <a:t>Bilan 2016</a:t>
            </a:r>
            <a:endParaRPr lang="fr-FR" dirty="0"/>
          </a:p>
        </p:txBody>
      </p:sp>
    </p:spTree>
    <p:extLst>
      <p:ext uri="{BB962C8B-B14F-4D97-AF65-F5344CB8AC3E}">
        <p14:creationId xmlns:p14="http://schemas.microsoft.com/office/powerpoint/2010/main" val="2291412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760"/>
            <a:ext cx="8229600" cy="1143000"/>
          </a:xfrm>
        </p:spPr>
        <p:txBody>
          <a:bodyPr/>
          <a:lstStyle/>
          <a:p>
            <a:r>
              <a:rPr lang="fr-FR" sz="2400" dirty="0"/>
              <a:t>Bilan de cette 1</a:t>
            </a:r>
            <a:r>
              <a:rPr lang="fr-FR" sz="2400" baseline="30000" dirty="0"/>
              <a:t>ère</a:t>
            </a:r>
            <a:r>
              <a:rPr lang="fr-FR" sz="2400" dirty="0"/>
              <a:t> </a:t>
            </a:r>
            <a:r>
              <a:rPr lang="fr-FR" sz="2400" dirty="0" smtClean="0"/>
              <a:t>année :</a:t>
            </a:r>
            <a:br>
              <a:rPr lang="fr-FR" sz="2400" dirty="0" smtClean="0"/>
            </a:br>
            <a:r>
              <a:rPr lang="fr-FR" sz="2400" dirty="0" smtClean="0"/>
              <a:t>Des crédits d’ingénierie qui ont facilité la mise en œuvre de la conférence</a:t>
            </a:r>
            <a:endParaRPr lang="fr-FR" sz="2400" dirty="0"/>
          </a:p>
        </p:txBody>
      </p:sp>
      <p:sp>
        <p:nvSpPr>
          <p:cNvPr id="3" name="Espace réservé du contenu 2"/>
          <p:cNvSpPr>
            <a:spLocks noGrp="1"/>
          </p:cNvSpPr>
          <p:nvPr>
            <p:ph idx="1"/>
          </p:nvPr>
        </p:nvSpPr>
        <p:spPr>
          <a:xfrm>
            <a:off x="1193283" y="1783357"/>
            <a:ext cx="7843213" cy="4093915"/>
          </a:xfrm>
        </p:spPr>
        <p:txBody>
          <a:bodyPr/>
          <a:lstStyle/>
          <a:p>
            <a:pPr algn="just">
              <a:buClr>
                <a:schemeClr val="accent1">
                  <a:lumMod val="50000"/>
                </a:schemeClr>
              </a:buClr>
              <a:buFont typeface="Wingdings" panose="05000000000000000000" pitchFamily="2" charset="2"/>
              <a:buChar char="Ø"/>
            </a:pPr>
            <a:r>
              <a:rPr lang="fr-FR" sz="1600" dirty="0" smtClean="0">
                <a:solidFill>
                  <a:sysClr val="windowText" lastClr="000000"/>
                </a:solidFill>
              </a:rPr>
              <a:t>La </a:t>
            </a:r>
            <a:r>
              <a:rPr lang="fr-FR" sz="1600" dirty="0">
                <a:solidFill>
                  <a:sysClr val="windowText" lastClr="000000"/>
                </a:solidFill>
              </a:rPr>
              <a:t>majorité des départements ont pu élaborer pour cette première année un diagnostic des besoins des personnes âgées et le recensement des initiatives locales sur leur </a:t>
            </a:r>
            <a:r>
              <a:rPr lang="fr-FR" sz="1600" dirty="0" smtClean="0">
                <a:solidFill>
                  <a:sysClr val="windowText" lastClr="000000"/>
                </a:solidFill>
              </a:rPr>
              <a:t>territoire: </a:t>
            </a:r>
            <a:r>
              <a:rPr lang="fr-FR" sz="1600" b="1" dirty="0" smtClean="0">
                <a:solidFill>
                  <a:sysClr val="windowText" lastClr="000000"/>
                </a:solidFill>
              </a:rPr>
              <a:t>84 </a:t>
            </a:r>
            <a:r>
              <a:rPr lang="fr-FR" sz="1600" b="1" dirty="0">
                <a:solidFill>
                  <a:sysClr val="windowText" lastClr="000000"/>
                </a:solidFill>
              </a:rPr>
              <a:t>diagnostics </a:t>
            </a:r>
            <a:r>
              <a:rPr lang="fr-FR" sz="1600" b="1" dirty="0" smtClean="0">
                <a:solidFill>
                  <a:sysClr val="windowText" lastClr="000000"/>
                </a:solidFill>
              </a:rPr>
              <a:t>établis</a:t>
            </a:r>
            <a:endParaRPr lang="fr-FR" sz="1600" b="1" dirty="0">
              <a:solidFill>
                <a:sysClr val="windowText" lastClr="000000"/>
              </a:solidFill>
            </a:endParaRPr>
          </a:p>
          <a:p>
            <a:pPr algn="just">
              <a:buClr>
                <a:schemeClr val="accent1">
                  <a:lumMod val="50000"/>
                </a:schemeClr>
              </a:buClr>
              <a:buFont typeface="Wingdings" panose="05000000000000000000" pitchFamily="2" charset="2"/>
              <a:buChar char="Ø"/>
            </a:pPr>
            <a:endParaRPr lang="fr-FR" sz="800" dirty="0">
              <a:solidFill>
                <a:sysClr val="windowText" lastClr="000000"/>
              </a:solidFill>
            </a:endParaRPr>
          </a:p>
          <a:p>
            <a:pPr algn="just">
              <a:buClr>
                <a:schemeClr val="accent1">
                  <a:lumMod val="50000"/>
                </a:schemeClr>
              </a:buClr>
              <a:buFont typeface="Wingdings" panose="05000000000000000000" pitchFamily="2" charset="2"/>
              <a:buChar char="Ø"/>
            </a:pPr>
            <a:r>
              <a:rPr lang="fr-FR" sz="1600" dirty="0">
                <a:solidFill>
                  <a:sysClr val="windowText" lastClr="000000"/>
                </a:solidFill>
              </a:rPr>
              <a:t>Les conférences des financeurs ont également élaboré puis voté le </a:t>
            </a:r>
            <a:r>
              <a:rPr lang="fr-FR" sz="1600" b="1" dirty="0">
                <a:solidFill>
                  <a:sysClr val="windowText" lastClr="000000"/>
                </a:solidFill>
              </a:rPr>
              <a:t>règlement intérieur </a:t>
            </a:r>
            <a:r>
              <a:rPr lang="fr-FR" sz="1600" dirty="0">
                <a:solidFill>
                  <a:sysClr val="windowText" lastClr="000000"/>
                </a:solidFill>
              </a:rPr>
              <a:t>de leur instance afin de définir les modalités d’organisation et de fonctionnement de celle-ci. </a:t>
            </a:r>
            <a:endParaRPr lang="fr-FR" sz="1600" dirty="0" smtClean="0">
              <a:solidFill>
                <a:sysClr val="windowText" lastClr="000000"/>
              </a:solidFill>
            </a:endParaRPr>
          </a:p>
          <a:p>
            <a:pPr algn="just">
              <a:buClr>
                <a:schemeClr val="accent1">
                  <a:lumMod val="50000"/>
                </a:schemeClr>
              </a:buClr>
              <a:buFont typeface="Wingdings" panose="05000000000000000000" pitchFamily="2" charset="2"/>
              <a:buChar char="Ø"/>
            </a:pPr>
            <a:endParaRPr lang="fr-FR" sz="1600" dirty="0">
              <a:solidFill>
                <a:sysClr val="windowText" lastClr="000000"/>
              </a:solidFill>
            </a:endParaRPr>
          </a:p>
          <a:p>
            <a:pPr algn="just">
              <a:buClr>
                <a:schemeClr val="accent1">
                  <a:lumMod val="50000"/>
                </a:schemeClr>
              </a:buClr>
              <a:buFont typeface="Wingdings" panose="05000000000000000000" pitchFamily="2" charset="2"/>
              <a:buChar char="Ø"/>
            </a:pPr>
            <a:r>
              <a:rPr lang="fr-FR" sz="1600" dirty="0" smtClean="0">
                <a:solidFill>
                  <a:sysClr val="windowText" lastClr="000000"/>
                </a:solidFill>
              </a:rPr>
              <a:t>Les ¾ des conférences déclarent avoir réalisé un </a:t>
            </a:r>
            <a:r>
              <a:rPr lang="fr-FR" sz="1600" b="1" dirty="0" smtClean="0">
                <a:solidFill>
                  <a:sysClr val="windowText" lastClr="000000"/>
                </a:solidFill>
              </a:rPr>
              <a:t>programme coordonné </a:t>
            </a:r>
            <a:r>
              <a:rPr lang="fr-FR" sz="1600" dirty="0" smtClean="0">
                <a:solidFill>
                  <a:sysClr val="windowText" lastClr="000000"/>
                </a:solidFill>
              </a:rPr>
              <a:t>de financement.</a:t>
            </a:r>
            <a:endParaRPr lang="fr-FR" sz="1600" dirty="0">
              <a:solidFill>
                <a:sysClr val="windowText" lastClr="000000"/>
              </a:solidFill>
            </a:endParaRPr>
          </a:p>
          <a:p>
            <a:pPr algn="just"/>
            <a:endParaRPr lang="fr-FR" sz="1600" dirty="0"/>
          </a:p>
          <a:p>
            <a:pPr algn="just">
              <a:buClr>
                <a:schemeClr val="accent1">
                  <a:lumMod val="50000"/>
                </a:schemeClr>
              </a:buClr>
              <a:buFont typeface="Wingdings" panose="05000000000000000000" pitchFamily="2" charset="2"/>
              <a:buChar char="Ø"/>
            </a:pPr>
            <a:r>
              <a:rPr lang="fr-FR" sz="1600" dirty="0" smtClean="0"/>
              <a:t>Les crédits d’appui à l’ingénierie attribués dans le cadre d’une </a:t>
            </a:r>
            <a:r>
              <a:rPr lang="fr-FR" sz="1600" dirty="0"/>
              <a:t>convention entre le département et la CNSA </a:t>
            </a:r>
            <a:r>
              <a:rPr lang="fr-FR" sz="1600" dirty="0" smtClean="0"/>
              <a:t>ont </a:t>
            </a:r>
            <a:r>
              <a:rPr lang="fr-FR" sz="1600" dirty="0"/>
              <a:t>permis </a:t>
            </a:r>
            <a:r>
              <a:rPr lang="fr-FR" sz="1600" dirty="0" smtClean="0"/>
              <a:t>de faciliter </a:t>
            </a:r>
            <a:r>
              <a:rPr lang="fr-FR" sz="1600" dirty="0"/>
              <a:t>le </a:t>
            </a:r>
            <a:r>
              <a:rPr lang="fr-FR" sz="1600" b="1" dirty="0"/>
              <a:t>pilotage et </a:t>
            </a:r>
            <a:r>
              <a:rPr lang="fr-FR" sz="1600" b="1" dirty="0" smtClean="0"/>
              <a:t>l’animation </a:t>
            </a:r>
            <a:r>
              <a:rPr lang="fr-FR" sz="1600" dirty="0" smtClean="0"/>
              <a:t>de la conférence des financeurs.</a:t>
            </a:r>
          </a:p>
          <a:p>
            <a:pPr algn="just">
              <a:buClr>
                <a:schemeClr val="accent1">
                  <a:lumMod val="50000"/>
                </a:schemeClr>
              </a:buClr>
              <a:buFont typeface="Wingdings" panose="05000000000000000000" pitchFamily="2" charset="2"/>
              <a:buChar char="Ø"/>
            </a:pPr>
            <a:endParaRPr lang="fr-FR" sz="1600" dirty="0" smtClean="0"/>
          </a:p>
          <a:p>
            <a:pPr algn="just">
              <a:buClr>
                <a:schemeClr val="accent1">
                  <a:lumMod val="50000"/>
                </a:schemeClr>
              </a:buClr>
              <a:buFont typeface="Wingdings" panose="05000000000000000000" pitchFamily="2" charset="2"/>
              <a:buChar char="Ø"/>
            </a:pPr>
            <a:r>
              <a:rPr lang="fr-FR" sz="1600" dirty="0" smtClean="0"/>
              <a:t>Pour </a:t>
            </a:r>
            <a:r>
              <a:rPr lang="fr-FR" sz="1600" dirty="0"/>
              <a:t>les </a:t>
            </a:r>
            <a:r>
              <a:rPr lang="fr-FR" sz="1600" dirty="0" smtClean="0"/>
              <a:t>départements et collectivités </a:t>
            </a:r>
            <a:r>
              <a:rPr lang="fr-FR" sz="1600" dirty="0"/>
              <a:t>d’outre-mer, la mise en place est retardée, notamment du fait d’un texte d’application publié en fin d’année 2016</a:t>
            </a:r>
            <a:r>
              <a:rPr lang="fr-FR" sz="1600" dirty="0" smtClean="0"/>
              <a:t>.</a:t>
            </a:r>
            <a:r>
              <a:rPr lang="fr-FR" sz="1800" dirty="0"/>
              <a:t> </a:t>
            </a:r>
          </a:p>
          <a:p>
            <a:pPr algn="just"/>
            <a:endParaRPr lang="fr-FR" sz="1800" dirty="0"/>
          </a:p>
          <a:p>
            <a:pPr algn="just"/>
            <a:endParaRPr lang="fr-FR" sz="18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11</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01" y="1455570"/>
            <a:ext cx="587382" cy="56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323528" y="1297388"/>
            <a:ext cx="1152128" cy="979484"/>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482184" y="1700808"/>
            <a:ext cx="7059432" cy="0"/>
          </a:xfrm>
          <a:prstGeom prst="line">
            <a:avLst/>
          </a:prstGeom>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619672" y="1297388"/>
            <a:ext cx="3528392" cy="369332"/>
          </a:xfrm>
          <a:prstGeom prst="rect">
            <a:avLst/>
          </a:prstGeom>
          <a:noFill/>
        </p:spPr>
        <p:txBody>
          <a:bodyPr wrap="square" rtlCol="0">
            <a:spAutoFit/>
          </a:bodyPr>
          <a:lstStyle/>
          <a:p>
            <a:r>
              <a:rPr lang="fr-FR" dirty="0" smtClean="0">
                <a:solidFill>
                  <a:sysClr val="windowText" lastClr="000000"/>
                </a:solidFill>
              </a:rPr>
              <a:t>Bilan 2016</a:t>
            </a:r>
            <a:endParaRPr lang="fr-FR" dirty="0">
              <a:solidFill>
                <a:sysClr val="windowText" lastClr="000000"/>
              </a:solidFill>
            </a:endParaRPr>
          </a:p>
        </p:txBody>
      </p:sp>
    </p:spTree>
    <p:extLst>
      <p:ext uri="{BB962C8B-B14F-4D97-AF65-F5344CB8AC3E}">
        <p14:creationId xmlns:p14="http://schemas.microsoft.com/office/powerpoint/2010/main" val="3962467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Bilan de cette 1</a:t>
            </a:r>
            <a:r>
              <a:rPr lang="fr-FR" sz="2800" baseline="30000" dirty="0"/>
              <a:t>ère</a:t>
            </a:r>
            <a:r>
              <a:rPr lang="fr-FR" sz="2800" dirty="0"/>
              <a:t> </a:t>
            </a:r>
            <a:r>
              <a:rPr lang="fr-FR" sz="2800" dirty="0" smtClean="0"/>
              <a:t>année:</a:t>
            </a:r>
            <a:br>
              <a:rPr lang="fr-FR" sz="2800" dirty="0" smtClean="0"/>
            </a:br>
            <a:r>
              <a:rPr lang="fr-FR" sz="2800" dirty="0" smtClean="0"/>
              <a:t>Un calendrier contraint pour la mise en œuvre</a:t>
            </a:r>
            <a:endParaRPr lang="fr-FR" sz="2800" dirty="0"/>
          </a:p>
        </p:txBody>
      </p:sp>
      <p:sp>
        <p:nvSpPr>
          <p:cNvPr id="3" name="Espace réservé du contenu 2"/>
          <p:cNvSpPr>
            <a:spLocks noGrp="1"/>
          </p:cNvSpPr>
          <p:nvPr>
            <p:ph idx="1"/>
          </p:nvPr>
        </p:nvSpPr>
        <p:spPr>
          <a:xfrm>
            <a:off x="1691680" y="1556792"/>
            <a:ext cx="7128792" cy="4525963"/>
          </a:xfrm>
        </p:spPr>
        <p:txBody>
          <a:bodyPr/>
          <a:lstStyle/>
          <a:p>
            <a:pPr marL="0" indent="0">
              <a:buNone/>
            </a:pPr>
            <a:r>
              <a:rPr lang="fr-FR" sz="1800" b="1" dirty="0"/>
              <a:t>Les difficultés rencontrées</a:t>
            </a:r>
            <a:r>
              <a:rPr lang="fr-FR" sz="1800" dirty="0"/>
              <a:t> par les </a:t>
            </a:r>
            <a:r>
              <a:rPr lang="fr-FR" sz="1800" dirty="0" smtClean="0"/>
              <a:t>départements : </a:t>
            </a:r>
          </a:p>
          <a:p>
            <a:pPr algn="just">
              <a:buClr>
                <a:schemeClr val="accent1">
                  <a:lumMod val="50000"/>
                </a:schemeClr>
              </a:buClr>
              <a:buFont typeface="Wingdings" panose="05000000000000000000" pitchFamily="2" charset="2"/>
              <a:buChar char="Ø"/>
            </a:pPr>
            <a:r>
              <a:rPr lang="fr-FR" sz="1800" dirty="0" smtClean="0"/>
              <a:t>En raison de la mise </a:t>
            </a:r>
            <a:r>
              <a:rPr lang="fr-FR" sz="1800" dirty="0"/>
              <a:t>en place </a:t>
            </a:r>
            <a:r>
              <a:rPr lang="fr-FR" sz="1800" dirty="0" smtClean="0"/>
              <a:t>progressive </a:t>
            </a:r>
            <a:r>
              <a:rPr lang="fr-FR" sz="1800" dirty="0"/>
              <a:t>de la conférence dans la </a:t>
            </a:r>
            <a:r>
              <a:rPr lang="fr-FR" sz="1800" dirty="0" smtClean="0"/>
              <a:t>plupart </a:t>
            </a:r>
            <a:r>
              <a:rPr lang="fr-FR" sz="1800" dirty="0"/>
              <a:t>des départements, les calendriers d’exécution des actions ont été </a:t>
            </a:r>
            <a:r>
              <a:rPr lang="fr-FR" sz="1800" dirty="0" smtClean="0"/>
              <a:t>courts et contraints.</a:t>
            </a:r>
          </a:p>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L’appropriation complexe de certaines thématiques</a:t>
            </a:r>
            <a:r>
              <a:rPr lang="fr-FR" sz="1800" dirty="0"/>
              <a:t>:</a:t>
            </a:r>
            <a:endParaRPr lang="fr-FR" sz="1800" dirty="0" smtClean="0"/>
          </a:p>
          <a:p>
            <a:pPr lvl="1" algn="just">
              <a:buClr>
                <a:schemeClr val="accent1">
                  <a:lumMod val="50000"/>
                </a:schemeClr>
              </a:buClr>
              <a:buFont typeface="Wingdings" panose="05000000000000000000" pitchFamily="2" charset="2"/>
              <a:buChar char="Ø"/>
            </a:pPr>
            <a:r>
              <a:rPr lang="fr-FR" sz="1400" dirty="0" smtClean="0"/>
              <a:t>L’accès </a:t>
            </a:r>
            <a:r>
              <a:rPr lang="fr-FR" sz="1400" dirty="0"/>
              <a:t>aux équipements et aides </a:t>
            </a:r>
            <a:r>
              <a:rPr lang="fr-FR" sz="1400" dirty="0" smtClean="0"/>
              <a:t>techniques</a:t>
            </a:r>
            <a:r>
              <a:rPr lang="fr-FR" sz="1400" dirty="0"/>
              <a:t>. </a:t>
            </a:r>
            <a:endParaRPr lang="fr-FR" sz="1400" dirty="0" smtClean="0"/>
          </a:p>
          <a:p>
            <a:pPr lvl="2" algn="just">
              <a:buClr>
                <a:schemeClr val="accent1">
                  <a:lumMod val="50000"/>
                </a:schemeClr>
              </a:buClr>
              <a:buFont typeface="Wingdings" panose="05000000000000000000" pitchFamily="2" charset="2"/>
              <a:buChar char="Ø"/>
            </a:pPr>
            <a:r>
              <a:rPr lang="fr-FR" sz="1200" dirty="0" smtClean="0"/>
              <a:t>Le </a:t>
            </a:r>
            <a:r>
              <a:rPr lang="fr-FR" sz="1200" dirty="0"/>
              <a:t>périmètre des aides concernées n’a pas été clairement identifié</a:t>
            </a:r>
            <a:r>
              <a:rPr lang="fr-FR" sz="1200" dirty="0" smtClean="0"/>
              <a:t>.</a:t>
            </a:r>
            <a:r>
              <a:rPr lang="fr-FR" sz="1200" dirty="0"/>
              <a:t> </a:t>
            </a:r>
            <a:endParaRPr lang="fr-FR" sz="1200" dirty="0" smtClean="0"/>
          </a:p>
          <a:p>
            <a:pPr lvl="2" algn="just">
              <a:buClr>
                <a:schemeClr val="accent1">
                  <a:lumMod val="50000"/>
                </a:schemeClr>
              </a:buClr>
              <a:buFont typeface="Wingdings" panose="05000000000000000000" pitchFamily="2" charset="2"/>
              <a:buChar char="Ø"/>
            </a:pPr>
            <a:r>
              <a:rPr lang="fr-FR" sz="1200" dirty="0" smtClean="0"/>
              <a:t>Par </a:t>
            </a:r>
            <a:r>
              <a:rPr lang="fr-FR" sz="1200" dirty="0"/>
              <a:t>ailleurs, </a:t>
            </a:r>
            <a:r>
              <a:rPr lang="fr-FR" sz="1200" dirty="0" smtClean="0"/>
              <a:t>les difficultés de mise en œuvre de cet axe peuvent notamment s’expliquer par son fort impact organisationnel.</a:t>
            </a:r>
          </a:p>
          <a:p>
            <a:pPr lvl="2" algn="just">
              <a:buClr>
                <a:schemeClr val="accent1">
                  <a:lumMod val="50000"/>
                </a:schemeClr>
              </a:buClr>
              <a:buFont typeface="Wingdings" panose="05000000000000000000" pitchFamily="2" charset="2"/>
              <a:buChar char="Ø"/>
            </a:pPr>
            <a:r>
              <a:rPr lang="fr-FR" sz="1200" dirty="0" smtClean="0"/>
              <a:t>La nécessité de saturer les plans d’aide APA avant de mobiliser les crédits de la conférence est jugée limitative et inopérante</a:t>
            </a:r>
          </a:p>
          <a:p>
            <a:pPr lvl="2" algn="just">
              <a:buClr>
                <a:schemeClr val="accent1">
                  <a:lumMod val="50000"/>
                </a:schemeClr>
              </a:buClr>
              <a:buFont typeface="Wingdings" panose="05000000000000000000" pitchFamily="2" charset="2"/>
              <a:buChar char="Ø"/>
            </a:pPr>
            <a:r>
              <a:rPr lang="fr-FR" sz="1200" dirty="0" smtClean="0"/>
              <a:t>L’articulation avec les financements d’adaptation de l’habitat n’est pas toujours claire</a:t>
            </a:r>
          </a:p>
          <a:p>
            <a:pPr lvl="1" algn="just">
              <a:buClr>
                <a:schemeClr val="accent1">
                  <a:lumMod val="50000"/>
                </a:schemeClr>
              </a:buClr>
              <a:buFont typeface="Wingdings" panose="05000000000000000000" pitchFamily="2" charset="2"/>
              <a:buChar char="Ø"/>
            </a:pPr>
            <a:r>
              <a:rPr lang="fr-FR" sz="1400" dirty="0"/>
              <a:t>La mobilisation des financements pour la réalisation d’actions de soutien aux proches aidants </a:t>
            </a:r>
            <a:r>
              <a:rPr lang="fr-FR" sz="1400" dirty="0" smtClean="0"/>
              <a:t>est peu lisible.</a:t>
            </a:r>
          </a:p>
          <a:p>
            <a:pPr lvl="1" algn="just">
              <a:buClr>
                <a:schemeClr val="accent1">
                  <a:lumMod val="50000"/>
                </a:schemeClr>
              </a:buClr>
              <a:buFont typeface="Wingdings" panose="05000000000000000000" pitchFamily="2" charset="2"/>
              <a:buChar char="Ø"/>
            </a:pPr>
            <a:endParaRPr lang="fr-FR" sz="900" dirty="0">
              <a:solidFill>
                <a:srgbClr val="FF0000"/>
              </a:solidFill>
            </a:endParaRPr>
          </a:p>
          <a:p>
            <a:pPr algn="just">
              <a:buClr>
                <a:schemeClr val="accent1">
                  <a:lumMod val="50000"/>
                </a:schemeClr>
              </a:buClr>
              <a:buFont typeface="Wingdings" panose="05000000000000000000" pitchFamily="2" charset="2"/>
              <a:buChar char="Ø"/>
            </a:pPr>
            <a:r>
              <a:rPr lang="fr-FR" sz="1800" dirty="0" smtClean="0"/>
              <a:t>Des </a:t>
            </a:r>
            <a:r>
              <a:rPr lang="fr-FR" sz="1800" dirty="0"/>
              <a:t>difficultés de </a:t>
            </a:r>
            <a:r>
              <a:rPr lang="fr-FR" sz="1800" dirty="0" err="1"/>
              <a:t>reporting</a:t>
            </a:r>
            <a:r>
              <a:rPr lang="fr-FR" sz="1800" dirty="0"/>
              <a:t> des informations </a:t>
            </a:r>
            <a:r>
              <a:rPr lang="fr-FR" sz="1800" dirty="0" smtClean="0"/>
              <a:t>demandées.</a:t>
            </a:r>
          </a:p>
          <a:p>
            <a:pPr algn="just">
              <a:buClr>
                <a:schemeClr val="accent1">
                  <a:lumMod val="50000"/>
                </a:schemeClr>
              </a:buClr>
              <a:buFont typeface="Wingdings" panose="05000000000000000000" pitchFamily="2" charset="2"/>
              <a:buChar char="Ø"/>
            </a:pPr>
            <a:endParaRPr lang="fr-FR" sz="900" dirty="0" smtClean="0"/>
          </a:p>
          <a:p>
            <a:pPr algn="just">
              <a:buClr>
                <a:schemeClr val="accent1">
                  <a:lumMod val="50000"/>
                </a:schemeClr>
              </a:buClr>
              <a:buFont typeface="Wingdings" panose="05000000000000000000" pitchFamily="2" charset="2"/>
              <a:buChar char="Ø"/>
            </a:pPr>
            <a:r>
              <a:rPr lang="fr-FR" sz="1800" dirty="0" smtClean="0"/>
              <a:t>Mécanismes de financement complexes à appréhender.</a:t>
            </a:r>
          </a:p>
          <a:p>
            <a:pPr lvl="1" algn="just">
              <a:buClr>
                <a:schemeClr val="accent1">
                  <a:lumMod val="50000"/>
                </a:schemeClr>
              </a:buClr>
              <a:buFont typeface="Wingdings" panose="05000000000000000000" pitchFamily="2" charset="2"/>
              <a:buChar char="Ø"/>
            </a:pPr>
            <a:endParaRPr lang="fr-FR" sz="1600" dirty="0"/>
          </a:p>
          <a:p>
            <a:pPr algn="just"/>
            <a:endParaRPr lang="fr-FR" sz="20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7" name="ZoneTexte 6"/>
          <p:cNvSpPr txBox="1"/>
          <p:nvPr/>
        </p:nvSpPr>
        <p:spPr>
          <a:xfrm>
            <a:off x="935358" y="1412776"/>
            <a:ext cx="467819" cy="1015663"/>
          </a:xfrm>
          <a:prstGeom prst="rect">
            <a:avLst/>
          </a:prstGeom>
          <a:noFill/>
        </p:spPr>
        <p:txBody>
          <a:bodyPr wrap="square" rtlCol="0">
            <a:spAutoFit/>
          </a:bodyPr>
          <a:lstStyle/>
          <a:p>
            <a:r>
              <a:rPr lang="fr-FR" sz="6000" dirty="0" smtClean="0">
                <a:solidFill>
                  <a:srgbClr val="F80841"/>
                </a:solidFill>
                <a:latin typeface="Arial Rounded MT Bold" panose="020F0704030504030204" pitchFamily="34" charset="0"/>
              </a:rPr>
              <a:t>!</a:t>
            </a:r>
            <a:endParaRPr lang="fr-FR" sz="6000" dirty="0">
              <a:solidFill>
                <a:srgbClr val="F80841"/>
              </a:solidFill>
              <a:latin typeface="Arial Rounded MT Bold" panose="020F0704030504030204" pitchFamily="34" charset="0"/>
            </a:endParaRPr>
          </a:p>
        </p:txBody>
      </p:sp>
      <p:sp>
        <p:nvSpPr>
          <p:cNvPr id="8" name="Ellipse 7"/>
          <p:cNvSpPr/>
          <p:nvPr/>
        </p:nvSpPr>
        <p:spPr>
          <a:xfrm>
            <a:off x="674391" y="1420327"/>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664144" y="1924383"/>
            <a:ext cx="7084320" cy="0"/>
          </a:xfrm>
          <a:prstGeom prst="line">
            <a:avLst/>
          </a:prstGeom>
          <a:ln>
            <a:solidFill>
              <a:srgbClr val="E200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9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994122"/>
          </a:xfrm>
        </p:spPr>
        <p:txBody>
          <a:bodyPr/>
          <a:lstStyle/>
          <a:p>
            <a:r>
              <a:rPr lang="fr-FR" sz="2800" dirty="0" smtClean="0"/>
              <a:t>Les programmes coordonnés de financement des actions de prévention (1/5)</a:t>
            </a:r>
            <a:endParaRPr lang="fr-FR" sz="2800" dirty="0"/>
          </a:p>
        </p:txBody>
      </p:sp>
      <p:sp>
        <p:nvSpPr>
          <p:cNvPr id="3" name="Espace réservé du contenu 2"/>
          <p:cNvSpPr>
            <a:spLocks noGrp="1"/>
          </p:cNvSpPr>
          <p:nvPr>
            <p:ph idx="1"/>
          </p:nvPr>
        </p:nvSpPr>
        <p:spPr>
          <a:xfrm>
            <a:off x="179512" y="2276872"/>
            <a:ext cx="8507288" cy="3661867"/>
          </a:xfrm>
        </p:spPr>
        <p:txBody>
          <a:bodyPr/>
          <a:lstStyle/>
          <a:p>
            <a:r>
              <a:rPr lang="fr-FR" sz="1800" dirty="0" smtClean="0"/>
              <a:t>Les </a:t>
            </a:r>
            <a:r>
              <a:rPr lang="fr-FR" sz="1800" dirty="0"/>
              <a:t>principaux axes que l’on retrouve dans les programmes: </a:t>
            </a:r>
          </a:p>
          <a:p>
            <a:endParaRPr lang="fr-FR" sz="2000" dirty="0"/>
          </a:p>
          <a:p>
            <a:endParaRPr lang="fr-FR" sz="20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7" name="Rectangle 6"/>
          <p:cNvSpPr/>
          <p:nvPr/>
        </p:nvSpPr>
        <p:spPr>
          <a:xfrm>
            <a:off x="467544" y="1261209"/>
            <a:ext cx="8352928" cy="1015663"/>
          </a:xfrm>
          <a:prstGeom prst="rect">
            <a:avLst/>
          </a:prstGeom>
          <a:solidFill>
            <a:schemeClr val="bg2">
              <a:lumMod val="20000"/>
              <a:lumOff val="80000"/>
            </a:schemeClr>
          </a:solidFill>
        </p:spPr>
        <p:txBody>
          <a:bodyPr wrap="square">
            <a:spAutoFit/>
          </a:bodyPr>
          <a:lstStyle/>
          <a:p>
            <a:pPr algn="just">
              <a:buClr>
                <a:schemeClr val="accent1">
                  <a:lumMod val="50000"/>
                </a:schemeClr>
              </a:buClr>
            </a:pPr>
            <a:r>
              <a:rPr lang="fr-FR" sz="1200" dirty="0" smtClean="0"/>
              <a:t>La </a:t>
            </a:r>
            <a:r>
              <a:rPr lang="fr-FR" sz="1200" dirty="0"/>
              <a:t>notion de programme coordonné</a:t>
            </a:r>
            <a:r>
              <a:rPr lang="fr-FR" sz="1200" dirty="0">
                <a:solidFill>
                  <a:srgbClr val="FF0000"/>
                </a:solidFill>
              </a:rPr>
              <a:t> </a:t>
            </a:r>
            <a:r>
              <a:rPr lang="fr-FR" sz="1200" dirty="0"/>
              <a:t>(dimension </a:t>
            </a:r>
            <a:r>
              <a:rPr lang="fr-FR" sz="1200" dirty="0" smtClean="0"/>
              <a:t>stratégique et pluriannuelle) </a:t>
            </a:r>
            <a:r>
              <a:rPr lang="fr-FR" sz="1200" dirty="0"/>
              <a:t>est liée</a:t>
            </a:r>
            <a:r>
              <a:rPr lang="fr-FR" sz="1200" dirty="0">
                <a:solidFill>
                  <a:srgbClr val="FF0000"/>
                </a:solidFill>
              </a:rPr>
              <a:t> </a:t>
            </a:r>
            <a:r>
              <a:rPr lang="fr-FR" sz="1200" dirty="0"/>
              <a:t>à la planification et la </a:t>
            </a:r>
            <a:r>
              <a:rPr lang="fr-FR" sz="1200" dirty="0" smtClean="0"/>
              <a:t>mise </a:t>
            </a:r>
            <a:r>
              <a:rPr lang="fr-FR" sz="1200" dirty="0"/>
              <a:t>en œuvre des actions (dimensions </a:t>
            </a:r>
            <a:r>
              <a:rPr lang="fr-FR" sz="1200" dirty="0" smtClean="0"/>
              <a:t>opérationnelles et annuelles).</a:t>
            </a:r>
            <a:endParaRPr lang="fr-FR" sz="1200" dirty="0"/>
          </a:p>
          <a:p>
            <a:pPr algn="just"/>
            <a:r>
              <a:rPr lang="fr-FR" sz="1200" dirty="0"/>
              <a:t>Ces dimensions ont été appréhendées de manière hétérogène et les finalités/objectifs et thématiques d’actions ont été souvent « confondues » dans la structuration des rapports d’activité. </a:t>
            </a:r>
            <a:r>
              <a:rPr lang="fr-FR" sz="1200" dirty="0" smtClean="0"/>
              <a:t>Ainsi</a:t>
            </a:r>
            <a:r>
              <a:rPr lang="fr-FR" sz="1200" dirty="0"/>
              <a:t>, les </a:t>
            </a:r>
            <a:r>
              <a:rPr lang="fr-FR" sz="1200" dirty="0" smtClean="0"/>
              <a:t>axes des programmes coordonnés de financement ont pu prendre davantage la forme de thématiques </a:t>
            </a:r>
            <a:r>
              <a:rPr lang="fr-FR" sz="1200" dirty="0"/>
              <a:t>d’actions de prévention </a:t>
            </a:r>
            <a:r>
              <a:rPr lang="fr-FR" sz="1200" dirty="0" smtClean="0"/>
              <a:t>que d’enjeux stratégiques.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8" y="1484784"/>
            <a:ext cx="442126" cy="44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806" y="2852936"/>
            <a:ext cx="5880522" cy="3340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6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sz="2800" dirty="0"/>
              <a:t>Les programmes </a:t>
            </a:r>
            <a:r>
              <a:rPr lang="fr-FR" sz="2800" dirty="0" smtClean="0"/>
              <a:t>coordonnés </a:t>
            </a:r>
            <a:r>
              <a:rPr lang="fr-FR" sz="2800" dirty="0"/>
              <a:t>de financement des actions de prévention </a:t>
            </a:r>
            <a:r>
              <a:rPr lang="fr-FR" sz="2800" dirty="0" smtClean="0"/>
              <a:t>(2/5)</a:t>
            </a:r>
            <a:endParaRPr lang="fr-FR" sz="2800" dirty="0"/>
          </a:p>
        </p:txBody>
      </p:sp>
      <p:sp>
        <p:nvSpPr>
          <p:cNvPr id="3" name="Espace réservé du contenu 2"/>
          <p:cNvSpPr>
            <a:spLocks noGrp="1"/>
          </p:cNvSpPr>
          <p:nvPr>
            <p:ph idx="1"/>
          </p:nvPr>
        </p:nvSpPr>
        <p:spPr>
          <a:xfrm>
            <a:off x="457200" y="1196752"/>
            <a:ext cx="8229600" cy="4525963"/>
          </a:xfrm>
          <a:noFill/>
        </p:spPr>
        <p:txBody>
          <a:bodyPr/>
          <a:lstStyle/>
          <a:p>
            <a:r>
              <a:rPr lang="fr-FR" sz="2000" dirty="0" smtClean="0"/>
              <a:t>Dans tous les programmes coordonnés apparait un axe concernant </a:t>
            </a:r>
            <a:r>
              <a:rPr lang="fr-FR" sz="2000" b="1" dirty="0" smtClean="0">
                <a:solidFill>
                  <a:schemeClr val="accent1"/>
                </a:solidFill>
              </a:rPr>
              <a:t>des actions </a:t>
            </a:r>
            <a:r>
              <a:rPr lang="fr-FR" sz="2000" b="1" dirty="0" smtClean="0">
                <a:solidFill>
                  <a:srgbClr val="92D050"/>
                </a:solidFill>
              </a:rPr>
              <a:t>collectives</a:t>
            </a:r>
            <a:r>
              <a:rPr lang="fr-FR" sz="2000" dirty="0" smtClean="0"/>
              <a:t>, que ce soit sous la forme … </a:t>
            </a:r>
          </a:p>
          <a:p>
            <a:pPr lvl="1"/>
            <a:r>
              <a:rPr lang="fr-FR" sz="1600" dirty="0" smtClean="0"/>
              <a:t>…</a:t>
            </a:r>
            <a:r>
              <a:rPr lang="fr-FR" sz="2000" dirty="0">
                <a:solidFill>
                  <a:srgbClr val="92D050"/>
                </a:solidFill>
                <a:ea typeface="+mn-ea"/>
                <a:cs typeface="+mn-cs"/>
              </a:rPr>
              <a:t>d’enjeux de prévention</a:t>
            </a:r>
            <a:r>
              <a:rPr lang="fr-FR" sz="1600" dirty="0" smtClean="0"/>
              <a:t> … </a:t>
            </a:r>
          </a:p>
          <a:p>
            <a:pPr lvl="2"/>
            <a:r>
              <a:rPr lang="fr-FR" sz="1400" dirty="0" smtClean="0"/>
              <a:t>Garantir le capital autonomie et/ou faire la promotion du bien-vieillir</a:t>
            </a:r>
          </a:p>
          <a:p>
            <a:pPr lvl="2"/>
            <a:r>
              <a:rPr lang="fr-FR" sz="1400" dirty="0" smtClean="0"/>
              <a:t>Lutter </a:t>
            </a:r>
            <a:r>
              <a:rPr lang="fr-FR" sz="1400" dirty="0"/>
              <a:t>contre </a:t>
            </a:r>
            <a:r>
              <a:rPr lang="fr-FR" sz="1400" dirty="0" smtClean="0"/>
              <a:t>l'isolement </a:t>
            </a:r>
            <a:r>
              <a:rPr lang="fr-FR" sz="1400" dirty="0"/>
              <a:t>/</a:t>
            </a:r>
            <a:r>
              <a:rPr lang="fr-FR" sz="1400" dirty="0" smtClean="0"/>
              <a:t>Favoriser le lien social /Agir </a:t>
            </a:r>
            <a:r>
              <a:rPr lang="fr-FR" sz="1400" dirty="0"/>
              <a:t>sur la vie sociale et </a:t>
            </a:r>
            <a:r>
              <a:rPr lang="fr-FR" sz="1400" dirty="0" smtClean="0"/>
              <a:t>culturelle,</a:t>
            </a:r>
          </a:p>
          <a:p>
            <a:pPr lvl="2"/>
            <a:r>
              <a:rPr lang="fr-FR" sz="1400" dirty="0"/>
              <a:t>Mieux </a:t>
            </a:r>
            <a:r>
              <a:rPr lang="fr-FR" sz="1400" dirty="0" smtClean="0"/>
              <a:t>informer/Rendre </a:t>
            </a:r>
            <a:r>
              <a:rPr lang="fr-FR" sz="1400" dirty="0"/>
              <a:t>les personnes actrices de leur prévention </a:t>
            </a:r>
            <a:endParaRPr lang="fr-FR" sz="1400" dirty="0" smtClean="0"/>
          </a:p>
          <a:p>
            <a:pPr lvl="2"/>
            <a:r>
              <a:rPr lang="fr-FR" sz="1400" dirty="0" smtClean="0"/>
              <a:t>Préserver la santé </a:t>
            </a:r>
            <a:r>
              <a:rPr lang="fr-FR" sz="1400" dirty="0"/>
              <a:t>des séniors/Agir sur </a:t>
            </a:r>
            <a:r>
              <a:rPr lang="fr-FR" sz="1400" dirty="0" smtClean="0"/>
              <a:t>les déterminants santé/Promouvoir la </a:t>
            </a:r>
            <a:r>
              <a:rPr lang="fr-FR" sz="1400" dirty="0"/>
              <a:t>santé bucco-dentaire/Réduire </a:t>
            </a:r>
            <a:r>
              <a:rPr lang="fr-FR" sz="1400" dirty="0" smtClean="0"/>
              <a:t>les inégalités </a:t>
            </a:r>
            <a:r>
              <a:rPr lang="fr-FR" sz="1400" dirty="0"/>
              <a:t>de </a:t>
            </a:r>
            <a:r>
              <a:rPr lang="fr-FR" sz="1400" dirty="0" smtClean="0"/>
              <a:t>santé</a:t>
            </a:r>
          </a:p>
          <a:p>
            <a:pPr lvl="2"/>
            <a:r>
              <a:rPr lang="fr-FR" sz="1400" dirty="0" smtClean="0"/>
              <a:t>Prévenir la perte d'autonomie évitable/Accompagner </a:t>
            </a:r>
            <a:r>
              <a:rPr lang="fr-FR" sz="1400" dirty="0"/>
              <a:t>les moments de transition et porter une attention particulière aux moments de </a:t>
            </a:r>
            <a:r>
              <a:rPr lang="fr-FR" sz="1400" dirty="0" smtClean="0"/>
              <a:t>rupture</a:t>
            </a:r>
          </a:p>
          <a:p>
            <a:pPr marL="728662" lvl="2" indent="0">
              <a:buNone/>
            </a:pPr>
            <a:endParaRPr lang="fr-FR" sz="1400" dirty="0" smtClean="0"/>
          </a:p>
          <a:p>
            <a:pPr lvl="1"/>
            <a:r>
              <a:rPr lang="fr-FR" sz="1600" dirty="0"/>
              <a:t>… </a:t>
            </a:r>
            <a:r>
              <a:rPr lang="fr-FR" sz="2000" dirty="0">
                <a:solidFill>
                  <a:srgbClr val="92D050"/>
                </a:solidFill>
                <a:ea typeface="+mn-ea"/>
                <a:cs typeface="+mn-cs"/>
              </a:rPr>
              <a:t>ou de thématiques d’actions de prévention </a:t>
            </a:r>
          </a:p>
          <a:p>
            <a:pPr lvl="2"/>
            <a:r>
              <a:rPr lang="fr-FR" sz="1400" dirty="0" smtClean="0"/>
              <a:t>Actions collectives favorisant la santé et bien-être (nutrition, mémoire,…)</a:t>
            </a:r>
          </a:p>
          <a:p>
            <a:pPr lvl="2"/>
            <a:r>
              <a:rPr lang="fr-FR" sz="1400" dirty="0" smtClean="0"/>
              <a:t>Actions visant à maintenir le lien social (visites de convivialité,…)</a:t>
            </a:r>
          </a:p>
          <a:p>
            <a:pPr lvl="2"/>
            <a:r>
              <a:rPr lang="fr-FR" sz="1400" dirty="0" smtClean="0"/>
              <a:t>Ateliers de préparation à la retraite </a:t>
            </a:r>
          </a:p>
          <a:p>
            <a:pPr lvl="2"/>
            <a:r>
              <a:rPr lang="fr-FR" sz="1400" dirty="0" smtClean="0"/>
              <a:t>Ateliers de sensibilisation à la sécurité routière</a:t>
            </a:r>
            <a:endParaRPr lang="fr-FR" sz="14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2123907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Les programmes coordonnés de financement des actions de prévention </a:t>
            </a:r>
            <a:r>
              <a:rPr lang="fr-FR" sz="2800" dirty="0" smtClean="0"/>
              <a:t>(3/5)</a:t>
            </a:r>
            <a:endParaRPr lang="fr-FR" sz="2800" dirty="0"/>
          </a:p>
        </p:txBody>
      </p:sp>
      <p:sp>
        <p:nvSpPr>
          <p:cNvPr id="9" name="Espace réservé du contenu 8"/>
          <p:cNvSpPr>
            <a:spLocks noGrp="1"/>
          </p:cNvSpPr>
          <p:nvPr>
            <p:ph idx="1"/>
          </p:nvPr>
        </p:nvSpPr>
        <p:spPr/>
        <p:txBody>
          <a:bodyPr anchor="ctr">
            <a:normAutofit fontScale="62500" lnSpcReduction="20000"/>
          </a:bodyPr>
          <a:lstStyle/>
          <a:p>
            <a:pPr marL="0" indent="0" algn="just">
              <a:buNone/>
            </a:pPr>
            <a:r>
              <a:rPr lang="fr-FR" b="1" dirty="0"/>
              <a:t>L’axe visant à </a:t>
            </a:r>
            <a:r>
              <a:rPr lang="fr-FR" b="1" dirty="0">
                <a:solidFill>
                  <a:srgbClr val="92D050"/>
                </a:solidFill>
              </a:rPr>
              <a:t>améliorer l’accès aux équipements et aides techniques individuelles</a:t>
            </a:r>
            <a:r>
              <a:rPr lang="fr-FR" b="1" dirty="0"/>
              <a:t> fait partie des axes majeurs des programmes coordonnés:</a:t>
            </a:r>
          </a:p>
          <a:p>
            <a:pPr algn="just"/>
            <a:r>
              <a:rPr lang="fr-FR" dirty="0"/>
              <a:t>52 conférences des financeurs l’identifient comme un axe à part entière et 34 conférences le traitent en lien avec l’adaptation de l’habitat et/ou la </a:t>
            </a:r>
            <a:r>
              <a:rPr lang="fr-FR" dirty="0" err="1"/>
              <a:t>Silver</a:t>
            </a:r>
            <a:r>
              <a:rPr lang="fr-FR" dirty="0"/>
              <a:t> économie</a:t>
            </a:r>
          </a:p>
          <a:p>
            <a:pPr algn="just"/>
            <a:endParaRPr lang="fr-FR" sz="1100" dirty="0"/>
          </a:p>
          <a:p>
            <a:pPr marL="0" indent="0" algn="just">
              <a:buNone/>
            </a:pPr>
            <a:r>
              <a:rPr lang="fr-FR" dirty="0"/>
              <a:t>Il </a:t>
            </a:r>
            <a:r>
              <a:rPr lang="fr-FR" dirty="0" smtClean="0"/>
              <a:t>manifeste la volonté des membres </a:t>
            </a:r>
            <a:r>
              <a:rPr lang="fr-FR" dirty="0"/>
              <a:t>des conférences de faciliter l’accès aux aides techniques pour les personnes âgées sur le territoire, que ce soit par </a:t>
            </a:r>
            <a:r>
              <a:rPr lang="fr-FR" b="1" dirty="0">
                <a:solidFill>
                  <a:srgbClr val="92D050"/>
                </a:solidFill>
              </a:rPr>
              <a:t>l’attribution d’aide </a:t>
            </a:r>
            <a:r>
              <a:rPr lang="fr-FR" dirty="0"/>
              <a:t>ou par la </a:t>
            </a:r>
            <a:r>
              <a:rPr lang="fr-FR" b="1" dirty="0">
                <a:solidFill>
                  <a:srgbClr val="92D050"/>
                </a:solidFill>
              </a:rPr>
              <a:t>réflexion autour de projets visant à optimiser les processus d’attribution</a:t>
            </a:r>
            <a:r>
              <a:rPr lang="fr-FR" dirty="0"/>
              <a:t> ou à </a:t>
            </a:r>
            <a:r>
              <a:rPr lang="fr-FR" b="1" dirty="0">
                <a:solidFill>
                  <a:srgbClr val="92D050"/>
                </a:solidFill>
              </a:rPr>
              <a:t>recycler</a:t>
            </a:r>
            <a:r>
              <a:rPr lang="fr-FR" dirty="0"/>
              <a:t> des aides techniques.</a:t>
            </a:r>
          </a:p>
          <a:p>
            <a:pPr marL="0" indent="0" algn="just">
              <a:buNone/>
            </a:pPr>
            <a:endParaRPr lang="fr-FR" sz="1100" dirty="0"/>
          </a:p>
          <a:p>
            <a:pPr marL="0" indent="0" algn="just">
              <a:buNone/>
            </a:pPr>
            <a:r>
              <a:rPr lang="fr-FR" dirty="0"/>
              <a:t>La thématique </a:t>
            </a:r>
            <a:r>
              <a:rPr lang="fr-FR" dirty="0" smtClean="0"/>
              <a:t>implique </a:t>
            </a:r>
            <a:r>
              <a:rPr lang="fr-FR" dirty="0"/>
              <a:t>de repenser les processus </a:t>
            </a:r>
            <a:r>
              <a:rPr lang="fr-FR" dirty="0" smtClean="0"/>
              <a:t>d’attribution </a:t>
            </a:r>
            <a:r>
              <a:rPr lang="fr-FR" dirty="0"/>
              <a:t>et de prescription existants, que ce soit ceux des conseils départementaux ou des caisses de retraite.</a:t>
            </a:r>
          </a:p>
          <a:p>
            <a:pPr marL="0" indent="0" algn="just">
              <a:buNone/>
            </a:pPr>
            <a:endParaRPr lang="fr-FR" sz="1100" dirty="0"/>
          </a:p>
          <a:p>
            <a:pPr marL="0" indent="0" algn="just">
              <a:buNone/>
            </a:pPr>
            <a:r>
              <a:rPr lang="fr-FR" dirty="0"/>
              <a:t>La complexité du sujet et son impact organisationnel </a:t>
            </a:r>
            <a:r>
              <a:rPr lang="fr-FR" dirty="0" smtClean="0"/>
              <a:t>impliquent bien </a:t>
            </a:r>
            <a:r>
              <a:rPr lang="fr-FR" dirty="0"/>
              <a:t>un engagement des différents </a:t>
            </a:r>
            <a:r>
              <a:rPr lang="fr-FR" dirty="0" smtClean="0"/>
              <a:t>partenaires.</a:t>
            </a:r>
            <a:endParaRPr lang="fr-FR" dirty="0"/>
          </a:p>
          <a:p>
            <a:pPr algn="just"/>
            <a:endParaRPr lang="fr-FR" dirty="0"/>
          </a:p>
        </p:txBody>
      </p:sp>
      <p:sp>
        <p:nvSpPr>
          <p:cNvPr id="6" name="Espace réservé de la date 5"/>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15</a:t>
            </a:fld>
            <a:endParaRPr lang="fr-FR"/>
          </a:p>
        </p:txBody>
      </p:sp>
    </p:spTree>
    <p:extLst>
      <p:ext uri="{BB962C8B-B14F-4D97-AF65-F5344CB8AC3E}">
        <p14:creationId xmlns:p14="http://schemas.microsoft.com/office/powerpoint/2010/main" val="133765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sz="2800" dirty="0"/>
              <a:t>Les programmes coordonnés de financement des actions de prévention </a:t>
            </a:r>
            <a:r>
              <a:rPr lang="fr-FR" sz="2800" dirty="0" smtClean="0"/>
              <a:t>(4/5)</a:t>
            </a:r>
            <a:endParaRPr lang="fr-FR" sz="2800" dirty="0"/>
          </a:p>
        </p:txBody>
      </p:sp>
      <p:sp>
        <p:nvSpPr>
          <p:cNvPr id="3" name="Espace réservé du contenu 2"/>
          <p:cNvSpPr>
            <a:spLocks noGrp="1"/>
          </p:cNvSpPr>
          <p:nvPr>
            <p:ph idx="1"/>
          </p:nvPr>
        </p:nvSpPr>
        <p:spPr>
          <a:xfrm>
            <a:off x="457200" y="1556792"/>
            <a:ext cx="8229600" cy="4165923"/>
          </a:xfrm>
          <a:noFill/>
        </p:spPr>
        <p:txBody>
          <a:bodyPr/>
          <a:lstStyle/>
          <a:p>
            <a:pPr marL="0" indent="0" algn="just">
              <a:buNone/>
            </a:pPr>
            <a:r>
              <a:rPr lang="fr-FR" sz="1800" b="1" dirty="0" smtClean="0"/>
              <a:t>L’axe </a:t>
            </a:r>
            <a:r>
              <a:rPr lang="fr-FR" sz="1800" b="1" dirty="0" smtClean="0">
                <a:solidFill>
                  <a:srgbClr val="92D050"/>
                </a:solidFill>
              </a:rPr>
              <a:t>soutien aux proches aidants </a:t>
            </a:r>
            <a:r>
              <a:rPr lang="fr-FR" sz="1800" b="1" dirty="0" smtClean="0"/>
              <a:t>est inscrit comme un axe à part entière dans la majorité des programmes coordonnés.</a:t>
            </a:r>
          </a:p>
          <a:p>
            <a:pPr marL="0" indent="0" algn="just">
              <a:buNone/>
            </a:pPr>
            <a:r>
              <a:rPr lang="fr-FR" sz="1800" dirty="0" smtClean="0"/>
              <a:t>Même si les concours de la CNSA ne permettent pas de financer des actions de soutien aux proches aidants, les financeurs identifient l’intérêt de réaliser un </a:t>
            </a:r>
            <a:r>
              <a:rPr lang="fr-FR" sz="1800" b="1" dirty="0" smtClean="0">
                <a:solidFill>
                  <a:srgbClr val="92D050"/>
                </a:solidFill>
              </a:rPr>
              <a:t>état des lieux plus approfondi </a:t>
            </a:r>
            <a:r>
              <a:rPr lang="fr-FR" sz="1800" dirty="0" smtClean="0"/>
              <a:t>sur les actions déjà réalisées sur le territoire pour </a:t>
            </a:r>
            <a:r>
              <a:rPr lang="fr-FR" sz="1800" b="1" dirty="0">
                <a:solidFill>
                  <a:srgbClr val="92D050"/>
                </a:solidFill>
              </a:rPr>
              <a:t>mieux coordonner </a:t>
            </a:r>
            <a:r>
              <a:rPr lang="fr-FR" sz="1800" dirty="0" smtClean="0"/>
              <a:t>leurs stratégies d’intervention.</a:t>
            </a:r>
          </a:p>
          <a:p>
            <a:pPr marL="0" indent="0" algn="just">
              <a:buNone/>
            </a:pPr>
            <a:endParaRPr lang="fr-FR" sz="1800" dirty="0"/>
          </a:p>
          <a:p>
            <a:pPr marL="0" indent="0" algn="just">
              <a:buNone/>
            </a:pPr>
            <a:r>
              <a:rPr lang="fr-FR" sz="1800" b="1" dirty="0" smtClean="0"/>
              <a:t>Dans la moitié des programmes coordonnés, apparait un axe spécifique concernant des </a:t>
            </a:r>
            <a:r>
              <a:rPr lang="fr-FR" sz="1800" b="1" dirty="0" smtClean="0">
                <a:solidFill>
                  <a:srgbClr val="92D050"/>
                </a:solidFill>
              </a:rPr>
              <a:t>structures identifiées </a:t>
            </a:r>
            <a:r>
              <a:rPr lang="fr-FR" sz="1800" dirty="0" smtClean="0"/>
              <a:t>: </a:t>
            </a:r>
            <a:r>
              <a:rPr lang="fr-FR" sz="1800" dirty="0" smtClean="0">
                <a:solidFill>
                  <a:srgbClr val="92D050"/>
                </a:solidFill>
              </a:rPr>
              <a:t>résidences autonomie</a:t>
            </a:r>
            <a:r>
              <a:rPr lang="fr-FR" sz="1800" dirty="0" smtClean="0"/>
              <a:t>, services d’aide à domicile (</a:t>
            </a:r>
            <a:r>
              <a:rPr lang="fr-FR" sz="1800" dirty="0" smtClean="0">
                <a:solidFill>
                  <a:srgbClr val="92D050"/>
                </a:solidFill>
              </a:rPr>
              <a:t>SAAD</a:t>
            </a:r>
            <a:r>
              <a:rPr lang="fr-FR" sz="1800" dirty="0" smtClean="0"/>
              <a:t>) et services polyvalents d’aide et de soins à domicile (</a:t>
            </a:r>
            <a:r>
              <a:rPr lang="fr-FR" sz="1800" dirty="0" smtClean="0">
                <a:solidFill>
                  <a:srgbClr val="92D050"/>
                </a:solidFill>
              </a:rPr>
              <a:t>SPASAD</a:t>
            </a:r>
            <a:r>
              <a:rPr lang="fr-FR" sz="1800" dirty="0" smtClean="0"/>
              <a:t>) ainsi que leur rôle dans la prévention de la perte d’autonomie (repérage, formation des personnels, actions de prévention, …).</a:t>
            </a:r>
          </a:p>
          <a:p>
            <a:pPr marL="0" indent="0" algn="just">
              <a:buNone/>
            </a:pPr>
            <a:endParaRPr lang="fr-FR" sz="1800" dirty="0" smtClean="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63383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sz="2800" dirty="0"/>
              <a:t>Les programmes coordonnés de financement des actions de prévention </a:t>
            </a:r>
            <a:r>
              <a:rPr lang="fr-FR" sz="2800" dirty="0" smtClean="0"/>
              <a:t>(5/5)</a:t>
            </a:r>
            <a:endParaRPr lang="fr-FR" sz="2800" dirty="0"/>
          </a:p>
        </p:txBody>
      </p:sp>
      <p:sp>
        <p:nvSpPr>
          <p:cNvPr id="3" name="Espace réservé du contenu 2"/>
          <p:cNvSpPr>
            <a:spLocks noGrp="1"/>
          </p:cNvSpPr>
          <p:nvPr>
            <p:ph idx="1"/>
          </p:nvPr>
        </p:nvSpPr>
        <p:spPr>
          <a:xfrm>
            <a:off x="457200" y="1340768"/>
            <a:ext cx="8229600" cy="4525963"/>
          </a:xfrm>
          <a:noFill/>
        </p:spPr>
        <p:txBody>
          <a:bodyPr/>
          <a:lstStyle/>
          <a:p>
            <a:pPr algn="just"/>
            <a:r>
              <a:rPr lang="fr-FR" sz="1800" dirty="0" smtClean="0"/>
              <a:t>Dans une trentaine de programmes coordonnés, des </a:t>
            </a:r>
            <a:r>
              <a:rPr lang="fr-FR" sz="1800" b="1" dirty="0" smtClean="0">
                <a:solidFill>
                  <a:srgbClr val="92D050"/>
                </a:solidFill>
              </a:rPr>
              <a:t>actions transversales </a:t>
            </a:r>
            <a:r>
              <a:rPr lang="fr-FR" sz="1800" dirty="0" smtClean="0"/>
              <a:t>sont également identifiées pour répondre aux objectifs suivants :</a:t>
            </a:r>
            <a:endParaRPr lang="fr-FR" sz="1800" dirty="0"/>
          </a:p>
          <a:p>
            <a:pPr lvl="1" algn="just" fontAlgn="ctr"/>
            <a:r>
              <a:rPr lang="fr-FR" sz="1800" u="sng" dirty="0"/>
              <a:t>Développer </a:t>
            </a:r>
            <a:r>
              <a:rPr lang="fr-FR" sz="1800" u="sng" dirty="0" smtClean="0"/>
              <a:t>une stratégie </a:t>
            </a:r>
            <a:r>
              <a:rPr lang="fr-FR" sz="1800" u="sng" dirty="0"/>
              <a:t>partagée de </a:t>
            </a:r>
            <a:r>
              <a:rPr lang="fr-FR" sz="1800" u="sng" dirty="0" smtClean="0"/>
              <a:t>prévention / Coordination des actions / Améliorer l’organisation entre financeurs </a:t>
            </a:r>
            <a:r>
              <a:rPr lang="fr-FR" sz="1800" dirty="0" smtClean="0"/>
              <a:t>: </a:t>
            </a:r>
            <a:r>
              <a:rPr lang="fr-FR" sz="1600" dirty="0" smtClean="0"/>
              <a:t>il s’agit dans cette dimension </a:t>
            </a:r>
            <a:r>
              <a:rPr lang="fr-FR" sz="1600" dirty="0"/>
              <a:t>de favoriser l’interconnaissance et </a:t>
            </a:r>
            <a:r>
              <a:rPr lang="fr-FR" sz="1600" dirty="0" smtClean="0"/>
              <a:t>de consolider les </a:t>
            </a:r>
            <a:r>
              <a:rPr lang="fr-FR" sz="1600" dirty="0"/>
              <a:t>relations partenariales entre les membres de </a:t>
            </a:r>
            <a:r>
              <a:rPr lang="fr-FR" sz="1600" dirty="0" smtClean="0"/>
              <a:t>la conférence. </a:t>
            </a:r>
            <a:endParaRPr lang="fr-FR" sz="1600" dirty="0"/>
          </a:p>
          <a:p>
            <a:pPr lvl="1" algn="just" fontAlgn="ctr"/>
            <a:r>
              <a:rPr lang="fr-FR" sz="1800" u="sng" dirty="0" smtClean="0"/>
              <a:t>Former </a:t>
            </a:r>
            <a:r>
              <a:rPr lang="fr-FR" sz="1800" u="sng" dirty="0"/>
              <a:t>les </a:t>
            </a:r>
            <a:r>
              <a:rPr lang="fr-FR" sz="1800" u="sng" dirty="0" smtClean="0"/>
              <a:t>professionnels/Appui aux opérateurs/favoriser les </a:t>
            </a:r>
            <a:r>
              <a:rPr lang="fr-FR" sz="1800" u="sng" dirty="0"/>
              <a:t>dispositifs </a:t>
            </a:r>
            <a:r>
              <a:rPr lang="fr-FR" sz="1800" u="sng" dirty="0" smtClean="0"/>
              <a:t>innovants </a:t>
            </a:r>
            <a:r>
              <a:rPr lang="fr-FR" sz="1800" dirty="0" smtClean="0"/>
              <a:t>: </a:t>
            </a:r>
            <a:r>
              <a:rPr lang="fr-FR" sz="1600" dirty="0" smtClean="0"/>
              <a:t>l’objectif de cet axe est de sensibiliser les différents opérateurs du territoire sur leur rôle dans la prévention de la perte d’autonomie et de sensibiliser leurs professionnels.</a:t>
            </a:r>
          </a:p>
          <a:p>
            <a:pPr lvl="1" algn="just" fontAlgn="ctr"/>
            <a:r>
              <a:rPr lang="fr-FR" sz="1800" u="sng" dirty="0" smtClean="0"/>
              <a:t>Impulser une dynamique d'évaluation : </a:t>
            </a:r>
            <a:r>
              <a:rPr lang="fr-FR" sz="1600" dirty="0" smtClean="0"/>
              <a:t>cet enjeu, bien qu’il n’apparaisse pas dans la majorité des programmes, indique une volonté d’orienter les financements vers les actions les plus pertinentes pour la prévention de la perte d’autonomie.</a:t>
            </a:r>
            <a:endParaRPr lang="fr-FR" sz="1600" dirty="0"/>
          </a:p>
          <a:p>
            <a:pPr lvl="1" algn="just" fontAlgn="ctr"/>
            <a:r>
              <a:rPr lang="fr-FR" sz="1800" u="sng" dirty="0"/>
              <a:t>Accès de tous les territoires à des actions </a:t>
            </a:r>
            <a:r>
              <a:rPr lang="fr-FR" sz="1800" u="sng" dirty="0" smtClean="0"/>
              <a:t>collectives : </a:t>
            </a:r>
            <a:r>
              <a:rPr lang="fr-FR" sz="1600" dirty="0" smtClean="0"/>
              <a:t>cet enjeu vise à mener une réflexion sur la territorialisation de l’offre d’actions de prévention</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spTree>
    <p:extLst>
      <p:ext uri="{BB962C8B-B14F-4D97-AF65-F5344CB8AC3E}">
        <p14:creationId xmlns:p14="http://schemas.microsoft.com/office/powerpoint/2010/main" val="230001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63" y="-117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4893647"/>
          </a:xfrm>
          <a:prstGeom prst="rect">
            <a:avLst/>
          </a:prstGeom>
        </p:spPr>
        <p:txBody>
          <a:bodyPr wrap="square">
            <a:spAutoFit/>
          </a:bodyPr>
          <a:lstStyle/>
          <a:p>
            <a:pPr marL="0" lvl="1" algn="just"/>
            <a:r>
              <a:rPr lang="fr-FR" sz="1600" dirty="0" smtClean="0"/>
              <a:t>En </a:t>
            </a:r>
            <a:r>
              <a:rPr lang="fr-FR" sz="1600" dirty="0"/>
              <a:t>2016, la conférence des financeurs a été installée dans tous les départements </a:t>
            </a:r>
            <a:r>
              <a:rPr lang="fr-FR" sz="1600" dirty="0" smtClean="0"/>
              <a:t>métropolitains, elle est en cours d’installation en Outre-Mer.</a:t>
            </a:r>
          </a:p>
          <a:p>
            <a:pPr marL="0" lvl="1" algn="just"/>
            <a:endParaRPr lang="fr-FR" sz="1600" dirty="0" smtClean="0"/>
          </a:p>
          <a:p>
            <a:pPr algn="just">
              <a:buClr>
                <a:schemeClr val="accent1">
                  <a:lumMod val="50000"/>
                </a:schemeClr>
              </a:buClr>
            </a:pPr>
            <a:r>
              <a:rPr lang="fr-FR" sz="1600" dirty="0" smtClean="0"/>
              <a:t>L’objet </a:t>
            </a:r>
            <a:r>
              <a:rPr lang="fr-FR" sz="1600" dirty="0"/>
              <a:t>même de la conférence fait </a:t>
            </a:r>
            <a:r>
              <a:rPr lang="fr-FR" sz="1600" dirty="0" smtClean="0"/>
              <a:t>consensus pour </a:t>
            </a:r>
            <a:r>
              <a:rPr lang="fr-FR" sz="1600" dirty="0"/>
              <a:t>les membres de droits et les acteurs locaux. La motivation et la mobilisation des membres de la conférence ont été de vrais atouts.</a:t>
            </a:r>
          </a:p>
          <a:p>
            <a:pPr algn="just">
              <a:buClr>
                <a:schemeClr val="accent1">
                  <a:lumMod val="50000"/>
                </a:schemeClr>
              </a:buClr>
              <a:buFont typeface="Wingdings" panose="05000000000000000000" pitchFamily="2" charset="2"/>
              <a:buChar char="Ø"/>
            </a:pPr>
            <a:endParaRPr lang="fr-FR" sz="800" dirty="0"/>
          </a:p>
          <a:p>
            <a:pPr algn="just">
              <a:buClr>
                <a:schemeClr val="accent1">
                  <a:lumMod val="50000"/>
                </a:schemeClr>
              </a:buClr>
            </a:pPr>
            <a:r>
              <a:rPr lang="fr-FR" sz="1600" dirty="0" smtClean="0"/>
              <a:t>Les </a:t>
            </a:r>
            <a:r>
              <a:rPr lang="fr-FR" sz="1600" dirty="0"/>
              <a:t>conférences des financeurs </a:t>
            </a:r>
            <a:r>
              <a:rPr lang="fr-FR" sz="1600" dirty="0" smtClean="0"/>
              <a:t>favorisent la connaissance réciproque </a:t>
            </a:r>
            <a:r>
              <a:rPr lang="fr-FR" sz="1600" dirty="0"/>
              <a:t>et les relations partenariales entre les </a:t>
            </a:r>
            <a:r>
              <a:rPr lang="fr-FR" sz="1600" dirty="0" smtClean="0"/>
              <a:t>membres. </a:t>
            </a:r>
            <a:endParaRPr lang="fr-FR" sz="1600" dirty="0"/>
          </a:p>
          <a:p>
            <a:pPr algn="just"/>
            <a:endParaRPr lang="fr-FR" sz="1600" dirty="0" smtClean="0"/>
          </a:p>
          <a:p>
            <a:pPr algn="just"/>
            <a:r>
              <a:rPr lang="fr-FR" sz="1600" dirty="0" smtClean="0"/>
              <a:t>Les programmes coordonnés s’inscrivent globalement dans le périmètre des axes de la conférence et du plan national d’action de prévention de la perte d’autonomie.</a:t>
            </a:r>
          </a:p>
          <a:p>
            <a:pPr algn="just"/>
            <a:endParaRPr lang="fr-FR" sz="1600" dirty="0">
              <a:solidFill>
                <a:srgbClr val="FF0000"/>
              </a:solidFill>
            </a:endParaRPr>
          </a:p>
          <a:p>
            <a:pPr algn="just"/>
            <a:endParaRPr lang="fr-FR" sz="1600" dirty="0" smtClean="0">
              <a:solidFill>
                <a:srgbClr val="FF0000"/>
              </a:solidFill>
            </a:endParaRPr>
          </a:p>
          <a:p>
            <a:pPr algn="just"/>
            <a:endParaRPr lang="fr-FR" sz="1600" dirty="0" smtClean="0">
              <a:solidFill>
                <a:srgbClr val="FF0000"/>
              </a:solidFill>
            </a:endParaRPr>
          </a:p>
          <a:p>
            <a:pPr algn="just"/>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smtClean="0">
                <a:solidFill>
                  <a:schemeClr val="bg2">
                    <a:lumMod val="50000"/>
                  </a:schemeClr>
                </a:solidFill>
                <a:latin typeface="Arial" panose="020B0604020202020204" pitchFamily="34" charset="0"/>
                <a:cs typeface="Arial" panose="020B0604020202020204" pitchFamily="34" charset="0"/>
              </a:rPr>
              <a:t>1.</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18</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06593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smtClean="0">
                <a:solidFill>
                  <a:schemeClr val="bg2">
                    <a:lumMod val="50000"/>
                  </a:schemeClr>
                </a:solidFill>
                <a:latin typeface="Arial" panose="020B0604020202020204" pitchFamily="34" charset="0"/>
                <a:cs typeface="Arial" panose="020B0604020202020204" pitchFamily="34" charset="0"/>
              </a:rPr>
              <a:t>2</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Les </a:t>
            </a:r>
            <a:r>
              <a:rPr lang="fr-FR" sz="2400" dirty="0"/>
              <a:t>financements alloués à la prévention de la perte d’autonomie en France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19</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42292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dirty="0" smtClean="0">
                <a:solidFill>
                  <a:schemeClr val="accent6">
                    <a:lumMod val="90000"/>
                    <a:lumOff val="10000"/>
                  </a:schemeClr>
                </a:solidFill>
              </a:rPr>
              <a:t>Sommaire</a:t>
            </a:r>
            <a:endParaRPr lang="fr-FR" dirty="0">
              <a:solidFill>
                <a:schemeClr val="accent6">
                  <a:lumMod val="90000"/>
                  <a:lumOff val="10000"/>
                </a:schemeClr>
              </a:solidFill>
            </a:endParaRPr>
          </a:p>
        </p:txBody>
      </p:sp>
      <p:sp>
        <p:nvSpPr>
          <p:cNvPr id="6" name="Espace réservé du contenu 2">
            <a:hlinkClick r:id="rId2" action="ppaction://hlinksldjump"/>
          </p:cNvPr>
          <p:cNvSpPr txBox="1">
            <a:spLocks/>
          </p:cNvSpPr>
          <p:nvPr/>
        </p:nvSpPr>
        <p:spPr bwMode="auto">
          <a:xfrm>
            <a:off x="1850991" y="1572199"/>
            <a:ext cx="7109535"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Eléments de contexte</a:t>
            </a:r>
            <a:endParaRPr lang="fr-FR" sz="2400" dirty="0"/>
          </a:p>
        </p:txBody>
      </p:sp>
      <p:sp>
        <p:nvSpPr>
          <p:cNvPr id="8" name="Espace réservé du contenu 2">
            <a:hlinkClick r:id="rId3" action="ppaction://hlinksldjump"/>
          </p:cNvPr>
          <p:cNvSpPr txBox="1">
            <a:spLocks/>
          </p:cNvSpPr>
          <p:nvPr/>
        </p:nvSpPr>
        <p:spPr bwMode="auto">
          <a:xfrm>
            <a:off x="1854953" y="2383836"/>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M</a:t>
            </a:r>
            <a:r>
              <a:rPr lang="fr-FR" sz="2400" dirty="0" smtClean="0"/>
              <a:t>ise </a:t>
            </a:r>
            <a:r>
              <a:rPr lang="fr-FR" sz="2400" dirty="0"/>
              <a:t>en œuvre de la conférence des financeurs de la prévention de la perte d’autonomie en 2016</a:t>
            </a:r>
          </a:p>
        </p:txBody>
      </p:sp>
      <p:sp>
        <p:nvSpPr>
          <p:cNvPr id="9" name="ZoneTexte 8"/>
          <p:cNvSpPr txBox="1"/>
          <p:nvPr/>
        </p:nvSpPr>
        <p:spPr>
          <a:xfrm>
            <a:off x="681051" y="2259626"/>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1</a:t>
            </a:r>
          </a:p>
        </p:txBody>
      </p:sp>
      <p:sp>
        <p:nvSpPr>
          <p:cNvPr id="18" name="Espace réservé du contenu 2">
            <a:hlinkClick r:id="rId4" action="ppaction://hlinksldjump"/>
          </p:cNvPr>
          <p:cNvSpPr txBox="1">
            <a:spLocks/>
          </p:cNvSpPr>
          <p:nvPr/>
        </p:nvSpPr>
        <p:spPr bwMode="auto">
          <a:xfrm>
            <a:off x="1850990" y="3224498"/>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F</a:t>
            </a:r>
            <a:r>
              <a:rPr lang="fr-FR" sz="2400" dirty="0" smtClean="0"/>
              <a:t>inancements </a:t>
            </a:r>
            <a:r>
              <a:rPr lang="fr-FR" sz="2400" dirty="0"/>
              <a:t>alloués à la prévention de la perte d’autonomie en 2016</a:t>
            </a:r>
          </a:p>
        </p:txBody>
      </p:sp>
      <p:sp>
        <p:nvSpPr>
          <p:cNvPr id="19" name="ZoneTexte 18"/>
          <p:cNvSpPr txBox="1"/>
          <p:nvPr/>
        </p:nvSpPr>
        <p:spPr>
          <a:xfrm>
            <a:off x="681051" y="3100288"/>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2</a:t>
            </a:r>
          </a:p>
        </p:txBody>
      </p:sp>
      <p:sp>
        <p:nvSpPr>
          <p:cNvPr id="10" name="Espace réservé du contenu 2">
            <a:hlinkClick r:id="rId5" action="ppaction://hlinksldjump"/>
          </p:cNvPr>
          <p:cNvSpPr txBox="1">
            <a:spLocks/>
          </p:cNvSpPr>
          <p:nvPr/>
        </p:nvSpPr>
        <p:spPr bwMode="auto">
          <a:xfrm>
            <a:off x="1850991" y="4070457"/>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A</a:t>
            </a:r>
            <a:r>
              <a:rPr lang="fr-FR" sz="2400" dirty="0" smtClean="0"/>
              <a:t>xes </a:t>
            </a:r>
            <a:r>
              <a:rPr lang="fr-FR" sz="2400" dirty="0"/>
              <a:t>et activités des conférences des financeurs de la prévention de la perte d’autonomie en 2016</a:t>
            </a:r>
          </a:p>
        </p:txBody>
      </p:sp>
      <p:sp>
        <p:nvSpPr>
          <p:cNvPr id="11" name="Espace réservé du contenu 2">
            <a:hlinkClick r:id="" action="ppaction://noaction"/>
          </p:cNvPr>
          <p:cNvSpPr txBox="1">
            <a:spLocks/>
          </p:cNvSpPr>
          <p:nvPr/>
        </p:nvSpPr>
        <p:spPr bwMode="auto">
          <a:xfrm>
            <a:off x="1854953" y="4945170"/>
            <a:ext cx="7109535"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r>
              <a:rPr lang="fr-FR" sz="2400" dirty="0" smtClean="0"/>
              <a:t>Conclusion</a:t>
            </a:r>
            <a:endParaRPr lang="fr-FR" sz="2400" dirty="0"/>
          </a:p>
        </p:txBody>
      </p:sp>
      <p:sp>
        <p:nvSpPr>
          <p:cNvPr id="12" name="ZoneTexte 11"/>
          <p:cNvSpPr txBox="1"/>
          <p:nvPr/>
        </p:nvSpPr>
        <p:spPr>
          <a:xfrm>
            <a:off x="684574" y="3946246"/>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p>
        </p:txBody>
      </p:sp>
      <p:sp>
        <p:nvSpPr>
          <p:cNvPr id="2" name="Pentagone 1"/>
          <p:cNvSpPr/>
          <p:nvPr/>
        </p:nvSpPr>
        <p:spPr>
          <a:xfrm>
            <a:off x="1101115" y="1931051"/>
            <a:ext cx="432048" cy="18254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entagone 13"/>
          <p:cNvSpPr/>
          <p:nvPr/>
        </p:nvSpPr>
        <p:spPr>
          <a:xfrm>
            <a:off x="1104638" y="5329851"/>
            <a:ext cx="432048" cy="18254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48362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8614"/>
            <a:ext cx="8363272" cy="994122"/>
          </a:xfrm>
        </p:spPr>
        <p:txBody>
          <a:bodyPr>
            <a:noAutofit/>
          </a:bodyPr>
          <a:lstStyle/>
          <a:p>
            <a:r>
              <a:rPr lang="fr-FR" sz="2400" b="1" dirty="0" smtClean="0"/>
              <a:t>Le financement de la prévention de la perte d’autonomie en France en dehors du financement CNSA</a:t>
            </a:r>
            <a:endParaRPr lang="fr-FR" sz="2400" b="1"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20</a:t>
            </a:fld>
            <a:endParaRPr lang="fr-FR"/>
          </a:p>
        </p:txBody>
      </p:sp>
      <p:sp>
        <p:nvSpPr>
          <p:cNvPr id="5" name="Espace réservé de la date 4"/>
          <p:cNvSpPr>
            <a:spLocks noGrp="1"/>
          </p:cNvSpPr>
          <p:nvPr>
            <p:ph type="dt" sz="half" idx="10"/>
          </p:nvPr>
        </p:nvSpPr>
        <p:spPr/>
        <p:txBody>
          <a:bodyPr/>
          <a:lstStyle/>
          <a:p>
            <a:r>
              <a:rPr lang="fr-FR" dirty="0" smtClean="0"/>
              <a:t>07 novembre 2017</a:t>
            </a:r>
            <a:endParaRPr lang="fr-FR" dirty="0"/>
          </a:p>
        </p:txBody>
      </p:sp>
      <p:sp>
        <p:nvSpPr>
          <p:cNvPr id="9" name="ZoneTexte 8"/>
          <p:cNvSpPr txBox="1"/>
          <p:nvPr/>
        </p:nvSpPr>
        <p:spPr>
          <a:xfrm>
            <a:off x="683568" y="1311151"/>
            <a:ext cx="8304310" cy="461665"/>
          </a:xfrm>
          <a:prstGeom prst="rect">
            <a:avLst/>
          </a:prstGeom>
          <a:solidFill>
            <a:schemeClr val="bg2">
              <a:lumMod val="20000"/>
              <a:lumOff val="80000"/>
            </a:schemeClr>
          </a:solidFill>
        </p:spPr>
        <p:txBody>
          <a:bodyPr wrap="square" rtlCol="0">
            <a:spAutoFit/>
          </a:bodyPr>
          <a:lstStyle/>
          <a:p>
            <a:r>
              <a:rPr lang="fr-FR" sz="1200" dirty="0" smtClean="0"/>
              <a:t>Données des territoires : la disparité sur le nombre de territoires ayant renseigné les données ne permet pas une comparaison entre les financeurs.</a:t>
            </a:r>
            <a:endParaRPr lang="fr-FR" sz="120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0429" y="877293"/>
            <a:ext cx="3320140" cy="369332"/>
          </a:xfrm>
          <a:prstGeom prst="rect">
            <a:avLst/>
          </a:prstGeom>
        </p:spPr>
        <p:txBody>
          <a:bodyPr wrap="none">
            <a:spAutoFit/>
          </a:bodyPr>
          <a:lstStyle/>
          <a:p>
            <a:pPr marL="285750" indent="-285750">
              <a:buFont typeface="Wingdings" panose="05000000000000000000" pitchFamily="2" charset="2"/>
              <a:buChar char="q"/>
            </a:pPr>
            <a:r>
              <a:rPr lang="fr-FR" b="1" dirty="0" smtClean="0"/>
              <a:t>Remontées des territoires</a:t>
            </a:r>
            <a:endParaRPr lang="fr-F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16832"/>
            <a:ext cx="8575945" cy="423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67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21</a:t>
            </a:fld>
            <a:endParaRPr lang="fr-FR"/>
          </a:p>
        </p:txBody>
      </p:sp>
      <p:sp>
        <p:nvSpPr>
          <p:cNvPr id="8" name="Titre 1"/>
          <p:cNvSpPr>
            <a:spLocks noGrp="1"/>
          </p:cNvSpPr>
          <p:nvPr>
            <p:ph type="title"/>
          </p:nvPr>
        </p:nvSpPr>
        <p:spPr>
          <a:xfrm>
            <a:off x="323528" y="58614"/>
            <a:ext cx="8363272" cy="994122"/>
          </a:xfrm>
        </p:spPr>
        <p:txBody>
          <a:bodyPr>
            <a:noAutofit/>
          </a:bodyPr>
          <a:lstStyle/>
          <a:p>
            <a:r>
              <a:rPr lang="fr-FR" sz="2400" b="1" dirty="0" smtClean="0"/>
              <a:t>Le financement de la prévention de la perte d’autonomie en France en dehors du financement CNSA</a:t>
            </a:r>
            <a:endParaRPr lang="fr-FR" sz="2400" b="1" dirty="0"/>
          </a:p>
        </p:txBody>
      </p:sp>
      <p:sp>
        <p:nvSpPr>
          <p:cNvPr id="9" name="Rectangle 8"/>
          <p:cNvSpPr/>
          <p:nvPr/>
        </p:nvSpPr>
        <p:spPr>
          <a:xfrm>
            <a:off x="982211" y="1152297"/>
            <a:ext cx="2922595" cy="369332"/>
          </a:xfrm>
          <a:prstGeom prst="rect">
            <a:avLst/>
          </a:prstGeom>
        </p:spPr>
        <p:txBody>
          <a:bodyPr wrap="none">
            <a:spAutoFit/>
          </a:bodyPr>
          <a:lstStyle/>
          <a:p>
            <a:pPr marL="285750" indent="-285750">
              <a:buFont typeface="Wingdings" panose="05000000000000000000" pitchFamily="2" charset="2"/>
              <a:buChar char="q"/>
            </a:pPr>
            <a:r>
              <a:rPr lang="fr-FR" b="1" dirty="0" smtClean="0"/>
              <a:t>Remontées nationales</a:t>
            </a:r>
            <a:endParaRPr lang="fr-FR" dirty="0"/>
          </a:p>
        </p:txBody>
      </p:sp>
      <p:sp>
        <p:nvSpPr>
          <p:cNvPr id="10" name="ZoneTexte 9"/>
          <p:cNvSpPr txBox="1"/>
          <p:nvPr/>
        </p:nvSpPr>
        <p:spPr>
          <a:xfrm>
            <a:off x="708717" y="2852936"/>
            <a:ext cx="7468921" cy="1277273"/>
          </a:xfrm>
          <a:prstGeom prst="rect">
            <a:avLst/>
          </a:prstGeom>
          <a:noFill/>
        </p:spPr>
        <p:txBody>
          <a:bodyPr wrap="square" rtlCol="0">
            <a:spAutoFit/>
          </a:bodyPr>
          <a:lstStyle/>
          <a:p>
            <a:pPr>
              <a:buClr>
                <a:schemeClr val="accent1">
                  <a:lumMod val="50000"/>
                </a:schemeClr>
              </a:buClr>
            </a:pPr>
            <a:r>
              <a:rPr lang="fr-FR" sz="2000" b="1" dirty="0"/>
              <a:t>L</a:t>
            </a:r>
            <a:r>
              <a:rPr lang="fr-FR" sz="2000" b="1" dirty="0" smtClean="0"/>
              <a:t>’ Agence Nationale de l’Habitat (ANAH) </a:t>
            </a:r>
            <a:endParaRPr lang="fr-FR" sz="2000" b="1" dirty="0"/>
          </a:p>
          <a:p>
            <a:pPr>
              <a:buClr>
                <a:schemeClr val="accent1">
                  <a:lumMod val="50000"/>
                </a:schemeClr>
              </a:buClr>
            </a:pPr>
            <a:endParaRPr lang="fr-FR" sz="1000" dirty="0"/>
          </a:p>
          <a:p>
            <a:pPr algn="just">
              <a:buClr>
                <a:schemeClr val="accent1">
                  <a:lumMod val="50000"/>
                </a:schemeClr>
              </a:buClr>
            </a:pPr>
            <a:r>
              <a:rPr lang="fr-FR" sz="1200" dirty="0"/>
              <a:t>Le périmètre des aides financées par l’agence est différent de celui de la CFPPA. En effet, dans le cadre des financements, par l’ANAH, de l’adaptation de l’habitat, les aides techniques ne sont pas spécifiquement identifiées.</a:t>
            </a:r>
          </a:p>
          <a:p>
            <a:pPr>
              <a:buClr>
                <a:schemeClr val="accent1">
                  <a:lumMod val="50000"/>
                </a:schemeClr>
              </a:buClr>
            </a:pPr>
            <a:endParaRPr lang="fr-FR" sz="1100"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465" y="4360148"/>
            <a:ext cx="6460809" cy="194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916959" y="6055404"/>
            <a:ext cx="4946997" cy="253916"/>
          </a:xfrm>
          <a:prstGeom prst="rect">
            <a:avLst/>
          </a:prstGeom>
          <a:noFill/>
        </p:spPr>
        <p:txBody>
          <a:bodyPr wrap="square" rtlCol="0">
            <a:spAutoFit/>
          </a:bodyPr>
          <a:lstStyle/>
          <a:p>
            <a:r>
              <a:rPr lang="fr-FR" sz="1050" i="1" dirty="0" smtClean="0"/>
              <a:t>France métropolitaine, Données sur les 60 ans et plus en 2016</a:t>
            </a:r>
            <a:endParaRPr lang="fr-FR" sz="1050" i="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48" y="1231447"/>
            <a:ext cx="559352" cy="59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1403648" y="1574221"/>
            <a:ext cx="7344816" cy="830997"/>
          </a:xfrm>
          <a:prstGeom prst="rect">
            <a:avLst/>
          </a:prstGeom>
          <a:noFill/>
        </p:spPr>
        <p:txBody>
          <a:bodyPr wrap="square" rtlCol="0">
            <a:spAutoFit/>
          </a:bodyPr>
          <a:lstStyle/>
          <a:p>
            <a:pPr algn="just"/>
            <a:r>
              <a:rPr lang="fr-FR" sz="1600" dirty="0" smtClean="0"/>
              <a:t>Certaines données ont été transmises par les têtes de réseaux. Il s’agit de l’agence nationale de l’habitat (ANAH) et de l’assurance maladie (CNAM-TS) (pour la </a:t>
            </a:r>
            <a:r>
              <a:rPr lang="fr-FR" sz="1600" dirty="0"/>
              <a:t>liste des produits et prestations remboursables </a:t>
            </a:r>
            <a:r>
              <a:rPr lang="fr-FR" sz="1600" dirty="0" smtClean="0"/>
              <a:t>(LPPR))</a:t>
            </a:r>
            <a:endParaRPr lang="fr-FR" sz="1600" dirty="0">
              <a:solidFill>
                <a:srgbClr val="FF0000"/>
              </a:solidFill>
            </a:endParaRPr>
          </a:p>
        </p:txBody>
      </p:sp>
      <p:cxnSp>
        <p:nvCxnSpPr>
          <p:cNvPr id="16" name="Connecteur droit 15"/>
          <p:cNvCxnSpPr/>
          <p:nvPr/>
        </p:nvCxnSpPr>
        <p:spPr>
          <a:xfrm flipV="1">
            <a:off x="971600" y="1521629"/>
            <a:ext cx="7776864" cy="9236"/>
          </a:xfrm>
          <a:prstGeom prst="line">
            <a:avLst/>
          </a:prstGeom>
          <a:ln>
            <a:solidFill>
              <a:srgbClr val="FFC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652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20080" y="5301208"/>
            <a:ext cx="3491880" cy="95410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2" algn="just"/>
            <a:r>
              <a:rPr lang="fr-FR" sz="1400" b="1" dirty="0"/>
              <a:t>Près de 660 millions d’€ </a:t>
            </a:r>
            <a:r>
              <a:rPr lang="fr-FR" sz="1400" b="1" dirty="0" smtClean="0"/>
              <a:t>remboursés pour </a:t>
            </a:r>
            <a:r>
              <a:rPr lang="fr-FR" sz="1400" b="1" dirty="0"/>
              <a:t>financer 11,8 millions d’aides </a:t>
            </a:r>
            <a:r>
              <a:rPr lang="fr-FR" sz="1400" b="1" dirty="0" smtClean="0"/>
              <a:t>en </a:t>
            </a:r>
            <a:r>
              <a:rPr lang="fr-FR" sz="1400" b="1" dirty="0"/>
              <a:t>faveur de 2,4 millions de personnes </a:t>
            </a:r>
            <a:r>
              <a:rPr lang="fr-FR" sz="1400" b="1" dirty="0" smtClean="0"/>
              <a:t>âgées de </a:t>
            </a:r>
            <a:r>
              <a:rPr lang="fr-FR" sz="1400" b="1" dirty="0"/>
              <a:t>60 ans et </a:t>
            </a:r>
            <a:r>
              <a:rPr lang="fr-FR" sz="1400" b="1" dirty="0" smtClean="0"/>
              <a:t>plus</a:t>
            </a:r>
            <a:endParaRPr lang="fr-FR" dirty="0"/>
          </a:p>
        </p:txBody>
      </p:sp>
      <p:sp>
        <p:nvSpPr>
          <p:cNvPr id="2" name="Titre 1"/>
          <p:cNvSpPr>
            <a:spLocks noGrp="1"/>
          </p:cNvSpPr>
          <p:nvPr>
            <p:ph type="title"/>
          </p:nvPr>
        </p:nvSpPr>
        <p:spPr>
          <a:xfrm>
            <a:off x="457200" y="274638"/>
            <a:ext cx="8229600" cy="562074"/>
          </a:xfrm>
        </p:spPr>
        <p:txBody>
          <a:bodyPr/>
          <a:lstStyle/>
          <a:p>
            <a:r>
              <a:rPr lang="fr-FR" sz="2000" dirty="0" smtClean="0">
                <a:solidFill>
                  <a:schemeClr val="tx1"/>
                </a:solidFill>
              </a:rPr>
              <a:t>Financement des aides techniques dans le cadre de la LPPR de l’assurance maladie</a:t>
            </a:r>
            <a:endParaRPr lang="fr-FR" sz="2000" dirty="0">
              <a:solidFill>
                <a:schemeClr val="tx1"/>
              </a:solidFill>
            </a:endParaRPr>
          </a:p>
        </p:txBody>
      </p:sp>
      <p:sp>
        <p:nvSpPr>
          <p:cNvPr id="3" name="Espace réservé du contenu 2"/>
          <p:cNvSpPr>
            <a:spLocks noGrp="1"/>
          </p:cNvSpPr>
          <p:nvPr>
            <p:ph idx="1"/>
          </p:nvPr>
        </p:nvSpPr>
        <p:spPr>
          <a:xfrm>
            <a:off x="827584" y="1052736"/>
            <a:ext cx="8208912" cy="5361459"/>
          </a:xfrm>
        </p:spPr>
        <p:txBody>
          <a:bodyPr/>
          <a:lstStyle/>
          <a:p>
            <a:r>
              <a:rPr lang="fr-FR" sz="1600" dirty="0" smtClean="0"/>
              <a:t>L’enveloppe dédiée à la liste des produits et prestations remboursables (LPPR) par l’assurance maladie est sans commune mesure à celle des autres axes et financeurs. Ces éléments font donc l’objet d’une analyse ad hoc.</a:t>
            </a:r>
            <a:r>
              <a:rPr lang="fr-FR" sz="1600" dirty="0" smtClean="0">
                <a:solidFill>
                  <a:srgbClr val="FF0000"/>
                </a:solidFill>
              </a:rPr>
              <a:t> </a:t>
            </a:r>
            <a:r>
              <a:rPr lang="fr-FR" sz="1600" dirty="0" smtClean="0"/>
              <a:t>L’intervention est réalisée sous forme de prise en charge totale ou partielle des prescriptions de DM.</a:t>
            </a:r>
          </a:p>
          <a:p>
            <a:pPr marL="0" indent="0">
              <a:buNone/>
            </a:pPr>
            <a:endParaRPr lang="fr-FR" sz="700" dirty="0"/>
          </a:p>
          <a:p>
            <a:pPr marL="0" indent="0">
              <a:buNone/>
            </a:pPr>
            <a:r>
              <a:rPr lang="fr-FR" sz="1600" dirty="0" smtClean="0"/>
              <a:t>Périmètre des aides : il </a:t>
            </a:r>
            <a:r>
              <a:rPr lang="fr-FR" sz="1600" dirty="0"/>
              <a:t>s’agit de dispositifs médicaux </a:t>
            </a:r>
            <a:r>
              <a:rPr lang="fr-FR" sz="1600" dirty="0" smtClean="0"/>
              <a:t>(DM) spécifiquement </a:t>
            </a:r>
            <a:r>
              <a:rPr lang="fr-FR" sz="1600" dirty="0"/>
              <a:t>tirés des titres LPPR (Données </a:t>
            </a:r>
            <a:r>
              <a:rPr lang="fr-FR" sz="1600" dirty="0" smtClean="0"/>
              <a:t>SNIIRAM) suivants :</a:t>
            </a:r>
            <a:endParaRPr lang="fr-FR" sz="1400" dirty="0" smtClean="0"/>
          </a:p>
          <a:p>
            <a:pPr marL="0" indent="0">
              <a:buNone/>
            </a:pPr>
            <a:r>
              <a:rPr lang="fr-FR" sz="1400" dirty="0"/>
              <a:t> </a:t>
            </a:r>
            <a:r>
              <a:rPr lang="fr-FR" sz="1400" dirty="0" smtClean="0"/>
              <a:t>                       </a:t>
            </a:r>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900" dirty="0" smtClean="0"/>
          </a:p>
          <a:p>
            <a:endParaRPr lang="fr-FR" sz="1100" dirty="0" smtClean="0"/>
          </a:p>
          <a:p>
            <a:r>
              <a:rPr lang="fr-FR" sz="1600" dirty="0" smtClean="0"/>
              <a:t>Données sur la France entière, personnes âgées de 60 ans et plus en 2016</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9" name="Espace réservé de la date 8"/>
          <p:cNvSpPr>
            <a:spLocks noGrp="1"/>
          </p:cNvSpPr>
          <p:nvPr>
            <p:ph type="dt" sz="half" idx="10"/>
          </p:nvPr>
        </p:nvSpPr>
        <p:spPr/>
        <p:txBody>
          <a:bodyPr/>
          <a:lstStyle/>
          <a:p>
            <a:r>
              <a:rPr lang="fr-FR" smtClean="0"/>
              <a:t>07 novembre 2017</a:t>
            </a:r>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1786285643"/>
              </p:ext>
            </p:extLst>
          </p:nvPr>
        </p:nvGraphicFramePr>
        <p:xfrm>
          <a:off x="1547664" y="2924944"/>
          <a:ext cx="6768752" cy="1829016"/>
        </p:xfrm>
        <a:graphic>
          <a:graphicData uri="http://schemas.openxmlformats.org/drawingml/2006/table">
            <a:tbl>
              <a:tblPr firstRow="1" bandRow="1">
                <a:tableStyleId>{5C22544A-7EE6-4342-B048-85BDC9FD1C3A}</a:tableStyleId>
              </a:tblPr>
              <a:tblGrid>
                <a:gridCol w="3384376"/>
                <a:gridCol w="3384376"/>
              </a:tblGrid>
              <a:tr h="297288">
                <a:tc>
                  <a:txBody>
                    <a:bodyPr/>
                    <a:lstStyle/>
                    <a:p>
                      <a:pPr algn="just"/>
                      <a:r>
                        <a:rPr lang="fr-FR" sz="1050" dirty="0" smtClean="0"/>
                        <a:t>Titres LPPR</a:t>
                      </a:r>
                      <a:r>
                        <a:rPr lang="fr-FR" sz="1050" baseline="0" dirty="0" smtClean="0"/>
                        <a:t> retenus</a:t>
                      </a:r>
                      <a:endParaRPr lang="fr-FR" sz="1050" dirty="0"/>
                    </a:p>
                  </a:txBody>
                  <a:tcPr anchor="ctr"/>
                </a:tc>
                <a:tc>
                  <a:txBody>
                    <a:bodyPr/>
                    <a:lstStyle/>
                    <a:p>
                      <a:pPr algn="just"/>
                      <a:r>
                        <a:rPr lang="fr-FR" sz="1050" dirty="0" smtClean="0"/>
                        <a:t>Agglomération possible des titres</a:t>
                      </a:r>
                      <a:endParaRPr lang="fr-FR" sz="1050" dirty="0"/>
                    </a:p>
                  </a:txBody>
                  <a:tcPr anchor="ctr"/>
                </a:tc>
              </a:tr>
              <a:tr h="297288">
                <a:tc rowSpan="2">
                  <a:txBody>
                    <a:bodyPr/>
                    <a:lstStyle/>
                    <a:p>
                      <a:pPr algn="just"/>
                      <a:r>
                        <a:rPr lang="fr-FR" sz="1050" b="1" dirty="0" smtClean="0"/>
                        <a:t>Titre</a:t>
                      </a:r>
                      <a:r>
                        <a:rPr lang="fr-FR" sz="1050" b="1" baseline="0" dirty="0" smtClean="0"/>
                        <a:t> I : DM pour traitement, aide à la vie, aliment et pansements </a:t>
                      </a:r>
                      <a:endParaRPr lang="fr-FR" sz="1050" b="1" dirty="0"/>
                    </a:p>
                  </a:txBody>
                  <a:tcPr anchor="ctr"/>
                </a:tc>
                <a:tc>
                  <a:txBody>
                    <a:bodyPr/>
                    <a:lstStyle/>
                    <a:p>
                      <a:pPr algn="just"/>
                      <a:r>
                        <a:rPr lang="fr-FR" sz="1050" dirty="0" smtClean="0"/>
                        <a:t>I-2-1 Lits et matériels pour lits</a:t>
                      </a:r>
                    </a:p>
                  </a:txBody>
                  <a:tcPr anchor="ctr"/>
                </a:tc>
              </a:tr>
              <a:tr h="329867">
                <a:tc vMerge="1">
                  <a:txBody>
                    <a:bodyPr/>
                    <a:lstStyle/>
                    <a:p>
                      <a:endParaRPr lang="fr-FR" sz="1200" dirty="0"/>
                    </a:p>
                  </a:txBody>
                  <a:tcPr/>
                </a:tc>
                <a:tc>
                  <a:txBody>
                    <a:bodyPr/>
                    <a:lstStyle/>
                    <a:p>
                      <a:pPr algn="just"/>
                      <a:r>
                        <a:rPr lang="fr-FR" sz="1050" dirty="0" smtClean="0"/>
                        <a:t>I-2-2</a:t>
                      </a:r>
                      <a:r>
                        <a:rPr lang="fr-FR" sz="1050" baseline="0" dirty="0" smtClean="0"/>
                        <a:t> </a:t>
                      </a:r>
                      <a:r>
                        <a:rPr lang="fr-FR" sz="1050" dirty="0" smtClean="0"/>
                        <a:t>DM et matériels d’aide à la vie pour malades et handicapés (ex. déambulateur,…)</a:t>
                      </a:r>
                    </a:p>
                  </a:txBody>
                  <a:tcPr anchor="ctr"/>
                </a:tc>
              </a:tr>
              <a:tr h="329867">
                <a:tc>
                  <a:txBody>
                    <a:bodyPr/>
                    <a:lstStyle/>
                    <a:p>
                      <a:pPr algn="just"/>
                      <a:r>
                        <a:rPr lang="fr-FR" sz="1050" b="1" dirty="0" smtClean="0"/>
                        <a:t>Titre II: Orthèses et prothèses externes</a:t>
                      </a:r>
                      <a:endParaRPr lang="fr-FR" sz="1050" b="1" dirty="0"/>
                    </a:p>
                  </a:txBody>
                  <a:tcPr anchor="ctr"/>
                </a:tc>
                <a:tc>
                  <a:txBody>
                    <a:bodyPr/>
                    <a:lstStyle/>
                    <a:p>
                      <a:pPr algn="just"/>
                      <a:r>
                        <a:rPr lang="fr-FR" sz="1050" dirty="0" smtClean="0"/>
                        <a:t>II-3 audioprothèses et entretien, réparations et accessoires pour processeurs</a:t>
                      </a:r>
                      <a:endParaRPr lang="fr-FR" sz="1050" dirty="0"/>
                    </a:p>
                  </a:txBody>
                  <a:tcPr anchor="ctr"/>
                </a:tc>
              </a:tr>
              <a:tr h="329867">
                <a:tc>
                  <a:txBody>
                    <a:bodyPr/>
                    <a:lstStyle/>
                    <a:p>
                      <a:pPr algn="just"/>
                      <a:r>
                        <a:rPr lang="fr-FR" sz="1050" b="1" dirty="0" smtClean="0"/>
                        <a:t>Titre IV : Véhicules pour handicapés physiques</a:t>
                      </a:r>
                      <a:endParaRPr lang="fr-FR" sz="1050" b="1" dirty="0"/>
                    </a:p>
                  </a:txBody>
                  <a:tcPr anchor="ctr"/>
                </a:tc>
                <a:tc>
                  <a:txBody>
                    <a:bodyPr/>
                    <a:lstStyle/>
                    <a:p>
                      <a:pPr algn="just"/>
                      <a:r>
                        <a:rPr lang="fr-FR" sz="1050" dirty="0" smtClean="0"/>
                        <a:t>IV Véhicule</a:t>
                      </a:r>
                      <a:r>
                        <a:rPr lang="fr-FR" sz="1050" baseline="0" dirty="0" smtClean="0"/>
                        <a:t> pour handicapés physiques (ex. fauteuils roulants,…)</a:t>
                      </a:r>
                      <a:endParaRPr lang="fr-FR" sz="1050" dirty="0"/>
                    </a:p>
                  </a:txBody>
                  <a:tcPr anchor="ctr"/>
                </a:tc>
              </a:tr>
            </a:tbl>
          </a:graphicData>
        </a:graphic>
      </p:graphicFrame>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373216"/>
            <a:ext cx="7393420" cy="12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009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291264" cy="648072"/>
          </a:xfrm>
        </p:spPr>
        <p:txBody>
          <a:bodyPr/>
          <a:lstStyle/>
          <a:p>
            <a:r>
              <a:rPr lang="fr-FR" sz="2000" dirty="0" smtClean="0"/>
              <a:t>Des crédits mobilisés à hauteur de 46%</a:t>
            </a:r>
            <a:endParaRPr lang="fr-FR" sz="2000" dirty="0"/>
          </a:p>
        </p:txBody>
      </p:sp>
      <p:sp>
        <p:nvSpPr>
          <p:cNvPr id="3" name="Espace réservé du contenu 2"/>
          <p:cNvSpPr>
            <a:spLocks noGrp="1"/>
          </p:cNvSpPr>
          <p:nvPr>
            <p:ph idx="1"/>
          </p:nvPr>
        </p:nvSpPr>
        <p:spPr>
          <a:xfrm>
            <a:off x="539552" y="692696"/>
            <a:ext cx="8352928" cy="1512168"/>
          </a:xfrm>
        </p:spPr>
        <p:txBody>
          <a:bodyPr>
            <a:noAutofit/>
          </a:bodyPr>
          <a:lstStyle/>
          <a:p>
            <a:pPr marL="0" indent="0">
              <a:buNone/>
            </a:pPr>
            <a:r>
              <a:rPr lang="fr-FR" sz="1400" dirty="0" smtClean="0"/>
              <a:t>Concours mobilisés par la CNSA gérés par les CD: </a:t>
            </a:r>
          </a:p>
          <a:p>
            <a:pPr>
              <a:buClr>
                <a:schemeClr val="accent1">
                  <a:lumMod val="50000"/>
                </a:schemeClr>
              </a:buClr>
              <a:buSzPct val="80000"/>
              <a:buFont typeface="Wingdings" panose="05000000000000000000" pitchFamily="2" charset="2"/>
              <a:buChar char="Ø"/>
            </a:pPr>
            <a:r>
              <a:rPr lang="fr-FR" sz="1200" b="1" dirty="0" smtClean="0"/>
              <a:t>AAP (autres actions de prévention) </a:t>
            </a:r>
            <a:r>
              <a:rPr lang="fr-FR" sz="1200" dirty="0" smtClean="0"/>
              <a:t>: en faveur des 105 territoires français</a:t>
            </a:r>
            <a:endParaRPr lang="fr-FR" sz="1200" dirty="0"/>
          </a:p>
          <a:p>
            <a:pPr>
              <a:buClr>
                <a:schemeClr val="accent1">
                  <a:lumMod val="50000"/>
                </a:schemeClr>
              </a:buClr>
              <a:buSzPct val="80000"/>
              <a:buFont typeface="Wingdings" panose="05000000000000000000" pitchFamily="2" charset="2"/>
              <a:buChar char="Ø"/>
            </a:pPr>
            <a:r>
              <a:rPr lang="fr-FR" sz="1200" b="1" dirty="0" smtClean="0"/>
              <a:t>FA (Forfait autonomie)</a:t>
            </a:r>
            <a:r>
              <a:rPr lang="fr-FR" sz="1200" dirty="0" smtClean="0"/>
              <a:t> : en faveur de 95 territoires (attribué aux résidences-autonomie par les conseils départementaux dans le cadre d’un CPOM)</a:t>
            </a:r>
          </a:p>
          <a:p>
            <a:pPr marL="0" indent="0">
              <a:buNone/>
            </a:pPr>
            <a:r>
              <a:rPr lang="fr-FR" sz="1400" b="1" dirty="0" smtClean="0"/>
              <a:t>Crédits mobilisés à hauteur de 46%</a:t>
            </a:r>
          </a:p>
          <a:p>
            <a:pPr marL="0" indent="0">
              <a:buNone/>
            </a:pPr>
            <a:r>
              <a:rPr lang="fr-FR" sz="1400" b="1" dirty="0" smtClean="0"/>
              <a:t>Une dynamique enclenchée pour le FA avec plus de 70% de taux d’engagement en 2016</a:t>
            </a:r>
          </a:p>
          <a:p>
            <a:endParaRPr lang="fr-FR" sz="1200" b="1" dirty="0" smtClean="0"/>
          </a:p>
          <a:p>
            <a:endParaRPr lang="fr-FR" sz="900" dirty="0" smtClean="0"/>
          </a:p>
          <a:p>
            <a:endParaRPr lang="fr-FR" sz="1000" dirty="0"/>
          </a:p>
          <a:p>
            <a:endParaRPr lang="fr-FR" sz="1000" dirty="0" smtClean="0"/>
          </a:p>
          <a:p>
            <a:pPr marL="0" indent="0" algn="ctr">
              <a:buNone/>
            </a:pPr>
            <a:r>
              <a:rPr lang="fr-FR" sz="600" i="1" dirty="0" smtClean="0"/>
              <a:t> </a:t>
            </a:r>
          </a:p>
          <a:p>
            <a:pPr marL="0" indent="0" algn="ctr">
              <a:buNone/>
            </a:pPr>
            <a:endParaRPr lang="fr-FR" sz="600" i="1" dirty="0" smtClean="0"/>
          </a:p>
          <a:p>
            <a:endParaRPr lang="fr-FR" sz="700" b="1" dirty="0" smtClean="0"/>
          </a:p>
          <a:p>
            <a:endParaRPr lang="fr-FR" sz="900" dirty="0" smtClean="0"/>
          </a:p>
          <a:p>
            <a:endParaRPr lang="fr-FR" sz="900" dirty="0"/>
          </a:p>
          <a:p>
            <a:endParaRPr lang="fr-FR" sz="900" dirty="0" smtClean="0"/>
          </a:p>
          <a:p>
            <a:endParaRPr lang="fr-FR" sz="900" dirty="0" smtClean="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23</a:t>
            </a:fld>
            <a:endParaRPr lang="fr-FR"/>
          </a:p>
        </p:txBody>
      </p:sp>
      <p:sp>
        <p:nvSpPr>
          <p:cNvPr id="8" name="Espace réservé de la date 7"/>
          <p:cNvSpPr>
            <a:spLocks noGrp="1"/>
          </p:cNvSpPr>
          <p:nvPr>
            <p:ph type="dt" sz="half" idx="10"/>
          </p:nvPr>
        </p:nvSpPr>
        <p:spPr/>
        <p:txBody>
          <a:bodyPr/>
          <a:lstStyle/>
          <a:p>
            <a:r>
              <a:rPr lang="fr-FR" smtClean="0"/>
              <a:t>07 novembre 2017</a:t>
            </a:r>
            <a:endParaRPr lang="fr-F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406072"/>
            <a:ext cx="6264695" cy="159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bwMode="auto">
          <a:xfrm>
            <a:off x="179512" y="3717032"/>
            <a:ext cx="8229600" cy="28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gn="l"/>
            <a:r>
              <a:rPr lang="fr-FR" sz="1200" kern="0" dirty="0" smtClean="0"/>
              <a:t>Les préfigurateurs ont davantage mobilisé le concours « autres actions de prévention »</a:t>
            </a:r>
            <a:endParaRPr lang="fr-FR" sz="1200" kern="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05064"/>
            <a:ext cx="4968552" cy="154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221088"/>
            <a:ext cx="6011018" cy="136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0757" y="5653412"/>
            <a:ext cx="232891" cy="58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1403648" y="5589240"/>
            <a:ext cx="7440532" cy="646331"/>
          </a:xfrm>
          <a:prstGeom prst="rect">
            <a:avLst/>
          </a:prstGeom>
          <a:solidFill>
            <a:schemeClr val="accent1">
              <a:lumMod val="20000"/>
              <a:lumOff val="80000"/>
            </a:schemeClr>
          </a:solidFill>
        </p:spPr>
        <p:txBody>
          <a:bodyPr wrap="square" rtlCol="0">
            <a:spAutoFit/>
          </a:bodyPr>
          <a:lstStyle/>
          <a:p>
            <a:r>
              <a:rPr lang="fr-FR" sz="1200" dirty="0"/>
              <a:t>Une </a:t>
            </a:r>
            <a:r>
              <a:rPr lang="fr-FR" sz="1200" dirty="0" smtClean="0"/>
              <a:t>corrélation existe </a:t>
            </a:r>
            <a:r>
              <a:rPr lang="fr-FR" sz="1200" dirty="0"/>
              <a:t>entre </a:t>
            </a:r>
            <a:r>
              <a:rPr lang="fr-FR" sz="1200" dirty="0" smtClean="0"/>
              <a:t>la consommation des concours et le fait d’avoir été territoire préfigurateur. </a:t>
            </a:r>
            <a:r>
              <a:rPr lang="fr-FR" sz="1200" dirty="0"/>
              <a:t>En effet, malgré un engagement faible du concours AAP en 2016, les territoires préfigurateurs ont pu s’approprier le dispositif de la conférence plus que les territoires non préfigurateurs.</a:t>
            </a:r>
          </a:p>
        </p:txBody>
      </p:sp>
    </p:spTree>
    <p:extLst>
      <p:ext uri="{BB962C8B-B14F-4D97-AF65-F5344CB8AC3E}">
        <p14:creationId xmlns:p14="http://schemas.microsoft.com/office/powerpoint/2010/main" val="679404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sz="1050" dirty="0" smtClean="0"/>
          </a:p>
          <a:p>
            <a:endParaRPr lang="fr-FR" sz="1050" dirty="0"/>
          </a:p>
          <a:p>
            <a:endParaRPr lang="fr-FR" dirty="0"/>
          </a:p>
        </p:txBody>
      </p:sp>
      <p:sp>
        <p:nvSpPr>
          <p:cNvPr id="6" name="Titre 1"/>
          <p:cNvSpPr txBox="1">
            <a:spLocks/>
          </p:cNvSpPr>
          <p:nvPr/>
        </p:nvSpPr>
        <p:spPr bwMode="auto">
          <a:xfrm>
            <a:off x="557536" y="793713"/>
            <a:ext cx="3960440" cy="7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r>
              <a:rPr lang="fr-FR" sz="1600" b="0" kern="0" dirty="0" smtClean="0"/>
              <a:t>Concours </a:t>
            </a:r>
          </a:p>
          <a:p>
            <a:r>
              <a:rPr lang="fr-FR" sz="1600" b="0" kern="0" dirty="0" smtClean="0"/>
              <a:t>Autres Actions de Prévention</a:t>
            </a:r>
            <a:endParaRPr lang="fr-FR" sz="1400" b="0" kern="0" dirty="0"/>
          </a:p>
        </p:txBody>
      </p:sp>
      <p:sp>
        <p:nvSpPr>
          <p:cNvPr id="8" name="Titre 1"/>
          <p:cNvSpPr txBox="1">
            <a:spLocks/>
          </p:cNvSpPr>
          <p:nvPr/>
        </p:nvSpPr>
        <p:spPr bwMode="auto">
          <a:xfrm>
            <a:off x="5177383" y="756134"/>
            <a:ext cx="3960440" cy="7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a:lstStyle>
          <a:p>
            <a:r>
              <a:rPr lang="fr-FR" sz="1600" b="0" kern="0" dirty="0" smtClean="0"/>
              <a:t>Concours </a:t>
            </a:r>
          </a:p>
          <a:p>
            <a:r>
              <a:rPr lang="fr-FR" sz="1600" b="0" kern="0" dirty="0" smtClean="0"/>
              <a:t>Forfait autonomie</a:t>
            </a:r>
            <a:endParaRPr lang="fr-FR" sz="1400" b="0" kern="0" dirty="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p>
            <a:fld id="{7C837422-0B37-4725-973C-1038E3DDD3A8}" type="slidenum">
              <a:rPr lang="fr-FR" smtClean="0"/>
              <a:pPr/>
              <a:t>24</a:t>
            </a:fld>
            <a:endParaRPr lang="fr-FR"/>
          </a:p>
        </p:txBody>
      </p:sp>
      <p:sp>
        <p:nvSpPr>
          <p:cNvPr id="7" name="Espace réservé de la date 6"/>
          <p:cNvSpPr>
            <a:spLocks noGrp="1"/>
          </p:cNvSpPr>
          <p:nvPr>
            <p:ph type="dt" sz="half" idx="10"/>
          </p:nvPr>
        </p:nvSpPr>
        <p:spPr/>
        <p:txBody>
          <a:bodyPr/>
          <a:lstStyle/>
          <a:p>
            <a:r>
              <a:rPr lang="fr-FR" smtClean="0"/>
              <a:t>07 novembre 2017</a:t>
            </a: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4427984" cy="356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528899"/>
            <a:ext cx="4429000" cy="36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395536" y="5373216"/>
            <a:ext cx="4139952" cy="738664"/>
          </a:xfrm>
          <a:prstGeom prst="rect">
            <a:avLst/>
          </a:prstGeom>
          <a:solidFill>
            <a:schemeClr val="accent5">
              <a:lumMod val="40000"/>
              <a:lumOff val="60000"/>
            </a:schemeClr>
          </a:solidFill>
        </p:spPr>
        <p:txBody>
          <a:bodyPr wrap="square" rtlCol="0">
            <a:spAutoFit/>
          </a:bodyPr>
          <a:lstStyle/>
          <a:p>
            <a:pPr marL="342900" indent="-342900" algn="just">
              <a:buClr>
                <a:schemeClr val="accent1">
                  <a:lumMod val="50000"/>
                </a:schemeClr>
              </a:buClr>
              <a:buFont typeface="Wingdings" panose="05000000000000000000" pitchFamily="2" charset="2"/>
              <a:buChar char="Ø"/>
            </a:pPr>
            <a:r>
              <a:rPr lang="fr-FR" sz="1400" dirty="0" smtClean="0"/>
              <a:t>AAP: </a:t>
            </a:r>
            <a:r>
              <a:rPr lang="fr-FR" sz="1400" b="1" dirty="0" smtClean="0"/>
              <a:t>83 </a:t>
            </a:r>
            <a:r>
              <a:rPr lang="fr-FR" sz="1400" dirty="0"/>
              <a:t>territoires ont consommé tout ou partie de leur </a:t>
            </a:r>
            <a:r>
              <a:rPr lang="fr-FR" sz="1400" dirty="0" smtClean="0"/>
              <a:t>concours dont </a:t>
            </a:r>
            <a:r>
              <a:rPr lang="fr-FR" sz="1400" dirty="0"/>
              <a:t>5 </a:t>
            </a:r>
            <a:r>
              <a:rPr lang="fr-FR" sz="1400" dirty="0" smtClean="0"/>
              <a:t>consommations totales </a:t>
            </a:r>
            <a:r>
              <a:rPr lang="fr-FR" sz="1400" dirty="0"/>
              <a:t>du concours (79</a:t>
            </a:r>
            <a:r>
              <a:rPr lang="fr-FR" sz="1400" dirty="0" smtClean="0"/>
              <a:t>%).</a:t>
            </a:r>
            <a:endParaRPr lang="fr-FR" sz="1400" dirty="0"/>
          </a:p>
        </p:txBody>
      </p:sp>
      <p:sp>
        <p:nvSpPr>
          <p:cNvPr id="12" name="ZoneTexte 11"/>
          <p:cNvSpPr txBox="1"/>
          <p:nvPr/>
        </p:nvSpPr>
        <p:spPr>
          <a:xfrm>
            <a:off x="4912500" y="5354632"/>
            <a:ext cx="4051988" cy="738664"/>
          </a:xfrm>
          <a:prstGeom prst="rect">
            <a:avLst/>
          </a:prstGeom>
          <a:solidFill>
            <a:schemeClr val="accent5">
              <a:lumMod val="40000"/>
              <a:lumOff val="60000"/>
            </a:schemeClr>
          </a:solidFill>
        </p:spPr>
        <p:txBody>
          <a:bodyPr wrap="square" rtlCol="0">
            <a:spAutoFit/>
          </a:bodyPr>
          <a:lstStyle/>
          <a:p>
            <a:pPr marL="342900" indent="-342900">
              <a:buClr>
                <a:schemeClr val="accent1">
                  <a:lumMod val="50000"/>
                </a:schemeClr>
              </a:buClr>
              <a:buFont typeface="Wingdings" panose="05000000000000000000" pitchFamily="2" charset="2"/>
              <a:buChar char="Ø"/>
            </a:pPr>
            <a:r>
              <a:rPr lang="fr-FR" sz="1400" dirty="0" smtClean="0"/>
              <a:t>FA : </a:t>
            </a:r>
            <a:r>
              <a:rPr lang="fr-FR" sz="1400" b="1" dirty="0" smtClean="0"/>
              <a:t>73</a:t>
            </a:r>
            <a:r>
              <a:rPr lang="fr-FR" sz="1400" b="1" dirty="0" smtClean="0">
                <a:solidFill>
                  <a:srgbClr val="FF0000"/>
                </a:solidFill>
              </a:rPr>
              <a:t> </a:t>
            </a:r>
            <a:r>
              <a:rPr lang="fr-FR" sz="1400" dirty="0"/>
              <a:t>territoires ont consommé tout ou partie de leur </a:t>
            </a:r>
            <a:r>
              <a:rPr lang="fr-FR" sz="1400" dirty="0" smtClean="0"/>
              <a:t>concours dont </a:t>
            </a:r>
            <a:r>
              <a:rPr lang="fr-FR" sz="1400" dirty="0"/>
              <a:t>24 </a:t>
            </a:r>
            <a:r>
              <a:rPr lang="fr-FR" sz="1400" dirty="0" smtClean="0"/>
              <a:t>consommations totales </a:t>
            </a:r>
            <a:r>
              <a:rPr lang="fr-FR" sz="1400" dirty="0"/>
              <a:t>du concours (77</a:t>
            </a:r>
            <a:r>
              <a:rPr lang="fr-FR" sz="1400" dirty="0" smtClean="0"/>
              <a:t>%).</a:t>
            </a:r>
          </a:p>
        </p:txBody>
      </p:sp>
      <p:sp>
        <p:nvSpPr>
          <p:cNvPr id="14" name="Titre 1"/>
          <p:cNvSpPr txBox="1">
            <a:spLocks/>
          </p:cNvSpPr>
          <p:nvPr/>
        </p:nvSpPr>
        <p:spPr bwMode="auto">
          <a:xfrm>
            <a:off x="395536" y="188640"/>
            <a:ext cx="829126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fr-FR" sz="2000" kern="0" smtClean="0"/>
              <a:t>90 territoires ont consommé tout ou partie d’un ou des deux concours</a:t>
            </a:r>
            <a:endParaRPr lang="fr-FR" sz="2000" kern="0" dirty="0"/>
          </a:p>
        </p:txBody>
      </p:sp>
    </p:spTree>
    <p:extLst>
      <p:ext uri="{BB962C8B-B14F-4D97-AF65-F5344CB8AC3E}">
        <p14:creationId xmlns:p14="http://schemas.microsoft.com/office/powerpoint/2010/main" val="267051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sz="3200" dirty="0" smtClean="0"/>
              <a:t>Effet de levier du financement </a:t>
            </a:r>
            <a:br>
              <a:rPr lang="fr-FR" sz="3200" dirty="0" smtClean="0"/>
            </a:br>
            <a:r>
              <a:rPr lang="fr-FR" sz="3200" dirty="0" smtClean="0"/>
              <a:t>de la CNSA</a:t>
            </a:r>
            <a:endParaRPr lang="fr-FR" sz="32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25</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
        <p:nvSpPr>
          <p:cNvPr id="15" name="Ellipse 14"/>
          <p:cNvSpPr/>
          <p:nvPr/>
        </p:nvSpPr>
        <p:spPr>
          <a:xfrm>
            <a:off x="4434804" y="1449206"/>
            <a:ext cx="3953620" cy="26998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600" dirty="0" smtClean="0">
                <a:solidFill>
                  <a:schemeClr val="tx1"/>
                </a:solidFill>
              </a:rPr>
              <a:t>Augmentation de </a:t>
            </a:r>
            <a:r>
              <a:rPr lang="fr-FR" sz="1600" dirty="0" smtClean="0">
                <a:solidFill>
                  <a:schemeClr val="tx1"/>
                </a:solidFill>
              </a:rPr>
              <a:t>49</a:t>
            </a:r>
            <a:r>
              <a:rPr lang="fr-FR" sz="1600" dirty="0" smtClean="0">
                <a:solidFill>
                  <a:schemeClr val="tx1"/>
                </a:solidFill>
              </a:rPr>
              <a:t>% </a:t>
            </a:r>
            <a:r>
              <a:rPr lang="fr-FR" sz="1600" dirty="0" smtClean="0">
                <a:solidFill>
                  <a:schemeClr val="tx1"/>
                </a:solidFill>
              </a:rPr>
              <a:t>des dépenses de prévention en 2016</a:t>
            </a:r>
          </a:p>
          <a:p>
            <a:pPr algn="ctr"/>
            <a:r>
              <a:rPr lang="fr-FR" sz="1600" b="1" dirty="0" smtClean="0">
                <a:solidFill>
                  <a:schemeClr val="tx1"/>
                </a:solidFill>
              </a:rPr>
              <a:t>(passant de </a:t>
            </a:r>
            <a:r>
              <a:rPr lang="fr-FR" sz="1600" dirty="0" smtClean="0">
                <a:solidFill>
                  <a:schemeClr val="tx1"/>
                </a:solidFill>
              </a:rPr>
              <a:t>108 </a:t>
            </a:r>
            <a:r>
              <a:rPr lang="fr-FR" sz="1600" dirty="0" smtClean="0">
                <a:solidFill>
                  <a:schemeClr val="tx1"/>
                </a:solidFill>
              </a:rPr>
              <a:t>à </a:t>
            </a:r>
            <a:r>
              <a:rPr lang="fr-FR" sz="1600" dirty="0" smtClean="0">
                <a:solidFill>
                  <a:schemeClr val="tx1"/>
                </a:solidFill>
              </a:rPr>
              <a:t>167 </a:t>
            </a:r>
            <a:r>
              <a:rPr lang="fr-FR" sz="1600" dirty="0" smtClean="0">
                <a:solidFill>
                  <a:schemeClr val="tx1"/>
                </a:solidFill>
              </a:rPr>
              <a:t>M€</a:t>
            </a:r>
            <a:r>
              <a:rPr lang="fr-FR" sz="1600" dirty="0">
                <a:solidFill>
                  <a:schemeClr val="tx1"/>
                </a:solidFill>
              </a:rPr>
              <a:t>) *</a:t>
            </a:r>
            <a:endParaRPr lang="fr-FR" sz="1600" dirty="0" smtClean="0">
              <a:solidFill>
                <a:schemeClr val="tx1"/>
              </a:solidFill>
            </a:endParaRPr>
          </a:p>
          <a:p>
            <a:pPr marL="171450" indent="-171450">
              <a:buFont typeface="Wingdings" panose="05000000000000000000" pitchFamily="2" charset="2"/>
              <a:buChar char="Ø"/>
            </a:pPr>
            <a:r>
              <a:rPr lang="fr-FR" sz="1600" dirty="0">
                <a:solidFill>
                  <a:schemeClr val="tx1"/>
                </a:solidFill>
              </a:rPr>
              <a:t>89 </a:t>
            </a:r>
            <a:r>
              <a:rPr lang="fr-FR" sz="1600" dirty="0" smtClean="0">
                <a:solidFill>
                  <a:schemeClr val="tx1"/>
                </a:solidFill>
              </a:rPr>
              <a:t>864 actions réalisées en plus</a:t>
            </a:r>
          </a:p>
          <a:p>
            <a:pPr marL="171450" indent="-171450">
              <a:buFont typeface="Wingdings" panose="05000000000000000000" pitchFamily="2" charset="2"/>
              <a:buChar char="Ø"/>
            </a:pPr>
            <a:r>
              <a:rPr lang="fr-FR" sz="1600" dirty="0" smtClean="0">
                <a:solidFill>
                  <a:schemeClr val="tx1"/>
                </a:solidFill>
              </a:rPr>
              <a:t>1 million de participations en plus</a:t>
            </a:r>
            <a:endParaRPr lang="fr-FR" sz="1600" dirty="0">
              <a:solidFill>
                <a:schemeClr val="tx1"/>
              </a:solidFill>
            </a:endParaRPr>
          </a:p>
        </p:txBody>
      </p:sp>
      <p:sp>
        <p:nvSpPr>
          <p:cNvPr id="19" name="Ellipse 18"/>
          <p:cNvSpPr/>
          <p:nvPr/>
        </p:nvSpPr>
        <p:spPr>
          <a:xfrm>
            <a:off x="323528" y="2852936"/>
            <a:ext cx="3600400" cy="26642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1"/>
                </a:solidFill>
              </a:rPr>
              <a:t>Dépenses financées par les concours </a:t>
            </a:r>
            <a:r>
              <a:rPr lang="fr-FR" dirty="0">
                <a:solidFill>
                  <a:schemeClr val="tx1"/>
                </a:solidFill>
              </a:rPr>
              <a:t>CFFPA </a:t>
            </a:r>
            <a:r>
              <a:rPr lang="fr-FR" dirty="0" smtClean="0">
                <a:solidFill>
                  <a:schemeClr val="tx1"/>
                </a:solidFill>
              </a:rPr>
              <a:t>(versés par la CNSA) : </a:t>
            </a:r>
            <a:r>
              <a:rPr lang="fr-FR" b="1" dirty="0" smtClean="0">
                <a:solidFill>
                  <a:schemeClr val="tx1"/>
                </a:solidFill>
              </a:rPr>
              <a:t>59 M€</a:t>
            </a:r>
            <a:endParaRPr lang="fr-FR" b="1" dirty="0">
              <a:solidFill>
                <a:schemeClr val="tx1"/>
              </a:solidFill>
            </a:endParaRPr>
          </a:p>
        </p:txBody>
      </p:sp>
      <p:sp>
        <p:nvSpPr>
          <p:cNvPr id="7" name="Flèche en arc 6"/>
          <p:cNvSpPr/>
          <p:nvPr/>
        </p:nvSpPr>
        <p:spPr>
          <a:xfrm rot="11142767" flipH="1">
            <a:off x="1363044" y="1674602"/>
            <a:ext cx="4763979" cy="4716000"/>
          </a:xfrm>
          <a:prstGeom prst="circularArrow">
            <a:avLst>
              <a:gd name="adj1" fmla="val 7551"/>
              <a:gd name="adj2" fmla="val 1356523"/>
              <a:gd name="adj3" fmla="val 20638291"/>
              <a:gd name="adj4" fmla="val 14693911"/>
              <a:gd name="adj5" fmla="val 15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67544" y="5903694"/>
            <a:ext cx="6048833" cy="261610"/>
          </a:xfrm>
          <a:prstGeom prst="rect">
            <a:avLst/>
          </a:prstGeom>
          <a:noFill/>
        </p:spPr>
        <p:txBody>
          <a:bodyPr wrap="square" rtlCol="0">
            <a:spAutoFit/>
          </a:bodyPr>
          <a:lstStyle/>
          <a:p>
            <a:r>
              <a:rPr lang="fr-FR" sz="1100" i="1" dirty="0" smtClean="0"/>
              <a:t>*les données de l’assurance maladie dans le cadre de la LPPR et de l’ANAH sont exclues</a:t>
            </a:r>
            <a:endParaRPr lang="fr-FR" sz="1100" i="1" dirty="0"/>
          </a:p>
        </p:txBody>
      </p:sp>
    </p:spTree>
    <p:extLst>
      <p:ext uri="{BB962C8B-B14F-4D97-AF65-F5344CB8AC3E}">
        <p14:creationId xmlns:p14="http://schemas.microsoft.com/office/powerpoint/2010/main" val="350818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4770537"/>
          </a:xfrm>
          <a:prstGeom prst="rect">
            <a:avLst/>
          </a:prstGeom>
        </p:spPr>
        <p:txBody>
          <a:bodyPr wrap="square">
            <a:spAutoFit/>
          </a:bodyPr>
          <a:lstStyle/>
          <a:p>
            <a:pPr marL="285750" indent="-285750" algn="just">
              <a:buFont typeface="Arial" panose="020B0604020202020204" pitchFamily="34" charset="0"/>
              <a:buChar char="•"/>
            </a:pPr>
            <a:r>
              <a:rPr lang="fr-FR" sz="1600" dirty="0" smtClean="0"/>
              <a:t>L’effet </a:t>
            </a:r>
            <a:r>
              <a:rPr lang="fr-FR" sz="1600" dirty="0"/>
              <a:t>de levier </a:t>
            </a:r>
            <a:r>
              <a:rPr lang="fr-FR" sz="1600" dirty="0" smtClean="0"/>
              <a:t>des concours de la conférence des financeurs dans </a:t>
            </a:r>
            <a:r>
              <a:rPr lang="fr-FR" sz="1600" dirty="0"/>
              <a:t>le cadre de la prévention de la perte </a:t>
            </a:r>
            <a:r>
              <a:rPr lang="fr-FR" sz="1600" dirty="0" smtClean="0"/>
              <a:t>d’autonomie est démontré.</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90 conférences des financeurs ont engagé tout ou partie des concours de la CNSA.</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Les concours de la CNSA ont été engagés à hauteur de 46% en 2016 (40% pour les « autres actions de prévention » et 71% pour  le « Forfait Autonomie»).</a:t>
            </a:r>
          </a:p>
          <a:p>
            <a:pPr algn="just"/>
            <a:endParaRPr lang="fr-FR" sz="1600" dirty="0" smtClean="0"/>
          </a:p>
          <a:p>
            <a:pPr marL="285750" indent="-285750" algn="just">
              <a:buFont typeface="Arial" panose="020B0604020202020204" pitchFamily="34" charset="0"/>
              <a:buChar char="•"/>
            </a:pPr>
            <a:r>
              <a:rPr lang="fr-FR" sz="1600" dirty="0" smtClean="0"/>
              <a:t>Une corrélation positive entre la consommation des concours et le fait d’avoir été territoire préfigurateur =&gt; 92% des territoires préfigurateurs ont engagé tout ou partie du concours AAP (75% pour les autres territoires).</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2</a:t>
            </a:r>
            <a:r>
              <a:rPr lang="fr-FR" sz="7200" b="1" dirty="0" smtClean="0">
                <a:solidFill>
                  <a:schemeClr val="bg2">
                    <a:lumMod val="50000"/>
                  </a:schemeClr>
                </a:solidFill>
                <a:latin typeface="Arial" panose="020B0604020202020204" pitchFamily="34" charset="0"/>
                <a:cs typeface="Arial" panose="020B0604020202020204" pitchFamily="34" charset="0"/>
              </a:rPr>
              <a:t>.</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dirty="0"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26</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63735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Les </a:t>
            </a:r>
            <a:r>
              <a:rPr lang="fr-FR" sz="2400" dirty="0"/>
              <a:t>axes et activités des conférences des financeurs de la prévention de la perte d’autonomie en France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27</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47196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lstStyle/>
          <a:p>
            <a:r>
              <a:rPr lang="fr-FR" sz="2000" dirty="0" smtClean="0"/>
              <a:t>Axe 1 : Accès aux équipements et aides techniques individuelles</a:t>
            </a:r>
            <a:endParaRPr lang="fr-FR" sz="2000" dirty="0"/>
          </a:p>
        </p:txBody>
      </p:sp>
      <p:sp>
        <p:nvSpPr>
          <p:cNvPr id="3" name="Espace réservé du contenu 2"/>
          <p:cNvSpPr>
            <a:spLocks noGrp="1"/>
          </p:cNvSpPr>
          <p:nvPr>
            <p:ph idx="1"/>
          </p:nvPr>
        </p:nvSpPr>
        <p:spPr>
          <a:xfrm>
            <a:off x="1403648" y="1052736"/>
            <a:ext cx="7283152" cy="5073427"/>
          </a:xfrm>
        </p:spPr>
        <p:txBody>
          <a:bodyPr/>
          <a:lstStyle/>
          <a:p>
            <a:pPr marL="0" indent="0" algn="just">
              <a:buNone/>
            </a:pPr>
            <a:r>
              <a:rPr lang="fr-FR" sz="1600" dirty="0" smtClean="0"/>
              <a:t>Pour rappel : </a:t>
            </a:r>
          </a:p>
          <a:p>
            <a:pPr marL="0" indent="0" algn="just">
              <a:buNone/>
            </a:pPr>
            <a:r>
              <a:rPr lang="fr-FR" sz="1600" dirty="0" smtClean="0"/>
              <a:t>Améliorer </a:t>
            </a:r>
            <a:r>
              <a:rPr lang="fr-FR" sz="1600" dirty="0"/>
              <a:t>l’accès aux équipements et aides techniques individuelles afin de contribuer à l’amélioration de l’autonomie, de faciliter l’intervention des aidants et de favoriser le maintien ou le retour à domicile des personnes âgées de 60 ans et </a:t>
            </a:r>
            <a:r>
              <a:rPr lang="fr-FR" sz="1600" dirty="0" smtClean="0"/>
              <a:t>plus.</a:t>
            </a:r>
          </a:p>
          <a:p>
            <a:pPr marL="0" indent="0" algn="just">
              <a:buNone/>
            </a:pPr>
            <a:endParaRPr lang="fr-FR" sz="1600" dirty="0" smtClean="0"/>
          </a:p>
          <a:p>
            <a:pPr marL="0" indent="0" algn="just">
              <a:buNone/>
            </a:pPr>
            <a:r>
              <a:rPr lang="fr-FR" sz="1600" dirty="0" smtClean="0"/>
              <a:t>L’axe 1 regroupe 3 thématiques:</a:t>
            </a:r>
          </a:p>
          <a:p>
            <a:pPr lvl="2" algn="just">
              <a:buClr>
                <a:schemeClr val="accent1">
                  <a:lumMod val="50000"/>
                </a:schemeClr>
              </a:buClr>
              <a:buSzPct val="85000"/>
              <a:buFont typeface="Wingdings" panose="05000000000000000000" pitchFamily="2" charset="2"/>
              <a:buChar char="Ø"/>
            </a:pPr>
            <a:r>
              <a:rPr lang="fr-FR" sz="1600" dirty="0" smtClean="0"/>
              <a:t>Aides </a:t>
            </a:r>
            <a:r>
              <a:rPr lang="fr-FR" sz="1600" dirty="0"/>
              <a:t>techniques (aides LPPR, autres aides </a:t>
            </a:r>
            <a:r>
              <a:rPr lang="fr-FR" sz="1600" dirty="0" smtClean="0"/>
              <a:t>techniques)</a:t>
            </a:r>
          </a:p>
          <a:p>
            <a:pPr lvl="2" algn="just">
              <a:buClr>
                <a:schemeClr val="accent1">
                  <a:lumMod val="50000"/>
                </a:schemeClr>
              </a:buClr>
              <a:buSzPct val="85000"/>
              <a:buFont typeface="Wingdings" panose="05000000000000000000" pitchFamily="2" charset="2"/>
              <a:buChar char="Ø"/>
            </a:pPr>
            <a:r>
              <a:rPr lang="fr-FR" sz="1600" dirty="0" smtClean="0"/>
              <a:t>Technologie </a:t>
            </a:r>
            <a:r>
              <a:rPr lang="fr-FR" sz="1600" dirty="0"/>
              <a:t>de l’information et de la </a:t>
            </a:r>
            <a:r>
              <a:rPr lang="fr-FR" sz="1600" dirty="0" smtClean="0"/>
              <a:t>communication (téléassistance</a:t>
            </a:r>
            <a:r>
              <a:rPr lang="fr-FR" sz="1600" dirty="0"/>
              <a:t>, domotiques</a:t>
            </a:r>
            <a:r>
              <a:rPr lang="fr-FR" sz="1600" dirty="0" smtClean="0"/>
              <a:t>…)</a:t>
            </a:r>
          </a:p>
          <a:p>
            <a:pPr lvl="2" algn="just">
              <a:buClr>
                <a:schemeClr val="accent1">
                  <a:lumMod val="50000"/>
                </a:schemeClr>
              </a:buClr>
              <a:buSzPct val="85000"/>
              <a:buFont typeface="Wingdings" panose="05000000000000000000" pitchFamily="2" charset="2"/>
              <a:buChar char="Ø"/>
            </a:pPr>
            <a:r>
              <a:rPr lang="fr-FR" sz="1600" dirty="0" smtClean="0"/>
              <a:t>Amélioration de l’accès (les projets qui visent à améliorer l’accès aux équipements  notamment par la promotion de modes innovants d’achat et de mise à disposition,</a:t>
            </a:r>
          </a:p>
          <a:p>
            <a:pPr algn="just"/>
            <a:endParaRPr lang="fr-FR" sz="1600" dirty="0" smtClean="0"/>
          </a:p>
          <a:p>
            <a:pPr marL="0" indent="0" algn="just">
              <a:buNone/>
            </a:pPr>
            <a:r>
              <a:rPr lang="fr-FR" sz="1600" b="1" dirty="0" smtClean="0"/>
              <a:t>Aides attribuées</a:t>
            </a:r>
            <a:endParaRPr lang="fr-FR" sz="1600" b="1" dirty="0"/>
          </a:p>
          <a:p>
            <a:pPr algn="just"/>
            <a:endParaRPr lang="fr-FR" sz="1600" dirty="0" smtClean="0"/>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28</a:t>
            </a:fld>
            <a:endParaRPr lang="fr-FR" dirty="0"/>
          </a:p>
        </p:txBody>
      </p:sp>
      <p:sp>
        <p:nvSpPr>
          <p:cNvPr id="9" name="Espace réservé de la date 8"/>
          <p:cNvSpPr>
            <a:spLocks noGrp="1"/>
          </p:cNvSpPr>
          <p:nvPr>
            <p:ph type="dt" sz="half" idx="10"/>
          </p:nvPr>
        </p:nvSpPr>
        <p:spPr/>
        <p:txBody>
          <a:bodyPr/>
          <a:lstStyle/>
          <a:p>
            <a:r>
              <a:rPr lang="fr-FR" smtClean="0"/>
              <a:t>07 novembre 2017</a:t>
            </a:r>
            <a:endParaRPr lang="fr-FR"/>
          </a:p>
        </p:txBody>
      </p:sp>
      <p:sp>
        <p:nvSpPr>
          <p:cNvPr id="22" name="Rectangle 21"/>
          <p:cNvSpPr/>
          <p:nvPr/>
        </p:nvSpPr>
        <p:spPr>
          <a:xfrm>
            <a:off x="374601" y="6111874"/>
            <a:ext cx="4572000" cy="230832"/>
          </a:xfrm>
          <a:prstGeom prst="rect">
            <a:avLst/>
          </a:prstGeom>
        </p:spPr>
        <p:txBody>
          <a:bodyPr>
            <a:spAutoFit/>
          </a:bodyPr>
          <a:lstStyle/>
          <a:p>
            <a:r>
              <a:rPr lang="fr-FR" sz="900" i="1" dirty="0"/>
              <a:t>*Sauf ANAH et les aides LPPR de l’assurance maladie</a:t>
            </a:r>
            <a:endParaRPr lang="fr-FR" sz="9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808374" cy="113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5552714"/>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059832" y="5244937"/>
            <a:ext cx="3312368" cy="307777"/>
          </a:xfrm>
          <a:prstGeom prst="rect">
            <a:avLst/>
          </a:prstGeom>
          <a:noFill/>
        </p:spPr>
        <p:txBody>
          <a:bodyPr wrap="square" rtlCol="0">
            <a:spAutoFit/>
          </a:bodyPr>
          <a:lstStyle/>
          <a:p>
            <a:r>
              <a:rPr lang="fr-FR" sz="1400" b="1" dirty="0" smtClean="0"/>
              <a:t>501 852 </a:t>
            </a:r>
            <a:r>
              <a:rPr lang="fr-FR" sz="1400" b="1" dirty="0" smtClean="0"/>
              <a:t>bénéficiaires          58,7 </a:t>
            </a:r>
            <a:r>
              <a:rPr lang="fr-FR" sz="1400" b="1" dirty="0" smtClean="0"/>
              <a:t>M€ *</a:t>
            </a:r>
            <a:endParaRPr lang="fr-FR" sz="1400" b="1" dirty="0"/>
          </a:p>
        </p:txBody>
      </p:sp>
      <p:pic>
        <p:nvPicPr>
          <p:cNvPr id="112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929" y="5703195"/>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60232" y="5241530"/>
            <a:ext cx="2047051" cy="523220"/>
          </a:xfrm>
          <a:prstGeom prst="rect">
            <a:avLst/>
          </a:prstGeom>
        </p:spPr>
        <p:txBody>
          <a:bodyPr wrap="square">
            <a:spAutoFit/>
          </a:bodyPr>
          <a:lstStyle/>
          <a:p>
            <a:r>
              <a:rPr lang="fr-FR" sz="1400" b="1" dirty="0" smtClean="0"/>
              <a:t>271 861  </a:t>
            </a:r>
            <a:r>
              <a:rPr lang="fr-FR" sz="1400" b="1" dirty="0"/>
              <a:t>actions/aides financées</a:t>
            </a:r>
            <a:endParaRPr lang="fr-FR" sz="1400" dirty="0"/>
          </a:p>
        </p:txBody>
      </p:sp>
      <p:pic>
        <p:nvPicPr>
          <p:cNvPr id="18"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4814649"/>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19" name="Ellipse 18"/>
          <p:cNvSpPr/>
          <p:nvPr/>
        </p:nvSpPr>
        <p:spPr>
          <a:xfrm>
            <a:off x="395536" y="4653136"/>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1403648" y="5157192"/>
            <a:ext cx="72884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29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62074"/>
          </a:xfrm>
        </p:spPr>
        <p:txBody>
          <a:bodyPr/>
          <a:lstStyle/>
          <a:p>
            <a:r>
              <a:rPr lang="fr-FR" sz="2000" dirty="0"/>
              <a:t>Axe </a:t>
            </a:r>
            <a:r>
              <a:rPr lang="fr-FR" sz="2000" dirty="0" smtClean="0"/>
              <a:t>2 </a:t>
            </a:r>
            <a:r>
              <a:rPr lang="fr-FR" sz="2000" dirty="0"/>
              <a:t>: </a:t>
            </a:r>
            <a:r>
              <a:rPr lang="fr-FR" sz="2000" dirty="0" smtClean="0"/>
              <a:t>le Forfait autonomie</a:t>
            </a:r>
            <a:endParaRPr lang="fr-FR" sz="20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29</a:t>
            </a:fld>
            <a:endParaRPr lang="fr-FR"/>
          </a:p>
        </p:txBody>
      </p:sp>
      <p:sp>
        <p:nvSpPr>
          <p:cNvPr id="10" name="Espace réservé de la date 9"/>
          <p:cNvSpPr>
            <a:spLocks noGrp="1"/>
          </p:cNvSpPr>
          <p:nvPr>
            <p:ph type="dt" sz="half" idx="10"/>
          </p:nvPr>
        </p:nvSpPr>
        <p:spPr/>
        <p:txBody>
          <a:bodyPr/>
          <a:lstStyle/>
          <a:p>
            <a:r>
              <a:rPr lang="fr-FR" smtClean="0"/>
              <a:t>07 novembre 2017</a:t>
            </a:r>
            <a:endParaRPr lang="fr-FR"/>
          </a:p>
        </p:txBody>
      </p:sp>
      <p:sp>
        <p:nvSpPr>
          <p:cNvPr id="11" name="Rectangle 10"/>
          <p:cNvSpPr/>
          <p:nvPr/>
        </p:nvSpPr>
        <p:spPr>
          <a:xfrm>
            <a:off x="1403648" y="908720"/>
            <a:ext cx="7334497" cy="1077218"/>
          </a:xfrm>
          <a:prstGeom prst="rect">
            <a:avLst/>
          </a:prstGeom>
        </p:spPr>
        <p:txBody>
          <a:bodyPr wrap="square">
            <a:spAutoFit/>
          </a:bodyPr>
          <a:lstStyle/>
          <a:p>
            <a:pPr algn="just"/>
            <a:r>
              <a:rPr lang="fr-FR" sz="1600" dirty="0" smtClean="0"/>
              <a:t>Le forfait autonomie est versé </a:t>
            </a:r>
            <a:r>
              <a:rPr lang="fr-FR" sz="1600" dirty="0"/>
              <a:t>par la CNSA aux conseils </a:t>
            </a:r>
            <a:r>
              <a:rPr lang="fr-FR" sz="1600" dirty="0" smtClean="0"/>
              <a:t>départementaux, il est </a:t>
            </a:r>
            <a:r>
              <a:rPr lang="fr-FR" sz="1600" dirty="0"/>
              <a:t>destiné </a:t>
            </a:r>
            <a:r>
              <a:rPr lang="fr-FR" sz="1600" dirty="0" smtClean="0"/>
              <a:t>exclusivement </a:t>
            </a:r>
            <a:r>
              <a:rPr lang="fr-FR" sz="1600" dirty="0"/>
              <a:t>aux résidences-autonomie sous condition de </a:t>
            </a:r>
            <a:r>
              <a:rPr lang="fr-FR" sz="1600" dirty="0" smtClean="0"/>
              <a:t>conclusion </a:t>
            </a:r>
            <a:r>
              <a:rPr lang="fr-FR" sz="1600" dirty="0"/>
              <a:t>d’un contrat </a:t>
            </a:r>
            <a:r>
              <a:rPr lang="fr-FR" sz="1600" dirty="0" smtClean="0"/>
              <a:t>pluriannuel d’objectifs </a:t>
            </a:r>
            <a:r>
              <a:rPr lang="fr-FR" sz="1600" dirty="0"/>
              <a:t>et de moyens (CPOM). </a:t>
            </a:r>
            <a:r>
              <a:rPr lang="fr-FR" sz="1600" dirty="0" smtClean="0"/>
              <a:t>Il finance des actions collectives et individuelles dans les résidences-autonomie. </a:t>
            </a:r>
            <a:endParaRPr lang="fr-FR" sz="1600" dirty="0"/>
          </a:p>
        </p:txBody>
      </p:sp>
      <p:sp>
        <p:nvSpPr>
          <p:cNvPr id="13" name="Rectangle 12"/>
          <p:cNvSpPr/>
          <p:nvPr/>
        </p:nvSpPr>
        <p:spPr>
          <a:xfrm>
            <a:off x="395536" y="4060810"/>
            <a:ext cx="3456384" cy="1600438"/>
          </a:xfrm>
          <a:prstGeom prst="rect">
            <a:avLst/>
          </a:prstGeom>
          <a:solidFill>
            <a:schemeClr val="bg2">
              <a:lumMod val="20000"/>
              <a:lumOff val="80000"/>
            </a:schemeClr>
          </a:solidFill>
        </p:spPr>
        <p:txBody>
          <a:bodyPr wrap="square">
            <a:spAutoFit/>
          </a:bodyPr>
          <a:lstStyle/>
          <a:p>
            <a:r>
              <a:rPr lang="fr-FR" sz="1400" b="1" i="1" dirty="0"/>
              <a:t>Un fort taux de contractualisation des r</a:t>
            </a:r>
            <a:r>
              <a:rPr lang="fr-FR" sz="1400" b="1" i="1" dirty="0" smtClean="0"/>
              <a:t>ésidences-autonomie</a:t>
            </a:r>
          </a:p>
          <a:p>
            <a:endParaRPr lang="fr-FR" sz="1400" b="1" i="1" dirty="0" smtClean="0"/>
          </a:p>
          <a:p>
            <a:r>
              <a:rPr lang="fr-FR" sz="1400" dirty="0"/>
              <a:t>En moyenne, sept résidences-autonomie sur dix ont contractualisé avec les départements dans le cadre du </a:t>
            </a:r>
            <a:r>
              <a:rPr lang="fr-FR" sz="1400" dirty="0" smtClean="0"/>
              <a:t>forfait </a:t>
            </a:r>
            <a:r>
              <a:rPr lang="fr-FR" sz="1400" dirty="0"/>
              <a:t>autonomie.</a:t>
            </a:r>
            <a:endParaRPr lang="fr-FR" sz="1400" b="1"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785" y="3554494"/>
            <a:ext cx="4637150" cy="27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2960426"/>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3059832" y="2652649"/>
            <a:ext cx="3312368" cy="307777"/>
          </a:xfrm>
          <a:prstGeom prst="rect">
            <a:avLst/>
          </a:prstGeom>
          <a:noFill/>
        </p:spPr>
        <p:txBody>
          <a:bodyPr wrap="square" rtlCol="0">
            <a:spAutoFit/>
          </a:bodyPr>
          <a:lstStyle/>
          <a:p>
            <a:r>
              <a:rPr lang="fr-FR" sz="1400" b="1" dirty="0" smtClean="0"/>
              <a:t>186 015 bénéficiaires          16,4 M€</a:t>
            </a:r>
            <a:endParaRPr lang="fr-FR" sz="1400" b="1" dirty="0"/>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0929" y="3110907"/>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660232" y="2649242"/>
            <a:ext cx="2047051" cy="523220"/>
          </a:xfrm>
          <a:prstGeom prst="rect">
            <a:avLst/>
          </a:prstGeom>
        </p:spPr>
        <p:txBody>
          <a:bodyPr wrap="square">
            <a:spAutoFit/>
          </a:bodyPr>
          <a:lstStyle/>
          <a:p>
            <a:r>
              <a:rPr lang="fr-FR" sz="1400" b="1" dirty="0" smtClean="0"/>
              <a:t>48 521actions/aides </a:t>
            </a:r>
            <a:r>
              <a:rPr lang="fr-FR" sz="1400" b="1" dirty="0"/>
              <a:t>financées</a:t>
            </a:r>
            <a:endParaRPr lang="fr-FR" sz="1400" dirty="0"/>
          </a:p>
        </p:txBody>
      </p:sp>
      <p:pic>
        <p:nvPicPr>
          <p:cNvPr id="17"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2294369"/>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p:cNvSpPr/>
          <p:nvPr/>
        </p:nvSpPr>
        <p:spPr>
          <a:xfrm>
            <a:off x="395536" y="2132856"/>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a:off x="1403648" y="2636912"/>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13967" y="2270567"/>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129414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80928"/>
            <a:ext cx="8229600" cy="1143000"/>
          </a:xfrm>
        </p:spPr>
        <p:txBody>
          <a:bodyPr/>
          <a:lstStyle/>
          <a:p>
            <a:pPr lvl="0"/>
            <a:r>
              <a:rPr lang="fr-FR" dirty="0" smtClean="0">
                <a:solidFill>
                  <a:srgbClr val="000000"/>
                </a:solidFill>
              </a:rPr>
              <a:t>Eléments de contexte</a:t>
            </a:r>
            <a:r>
              <a:rPr lang="fr-FR" dirty="0">
                <a:solidFill>
                  <a:srgbClr val="000000"/>
                </a:solidFill>
              </a:rPr>
              <a:t/>
            </a:r>
            <a:br>
              <a:rPr lang="fr-FR" dirty="0">
                <a:solidFill>
                  <a:srgbClr val="000000"/>
                </a:solidFill>
              </a:rPr>
            </a:br>
            <a:endParaRPr lang="fr-FR" dirty="0"/>
          </a:p>
        </p:txBody>
      </p:sp>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3</a:t>
            </a:fld>
            <a:endParaRPr lang="fr-FR"/>
          </a:p>
        </p:txBody>
      </p:sp>
    </p:spTree>
    <p:extLst>
      <p:ext uri="{BB962C8B-B14F-4D97-AF65-F5344CB8AC3E}">
        <p14:creationId xmlns:p14="http://schemas.microsoft.com/office/powerpoint/2010/main" val="186825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490066"/>
          </a:xfrm>
        </p:spPr>
        <p:txBody>
          <a:bodyPr/>
          <a:lstStyle/>
          <a:p>
            <a:r>
              <a:rPr lang="fr-FR" sz="2400" dirty="0" smtClean="0"/>
              <a:t>Axes 3 et 4 : Actions de prévention individuelles</a:t>
            </a:r>
            <a:endParaRPr lang="fr-FR" sz="2400" dirty="0"/>
          </a:p>
        </p:txBody>
      </p:sp>
      <p:sp>
        <p:nvSpPr>
          <p:cNvPr id="3" name="Espace réservé du contenu 2"/>
          <p:cNvSpPr>
            <a:spLocks noGrp="1"/>
          </p:cNvSpPr>
          <p:nvPr>
            <p:ph idx="1"/>
          </p:nvPr>
        </p:nvSpPr>
        <p:spPr>
          <a:xfrm>
            <a:off x="1388010" y="795014"/>
            <a:ext cx="7514541" cy="5361465"/>
          </a:xfrm>
        </p:spPr>
        <p:txBody>
          <a:bodyPr/>
          <a:lstStyle/>
          <a:p>
            <a:pPr marL="0" indent="0" algn="just">
              <a:buNone/>
            </a:pPr>
            <a:r>
              <a:rPr lang="fr-FR" sz="1400" dirty="0"/>
              <a:t>Il s’agit de coordonner et appuyer les actions de prévention mises en œuvre par les services d’aide et d’accompagnement à domicile (SAAD</a:t>
            </a:r>
            <a:r>
              <a:rPr lang="fr-FR" sz="1400" dirty="0" smtClean="0"/>
              <a:t>) et les </a:t>
            </a:r>
            <a:r>
              <a:rPr lang="fr-FR" sz="1400" dirty="0"/>
              <a:t>services polyvalents d’aide et de soins à domicile (SPASAD)</a:t>
            </a:r>
            <a:endParaRPr lang="fr-FR" sz="1400" dirty="0" smtClean="0"/>
          </a:p>
          <a:p>
            <a:pPr marL="0" indent="0" algn="just">
              <a:buNone/>
            </a:pPr>
            <a:r>
              <a:rPr lang="fr-FR" sz="1400" dirty="0" smtClean="0"/>
              <a:t>Regroupe les axes 3 (SAAD), axe 4 (SPASAD) et les actions des résidences autonomie hors FA</a:t>
            </a:r>
          </a:p>
          <a:p>
            <a:pPr algn="just"/>
            <a:endParaRPr lang="fr-FR" sz="1400" dirty="0"/>
          </a:p>
          <a:p>
            <a:pPr algn="just"/>
            <a:endParaRPr lang="fr-FR" sz="1400" dirty="0" smtClean="0"/>
          </a:p>
          <a:p>
            <a:pPr algn="just"/>
            <a:endParaRPr lang="fr-FR" sz="1400" dirty="0"/>
          </a:p>
          <a:p>
            <a:pPr algn="just"/>
            <a:endParaRPr lang="fr-FR" sz="1400" dirty="0" smtClean="0"/>
          </a:p>
          <a:p>
            <a:pPr algn="just"/>
            <a:endParaRPr lang="fr-FR" sz="1400" dirty="0" smtClean="0">
              <a:solidFill>
                <a:srgbClr val="FF0000"/>
              </a:solidFill>
            </a:endParaRPr>
          </a:p>
          <a:p>
            <a:pPr algn="just"/>
            <a:endParaRPr lang="fr-FR" sz="1400" dirty="0"/>
          </a:p>
        </p:txBody>
      </p:sp>
      <p:sp>
        <p:nvSpPr>
          <p:cNvPr id="6" name="Rectangle 5"/>
          <p:cNvSpPr/>
          <p:nvPr/>
        </p:nvSpPr>
        <p:spPr>
          <a:xfrm>
            <a:off x="1619673" y="3306470"/>
            <a:ext cx="7282878" cy="338554"/>
          </a:xfrm>
          <a:prstGeom prst="rect">
            <a:avLst/>
          </a:prstGeom>
        </p:spPr>
        <p:txBody>
          <a:bodyPr wrap="square">
            <a:spAutoFit/>
          </a:bodyPr>
          <a:lstStyle/>
          <a:p>
            <a:r>
              <a:rPr lang="fr-FR" sz="1600" i="1" dirty="0" smtClean="0"/>
              <a:t>La </a:t>
            </a:r>
            <a:r>
              <a:rPr lang="fr-FR" sz="1600" i="1" dirty="0"/>
              <a:t>majorité des actions sont menées par les SAAD</a:t>
            </a:r>
          </a:p>
        </p:txBody>
      </p:sp>
      <p:pic>
        <p:nvPicPr>
          <p:cNvPr id="8" name="Imag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933056"/>
            <a:ext cx="3456384" cy="2088232"/>
          </a:xfrm>
          <a:prstGeom prst="rect">
            <a:avLst/>
          </a:prstGeom>
          <a:noFill/>
        </p:spPr>
      </p:pic>
      <p:sp>
        <p:nvSpPr>
          <p:cNvPr id="7" name="ZoneTexte 6"/>
          <p:cNvSpPr txBox="1"/>
          <p:nvPr/>
        </p:nvSpPr>
        <p:spPr>
          <a:xfrm>
            <a:off x="1454026" y="3774232"/>
            <a:ext cx="2901950" cy="230832"/>
          </a:xfrm>
          <a:prstGeom prst="rect">
            <a:avLst/>
          </a:prstGeom>
          <a:noFill/>
        </p:spPr>
        <p:txBody>
          <a:bodyPr wrap="square" rtlCol="0">
            <a:spAutoFit/>
          </a:bodyPr>
          <a:lstStyle/>
          <a:p>
            <a:pPr algn="ctr"/>
            <a:r>
              <a:rPr lang="fr-FR" sz="900" b="1" dirty="0" smtClean="0"/>
              <a:t>Répartition des actions</a:t>
            </a:r>
            <a:endParaRPr lang="fr-FR" sz="900" b="1" dirty="0"/>
          </a:p>
        </p:txBody>
      </p:sp>
      <p:pic>
        <p:nvPicPr>
          <p:cNvPr id="10" name="Imag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0728" y="4077072"/>
            <a:ext cx="3317736" cy="2016224"/>
          </a:xfrm>
          <a:prstGeom prst="rect">
            <a:avLst/>
          </a:prstGeom>
          <a:noFill/>
        </p:spPr>
      </p:pic>
      <p:sp>
        <p:nvSpPr>
          <p:cNvPr id="11" name="ZoneTexte 10"/>
          <p:cNvSpPr txBox="1"/>
          <p:nvPr/>
        </p:nvSpPr>
        <p:spPr>
          <a:xfrm>
            <a:off x="5558482" y="3846240"/>
            <a:ext cx="2901950" cy="230832"/>
          </a:xfrm>
          <a:prstGeom prst="rect">
            <a:avLst/>
          </a:prstGeom>
          <a:noFill/>
        </p:spPr>
        <p:txBody>
          <a:bodyPr wrap="square" rtlCol="0">
            <a:spAutoFit/>
          </a:bodyPr>
          <a:lstStyle/>
          <a:p>
            <a:pPr algn="ctr"/>
            <a:r>
              <a:rPr lang="fr-FR" sz="900" b="1" dirty="0" smtClean="0"/>
              <a:t>Répartition des montants financés</a:t>
            </a:r>
            <a:endParaRPr lang="fr-FR" sz="900" b="1" dirty="0"/>
          </a:p>
        </p:txBody>
      </p:sp>
      <p:sp>
        <p:nvSpPr>
          <p:cNvPr id="4" name="Espace réservé du pied de page 3"/>
          <p:cNvSpPr>
            <a:spLocks noGrp="1"/>
          </p:cNvSpPr>
          <p:nvPr>
            <p:ph type="ftr" sz="quarter" idx="11"/>
          </p:nvPr>
        </p:nvSpPr>
        <p:spPr/>
        <p:txBody>
          <a:bodyPr/>
          <a:lstStyle/>
          <a:p>
            <a:r>
              <a:rPr lang="fr-FR" smtClean="0"/>
              <a:t>Commission aides à la personne</a:t>
            </a:r>
            <a:endParaRPr lang="fr-FR"/>
          </a:p>
        </p:txBody>
      </p:sp>
      <p:sp>
        <p:nvSpPr>
          <p:cNvPr id="5" name="Espace réservé du numéro de diapositive 4"/>
          <p:cNvSpPr>
            <a:spLocks noGrp="1"/>
          </p:cNvSpPr>
          <p:nvPr>
            <p:ph type="sldNum" sz="quarter" idx="12"/>
          </p:nvPr>
        </p:nvSpPr>
        <p:spPr/>
        <p:txBody>
          <a:bodyPr/>
          <a:lstStyle/>
          <a:p>
            <a:fld id="{7C837422-0B37-4725-973C-1038E3DDD3A8}" type="slidenum">
              <a:rPr lang="fr-FR" smtClean="0"/>
              <a:pPr/>
              <a:t>30</a:t>
            </a:fld>
            <a:endParaRPr lang="fr-FR"/>
          </a:p>
        </p:txBody>
      </p:sp>
      <p:sp>
        <p:nvSpPr>
          <p:cNvPr id="9" name="Espace réservé de la date 8"/>
          <p:cNvSpPr>
            <a:spLocks noGrp="1"/>
          </p:cNvSpPr>
          <p:nvPr>
            <p:ph type="dt" sz="half" idx="10"/>
          </p:nvPr>
        </p:nvSpPr>
        <p:spPr/>
        <p:txBody>
          <a:bodyPr/>
          <a:lstStyle/>
          <a:p>
            <a:r>
              <a:rPr lang="fr-FR" smtClean="0"/>
              <a:t>07 novembre 2017</a:t>
            </a:r>
            <a:endParaRPr lang="fr-FR"/>
          </a:p>
        </p:txBody>
      </p:sp>
      <p:sp>
        <p:nvSpPr>
          <p:cNvPr id="13" name="Rectangle 12"/>
          <p:cNvSpPr/>
          <p:nvPr/>
        </p:nvSpPr>
        <p:spPr>
          <a:xfrm>
            <a:off x="2051720" y="5858108"/>
            <a:ext cx="6984776" cy="461665"/>
          </a:xfrm>
          <a:prstGeom prst="rect">
            <a:avLst/>
          </a:prstGeom>
        </p:spPr>
        <p:txBody>
          <a:bodyPr wrap="square">
            <a:spAutoFit/>
          </a:bodyPr>
          <a:lstStyle/>
          <a:p>
            <a:r>
              <a:rPr lang="fr-FR" sz="1200" b="1" i="1" dirty="0" smtClean="0"/>
              <a:t>-&gt; Les </a:t>
            </a:r>
            <a:r>
              <a:rPr lang="fr-FR" sz="1200" b="1" i="1" dirty="0"/>
              <a:t>caisses de retraite sont les principales financeurs des actions de prévention </a:t>
            </a:r>
            <a:r>
              <a:rPr lang="fr-FR" sz="1200" b="1" i="1" dirty="0" smtClean="0"/>
              <a:t>individuelles de ces organismes</a:t>
            </a:r>
            <a:endParaRPr lang="fr-FR" sz="1200" b="1" i="1" dirty="0"/>
          </a:p>
        </p:txBody>
      </p:sp>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721" y="2816410"/>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059832" y="2508633"/>
            <a:ext cx="3312368" cy="307777"/>
          </a:xfrm>
          <a:prstGeom prst="rect">
            <a:avLst/>
          </a:prstGeom>
          <a:noFill/>
        </p:spPr>
        <p:txBody>
          <a:bodyPr wrap="square" rtlCol="0">
            <a:spAutoFit/>
          </a:bodyPr>
          <a:lstStyle/>
          <a:p>
            <a:r>
              <a:rPr lang="fr-FR" sz="1400" b="1" dirty="0" smtClean="0"/>
              <a:t>12 737 bénéficiaires          12 M€</a:t>
            </a:r>
            <a:endParaRPr lang="fr-FR" sz="1400" b="1" dirty="0"/>
          </a:p>
        </p:txBody>
      </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924944"/>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660232" y="2505226"/>
            <a:ext cx="2047051" cy="523220"/>
          </a:xfrm>
          <a:prstGeom prst="rect">
            <a:avLst/>
          </a:prstGeom>
        </p:spPr>
        <p:txBody>
          <a:bodyPr wrap="square">
            <a:spAutoFit/>
          </a:bodyPr>
          <a:lstStyle/>
          <a:p>
            <a:r>
              <a:rPr lang="fr-FR" sz="1400" b="1" dirty="0" smtClean="0"/>
              <a:t>16 079 actions/aides </a:t>
            </a:r>
            <a:r>
              <a:rPr lang="fr-FR" sz="1400" b="1" dirty="0"/>
              <a:t>financées</a:t>
            </a:r>
            <a:endParaRPr lang="fr-FR" sz="1400" dirty="0"/>
          </a:p>
        </p:txBody>
      </p:sp>
      <p:pic>
        <p:nvPicPr>
          <p:cNvPr id="19" name="Picture 3" descr="D:\Documents de mbonnet\Downloads\list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64" y="2150353"/>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395536" y="1988840"/>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1403648" y="2492896"/>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413967" y="2126551"/>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656670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490066"/>
          </a:xfrm>
        </p:spPr>
        <p:txBody>
          <a:bodyPr/>
          <a:lstStyle/>
          <a:p>
            <a:r>
              <a:rPr lang="fr-FR" sz="2400" dirty="0" smtClean="0"/>
              <a:t>Axe 5:  Soutien aux proches aidants</a:t>
            </a:r>
            <a:endParaRPr lang="fr-FR" sz="2400" dirty="0"/>
          </a:p>
        </p:txBody>
      </p:sp>
      <p:sp>
        <p:nvSpPr>
          <p:cNvPr id="6" name="Rectangle 5"/>
          <p:cNvSpPr/>
          <p:nvPr/>
        </p:nvSpPr>
        <p:spPr>
          <a:xfrm>
            <a:off x="287524" y="3284984"/>
            <a:ext cx="3708412" cy="2092881"/>
          </a:xfrm>
          <a:prstGeom prst="rect">
            <a:avLst/>
          </a:prstGeom>
          <a:solidFill>
            <a:schemeClr val="bg2">
              <a:lumMod val="20000"/>
              <a:lumOff val="80000"/>
            </a:schemeClr>
          </a:solidFill>
        </p:spPr>
        <p:txBody>
          <a:bodyPr wrap="square">
            <a:spAutoFit/>
          </a:bodyPr>
          <a:lstStyle/>
          <a:p>
            <a:pPr algn="just"/>
            <a:r>
              <a:rPr lang="fr-FR" sz="1400" b="1" dirty="0" smtClean="0"/>
              <a:t>Typologie des actions menées</a:t>
            </a:r>
          </a:p>
          <a:p>
            <a:pPr algn="just"/>
            <a:endParaRPr lang="fr-FR" sz="1400" dirty="0" smtClean="0"/>
          </a:p>
          <a:p>
            <a:pPr algn="just"/>
            <a:r>
              <a:rPr lang="fr-FR" sz="1400" dirty="0" smtClean="0"/>
              <a:t>Les </a:t>
            </a:r>
            <a:r>
              <a:rPr lang="fr-FR" sz="1400" dirty="0"/>
              <a:t>actions d’information </a:t>
            </a:r>
            <a:r>
              <a:rPr lang="fr-FR" sz="1400" dirty="0" smtClean="0"/>
              <a:t>constituent les principales actions menées en </a:t>
            </a:r>
            <a:r>
              <a:rPr lang="fr-FR" sz="1400" dirty="0"/>
              <a:t>faveur des </a:t>
            </a:r>
            <a:r>
              <a:rPr lang="fr-FR" sz="1400" dirty="0" smtClean="0"/>
              <a:t>aidants mais compte pour 20% dans le financement.</a:t>
            </a:r>
          </a:p>
          <a:p>
            <a:pPr algn="just"/>
            <a:r>
              <a:rPr lang="fr-FR" sz="1400" dirty="0" smtClean="0"/>
              <a:t>A </a:t>
            </a:r>
            <a:r>
              <a:rPr lang="fr-FR" sz="1400" dirty="0"/>
              <a:t>l’inverse </a:t>
            </a:r>
            <a:r>
              <a:rPr lang="fr-FR" sz="1400" dirty="0" smtClean="0"/>
              <a:t>avec seulement 1,43</a:t>
            </a:r>
            <a:r>
              <a:rPr lang="fr-FR" sz="1400" dirty="0"/>
              <a:t>% des actions </a:t>
            </a:r>
            <a:r>
              <a:rPr lang="fr-FR" sz="1400" dirty="0" smtClean="0"/>
              <a:t>réalisées, les actions de « soutien social » compte pour 36% des dépenses</a:t>
            </a:r>
            <a:endParaRPr lang="fr-FR" sz="1400" dirty="0"/>
          </a:p>
        </p:txBody>
      </p:sp>
      <p:pic>
        <p:nvPicPr>
          <p:cNvPr id="8" name="Imag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3961512"/>
            <a:ext cx="2952328" cy="1729933"/>
          </a:xfrm>
          <a:prstGeom prst="rect">
            <a:avLst/>
          </a:prstGeom>
          <a:noFill/>
        </p:spPr>
      </p:pic>
      <p:pic>
        <p:nvPicPr>
          <p:cNvPr id="9" name="Image 8"/>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3391" y="4149080"/>
            <a:ext cx="3023145" cy="1728192"/>
          </a:xfrm>
          <a:prstGeom prst="rect">
            <a:avLst/>
          </a:prstGeom>
          <a:noFill/>
        </p:spPr>
      </p:pic>
      <p:sp>
        <p:nvSpPr>
          <p:cNvPr id="10" name="ZoneTexte 9"/>
          <p:cNvSpPr txBox="1"/>
          <p:nvPr/>
        </p:nvSpPr>
        <p:spPr>
          <a:xfrm>
            <a:off x="3815916" y="3645024"/>
            <a:ext cx="2448272" cy="246221"/>
          </a:xfrm>
          <a:prstGeom prst="rect">
            <a:avLst/>
          </a:prstGeom>
          <a:noFill/>
        </p:spPr>
        <p:txBody>
          <a:bodyPr wrap="square" rtlCol="0">
            <a:spAutoFit/>
          </a:bodyPr>
          <a:lstStyle/>
          <a:p>
            <a:pPr algn="ctr"/>
            <a:r>
              <a:rPr lang="fr-FR" sz="1000" b="1" dirty="0" smtClean="0"/>
              <a:t>Répartition des actions</a:t>
            </a:r>
            <a:endParaRPr lang="fr-FR" sz="1000" b="1" dirty="0"/>
          </a:p>
        </p:txBody>
      </p:sp>
      <p:sp>
        <p:nvSpPr>
          <p:cNvPr id="11" name="ZoneTexte 10"/>
          <p:cNvSpPr txBox="1"/>
          <p:nvPr/>
        </p:nvSpPr>
        <p:spPr>
          <a:xfrm>
            <a:off x="6350570" y="3660413"/>
            <a:ext cx="2901950" cy="230832"/>
          </a:xfrm>
          <a:prstGeom prst="rect">
            <a:avLst/>
          </a:prstGeom>
          <a:noFill/>
        </p:spPr>
        <p:txBody>
          <a:bodyPr wrap="square" rtlCol="0">
            <a:spAutoFit/>
          </a:bodyPr>
          <a:lstStyle/>
          <a:p>
            <a:pPr algn="ctr"/>
            <a:r>
              <a:rPr lang="fr-FR" sz="900" b="1" dirty="0" smtClean="0"/>
              <a:t>Répartition des montants financés par action</a:t>
            </a:r>
            <a:endParaRPr lang="fr-FR" sz="900" b="1"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31</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
        <p:nvSpPr>
          <p:cNvPr id="7" name="Rectangle 6"/>
          <p:cNvSpPr/>
          <p:nvPr/>
        </p:nvSpPr>
        <p:spPr>
          <a:xfrm>
            <a:off x="1331640" y="767606"/>
            <a:ext cx="7560840" cy="1077218"/>
          </a:xfrm>
          <a:prstGeom prst="rect">
            <a:avLst/>
          </a:prstGeom>
        </p:spPr>
        <p:txBody>
          <a:bodyPr wrap="square">
            <a:spAutoFit/>
          </a:bodyPr>
          <a:lstStyle/>
          <a:p>
            <a:pPr algn="just"/>
            <a:r>
              <a:rPr lang="fr-FR" sz="1600" dirty="0"/>
              <a:t>L’objectif de cet axe est de mobiliser les institutions en faveur des aidants et de mieux coordonner leurs interventions. Il s’agit d’accompagner les aidants des personnes âgées à travers des actions d’information, de formation, de soutien social ou moral, d’évaluation des besoins, …</a:t>
            </a:r>
          </a:p>
        </p:txBody>
      </p:sp>
      <p:sp>
        <p:nvSpPr>
          <p:cNvPr id="13" name="Rectangle 12"/>
          <p:cNvSpPr/>
          <p:nvPr/>
        </p:nvSpPr>
        <p:spPr>
          <a:xfrm>
            <a:off x="1619673" y="5805264"/>
            <a:ext cx="7037572" cy="523220"/>
          </a:xfrm>
          <a:prstGeom prst="rect">
            <a:avLst/>
          </a:prstGeom>
        </p:spPr>
        <p:txBody>
          <a:bodyPr wrap="square">
            <a:spAutoFit/>
          </a:bodyPr>
          <a:lstStyle/>
          <a:p>
            <a:r>
              <a:rPr lang="fr-FR" sz="1400" b="1" i="1" dirty="0" smtClean="0"/>
              <a:t>Les </a:t>
            </a:r>
            <a:r>
              <a:rPr lang="fr-FR" sz="1400" b="1" i="1" dirty="0"/>
              <a:t>conseils départementaux et les ARS sont les premiers financeurs </a:t>
            </a:r>
            <a:r>
              <a:rPr lang="fr-FR" sz="1400" b="1" i="1" dirty="0" smtClean="0"/>
              <a:t>des actions de </a:t>
            </a:r>
            <a:r>
              <a:rPr lang="fr-FR" sz="1400" b="1" i="1" dirty="0"/>
              <a:t>soutien aux proches aidants </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76672"/>
            <a:ext cx="844071" cy="97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713" y="2528378"/>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2627784" y="2220601"/>
            <a:ext cx="3888432" cy="307777"/>
          </a:xfrm>
          <a:prstGeom prst="rect">
            <a:avLst/>
          </a:prstGeom>
          <a:noFill/>
        </p:spPr>
        <p:txBody>
          <a:bodyPr wrap="square" rtlCol="0">
            <a:spAutoFit/>
          </a:bodyPr>
          <a:lstStyle/>
          <a:p>
            <a:r>
              <a:rPr lang="fr-FR" sz="1400" b="1" dirty="0" smtClean="0"/>
              <a:t>         64 174  bénéficiaires           7,7 M€</a:t>
            </a:r>
            <a:endParaRPr lang="fr-FR" sz="1400" b="1" dirty="0"/>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2636912"/>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588224" y="2217194"/>
            <a:ext cx="2047051" cy="523220"/>
          </a:xfrm>
          <a:prstGeom prst="rect">
            <a:avLst/>
          </a:prstGeom>
        </p:spPr>
        <p:txBody>
          <a:bodyPr wrap="square">
            <a:spAutoFit/>
          </a:bodyPr>
          <a:lstStyle/>
          <a:p>
            <a:r>
              <a:rPr lang="fr-FR" sz="1400" b="1" dirty="0" smtClean="0"/>
              <a:t>232 067 actions/aides </a:t>
            </a:r>
            <a:r>
              <a:rPr lang="fr-FR" sz="1400" b="1" dirty="0"/>
              <a:t>financées</a:t>
            </a:r>
            <a:endParaRPr lang="fr-FR" sz="1400" dirty="0"/>
          </a:p>
        </p:txBody>
      </p:sp>
      <p:pic>
        <p:nvPicPr>
          <p:cNvPr id="19" name="Picture 3" descr="D:\Documents de mbonnet\Downloads\list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56" y="1862321"/>
            <a:ext cx="650296" cy="650296"/>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323528" y="1700808"/>
            <a:ext cx="989753" cy="1008112"/>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1331640" y="2204864"/>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341959" y="1838519"/>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945261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96" y="44624"/>
            <a:ext cx="8229600" cy="706090"/>
          </a:xfrm>
        </p:spPr>
        <p:txBody>
          <a:bodyPr/>
          <a:lstStyle/>
          <a:p>
            <a:r>
              <a:rPr lang="fr-FR" sz="2400" dirty="0" smtClean="0"/>
              <a:t>Axe 6 : les actions de prévention collectives</a:t>
            </a:r>
            <a:endParaRPr lang="fr-FR" sz="24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32</a:t>
            </a:fld>
            <a:endParaRPr lang="fr-FR"/>
          </a:p>
        </p:txBody>
      </p:sp>
      <p:sp>
        <p:nvSpPr>
          <p:cNvPr id="10" name="Espace réservé de la date 9"/>
          <p:cNvSpPr>
            <a:spLocks noGrp="1"/>
          </p:cNvSpPr>
          <p:nvPr>
            <p:ph type="dt" sz="half" idx="10"/>
          </p:nvPr>
        </p:nvSpPr>
        <p:spPr/>
        <p:txBody>
          <a:bodyPr/>
          <a:lstStyle/>
          <a:p>
            <a:r>
              <a:rPr lang="fr-FR" dirty="0" smtClean="0"/>
              <a:t>07 novembre 2017</a:t>
            </a:r>
            <a:endParaRPr lang="fr-FR" dirty="0"/>
          </a:p>
        </p:txBody>
      </p:sp>
      <p:sp>
        <p:nvSpPr>
          <p:cNvPr id="11" name="Rectangle 10"/>
          <p:cNvSpPr/>
          <p:nvPr/>
        </p:nvSpPr>
        <p:spPr>
          <a:xfrm>
            <a:off x="1403648" y="692696"/>
            <a:ext cx="7488832" cy="830997"/>
          </a:xfrm>
          <a:prstGeom prst="rect">
            <a:avLst/>
          </a:prstGeom>
        </p:spPr>
        <p:txBody>
          <a:bodyPr wrap="square">
            <a:spAutoFit/>
          </a:bodyPr>
          <a:lstStyle/>
          <a:p>
            <a:pPr algn="just"/>
            <a:r>
              <a:rPr lang="fr-FR" sz="1600" dirty="0"/>
              <a:t>Cet axe </a:t>
            </a:r>
            <a:r>
              <a:rPr lang="fr-FR" sz="1600" dirty="0" smtClean="0"/>
              <a:t>a permis de démultiplier </a:t>
            </a:r>
            <a:r>
              <a:rPr lang="fr-FR" sz="1600" dirty="0"/>
              <a:t>les actions existantes notamment celles des caisses de retraite, de développer d’autres actions collectives de prévention pour couvrir les zones blanches en matière de prévention</a:t>
            </a:r>
            <a:r>
              <a:rPr lang="fr-FR" sz="1600" dirty="0" smtClean="0"/>
              <a:t>.</a:t>
            </a:r>
          </a:p>
        </p:txBody>
      </p:sp>
      <p:sp>
        <p:nvSpPr>
          <p:cNvPr id="14" name="Rectangle 13"/>
          <p:cNvSpPr/>
          <p:nvPr/>
        </p:nvSpPr>
        <p:spPr>
          <a:xfrm>
            <a:off x="444724" y="2905199"/>
            <a:ext cx="6816764" cy="307777"/>
          </a:xfrm>
          <a:prstGeom prst="rect">
            <a:avLst/>
          </a:prstGeom>
        </p:spPr>
        <p:txBody>
          <a:bodyPr wrap="square">
            <a:spAutoFit/>
          </a:bodyPr>
          <a:lstStyle/>
          <a:p>
            <a:pPr algn="just"/>
            <a:r>
              <a:rPr lang="fr-FR" sz="1400" b="1" dirty="0" smtClean="0"/>
              <a:t>Typologie des actions de prévention collectives</a:t>
            </a:r>
          </a:p>
        </p:txBody>
      </p:sp>
      <p:pic>
        <p:nvPicPr>
          <p:cNvPr id="15" name="Image 1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645023"/>
            <a:ext cx="4536504" cy="3096345"/>
          </a:xfrm>
          <a:prstGeom prst="rect">
            <a:avLst/>
          </a:prstGeom>
          <a:noFill/>
        </p:spPr>
      </p:pic>
      <p:sp>
        <p:nvSpPr>
          <p:cNvPr id="16" name="ZoneTexte 15"/>
          <p:cNvSpPr txBox="1"/>
          <p:nvPr/>
        </p:nvSpPr>
        <p:spPr>
          <a:xfrm>
            <a:off x="5652120" y="3607132"/>
            <a:ext cx="2448272" cy="253916"/>
          </a:xfrm>
          <a:prstGeom prst="rect">
            <a:avLst/>
          </a:prstGeom>
          <a:noFill/>
        </p:spPr>
        <p:txBody>
          <a:bodyPr wrap="square" rtlCol="0">
            <a:spAutoFit/>
          </a:bodyPr>
          <a:lstStyle/>
          <a:p>
            <a:pPr algn="ctr"/>
            <a:r>
              <a:rPr lang="fr-FR" sz="1050" b="1" dirty="0" smtClean="0"/>
              <a:t>Répartition des actions</a:t>
            </a:r>
            <a:endParaRPr lang="fr-FR" sz="1050" b="1" dirty="0"/>
          </a:p>
        </p:txBody>
      </p:sp>
      <p:sp>
        <p:nvSpPr>
          <p:cNvPr id="13" name="Rectangle 12"/>
          <p:cNvSpPr/>
          <p:nvPr/>
        </p:nvSpPr>
        <p:spPr>
          <a:xfrm>
            <a:off x="179512" y="3246758"/>
            <a:ext cx="4320480" cy="2831544"/>
          </a:xfrm>
          <a:prstGeom prst="rect">
            <a:avLst/>
          </a:prstGeom>
        </p:spPr>
        <p:txBody>
          <a:bodyPr wrap="square">
            <a:spAutoFit/>
          </a:bodyPr>
          <a:lstStyle/>
          <a:p>
            <a:pPr marL="285750" indent="-285750" algn="just">
              <a:buFont typeface="Arial" panose="020B0604020202020204" pitchFamily="34" charset="0"/>
              <a:buChar char="•"/>
            </a:pPr>
            <a:r>
              <a:rPr lang="fr-FR" sz="1600" dirty="0"/>
              <a:t>Quatre actions sur dix concernent les actions de santé </a:t>
            </a:r>
            <a:r>
              <a:rPr lang="fr-FR" sz="1600" dirty="0" smtClean="0"/>
              <a:t>globale principalement les ateliers de « nutrition » et de « bien-être et estime de soi ».</a:t>
            </a:r>
          </a:p>
          <a:p>
            <a:pPr marL="285750" indent="-285750" algn="just">
              <a:buFont typeface="Arial" panose="020B0604020202020204" pitchFamily="34" charset="0"/>
              <a:buChar char="•"/>
            </a:pPr>
            <a:endParaRPr lang="fr-FR" sz="900" dirty="0" smtClean="0"/>
          </a:p>
          <a:p>
            <a:pPr marL="285750" indent="-285750" algn="just">
              <a:buFont typeface="Arial" panose="020B0604020202020204" pitchFamily="34" charset="0"/>
              <a:buChar char="•"/>
            </a:pPr>
            <a:r>
              <a:rPr lang="fr-FR" sz="1600" dirty="0" smtClean="0"/>
              <a:t>La thématique du lien social est également importante dans les actions collectives réalisées en 2016.</a:t>
            </a:r>
          </a:p>
          <a:p>
            <a:pPr algn="just"/>
            <a:endParaRPr lang="fr-FR" sz="900" dirty="0"/>
          </a:p>
          <a:p>
            <a:pPr marL="285750" indent="-285750" algn="just">
              <a:buFont typeface="Arial" panose="020B0604020202020204" pitchFamily="34" charset="0"/>
              <a:buChar char="•"/>
            </a:pPr>
            <a:r>
              <a:rPr lang="fr-FR" sz="1600" dirty="0" smtClean="0"/>
              <a:t>A l’inverse, très peu d’actions en faveur de l’habitat et du cadre de vie ont été réalisées (2% des actions)</a:t>
            </a:r>
            <a:endParaRPr lang="fr-FR" sz="1600" dirty="0"/>
          </a:p>
        </p:txBody>
      </p:sp>
      <p:pic>
        <p:nvPicPr>
          <p:cNvPr id="3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21" y="2318659"/>
            <a:ext cx="576064" cy="54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31"/>
          <p:cNvSpPr txBox="1"/>
          <p:nvPr/>
        </p:nvSpPr>
        <p:spPr>
          <a:xfrm>
            <a:off x="3059832" y="2010882"/>
            <a:ext cx="3312368" cy="307777"/>
          </a:xfrm>
          <a:prstGeom prst="rect">
            <a:avLst/>
          </a:prstGeom>
          <a:noFill/>
        </p:spPr>
        <p:txBody>
          <a:bodyPr wrap="square" rtlCol="0">
            <a:spAutoFit/>
          </a:bodyPr>
          <a:lstStyle/>
          <a:p>
            <a:r>
              <a:rPr lang="fr-FR" sz="1400" b="1" dirty="0" smtClean="0"/>
              <a:t>1 173 577 participants         </a:t>
            </a:r>
            <a:r>
              <a:rPr lang="fr-FR" sz="1400" b="1" dirty="0" smtClean="0"/>
              <a:t>66,7 M</a:t>
            </a:r>
            <a:r>
              <a:rPr lang="fr-FR" sz="1400" b="1" dirty="0" smtClean="0"/>
              <a:t>€</a:t>
            </a:r>
            <a:endParaRPr lang="fr-FR" sz="1400" b="1" dirty="0"/>
          </a:p>
        </p:txBody>
      </p:sp>
      <p:pic>
        <p:nvPicPr>
          <p:cNvPr id="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427193"/>
            <a:ext cx="289223" cy="3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6660232" y="2007475"/>
            <a:ext cx="2047051" cy="523220"/>
          </a:xfrm>
          <a:prstGeom prst="rect">
            <a:avLst/>
          </a:prstGeom>
        </p:spPr>
        <p:txBody>
          <a:bodyPr wrap="square">
            <a:spAutoFit/>
          </a:bodyPr>
          <a:lstStyle/>
          <a:p>
            <a:r>
              <a:rPr lang="fr-FR" sz="1400" b="1" dirty="0" smtClean="0"/>
              <a:t>93 333 actions/aides </a:t>
            </a:r>
            <a:r>
              <a:rPr lang="fr-FR" sz="1400" b="1" dirty="0"/>
              <a:t>financées</a:t>
            </a:r>
            <a:endParaRPr lang="fr-FR" sz="1400" dirty="0"/>
          </a:p>
        </p:txBody>
      </p:sp>
      <p:pic>
        <p:nvPicPr>
          <p:cNvPr id="35" name="Picture 3" descr="D:\Documents de mbonnet\Downloads\lis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64" y="1652602"/>
            <a:ext cx="650296" cy="65029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35"/>
          <p:cNvCxnSpPr/>
          <p:nvPr/>
        </p:nvCxnSpPr>
        <p:spPr>
          <a:xfrm>
            <a:off x="1403648" y="1995145"/>
            <a:ext cx="728845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413967" y="1628800"/>
            <a:ext cx="1944216" cy="338554"/>
          </a:xfrm>
          <a:prstGeom prst="rect">
            <a:avLst/>
          </a:prstGeom>
          <a:noFill/>
        </p:spPr>
        <p:txBody>
          <a:bodyPr wrap="square" rtlCol="0">
            <a:spAutoFit/>
          </a:bodyPr>
          <a:lstStyle/>
          <a:p>
            <a:r>
              <a:rPr lang="fr-FR" sz="1600" b="1" dirty="0" smtClean="0"/>
              <a:t>Aides attribuées</a:t>
            </a:r>
            <a:endParaRPr lang="fr-FR" sz="1600" b="1" dirty="0"/>
          </a:p>
        </p:txBody>
      </p:sp>
    </p:spTree>
    <p:extLst>
      <p:ext uri="{BB962C8B-B14F-4D97-AF65-F5344CB8AC3E}">
        <p14:creationId xmlns:p14="http://schemas.microsoft.com/office/powerpoint/2010/main" val="456366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2411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126329" y="980728"/>
            <a:ext cx="2160240" cy="584775"/>
          </a:xfrm>
          <a:prstGeom prst="rect">
            <a:avLst/>
          </a:prstGeom>
          <a:noFill/>
        </p:spPr>
        <p:txBody>
          <a:bodyPr wrap="square" rtlCol="0">
            <a:spAutoFit/>
          </a:bodyPr>
          <a:lstStyle/>
          <a:p>
            <a:r>
              <a:rPr lang="fr-FR" sz="3200" b="1" dirty="0" smtClean="0">
                <a:solidFill>
                  <a:schemeClr val="bg1"/>
                </a:solidFill>
              </a:rPr>
              <a:t>Synthèse</a:t>
            </a:r>
            <a:endParaRPr lang="fr-FR" sz="3200" b="1" dirty="0">
              <a:solidFill>
                <a:schemeClr val="bg1"/>
              </a:solidFill>
            </a:endParaRPr>
          </a:p>
        </p:txBody>
      </p:sp>
      <p:sp>
        <p:nvSpPr>
          <p:cNvPr id="5" name="Rectangle 4"/>
          <p:cNvSpPr/>
          <p:nvPr/>
        </p:nvSpPr>
        <p:spPr>
          <a:xfrm>
            <a:off x="3485778" y="1243562"/>
            <a:ext cx="5256584" cy="5016758"/>
          </a:xfrm>
          <a:prstGeom prst="rect">
            <a:avLst/>
          </a:prstGeom>
        </p:spPr>
        <p:txBody>
          <a:bodyPr wrap="square">
            <a:spAutoFit/>
          </a:bodyPr>
          <a:lstStyle/>
          <a:p>
            <a:pPr algn="just"/>
            <a:r>
              <a:rPr lang="fr-FR" sz="1600" dirty="0" smtClean="0"/>
              <a:t>En dehors des financements d’assurance maladie et de l’</a:t>
            </a:r>
            <a:r>
              <a:rPr lang="fr-FR" sz="1600" dirty="0" err="1" smtClean="0"/>
              <a:t>Anah</a:t>
            </a:r>
            <a:r>
              <a:rPr lang="fr-FR" sz="1600" dirty="0" smtClean="0"/>
              <a:t>, 57,7 M€ ont été attribués aux aides techniques dont les technologies de l’information et de la communication représente </a:t>
            </a:r>
            <a:r>
              <a:rPr lang="fr-FR" sz="1600" dirty="0"/>
              <a:t>70% des actions et 54% des </a:t>
            </a:r>
            <a:r>
              <a:rPr lang="fr-FR" sz="1600" dirty="0" smtClean="0"/>
              <a:t>dépenses.</a:t>
            </a:r>
          </a:p>
          <a:p>
            <a:pPr algn="just"/>
            <a:endParaRPr lang="fr-FR" sz="1600" dirty="0"/>
          </a:p>
          <a:p>
            <a:pPr algn="just"/>
            <a:r>
              <a:rPr lang="fr-FR" sz="1600" dirty="0" smtClean="0"/>
              <a:t>En moyenne, 70% des résidences autonomie ont conclu un CPOM avec le Conseil départemental pour une attribution du forfait autonomie</a:t>
            </a:r>
          </a:p>
          <a:p>
            <a:pPr algn="just"/>
            <a:endParaRPr lang="fr-FR" sz="1600" dirty="0"/>
          </a:p>
          <a:p>
            <a:pPr algn="just"/>
            <a:r>
              <a:rPr lang="fr-FR" sz="1600" dirty="0"/>
              <a:t>Les actions collectives de prévention </a:t>
            </a:r>
            <a:r>
              <a:rPr lang="fr-FR" sz="1600" dirty="0" smtClean="0"/>
              <a:t>ont fait l’objet d’un financement important en 2016 par les financeurs, 67M€ pour plus d’1,17 millions de participants. </a:t>
            </a:r>
          </a:p>
          <a:p>
            <a:pPr algn="just"/>
            <a:r>
              <a:rPr lang="fr-FR" sz="1600" dirty="0" smtClean="0"/>
              <a:t>Les </a:t>
            </a:r>
            <a:r>
              <a:rPr lang="fr-FR" sz="1600" dirty="0"/>
              <a:t>thématiques « Santé globale » et « Lien social » sont les plus importantes dans le financement </a:t>
            </a:r>
            <a:r>
              <a:rPr lang="fr-FR" sz="1600" dirty="0" smtClean="0"/>
              <a:t>de ces actions.</a:t>
            </a:r>
            <a:endParaRPr lang="fr-FR" sz="1600" dirty="0"/>
          </a:p>
          <a:p>
            <a:pPr algn="just"/>
            <a:endParaRPr lang="fr-FR" sz="1600" dirty="0" smtClean="0"/>
          </a:p>
          <a:p>
            <a:pPr algn="just"/>
            <a:endParaRPr lang="fr-FR" sz="1600" dirty="0" smtClean="0"/>
          </a:p>
          <a:p>
            <a:pPr algn="just"/>
            <a:endParaRPr lang="fr-FR" sz="1600" dirty="0" smtClean="0"/>
          </a:p>
          <a:p>
            <a:pPr algn="just"/>
            <a:endParaRPr lang="fr-FR" sz="1600" dirty="0"/>
          </a:p>
        </p:txBody>
      </p:sp>
      <p:sp>
        <p:nvSpPr>
          <p:cNvPr id="13" name="ZoneTexte 12"/>
          <p:cNvSpPr txBox="1"/>
          <p:nvPr/>
        </p:nvSpPr>
        <p:spPr>
          <a:xfrm>
            <a:off x="2391678" y="672950"/>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3</a:t>
            </a:r>
            <a:r>
              <a:rPr lang="fr-FR" sz="7200" b="1" dirty="0" smtClean="0">
                <a:solidFill>
                  <a:schemeClr val="bg2">
                    <a:lumMod val="50000"/>
                  </a:schemeClr>
                </a:solidFill>
                <a:latin typeface="Arial" panose="020B0604020202020204" pitchFamily="34" charset="0"/>
                <a:cs typeface="Arial" panose="020B0604020202020204" pitchFamily="34" charset="0"/>
              </a:rPr>
              <a:t>.</a:t>
            </a:r>
            <a:endParaRPr lang="fr-FR" sz="7200" b="1" dirty="0">
              <a:solidFill>
                <a:schemeClr val="bg2">
                  <a:lumMod val="50000"/>
                </a:schemeClr>
              </a:solidFill>
              <a:latin typeface="Arial" panose="020B0604020202020204" pitchFamily="34" charset="0"/>
              <a:cs typeface="Arial" panose="020B0604020202020204" pitchFamily="34" charset="0"/>
            </a:endParaRPr>
          </a:p>
        </p:txBody>
      </p:sp>
      <p:sp>
        <p:nvSpPr>
          <p:cNvPr id="6" name="Espace réservé du pied de page 5"/>
          <p:cNvSpPr>
            <a:spLocks noGrp="1"/>
          </p:cNvSpPr>
          <p:nvPr>
            <p:ph type="ftr" sz="quarter" idx="11"/>
          </p:nvPr>
        </p:nvSpPr>
        <p:spPr/>
        <p:txBody>
          <a:bodyPr/>
          <a:lstStyle/>
          <a:p>
            <a:r>
              <a:rPr lang="fr-FR"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33</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72638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smtClean="0"/>
              <a:t>Pistes d’amélioration et conclusion</a:t>
            </a:r>
            <a:endParaRPr lang="fr-FR" sz="2400" dirty="0"/>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34</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70380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18654"/>
            <a:ext cx="8229600" cy="562074"/>
          </a:xfrm>
        </p:spPr>
        <p:txBody>
          <a:bodyPr/>
          <a:lstStyle/>
          <a:p>
            <a:r>
              <a:rPr lang="fr-FR" sz="3200" dirty="0" smtClean="0"/>
              <a:t>Pour le prochain rapport d’activité</a:t>
            </a:r>
            <a:endParaRPr lang="fr-FR" sz="3200" dirty="0"/>
          </a:p>
        </p:txBody>
      </p:sp>
      <p:sp>
        <p:nvSpPr>
          <p:cNvPr id="3" name="Espace réservé du contenu 2"/>
          <p:cNvSpPr>
            <a:spLocks noGrp="1"/>
          </p:cNvSpPr>
          <p:nvPr>
            <p:ph idx="1"/>
          </p:nvPr>
        </p:nvSpPr>
        <p:spPr>
          <a:xfrm>
            <a:off x="1691680" y="1628800"/>
            <a:ext cx="7272808" cy="5184576"/>
          </a:xfrm>
        </p:spPr>
        <p:txBody>
          <a:bodyPr/>
          <a:lstStyle/>
          <a:p>
            <a:pPr marL="0" lvl="2" indent="0">
              <a:buNone/>
            </a:pPr>
            <a:endParaRPr lang="fr-FR" sz="1600" b="1" dirty="0" smtClean="0">
              <a:ea typeface="+mn-ea"/>
              <a:cs typeface="+mn-cs"/>
            </a:endParaRPr>
          </a:p>
          <a:p>
            <a:pPr marL="728662" lvl="2" indent="0">
              <a:buClr>
                <a:schemeClr val="accent1">
                  <a:lumMod val="50000"/>
                </a:schemeClr>
              </a:buClr>
              <a:buNone/>
            </a:pPr>
            <a:r>
              <a:rPr lang="fr-FR" sz="1600" b="1" dirty="0" smtClean="0"/>
              <a:t>Quelques pistes d’amélioration</a:t>
            </a:r>
          </a:p>
          <a:p>
            <a:pPr lvl="2" algn="just">
              <a:buClr>
                <a:schemeClr val="accent1">
                  <a:lumMod val="50000"/>
                </a:schemeClr>
              </a:buClr>
              <a:buFont typeface="Wingdings" panose="05000000000000000000" pitchFamily="2" charset="2"/>
              <a:buChar char="Ø"/>
            </a:pPr>
            <a:r>
              <a:rPr lang="fr-FR" sz="1600" dirty="0" smtClean="0"/>
              <a:t>Clarifier la distinction entre une stratégie pluriannuelle figurant dans le programme coordonné de financement et un plan d’action annuel visant à mettre en œuvre des actions de prévention.</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Un </a:t>
            </a:r>
            <a:r>
              <a:rPr lang="fr-FR" sz="1600" dirty="0"/>
              <a:t>meilleur accompagnement des porteurs de </a:t>
            </a:r>
            <a:r>
              <a:rPr lang="fr-FR" sz="1600" dirty="0" smtClean="0"/>
              <a:t>projets pour améliorer le </a:t>
            </a:r>
            <a:r>
              <a:rPr lang="fr-FR" sz="1600" dirty="0" err="1"/>
              <a:t>reporting</a:t>
            </a:r>
            <a:r>
              <a:rPr lang="fr-FR" sz="1600" dirty="0"/>
              <a:t> </a:t>
            </a:r>
            <a:r>
              <a:rPr lang="fr-FR" sz="1600" dirty="0" smtClean="0"/>
              <a:t>et la remontée de données.</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Pour certaines informations conduire un travail étroit auprès </a:t>
            </a:r>
            <a:r>
              <a:rPr lang="fr-FR" sz="1600" dirty="0"/>
              <a:t>des têtes de </a:t>
            </a:r>
            <a:r>
              <a:rPr lang="fr-FR" sz="1600" dirty="0" smtClean="0"/>
              <a:t>réseau pour fiabiliser la remontée de données.</a:t>
            </a:r>
          </a:p>
          <a:p>
            <a:pPr lvl="2" algn="just">
              <a:buClr>
                <a:schemeClr val="accent1">
                  <a:lumMod val="50000"/>
                </a:schemeClr>
              </a:buClr>
              <a:buFont typeface="Wingdings" panose="05000000000000000000" pitchFamily="2" charset="2"/>
              <a:buChar char="Ø"/>
            </a:pPr>
            <a:endParaRPr lang="fr-FR" sz="1600" dirty="0"/>
          </a:p>
          <a:p>
            <a:pPr lvl="2" algn="just">
              <a:buClr>
                <a:schemeClr val="accent1">
                  <a:lumMod val="50000"/>
                </a:schemeClr>
              </a:buClr>
              <a:buFont typeface="Wingdings" panose="05000000000000000000" pitchFamily="2" charset="2"/>
              <a:buChar char="Ø"/>
            </a:pPr>
            <a:r>
              <a:rPr lang="fr-FR" sz="1600" dirty="0" smtClean="0"/>
              <a:t>Améliorer le niveau de précision de la remontée de données (caractéristiques des bénéficiaires, niveau de dépendance,…).</a:t>
            </a:r>
          </a:p>
          <a:p>
            <a:pPr lvl="2">
              <a:buClr>
                <a:schemeClr val="accent1">
                  <a:lumMod val="50000"/>
                </a:schemeClr>
              </a:buClr>
              <a:buFont typeface="Wingdings" panose="05000000000000000000" pitchFamily="2" charset="2"/>
              <a:buChar char="Ø"/>
            </a:pPr>
            <a:endParaRPr lang="fr-FR" sz="1600" dirty="0"/>
          </a:p>
          <a:p>
            <a:pPr lvl="2">
              <a:buFont typeface="Wingdings" panose="05000000000000000000" pitchFamily="2" charset="2"/>
              <a:buChar char="Ø"/>
            </a:pPr>
            <a:endParaRPr lang="fr-FR" sz="16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dirty="0" smtClean="0"/>
              <a:t>07 novembre 2017</a:t>
            </a:r>
            <a:endParaRPr lang="fr-FR"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0" y="1717785"/>
            <a:ext cx="877639" cy="91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11"/>
          <p:cNvCxnSpPr/>
          <p:nvPr/>
        </p:nvCxnSpPr>
        <p:spPr>
          <a:xfrm flipV="1">
            <a:off x="1470149" y="2204863"/>
            <a:ext cx="6990283" cy="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3045" y="1724743"/>
            <a:ext cx="1218628" cy="90521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994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0" y="0"/>
            <a:ext cx="262778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 21" descr="&quot;&quot;"/>
          <p:cNvGrpSpPr>
            <a:grpSpLocks/>
          </p:cNvGrpSpPr>
          <p:nvPr/>
        </p:nvGrpSpPr>
        <p:grpSpPr bwMode="auto">
          <a:xfrm rot="5400000">
            <a:off x="-634539" y="3900928"/>
            <a:ext cx="3704086" cy="2207703"/>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
        <p:nvSpPr>
          <p:cNvPr id="4" name="ZoneTexte 3"/>
          <p:cNvSpPr txBox="1"/>
          <p:nvPr/>
        </p:nvSpPr>
        <p:spPr>
          <a:xfrm>
            <a:off x="0" y="980728"/>
            <a:ext cx="2501455" cy="584775"/>
          </a:xfrm>
          <a:prstGeom prst="rect">
            <a:avLst/>
          </a:prstGeom>
          <a:noFill/>
        </p:spPr>
        <p:txBody>
          <a:bodyPr wrap="square" rtlCol="0">
            <a:spAutoFit/>
          </a:bodyPr>
          <a:lstStyle/>
          <a:p>
            <a:r>
              <a:rPr lang="fr-FR" sz="3200" b="1" dirty="0" smtClean="0">
                <a:solidFill>
                  <a:schemeClr val="bg1"/>
                </a:solidFill>
              </a:rPr>
              <a:t>Conclusion</a:t>
            </a:r>
            <a:endParaRPr lang="fr-FR" sz="3200" b="1" dirty="0">
              <a:solidFill>
                <a:schemeClr val="bg1"/>
              </a:solidFill>
            </a:endParaRPr>
          </a:p>
        </p:txBody>
      </p:sp>
      <p:sp>
        <p:nvSpPr>
          <p:cNvPr id="5" name="Rectangle 4"/>
          <p:cNvSpPr/>
          <p:nvPr/>
        </p:nvSpPr>
        <p:spPr>
          <a:xfrm>
            <a:off x="3151054" y="1134898"/>
            <a:ext cx="5610522" cy="4847481"/>
          </a:xfrm>
          <a:prstGeom prst="rect">
            <a:avLst/>
          </a:prstGeom>
        </p:spPr>
        <p:txBody>
          <a:bodyPr wrap="square">
            <a:spAutoFit/>
          </a:bodyPr>
          <a:lstStyle/>
          <a:p>
            <a:pPr marL="0" lvl="1" algn="just"/>
            <a:r>
              <a:rPr lang="fr-FR" sz="2000" b="1" dirty="0" smtClean="0"/>
              <a:t>Un bilan globalement satisfaisant… </a:t>
            </a:r>
          </a:p>
          <a:p>
            <a:pPr marL="742950" lvl="2" indent="-285750" algn="just">
              <a:buFont typeface="Wingdings" panose="05000000000000000000" pitchFamily="2" charset="2"/>
              <a:buChar char="Ø"/>
            </a:pPr>
            <a:r>
              <a:rPr lang="fr-FR" sz="1600" dirty="0" smtClean="0"/>
              <a:t>en </a:t>
            </a:r>
            <a:r>
              <a:rPr lang="fr-FR" sz="1600" dirty="0"/>
              <a:t>2016, la conférence des financeurs a été installée dans tous les départements </a:t>
            </a:r>
            <a:r>
              <a:rPr lang="fr-FR" sz="1600" dirty="0" smtClean="0"/>
              <a:t>métropolitains.</a:t>
            </a:r>
            <a:endParaRPr lang="fr-FR" sz="900" dirty="0"/>
          </a:p>
          <a:p>
            <a:pPr marL="742950" lvl="1" indent="-285750" algn="just">
              <a:buClr>
                <a:schemeClr val="accent1">
                  <a:lumMod val="50000"/>
                </a:schemeClr>
              </a:buClr>
              <a:buFont typeface="Wingdings" panose="05000000000000000000" pitchFamily="2" charset="2"/>
              <a:buChar char="Ø"/>
            </a:pPr>
            <a:r>
              <a:rPr lang="fr-FR" sz="1600" dirty="0" smtClean="0"/>
              <a:t>l’objet </a:t>
            </a:r>
            <a:r>
              <a:rPr lang="fr-FR" sz="1600" dirty="0"/>
              <a:t>même de la conférence fait </a:t>
            </a:r>
            <a:r>
              <a:rPr lang="fr-FR" sz="1600" dirty="0" smtClean="0"/>
              <a:t>consensus. </a:t>
            </a:r>
            <a:endParaRPr lang="fr-FR" sz="900" dirty="0"/>
          </a:p>
          <a:p>
            <a:pPr marL="742950" lvl="1" indent="-285750" algn="just">
              <a:buFont typeface="Wingdings" panose="05000000000000000000" pitchFamily="2" charset="2"/>
              <a:buChar char="Ø"/>
            </a:pPr>
            <a:r>
              <a:rPr lang="fr-FR" sz="1600" dirty="0" smtClean="0"/>
              <a:t>un effet </a:t>
            </a:r>
            <a:r>
              <a:rPr lang="fr-FR" sz="1600" dirty="0"/>
              <a:t>de levier </a:t>
            </a:r>
            <a:r>
              <a:rPr lang="fr-FR" sz="1600" dirty="0" smtClean="0"/>
              <a:t>démontré.</a:t>
            </a:r>
            <a:endParaRPr lang="fr-FR" sz="900" dirty="0" smtClean="0"/>
          </a:p>
          <a:p>
            <a:pPr marL="742950" lvl="1" indent="-285750" algn="just">
              <a:buFont typeface="Wingdings" panose="05000000000000000000" pitchFamily="2" charset="2"/>
              <a:buChar char="Ø"/>
            </a:pPr>
            <a:r>
              <a:rPr lang="fr-FR" sz="1600" dirty="0" smtClean="0"/>
              <a:t>90 conférences </a:t>
            </a:r>
            <a:r>
              <a:rPr lang="fr-FR" sz="1600" dirty="0"/>
              <a:t>des financeurs ont </a:t>
            </a:r>
            <a:r>
              <a:rPr lang="fr-FR" sz="1600" dirty="0" smtClean="0"/>
              <a:t>engagé </a:t>
            </a:r>
            <a:r>
              <a:rPr lang="fr-FR" sz="1600" dirty="0"/>
              <a:t>tout ou partie </a:t>
            </a:r>
            <a:r>
              <a:rPr lang="fr-FR" sz="1600" dirty="0" smtClean="0"/>
              <a:t>d’un ou des deux </a:t>
            </a:r>
            <a:r>
              <a:rPr lang="fr-FR" sz="1600" dirty="0"/>
              <a:t>concours de la </a:t>
            </a:r>
            <a:r>
              <a:rPr lang="fr-FR" sz="1600" dirty="0" smtClean="0"/>
              <a:t>CNSA.</a:t>
            </a:r>
          </a:p>
          <a:p>
            <a:pPr marL="742950" lvl="1" indent="-285750" algn="just">
              <a:buFont typeface="Wingdings" panose="05000000000000000000" pitchFamily="2" charset="2"/>
              <a:buChar char="Ø"/>
            </a:pPr>
            <a:endParaRPr lang="fr-FR" sz="1600" dirty="0" smtClean="0"/>
          </a:p>
          <a:p>
            <a:pPr algn="just"/>
            <a:endParaRPr lang="fr-FR" sz="900" dirty="0"/>
          </a:p>
          <a:p>
            <a:pPr algn="just"/>
            <a:r>
              <a:rPr lang="fr-FR" sz="2000" b="1" dirty="0"/>
              <a:t>… mais à confirmer </a:t>
            </a:r>
            <a:r>
              <a:rPr lang="fr-FR" sz="2000" b="1" dirty="0" smtClean="0"/>
              <a:t>:</a:t>
            </a:r>
          </a:p>
          <a:p>
            <a:pPr marL="742950" lvl="1" indent="-285750" algn="just">
              <a:buFont typeface="Wingdings" panose="05000000000000000000" pitchFamily="2" charset="2"/>
              <a:buChar char="Ø"/>
            </a:pPr>
            <a:r>
              <a:rPr lang="fr-FR" sz="1600" dirty="0" smtClean="0"/>
              <a:t>en consolidant </a:t>
            </a:r>
            <a:r>
              <a:rPr lang="fr-FR" sz="1600" dirty="0"/>
              <a:t>la synergie entre les acteurs </a:t>
            </a:r>
            <a:r>
              <a:rPr lang="fr-FR" sz="1600" dirty="0" smtClean="0"/>
              <a:t>et les </a:t>
            </a:r>
            <a:r>
              <a:rPr lang="fr-FR" sz="1600" dirty="0"/>
              <a:t>relations partenariales entre les membres de droits de la prévention. </a:t>
            </a:r>
            <a:endParaRPr lang="fr-FR" sz="1600" dirty="0" smtClean="0"/>
          </a:p>
          <a:p>
            <a:pPr marL="742950" lvl="1" indent="-285750" algn="just">
              <a:buFont typeface="Wingdings" panose="05000000000000000000" pitchFamily="2" charset="2"/>
              <a:buChar char="Ø"/>
            </a:pPr>
            <a:r>
              <a:rPr lang="fr-FR" sz="1600" dirty="0" smtClean="0"/>
              <a:t>en renforçant la pertinence des programmes coordonnés de financement des actions de prévention.</a:t>
            </a:r>
          </a:p>
          <a:p>
            <a:pPr marL="742950" lvl="1" indent="-285750" algn="just">
              <a:buFont typeface="Wingdings" panose="05000000000000000000" pitchFamily="2" charset="2"/>
              <a:buChar char="Ø"/>
            </a:pPr>
            <a:r>
              <a:rPr lang="fr-FR" sz="1600" dirty="0"/>
              <a:t>e</a:t>
            </a:r>
            <a:r>
              <a:rPr lang="fr-FR" sz="1600" dirty="0" smtClean="0"/>
              <a:t>n évaluant le résultat et l’impact des actions de prévention financées</a:t>
            </a:r>
            <a:endParaRPr lang="fr-FR" sz="1600" dirty="0"/>
          </a:p>
          <a:p>
            <a:pPr algn="just"/>
            <a:endParaRPr lang="fr-FR" sz="2000" b="1" dirty="0"/>
          </a:p>
        </p:txBody>
      </p:sp>
      <p:sp>
        <p:nvSpPr>
          <p:cNvPr id="6" name="Espace réservé du pied de page 5"/>
          <p:cNvSpPr>
            <a:spLocks noGrp="1"/>
          </p:cNvSpPr>
          <p:nvPr>
            <p:ph type="ftr" sz="quarter" idx="11"/>
          </p:nvPr>
        </p:nvSpPr>
        <p:spPr/>
        <p:txBody>
          <a:bodyPr/>
          <a:lstStyle/>
          <a:p>
            <a:r>
              <a:rPr lang="fr-FR" dirty="0" smtClean="0"/>
              <a:t>Commission aides à la personne</a:t>
            </a:r>
            <a:endParaRPr lang="fr-FR" dirty="0"/>
          </a:p>
        </p:txBody>
      </p:sp>
      <p:sp>
        <p:nvSpPr>
          <p:cNvPr id="7" name="Espace réservé du numéro de diapositive 6"/>
          <p:cNvSpPr>
            <a:spLocks noGrp="1"/>
          </p:cNvSpPr>
          <p:nvPr>
            <p:ph type="sldNum" sz="quarter" idx="12"/>
          </p:nvPr>
        </p:nvSpPr>
        <p:spPr/>
        <p:txBody>
          <a:bodyPr/>
          <a:lstStyle/>
          <a:p>
            <a:fld id="{7C837422-0B37-4725-973C-1038E3DDD3A8}" type="slidenum">
              <a:rPr lang="fr-FR" smtClean="0"/>
              <a:pPr/>
              <a:t>36</a:t>
            </a:fld>
            <a:endParaRPr lang="fr-FR"/>
          </a:p>
        </p:txBody>
      </p:sp>
      <p:sp>
        <p:nvSpPr>
          <p:cNvPr id="12" name="Espace réservé de la date 11"/>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363921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032" y="274638"/>
            <a:ext cx="4499992" cy="5890666"/>
          </a:xfrm>
        </p:spPr>
        <p:txBody>
          <a:bodyPr>
            <a:normAutofit/>
          </a:bodyPr>
          <a:lstStyle/>
          <a:p>
            <a:pPr algn="l">
              <a:spcBef>
                <a:spcPts val="544"/>
              </a:spcBef>
              <a:spcAft>
                <a:spcPts val="544"/>
              </a:spcAft>
            </a:pPr>
            <a:r>
              <a:rPr lang="fr-FR" sz="2800" dirty="0" smtClean="0">
                <a:effectLst>
                  <a:outerShdw blurRad="38100" dist="38100" dir="2700000" algn="tl">
                    <a:srgbClr val="000000">
                      <a:alpha val="43137"/>
                    </a:srgbClr>
                  </a:outerShdw>
                </a:effectLst>
                <a:latin typeface="Calibri" pitchFamily="34" charset="0"/>
              </a:rPr>
              <a:t>La conférence des financeurs de la prévention de la perte d’autonomie</a:t>
            </a:r>
            <a:r>
              <a:rPr lang="fr-FR" sz="2800" b="0" dirty="0" smtClean="0">
                <a:latin typeface="Calibri" pitchFamily="34" charset="0"/>
              </a:rPr>
              <a:t/>
            </a:r>
            <a:br>
              <a:rPr lang="fr-FR" sz="2800" b="0" dirty="0" smtClean="0">
                <a:latin typeface="Calibri" pitchFamily="34" charset="0"/>
              </a:rPr>
            </a:br>
            <a:r>
              <a:rPr lang="fr-FR" sz="2800" b="0" dirty="0" smtClean="0">
                <a:latin typeface="Calibri" pitchFamily="34" charset="0"/>
              </a:rPr>
              <a:t/>
            </a:r>
            <a:br>
              <a:rPr lang="fr-FR" sz="2800" b="0" dirty="0" smtClean="0">
                <a:latin typeface="Calibri" pitchFamily="34" charset="0"/>
              </a:rPr>
            </a:br>
            <a:r>
              <a:rPr lang="fr-FR" sz="2800" b="0" dirty="0" smtClean="0">
                <a:latin typeface="Calibri" pitchFamily="34" charset="0"/>
              </a:rPr>
              <a:t>Il s’agit d’une instance </a:t>
            </a:r>
            <a:r>
              <a:rPr lang="fr-FR" sz="2800" b="0" dirty="0">
                <a:latin typeface="Calibri" pitchFamily="34" charset="0"/>
              </a:rPr>
              <a:t>de </a:t>
            </a:r>
            <a:r>
              <a:rPr lang="fr-FR" sz="2800" b="0" dirty="0" smtClean="0">
                <a:latin typeface="Calibri" pitchFamily="34" charset="0"/>
              </a:rPr>
              <a:t>coordination des </a:t>
            </a:r>
            <a:r>
              <a:rPr lang="fr-FR" sz="2800" b="0" dirty="0">
                <a:latin typeface="Calibri" pitchFamily="34" charset="0"/>
              </a:rPr>
              <a:t>financements visant à développer les politiques de prévention de la perte </a:t>
            </a:r>
            <a:r>
              <a:rPr lang="fr-FR" sz="2800" b="0" dirty="0" smtClean="0">
                <a:latin typeface="Calibri" pitchFamily="34" charset="0"/>
              </a:rPr>
              <a:t>d’autonomie.</a:t>
            </a:r>
            <a:endParaRPr lang="fr-FR" sz="2800" b="0" dirty="0">
              <a:latin typeface="Calibri"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69" t="18519" r="33750" b="5678"/>
          <a:stretch/>
        </p:blipFill>
        <p:spPr bwMode="auto">
          <a:xfrm>
            <a:off x="5076056" y="764704"/>
            <a:ext cx="3888432" cy="545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pPr>
              <a:defRPr/>
            </a:pPr>
            <a:r>
              <a:rPr lang="fr-FR" altLang="fr-FR" smtClean="0">
                <a:solidFill>
                  <a:srgbClr val="FFFFFF"/>
                </a:solidFill>
              </a:rPr>
              <a:t>Commission aides à la personne</a:t>
            </a:r>
            <a:endParaRPr lang="fr-FR" altLang="fr-FR">
              <a:solidFill>
                <a:srgbClr val="FFFFFF"/>
              </a:solidFill>
            </a:endParaRPr>
          </a:p>
        </p:txBody>
      </p:sp>
      <p:sp>
        <p:nvSpPr>
          <p:cNvPr id="4" name="Espace réservé du numéro de diapositive 3"/>
          <p:cNvSpPr>
            <a:spLocks noGrp="1"/>
          </p:cNvSpPr>
          <p:nvPr>
            <p:ph type="sldNum" sz="quarter" idx="12"/>
          </p:nvPr>
        </p:nvSpPr>
        <p:spPr/>
        <p:txBody>
          <a:bodyPr/>
          <a:lstStyle/>
          <a:p>
            <a:pPr>
              <a:defRPr/>
            </a:pPr>
            <a:fld id="{5F47F0F4-C4D3-4B84-9D80-4FFBF47FA5DD}" type="slidenum">
              <a:rPr lang="fr-FR" altLang="fr-FR" smtClean="0">
                <a:solidFill>
                  <a:srgbClr val="FFFFFF"/>
                </a:solidFill>
              </a:rPr>
              <a:pPr>
                <a:defRPr/>
              </a:pPr>
              <a:t>4</a:t>
            </a:fld>
            <a:endParaRPr lang="fr-FR" altLang="fr-FR">
              <a:solidFill>
                <a:srgbClr val="FFFFFF"/>
              </a:solidFill>
            </a:endParaRPr>
          </a:p>
        </p:txBody>
      </p:sp>
      <p:sp>
        <p:nvSpPr>
          <p:cNvPr id="5" name="Espace réservé de la date 4"/>
          <p:cNvSpPr>
            <a:spLocks noGrp="1"/>
          </p:cNvSpPr>
          <p:nvPr>
            <p:ph type="dt" sz="half" idx="10"/>
          </p:nvPr>
        </p:nvSpPr>
        <p:spPr/>
        <p:txBody>
          <a:bodyPr/>
          <a:lstStyle/>
          <a:p>
            <a:pPr>
              <a:defRPr/>
            </a:pPr>
            <a:r>
              <a:rPr lang="fr-FR" altLang="fr-FR" smtClean="0">
                <a:solidFill>
                  <a:srgbClr val="FFFFFF"/>
                </a:solidFill>
              </a:rPr>
              <a:t>07 novembre 2017</a:t>
            </a:r>
            <a:endParaRPr lang="fr-FR" altLang="fr-FR" dirty="0">
              <a:solidFill>
                <a:srgbClr val="FFFFFF"/>
              </a:solidFill>
            </a:endParaRPr>
          </a:p>
        </p:txBody>
      </p:sp>
      <p:sp>
        <p:nvSpPr>
          <p:cNvPr id="6" name="ZoneTexte 5"/>
          <p:cNvSpPr txBox="1"/>
          <p:nvPr/>
        </p:nvSpPr>
        <p:spPr>
          <a:xfrm>
            <a:off x="1475656" y="116632"/>
            <a:ext cx="5040560" cy="707886"/>
          </a:xfrm>
          <a:prstGeom prst="rect">
            <a:avLst/>
          </a:prstGeom>
          <a:noFill/>
        </p:spPr>
        <p:txBody>
          <a:bodyPr wrap="square" rtlCol="0">
            <a:spAutoFit/>
          </a:bodyPr>
          <a:lstStyle/>
          <a:p>
            <a:pPr algn="ctr"/>
            <a:r>
              <a:rPr lang="fr-FR" sz="4000" b="1" dirty="0" smtClean="0"/>
              <a:t>Contexte</a:t>
            </a:r>
            <a:endParaRPr lang="fr-FR" sz="4000" b="1" dirty="0"/>
          </a:p>
        </p:txBody>
      </p:sp>
    </p:spTree>
    <p:extLst>
      <p:ext uri="{BB962C8B-B14F-4D97-AF65-F5344CB8AC3E}">
        <p14:creationId xmlns:p14="http://schemas.microsoft.com/office/powerpoint/2010/main" val="346078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p:cNvSpPr txBox="1"/>
          <p:nvPr/>
        </p:nvSpPr>
        <p:spPr>
          <a:xfrm>
            <a:off x="6631019" y="4773345"/>
            <a:ext cx="2189453" cy="276999"/>
          </a:xfrm>
          <a:prstGeom prst="rect">
            <a:avLst/>
          </a:prstGeom>
          <a:noFill/>
        </p:spPr>
        <p:txBody>
          <a:bodyPr wrap="square" rtlCol="0">
            <a:spAutoFit/>
          </a:bodyPr>
          <a:lstStyle/>
          <a:p>
            <a:pPr algn="just"/>
            <a:r>
              <a:rPr lang="fr-FR" sz="1200" dirty="0" smtClean="0"/>
              <a:t>Rapport d’activité national</a:t>
            </a:r>
            <a:endParaRPr lang="fr-FR" sz="1200" dirty="0"/>
          </a:p>
        </p:txBody>
      </p:sp>
      <p:sp>
        <p:nvSpPr>
          <p:cNvPr id="3" name="Espace réservé du contenu 2"/>
          <p:cNvSpPr>
            <a:spLocks noGrp="1"/>
          </p:cNvSpPr>
          <p:nvPr>
            <p:ph idx="1"/>
          </p:nvPr>
        </p:nvSpPr>
        <p:spPr>
          <a:xfrm>
            <a:off x="179512" y="980727"/>
            <a:ext cx="8712968" cy="5328593"/>
          </a:xfrm>
        </p:spPr>
        <p:txBody>
          <a:bodyPr/>
          <a:lstStyle/>
          <a:p>
            <a:pPr algn="just"/>
            <a:r>
              <a:rPr lang="fr-FR" sz="1600" dirty="0"/>
              <a:t>Le rapport d’activité de la conférence des financeurs de la prévention de la perte d’autonomie est prévu par voie législative et réglementaire (Art.L.233-4, R.233-18 à R.233-20)</a:t>
            </a:r>
          </a:p>
          <a:p>
            <a:endParaRPr lang="fr-FR" dirty="0"/>
          </a:p>
        </p:txBody>
      </p:sp>
      <p:sp>
        <p:nvSpPr>
          <p:cNvPr id="4" name="Espace réservé de la date 3"/>
          <p:cNvSpPr>
            <a:spLocks noGrp="1"/>
          </p:cNvSpPr>
          <p:nvPr>
            <p:ph type="dt" sz="half" idx="10"/>
          </p:nvPr>
        </p:nvSpPr>
        <p:spPr/>
        <p:txBody>
          <a:bodyPr/>
          <a:lstStyle/>
          <a:p>
            <a:r>
              <a:rPr lang="fr-FR" smtClean="0"/>
              <a:t>07 novembre 2017</a:t>
            </a:r>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u numéro de diapositive 5"/>
          <p:cNvSpPr>
            <a:spLocks noGrp="1"/>
          </p:cNvSpPr>
          <p:nvPr>
            <p:ph type="sldNum" sz="quarter" idx="12"/>
          </p:nvPr>
        </p:nvSpPr>
        <p:spPr/>
        <p:txBody>
          <a:bodyPr/>
          <a:lstStyle/>
          <a:p>
            <a:fld id="{7C837422-0B37-4725-973C-1038E3DDD3A8}" type="slidenum">
              <a:rPr lang="fr-FR" smtClean="0"/>
              <a:pPr/>
              <a:t>5</a:t>
            </a:fld>
            <a:endParaRPr lang="fr-FR"/>
          </a:p>
        </p:txBody>
      </p:sp>
      <p:sp>
        <p:nvSpPr>
          <p:cNvPr id="8" name="Ellipse 7"/>
          <p:cNvSpPr/>
          <p:nvPr/>
        </p:nvSpPr>
        <p:spPr>
          <a:xfrm>
            <a:off x="179512" y="1912919"/>
            <a:ext cx="2157708" cy="16561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Phase de préfiguration en 2015 (24 territoires)</a:t>
            </a:r>
            <a:endParaRPr lang="fr-FR" sz="1400" b="1" dirty="0">
              <a:solidFill>
                <a:schemeClr val="tx1"/>
              </a:solidFill>
            </a:endParaRPr>
          </a:p>
        </p:txBody>
      </p:sp>
      <p:sp>
        <p:nvSpPr>
          <p:cNvPr id="13" name="Flèche droite 12"/>
          <p:cNvSpPr/>
          <p:nvPr/>
        </p:nvSpPr>
        <p:spPr>
          <a:xfrm>
            <a:off x="2460486" y="2564904"/>
            <a:ext cx="652582" cy="205203"/>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fr-FR"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467196"/>
            <a:ext cx="682392" cy="79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3203848" y="2191397"/>
            <a:ext cx="1512168" cy="1200329"/>
          </a:xfrm>
          <a:prstGeom prst="rect">
            <a:avLst/>
          </a:prstGeom>
          <a:noFill/>
        </p:spPr>
        <p:txBody>
          <a:bodyPr wrap="square" rtlCol="0">
            <a:spAutoFit/>
          </a:bodyPr>
          <a:lstStyle/>
          <a:p>
            <a:r>
              <a:rPr lang="fr-FR" sz="1200" b="1" dirty="0" smtClean="0">
                <a:solidFill>
                  <a:sysClr val="windowText" lastClr="000000"/>
                </a:solidFill>
              </a:rPr>
              <a:t>Outil de pilotage </a:t>
            </a:r>
            <a:r>
              <a:rPr lang="fr-FR" sz="1200" dirty="0" smtClean="0">
                <a:solidFill>
                  <a:sysClr val="windowText" lastClr="000000"/>
                </a:solidFill>
              </a:rPr>
              <a:t>diffusé aux territoires en avril 2017 accompagné du guide d’utilisation</a:t>
            </a:r>
            <a:endParaRPr lang="fr-FR" sz="1200" dirty="0">
              <a:solidFill>
                <a:sysClr val="windowText" lastClr="000000"/>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2312" y="3645024"/>
            <a:ext cx="557720" cy="49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923968" y="3890824"/>
            <a:ext cx="360000" cy="457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rot="5400000">
            <a:off x="3941968" y="3885949"/>
            <a:ext cx="324000" cy="457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courbée vers le bas 16"/>
          <p:cNvSpPr/>
          <p:nvPr/>
        </p:nvSpPr>
        <p:spPr>
          <a:xfrm flipH="1">
            <a:off x="6276967" y="2060848"/>
            <a:ext cx="1551695" cy="360040"/>
          </a:xfrm>
          <a:prstGeom prst="curved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e haut 17"/>
          <p:cNvSpPr/>
          <p:nvPr/>
        </p:nvSpPr>
        <p:spPr>
          <a:xfrm>
            <a:off x="6324865" y="3140968"/>
            <a:ext cx="1631511" cy="432048"/>
          </a:xfrm>
          <a:prstGeom prst="curved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434" y="2424963"/>
            <a:ext cx="1256732" cy="64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2473474"/>
            <a:ext cx="901395" cy="53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6318963" y="2348880"/>
            <a:ext cx="1565405" cy="1015663"/>
          </a:xfrm>
          <a:prstGeom prst="rect">
            <a:avLst/>
          </a:prstGeom>
          <a:noFill/>
        </p:spPr>
        <p:txBody>
          <a:bodyPr wrap="square" rtlCol="0">
            <a:spAutoFit/>
          </a:bodyPr>
          <a:lstStyle/>
          <a:p>
            <a:pPr algn="ctr"/>
            <a:r>
              <a:rPr lang="fr-FR" sz="1200" dirty="0" smtClean="0">
                <a:solidFill>
                  <a:sysClr val="windowText" lastClr="000000"/>
                </a:solidFill>
              </a:rPr>
              <a:t>Echanges entre les CD et la CNSA sur le remplissage et la remontée des maquettes</a:t>
            </a:r>
            <a:endParaRPr lang="fr-FR" sz="1200" dirty="0">
              <a:solidFill>
                <a:sysClr val="windowText" lastClr="000000"/>
              </a:solidFill>
            </a:endParaRP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6829" y="5272560"/>
            <a:ext cx="1539006" cy="96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a:off x="5796136" y="5746348"/>
            <a:ext cx="587024" cy="16082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37"/>
          <p:cNvSpPr/>
          <p:nvPr/>
        </p:nvSpPr>
        <p:spPr>
          <a:xfrm>
            <a:off x="4572000" y="2575726"/>
            <a:ext cx="504056" cy="16528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fr-FR" sz="1200" dirty="0"/>
          </a:p>
        </p:txBody>
      </p:sp>
      <p:cxnSp>
        <p:nvCxnSpPr>
          <p:cNvPr id="32" name="Connecteur en arc 31"/>
          <p:cNvCxnSpPr/>
          <p:nvPr/>
        </p:nvCxnSpPr>
        <p:spPr>
          <a:xfrm rot="5400000">
            <a:off x="5970594" y="2298618"/>
            <a:ext cx="1620000" cy="3600000"/>
          </a:xfrm>
          <a:prstGeom prst="curvedConnector3">
            <a:avLst>
              <a:gd name="adj1" fmla="val 50000"/>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851920" y="4932199"/>
            <a:ext cx="2257349" cy="276999"/>
          </a:xfrm>
          <a:prstGeom prst="rect">
            <a:avLst/>
          </a:prstGeom>
        </p:spPr>
        <p:txBody>
          <a:bodyPr wrap="none">
            <a:spAutoFit/>
          </a:bodyPr>
          <a:lstStyle/>
          <a:p>
            <a:pPr algn="ctr"/>
            <a:r>
              <a:rPr lang="fr-FR" sz="1200" b="1" dirty="0">
                <a:solidFill>
                  <a:sysClr val="windowText" lastClr="000000"/>
                </a:solidFill>
              </a:rPr>
              <a:t>Consolidation et vérification</a:t>
            </a:r>
          </a:p>
        </p:txBody>
      </p:sp>
      <p:sp>
        <p:nvSpPr>
          <p:cNvPr id="44" name="ZoneTexte 43"/>
          <p:cNvSpPr txBox="1"/>
          <p:nvPr/>
        </p:nvSpPr>
        <p:spPr>
          <a:xfrm>
            <a:off x="5046618" y="2020778"/>
            <a:ext cx="1238433" cy="400110"/>
          </a:xfrm>
          <a:prstGeom prst="rect">
            <a:avLst/>
          </a:prstGeom>
          <a:noFill/>
        </p:spPr>
        <p:txBody>
          <a:bodyPr wrap="square" rtlCol="0">
            <a:spAutoFit/>
          </a:bodyPr>
          <a:lstStyle/>
          <a:p>
            <a:pPr algn="just"/>
            <a:r>
              <a:rPr lang="fr-FR" sz="1000" dirty="0" smtClean="0">
                <a:solidFill>
                  <a:sysClr val="windowText" lastClr="000000"/>
                </a:solidFill>
              </a:rPr>
              <a:t>Conseils départementaux</a:t>
            </a:r>
            <a:endParaRPr lang="fr-FR" sz="1000" dirty="0">
              <a:solidFill>
                <a:sysClr val="windowText" lastClr="000000"/>
              </a:solidFill>
            </a:endParaRPr>
          </a:p>
        </p:txBody>
      </p:sp>
      <p:cxnSp>
        <p:nvCxnSpPr>
          <p:cNvPr id="11" name="Connecteur en arc 10"/>
          <p:cNvCxnSpPr/>
          <p:nvPr/>
        </p:nvCxnSpPr>
        <p:spPr>
          <a:xfrm rot="16200000" flipH="1">
            <a:off x="881899" y="3446697"/>
            <a:ext cx="815894" cy="348454"/>
          </a:xfrm>
          <a:prstGeom prst="curvedConnector3">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Titre 1"/>
          <p:cNvSpPr txBox="1">
            <a:spLocks/>
          </p:cNvSpPr>
          <p:nvPr/>
        </p:nvSpPr>
        <p:spPr bwMode="auto">
          <a:xfrm>
            <a:off x="422126" y="260648"/>
            <a:ext cx="82296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fr-FR" sz="2800" kern="0" smtClean="0"/>
              <a:t>Un travail en co-construction</a:t>
            </a:r>
            <a:br>
              <a:rPr lang="fr-FR" sz="2800" kern="0" smtClean="0"/>
            </a:br>
            <a:r>
              <a:rPr lang="fr-FR" sz="2800" kern="0" smtClean="0"/>
              <a:t> CNSA / Départements</a:t>
            </a:r>
            <a:endParaRPr lang="fr-FR" sz="2800" kern="0" dirty="0"/>
          </a:p>
        </p:txBody>
      </p:sp>
      <p:pic>
        <p:nvPicPr>
          <p:cNvPr id="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8693" y="5343591"/>
            <a:ext cx="881699" cy="82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84337" y="4149080"/>
            <a:ext cx="2759471" cy="1200329"/>
          </a:xfrm>
          <a:prstGeom prst="rect">
            <a:avLst/>
          </a:prstGeom>
        </p:spPr>
        <p:txBody>
          <a:bodyPr wrap="square">
            <a:spAutoFit/>
          </a:bodyPr>
          <a:lstStyle/>
          <a:p>
            <a:r>
              <a:rPr lang="fr-FR" sz="1200" dirty="0"/>
              <a:t>Travail de consensus avec les CD afin de définir</a:t>
            </a:r>
          </a:p>
          <a:p>
            <a:pPr marL="628650" lvl="1" indent="-171450">
              <a:buFontTx/>
              <a:buChar char="-"/>
            </a:pPr>
            <a:r>
              <a:rPr lang="fr-FR" sz="1200" dirty="0" smtClean="0"/>
              <a:t>la </a:t>
            </a:r>
            <a:r>
              <a:rPr lang="fr-FR" sz="1200" dirty="0"/>
              <a:t>nomenclature des données à </a:t>
            </a:r>
            <a:r>
              <a:rPr lang="fr-FR" sz="1200" dirty="0" smtClean="0"/>
              <a:t>transmettre</a:t>
            </a:r>
          </a:p>
          <a:p>
            <a:pPr marL="628650" lvl="1" indent="-171450">
              <a:buFontTx/>
              <a:buChar char="-"/>
            </a:pPr>
            <a:r>
              <a:rPr lang="fr-FR" sz="1200" dirty="0" smtClean="0"/>
              <a:t>la </a:t>
            </a:r>
            <a:r>
              <a:rPr lang="fr-FR" sz="1200" dirty="0"/>
              <a:t>maquette </a:t>
            </a:r>
            <a:r>
              <a:rPr lang="fr-FR" sz="1200" dirty="0" smtClean="0"/>
              <a:t>des données à remonter</a:t>
            </a:r>
            <a:endParaRPr lang="fr-FR" sz="1200" dirty="0"/>
          </a:p>
        </p:txBody>
      </p:sp>
    </p:spTree>
    <p:extLst>
      <p:ext uri="{BB962C8B-B14F-4D97-AF65-F5344CB8AC3E}">
        <p14:creationId xmlns:p14="http://schemas.microsoft.com/office/powerpoint/2010/main" val="354730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78098"/>
          </a:xfrm>
        </p:spPr>
        <p:txBody>
          <a:bodyPr/>
          <a:lstStyle/>
          <a:p>
            <a:r>
              <a:rPr lang="fr-FR" dirty="0"/>
              <a:t>Précautions de lecture</a:t>
            </a:r>
          </a:p>
        </p:txBody>
      </p:sp>
      <p:sp>
        <p:nvSpPr>
          <p:cNvPr id="3" name="Espace réservé du contenu 2"/>
          <p:cNvSpPr>
            <a:spLocks noGrp="1"/>
          </p:cNvSpPr>
          <p:nvPr>
            <p:ph idx="1"/>
          </p:nvPr>
        </p:nvSpPr>
        <p:spPr>
          <a:xfrm>
            <a:off x="457200" y="1700808"/>
            <a:ext cx="8363272" cy="3517851"/>
          </a:xfrm>
        </p:spPr>
        <p:txBody>
          <a:bodyPr/>
          <a:lstStyle/>
          <a:p>
            <a:pPr algn="just">
              <a:buClr>
                <a:schemeClr val="accent1">
                  <a:lumMod val="50000"/>
                </a:schemeClr>
              </a:buClr>
              <a:buFont typeface="Wingdings" panose="05000000000000000000" pitchFamily="2" charset="2"/>
              <a:buChar char="Ø"/>
            </a:pPr>
            <a:r>
              <a:rPr lang="fr-FR" sz="2000" dirty="0"/>
              <a:t>Il s’agit d’une première année de remontée de </a:t>
            </a:r>
            <a:r>
              <a:rPr lang="fr-FR" sz="2000" dirty="0" smtClean="0"/>
              <a:t>données. </a:t>
            </a:r>
          </a:p>
          <a:p>
            <a:pPr algn="just">
              <a:buClr>
                <a:schemeClr val="accent1">
                  <a:lumMod val="50000"/>
                </a:schemeClr>
              </a:buClr>
              <a:buFont typeface="Wingdings" panose="05000000000000000000" pitchFamily="2" charset="2"/>
              <a:buChar char="Ø"/>
            </a:pPr>
            <a:endParaRPr lang="fr-FR" sz="2000" dirty="0"/>
          </a:p>
          <a:p>
            <a:pPr algn="just">
              <a:buClr>
                <a:schemeClr val="accent1">
                  <a:lumMod val="50000"/>
                </a:schemeClr>
              </a:buClr>
              <a:buFont typeface="Wingdings" panose="05000000000000000000" pitchFamily="2" charset="2"/>
              <a:buChar char="Ø"/>
            </a:pPr>
            <a:r>
              <a:rPr lang="fr-FR" sz="2000" dirty="0" smtClean="0"/>
              <a:t>Les données traitées ont un caractère déclaratif. </a:t>
            </a:r>
          </a:p>
          <a:p>
            <a:pPr algn="just">
              <a:buClr>
                <a:schemeClr val="accent1">
                  <a:lumMod val="50000"/>
                </a:schemeClr>
              </a:buClr>
              <a:buFont typeface="Wingdings" panose="05000000000000000000" pitchFamily="2" charset="2"/>
              <a:buChar char="Ø"/>
            </a:pPr>
            <a:endParaRPr lang="fr-FR" sz="2000" dirty="0" smtClean="0"/>
          </a:p>
          <a:p>
            <a:pPr algn="just">
              <a:buClr>
                <a:schemeClr val="accent1">
                  <a:lumMod val="50000"/>
                </a:schemeClr>
              </a:buClr>
              <a:buFont typeface="Wingdings" panose="05000000000000000000" pitchFamily="2" charset="2"/>
              <a:buChar char="Ø"/>
            </a:pPr>
            <a:r>
              <a:rPr lang="fr-FR" sz="2000" dirty="0" smtClean="0"/>
              <a:t>Les données et analyses de ce rapport concernent l’année 2016, année d’installation progressive des conférences de financeurs</a:t>
            </a:r>
          </a:p>
          <a:p>
            <a:pPr>
              <a:buClr>
                <a:schemeClr val="accent1">
                  <a:lumMod val="50000"/>
                </a:schemeClr>
              </a:buClr>
              <a:buFont typeface="Wingdings" panose="05000000000000000000" pitchFamily="2" charset="2"/>
              <a:buChar char="Ø"/>
            </a:pPr>
            <a:endParaRPr lang="fr-FR" sz="2000" dirty="0" smtClean="0"/>
          </a:p>
          <a:p>
            <a:pPr algn="just">
              <a:buClr>
                <a:schemeClr val="accent1">
                  <a:lumMod val="50000"/>
                </a:schemeClr>
              </a:buClr>
              <a:buFont typeface="Wingdings" panose="05000000000000000000" pitchFamily="2" charset="2"/>
              <a:buChar char="Ø"/>
            </a:pPr>
            <a:r>
              <a:rPr lang="fr-FR" sz="2000" dirty="0" smtClean="0"/>
              <a:t>Certaines </a:t>
            </a:r>
            <a:r>
              <a:rPr lang="fr-FR" sz="2000" dirty="0"/>
              <a:t>données sont partielles ou ne concernent pas la totalité des conseils départementaux, dans ce cas, l’échantillon concerné est </a:t>
            </a:r>
            <a:r>
              <a:rPr lang="fr-FR" sz="2000" dirty="0" smtClean="0"/>
              <a:t>précisé.</a:t>
            </a:r>
          </a:p>
          <a:p>
            <a:pPr marL="0" indent="0" algn="just">
              <a:buClr>
                <a:schemeClr val="accent1">
                  <a:lumMod val="50000"/>
                </a:schemeClr>
              </a:buClr>
              <a:buNone/>
            </a:pPr>
            <a:endParaRPr lang="fr-FR" sz="2000" dirty="0" smtClean="0"/>
          </a:p>
          <a:p>
            <a:pPr algn="just">
              <a:buClr>
                <a:schemeClr val="accent1">
                  <a:lumMod val="50000"/>
                </a:schemeClr>
              </a:buClr>
              <a:buFont typeface="Wingdings" panose="05000000000000000000" pitchFamily="2" charset="2"/>
              <a:buChar char="Ø"/>
            </a:pPr>
            <a:r>
              <a:rPr lang="fr-FR" sz="2000" dirty="0" smtClean="0"/>
              <a:t>Le niveau de finesse de certaines informations devra être amélioré dans les prochaines synthèses nationales.</a:t>
            </a: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413" y="836712"/>
            <a:ext cx="833611" cy="83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7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bwMode="auto">
          <a:xfrm>
            <a:off x="1409258" y="3145769"/>
            <a:ext cx="7325559" cy="9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endParaRPr lang="fr-FR" dirty="0"/>
          </a:p>
        </p:txBody>
      </p:sp>
      <p:sp>
        <p:nvSpPr>
          <p:cNvPr id="9" name="ZoneTexte 8"/>
          <p:cNvSpPr txBox="1"/>
          <p:nvPr/>
        </p:nvSpPr>
        <p:spPr>
          <a:xfrm>
            <a:off x="431766" y="2971137"/>
            <a:ext cx="1272177" cy="1200329"/>
          </a:xfrm>
          <a:prstGeom prst="rect">
            <a:avLst/>
          </a:prstGeom>
          <a:noFill/>
        </p:spPr>
        <p:txBody>
          <a:bodyPr wrap="square" rtlCol="0">
            <a:spAutoFit/>
          </a:bodyPr>
          <a:lstStyle/>
          <a:p>
            <a:pPr algn="ctr"/>
            <a:r>
              <a:rPr lang="fr-FR" sz="7200" b="1" dirty="0">
                <a:solidFill>
                  <a:schemeClr val="bg2">
                    <a:lumMod val="50000"/>
                  </a:schemeClr>
                </a:solidFill>
                <a:latin typeface="Arial" panose="020B0604020202020204" pitchFamily="34" charset="0"/>
                <a:cs typeface="Arial" panose="020B0604020202020204" pitchFamily="34" charset="0"/>
              </a:rPr>
              <a:t>1</a:t>
            </a:r>
          </a:p>
        </p:txBody>
      </p:sp>
      <p:sp>
        <p:nvSpPr>
          <p:cNvPr id="5" name="Espace réservé du contenu 2"/>
          <p:cNvSpPr txBox="1">
            <a:spLocks/>
          </p:cNvSpPr>
          <p:nvPr/>
        </p:nvSpPr>
        <p:spPr bwMode="auto">
          <a:xfrm>
            <a:off x="1390824" y="3121178"/>
            <a:ext cx="7325559"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08025" indent="-360363" algn="l" rtl="0" eaLnBrk="1" fontAlgn="base" hangingPunct="1">
              <a:spcBef>
                <a:spcPct val="20000"/>
              </a:spcBef>
              <a:spcAft>
                <a:spcPct val="0"/>
              </a:spcAft>
              <a:buChar char="–"/>
              <a:defRPr sz="2400">
                <a:solidFill>
                  <a:schemeClr val="tx1"/>
                </a:solidFill>
                <a:latin typeface="+mn-lt"/>
              </a:defRPr>
            </a:lvl2pPr>
            <a:lvl3pPr marL="1050925" indent="-322263" algn="l" rtl="0" eaLnBrk="1" fontAlgn="base" hangingPunct="1">
              <a:spcBef>
                <a:spcPct val="20000"/>
              </a:spcBef>
              <a:spcAft>
                <a:spcPct val="0"/>
              </a:spcAft>
              <a:buFont typeface="Arial" charset="0"/>
              <a:buChar char="&gt;"/>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2400" dirty="0"/>
              <a:t>Mise en œuvre de la conférence des financeurs de la prévention de la perte d’autonomie en 2016</a:t>
            </a:r>
          </a:p>
        </p:txBody>
      </p:sp>
      <p:sp>
        <p:nvSpPr>
          <p:cNvPr id="2" name="Espace réservé du pied de page 1"/>
          <p:cNvSpPr>
            <a:spLocks noGrp="1"/>
          </p:cNvSpPr>
          <p:nvPr>
            <p:ph type="ftr" sz="quarter" idx="11"/>
          </p:nvPr>
        </p:nvSpPr>
        <p:spPr/>
        <p:txBody>
          <a:bodyPr/>
          <a:lstStyle/>
          <a:p>
            <a:r>
              <a:rPr lang="fr-FR" smtClean="0"/>
              <a:t>Commission aides à la personne</a:t>
            </a:r>
            <a:endParaRPr lang="fr-FR" dirty="0"/>
          </a:p>
        </p:txBody>
      </p:sp>
      <p:sp>
        <p:nvSpPr>
          <p:cNvPr id="3" name="Espace réservé du numéro de diapositive 2"/>
          <p:cNvSpPr>
            <a:spLocks noGrp="1"/>
          </p:cNvSpPr>
          <p:nvPr>
            <p:ph type="sldNum" sz="quarter" idx="12"/>
          </p:nvPr>
        </p:nvSpPr>
        <p:spPr/>
        <p:txBody>
          <a:bodyPr/>
          <a:lstStyle/>
          <a:p>
            <a:fld id="{7C837422-0B37-4725-973C-1038E3DDD3A8}" type="slidenum">
              <a:rPr lang="fr-FR" smtClean="0"/>
              <a:pPr/>
              <a:t>7</a:t>
            </a:fld>
            <a:endParaRPr lang="fr-FR"/>
          </a:p>
        </p:txBody>
      </p:sp>
      <p:sp>
        <p:nvSpPr>
          <p:cNvPr id="4" name="Espace réservé de la date 3"/>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178092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sz="2800" dirty="0" smtClean="0"/>
              <a:t>Une installation dans toute la France métropolitaine en 2016</a:t>
            </a:r>
            <a:endParaRPr lang="fr-FR" sz="2800" dirty="0"/>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8</a:t>
            </a:fld>
            <a:endParaRPr lang="fr-FR"/>
          </a:p>
        </p:txBody>
      </p:sp>
      <p:sp>
        <p:nvSpPr>
          <p:cNvPr id="5" name="Espace réservé du contenu 2"/>
          <p:cNvSpPr>
            <a:spLocks noGrp="1"/>
          </p:cNvSpPr>
          <p:nvPr>
            <p:ph idx="1"/>
          </p:nvPr>
        </p:nvSpPr>
        <p:spPr>
          <a:xfrm>
            <a:off x="1907704" y="1883965"/>
            <a:ext cx="6480720" cy="4425355"/>
          </a:xfrm>
        </p:spPr>
        <p:txBody>
          <a:bodyPr/>
          <a:lstStyle/>
          <a:p>
            <a:pPr marL="342900" lvl="1" indent="-342900" algn="just">
              <a:buClr>
                <a:schemeClr val="accent1">
                  <a:lumMod val="50000"/>
                </a:schemeClr>
              </a:buClr>
              <a:buFont typeface="Wingdings" panose="05000000000000000000" pitchFamily="2" charset="2"/>
              <a:buChar char="Ø"/>
            </a:pPr>
            <a:r>
              <a:rPr lang="fr-FR" sz="1800" dirty="0" smtClean="0"/>
              <a:t>La conférence des financeurs a été installée dans tous les départements métropolitains</a:t>
            </a:r>
          </a:p>
          <a:p>
            <a:pPr marL="342900" lvl="1" indent="-342900" algn="just">
              <a:buClr>
                <a:schemeClr val="accent1">
                  <a:lumMod val="50000"/>
                </a:schemeClr>
              </a:buClr>
              <a:buFont typeface="Wingdings" panose="05000000000000000000" pitchFamily="2" charset="2"/>
              <a:buChar char="Ø"/>
            </a:pPr>
            <a:endParaRPr lang="fr-FR" sz="1800" dirty="0"/>
          </a:p>
          <a:p>
            <a:pPr marL="342900" lvl="1" indent="-342900" algn="just">
              <a:buClr>
                <a:schemeClr val="accent1">
                  <a:lumMod val="50000"/>
                </a:schemeClr>
              </a:buClr>
              <a:buFont typeface="Wingdings" panose="05000000000000000000" pitchFamily="2" charset="2"/>
              <a:buChar char="Ø"/>
            </a:pPr>
            <a:r>
              <a:rPr lang="fr-FR" sz="1800" dirty="0" smtClean="0"/>
              <a:t>L’installation en Outre-mer est en cours  en 2017 pour 6 territoires (Guyane</a:t>
            </a:r>
            <a:r>
              <a:rPr lang="fr-FR" sz="1800" dirty="0"/>
              <a:t>, Réunion, Saint-Pierre-et-Miquelon, Mayotte, Saint-Barthélemy et </a:t>
            </a:r>
            <a:r>
              <a:rPr lang="fr-FR" sz="1800" dirty="0" smtClean="0"/>
              <a:t>Saint-Martin)</a:t>
            </a:r>
          </a:p>
          <a:p>
            <a:pPr marL="342900" lvl="1" indent="-342900" algn="just">
              <a:buClr>
                <a:schemeClr val="accent1">
                  <a:lumMod val="50000"/>
                </a:schemeClr>
              </a:buClr>
              <a:buFont typeface="Wingdings" panose="05000000000000000000" pitchFamily="2" charset="2"/>
              <a:buChar char="Ø"/>
            </a:pPr>
            <a:endParaRPr lang="fr-FR" sz="1800" dirty="0"/>
          </a:p>
          <a:p>
            <a:pPr marL="342900" lvl="1" indent="-342900" algn="just">
              <a:buClr>
                <a:schemeClr val="accent1">
                  <a:lumMod val="50000"/>
                </a:schemeClr>
              </a:buClr>
              <a:buFont typeface="Wingdings" panose="05000000000000000000" pitchFamily="2" charset="2"/>
              <a:buChar char="Ø"/>
            </a:pPr>
            <a:r>
              <a:rPr lang="fr-FR" sz="1800" dirty="0" smtClean="0"/>
              <a:t>Un rapport d’activité de la conférence transmis par toutes les conférences des financeurs installées hormis pour la Mayenne et la Somme soit </a:t>
            </a:r>
            <a:r>
              <a:rPr lang="fr-FR" sz="1800" b="1" dirty="0" smtClean="0"/>
              <a:t>97 rapports d’activité réceptionnés </a:t>
            </a:r>
            <a:r>
              <a:rPr lang="fr-FR" sz="1800" b="1" dirty="0" smtClean="0">
                <a:sym typeface="Wingdings" panose="05000000000000000000" pitchFamily="2" charset="2"/>
              </a:rPr>
              <a:t> un taux de retour à 98%.</a:t>
            </a:r>
            <a:endParaRPr lang="fr-FR" sz="1800" b="1" dirty="0" smtClean="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6" name="Espace réservé de la date 5"/>
          <p:cNvSpPr>
            <a:spLocks noGrp="1"/>
          </p:cNvSpPr>
          <p:nvPr>
            <p:ph type="dt" sz="half" idx="10"/>
          </p:nvPr>
        </p:nvSpPr>
        <p:spPr/>
        <p:txBody>
          <a:bodyPr/>
          <a:lstStyle/>
          <a:p>
            <a:r>
              <a:rPr lang="fr-FR" smtClean="0"/>
              <a:t>07 novembre 2017</a:t>
            </a:r>
            <a:endParaRPr lang="fr-F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843839"/>
            <a:ext cx="1677938" cy="129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21" descr="&quot;&quot;"/>
          <p:cNvGrpSpPr>
            <a:grpSpLocks/>
          </p:cNvGrpSpPr>
          <p:nvPr/>
        </p:nvGrpSpPr>
        <p:grpSpPr bwMode="auto">
          <a:xfrm rot="5400000">
            <a:off x="-681903" y="4290022"/>
            <a:ext cx="2952330" cy="1086266"/>
            <a:chOff x="1132" y="4298"/>
            <a:chExt cx="1573" cy="928"/>
          </a:xfrm>
        </p:grpSpPr>
        <p:sp>
          <p:nvSpPr>
            <p:cNvPr id="9" name="Freeform 22"/>
            <p:cNvSpPr>
              <a:spLocks/>
            </p:cNvSpPr>
            <p:nvPr/>
          </p:nvSpPr>
          <p:spPr bwMode="auto">
            <a:xfrm>
              <a:off x="1918" y="4298"/>
              <a:ext cx="787" cy="301"/>
            </a:xfrm>
            <a:custGeom>
              <a:avLst/>
              <a:gdLst>
                <a:gd name="T0" fmla="*/ 21 w 787"/>
                <a:gd name="T1" fmla="*/ 0 h 301"/>
                <a:gd name="T2" fmla="*/ 787 w 787"/>
                <a:gd name="T3" fmla="*/ 76 h 301"/>
                <a:gd name="T4" fmla="*/ 787 w 787"/>
                <a:gd name="T5" fmla="*/ 301 h 301"/>
                <a:gd name="T6" fmla="*/ 0 w 787"/>
                <a:gd name="T7" fmla="*/ 219 h 301"/>
                <a:gd name="T8" fmla="*/ 21 w 787"/>
                <a:gd name="T9" fmla="*/ 0 h 301"/>
              </a:gdLst>
              <a:ahLst/>
              <a:cxnLst>
                <a:cxn ang="0">
                  <a:pos x="T0" y="T1"/>
                </a:cxn>
                <a:cxn ang="0">
                  <a:pos x="T2" y="T3"/>
                </a:cxn>
                <a:cxn ang="0">
                  <a:pos x="T4" y="T5"/>
                </a:cxn>
                <a:cxn ang="0">
                  <a:pos x="T6" y="T7"/>
                </a:cxn>
                <a:cxn ang="0">
                  <a:pos x="T8" y="T9"/>
                </a:cxn>
              </a:cxnLst>
              <a:rect l="0" t="0" r="r" b="b"/>
              <a:pathLst>
                <a:path w="787" h="301">
                  <a:moveTo>
                    <a:pt x="21" y="0"/>
                  </a:moveTo>
                  <a:lnTo>
                    <a:pt x="787" y="76"/>
                  </a:lnTo>
                  <a:lnTo>
                    <a:pt x="787" y="301"/>
                  </a:lnTo>
                  <a:lnTo>
                    <a:pt x="0" y="219"/>
                  </a:lnTo>
                  <a:lnTo>
                    <a:pt x="21" y="0"/>
                  </a:lnTo>
                  <a:close/>
                </a:path>
              </a:pathLst>
            </a:custGeom>
            <a:solidFill>
              <a:schemeClr val="accent1">
                <a:lumMod val="40000"/>
                <a:lumOff val="60000"/>
              </a:schemeClr>
            </a:solidFill>
            <a:ln>
              <a:noFill/>
            </a:ln>
            <a:extLst>
              <a:ext uri="{91240B29-F687-4F45-9708-019B960494DF}">
                <a14:hiddenLine xmlns:a14="http://schemas.microsoft.com/office/drawing/2010/main" w="0">
                  <a:solidFill>
                    <a:srgbClr val="BDFE0D"/>
                  </a:solidFill>
                  <a:round/>
                  <a:headEnd/>
                  <a:tailEnd/>
                </a14:hiddenLine>
              </a:ext>
            </a:extLst>
          </p:spPr>
          <p:txBody>
            <a:bodyPr rot="0" vert="horz" wrap="square" lIns="91440" tIns="45720" rIns="91440" bIns="45720" anchor="t" anchorCtr="0" upright="1">
              <a:noAutofit/>
            </a:bodyPr>
            <a:lstStyle/>
            <a:p>
              <a:endParaRPr lang="fr-FR"/>
            </a:p>
          </p:txBody>
        </p:sp>
        <p:sp>
          <p:nvSpPr>
            <p:cNvPr id="10" name="Freeform 23"/>
            <p:cNvSpPr>
              <a:spLocks/>
            </p:cNvSpPr>
            <p:nvPr/>
          </p:nvSpPr>
          <p:spPr bwMode="auto">
            <a:xfrm>
              <a:off x="1571" y="4685"/>
              <a:ext cx="1134" cy="230"/>
            </a:xfrm>
            <a:custGeom>
              <a:avLst/>
              <a:gdLst>
                <a:gd name="T0" fmla="*/ 1134 w 1134"/>
                <a:gd name="T1" fmla="*/ 0 h 230"/>
                <a:gd name="T2" fmla="*/ 1134 w 1134"/>
                <a:gd name="T3" fmla="*/ 225 h 230"/>
                <a:gd name="T4" fmla="*/ 0 w 1134"/>
                <a:gd name="T5" fmla="*/ 230 h 230"/>
                <a:gd name="T6" fmla="*/ 0 w 1134"/>
                <a:gd name="T7" fmla="*/ 11 h 230"/>
                <a:gd name="T8" fmla="*/ 1134 w 1134"/>
                <a:gd name="T9" fmla="*/ 0 h 230"/>
              </a:gdLst>
              <a:ahLst/>
              <a:cxnLst>
                <a:cxn ang="0">
                  <a:pos x="T0" y="T1"/>
                </a:cxn>
                <a:cxn ang="0">
                  <a:pos x="T2" y="T3"/>
                </a:cxn>
                <a:cxn ang="0">
                  <a:pos x="T4" y="T5"/>
                </a:cxn>
                <a:cxn ang="0">
                  <a:pos x="T6" y="T7"/>
                </a:cxn>
                <a:cxn ang="0">
                  <a:pos x="T8" y="T9"/>
                </a:cxn>
              </a:cxnLst>
              <a:rect l="0" t="0" r="r" b="b"/>
              <a:pathLst>
                <a:path w="1134" h="230">
                  <a:moveTo>
                    <a:pt x="1134" y="0"/>
                  </a:moveTo>
                  <a:lnTo>
                    <a:pt x="1134" y="225"/>
                  </a:lnTo>
                  <a:lnTo>
                    <a:pt x="0" y="230"/>
                  </a:lnTo>
                  <a:lnTo>
                    <a:pt x="0" y="11"/>
                  </a:lnTo>
                  <a:lnTo>
                    <a:pt x="1134" y="0"/>
                  </a:lnTo>
                  <a:close/>
                </a:path>
              </a:pathLst>
            </a:custGeom>
            <a:solidFill>
              <a:schemeClr val="accent1">
                <a:lumMod val="75000"/>
              </a:schemeClr>
            </a:solidFill>
            <a:ln>
              <a:noFill/>
            </a:ln>
            <a:extLst>
              <a:ext uri="{91240B29-F687-4F45-9708-019B960494DF}">
                <a14:hiddenLine xmlns:a14="http://schemas.microsoft.com/office/drawing/2010/main" w="0">
                  <a:solidFill>
                    <a:srgbClr val="66FD00"/>
                  </a:solidFill>
                  <a:round/>
                  <a:headEnd/>
                  <a:tailEnd/>
                </a14:hiddenLine>
              </a:ext>
            </a:extLst>
          </p:spPr>
          <p:txBody>
            <a:bodyPr rot="0" vert="horz" wrap="square" lIns="91440" tIns="45720" rIns="91440" bIns="45720" anchor="t" anchorCtr="0" upright="1">
              <a:noAutofit/>
            </a:bodyPr>
            <a:lstStyle/>
            <a:p>
              <a:endParaRPr lang="fr-FR"/>
            </a:p>
          </p:txBody>
        </p:sp>
        <p:sp>
          <p:nvSpPr>
            <p:cNvPr id="11" name="Freeform 24"/>
            <p:cNvSpPr>
              <a:spLocks/>
            </p:cNvSpPr>
            <p:nvPr/>
          </p:nvSpPr>
          <p:spPr bwMode="auto">
            <a:xfrm>
              <a:off x="1132" y="4920"/>
              <a:ext cx="1573" cy="306"/>
            </a:xfrm>
            <a:custGeom>
              <a:avLst/>
              <a:gdLst>
                <a:gd name="T0" fmla="*/ 1573 w 1573"/>
                <a:gd name="T1" fmla="*/ 0 h 306"/>
                <a:gd name="T2" fmla="*/ 1573 w 1573"/>
                <a:gd name="T3" fmla="*/ 224 h 306"/>
                <a:gd name="T4" fmla="*/ 10 w 1573"/>
                <a:gd name="T5" fmla="*/ 306 h 306"/>
                <a:gd name="T6" fmla="*/ 0 w 1573"/>
                <a:gd name="T7" fmla="*/ 82 h 306"/>
                <a:gd name="T8" fmla="*/ 1573 w 1573"/>
                <a:gd name="T9" fmla="*/ 0 h 306"/>
              </a:gdLst>
              <a:ahLst/>
              <a:cxnLst>
                <a:cxn ang="0">
                  <a:pos x="T0" y="T1"/>
                </a:cxn>
                <a:cxn ang="0">
                  <a:pos x="T2" y="T3"/>
                </a:cxn>
                <a:cxn ang="0">
                  <a:pos x="T4" y="T5"/>
                </a:cxn>
                <a:cxn ang="0">
                  <a:pos x="T6" y="T7"/>
                </a:cxn>
                <a:cxn ang="0">
                  <a:pos x="T8" y="T9"/>
                </a:cxn>
              </a:cxnLst>
              <a:rect l="0" t="0" r="r" b="b"/>
              <a:pathLst>
                <a:path w="1573" h="306">
                  <a:moveTo>
                    <a:pt x="1573" y="0"/>
                  </a:moveTo>
                  <a:lnTo>
                    <a:pt x="1573" y="224"/>
                  </a:lnTo>
                  <a:lnTo>
                    <a:pt x="10" y="306"/>
                  </a:lnTo>
                  <a:lnTo>
                    <a:pt x="0" y="82"/>
                  </a:lnTo>
                  <a:lnTo>
                    <a:pt x="1573" y="0"/>
                  </a:lnTo>
                  <a:close/>
                </a:path>
              </a:pathLst>
            </a:custGeom>
            <a:solidFill>
              <a:schemeClr val="bg2"/>
            </a:solidFill>
            <a:ln>
              <a:noFill/>
            </a:ln>
            <a:extLst>
              <a:ext uri="{91240B29-F687-4F45-9708-019B960494DF}">
                <a14:hiddenLine xmlns:a14="http://schemas.microsoft.com/office/drawing/2010/main" w="0">
                  <a:solidFill>
                    <a:srgbClr val="9AFE57"/>
                  </a:solidFill>
                  <a:round/>
                  <a:headEnd/>
                  <a:tailEnd/>
                </a14:hiddenLine>
              </a:ext>
            </a:extLst>
          </p:spPr>
          <p:txBody>
            <a:bodyPr rot="0" vert="horz" wrap="square" lIns="91440" tIns="45720" rIns="91440" bIns="45720" anchor="t" anchorCtr="0" upright="1">
              <a:noAutofit/>
            </a:bodyPr>
            <a:lstStyle/>
            <a:p>
              <a:endParaRPr lang="fr-FR"/>
            </a:p>
          </p:txBody>
        </p:sp>
      </p:grpSp>
    </p:spTree>
    <p:extLst>
      <p:ext uri="{BB962C8B-B14F-4D97-AF65-F5344CB8AC3E}">
        <p14:creationId xmlns:p14="http://schemas.microsoft.com/office/powerpoint/2010/main" val="333491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35049" y="764705"/>
            <a:ext cx="9144000" cy="576063"/>
          </a:xfrm>
        </p:spPr>
        <p:txBody>
          <a:bodyPr>
            <a:noAutofit/>
          </a:bodyPr>
          <a:lstStyle/>
          <a:p>
            <a:pPr lvl="0"/>
            <a:r>
              <a:rPr lang="fr-FR" sz="2400" dirty="0" smtClean="0">
                <a:solidFill>
                  <a:schemeClr val="tx1"/>
                </a:solidFill>
              </a:rPr>
              <a:t>En moyenne, la conférence des financeurs s’est réunie deux fois en 2016</a:t>
            </a:r>
            <a:r>
              <a:rPr lang="fr-FR" sz="2400" dirty="0"/>
              <a:t/>
            </a:r>
            <a:br>
              <a:rPr lang="fr-FR" sz="2400" dirty="0"/>
            </a:br>
            <a:r>
              <a:rPr lang="fr-FR" sz="2400" dirty="0" smtClean="0"/>
              <a:t/>
            </a:r>
            <a:br>
              <a:rPr lang="fr-FR" sz="2400" dirty="0" smtClean="0"/>
            </a:br>
            <a:endParaRPr lang="fr-FR" sz="2400" dirty="0"/>
          </a:p>
        </p:txBody>
      </p:sp>
      <p:sp>
        <p:nvSpPr>
          <p:cNvPr id="2" name="Espace réservé du contenu 1"/>
          <p:cNvSpPr>
            <a:spLocks noGrp="1"/>
          </p:cNvSpPr>
          <p:nvPr>
            <p:ph idx="1"/>
          </p:nvPr>
        </p:nvSpPr>
        <p:spPr>
          <a:xfrm>
            <a:off x="179512" y="1340768"/>
            <a:ext cx="8640960" cy="5400600"/>
          </a:xfrm>
        </p:spPr>
        <p:txBody>
          <a:bodyPr/>
          <a:lstStyle/>
          <a:p>
            <a:pPr>
              <a:buClr>
                <a:schemeClr val="accent1">
                  <a:lumMod val="50000"/>
                </a:schemeClr>
              </a:buClr>
              <a:buFont typeface="Wingdings" panose="05000000000000000000" pitchFamily="2" charset="2"/>
              <a:buChar char="Ø"/>
            </a:pPr>
            <a:r>
              <a:rPr lang="fr-FR" sz="1800" dirty="0" smtClean="0"/>
              <a:t>Chaque conférence est </a:t>
            </a:r>
            <a:r>
              <a:rPr lang="fr-FR" sz="1800" dirty="0"/>
              <a:t>présidée par le </a:t>
            </a:r>
            <a:r>
              <a:rPr lang="fr-FR" sz="1800" dirty="0" smtClean="0"/>
              <a:t>Président </a:t>
            </a:r>
            <a:r>
              <a:rPr lang="fr-FR" sz="1800" dirty="0"/>
              <a:t>du </a:t>
            </a:r>
            <a:r>
              <a:rPr lang="fr-FR" sz="1800" dirty="0" smtClean="0"/>
              <a:t>Conseil </a:t>
            </a:r>
            <a:r>
              <a:rPr lang="fr-FR" sz="1800" dirty="0"/>
              <a:t>départemental et la vice-présidence est assurée par </a:t>
            </a:r>
            <a:r>
              <a:rPr lang="fr-FR" sz="1800" dirty="0" smtClean="0"/>
              <a:t>l’agence régionale de la santé (</a:t>
            </a:r>
            <a:r>
              <a:rPr lang="fr-FR" sz="1800" dirty="0"/>
              <a:t>Art. L. 233-3 du code de l’action </a:t>
            </a:r>
            <a:r>
              <a:rPr lang="fr-FR" sz="1800" dirty="0" smtClean="0"/>
              <a:t>sociale).</a:t>
            </a:r>
          </a:p>
          <a:p>
            <a:pPr marL="0" indent="0">
              <a:buClr>
                <a:schemeClr val="accent1">
                  <a:lumMod val="50000"/>
                </a:schemeClr>
              </a:buClr>
              <a:buNone/>
            </a:pPr>
            <a:endParaRPr lang="fr-FR" sz="1800" dirty="0"/>
          </a:p>
          <a:p>
            <a:pPr>
              <a:buClr>
                <a:schemeClr val="accent1">
                  <a:lumMod val="50000"/>
                </a:schemeClr>
              </a:buClr>
              <a:buFont typeface="Wingdings" panose="05000000000000000000" pitchFamily="2" charset="2"/>
              <a:buChar char="Ø"/>
            </a:pPr>
            <a:r>
              <a:rPr lang="fr-FR" sz="1800" dirty="0" smtClean="0"/>
              <a:t>Les membres de droit: </a:t>
            </a:r>
          </a:p>
          <a:p>
            <a:pPr lvl="2"/>
            <a:r>
              <a:rPr lang="fr-FR" sz="1400" dirty="0" smtClean="0"/>
              <a:t>Le </a:t>
            </a:r>
            <a:r>
              <a:rPr lang="fr-FR" sz="1400" dirty="0"/>
              <a:t>département </a:t>
            </a:r>
            <a:r>
              <a:rPr lang="fr-FR" sz="1400" dirty="0" smtClean="0"/>
              <a:t>et les </a:t>
            </a:r>
            <a:r>
              <a:rPr lang="fr-FR" sz="1400" dirty="0"/>
              <a:t>collectivités territoriales autres que le département et d’établissements publics de coopération intercommunale ;</a:t>
            </a:r>
          </a:p>
          <a:p>
            <a:pPr lvl="2"/>
            <a:r>
              <a:rPr lang="fr-FR" sz="1400" dirty="0"/>
              <a:t>L</a:t>
            </a:r>
            <a:r>
              <a:rPr lang="fr-FR" sz="1400" dirty="0" smtClean="0"/>
              <a:t>’agence </a:t>
            </a:r>
            <a:r>
              <a:rPr lang="fr-FR" sz="1400" dirty="0"/>
              <a:t>régionale de la santé (ARS</a:t>
            </a:r>
            <a:r>
              <a:rPr lang="fr-FR" sz="1400" dirty="0" smtClean="0"/>
              <a:t>) et l’agence nationale de l’habitat (ANAH);</a:t>
            </a:r>
          </a:p>
          <a:p>
            <a:pPr lvl="2"/>
            <a:r>
              <a:rPr lang="fr-FR" sz="1400" dirty="0"/>
              <a:t>L</a:t>
            </a:r>
            <a:r>
              <a:rPr lang="fr-FR" sz="1400" dirty="0" smtClean="0"/>
              <a:t>es </a:t>
            </a:r>
            <a:r>
              <a:rPr lang="fr-FR" sz="1400" dirty="0"/>
              <a:t>régimes de base d’assurance vieillesse et d’assurance maladie et </a:t>
            </a:r>
            <a:r>
              <a:rPr lang="fr-FR" sz="1400" dirty="0" smtClean="0"/>
              <a:t>les </a:t>
            </a:r>
            <a:r>
              <a:rPr lang="fr-FR" sz="1400" dirty="0"/>
              <a:t>fédérations d’institutions de retraite </a:t>
            </a:r>
            <a:r>
              <a:rPr lang="fr-FR" sz="1400" dirty="0" smtClean="0"/>
              <a:t>complémentaire;</a:t>
            </a:r>
          </a:p>
          <a:p>
            <a:pPr lvl="2"/>
            <a:r>
              <a:rPr lang="fr-FR" sz="1400" dirty="0"/>
              <a:t>L</a:t>
            </a:r>
            <a:r>
              <a:rPr lang="fr-FR" sz="1400" dirty="0" smtClean="0"/>
              <a:t>es </a:t>
            </a:r>
            <a:r>
              <a:rPr lang="fr-FR" sz="1400" dirty="0"/>
              <a:t>organismes régis par le code de la </a:t>
            </a:r>
            <a:r>
              <a:rPr lang="fr-FR" sz="1400" dirty="0" smtClean="0"/>
              <a:t>mutualité.</a:t>
            </a:r>
            <a:endParaRPr lang="fr-FR" sz="1600" dirty="0"/>
          </a:p>
          <a:p>
            <a:pPr lvl="0"/>
            <a:endParaRPr lang="fr-FR" sz="1100" dirty="0" smtClean="0">
              <a:solidFill>
                <a:srgbClr val="000000"/>
              </a:solidFill>
            </a:endParaRPr>
          </a:p>
          <a:p>
            <a:pPr>
              <a:buClr>
                <a:schemeClr val="accent1">
                  <a:lumMod val="50000"/>
                </a:schemeClr>
              </a:buClr>
              <a:buFont typeface="Wingdings" panose="05000000000000000000" pitchFamily="2" charset="2"/>
              <a:buChar char="Ø"/>
            </a:pPr>
            <a:r>
              <a:rPr lang="fr-FR" sz="1800" dirty="0" smtClean="0">
                <a:solidFill>
                  <a:srgbClr val="000000"/>
                </a:solidFill>
              </a:rPr>
              <a:t>2 081 membres mobilisés au cours de 206 réunions plénières: </a:t>
            </a:r>
          </a:p>
          <a:p>
            <a:pPr lvl="1"/>
            <a:r>
              <a:rPr lang="fr-FR" sz="1400" dirty="0" smtClean="0">
                <a:solidFill>
                  <a:srgbClr val="000000"/>
                </a:solidFill>
              </a:rPr>
              <a:t>Une conférence des financeurs est composée, en moyenne, de 22 membres (</a:t>
            </a:r>
            <a:r>
              <a:rPr lang="fr-FR" sz="1400" dirty="0" smtClean="0"/>
              <a:t>12 représentants titulaires et 10 suppléants)</a:t>
            </a:r>
          </a:p>
          <a:p>
            <a:pPr lvl="1"/>
            <a:r>
              <a:rPr lang="fr-FR" sz="1400" dirty="0" smtClean="0"/>
              <a:t>Il est à noter une présence, en moyenne, de deux collectivités territoriales autres que le département et/ou EPCI (soit un total de 205 collectivités et/ou EPCI concernés)</a:t>
            </a:r>
          </a:p>
          <a:p>
            <a:pPr lvl="1"/>
            <a:r>
              <a:rPr lang="fr-FR" sz="1400" dirty="0" smtClean="0"/>
              <a:t>Deux autres membres ont en moyenne intégré la conférence des financeurs</a:t>
            </a:r>
          </a:p>
          <a:p>
            <a:pPr lvl="0"/>
            <a:endParaRPr lang="fr-FR" sz="1800" dirty="0" smtClean="0">
              <a:solidFill>
                <a:srgbClr val="000000"/>
              </a:solidFill>
            </a:endParaRPr>
          </a:p>
          <a:p>
            <a:pPr lvl="0"/>
            <a:endParaRPr lang="fr-FR" sz="1800" dirty="0">
              <a:solidFill>
                <a:srgbClr val="000000"/>
              </a:solidFill>
            </a:endParaRPr>
          </a:p>
          <a:p>
            <a:pPr lvl="0"/>
            <a:endParaRPr lang="fr-FR" sz="1800" dirty="0" smtClean="0">
              <a:solidFill>
                <a:srgbClr val="000000"/>
              </a:solidFill>
            </a:endParaRPr>
          </a:p>
          <a:p>
            <a:pPr lvl="0"/>
            <a:endParaRPr lang="fr-FR" sz="1050" dirty="0" smtClean="0">
              <a:solidFill>
                <a:srgbClr val="000000"/>
              </a:solidFill>
            </a:endParaRPr>
          </a:p>
          <a:p>
            <a:pPr lvl="0"/>
            <a:endParaRPr lang="fr-FR" sz="1800" dirty="0" smtClean="0">
              <a:solidFill>
                <a:srgbClr val="000000"/>
              </a:solidFill>
            </a:endParaRPr>
          </a:p>
          <a:p>
            <a:pPr marL="0" lvl="0" indent="0">
              <a:buNone/>
            </a:pPr>
            <a:endParaRPr lang="fr-FR" sz="1800" dirty="0">
              <a:solidFill>
                <a:srgbClr val="000000"/>
              </a:solidFill>
            </a:endParaRPr>
          </a:p>
          <a:p>
            <a:pPr marL="728662" lvl="2" indent="0">
              <a:buNone/>
            </a:pPr>
            <a:endParaRPr lang="fr-FR" sz="1400" dirty="0"/>
          </a:p>
        </p:txBody>
      </p:sp>
      <p:sp>
        <p:nvSpPr>
          <p:cNvPr id="3" name="Espace réservé du pied de page 2"/>
          <p:cNvSpPr>
            <a:spLocks noGrp="1"/>
          </p:cNvSpPr>
          <p:nvPr>
            <p:ph type="ftr" sz="quarter" idx="11"/>
          </p:nvPr>
        </p:nvSpPr>
        <p:spPr/>
        <p:txBody>
          <a:bodyPr/>
          <a:lstStyle/>
          <a:p>
            <a:r>
              <a:rPr lang="fr-FR" smtClean="0"/>
              <a:t>Commission aides à la personne</a:t>
            </a:r>
            <a:endParaRPr lang="fr-FR"/>
          </a:p>
        </p:txBody>
      </p:sp>
      <p:sp>
        <p:nvSpPr>
          <p:cNvPr id="4" name="Espace réservé du numéro de diapositive 3"/>
          <p:cNvSpPr>
            <a:spLocks noGrp="1"/>
          </p:cNvSpPr>
          <p:nvPr>
            <p:ph type="sldNum" sz="quarter" idx="12"/>
          </p:nvPr>
        </p:nvSpPr>
        <p:spPr/>
        <p:txBody>
          <a:bodyPr/>
          <a:lstStyle/>
          <a:p>
            <a:fld id="{7C837422-0B37-4725-973C-1038E3DDD3A8}" type="slidenum">
              <a:rPr lang="fr-FR" smtClean="0"/>
              <a:pPr/>
              <a:t>9</a:t>
            </a:fld>
            <a:endParaRPr lang="fr-FR"/>
          </a:p>
        </p:txBody>
      </p:sp>
      <p:sp>
        <p:nvSpPr>
          <p:cNvPr id="5" name="Espace réservé de la date 4"/>
          <p:cNvSpPr>
            <a:spLocks noGrp="1"/>
          </p:cNvSpPr>
          <p:nvPr>
            <p:ph type="dt" sz="half" idx="10"/>
          </p:nvPr>
        </p:nvSpPr>
        <p:spPr/>
        <p:txBody>
          <a:bodyPr/>
          <a:lstStyle/>
          <a:p>
            <a:r>
              <a:rPr lang="fr-FR" smtClean="0"/>
              <a:t>07 novembre 2017</a:t>
            </a:r>
            <a:endParaRPr lang="fr-FR"/>
          </a:p>
        </p:txBody>
      </p:sp>
    </p:spTree>
    <p:extLst>
      <p:ext uri="{BB962C8B-B14F-4D97-AF65-F5344CB8AC3E}">
        <p14:creationId xmlns:p14="http://schemas.microsoft.com/office/powerpoint/2010/main" val="27274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4c35a104-2795-45d3-bb6a-b1578ceefe2c"/>
</p:tagLst>
</file>

<file path=ppt/theme/theme1.xml><?xml version="1.0" encoding="utf-8"?>
<a:theme xmlns:a="http://schemas.openxmlformats.org/drawingml/2006/main" name="masque ppt">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que ppt[1]">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asque pp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 pp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 pp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 pp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 pp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 pp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 pp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 pp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 pp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 pp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 pp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 pp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que ppt[1]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pt[1]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ppt</Template>
  <TotalTime>2479</TotalTime>
  <Words>3698</Words>
  <Application>Microsoft Office PowerPoint</Application>
  <PresentationFormat>Affichage à l'écran (4:3)</PresentationFormat>
  <Paragraphs>451</Paragraphs>
  <Slides>36</Slides>
  <Notes>16</Notes>
  <HiddenSlides>0</HiddenSlides>
  <MMClips>0</MMClips>
  <ScaleCrop>false</ScaleCrop>
  <HeadingPairs>
    <vt:vector size="4" baseType="variant">
      <vt:variant>
        <vt:lpstr>Thème</vt:lpstr>
      </vt:variant>
      <vt:variant>
        <vt:i4>2</vt:i4>
      </vt:variant>
      <vt:variant>
        <vt:lpstr>Titres des diapositives</vt:lpstr>
      </vt:variant>
      <vt:variant>
        <vt:i4>36</vt:i4>
      </vt:variant>
    </vt:vector>
  </HeadingPairs>
  <TitlesOfParts>
    <vt:vector size="38" baseType="lpstr">
      <vt:lpstr>masque ppt</vt:lpstr>
      <vt:lpstr>masque ppt[1]</vt:lpstr>
      <vt:lpstr> Rapport d’activité 2016 des conférences des financeurs  de la prévention de la perte d’autonomie</vt:lpstr>
      <vt:lpstr>Sommaire</vt:lpstr>
      <vt:lpstr>Eléments de contexte </vt:lpstr>
      <vt:lpstr>La conférence des financeurs de la prévention de la perte d’autonomie  Il s’agit d’une instance de coordination des financements visant à développer les politiques de prévention de la perte d’autonomie.</vt:lpstr>
      <vt:lpstr>Présentation PowerPoint</vt:lpstr>
      <vt:lpstr>Précautions de lecture</vt:lpstr>
      <vt:lpstr>Présentation PowerPoint</vt:lpstr>
      <vt:lpstr>Une installation dans toute la France métropolitaine en 2016</vt:lpstr>
      <vt:lpstr>En moyenne, la conférence des financeurs s’est réunie deux fois en 2016  </vt:lpstr>
      <vt:lpstr>Bilan de cette 1ère année : une mise en œuvre dans toute la France métropolitaine </vt:lpstr>
      <vt:lpstr>Bilan de cette 1ère année : Des crédits d’ingénierie qui ont facilité la mise en œuvre de la conférence</vt:lpstr>
      <vt:lpstr>Bilan de cette 1ère année: Un calendrier contraint pour la mise en œuvre</vt:lpstr>
      <vt:lpstr>Les programmes coordonnés de financement des actions de prévention (1/5)</vt:lpstr>
      <vt:lpstr>Les programmes coordonnés de financement des actions de prévention (2/5)</vt:lpstr>
      <vt:lpstr>Les programmes coordonnés de financement des actions de prévention (3/5)</vt:lpstr>
      <vt:lpstr>Les programmes coordonnés de financement des actions de prévention (4/5)</vt:lpstr>
      <vt:lpstr>Les programmes coordonnés de financement des actions de prévention (5/5)</vt:lpstr>
      <vt:lpstr>Présentation PowerPoint</vt:lpstr>
      <vt:lpstr>Présentation PowerPoint</vt:lpstr>
      <vt:lpstr>Le financement de la prévention de la perte d’autonomie en France en dehors du financement CNSA</vt:lpstr>
      <vt:lpstr>Le financement de la prévention de la perte d’autonomie en France en dehors du financement CNSA</vt:lpstr>
      <vt:lpstr>Financement des aides techniques dans le cadre de la LPPR de l’assurance maladie</vt:lpstr>
      <vt:lpstr>Des crédits mobilisés à hauteur de 46%</vt:lpstr>
      <vt:lpstr>Présentation PowerPoint</vt:lpstr>
      <vt:lpstr>Effet de levier du financement  de la CNSA</vt:lpstr>
      <vt:lpstr>Présentation PowerPoint</vt:lpstr>
      <vt:lpstr>Présentation PowerPoint</vt:lpstr>
      <vt:lpstr>Axe 1 : Accès aux équipements et aides techniques individuelles</vt:lpstr>
      <vt:lpstr>Axe 2 : le Forfait autonomie</vt:lpstr>
      <vt:lpstr>Axes 3 et 4 : Actions de prévention individuelles</vt:lpstr>
      <vt:lpstr>Axe 5:  Soutien aux proches aidants</vt:lpstr>
      <vt:lpstr>Axe 6 : les actions de prévention collectives</vt:lpstr>
      <vt:lpstr>Présentation PowerPoint</vt:lpstr>
      <vt:lpstr>Présentation PowerPoint</vt:lpstr>
      <vt:lpstr>Pour le prochain rapport d’activité</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CNSA;Rémi MANGIN</dc:creator>
  <cp:lastModifiedBy>CNSA</cp:lastModifiedBy>
  <cp:revision>193</cp:revision>
  <dcterms:created xsi:type="dcterms:W3CDTF">2016-10-07T11:03:27Z</dcterms:created>
  <dcterms:modified xsi:type="dcterms:W3CDTF">2017-11-14T09:30:39Z</dcterms:modified>
</cp:coreProperties>
</file>